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4" r:id="rId1"/>
    <p:sldMasterId id="2147483681" r:id="rId2"/>
  </p:sldMasterIdLst>
  <p:notesMasterIdLst>
    <p:notesMasterId r:id="rId167"/>
  </p:notesMasterIdLst>
  <p:handoutMasterIdLst>
    <p:handoutMasterId r:id="rId168"/>
  </p:handoutMasterIdLst>
  <p:sldIdLst>
    <p:sldId id="260" r:id="rId3"/>
    <p:sldId id="305" r:id="rId4"/>
    <p:sldId id="405" r:id="rId5"/>
    <p:sldId id="306" r:id="rId6"/>
    <p:sldId id="437" r:id="rId7"/>
    <p:sldId id="438" r:id="rId8"/>
    <p:sldId id="439" r:id="rId9"/>
    <p:sldId id="440" r:id="rId10"/>
    <p:sldId id="441" r:id="rId11"/>
    <p:sldId id="442" r:id="rId12"/>
    <p:sldId id="443" r:id="rId13"/>
    <p:sldId id="444" r:id="rId14"/>
    <p:sldId id="445" r:id="rId15"/>
    <p:sldId id="446" r:id="rId16"/>
    <p:sldId id="447" r:id="rId17"/>
    <p:sldId id="448" r:id="rId18"/>
    <p:sldId id="397" r:id="rId19"/>
    <p:sldId id="398" r:id="rId20"/>
    <p:sldId id="399" r:id="rId21"/>
    <p:sldId id="400" r:id="rId22"/>
    <p:sldId id="401" r:id="rId23"/>
    <p:sldId id="403" r:id="rId24"/>
    <p:sldId id="307" r:id="rId25"/>
    <p:sldId id="308" r:id="rId26"/>
    <p:sldId id="258" r:id="rId27"/>
    <p:sldId id="261" r:id="rId28"/>
    <p:sldId id="262" r:id="rId29"/>
    <p:sldId id="263" r:id="rId30"/>
    <p:sldId id="264" r:id="rId31"/>
    <p:sldId id="265" r:id="rId32"/>
    <p:sldId id="266" r:id="rId33"/>
    <p:sldId id="267" r:id="rId34"/>
    <p:sldId id="268" r:id="rId35"/>
    <p:sldId id="269" r:id="rId36"/>
    <p:sldId id="270" r:id="rId37"/>
    <p:sldId id="271" r:id="rId38"/>
    <p:sldId id="272" r:id="rId39"/>
    <p:sldId id="273" r:id="rId40"/>
    <p:sldId id="274" r:id="rId41"/>
    <p:sldId id="390" r:id="rId42"/>
    <p:sldId id="276" r:id="rId43"/>
    <p:sldId id="277" r:id="rId44"/>
    <p:sldId id="278" r:id="rId45"/>
    <p:sldId id="279" r:id="rId46"/>
    <p:sldId id="309" r:id="rId47"/>
    <p:sldId id="281" r:id="rId48"/>
    <p:sldId id="282" r:id="rId49"/>
    <p:sldId id="280" r:id="rId50"/>
    <p:sldId id="348" r:id="rId51"/>
    <p:sldId id="283" r:id="rId52"/>
    <p:sldId id="284" r:id="rId53"/>
    <p:sldId id="285" r:id="rId54"/>
    <p:sldId id="286" r:id="rId55"/>
    <p:sldId id="389" r:id="rId56"/>
    <p:sldId id="344" r:id="rId57"/>
    <p:sldId id="345" r:id="rId58"/>
    <p:sldId id="346" r:id="rId59"/>
    <p:sldId id="347" r:id="rId60"/>
    <p:sldId id="288" r:id="rId61"/>
    <p:sldId id="290" r:id="rId62"/>
    <p:sldId id="291" r:id="rId63"/>
    <p:sldId id="292" r:id="rId64"/>
    <p:sldId id="293" r:id="rId65"/>
    <p:sldId id="294" r:id="rId66"/>
    <p:sldId id="295" r:id="rId67"/>
    <p:sldId id="296" r:id="rId68"/>
    <p:sldId id="297" r:id="rId69"/>
    <p:sldId id="298" r:id="rId70"/>
    <p:sldId id="299" r:id="rId71"/>
    <p:sldId id="300" r:id="rId72"/>
    <p:sldId id="301" r:id="rId73"/>
    <p:sldId id="302" r:id="rId74"/>
    <p:sldId id="303" r:id="rId75"/>
    <p:sldId id="388" r:id="rId76"/>
    <p:sldId id="378" r:id="rId77"/>
    <p:sldId id="379" r:id="rId78"/>
    <p:sldId id="381" r:id="rId79"/>
    <p:sldId id="386" r:id="rId80"/>
    <p:sldId id="387" r:id="rId81"/>
    <p:sldId id="391" r:id="rId82"/>
    <p:sldId id="392" r:id="rId83"/>
    <p:sldId id="393" r:id="rId84"/>
    <p:sldId id="394" r:id="rId85"/>
    <p:sldId id="395" r:id="rId86"/>
    <p:sldId id="449" r:id="rId87"/>
    <p:sldId id="396" r:id="rId88"/>
    <p:sldId id="310" r:id="rId89"/>
    <p:sldId id="312" r:id="rId90"/>
    <p:sldId id="314" r:id="rId91"/>
    <p:sldId id="315" r:id="rId92"/>
    <p:sldId id="316" r:id="rId93"/>
    <p:sldId id="317" r:id="rId94"/>
    <p:sldId id="318" r:id="rId95"/>
    <p:sldId id="319" r:id="rId96"/>
    <p:sldId id="320" r:id="rId97"/>
    <p:sldId id="321" r:id="rId98"/>
    <p:sldId id="322" r:id="rId99"/>
    <p:sldId id="323" r:id="rId100"/>
    <p:sldId id="324" r:id="rId101"/>
    <p:sldId id="325" r:id="rId102"/>
    <p:sldId id="326" r:id="rId103"/>
    <p:sldId id="328" r:id="rId104"/>
    <p:sldId id="329" r:id="rId105"/>
    <p:sldId id="337" r:id="rId106"/>
    <p:sldId id="338" r:id="rId107"/>
    <p:sldId id="341" r:id="rId108"/>
    <p:sldId id="342" r:id="rId109"/>
    <p:sldId id="343" r:id="rId110"/>
    <p:sldId id="311" r:id="rId111"/>
    <p:sldId id="349" r:id="rId112"/>
    <p:sldId id="358" r:id="rId113"/>
    <p:sldId id="359" r:id="rId114"/>
    <p:sldId id="360" r:id="rId115"/>
    <p:sldId id="361" r:id="rId116"/>
    <p:sldId id="362" r:id="rId117"/>
    <p:sldId id="363" r:id="rId118"/>
    <p:sldId id="364" r:id="rId119"/>
    <p:sldId id="350" r:id="rId120"/>
    <p:sldId id="351" r:id="rId121"/>
    <p:sldId id="352" r:id="rId122"/>
    <p:sldId id="374" r:id="rId123"/>
    <p:sldId id="365" r:id="rId124"/>
    <p:sldId id="366" r:id="rId125"/>
    <p:sldId id="377" r:id="rId126"/>
    <p:sldId id="375" r:id="rId127"/>
    <p:sldId id="376" r:id="rId128"/>
    <p:sldId id="367" r:id="rId129"/>
    <p:sldId id="368" r:id="rId130"/>
    <p:sldId id="369" r:id="rId131"/>
    <p:sldId id="370" r:id="rId132"/>
    <p:sldId id="371" r:id="rId133"/>
    <p:sldId id="372" r:id="rId134"/>
    <p:sldId id="406" r:id="rId135"/>
    <p:sldId id="404" r:id="rId136"/>
    <p:sldId id="407" r:id="rId137"/>
    <p:sldId id="408" r:id="rId138"/>
    <p:sldId id="409" r:id="rId139"/>
    <p:sldId id="410" r:id="rId140"/>
    <p:sldId id="415" r:id="rId141"/>
    <p:sldId id="416" r:id="rId142"/>
    <p:sldId id="411" r:id="rId143"/>
    <p:sldId id="413" r:id="rId144"/>
    <p:sldId id="414" r:id="rId145"/>
    <p:sldId id="417" r:id="rId146"/>
    <p:sldId id="418" r:id="rId147"/>
    <p:sldId id="419" r:id="rId148"/>
    <p:sldId id="420" r:id="rId149"/>
    <p:sldId id="421" r:id="rId150"/>
    <p:sldId id="422" r:id="rId151"/>
    <p:sldId id="423" r:id="rId152"/>
    <p:sldId id="424" r:id="rId153"/>
    <p:sldId id="425" r:id="rId154"/>
    <p:sldId id="426" r:id="rId155"/>
    <p:sldId id="427" r:id="rId156"/>
    <p:sldId id="428" r:id="rId157"/>
    <p:sldId id="429" r:id="rId158"/>
    <p:sldId id="430" r:id="rId159"/>
    <p:sldId id="431" r:id="rId160"/>
    <p:sldId id="432" r:id="rId161"/>
    <p:sldId id="433" r:id="rId162"/>
    <p:sldId id="434" r:id="rId163"/>
    <p:sldId id="435" r:id="rId164"/>
    <p:sldId id="436" r:id="rId165"/>
    <p:sldId id="304" r:id="rId166"/>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FBFBF"/>
    <a:srgbClr val="2582BA"/>
    <a:srgbClr val="2682BA"/>
    <a:srgbClr val="8497B0"/>
    <a:srgbClr val="2D88BF"/>
    <a:srgbClr val="328CC2"/>
    <a:srgbClr val="2A86BD"/>
    <a:srgbClr val="2783BB"/>
    <a:srgbClr val="338DC3"/>
    <a:srgbClr val="2985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488" autoAdjust="0"/>
    <p:restoredTop sz="94660"/>
  </p:normalViewPr>
  <p:slideViewPr>
    <p:cSldViewPr snapToGrid="0">
      <p:cViewPr varScale="1">
        <p:scale>
          <a:sx n="112" d="100"/>
          <a:sy n="112" d="100"/>
        </p:scale>
        <p:origin x="786" y="96"/>
      </p:cViewPr>
      <p:guideLst/>
    </p:cSldViewPr>
  </p:slideViewPr>
  <p:notesTextViewPr>
    <p:cViewPr>
      <p:scale>
        <a:sx n="1" d="1"/>
        <a:sy n="1" d="1"/>
      </p:scale>
      <p:origin x="0" y="0"/>
    </p:cViewPr>
  </p:notesTextViewPr>
  <p:sorterViewPr>
    <p:cViewPr>
      <p:scale>
        <a:sx n="100" d="100"/>
        <a:sy n="100" d="100"/>
      </p:scale>
      <p:origin x="0" y="-21186"/>
    </p:cViewPr>
  </p:sorterViewPr>
  <p:notesViewPr>
    <p:cSldViewPr snapToGrid="0">
      <p:cViewPr varScale="1">
        <p:scale>
          <a:sx n="79" d="100"/>
          <a:sy n="79" d="100"/>
        </p:scale>
        <p:origin x="1320" y="9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70" Type="http://schemas.openxmlformats.org/officeDocument/2006/relationships/viewProps" Target="viewProp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slide" Target="slides/slide16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71" Type="http://schemas.openxmlformats.org/officeDocument/2006/relationships/theme" Target="theme/theme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slide" Target="slides/slide162.xml"/><Relationship Id="rId16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72"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notesMaster" Target="notesMasters/notes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WISA\AppData\Local\Microsoft\Windows\INetCache\Content.Outlook\M7GKR1DU\Rapportering_CAW_Prod_DUC_2018_20190105%20(003).xls"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Trash\docs\sta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Trash\-docs\stats.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DC51-43BD-928E-DF27632C9485}"/>
              </c:ext>
            </c:extLst>
          </c:dPt>
          <c:dPt>
            <c:idx val="1"/>
            <c:bubble3D val="0"/>
            <c:explosion val="32"/>
            <c:spPr>
              <a:solidFill>
                <a:srgbClr val="CE4632"/>
              </a:solidFill>
              <a:ln>
                <a:noFill/>
              </a:ln>
              <a:effectLst/>
            </c:spPr>
            <c:extLst>
              <c:ext xmlns:c16="http://schemas.microsoft.com/office/drawing/2014/chart" uri="{C3380CC4-5D6E-409C-BE32-E72D297353CC}">
                <c16:uniqueId val="{00000003-DC51-43BD-928E-DF27632C9485}"/>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DC51-43BD-928E-DF27632C9485}"/>
              </c:ext>
            </c:extLst>
          </c:dPt>
          <c:cat>
            <c:strRef>
              <c:f>Sheet3!$J$4:$L$4</c:f>
              <c:strCache>
                <c:ptCount val="3"/>
                <c:pt idx="0">
                  <c:v>Web</c:v>
                </c:pt>
                <c:pt idx="1">
                  <c:v>API</c:v>
                </c:pt>
                <c:pt idx="2">
                  <c:v>Other</c:v>
                </c:pt>
              </c:strCache>
            </c:strRef>
          </c:cat>
          <c:val>
            <c:numRef>
              <c:f>Sheet3!$J$5:$L$5</c:f>
              <c:numCache>
                <c:formatCode>General</c:formatCode>
                <c:ptCount val="3"/>
                <c:pt idx="0">
                  <c:v>16654519</c:v>
                </c:pt>
                <c:pt idx="1">
                  <c:v>11942529</c:v>
                </c:pt>
                <c:pt idx="2">
                  <c:v>828338</c:v>
                </c:pt>
              </c:numCache>
            </c:numRef>
          </c:val>
          <c:extLst>
            <c:ext xmlns:c16="http://schemas.microsoft.com/office/drawing/2014/chart" uri="{C3380CC4-5D6E-409C-BE32-E72D297353CC}">
              <c16:uniqueId val="{00000006-DC51-43BD-928E-DF27632C948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2225" cap="rnd" cmpd="sng" algn="ctr">
              <a:solidFill>
                <a:srgbClr val="0C6EAA"/>
              </a:solidFill>
              <a:round/>
            </a:ln>
            <a:effectLst/>
          </c:spPr>
          <c:marker>
            <c:symbol val="none"/>
          </c:marker>
          <c:trendline>
            <c:spPr>
              <a:ln w="9525" cap="rnd">
                <a:solidFill>
                  <a:srgbClr val="FF0000">
                    <a:alpha val="40000"/>
                  </a:srgbClr>
                </a:solidFill>
              </a:ln>
              <a:effectLst/>
            </c:spPr>
            <c:trendlineType val="linear"/>
            <c:dispRSqr val="0"/>
            <c:dispEq val="0"/>
          </c:trendline>
          <c:cat>
            <c:strRef>
              <c:f>Summary!$N$1:$AU$1</c:f>
              <c:strCache>
                <c:ptCount val="34"/>
                <c:pt idx="0">
                  <c:v>2016/1</c:v>
                </c:pt>
                <c:pt idx="1">
                  <c:v>2016/2</c:v>
                </c:pt>
                <c:pt idx="2">
                  <c:v>2016/3</c:v>
                </c:pt>
                <c:pt idx="3">
                  <c:v>2016/4</c:v>
                </c:pt>
                <c:pt idx="4">
                  <c:v>2016/5</c:v>
                </c:pt>
                <c:pt idx="5">
                  <c:v>2016/6</c:v>
                </c:pt>
                <c:pt idx="6">
                  <c:v>2016/7</c:v>
                </c:pt>
                <c:pt idx="7">
                  <c:v>2016/8</c:v>
                </c:pt>
                <c:pt idx="8">
                  <c:v>2016/9</c:v>
                </c:pt>
                <c:pt idx="9">
                  <c:v>2016/10</c:v>
                </c:pt>
                <c:pt idx="10">
                  <c:v>2016/11</c:v>
                </c:pt>
                <c:pt idx="11">
                  <c:v>2016/12</c:v>
                </c:pt>
                <c:pt idx="12">
                  <c:v>2017/1</c:v>
                </c:pt>
                <c:pt idx="13">
                  <c:v>2017/2</c:v>
                </c:pt>
                <c:pt idx="14">
                  <c:v>2017/3</c:v>
                </c:pt>
                <c:pt idx="15">
                  <c:v>2017/4</c:v>
                </c:pt>
                <c:pt idx="16">
                  <c:v>2017/5</c:v>
                </c:pt>
                <c:pt idx="17">
                  <c:v>2017/6</c:v>
                </c:pt>
                <c:pt idx="18">
                  <c:v>2017/7</c:v>
                </c:pt>
                <c:pt idx="19">
                  <c:v>2017/8</c:v>
                </c:pt>
                <c:pt idx="20">
                  <c:v>2017/9</c:v>
                </c:pt>
                <c:pt idx="21">
                  <c:v>2017/10</c:v>
                </c:pt>
                <c:pt idx="22">
                  <c:v>2017/11</c:v>
                </c:pt>
                <c:pt idx="23">
                  <c:v>2017/12</c:v>
                </c:pt>
                <c:pt idx="24">
                  <c:v>2018/1</c:v>
                </c:pt>
                <c:pt idx="25">
                  <c:v>2018/2</c:v>
                </c:pt>
                <c:pt idx="26">
                  <c:v>2018/3</c:v>
                </c:pt>
                <c:pt idx="27">
                  <c:v>2018/4</c:v>
                </c:pt>
                <c:pt idx="28">
                  <c:v>2018/5</c:v>
                </c:pt>
                <c:pt idx="29">
                  <c:v>2018/6</c:v>
                </c:pt>
                <c:pt idx="30">
                  <c:v>2018/7</c:v>
                </c:pt>
                <c:pt idx="31">
                  <c:v>2018/8</c:v>
                </c:pt>
                <c:pt idx="32">
                  <c:v>2018/9</c:v>
                </c:pt>
                <c:pt idx="33">
                  <c:v>2018/10</c:v>
                </c:pt>
              </c:strCache>
            </c:strRef>
          </c:cat>
          <c:val>
            <c:numRef>
              <c:f>Summary!$N$83:$AU$83</c:f>
              <c:numCache>
                <c:formatCode>#,##0</c:formatCode>
                <c:ptCount val="34"/>
                <c:pt idx="0">
                  <c:v>389188341</c:v>
                </c:pt>
                <c:pt idx="1">
                  <c:v>414450798</c:v>
                </c:pt>
                <c:pt idx="2">
                  <c:v>450026505</c:v>
                </c:pt>
                <c:pt idx="3">
                  <c:v>437609992</c:v>
                </c:pt>
                <c:pt idx="4">
                  <c:v>469040488</c:v>
                </c:pt>
                <c:pt idx="5">
                  <c:v>563192263</c:v>
                </c:pt>
                <c:pt idx="6">
                  <c:v>528667042</c:v>
                </c:pt>
                <c:pt idx="7">
                  <c:v>565339918</c:v>
                </c:pt>
                <c:pt idx="8">
                  <c:v>629561663</c:v>
                </c:pt>
                <c:pt idx="9">
                  <c:v>676678888</c:v>
                </c:pt>
                <c:pt idx="10">
                  <c:v>685077675</c:v>
                </c:pt>
                <c:pt idx="11">
                  <c:v>715393854</c:v>
                </c:pt>
                <c:pt idx="12">
                  <c:v>783060469</c:v>
                </c:pt>
                <c:pt idx="13">
                  <c:v>725188184</c:v>
                </c:pt>
                <c:pt idx="14">
                  <c:v>805431321</c:v>
                </c:pt>
                <c:pt idx="15">
                  <c:v>724032724</c:v>
                </c:pt>
                <c:pt idx="16">
                  <c:v>796417952</c:v>
                </c:pt>
                <c:pt idx="17">
                  <c:v>825182625</c:v>
                </c:pt>
                <c:pt idx="18">
                  <c:v>743483015</c:v>
                </c:pt>
                <c:pt idx="19">
                  <c:v>769063473</c:v>
                </c:pt>
                <c:pt idx="20">
                  <c:v>811575155</c:v>
                </c:pt>
                <c:pt idx="21">
                  <c:v>984612818</c:v>
                </c:pt>
                <c:pt idx="22">
                  <c:v>955732745</c:v>
                </c:pt>
                <c:pt idx="23">
                  <c:v>920715323</c:v>
                </c:pt>
                <c:pt idx="24">
                  <c:v>1059919034</c:v>
                </c:pt>
                <c:pt idx="25">
                  <c:v>939861066</c:v>
                </c:pt>
                <c:pt idx="26">
                  <c:v>1114819238</c:v>
                </c:pt>
                <c:pt idx="27">
                  <c:v>998261270</c:v>
                </c:pt>
                <c:pt idx="28">
                  <c:v>1129642858</c:v>
                </c:pt>
                <c:pt idx="29">
                  <c:v>1199329523</c:v>
                </c:pt>
                <c:pt idx="30">
                  <c:v>1163646687</c:v>
                </c:pt>
                <c:pt idx="31">
                  <c:v>1110000829</c:v>
                </c:pt>
                <c:pt idx="32">
                  <c:v>1060422688</c:v>
                </c:pt>
                <c:pt idx="33">
                  <c:v>1224396107</c:v>
                </c:pt>
              </c:numCache>
            </c:numRef>
          </c:val>
          <c:smooth val="1"/>
          <c:extLst>
            <c:ext xmlns:c16="http://schemas.microsoft.com/office/drawing/2014/chart" uri="{C3380CC4-5D6E-409C-BE32-E72D297353CC}">
              <c16:uniqueId val="{00000000-1904-4D9D-AC87-434BBF20F1A3}"/>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94673152"/>
        <c:axId val="94687232"/>
      </c:lineChart>
      <c:catAx>
        <c:axId val="94673152"/>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spc="20" baseline="0">
                <a:solidFill>
                  <a:schemeClr val="dk1">
                    <a:lumMod val="65000"/>
                    <a:lumOff val="35000"/>
                  </a:schemeClr>
                </a:solidFill>
                <a:latin typeface="+mn-lt"/>
                <a:ea typeface="+mn-ea"/>
                <a:cs typeface="+mn-cs"/>
              </a:defRPr>
            </a:pPr>
            <a:endParaRPr lang="en-US"/>
          </a:p>
        </c:txPr>
        <c:crossAx val="94687232"/>
        <c:crosses val="autoZero"/>
        <c:auto val="1"/>
        <c:lblAlgn val="ctr"/>
        <c:lblOffset val="100"/>
        <c:noMultiLvlLbl val="1"/>
      </c:catAx>
      <c:valAx>
        <c:axId val="9468723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spc="20" baseline="0">
                <a:solidFill>
                  <a:schemeClr val="dk1">
                    <a:lumMod val="65000"/>
                    <a:lumOff val="35000"/>
                  </a:schemeClr>
                </a:solidFill>
                <a:latin typeface="+mn-lt"/>
                <a:ea typeface="+mn-ea"/>
                <a:cs typeface="+mn-cs"/>
              </a:defRPr>
            </a:pPr>
            <a:endParaRPr lang="en-US"/>
          </a:p>
        </c:txPr>
        <c:crossAx val="94673152"/>
        <c:crosses val="autoZero"/>
        <c:crossBetween val="midCat"/>
      </c:valAx>
      <c:spPr>
        <a:gradFill>
          <a:gsLst>
            <a:gs pos="100000">
              <a:schemeClr val="lt1">
                <a:lumMod val="95000"/>
              </a:schemeClr>
            </a:gs>
            <a:gs pos="0">
              <a:schemeClr val="lt1"/>
            </a:gs>
          </a:gsLst>
          <a:lin ang="5400000" scaled="0"/>
        </a:gradFill>
        <a:ln>
          <a:noFill/>
        </a:ln>
        <a:effectLst/>
      </c:spPr>
    </c:plotArea>
    <c:plotVisOnly val="1"/>
    <c:dispBlanksAs val="zero"/>
    <c:showDLblsOverMax val="1"/>
  </c:chart>
  <c:spPr>
    <a:solidFill>
      <a:schemeClr val="lt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079770311022913"/>
          <c:y val="5.3395063715312163E-2"/>
          <c:w val="0.77280312337098278"/>
          <c:h val="0.71996011710393826"/>
        </c:manualLayout>
      </c:layout>
      <c:lineChart>
        <c:grouping val="standard"/>
        <c:varyColors val="0"/>
        <c:ser>
          <c:idx val="0"/>
          <c:order val="0"/>
          <c:tx>
            <c:v>TOTAL</c:v>
          </c:tx>
          <c:spPr>
            <a:ln w="22225" cap="rnd" cmpd="sng" algn="ctr">
              <a:solidFill>
                <a:srgbClr val="0C6EAA"/>
              </a:solidFill>
              <a:round/>
            </a:ln>
            <a:effectLst/>
          </c:spPr>
          <c:marker>
            <c:symbol val="none"/>
          </c:marker>
          <c:trendline>
            <c:spPr>
              <a:ln w="9525" cap="rnd">
                <a:solidFill>
                  <a:srgbClr val="FF0000">
                    <a:alpha val="40000"/>
                  </a:srgbClr>
                </a:solidFill>
              </a:ln>
              <a:effectLst/>
            </c:spPr>
            <c:trendlineType val="linear"/>
            <c:dispRSqr val="0"/>
            <c:dispEq val="0"/>
          </c:trendline>
          <c:cat>
            <c:strRef>
              <c:f>Summary!$B$1:$AH$1</c:f>
              <c:strCache>
                <c:ptCount val="33"/>
                <c:pt idx="0">
                  <c:v>2016/1</c:v>
                </c:pt>
                <c:pt idx="1">
                  <c:v>2016/2</c:v>
                </c:pt>
                <c:pt idx="2">
                  <c:v>2016/3</c:v>
                </c:pt>
                <c:pt idx="3">
                  <c:v>2016/4</c:v>
                </c:pt>
                <c:pt idx="4">
                  <c:v>2016/5</c:v>
                </c:pt>
                <c:pt idx="5">
                  <c:v>2016/6</c:v>
                </c:pt>
                <c:pt idx="6">
                  <c:v>2016/7</c:v>
                </c:pt>
                <c:pt idx="7">
                  <c:v>2016/8</c:v>
                </c:pt>
                <c:pt idx="8">
                  <c:v>2016/9</c:v>
                </c:pt>
                <c:pt idx="9">
                  <c:v>2016/10</c:v>
                </c:pt>
                <c:pt idx="10">
                  <c:v>2016/11</c:v>
                </c:pt>
                <c:pt idx="11">
                  <c:v>2016/12</c:v>
                </c:pt>
                <c:pt idx="12">
                  <c:v>2017/1</c:v>
                </c:pt>
                <c:pt idx="13">
                  <c:v>2017/2</c:v>
                </c:pt>
                <c:pt idx="14">
                  <c:v>2017/3</c:v>
                </c:pt>
                <c:pt idx="15">
                  <c:v>2017/4</c:v>
                </c:pt>
                <c:pt idx="16">
                  <c:v>2017/5</c:v>
                </c:pt>
                <c:pt idx="17">
                  <c:v>2017/6</c:v>
                </c:pt>
                <c:pt idx="18">
                  <c:v>2017/7</c:v>
                </c:pt>
                <c:pt idx="19">
                  <c:v>2017/8</c:v>
                </c:pt>
                <c:pt idx="20">
                  <c:v>2017/9</c:v>
                </c:pt>
                <c:pt idx="21">
                  <c:v>2017/10</c:v>
                </c:pt>
                <c:pt idx="22">
                  <c:v>2017/11</c:v>
                </c:pt>
                <c:pt idx="23">
                  <c:v>2017/12</c:v>
                </c:pt>
                <c:pt idx="24">
                  <c:v>2018/1</c:v>
                </c:pt>
                <c:pt idx="25">
                  <c:v>2018/3</c:v>
                </c:pt>
                <c:pt idx="26">
                  <c:v>2018/4</c:v>
                </c:pt>
                <c:pt idx="27">
                  <c:v>2018/5</c:v>
                </c:pt>
                <c:pt idx="28">
                  <c:v>2018/6</c:v>
                </c:pt>
                <c:pt idx="29">
                  <c:v>2018/7</c:v>
                </c:pt>
                <c:pt idx="30">
                  <c:v>2018/8</c:v>
                </c:pt>
                <c:pt idx="31">
                  <c:v>2018/9</c:v>
                </c:pt>
                <c:pt idx="32">
                  <c:v>2018/10</c:v>
                </c:pt>
              </c:strCache>
            </c:strRef>
          </c:cat>
          <c:val>
            <c:numRef>
              <c:f>Summary!$B$211:$AH$211</c:f>
              <c:numCache>
                <c:formatCode>#,##0</c:formatCode>
                <c:ptCount val="33"/>
                <c:pt idx="0">
                  <c:v>82091670</c:v>
                </c:pt>
                <c:pt idx="1">
                  <c:v>83481973</c:v>
                </c:pt>
                <c:pt idx="2">
                  <c:v>103486429</c:v>
                </c:pt>
                <c:pt idx="3">
                  <c:v>140371448</c:v>
                </c:pt>
                <c:pt idx="4">
                  <c:v>121950938</c:v>
                </c:pt>
                <c:pt idx="5">
                  <c:v>128015342</c:v>
                </c:pt>
                <c:pt idx="6">
                  <c:v>157024962</c:v>
                </c:pt>
                <c:pt idx="7">
                  <c:v>136799399</c:v>
                </c:pt>
                <c:pt idx="8">
                  <c:v>146400353</c:v>
                </c:pt>
                <c:pt idx="9">
                  <c:v>199856113</c:v>
                </c:pt>
                <c:pt idx="10">
                  <c:v>158292617</c:v>
                </c:pt>
                <c:pt idx="11">
                  <c:v>156752957</c:v>
                </c:pt>
                <c:pt idx="12">
                  <c:v>209398629</c:v>
                </c:pt>
                <c:pt idx="13">
                  <c:v>179325861</c:v>
                </c:pt>
                <c:pt idx="14">
                  <c:v>183860044</c:v>
                </c:pt>
                <c:pt idx="15">
                  <c:v>219882961</c:v>
                </c:pt>
                <c:pt idx="16">
                  <c:v>199457287</c:v>
                </c:pt>
                <c:pt idx="17">
                  <c:v>175262649</c:v>
                </c:pt>
                <c:pt idx="18">
                  <c:v>202337899</c:v>
                </c:pt>
                <c:pt idx="19">
                  <c:v>187429455</c:v>
                </c:pt>
                <c:pt idx="20">
                  <c:v>198474081</c:v>
                </c:pt>
                <c:pt idx="21">
                  <c:v>279050420</c:v>
                </c:pt>
                <c:pt idx="22">
                  <c:v>221594068</c:v>
                </c:pt>
                <c:pt idx="23">
                  <c:v>194138211</c:v>
                </c:pt>
                <c:pt idx="24">
                  <c:v>314025807</c:v>
                </c:pt>
                <c:pt idx="25">
                  <c:v>221548666</c:v>
                </c:pt>
                <c:pt idx="26">
                  <c:v>251270222</c:v>
                </c:pt>
                <c:pt idx="27">
                  <c:v>225904387</c:v>
                </c:pt>
                <c:pt idx="28">
                  <c:v>225064569</c:v>
                </c:pt>
                <c:pt idx="29">
                  <c:v>235526756</c:v>
                </c:pt>
                <c:pt idx="30">
                  <c:v>237975174</c:v>
                </c:pt>
                <c:pt idx="31">
                  <c:v>236895158</c:v>
                </c:pt>
                <c:pt idx="32">
                  <c:v>295987817</c:v>
                </c:pt>
              </c:numCache>
            </c:numRef>
          </c:val>
          <c:smooth val="1"/>
          <c:extLst>
            <c:ext xmlns:c16="http://schemas.microsoft.com/office/drawing/2014/chart" uri="{C3380CC4-5D6E-409C-BE32-E72D297353CC}">
              <c16:uniqueId val="{00000000-9223-43F0-BE01-70E26B15E787}"/>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1"/>
        <c:axId val="2"/>
      </c:lineChart>
      <c:catAx>
        <c:axId val="1"/>
        <c:scaling>
          <c:orientation val="minMax"/>
        </c:scaling>
        <c:delete val="0"/>
        <c:axPos val="b"/>
        <c:numFmt formatCode="General" sourceLinked="0"/>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000" b="0" i="0" u="none" strike="noStrike" kern="1200" spc="20" baseline="0">
                <a:solidFill>
                  <a:schemeClr val="dk1">
                    <a:lumMod val="65000"/>
                    <a:lumOff val="35000"/>
                  </a:schemeClr>
                </a:solidFill>
                <a:latin typeface="+mn-lt"/>
                <a:ea typeface="+mn-ea"/>
                <a:cs typeface="+mn-cs"/>
              </a:defRPr>
            </a:pPr>
            <a:endParaRPr lang="en-US"/>
          </a:p>
        </c:txPr>
        <c:crossAx val="2"/>
        <c:crosses val="autoZero"/>
        <c:auto val="1"/>
        <c:lblAlgn val="ctr"/>
        <c:lblOffset val="100"/>
        <c:noMultiLvlLbl val="1"/>
      </c:catAx>
      <c:valAx>
        <c:axId val="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spc="20" baseline="0">
                <a:solidFill>
                  <a:schemeClr val="dk1">
                    <a:lumMod val="65000"/>
                    <a:lumOff val="35000"/>
                  </a:schemeClr>
                </a:solidFill>
                <a:latin typeface="+mn-lt"/>
                <a:ea typeface="+mn-ea"/>
                <a:cs typeface="+mn-cs"/>
              </a:defRPr>
            </a:pPr>
            <a:endParaRPr lang="en-US"/>
          </a:p>
        </c:txPr>
        <c:crossAx val="1"/>
        <c:crosses val="autoZero"/>
        <c:crossBetween val="midCat"/>
      </c:valAx>
      <c:spPr>
        <a:gradFill>
          <a:gsLst>
            <a:gs pos="100000">
              <a:schemeClr val="lt1">
                <a:lumMod val="95000"/>
              </a:schemeClr>
            </a:gs>
            <a:gs pos="0">
              <a:schemeClr val="lt1"/>
            </a:gs>
          </a:gsLst>
          <a:lin ang="5400000" scaled="0"/>
        </a:gradFill>
        <a:ln>
          <a:noFill/>
        </a:ln>
        <a:effectLst/>
      </c:spPr>
    </c:plotArea>
    <c:plotVisOnly val="1"/>
    <c:dispBlanksAs val="zero"/>
    <c:showDLblsOverMax val="1"/>
  </c:chart>
  <c:spPr>
    <a:solidFill>
      <a:schemeClr val="lt1"/>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image" Target="../media/image66.jpeg"/><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s>
</file>

<file path=ppt/diagrams/_rels/drawing1.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image" Target="../media/image67.jpeg"/><Relationship Id="rId1" Type="http://schemas.openxmlformats.org/officeDocument/2006/relationships/image" Target="../media/image66.jpeg"/><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75.jpeg"/><Relationship Id="rId4" Type="http://schemas.openxmlformats.org/officeDocument/2006/relationships/image" Target="../media/image69.jpeg"/><Relationship Id="rId9" Type="http://schemas.openxmlformats.org/officeDocument/2006/relationships/image" Target="../media/image74.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B0C0D0-7AB7-487B-ADF8-3BB3DD4E9EE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E7919EDD-7680-4985-B198-1CBB0F9E96AC}">
      <dgm:prSet/>
      <dgm:spPr/>
      <dgm:t>
        <a:bodyPr/>
        <a:lstStyle/>
        <a:p>
          <a:pPr rtl="0"/>
          <a:r>
            <a:rPr dirty="0"/>
            <a:t>Co</a:t>
          </a:r>
          <a:r>
            <a:rPr lang="en-US" dirty="0"/>
            <a:t>o</a:t>
          </a:r>
          <a:r>
            <a:rPr dirty="0"/>
            <a:t>rdinati</a:t>
          </a:r>
          <a:r>
            <a:rPr lang="en-US" dirty="0"/>
            <a:t>on of the electronic processes</a:t>
          </a:r>
          <a:endParaRPr lang="nl-BE" dirty="0"/>
        </a:p>
      </dgm:t>
    </dgm:pt>
    <dgm:pt modelId="{2FC221D4-82FE-4089-96B1-E14722E33943}" type="parTrans" cxnId="{2D283A8C-B4A3-4152-B8A6-4729DCCC852F}">
      <dgm:prSet/>
      <dgm:spPr/>
      <dgm:t>
        <a:bodyPr/>
        <a:lstStyle/>
        <a:p>
          <a:endParaRPr lang="en-US"/>
        </a:p>
      </dgm:t>
    </dgm:pt>
    <dgm:pt modelId="{C698564A-6110-4602-9450-B172C3825847}" type="sibTrans" cxnId="{2D283A8C-B4A3-4152-B8A6-4729DCCC852F}">
      <dgm:prSet/>
      <dgm:spPr/>
      <dgm:t>
        <a:bodyPr/>
        <a:lstStyle/>
        <a:p>
          <a:endParaRPr lang="en-US"/>
        </a:p>
      </dgm:t>
    </dgm:pt>
    <dgm:pt modelId="{426C232F-332D-4FF2-A820-7A068898BF0D}">
      <dgm:prSet/>
      <dgm:spPr/>
      <dgm:t>
        <a:bodyPr/>
        <a:lstStyle/>
        <a:p>
          <a:pPr rtl="0"/>
          <a:r>
            <a:rPr dirty="0"/>
            <a:t>Portal </a:t>
          </a:r>
          <a:endParaRPr lang="nl-BE" dirty="0"/>
        </a:p>
      </dgm:t>
    </dgm:pt>
    <dgm:pt modelId="{76543072-ED0A-4EFB-9174-9DC2D0CB754B}" type="parTrans" cxnId="{48331867-FF99-498B-92E1-5B05B35773A9}">
      <dgm:prSet/>
      <dgm:spPr/>
      <dgm:t>
        <a:bodyPr/>
        <a:lstStyle/>
        <a:p>
          <a:endParaRPr lang="en-US"/>
        </a:p>
      </dgm:t>
    </dgm:pt>
    <dgm:pt modelId="{0FF22A80-B924-4C97-9785-6DB4BF018886}" type="sibTrans" cxnId="{48331867-FF99-498B-92E1-5B05B35773A9}">
      <dgm:prSet/>
      <dgm:spPr/>
      <dgm:t>
        <a:bodyPr/>
        <a:lstStyle/>
        <a:p>
          <a:endParaRPr lang="en-US"/>
        </a:p>
      </dgm:t>
    </dgm:pt>
    <dgm:pt modelId="{AE2357B3-F8D1-4E13-B807-E393E9FC5539}">
      <dgm:prSet/>
      <dgm:spPr/>
      <dgm:t>
        <a:bodyPr/>
        <a:lstStyle/>
        <a:p>
          <a:pPr rtl="0"/>
          <a:r>
            <a:rPr lang="en-US" dirty="0"/>
            <a:t>Integrated user and access management system</a:t>
          </a:r>
          <a:endParaRPr lang="nl-BE" dirty="0"/>
        </a:p>
      </dgm:t>
    </dgm:pt>
    <dgm:pt modelId="{DF983F23-5BAE-428F-AFD9-BF0943C63ACC}" type="parTrans" cxnId="{C4084BF0-F635-4676-89A9-D65F024FF168}">
      <dgm:prSet/>
      <dgm:spPr/>
      <dgm:t>
        <a:bodyPr/>
        <a:lstStyle/>
        <a:p>
          <a:endParaRPr lang="en-US"/>
        </a:p>
      </dgm:t>
    </dgm:pt>
    <dgm:pt modelId="{486EB6E6-F0BE-4E7B-A3F0-7DC5C5021754}" type="sibTrans" cxnId="{C4084BF0-F635-4676-89A9-D65F024FF168}">
      <dgm:prSet/>
      <dgm:spPr/>
      <dgm:t>
        <a:bodyPr/>
        <a:lstStyle/>
        <a:p>
          <a:endParaRPr lang="en-US"/>
        </a:p>
      </dgm:t>
    </dgm:pt>
    <dgm:pt modelId="{81FDCA61-7A32-4339-89E8-DD3704FB86F4}">
      <dgm:prSet/>
      <dgm:spPr/>
      <dgm:t>
        <a:bodyPr/>
        <a:lstStyle/>
        <a:p>
          <a:pPr rtl="0"/>
          <a:r>
            <a:rPr lang="en-US" dirty="0"/>
            <a:t>Management of </a:t>
          </a:r>
          <a:r>
            <a:rPr dirty="0"/>
            <a:t>loggings</a:t>
          </a:r>
          <a:endParaRPr lang="nl-BE" dirty="0"/>
        </a:p>
      </dgm:t>
    </dgm:pt>
    <dgm:pt modelId="{4F5E6841-070D-4563-B23E-8C64EC2E827B}" type="parTrans" cxnId="{7B7E50D4-65C6-4E3C-995E-1A1ABF6FDBCF}">
      <dgm:prSet/>
      <dgm:spPr/>
      <dgm:t>
        <a:bodyPr/>
        <a:lstStyle/>
        <a:p>
          <a:endParaRPr lang="en-US"/>
        </a:p>
      </dgm:t>
    </dgm:pt>
    <dgm:pt modelId="{4922DE05-E610-4796-BFBC-E068300788D1}" type="sibTrans" cxnId="{7B7E50D4-65C6-4E3C-995E-1A1ABF6FDBCF}">
      <dgm:prSet/>
      <dgm:spPr/>
      <dgm:t>
        <a:bodyPr/>
        <a:lstStyle/>
        <a:p>
          <a:endParaRPr lang="en-US"/>
        </a:p>
      </dgm:t>
    </dgm:pt>
    <dgm:pt modelId="{F9B22A10-E2AD-420E-86FD-C6A619FB34C3}">
      <dgm:prSet/>
      <dgm:spPr/>
      <dgm:t>
        <a:bodyPr/>
        <a:lstStyle/>
        <a:p>
          <a:pPr rtl="0"/>
          <a:r>
            <a:rPr dirty="0"/>
            <a:t>System </a:t>
          </a:r>
          <a:r>
            <a:rPr lang="en-US" dirty="0"/>
            <a:t>for</a:t>
          </a:r>
          <a:r>
            <a:rPr dirty="0"/>
            <a:t> end-to-end </a:t>
          </a:r>
          <a:r>
            <a:rPr lang="en-US" dirty="0"/>
            <a:t>encryption</a:t>
          </a:r>
          <a:endParaRPr lang="nl-BE" dirty="0"/>
        </a:p>
      </dgm:t>
    </dgm:pt>
    <dgm:pt modelId="{51614E59-5D94-439C-A07A-61525828432A}" type="parTrans" cxnId="{F52E67DC-23C4-4525-AAFE-F3400258F7D3}">
      <dgm:prSet/>
      <dgm:spPr/>
      <dgm:t>
        <a:bodyPr/>
        <a:lstStyle/>
        <a:p>
          <a:endParaRPr lang="en-US"/>
        </a:p>
      </dgm:t>
    </dgm:pt>
    <dgm:pt modelId="{C995947A-877C-455B-BB65-7FBC6937BA2D}" type="sibTrans" cxnId="{F52E67DC-23C4-4525-AAFE-F3400258F7D3}">
      <dgm:prSet/>
      <dgm:spPr/>
      <dgm:t>
        <a:bodyPr/>
        <a:lstStyle/>
        <a:p>
          <a:endParaRPr lang="en-US"/>
        </a:p>
      </dgm:t>
    </dgm:pt>
    <dgm:pt modelId="{DE482DF0-5C86-4767-9CE5-54725DF28573}">
      <dgm:prSet/>
      <dgm:spPr/>
      <dgm:t>
        <a:bodyPr/>
        <a:lstStyle/>
        <a:p>
          <a:pPr rtl="0"/>
          <a:r>
            <a:rPr lang="fr-BE" dirty="0">
              <a:solidFill>
                <a:srgbClr val="3E6E5A"/>
              </a:solidFill>
            </a:rPr>
            <a:t>eHealth</a:t>
          </a:r>
          <a:r>
            <a:rPr dirty="0"/>
            <a:t>Box</a:t>
          </a:r>
          <a:endParaRPr lang="nl-BE" dirty="0"/>
        </a:p>
      </dgm:t>
    </dgm:pt>
    <dgm:pt modelId="{BF1F2008-AABF-4483-9D7B-58A40034FD6C}" type="parTrans" cxnId="{1310D4E3-793B-4536-BE37-788F54627977}">
      <dgm:prSet/>
      <dgm:spPr/>
      <dgm:t>
        <a:bodyPr/>
        <a:lstStyle/>
        <a:p>
          <a:endParaRPr lang="en-US"/>
        </a:p>
      </dgm:t>
    </dgm:pt>
    <dgm:pt modelId="{4D6A567C-A21A-42BF-9F41-7BF71E18F454}" type="sibTrans" cxnId="{1310D4E3-793B-4536-BE37-788F54627977}">
      <dgm:prSet/>
      <dgm:spPr/>
      <dgm:t>
        <a:bodyPr/>
        <a:lstStyle/>
        <a:p>
          <a:endParaRPr lang="en-US"/>
        </a:p>
      </dgm:t>
    </dgm:pt>
    <dgm:pt modelId="{3069D4A7-A9EB-432B-8415-5BE83922B144}">
      <dgm:prSet/>
      <dgm:spPr/>
      <dgm:t>
        <a:bodyPr/>
        <a:lstStyle/>
        <a:p>
          <a:pPr rtl="0"/>
          <a:r>
            <a:t>Timestamping</a:t>
          </a:r>
          <a:endParaRPr lang="nl-BE"/>
        </a:p>
      </dgm:t>
    </dgm:pt>
    <dgm:pt modelId="{9A7D73A8-C0A9-4B8A-9838-7588537C14AA}" type="parTrans" cxnId="{62233745-3DC7-4513-AFFE-85579EDF5340}">
      <dgm:prSet/>
      <dgm:spPr/>
      <dgm:t>
        <a:bodyPr/>
        <a:lstStyle/>
        <a:p>
          <a:endParaRPr lang="en-US"/>
        </a:p>
      </dgm:t>
    </dgm:pt>
    <dgm:pt modelId="{DFE1D077-B434-438C-B525-DD545C84AAA3}" type="sibTrans" cxnId="{62233745-3DC7-4513-AFFE-85579EDF5340}">
      <dgm:prSet/>
      <dgm:spPr/>
      <dgm:t>
        <a:bodyPr/>
        <a:lstStyle/>
        <a:p>
          <a:endParaRPr lang="en-US"/>
        </a:p>
      </dgm:t>
    </dgm:pt>
    <dgm:pt modelId="{53250AAA-89D6-4377-B3C0-0E5BF972A3C0}">
      <dgm:prSet/>
      <dgm:spPr/>
      <dgm:t>
        <a:bodyPr/>
        <a:lstStyle/>
        <a:p>
          <a:pPr rtl="0"/>
          <a:r>
            <a:rPr dirty="0"/>
            <a:t>Coding </a:t>
          </a:r>
          <a:r>
            <a:rPr lang="en-US" dirty="0"/>
            <a:t>and</a:t>
          </a:r>
          <a:r>
            <a:rPr dirty="0"/>
            <a:t> </a:t>
          </a:r>
          <a:r>
            <a:rPr dirty="0" err="1"/>
            <a:t>anon</a:t>
          </a:r>
          <a:r>
            <a:rPr lang="en-US" dirty="0" err="1"/>
            <a:t>y</a:t>
          </a:r>
          <a:r>
            <a:rPr dirty="0" err="1"/>
            <a:t>mising</a:t>
          </a:r>
          <a:endParaRPr lang="nl-BE" dirty="0"/>
        </a:p>
      </dgm:t>
    </dgm:pt>
    <dgm:pt modelId="{470AA8AF-6A66-4DE7-8F3A-D2B315A90BE8}" type="parTrans" cxnId="{3AA5B55E-BAFF-4E59-844F-0B3A890F9AB2}">
      <dgm:prSet/>
      <dgm:spPr/>
      <dgm:t>
        <a:bodyPr/>
        <a:lstStyle/>
        <a:p>
          <a:endParaRPr lang="en-US"/>
        </a:p>
      </dgm:t>
    </dgm:pt>
    <dgm:pt modelId="{4828047A-C139-4049-9231-4057A0E3B9D2}" type="sibTrans" cxnId="{3AA5B55E-BAFF-4E59-844F-0B3A890F9AB2}">
      <dgm:prSet/>
      <dgm:spPr/>
      <dgm:t>
        <a:bodyPr/>
        <a:lstStyle/>
        <a:p>
          <a:endParaRPr lang="en-US"/>
        </a:p>
      </dgm:t>
    </dgm:pt>
    <dgm:pt modelId="{ADE4E262-EB9E-448C-8B46-6B6521E6B92F}">
      <dgm:prSet/>
      <dgm:spPr/>
      <dgm:t>
        <a:bodyPr/>
        <a:lstStyle/>
        <a:p>
          <a:pPr rtl="0"/>
          <a:r>
            <a:rPr lang="en-US" dirty="0"/>
            <a:t>Consultation of National register and CBSS registers</a:t>
          </a:r>
          <a:endParaRPr lang="nl-BE" dirty="0"/>
        </a:p>
      </dgm:t>
    </dgm:pt>
    <dgm:pt modelId="{28664F9A-4277-4158-A312-1D48A34DD546}" type="parTrans" cxnId="{DB050EC4-F2AC-4ACB-BEFA-69C14AE7D74E}">
      <dgm:prSet/>
      <dgm:spPr/>
      <dgm:t>
        <a:bodyPr/>
        <a:lstStyle/>
        <a:p>
          <a:endParaRPr lang="en-US"/>
        </a:p>
      </dgm:t>
    </dgm:pt>
    <dgm:pt modelId="{DC8C0C9F-FA74-4A97-BA58-15F42B37D9FB}" type="sibTrans" cxnId="{DB050EC4-F2AC-4ACB-BEFA-69C14AE7D74E}">
      <dgm:prSet/>
      <dgm:spPr/>
      <dgm:t>
        <a:bodyPr/>
        <a:lstStyle/>
        <a:p>
          <a:endParaRPr lang="en-US"/>
        </a:p>
      </dgm:t>
    </dgm:pt>
    <dgm:pt modelId="{66800CA2-1263-488B-9901-BF5AA9A26379}">
      <dgm:prSet/>
      <dgm:spPr/>
      <dgm:t>
        <a:bodyPr/>
        <a:lstStyle/>
        <a:p>
          <a:pPr rtl="0"/>
          <a:r>
            <a:rPr lang="en-US" dirty="0"/>
            <a:t>Reference directories</a:t>
          </a:r>
          <a:r>
            <a:rPr dirty="0"/>
            <a:t> (</a:t>
          </a:r>
          <a:r>
            <a:rPr lang="nl-BE" dirty="0"/>
            <a:t>hub-</a:t>
          </a:r>
          <a:r>
            <a:rPr dirty="0" err="1"/>
            <a:t>metahub</a:t>
          </a:r>
          <a:r>
            <a:rPr lang="nl-BE" dirty="0"/>
            <a:t> system</a:t>
          </a:r>
          <a:r>
            <a:rPr dirty="0"/>
            <a:t>)</a:t>
          </a:r>
          <a:endParaRPr lang="nl-BE" dirty="0"/>
        </a:p>
      </dgm:t>
    </dgm:pt>
    <dgm:pt modelId="{FE2E1471-E52D-466A-A76C-4BB5F19A90C2}" type="parTrans" cxnId="{CC959A60-F5E3-4CBA-B49F-D1CC8967392E}">
      <dgm:prSet/>
      <dgm:spPr/>
      <dgm:t>
        <a:bodyPr/>
        <a:lstStyle/>
        <a:p>
          <a:endParaRPr lang="en-US"/>
        </a:p>
      </dgm:t>
    </dgm:pt>
    <dgm:pt modelId="{5B01B5E3-2F09-44F6-BDF4-59AE3DD792F4}" type="sibTrans" cxnId="{CC959A60-F5E3-4CBA-B49F-D1CC8967392E}">
      <dgm:prSet/>
      <dgm:spPr/>
      <dgm:t>
        <a:bodyPr/>
        <a:lstStyle/>
        <a:p>
          <a:endParaRPr lang="en-US"/>
        </a:p>
      </dgm:t>
    </dgm:pt>
    <dgm:pt modelId="{9E029134-162C-442E-A062-F55ADB999C33}" type="pres">
      <dgm:prSet presAssocID="{D1B0C0D0-7AB7-487B-ADF8-3BB3DD4E9EE7}" presName="Name0" presStyleCnt="0">
        <dgm:presLayoutVars>
          <dgm:dir/>
          <dgm:resizeHandles val="exact"/>
        </dgm:presLayoutVars>
      </dgm:prSet>
      <dgm:spPr/>
      <dgm:t>
        <a:bodyPr/>
        <a:lstStyle/>
        <a:p>
          <a:endParaRPr lang="en-US"/>
        </a:p>
      </dgm:t>
    </dgm:pt>
    <dgm:pt modelId="{60E777AF-AE30-4678-946F-1FF94928EBDC}" type="pres">
      <dgm:prSet presAssocID="{E7919EDD-7680-4985-B198-1CBB0F9E96AC}" presName="composite" presStyleCnt="0"/>
      <dgm:spPr/>
    </dgm:pt>
    <dgm:pt modelId="{7A8D609C-F894-4686-8594-F633FD78C201}" type="pres">
      <dgm:prSet presAssocID="{E7919EDD-7680-4985-B198-1CBB0F9E96AC}" presName="rect1" presStyleLbl="trAlignAcc1" presStyleIdx="0" presStyleCnt="10">
        <dgm:presLayoutVars>
          <dgm:bulletEnabled val="1"/>
        </dgm:presLayoutVars>
      </dgm:prSet>
      <dgm:spPr/>
      <dgm:t>
        <a:bodyPr/>
        <a:lstStyle/>
        <a:p>
          <a:endParaRPr lang="en-US"/>
        </a:p>
      </dgm:t>
    </dgm:pt>
    <dgm:pt modelId="{8B00EC11-24E0-4E0C-8101-DB576F31F9D2}" type="pres">
      <dgm:prSet presAssocID="{E7919EDD-7680-4985-B198-1CBB0F9E96AC}" presName="rect2" presStyleLbl="fgImgPlace1" presStyleIdx="0" presStyleCnt="1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dgm:spPr>
    </dgm:pt>
    <dgm:pt modelId="{7105A6FE-D318-4A98-A922-671C581530DC}" type="pres">
      <dgm:prSet presAssocID="{C698564A-6110-4602-9450-B172C3825847}" presName="sibTrans" presStyleCnt="0"/>
      <dgm:spPr/>
    </dgm:pt>
    <dgm:pt modelId="{85CFEB57-FC52-4321-A97D-3211B5D63D4D}" type="pres">
      <dgm:prSet presAssocID="{426C232F-332D-4FF2-A820-7A068898BF0D}" presName="composite" presStyleCnt="0"/>
      <dgm:spPr/>
    </dgm:pt>
    <dgm:pt modelId="{A9AE0183-4578-4303-9373-BBB0DAF179FE}" type="pres">
      <dgm:prSet presAssocID="{426C232F-332D-4FF2-A820-7A068898BF0D}" presName="rect1" presStyleLbl="trAlignAcc1" presStyleIdx="1" presStyleCnt="10">
        <dgm:presLayoutVars>
          <dgm:bulletEnabled val="1"/>
        </dgm:presLayoutVars>
      </dgm:prSet>
      <dgm:spPr/>
      <dgm:t>
        <a:bodyPr/>
        <a:lstStyle/>
        <a:p>
          <a:endParaRPr lang="en-US"/>
        </a:p>
      </dgm:t>
    </dgm:pt>
    <dgm:pt modelId="{17BB8C5E-ACC5-4AEA-AC3B-15C53CC548C0}" type="pres">
      <dgm:prSet presAssocID="{426C232F-332D-4FF2-A820-7A068898BF0D}" presName="rect2" presStyleLbl="fgImgPlace1" presStyleIdx="1" presStyleCnt="10"/>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dgm:spPr>
    </dgm:pt>
    <dgm:pt modelId="{3DF2FDF0-8F29-4351-969E-A1025413C53F}" type="pres">
      <dgm:prSet presAssocID="{0FF22A80-B924-4C97-9785-6DB4BF018886}" presName="sibTrans" presStyleCnt="0"/>
      <dgm:spPr/>
    </dgm:pt>
    <dgm:pt modelId="{51949F69-36F9-42ED-A197-4A357D3FCC84}" type="pres">
      <dgm:prSet presAssocID="{AE2357B3-F8D1-4E13-B807-E393E9FC5539}" presName="composite" presStyleCnt="0"/>
      <dgm:spPr/>
    </dgm:pt>
    <dgm:pt modelId="{DC5DD086-89E5-4CD9-B1D2-0E7FF2C522A2}" type="pres">
      <dgm:prSet presAssocID="{AE2357B3-F8D1-4E13-B807-E393E9FC5539}" presName="rect1" presStyleLbl="trAlignAcc1" presStyleIdx="2" presStyleCnt="10">
        <dgm:presLayoutVars>
          <dgm:bulletEnabled val="1"/>
        </dgm:presLayoutVars>
      </dgm:prSet>
      <dgm:spPr/>
      <dgm:t>
        <a:bodyPr/>
        <a:lstStyle/>
        <a:p>
          <a:endParaRPr lang="en-US"/>
        </a:p>
      </dgm:t>
    </dgm:pt>
    <dgm:pt modelId="{DEDE190B-7605-44A7-B19B-482157C4ED09}" type="pres">
      <dgm:prSet presAssocID="{AE2357B3-F8D1-4E13-B807-E393E9FC5539}" presName="rect2" presStyleLbl="fgImgPlace1" presStyleIdx="2" presStyleCnt="1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dgm:spPr>
    </dgm:pt>
    <dgm:pt modelId="{800A896D-7DD0-4D28-BE08-D3B8F3F2A8C6}" type="pres">
      <dgm:prSet presAssocID="{486EB6E6-F0BE-4E7B-A3F0-7DC5C5021754}" presName="sibTrans" presStyleCnt="0"/>
      <dgm:spPr/>
    </dgm:pt>
    <dgm:pt modelId="{09DCF082-D387-4036-A517-A57508B9F296}" type="pres">
      <dgm:prSet presAssocID="{81FDCA61-7A32-4339-89E8-DD3704FB86F4}" presName="composite" presStyleCnt="0"/>
      <dgm:spPr/>
    </dgm:pt>
    <dgm:pt modelId="{6F6ACCCA-7573-4F27-BB76-D1BFA52EAEE3}" type="pres">
      <dgm:prSet presAssocID="{81FDCA61-7A32-4339-89E8-DD3704FB86F4}" presName="rect1" presStyleLbl="trAlignAcc1" presStyleIdx="3" presStyleCnt="10">
        <dgm:presLayoutVars>
          <dgm:bulletEnabled val="1"/>
        </dgm:presLayoutVars>
      </dgm:prSet>
      <dgm:spPr/>
      <dgm:t>
        <a:bodyPr/>
        <a:lstStyle/>
        <a:p>
          <a:endParaRPr lang="en-US"/>
        </a:p>
      </dgm:t>
    </dgm:pt>
    <dgm:pt modelId="{F94043AE-FBAE-4418-8D10-10B1481C95AF}" type="pres">
      <dgm:prSet presAssocID="{81FDCA61-7A32-4339-89E8-DD3704FB86F4}" presName="rect2" presStyleLbl="fgImgPlace1" presStyleIdx="3" presStyleCnt="10"/>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dgm:spPr>
    </dgm:pt>
    <dgm:pt modelId="{2F838AD4-66C5-4737-8D8D-66F3281C6FE1}" type="pres">
      <dgm:prSet presAssocID="{4922DE05-E610-4796-BFBC-E068300788D1}" presName="sibTrans" presStyleCnt="0"/>
      <dgm:spPr/>
    </dgm:pt>
    <dgm:pt modelId="{0F749A16-F5F6-45E8-9E08-2382EA901724}" type="pres">
      <dgm:prSet presAssocID="{F9B22A10-E2AD-420E-86FD-C6A619FB34C3}" presName="composite" presStyleCnt="0"/>
      <dgm:spPr/>
    </dgm:pt>
    <dgm:pt modelId="{610D24CD-EC64-4585-8806-7B24163BBCA5}" type="pres">
      <dgm:prSet presAssocID="{F9B22A10-E2AD-420E-86FD-C6A619FB34C3}" presName="rect1" presStyleLbl="trAlignAcc1" presStyleIdx="4" presStyleCnt="10">
        <dgm:presLayoutVars>
          <dgm:bulletEnabled val="1"/>
        </dgm:presLayoutVars>
      </dgm:prSet>
      <dgm:spPr/>
      <dgm:t>
        <a:bodyPr/>
        <a:lstStyle/>
        <a:p>
          <a:endParaRPr lang="en-US"/>
        </a:p>
      </dgm:t>
    </dgm:pt>
    <dgm:pt modelId="{1D377189-38FA-44FB-9886-A25D865375A4}" type="pres">
      <dgm:prSet presAssocID="{F9B22A10-E2AD-420E-86FD-C6A619FB34C3}" presName="rect2" presStyleLbl="fgImgPlace1" presStyleIdx="4" presStyleCnt="10"/>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dgm:spPr>
    </dgm:pt>
    <dgm:pt modelId="{D0690CA7-5AC0-41CF-B946-24781BCFD1A5}" type="pres">
      <dgm:prSet presAssocID="{C995947A-877C-455B-BB65-7FBC6937BA2D}" presName="sibTrans" presStyleCnt="0"/>
      <dgm:spPr/>
    </dgm:pt>
    <dgm:pt modelId="{B7B3EDE5-7630-4030-822E-F5E4C9706E85}" type="pres">
      <dgm:prSet presAssocID="{DE482DF0-5C86-4767-9CE5-54725DF28573}" presName="composite" presStyleCnt="0"/>
      <dgm:spPr/>
    </dgm:pt>
    <dgm:pt modelId="{4F50CB91-2850-4662-936D-F5CF85EB32D2}" type="pres">
      <dgm:prSet presAssocID="{DE482DF0-5C86-4767-9CE5-54725DF28573}" presName="rect1" presStyleLbl="trAlignAcc1" presStyleIdx="5" presStyleCnt="10">
        <dgm:presLayoutVars>
          <dgm:bulletEnabled val="1"/>
        </dgm:presLayoutVars>
      </dgm:prSet>
      <dgm:spPr/>
      <dgm:t>
        <a:bodyPr/>
        <a:lstStyle/>
        <a:p>
          <a:endParaRPr lang="en-US"/>
        </a:p>
      </dgm:t>
    </dgm:pt>
    <dgm:pt modelId="{82E38FB2-A96C-4D7A-A866-6D7BE57189A0}" type="pres">
      <dgm:prSet presAssocID="{DE482DF0-5C86-4767-9CE5-54725DF28573}" presName="rect2" presStyleLbl="fgImgPlace1" presStyleIdx="5" presStyleCnt="10"/>
      <dgm:spPr>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dgm:spPr>
    </dgm:pt>
    <dgm:pt modelId="{FFADA039-4E63-4656-B69A-9CDE6DF7D22E}" type="pres">
      <dgm:prSet presAssocID="{4D6A567C-A21A-42BF-9F41-7BF71E18F454}" presName="sibTrans" presStyleCnt="0"/>
      <dgm:spPr/>
    </dgm:pt>
    <dgm:pt modelId="{617E62FE-8B7F-4345-A007-B8285279A613}" type="pres">
      <dgm:prSet presAssocID="{3069D4A7-A9EB-432B-8415-5BE83922B144}" presName="composite" presStyleCnt="0"/>
      <dgm:spPr/>
    </dgm:pt>
    <dgm:pt modelId="{9C5C0C8B-F255-4694-B3C6-8BE7DBC5F7E5}" type="pres">
      <dgm:prSet presAssocID="{3069D4A7-A9EB-432B-8415-5BE83922B144}" presName="rect1" presStyleLbl="trAlignAcc1" presStyleIdx="6" presStyleCnt="10">
        <dgm:presLayoutVars>
          <dgm:bulletEnabled val="1"/>
        </dgm:presLayoutVars>
      </dgm:prSet>
      <dgm:spPr/>
      <dgm:t>
        <a:bodyPr/>
        <a:lstStyle/>
        <a:p>
          <a:endParaRPr lang="en-US"/>
        </a:p>
      </dgm:t>
    </dgm:pt>
    <dgm:pt modelId="{A9E14B50-194E-4A93-B9D9-20BB56D81973}" type="pres">
      <dgm:prSet presAssocID="{3069D4A7-A9EB-432B-8415-5BE83922B144}" presName="rect2" presStyleLbl="fgImgPlace1" presStyleIdx="6" presStyleCnt="10"/>
      <dgm:spPr>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dgm:spPr>
    </dgm:pt>
    <dgm:pt modelId="{CC5C64CB-AB52-41A1-B231-D8699C0C625F}" type="pres">
      <dgm:prSet presAssocID="{DFE1D077-B434-438C-B525-DD545C84AAA3}" presName="sibTrans" presStyleCnt="0"/>
      <dgm:spPr/>
    </dgm:pt>
    <dgm:pt modelId="{F8E94CFA-B945-48E5-BE10-370DD69F16A4}" type="pres">
      <dgm:prSet presAssocID="{53250AAA-89D6-4377-B3C0-0E5BF972A3C0}" presName="composite" presStyleCnt="0"/>
      <dgm:spPr/>
    </dgm:pt>
    <dgm:pt modelId="{411BB13E-A3FD-42F9-8D3A-DD2DDC4A3516}" type="pres">
      <dgm:prSet presAssocID="{53250AAA-89D6-4377-B3C0-0E5BF972A3C0}" presName="rect1" presStyleLbl="trAlignAcc1" presStyleIdx="7" presStyleCnt="10">
        <dgm:presLayoutVars>
          <dgm:bulletEnabled val="1"/>
        </dgm:presLayoutVars>
      </dgm:prSet>
      <dgm:spPr/>
      <dgm:t>
        <a:bodyPr/>
        <a:lstStyle/>
        <a:p>
          <a:endParaRPr lang="en-US"/>
        </a:p>
      </dgm:t>
    </dgm:pt>
    <dgm:pt modelId="{70C2EA1E-D7DB-4E74-806D-4590DBE781A3}" type="pres">
      <dgm:prSet presAssocID="{53250AAA-89D6-4377-B3C0-0E5BF972A3C0}" presName="rect2" presStyleLbl="fgImgPlace1" presStyleIdx="7" presStyleCnt="10"/>
      <dgm:spPr>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dgm:spPr>
    </dgm:pt>
    <dgm:pt modelId="{B6819F3B-727A-4EDF-BC16-FDFFBB563868}" type="pres">
      <dgm:prSet presAssocID="{4828047A-C139-4049-9231-4057A0E3B9D2}" presName="sibTrans" presStyleCnt="0"/>
      <dgm:spPr/>
    </dgm:pt>
    <dgm:pt modelId="{BB272E9F-26C5-4655-93E5-F3616BF119CC}" type="pres">
      <dgm:prSet presAssocID="{ADE4E262-EB9E-448C-8B46-6B6521E6B92F}" presName="composite" presStyleCnt="0"/>
      <dgm:spPr/>
    </dgm:pt>
    <dgm:pt modelId="{E0757731-3698-433B-8E7C-2EB749869931}" type="pres">
      <dgm:prSet presAssocID="{ADE4E262-EB9E-448C-8B46-6B6521E6B92F}" presName="rect1" presStyleLbl="trAlignAcc1" presStyleIdx="8" presStyleCnt="10">
        <dgm:presLayoutVars>
          <dgm:bulletEnabled val="1"/>
        </dgm:presLayoutVars>
      </dgm:prSet>
      <dgm:spPr/>
      <dgm:t>
        <a:bodyPr/>
        <a:lstStyle/>
        <a:p>
          <a:endParaRPr lang="en-US"/>
        </a:p>
      </dgm:t>
    </dgm:pt>
    <dgm:pt modelId="{139FD9EA-3509-4D4C-98D4-BC741BA871D8}" type="pres">
      <dgm:prSet presAssocID="{ADE4E262-EB9E-448C-8B46-6B6521E6B92F}" presName="rect2" presStyleLbl="fgImgPlace1" presStyleIdx="8" presStyleCnt="10"/>
      <dgm:spPr>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dgm:spPr>
    </dgm:pt>
    <dgm:pt modelId="{979B97D2-0F97-437F-8686-ABD1B910F38F}" type="pres">
      <dgm:prSet presAssocID="{DC8C0C9F-FA74-4A97-BA58-15F42B37D9FB}" presName="sibTrans" presStyleCnt="0"/>
      <dgm:spPr/>
    </dgm:pt>
    <dgm:pt modelId="{0216C3D0-FCC6-4B0C-AA10-7E78E85A1DE2}" type="pres">
      <dgm:prSet presAssocID="{66800CA2-1263-488B-9901-BF5AA9A26379}" presName="composite" presStyleCnt="0"/>
      <dgm:spPr/>
    </dgm:pt>
    <dgm:pt modelId="{22C56DC3-2158-416C-A2CA-0A41276F6E72}" type="pres">
      <dgm:prSet presAssocID="{66800CA2-1263-488B-9901-BF5AA9A26379}" presName="rect1" presStyleLbl="trAlignAcc1" presStyleIdx="9" presStyleCnt="10">
        <dgm:presLayoutVars>
          <dgm:bulletEnabled val="1"/>
        </dgm:presLayoutVars>
      </dgm:prSet>
      <dgm:spPr/>
      <dgm:t>
        <a:bodyPr/>
        <a:lstStyle/>
        <a:p>
          <a:endParaRPr lang="en-US"/>
        </a:p>
      </dgm:t>
    </dgm:pt>
    <dgm:pt modelId="{763F0339-AF8A-4C55-81EF-EEBFD25A8379}" type="pres">
      <dgm:prSet presAssocID="{66800CA2-1263-488B-9901-BF5AA9A26379}" presName="rect2" presStyleLbl="fgImgPlace1" presStyleIdx="9" presStyleCnt="10"/>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dgm:spPr>
    </dgm:pt>
  </dgm:ptLst>
  <dgm:cxnLst>
    <dgm:cxn modelId="{6F029D55-F3C4-4B55-BA47-2A3855D24838}" type="presOf" srcId="{53250AAA-89D6-4377-B3C0-0E5BF972A3C0}" destId="{411BB13E-A3FD-42F9-8D3A-DD2DDC4A3516}" srcOrd="0" destOrd="0" presId="urn:microsoft.com/office/officeart/2008/layout/PictureStrips"/>
    <dgm:cxn modelId="{607ED0F1-DC27-41FB-A67C-724A8673BB94}" type="presOf" srcId="{ADE4E262-EB9E-448C-8B46-6B6521E6B92F}" destId="{E0757731-3698-433B-8E7C-2EB749869931}" srcOrd="0" destOrd="0" presId="urn:microsoft.com/office/officeart/2008/layout/PictureStrips"/>
    <dgm:cxn modelId="{7B7E50D4-65C6-4E3C-995E-1A1ABF6FDBCF}" srcId="{D1B0C0D0-7AB7-487B-ADF8-3BB3DD4E9EE7}" destId="{81FDCA61-7A32-4339-89E8-DD3704FB86F4}" srcOrd="3" destOrd="0" parTransId="{4F5E6841-070D-4563-B23E-8C64EC2E827B}" sibTransId="{4922DE05-E610-4796-BFBC-E068300788D1}"/>
    <dgm:cxn modelId="{C4084BF0-F635-4676-89A9-D65F024FF168}" srcId="{D1B0C0D0-7AB7-487B-ADF8-3BB3DD4E9EE7}" destId="{AE2357B3-F8D1-4E13-B807-E393E9FC5539}" srcOrd="2" destOrd="0" parTransId="{DF983F23-5BAE-428F-AFD9-BF0943C63ACC}" sibTransId="{486EB6E6-F0BE-4E7B-A3F0-7DC5C5021754}"/>
    <dgm:cxn modelId="{3AA5B55E-BAFF-4E59-844F-0B3A890F9AB2}" srcId="{D1B0C0D0-7AB7-487B-ADF8-3BB3DD4E9EE7}" destId="{53250AAA-89D6-4377-B3C0-0E5BF972A3C0}" srcOrd="7" destOrd="0" parTransId="{470AA8AF-6A66-4DE7-8F3A-D2B315A90BE8}" sibTransId="{4828047A-C139-4049-9231-4057A0E3B9D2}"/>
    <dgm:cxn modelId="{DB050EC4-F2AC-4ACB-BEFA-69C14AE7D74E}" srcId="{D1B0C0D0-7AB7-487B-ADF8-3BB3DD4E9EE7}" destId="{ADE4E262-EB9E-448C-8B46-6B6521E6B92F}" srcOrd="8" destOrd="0" parTransId="{28664F9A-4277-4158-A312-1D48A34DD546}" sibTransId="{DC8C0C9F-FA74-4A97-BA58-15F42B37D9FB}"/>
    <dgm:cxn modelId="{CF7B18B8-D469-4E7A-9426-CD748ACB6A00}" type="presOf" srcId="{E7919EDD-7680-4985-B198-1CBB0F9E96AC}" destId="{7A8D609C-F894-4686-8594-F633FD78C201}" srcOrd="0" destOrd="0" presId="urn:microsoft.com/office/officeart/2008/layout/PictureStrips"/>
    <dgm:cxn modelId="{165201F7-2674-47E8-BAD5-87A1CCA76D37}" type="presOf" srcId="{DE482DF0-5C86-4767-9CE5-54725DF28573}" destId="{4F50CB91-2850-4662-936D-F5CF85EB32D2}" srcOrd="0" destOrd="0" presId="urn:microsoft.com/office/officeart/2008/layout/PictureStrips"/>
    <dgm:cxn modelId="{87241E27-BE41-423C-9850-707F1B7F0681}" type="presOf" srcId="{AE2357B3-F8D1-4E13-B807-E393E9FC5539}" destId="{DC5DD086-89E5-4CD9-B1D2-0E7FF2C522A2}" srcOrd="0" destOrd="0" presId="urn:microsoft.com/office/officeart/2008/layout/PictureStrips"/>
    <dgm:cxn modelId="{2D283A8C-B4A3-4152-B8A6-4729DCCC852F}" srcId="{D1B0C0D0-7AB7-487B-ADF8-3BB3DD4E9EE7}" destId="{E7919EDD-7680-4985-B198-1CBB0F9E96AC}" srcOrd="0" destOrd="0" parTransId="{2FC221D4-82FE-4089-96B1-E14722E33943}" sibTransId="{C698564A-6110-4602-9450-B172C3825847}"/>
    <dgm:cxn modelId="{F52E67DC-23C4-4525-AAFE-F3400258F7D3}" srcId="{D1B0C0D0-7AB7-487B-ADF8-3BB3DD4E9EE7}" destId="{F9B22A10-E2AD-420E-86FD-C6A619FB34C3}" srcOrd="4" destOrd="0" parTransId="{51614E59-5D94-439C-A07A-61525828432A}" sibTransId="{C995947A-877C-455B-BB65-7FBC6937BA2D}"/>
    <dgm:cxn modelId="{CC959A60-F5E3-4CBA-B49F-D1CC8967392E}" srcId="{D1B0C0D0-7AB7-487B-ADF8-3BB3DD4E9EE7}" destId="{66800CA2-1263-488B-9901-BF5AA9A26379}" srcOrd="9" destOrd="0" parTransId="{FE2E1471-E52D-466A-A76C-4BB5F19A90C2}" sibTransId="{5B01B5E3-2F09-44F6-BDF4-59AE3DD792F4}"/>
    <dgm:cxn modelId="{5875A5CC-5403-4E63-9D89-C3B173377555}" type="presOf" srcId="{D1B0C0D0-7AB7-487B-ADF8-3BB3DD4E9EE7}" destId="{9E029134-162C-442E-A062-F55ADB999C33}" srcOrd="0" destOrd="0" presId="urn:microsoft.com/office/officeart/2008/layout/PictureStrips"/>
    <dgm:cxn modelId="{5B6B4003-61BB-47C8-A112-B3134BC120C6}" type="presOf" srcId="{66800CA2-1263-488B-9901-BF5AA9A26379}" destId="{22C56DC3-2158-416C-A2CA-0A41276F6E72}" srcOrd="0" destOrd="0" presId="urn:microsoft.com/office/officeart/2008/layout/PictureStrips"/>
    <dgm:cxn modelId="{CDB7F2D2-0390-44D6-A3CE-1FD1206C9CB4}" type="presOf" srcId="{426C232F-332D-4FF2-A820-7A068898BF0D}" destId="{A9AE0183-4578-4303-9373-BBB0DAF179FE}" srcOrd="0" destOrd="0" presId="urn:microsoft.com/office/officeart/2008/layout/PictureStrips"/>
    <dgm:cxn modelId="{65949B95-8A47-42EB-AA18-13779DD0E687}" type="presOf" srcId="{3069D4A7-A9EB-432B-8415-5BE83922B144}" destId="{9C5C0C8B-F255-4694-B3C6-8BE7DBC5F7E5}" srcOrd="0" destOrd="0" presId="urn:microsoft.com/office/officeart/2008/layout/PictureStrips"/>
    <dgm:cxn modelId="{9B9B85D9-2365-4064-B28B-A316E251AD35}" type="presOf" srcId="{81FDCA61-7A32-4339-89E8-DD3704FB86F4}" destId="{6F6ACCCA-7573-4F27-BB76-D1BFA52EAEE3}" srcOrd="0" destOrd="0" presId="urn:microsoft.com/office/officeart/2008/layout/PictureStrips"/>
    <dgm:cxn modelId="{1310D4E3-793B-4536-BE37-788F54627977}" srcId="{D1B0C0D0-7AB7-487B-ADF8-3BB3DD4E9EE7}" destId="{DE482DF0-5C86-4767-9CE5-54725DF28573}" srcOrd="5" destOrd="0" parTransId="{BF1F2008-AABF-4483-9D7B-58A40034FD6C}" sibTransId="{4D6A567C-A21A-42BF-9F41-7BF71E18F454}"/>
    <dgm:cxn modelId="{62233745-3DC7-4513-AFFE-85579EDF5340}" srcId="{D1B0C0D0-7AB7-487B-ADF8-3BB3DD4E9EE7}" destId="{3069D4A7-A9EB-432B-8415-5BE83922B144}" srcOrd="6" destOrd="0" parTransId="{9A7D73A8-C0A9-4B8A-9838-7588537C14AA}" sibTransId="{DFE1D077-B434-438C-B525-DD545C84AAA3}"/>
    <dgm:cxn modelId="{65F92A1C-CEF7-4C0B-9C30-3EDA2A6E2D55}" type="presOf" srcId="{F9B22A10-E2AD-420E-86FD-C6A619FB34C3}" destId="{610D24CD-EC64-4585-8806-7B24163BBCA5}" srcOrd="0" destOrd="0" presId="urn:microsoft.com/office/officeart/2008/layout/PictureStrips"/>
    <dgm:cxn modelId="{48331867-FF99-498B-92E1-5B05B35773A9}" srcId="{D1B0C0D0-7AB7-487B-ADF8-3BB3DD4E9EE7}" destId="{426C232F-332D-4FF2-A820-7A068898BF0D}" srcOrd="1" destOrd="0" parTransId="{76543072-ED0A-4EFB-9174-9DC2D0CB754B}" sibTransId="{0FF22A80-B924-4C97-9785-6DB4BF018886}"/>
    <dgm:cxn modelId="{1ACE1408-40D5-4E80-88CC-C0F31188DE01}" type="presParOf" srcId="{9E029134-162C-442E-A062-F55ADB999C33}" destId="{60E777AF-AE30-4678-946F-1FF94928EBDC}" srcOrd="0" destOrd="0" presId="urn:microsoft.com/office/officeart/2008/layout/PictureStrips"/>
    <dgm:cxn modelId="{9326DB87-A85A-4956-BB08-E9A657397BDB}" type="presParOf" srcId="{60E777AF-AE30-4678-946F-1FF94928EBDC}" destId="{7A8D609C-F894-4686-8594-F633FD78C201}" srcOrd="0" destOrd="0" presId="urn:microsoft.com/office/officeart/2008/layout/PictureStrips"/>
    <dgm:cxn modelId="{3DAEDD94-5288-470E-869E-D097DAF0F90D}" type="presParOf" srcId="{60E777AF-AE30-4678-946F-1FF94928EBDC}" destId="{8B00EC11-24E0-4E0C-8101-DB576F31F9D2}" srcOrd="1" destOrd="0" presId="urn:microsoft.com/office/officeart/2008/layout/PictureStrips"/>
    <dgm:cxn modelId="{6EAABE1F-AAF8-4C1C-ADB6-E643B6FE72BF}" type="presParOf" srcId="{9E029134-162C-442E-A062-F55ADB999C33}" destId="{7105A6FE-D318-4A98-A922-671C581530DC}" srcOrd="1" destOrd="0" presId="urn:microsoft.com/office/officeart/2008/layout/PictureStrips"/>
    <dgm:cxn modelId="{27E9360F-69D7-45AF-8443-327AACCCAC7C}" type="presParOf" srcId="{9E029134-162C-442E-A062-F55ADB999C33}" destId="{85CFEB57-FC52-4321-A97D-3211B5D63D4D}" srcOrd="2" destOrd="0" presId="urn:microsoft.com/office/officeart/2008/layout/PictureStrips"/>
    <dgm:cxn modelId="{F3B6940C-B5AF-4E6D-9855-36B3FFC571C9}" type="presParOf" srcId="{85CFEB57-FC52-4321-A97D-3211B5D63D4D}" destId="{A9AE0183-4578-4303-9373-BBB0DAF179FE}" srcOrd="0" destOrd="0" presId="urn:microsoft.com/office/officeart/2008/layout/PictureStrips"/>
    <dgm:cxn modelId="{D30F8DFA-93FB-468B-A734-3B39BB4832EC}" type="presParOf" srcId="{85CFEB57-FC52-4321-A97D-3211B5D63D4D}" destId="{17BB8C5E-ACC5-4AEA-AC3B-15C53CC548C0}" srcOrd="1" destOrd="0" presId="urn:microsoft.com/office/officeart/2008/layout/PictureStrips"/>
    <dgm:cxn modelId="{EC5908E6-1232-456B-8578-AD2F6DCA4E67}" type="presParOf" srcId="{9E029134-162C-442E-A062-F55ADB999C33}" destId="{3DF2FDF0-8F29-4351-969E-A1025413C53F}" srcOrd="3" destOrd="0" presId="urn:microsoft.com/office/officeart/2008/layout/PictureStrips"/>
    <dgm:cxn modelId="{7767AE45-B41A-4B70-B583-6E7BE799E883}" type="presParOf" srcId="{9E029134-162C-442E-A062-F55ADB999C33}" destId="{51949F69-36F9-42ED-A197-4A357D3FCC84}" srcOrd="4" destOrd="0" presId="urn:microsoft.com/office/officeart/2008/layout/PictureStrips"/>
    <dgm:cxn modelId="{25ABD5AD-3ADD-482E-8F47-F4C191514935}" type="presParOf" srcId="{51949F69-36F9-42ED-A197-4A357D3FCC84}" destId="{DC5DD086-89E5-4CD9-B1D2-0E7FF2C522A2}" srcOrd="0" destOrd="0" presId="urn:microsoft.com/office/officeart/2008/layout/PictureStrips"/>
    <dgm:cxn modelId="{B6396E52-27AB-496C-BEF2-600AB2462CE6}" type="presParOf" srcId="{51949F69-36F9-42ED-A197-4A357D3FCC84}" destId="{DEDE190B-7605-44A7-B19B-482157C4ED09}" srcOrd="1" destOrd="0" presId="urn:microsoft.com/office/officeart/2008/layout/PictureStrips"/>
    <dgm:cxn modelId="{0E18B71D-3EDC-4133-BE06-8C7D60F89D67}" type="presParOf" srcId="{9E029134-162C-442E-A062-F55ADB999C33}" destId="{800A896D-7DD0-4D28-BE08-D3B8F3F2A8C6}" srcOrd="5" destOrd="0" presId="urn:microsoft.com/office/officeart/2008/layout/PictureStrips"/>
    <dgm:cxn modelId="{D3CF49A8-6963-444A-9FD3-1E23BDB0C3D1}" type="presParOf" srcId="{9E029134-162C-442E-A062-F55ADB999C33}" destId="{09DCF082-D387-4036-A517-A57508B9F296}" srcOrd="6" destOrd="0" presId="urn:microsoft.com/office/officeart/2008/layout/PictureStrips"/>
    <dgm:cxn modelId="{8217DC2B-1DF9-441A-BB0B-DFB301061171}" type="presParOf" srcId="{09DCF082-D387-4036-A517-A57508B9F296}" destId="{6F6ACCCA-7573-4F27-BB76-D1BFA52EAEE3}" srcOrd="0" destOrd="0" presId="urn:microsoft.com/office/officeart/2008/layout/PictureStrips"/>
    <dgm:cxn modelId="{90D6555F-1483-44DF-B84C-7B519FEB44C0}" type="presParOf" srcId="{09DCF082-D387-4036-A517-A57508B9F296}" destId="{F94043AE-FBAE-4418-8D10-10B1481C95AF}" srcOrd="1" destOrd="0" presId="urn:microsoft.com/office/officeart/2008/layout/PictureStrips"/>
    <dgm:cxn modelId="{7D7B4C98-E432-42EE-8D8D-5901C3E6349C}" type="presParOf" srcId="{9E029134-162C-442E-A062-F55ADB999C33}" destId="{2F838AD4-66C5-4737-8D8D-66F3281C6FE1}" srcOrd="7" destOrd="0" presId="urn:microsoft.com/office/officeart/2008/layout/PictureStrips"/>
    <dgm:cxn modelId="{D577C2F9-00F3-478E-B0A1-CBA54BC4D290}" type="presParOf" srcId="{9E029134-162C-442E-A062-F55ADB999C33}" destId="{0F749A16-F5F6-45E8-9E08-2382EA901724}" srcOrd="8" destOrd="0" presId="urn:microsoft.com/office/officeart/2008/layout/PictureStrips"/>
    <dgm:cxn modelId="{A9B2C884-5339-4946-95BE-249CA360D390}" type="presParOf" srcId="{0F749A16-F5F6-45E8-9E08-2382EA901724}" destId="{610D24CD-EC64-4585-8806-7B24163BBCA5}" srcOrd="0" destOrd="0" presId="urn:microsoft.com/office/officeart/2008/layout/PictureStrips"/>
    <dgm:cxn modelId="{13B4B4D4-7882-4FC7-A29A-E7F8E12D0C48}" type="presParOf" srcId="{0F749A16-F5F6-45E8-9E08-2382EA901724}" destId="{1D377189-38FA-44FB-9886-A25D865375A4}" srcOrd="1" destOrd="0" presId="urn:microsoft.com/office/officeart/2008/layout/PictureStrips"/>
    <dgm:cxn modelId="{F06618E3-8ECC-4779-B6CA-54B9A9277F7D}" type="presParOf" srcId="{9E029134-162C-442E-A062-F55ADB999C33}" destId="{D0690CA7-5AC0-41CF-B946-24781BCFD1A5}" srcOrd="9" destOrd="0" presId="urn:microsoft.com/office/officeart/2008/layout/PictureStrips"/>
    <dgm:cxn modelId="{B453920C-E2FE-464B-A417-10E41344B605}" type="presParOf" srcId="{9E029134-162C-442E-A062-F55ADB999C33}" destId="{B7B3EDE5-7630-4030-822E-F5E4C9706E85}" srcOrd="10" destOrd="0" presId="urn:microsoft.com/office/officeart/2008/layout/PictureStrips"/>
    <dgm:cxn modelId="{0BBD2997-A6FE-4747-8A37-A51A8F3A2872}" type="presParOf" srcId="{B7B3EDE5-7630-4030-822E-F5E4C9706E85}" destId="{4F50CB91-2850-4662-936D-F5CF85EB32D2}" srcOrd="0" destOrd="0" presId="urn:microsoft.com/office/officeart/2008/layout/PictureStrips"/>
    <dgm:cxn modelId="{A583ABD6-E8CE-4B69-B8D5-93A61522A1EC}" type="presParOf" srcId="{B7B3EDE5-7630-4030-822E-F5E4C9706E85}" destId="{82E38FB2-A96C-4D7A-A866-6D7BE57189A0}" srcOrd="1" destOrd="0" presId="urn:microsoft.com/office/officeart/2008/layout/PictureStrips"/>
    <dgm:cxn modelId="{D3924F9D-1B2B-468D-9499-0878D7325886}" type="presParOf" srcId="{9E029134-162C-442E-A062-F55ADB999C33}" destId="{FFADA039-4E63-4656-B69A-9CDE6DF7D22E}" srcOrd="11" destOrd="0" presId="urn:microsoft.com/office/officeart/2008/layout/PictureStrips"/>
    <dgm:cxn modelId="{6101DE1E-89A5-4595-9D90-625EB1D5C275}" type="presParOf" srcId="{9E029134-162C-442E-A062-F55ADB999C33}" destId="{617E62FE-8B7F-4345-A007-B8285279A613}" srcOrd="12" destOrd="0" presId="urn:microsoft.com/office/officeart/2008/layout/PictureStrips"/>
    <dgm:cxn modelId="{B127BB00-7723-4861-953C-BF84332918B3}" type="presParOf" srcId="{617E62FE-8B7F-4345-A007-B8285279A613}" destId="{9C5C0C8B-F255-4694-B3C6-8BE7DBC5F7E5}" srcOrd="0" destOrd="0" presId="urn:microsoft.com/office/officeart/2008/layout/PictureStrips"/>
    <dgm:cxn modelId="{9D4DD96D-99B4-4440-8F26-9444DF352788}" type="presParOf" srcId="{617E62FE-8B7F-4345-A007-B8285279A613}" destId="{A9E14B50-194E-4A93-B9D9-20BB56D81973}" srcOrd="1" destOrd="0" presId="urn:microsoft.com/office/officeart/2008/layout/PictureStrips"/>
    <dgm:cxn modelId="{02D072A7-AB83-49BC-AC2B-4BA7080A482D}" type="presParOf" srcId="{9E029134-162C-442E-A062-F55ADB999C33}" destId="{CC5C64CB-AB52-41A1-B231-D8699C0C625F}" srcOrd="13" destOrd="0" presId="urn:microsoft.com/office/officeart/2008/layout/PictureStrips"/>
    <dgm:cxn modelId="{DC2E0DAE-8068-42FB-99A3-9DB7599F7D61}" type="presParOf" srcId="{9E029134-162C-442E-A062-F55ADB999C33}" destId="{F8E94CFA-B945-48E5-BE10-370DD69F16A4}" srcOrd="14" destOrd="0" presId="urn:microsoft.com/office/officeart/2008/layout/PictureStrips"/>
    <dgm:cxn modelId="{6FCAE1ED-A8A6-49EA-9C0A-426C55E7D002}" type="presParOf" srcId="{F8E94CFA-B945-48E5-BE10-370DD69F16A4}" destId="{411BB13E-A3FD-42F9-8D3A-DD2DDC4A3516}" srcOrd="0" destOrd="0" presId="urn:microsoft.com/office/officeart/2008/layout/PictureStrips"/>
    <dgm:cxn modelId="{091AC00F-3782-434D-986B-4E41996B825A}" type="presParOf" srcId="{F8E94CFA-B945-48E5-BE10-370DD69F16A4}" destId="{70C2EA1E-D7DB-4E74-806D-4590DBE781A3}" srcOrd="1" destOrd="0" presId="urn:microsoft.com/office/officeart/2008/layout/PictureStrips"/>
    <dgm:cxn modelId="{8AF17C44-8676-45ED-91B6-69951F228EBB}" type="presParOf" srcId="{9E029134-162C-442E-A062-F55ADB999C33}" destId="{B6819F3B-727A-4EDF-BC16-FDFFBB563868}" srcOrd="15" destOrd="0" presId="urn:microsoft.com/office/officeart/2008/layout/PictureStrips"/>
    <dgm:cxn modelId="{EDF613BE-AF60-4BB9-8B64-1F1E771D1D38}" type="presParOf" srcId="{9E029134-162C-442E-A062-F55ADB999C33}" destId="{BB272E9F-26C5-4655-93E5-F3616BF119CC}" srcOrd="16" destOrd="0" presId="urn:microsoft.com/office/officeart/2008/layout/PictureStrips"/>
    <dgm:cxn modelId="{68FB2285-12B2-4848-8765-8DCEF0538E5F}" type="presParOf" srcId="{BB272E9F-26C5-4655-93E5-F3616BF119CC}" destId="{E0757731-3698-433B-8E7C-2EB749869931}" srcOrd="0" destOrd="0" presId="urn:microsoft.com/office/officeart/2008/layout/PictureStrips"/>
    <dgm:cxn modelId="{63DD4E54-25C9-4B39-827A-CB29D4A660C5}" type="presParOf" srcId="{BB272E9F-26C5-4655-93E5-F3616BF119CC}" destId="{139FD9EA-3509-4D4C-98D4-BC741BA871D8}" srcOrd="1" destOrd="0" presId="urn:microsoft.com/office/officeart/2008/layout/PictureStrips"/>
    <dgm:cxn modelId="{1C3C8A6A-9150-4711-822D-15BAEBC878F1}" type="presParOf" srcId="{9E029134-162C-442E-A062-F55ADB999C33}" destId="{979B97D2-0F97-437F-8686-ABD1B910F38F}" srcOrd="17" destOrd="0" presId="urn:microsoft.com/office/officeart/2008/layout/PictureStrips"/>
    <dgm:cxn modelId="{D900DB38-E777-4174-9FA7-6E86CC01EC2C}" type="presParOf" srcId="{9E029134-162C-442E-A062-F55ADB999C33}" destId="{0216C3D0-FCC6-4B0C-AA10-7E78E85A1DE2}" srcOrd="18" destOrd="0" presId="urn:microsoft.com/office/officeart/2008/layout/PictureStrips"/>
    <dgm:cxn modelId="{FED881BA-5658-4124-A694-8C7AE2AB12E4}" type="presParOf" srcId="{0216C3D0-FCC6-4B0C-AA10-7E78E85A1DE2}" destId="{22C56DC3-2158-416C-A2CA-0A41276F6E72}" srcOrd="0" destOrd="0" presId="urn:microsoft.com/office/officeart/2008/layout/PictureStrips"/>
    <dgm:cxn modelId="{24B244FF-E925-4268-8819-77DA15037FC4}" type="presParOf" srcId="{0216C3D0-FCC6-4B0C-AA10-7E78E85A1DE2}" destId="{763F0339-AF8A-4C55-81EF-EEBFD25A8379}"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E72A1ED-8225-4C83-9E67-37B7A87BD2A6}" type="doc">
      <dgm:prSet loTypeId="urn:microsoft.com/office/officeart/2005/8/layout/venn2" loCatId="relationship" qsTypeId="urn:microsoft.com/office/officeart/2005/8/quickstyle/simple3" qsCatId="simple" csTypeId="urn:microsoft.com/office/officeart/2005/8/colors/accent1_2" csCatId="accent1" phldr="1"/>
      <dgm:spPr/>
      <dgm:t>
        <a:bodyPr/>
        <a:lstStyle/>
        <a:p>
          <a:endParaRPr lang="nl-BE"/>
        </a:p>
      </dgm:t>
    </dgm:pt>
    <dgm:pt modelId="{2D6FFE42-27E0-4CF5-A676-081F52C4604C}">
      <dgm:prSet phldrT="[Text]" custT="1"/>
      <dgm:spPr/>
      <dgm:t>
        <a:bodyPr/>
        <a:lstStyle/>
        <a:p>
          <a:r>
            <a:rPr lang="fr-BE" sz="2000" dirty="0" err="1"/>
            <a:t>Artificial</a:t>
          </a:r>
          <a:r>
            <a:rPr lang="fr-BE" sz="2000" dirty="0"/>
            <a:t> Intelligence</a:t>
          </a:r>
          <a:endParaRPr lang="nl-BE" sz="2000" dirty="0"/>
        </a:p>
      </dgm:t>
    </dgm:pt>
    <dgm:pt modelId="{E5B5321A-486F-4B3C-ABFC-4FBD732D0FD0}" type="parTrans" cxnId="{E1C45F39-BAFE-471A-B8EB-4A1AEB4BFB4C}">
      <dgm:prSet/>
      <dgm:spPr/>
      <dgm:t>
        <a:bodyPr/>
        <a:lstStyle/>
        <a:p>
          <a:endParaRPr lang="nl-BE" sz="2400"/>
        </a:p>
      </dgm:t>
    </dgm:pt>
    <dgm:pt modelId="{D5649964-DF29-409E-B102-86643BDC861E}" type="sibTrans" cxnId="{E1C45F39-BAFE-471A-B8EB-4A1AEB4BFB4C}">
      <dgm:prSet/>
      <dgm:spPr/>
      <dgm:t>
        <a:bodyPr/>
        <a:lstStyle/>
        <a:p>
          <a:endParaRPr lang="nl-BE" sz="2400"/>
        </a:p>
      </dgm:t>
    </dgm:pt>
    <dgm:pt modelId="{23FB328E-99CD-4861-9A71-E95942165F0E}">
      <dgm:prSet phldrT="[Text]" custT="1"/>
      <dgm:spPr/>
      <dgm:t>
        <a:bodyPr/>
        <a:lstStyle/>
        <a:p>
          <a:r>
            <a:rPr lang="fr-BE" sz="2000" dirty="0"/>
            <a:t>Machine </a:t>
          </a:r>
          <a:r>
            <a:rPr lang="fr-BE" sz="2000" dirty="0" err="1"/>
            <a:t>learning</a:t>
          </a:r>
          <a:endParaRPr lang="nl-BE" sz="2000" dirty="0"/>
        </a:p>
      </dgm:t>
    </dgm:pt>
    <dgm:pt modelId="{0C70DC60-2EB7-487C-8C9F-C0C7D76BD0A0}" type="parTrans" cxnId="{4CC9862B-D757-47F7-825D-C4E702583FDE}">
      <dgm:prSet/>
      <dgm:spPr/>
      <dgm:t>
        <a:bodyPr/>
        <a:lstStyle/>
        <a:p>
          <a:endParaRPr lang="nl-BE" sz="2400"/>
        </a:p>
      </dgm:t>
    </dgm:pt>
    <dgm:pt modelId="{EE859338-508B-4248-B449-A6FE971EBE31}" type="sibTrans" cxnId="{4CC9862B-D757-47F7-825D-C4E702583FDE}">
      <dgm:prSet/>
      <dgm:spPr/>
      <dgm:t>
        <a:bodyPr/>
        <a:lstStyle/>
        <a:p>
          <a:endParaRPr lang="nl-BE" sz="2400"/>
        </a:p>
      </dgm:t>
    </dgm:pt>
    <dgm:pt modelId="{65F70868-B8AF-4B80-96D1-92442D6D69AB}">
      <dgm:prSet phldrT="[Text]" custT="1"/>
      <dgm:spPr/>
      <dgm:t>
        <a:bodyPr/>
        <a:lstStyle/>
        <a:p>
          <a:r>
            <a:rPr lang="fr-BE" sz="2000" dirty="0" err="1"/>
            <a:t>Neuron</a:t>
          </a:r>
          <a:r>
            <a:rPr lang="fr-BE" sz="2000" dirty="0"/>
            <a:t> </a:t>
          </a:r>
          <a:r>
            <a:rPr lang="fr-BE" sz="2000" dirty="0" err="1"/>
            <a:t>based</a:t>
          </a:r>
          <a:endParaRPr lang="nl-BE" sz="2000" dirty="0"/>
        </a:p>
      </dgm:t>
    </dgm:pt>
    <dgm:pt modelId="{E923AE99-18C0-422E-928A-B92700A27709}" type="parTrans" cxnId="{2394A635-D41E-4FB7-AE09-A56F80C5010B}">
      <dgm:prSet/>
      <dgm:spPr/>
      <dgm:t>
        <a:bodyPr/>
        <a:lstStyle/>
        <a:p>
          <a:endParaRPr lang="nl-BE" sz="2400"/>
        </a:p>
      </dgm:t>
    </dgm:pt>
    <dgm:pt modelId="{E22D3C14-EB08-46CD-8E5D-7D2C4BE0CFB2}" type="sibTrans" cxnId="{2394A635-D41E-4FB7-AE09-A56F80C5010B}">
      <dgm:prSet/>
      <dgm:spPr/>
      <dgm:t>
        <a:bodyPr/>
        <a:lstStyle/>
        <a:p>
          <a:endParaRPr lang="nl-BE" sz="2400"/>
        </a:p>
      </dgm:t>
    </dgm:pt>
    <dgm:pt modelId="{F8594474-9DA6-468D-BCE3-2A9D16253ADE}" type="pres">
      <dgm:prSet presAssocID="{CE72A1ED-8225-4C83-9E67-37B7A87BD2A6}" presName="Name0" presStyleCnt="0">
        <dgm:presLayoutVars>
          <dgm:chMax val="7"/>
          <dgm:resizeHandles val="exact"/>
        </dgm:presLayoutVars>
      </dgm:prSet>
      <dgm:spPr/>
      <dgm:t>
        <a:bodyPr/>
        <a:lstStyle/>
        <a:p>
          <a:endParaRPr lang="en-US"/>
        </a:p>
      </dgm:t>
    </dgm:pt>
    <dgm:pt modelId="{DA9A111C-9157-461F-9572-60E32F648555}" type="pres">
      <dgm:prSet presAssocID="{CE72A1ED-8225-4C83-9E67-37B7A87BD2A6}" presName="comp1" presStyleCnt="0"/>
      <dgm:spPr/>
    </dgm:pt>
    <dgm:pt modelId="{93B40E5C-9A33-4B38-BAC3-20C32A855121}" type="pres">
      <dgm:prSet presAssocID="{CE72A1ED-8225-4C83-9E67-37B7A87BD2A6}" presName="circle1" presStyleLbl="node1" presStyleIdx="0" presStyleCnt="3" custLinFactNeighborX="-4612"/>
      <dgm:spPr/>
      <dgm:t>
        <a:bodyPr/>
        <a:lstStyle/>
        <a:p>
          <a:endParaRPr lang="en-US"/>
        </a:p>
      </dgm:t>
    </dgm:pt>
    <dgm:pt modelId="{640EB0FB-2003-4C1A-886E-90E7B959DC9C}" type="pres">
      <dgm:prSet presAssocID="{CE72A1ED-8225-4C83-9E67-37B7A87BD2A6}" presName="c1text" presStyleLbl="node1" presStyleIdx="0" presStyleCnt="3">
        <dgm:presLayoutVars>
          <dgm:bulletEnabled val="1"/>
        </dgm:presLayoutVars>
      </dgm:prSet>
      <dgm:spPr/>
      <dgm:t>
        <a:bodyPr/>
        <a:lstStyle/>
        <a:p>
          <a:endParaRPr lang="en-US"/>
        </a:p>
      </dgm:t>
    </dgm:pt>
    <dgm:pt modelId="{4F4BF4E0-3E5A-461F-A02C-24FE6BB2C42F}" type="pres">
      <dgm:prSet presAssocID="{CE72A1ED-8225-4C83-9E67-37B7A87BD2A6}" presName="comp2" presStyleCnt="0"/>
      <dgm:spPr/>
    </dgm:pt>
    <dgm:pt modelId="{B37800D9-AEF5-48BD-9EB3-6EB36F9B4018}" type="pres">
      <dgm:prSet presAssocID="{CE72A1ED-8225-4C83-9E67-37B7A87BD2A6}" presName="circle2" presStyleLbl="node1" presStyleIdx="1" presStyleCnt="3" custLinFactNeighborX="-6149"/>
      <dgm:spPr/>
      <dgm:t>
        <a:bodyPr/>
        <a:lstStyle/>
        <a:p>
          <a:endParaRPr lang="en-US"/>
        </a:p>
      </dgm:t>
    </dgm:pt>
    <dgm:pt modelId="{BC52ACBE-4C7E-4A53-BDE4-2783A46F590C}" type="pres">
      <dgm:prSet presAssocID="{CE72A1ED-8225-4C83-9E67-37B7A87BD2A6}" presName="c2text" presStyleLbl="node1" presStyleIdx="1" presStyleCnt="3">
        <dgm:presLayoutVars>
          <dgm:bulletEnabled val="1"/>
        </dgm:presLayoutVars>
      </dgm:prSet>
      <dgm:spPr/>
      <dgm:t>
        <a:bodyPr/>
        <a:lstStyle/>
        <a:p>
          <a:endParaRPr lang="en-US"/>
        </a:p>
      </dgm:t>
    </dgm:pt>
    <dgm:pt modelId="{3A70A09F-76F2-4322-BE05-4E2462C34D4A}" type="pres">
      <dgm:prSet presAssocID="{CE72A1ED-8225-4C83-9E67-37B7A87BD2A6}" presName="comp3" presStyleCnt="0"/>
      <dgm:spPr/>
    </dgm:pt>
    <dgm:pt modelId="{DE49CD2D-E863-419B-A65B-AF26607F1C13}" type="pres">
      <dgm:prSet presAssocID="{CE72A1ED-8225-4C83-9E67-37B7A87BD2A6}" presName="circle3" presStyleLbl="node1" presStyleIdx="2" presStyleCnt="3" custLinFactNeighborX="-9223"/>
      <dgm:spPr/>
      <dgm:t>
        <a:bodyPr/>
        <a:lstStyle/>
        <a:p>
          <a:endParaRPr lang="en-US"/>
        </a:p>
      </dgm:t>
    </dgm:pt>
    <dgm:pt modelId="{ED77F6F2-E55B-40D0-9C9C-4CC15A84527B}" type="pres">
      <dgm:prSet presAssocID="{CE72A1ED-8225-4C83-9E67-37B7A87BD2A6}" presName="c3text" presStyleLbl="node1" presStyleIdx="2" presStyleCnt="3">
        <dgm:presLayoutVars>
          <dgm:bulletEnabled val="1"/>
        </dgm:presLayoutVars>
      </dgm:prSet>
      <dgm:spPr/>
      <dgm:t>
        <a:bodyPr/>
        <a:lstStyle/>
        <a:p>
          <a:endParaRPr lang="en-US"/>
        </a:p>
      </dgm:t>
    </dgm:pt>
  </dgm:ptLst>
  <dgm:cxnLst>
    <dgm:cxn modelId="{60B7DEB3-C7B5-4E20-B3B8-57746CB248D3}" type="presOf" srcId="{2D6FFE42-27E0-4CF5-A676-081F52C4604C}" destId="{93B40E5C-9A33-4B38-BAC3-20C32A855121}" srcOrd="0" destOrd="0" presId="urn:microsoft.com/office/officeart/2005/8/layout/venn2"/>
    <dgm:cxn modelId="{E1C45F39-BAFE-471A-B8EB-4A1AEB4BFB4C}" srcId="{CE72A1ED-8225-4C83-9E67-37B7A87BD2A6}" destId="{2D6FFE42-27E0-4CF5-A676-081F52C4604C}" srcOrd="0" destOrd="0" parTransId="{E5B5321A-486F-4B3C-ABFC-4FBD732D0FD0}" sibTransId="{D5649964-DF29-409E-B102-86643BDC861E}"/>
    <dgm:cxn modelId="{4CC9862B-D757-47F7-825D-C4E702583FDE}" srcId="{CE72A1ED-8225-4C83-9E67-37B7A87BD2A6}" destId="{23FB328E-99CD-4861-9A71-E95942165F0E}" srcOrd="1" destOrd="0" parTransId="{0C70DC60-2EB7-487C-8C9F-C0C7D76BD0A0}" sibTransId="{EE859338-508B-4248-B449-A6FE971EBE31}"/>
    <dgm:cxn modelId="{14B55A9C-142A-4889-B9D3-DE2BB57DD6C7}" type="presOf" srcId="{CE72A1ED-8225-4C83-9E67-37B7A87BD2A6}" destId="{F8594474-9DA6-468D-BCE3-2A9D16253ADE}" srcOrd="0" destOrd="0" presId="urn:microsoft.com/office/officeart/2005/8/layout/venn2"/>
    <dgm:cxn modelId="{2394A635-D41E-4FB7-AE09-A56F80C5010B}" srcId="{CE72A1ED-8225-4C83-9E67-37B7A87BD2A6}" destId="{65F70868-B8AF-4B80-96D1-92442D6D69AB}" srcOrd="2" destOrd="0" parTransId="{E923AE99-18C0-422E-928A-B92700A27709}" sibTransId="{E22D3C14-EB08-46CD-8E5D-7D2C4BE0CFB2}"/>
    <dgm:cxn modelId="{4246A993-508E-4BA3-AC4C-689E8F0F5A5B}" type="presOf" srcId="{65F70868-B8AF-4B80-96D1-92442D6D69AB}" destId="{DE49CD2D-E863-419B-A65B-AF26607F1C13}" srcOrd="0" destOrd="0" presId="urn:microsoft.com/office/officeart/2005/8/layout/venn2"/>
    <dgm:cxn modelId="{05B96080-1281-4E1E-AD3C-755C1C469D7E}" type="presOf" srcId="{23FB328E-99CD-4861-9A71-E95942165F0E}" destId="{BC52ACBE-4C7E-4A53-BDE4-2783A46F590C}" srcOrd="1" destOrd="0" presId="urn:microsoft.com/office/officeart/2005/8/layout/venn2"/>
    <dgm:cxn modelId="{FD2A9CBA-4256-41D4-AA3B-332FD7156057}" type="presOf" srcId="{65F70868-B8AF-4B80-96D1-92442D6D69AB}" destId="{ED77F6F2-E55B-40D0-9C9C-4CC15A84527B}" srcOrd="1" destOrd="0" presId="urn:microsoft.com/office/officeart/2005/8/layout/venn2"/>
    <dgm:cxn modelId="{34738A64-FB27-4D31-9628-7C26930CADB1}" type="presOf" srcId="{23FB328E-99CD-4861-9A71-E95942165F0E}" destId="{B37800D9-AEF5-48BD-9EB3-6EB36F9B4018}" srcOrd="0" destOrd="0" presId="urn:microsoft.com/office/officeart/2005/8/layout/venn2"/>
    <dgm:cxn modelId="{2610956B-1087-4465-A95B-AC8758F2C2CB}" type="presOf" srcId="{2D6FFE42-27E0-4CF5-A676-081F52C4604C}" destId="{640EB0FB-2003-4C1A-886E-90E7B959DC9C}" srcOrd="1" destOrd="0" presId="urn:microsoft.com/office/officeart/2005/8/layout/venn2"/>
    <dgm:cxn modelId="{A5D2AED5-D3BF-414E-B3FA-3D951451F76C}" type="presParOf" srcId="{F8594474-9DA6-468D-BCE3-2A9D16253ADE}" destId="{DA9A111C-9157-461F-9572-60E32F648555}" srcOrd="0" destOrd="0" presId="urn:microsoft.com/office/officeart/2005/8/layout/venn2"/>
    <dgm:cxn modelId="{C3E51461-0E02-48F6-95D8-A5DF02E5F01C}" type="presParOf" srcId="{DA9A111C-9157-461F-9572-60E32F648555}" destId="{93B40E5C-9A33-4B38-BAC3-20C32A855121}" srcOrd="0" destOrd="0" presId="urn:microsoft.com/office/officeart/2005/8/layout/venn2"/>
    <dgm:cxn modelId="{ECBF8980-56E4-471E-A5B3-C1D04275DA5F}" type="presParOf" srcId="{DA9A111C-9157-461F-9572-60E32F648555}" destId="{640EB0FB-2003-4C1A-886E-90E7B959DC9C}" srcOrd="1" destOrd="0" presId="urn:microsoft.com/office/officeart/2005/8/layout/venn2"/>
    <dgm:cxn modelId="{81EFB82F-A2A8-4A52-861B-2076F8C0EAB5}" type="presParOf" srcId="{F8594474-9DA6-468D-BCE3-2A9D16253ADE}" destId="{4F4BF4E0-3E5A-461F-A02C-24FE6BB2C42F}" srcOrd="1" destOrd="0" presId="urn:microsoft.com/office/officeart/2005/8/layout/venn2"/>
    <dgm:cxn modelId="{09FDD78F-3E92-4C4A-9685-2BE6101937D2}" type="presParOf" srcId="{4F4BF4E0-3E5A-461F-A02C-24FE6BB2C42F}" destId="{B37800D9-AEF5-48BD-9EB3-6EB36F9B4018}" srcOrd="0" destOrd="0" presId="urn:microsoft.com/office/officeart/2005/8/layout/venn2"/>
    <dgm:cxn modelId="{E9D78CDE-0B09-4EB1-9811-32C53564CAE2}" type="presParOf" srcId="{4F4BF4E0-3E5A-461F-A02C-24FE6BB2C42F}" destId="{BC52ACBE-4C7E-4A53-BDE4-2783A46F590C}" srcOrd="1" destOrd="0" presId="urn:microsoft.com/office/officeart/2005/8/layout/venn2"/>
    <dgm:cxn modelId="{AF0AFAF2-847B-4236-B080-7C2A79F09FBC}" type="presParOf" srcId="{F8594474-9DA6-468D-BCE3-2A9D16253ADE}" destId="{3A70A09F-76F2-4322-BE05-4E2462C34D4A}" srcOrd="2" destOrd="0" presId="urn:microsoft.com/office/officeart/2005/8/layout/venn2"/>
    <dgm:cxn modelId="{634BCBBB-E7E5-40DD-B5C7-87638373018E}" type="presParOf" srcId="{3A70A09F-76F2-4322-BE05-4E2462C34D4A}" destId="{DE49CD2D-E863-419B-A65B-AF26607F1C13}" srcOrd="0" destOrd="0" presId="urn:microsoft.com/office/officeart/2005/8/layout/venn2"/>
    <dgm:cxn modelId="{9C367CE8-EA2B-4AC6-9792-7445357EDCDA}" type="presParOf" srcId="{3A70A09F-76F2-4322-BE05-4E2462C34D4A}" destId="{ED77F6F2-E55B-40D0-9C9C-4CC15A84527B}" srcOrd="1" destOrd="0" presId="urn:microsoft.com/office/officeart/2005/8/layout/ven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50E9D60-45A2-4F22-AB9C-B05320D50046}" type="doc">
      <dgm:prSet loTypeId="urn:microsoft.com/office/officeart/2005/8/layout/hList1" loCatId="list" qsTypeId="urn:microsoft.com/office/officeart/2005/8/quickstyle/simple1" qsCatId="simple" csTypeId="urn:microsoft.com/office/officeart/2005/8/colors/colorful3" csCatId="colorful" phldr="1"/>
      <dgm:spPr/>
      <dgm:t>
        <a:bodyPr/>
        <a:lstStyle/>
        <a:p>
          <a:endParaRPr lang="fr-BE"/>
        </a:p>
      </dgm:t>
    </dgm:pt>
    <dgm:pt modelId="{6DE9FBBC-173E-4AE4-922A-0ED4089ACA7D}">
      <dgm:prSet phldrT="[Text]"/>
      <dgm:spPr/>
      <dgm:t>
        <a:bodyPr/>
        <a:lstStyle/>
        <a:p>
          <a:r>
            <a:rPr lang="fr-BE" b="1" dirty="0" err="1"/>
            <a:t>Supervised</a:t>
          </a:r>
          <a:r>
            <a:rPr lang="fr-BE" b="1" dirty="0"/>
            <a:t> </a:t>
          </a:r>
          <a:r>
            <a:rPr lang="fr-BE" b="1" dirty="0" err="1"/>
            <a:t>learning</a:t>
          </a:r>
          <a:endParaRPr lang="fr-BE" b="1" dirty="0"/>
        </a:p>
      </dgm:t>
    </dgm:pt>
    <dgm:pt modelId="{4DBD82AA-2703-4128-8029-69B3D895C7F0}" type="parTrans" cxnId="{A4E40D8E-FB5F-49DD-A440-4014AC1FEFD7}">
      <dgm:prSet/>
      <dgm:spPr/>
      <dgm:t>
        <a:bodyPr/>
        <a:lstStyle/>
        <a:p>
          <a:endParaRPr lang="fr-BE"/>
        </a:p>
      </dgm:t>
    </dgm:pt>
    <dgm:pt modelId="{81F11CFE-2F44-4AC4-BB70-B658B4A9B7BE}" type="sibTrans" cxnId="{A4E40D8E-FB5F-49DD-A440-4014AC1FEFD7}">
      <dgm:prSet/>
      <dgm:spPr/>
      <dgm:t>
        <a:bodyPr/>
        <a:lstStyle/>
        <a:p>
          <a:endParaRPr lang="fr-BE"/>
        </a:p>
      </dgm:t>
    </dgm:pt>
    <dgm:pt modelId="{18F8C79D-8880-41AF-ABFA-BD90240EC1BB}">
      <dgm:prSet phldrT="[Text]"/>
      <dgm:spPr/>
      <dgm:t>
        <a:bodyPr/>
        <a:lstStyle/>
        <a:p>
          <a:r>
            <a:rPr lang="fr-BE" dirty="0" err="1"/>
            <a:t>learns</a:t>
          </a:r>
          <a:r>
            <a:rPr lang="fr-BE" dirty="0"/>
            <a:t> </a:t>
          </a:r>
          <a:r>
            <a:rPr lang="fr-BE" dirty="0" err="1"/>
            <a:t>from</a:t>
          </a:r>
          <a:r>
            <a:rPr lang="fr-BE" dirty="0"/>
            <a:t> </a:t>
          </a:r>
          <a:r>
            <a:rPr lang="fr-BE" dirty="0" err="1"/>
            <a:t>examples</a:t>
          </a:r>
          <a:r>
            <a:rPr lang="fr-BE" dirty="0"/>
            <a:t> of pairs of input-output</a:t>
          </a:r>
        </a:p>
      </dgm:t>
    </dgm:pt>
    <dgm:pt modelId="{5C70A860-7A38-410F-8198-08F3E548A2E8}" type="parTrans" cxnId="{BB710C48-3668-4039-AAF5-BEFB9475D325}">
      <dgm:prSet/>
      <dgm:spPr/>
      <dgm:t>
        <a:bodyPr/>
        <a:lstStyle/>
        <a:p>
          <a:endParaRPr lang="fr-BE"/>
        </a:p>
      </dgm:t>
    </dgm:pt>
    <dgm:pt modelId="{86DF6D9A-A543-4DB0-B8DB-A9FD6292C633}" type="sibTrans" cxnId="{BB710C48-3668-4039-AAF5-BEFB9475D325}">
      <dgm:prSet/>
      <dgm:spPr/>
      <dgm:t>
        <a:bodyPr/>
        <a:lstStyle/>
        <a:p>
          <a:endParaRPr lang="fr-BE"/>
        </a:p>
      </dgm:t>
    </dgm:pt>
    <dgm:pt modelId="{606C94C2-6CF6-47F2-8793-93299E87E707}">
      <dgm:prSet phldrT="[Text]"/>
      <dgm:spPr/>
      <dgm:t>
        <a:bodyPr/>
        <a:lstStyle/>
        <a:p>
          <a:r>
            <a:rPr lang="fr-BE" dirty="0"/>
            <a:t>feedback </a:t>
          </a:r>
          <a:r>
            <a:rPr lang="fr-BE" dirty="0" err="1"/>
            <a:t>from</a:t>
          </a:r>
          <a:r>
            <a:rPr lang="fr-BE" dirty="0"/>
            <a:t> a « </a:t>
          </a:r>
          <a:r>
            <a:rPr lang="fr-BE" dirty="0" err="1"/>
            <a:t>teacher</a:t>
          </a:r>
          <a:r>
            <a:rPr lang="fr-BE" dirty="0"/>
            <a:t> » </a:t>
          </a:r>
          <a:r>
            <a:rPr lang="fr-BE" dirty="0" err="1"/>
            <a:t>which</a:t>
          </a:r>
          <a:r>
            <a:rPr lang="fr-BE" dirty="0"/>
            <a:t> </a:t>
          </a:r>
          <a:r>
            <a:rPr lang="fr-BE" dirty="0" err="1"/>
            <a:t>provides</a:t>
          </a:r>
          <a:r>
            <a:rPr lang="fr-BE" dirty="0"/>
            <a:t> the correct </a:t>
          </a:r>
          <a:r>
            <a:rPr lang="fr-BE" dirty="0" err="1"/>
            <a:t>answer</a:t>
          </a:r>
          <a:r>
            <a:rPr lang="fr-BE" dirty="0"/>
            <a:t> for </a:t>
          </a:r>
          <a:r>
            <a:rPr lang="fr-BE" dirty="0" err="1"/>
            <a:t>example</a:t>
          </a:r>
          <a:r>
            <a:rPr lang="fr-BE" dirty="0"/>
            <a:t> inputs</a:t>
          </a:r>
        </a:p>
      </dgm:t>
    </dgm:pt>
    <dgm:pt modelId="{598E6EF6-D47D-4D58-A3E1-98AE86F74469}" type="parTrans" cxnId="{7CA90F55-A8D8-4E5B-ABAF-81F7777420B6}">
      <dgm:prSet/>
      <dgm:spPr/>
      <dgm:t>
        <a:bodyPr/>
        <a:lstStyle/>
        <a:p>
          <a:endParaRPr lang="fr-BE"/>
        </a:p>
      </dgm:t>
    </dgm:pt>
    <dgm:pt modelId="{9F429F79-AFEC-491B-9035-F4EA0EC12075}" type="sibTrans" cxnId="{7CA90F55-A8D8-4E5B-ABAF-81F7777420B6}">
      <dgm:prSet/>
      <dgm:spPr/>
      <dgm:t>
        <a:bodyPr/>
        <a:lstStyle/>
        <a:p>
          <a:endParaRPr lang="fr-BE"/>
        </a:p>
      </dgm:t>
    </dgm:pt>
    <dgm:pt modelId="{3FA9B19D-E270-41EE-B4AD-F697AB6B318F}">
      <dgm:prSet phldrT="[Text]"/>
      <dgm:spPr/>
      <dgm:t>
        <a:bodyPr/>
        <a:lstStyle/>
        <a:p>
          <a:r>
            <a:rPr lang="fr-BE" b="1" dirty="0" err="1"/>
            <a:t>Unsupervised</a:t>
          </a:r>
          <a:r>
            <a:rPr lang="fr-BE" b="1" dirty="0"/>
            <a:t> </a:t>
          </a:r>
          <a:r>
            <a:rPr lang="fr-BE" b="1" dirty="0" err="1"/>
            <a:t>learning</a:t>
          </a:r>
          <a:endParaRPr lang="fr-BE" b="1" dirty="0"/>
        </a:p>
      </dgm:t>
    </dgm:pt>
    <dgm:pt modelId="{983D5D2B-C747-40EE-A2D7-E8D33C67FB61}" type="parTrans" cxnId="{170D4B69-B84C-481F-9986-9C3424F8F0AA}">
      <dgm:prSet/>
      <dgm:spPr/>
      <dgm:t>
        <a:bodyPr/>
        <a:lstStyle/>
        <a:p>
          <a:endParaRPr lang="fr-BE"/>
        </a:p>
      </dgm:t>
    </dgm:pt>
    <dgm:pt modelId="{56CC58A9-1E98-4660-9486-AA940EFB4102}" type="sibTrans" cxnId="{170D4B69-B84C-481F-9986-9C3424F8F0AA}">
      <dgm:prSet/>
      <dgm:spPr/>
      <dgm:t>
        <a:bodyPr/>
        <a:lstStyle/>
        <a:p>
          <a:endParaRPr lang="fr-BE"/>
        </a:p>
      </dgm:t>
    </dgm:pt>
    <dgm:pt modelId="{5863230C-7549-43CD-8A15-37CD435FE4D8}">
      <dgm:prSet phldrT="[Text]"/>
      <dgm:spPr/>
      <dgm:t>
        <a:bodyPr/>
        <a:lstStyle/>
        <a:p>
          <a:r>
            <a:rPr lang="fr-BE" dirty="0"/>
            <a:t>no feedback </a:t>
          </a:r>
          <a:r>
            <a:rPr lang="fr-BE" dirty="0" err="1"/>
            <a:t>from</a:t>
          </a:r>
          <a:r>
            <a:rPr lang="fr-BE" dirty="0"/>
            <a:t> a « </a:t>
          </a:r>
          <a:r>
            <a:rPr lang="fr-BE" dirty="0" err="1"/>
            <a:t>teacher</a:t>
          </a:r>
          <a:r>
            <a:rPr lang="fr-BE" dirty="0"/>
            <a:t> »</a:t>
          </a:r>
        </a:p>
      </dgm:t>
    </dgm:pt>
    <dgm:pt modelId="{6AF12CC2-483A-4805-8E11-28669EE49AEF}" type="parTrans" cxnId="{C9443474-C538-4A09-B586-8D634C6A3820}">
      <dgm:prSet/>
      <dgm:spPr/>
      <dgm:t>
        <a:bodyPr/>
        <a:lstStyle/>
        <a:p>
          <a:endParaRPr lang="fr-BE"/>
        </a:p>
      </dgm:t>
    </dgm:pt>
    <dgm:pt modelId="{1F2B52F8-2495-42AB-AF95-3DCB0ABEA51E}" type="sibTrans" cxnId="{C9443474-C538-4A09-B586-8D634C6A3820}">
      <dgm:prSet/>
      <dgm:spPr/>
      <dgm:t>
        <a:bodyPr/>
        <a:lstStyle/>
        <a:p>
          <a:endParaRPr lang="fr-BE"/>
        </a:p>
      </dgm:t>
    </dgm:pt>
    <dgm:pt modelId="{2F00E2E5-A12C-441A-AC01-AF58EC729445}">
      <dgm:prSet phldrT="[Text]"/>
      <dgm:spPr/>
      <dgm:t>
        <a:bodyPr/>
        <a:lstStyle/>
        <a:p>
          <a:r>
            <a:rPr lang="fr-BE" dirty="0" err="1"/>
            <a:t>learns</a:t>
          </a:r>
          <a:r>
            <a:rPr lang="fr-BE" dirty="0"/>
            <a:t> patterns in the input</a:t>
          </a:r>
        </a:p>
      </dgm:t>
    </dgm:pt>
    <dgm:pt modelId="{4F875482-9BDE-4618-BF8A-77B6D54C62A0}" type="parTrans" cxnId="{7A0406BD-6532-4665-AF54-2C11DE634361}">
      <dgm:prSet/>
      <dgm:spPr/>
      <dgm:t>
        <a:bodyPr/>
        <a:lstStyle/>
        <a:p>
          <a:endParaRPr lang="fr-BE"/>
        </a:p>
      </dgm:t>
    </dgm:pt>
    <dgm:pt modelId="{56C015FC-92A2-4C53-A97F-5EB498AE0063}" type="sibTrans" cxnId="{7A0406BD-6532-4665-AF54-2C11DE634361}">
      <dgm:prSet/>
      <dgm:spPr/>
      <dgm:t>
        <a:bodyPr/>
        <a:lstStyle/>
        <a:p>
          <a:endParaRPr lang="fr-BE"/>
        </a:p>
      </dgm:t>
    </dgm:pt>
    <dgm:pt modelId="{8E96135C-6BEB-43A3-BDCD-3B27AF8531E0}">
      <dgm:prSet phldrT="[Text]"/>
      <dgm:spPr/>
      <dgm:t>
        <a:bodyPr/>
        <a:lstStyle/>
        <a:p>
          <a:r>
            <a:rPr lang="fr-BE" b="1" dirty="0" err="1"/>
            <a:t>Reinforcement</a:t>
          </a:r>
          <a:r>
            <a:rPr lang="fr-BE" b="1" dirty="0"/>
            <a:t> </a:t>
          </a:r>
          <a:r>
            <a:rPr lang="fr-BE" b="1" dirty="0" err="1"/>
            <a:t>learning</a:t>
          </a:r>
          <a:endParaRPr lang="fr-BE" b="1" dirty="0"/>
        </a:p>
      </dgm:t>
    </dgm:pt>
    <dgm:pt modelId="{A14BFF47-B062-4BD9-8BB6-3246C5D28510}" type="parTrans" cxnId="{3FCC817B-2FDD-40A8-AE21-E74D423CAC01}">
      <dgm:prSet/>
      <dgm:spPr/>
      <dgm:t>
        <a:bodyPr/>
        <a:lstStyle/>
        <a:p>
          <a:endParaRPr lang="fr-BE"/>
        </a:p>
      </dgm:t>
    </dgm:pt>
    <dgm:pt modelId="{BFBF06D6-FF98-4EAB-9281-28344C810694}" type="sibTrans" cxnId="{3FCC817B-2FDD-40A8-AE21-E74D423CAC01}">
      <dgm:prSet/>
      <dgm:spPr/>
      <dgm:t>
        <a:bodyPr/>
        <a:lstStyle/>
        <a:p>
          <a:endParaRPr lang="fr-BE"/>
        </a:p>
      </dgm:t>
    </dgm:pt>
    <dgm:pt modelId="{7EF26247-894B-4B01-822B-B2F1C8A89FB6}">
      <dgm:prSet phldrT="[Text]"/>
      <dgm:spPr/>
      <dgm:t>
        <a:bodyPr/>
        <a:lstStyle/>
        <a:p>
          <a:r>
            <a:rPr lang="fr-BE" dirty="0" err="1" smtClean="0"/>
            <a:t>suitable</a:t>
          </a:r>
          <a:r>
            <a:rPr lang="fr-BE" dirty="0" smtClean="0"/>
            <a:t> </a:t>
          </a:r>
          <a:r>
            <a:rPr lang="fr-BE" dirty="0"/>
            <a:t>for </a:t>
          </a:r>
          <a:r>
            <a:rPr lang="fr-BE" dirty="0" err="1"/>
            <a:t>complex</a:t>
          </a:r>
          <a:r>
            <a:rPr lang="fr-BE" dirty="0"/>
            <a:t> </a:t>
          </a:r>
          <a:r>
            <a:rPr lang="fr-BE" dirty="0" err="1"/>
            <a:t>problems</a:t>
          </a:r>
          <a:r>
            <a:rPr lang="fr-BE" dirty="0"/>
            <a:t> in </a:t>
          </a:r>
          <a:r>
            <a:rPr lang="fr-BE" dirty="0" err="1"/>
            <a:t>unknown</a:t>
          </a:r>
          <a:r>
            <a:rPr lang="fr-BE" dirty="0"/>
            <a:t> </a:t>
          </a:r>
          <a:r>
            <a:rPr lang="fr-BE" dirty="0" err="1"/>
            <a:t>environment</a:t>
          </a:r>
          <a:endParaRPr lang="fr-BE" dirty="0"/>
        </a:p>
      </dgm:t>
    </dgm:pt>
    <dgm:pt modelId="{E226D233-75BB-4F95-A762-418AF7AB96F4}" type="parTrans" cxnId="{5E7AE7A0-5ECB-4FA4-87E1-0444B1A4A072}">
      <dgm:prSet/>
      <dgm:spPr/>
      <dgm:t>
        <a:bodyPr/>
        <a:lstStyle/>
        <a:p>
          <a:endParaRPr lang="fr-BE"/>
        </a:p>
      </dgm:t>
    </dgm:pt>
    <dgm:pt modelId="{87D7395E-19F0-4873-976A-74485C72E380}" type="sibTrans" cxnId="{5E7AE7A0-5ECB-4FA4-87E1-0444B1A4A072}">
      <dgm:prSet/>
      <dgm:spPr/>
      <dgm:t>
        <a:bodyPr/>
        <a:lstStyle/>
        <a:p>
          <a:endParaRPr lang="fr-BE"/>
        </a:p>
      </dgm:t>
    </dgm:pt>
    <dgm:pt modelId="{8C5D6C95-19D3-427A-93D5-9636F39110AD}">
      <dgm:prSet phldrT="[Text]"/>
      <dgm:spPr/>
      <dgm:t>
        <a:bodyPr/>
        <a:lstStyle/>
        <a:p>
          <a:r>
            <a:rPr lang="fr-BE" dirty="0"/>
            <a:t>no feedback </a:t>
          </a:r>
          <a:r>
            <a:rPr lang="fr-BE" dirty="0" err="1"/>
            <a:t>from</a:t>
          </a:r>
          <a:r>
            <a:rPr lang="fr-BE" dirty="0"/>
            <a:t> a « </a:t>
          </a:r>
          <a:r>
            <a:rPr lang="fr-BE" dirty="0" err="1"/>
            <a:t>teacher</a:t>
          </a:r>
          <a:r>
            <a:rPr lang="fr-BE" dirty="0"/>
            <a:t> »</a:t>
          </a:r>
        </a:p>
      </dgm:t>
    </dgm:pt>
    <dgm:pt modelId="{D94B784C-B427-407E-90CF-43D209EB6DBD}" type="parTrans" cxnId="{53137F1C-CB01-49FE-A4BB-5E011FFB8739}">
      <dgm:prSet/>
      <dgm:spPr/>
      <dgm:t>
        <a:bodyPr/>
        <a:lstStyle/>
        <a:p>
          <a:endParaRPr lang="fr-BE"/>
        </a:p>
      </dgm:t>
    </dgm:pt>
    <dgm:pt modelId="{22CF1F5B-3668-4B4A-81DA-18435A472674}" type="sibTrans" cxnId="{53137F1C-CB01-49FE-A4BB-5E011FFB8739}">
      <dgm:prSet/>
      <dgm:spPr/>
      <dgm:t>
        <a:bodyPr/>
        <a:lstStyle/>
        <a:p>
          <a:endParaRPr lang="fr-BE"/>
        </a:p>
      </dgm:t>
    </dgm:pt>
    <dgm:pt modelId="{8845F426-6338-4287-A775-62A28FD4B0B5}">
      <dgm:prSet phldrT="[Text]"/>
      <dgm:spPr/>
      <dgm:t>
        <a:bodyPr/>
        <a:lstStyle/>
        <a:p>
          <a:r>
            <a:rPr lang="fr-BE" dirty="0" err="1"/>
            <a:t>particularly</a:t>
          </a:r>
          <a:r>
            <a:rPr lang="fr-BE" dirty="0"/>
            <a:t> </a:t>
          </a:r>
          <a:r>
            <a:rPr lang="fr-BE" dirty="0" err="1"/>
            <a:t>used</a:t>
          </a:r>
          <a:r>
            <a:rPr lang="fr-BE" dirty="0"/>
            <a:t> in </a:t>
          </a:r>
          <a:r>
            <a:rPr lang="fr-BE" dirty="0" err="1"/>
            <a:t>robotics</a:t>
          </a:r>
          <a:r>
            <a:rPr lang="fr-BE" dirty="0"/>
            <a:t> (film robot)</a:t>
          </a:r>
        </a:p>
      </dgm:t>
    </dgm:pt>
    <dgm:pt modelId="{362C7113-347D-4BDB-B086-292E02E79880}" type="parTrans" cxnId="{16D3420E-D435-401B-8B54-1F9BDAD872AD}">
      <dgm:prSet/>
      <dgm:spPr/>
      <dgm:t>
        <a:bodyPr/>
        <a:lstStyle/>
        <a:p>
          <a:endParaRPr lang="fr-BE"/>
        </a:p>
      </dgm:t>
    </dgm:pt>
    <dgm:pt modelId="{9A01BAED-D23E-4B16-BEC7-9B63DA24D3CD}" type="sibTrans" cxnId="{16D3420E-D435-401B-8B54-1F9BDAD872AD}">
      <dgm:prSet/>
      <dgm:spPr/>
      <dgm:t>
        <a:bodyPr/>
        <a:lstStyle/>
        <a:p>
          <a:endParaRPr lang="fr-BE"/>
        </a:p>
      </dgm:t>
    </dgm:pt>
    <dgm:pt modelId="{DE4C0434-DBDD-439F-BA8C-05624D456EB2}">
      <dgm:prSet phldrT="[Text]"/>
      <dgm:spPr/>
      <dgm:t>
        <a:bodyPr/>
        <a:lstStyle/>
        <a:p>
          <a:r>
            <a:rPr lang="fr-BE" dirty="0" err="1"/>
            <a:t>receives</a:t>
          </a:r>
          <a:r>
            <a:rPr lang="fr-BE" dirty="0"/>
            <a:t> a </a:t>
          </a:r>
          <a:r>
            <a:rPr lang="fr-BE" dirty="0" err="1"/>
            <a:t>reward</a:t>
          </a:r>
          <a:r>
            <a:rPr lang="fr-BE" dirty="0"/>
            <a:t> if </a:t>
          </a:r>
          <a:r>
            <a:rPr lang="fr-BE" dirty="0" err="1"/>
            <a:t>successful</a:t>
          </a:r>
          <a:r>
            <a:rPr lang="fr-BE" dirty="0"/>
            <a:t> at </a:t>
          </a:r>
          <a:r>
            <a:rPr lang="fr-BE" dirty="0" err="1"/>
            <a:t>executing</a:t>
          </a:r>
          <a:r>
            <a:rPr lang="fr-BE" dirty="0"/>
            <a:t> a </a:t>
          </a:r>
          <a:r>
            <a:rPr lang="fr-BE" dirty="0" err="1"/>
            <a:t>task</a:t>
          </a:r>
          <a:r>
            <a:rPr lang="fr-BE" dirty="0"/>
            <a:t> or </a:t>
          </a:r>
          <a:r>
            <a:rPr lang="fr-BE" dirty="0" err="1"/>
            <a:t>punishment</a:t>
          </a:r>
          <a:r>
            <a:rPr lang="fr-BE" dirty="0"/>
            <a:t> </a:t>
          </a:r>
          <a:r>
            <a:rPr lang="fr-BE" dirty="0" err="1"/>
            <a:t>otherwise</a:t>
          </a:r>
          <a:endParaRPr lang="fr-BE" dirty="0"/>
        </a:p>
      </dgm:t>
    </dgm:pt>
    <dgm:pt modelId="{7C1A8C22-9C80-4D23-A1DC-8A8909FDBE78}" type="parTrans" cxnId="{161908FB-3BC9-4599-9F2A-916DD21CE66D}">
      <dgm:prSet/>
      <dgm:spPr/>
      <dgm:t>
        <a:bodyPr/>
        <a:lstStyle/>
        <a:p>
          <a:endParaRPr lang="fr-BE"/>
        </a:p>
      </dgm:t>
    </dgm:pt>
    <dgm:pt modelId="{106D3F66-E371-428A-BF98-58BBD47E665E}" type="sibTrans" cxnId="{161908FB-3BC9-4599-9F2A-916DD21CE66D}">
      <dgm:prSet/>
      <dgm:spPr/>
      <dgm:t>
        <a:bodyPr/>
        <a:lstStyle/>
        <a:p>
          <a:endParaRPr lang="fr-BE"/>
        </a:p>
      </dgm:t>
    </dgm:pt>
    <dgm:pt modelId="{8D245FF5-B829-4205-B93F-679682779BEA}">
      <dgm:prSet phldrT="[Text]"/>
      <dgm:spPr/>
      <dgm:t>
        <a:bodyPr/>
        <a:lstStyle/>
        <a:p>
          <a:r>
            <a:rPr lang="fr-BE" dirty="0" err="1"/>
            <a:t>most</a:t>
          </a:r>
          <a:r>
            <a:rPr lang="fr-BE" dirty="0"/>
            <a:t> </a:t>
          </a:r>
          <a:r>
            <a:rPr lang="fr-BE" dirty="0" err="1"/>
            <a:t>common</a:t>
          </a:r>
          <a:r>
            <a:rPr lang="fr-BE" dirty="0"/>
            <a:t> </a:t>
          </a:r>
          <a:r>
            <a:rPr lang="fr-BE" dirty="0" err="1"/>
            <a:t>approach</a:t>
          </a:r>
          <a:endParaRPr lang="fr-BE" dirty="0"/>
        </a:p>
      </dgm:t>
    </dgm:pt>
    <dgm:pt modelId="{C5C69277-781C-4F7E-8FFB-C14C7E17E155}" type="parTrans" cxnId="{FE9CB2F9-91F9-4B99-BA37-D2EE0AA898D2}">
      <dgm:prSet/>
      <dgm:spPr/>
      <dgm:t>
        <a:bodyPr/>
        <a:lstStyle/>
        <a:p>
          <a:endParaRPr lang="fr-BE"/>
        </a:p>
      </dgm:t>
    </dgm:pt>
    <dgm:pt modelId="{C90FEA6D-A908-412D-98EC-151DE65F1A7C}" type="sibTrans" cxnId="{FE9CB2F9-91F9-4B99-BA37-D2EE0AA898D2}">
      <dgm:prSet/>
      <dgm:spPr/>
      <dgm:t>
        <a:bodyPr/>
        <a:lstStyle/>
        <a:p>
          <a:endParaRPr lang="fr-BE"/>
        </a:p>
      </dgm:t>
    </dgm:pt>
    <dgm:pt modelId="{D0384010-F75C-4161-88E2-76A18557DE60}">
      <dgm:prSet phldrT="[Text]"/>
      <dgm:spPr/>
      <dgm:t>
        <a:bodyPr/>
        <a:lstStyle/>
        <a:p>
          <a:r>
            <a:rPr lang="fr-BE" dirty="0" err="1"/>
            <a:t>used</a:t>
          </a:r>
          <a:r>
            <a:rPr lang="fr-BE" dirty="0"/>
            <a:t> </a:t>
          </a:r>
          <a:r>
            <a:rPr lang="fr-BE" dirty="0" err="1"/>
            <a:t>mainly</a:t>
          </a:r>
          <a:r>
            <a:rPr lang="fr-BE" dirty="0"/>
            <a:t> for </a:t>
          </a:r>
          <a:r>
            <a:rPr lang="fr-BE" dirty="0" err="1"/>
            <a:t>clustering</a:t>
          </a:r>
          <a:endParaRPr lang="fr-BE" dirty="0"/>
        </a:p>
      </dgm:t>
    </dgm:pt>
    <dgm:pt modelId="{6CCCA94B-29D0-4C42-8720-A74DCB282FC8}" type="parTrans" cxnId="{9C2FFACF-51F1-49DA-8454-78B61AAFEEB6}">
      <dgm:prSet/>
      <dgm:spPr/>
      <dgm:t>
        <a:bodyPr/>
        <a:lstStyle/>
        <a:p>
          <a:endParaRPr lang="fr-BE"/>
        </a:p>
      </dgm:t>
    </dgm:pt>
    <dgm:pt modelId="{4EAFD2B0-C4A5-4DE0-8DD6-8AADCB5989CB}" type="sibTrans" cxnId="{9C2FFACF-51F1-49DA-8454-78B61AAFEEB6}">
      <dgm:prSet/>
      <dgm:spPr/>
      <dgm:t>
        <a:bodyPr/>
        <a:lstStyle/>
        <a:p>
          <a:endParaRPr lang="fr-BE"/>
        </a:p>
      </dgm:t>
    </dgm:pt>
    <dgm:pt modelId="{9F73FA31-3EEA-4E6E-A5FF-CFEF53875EAB}">
      <dgm:prSet phldrT="[Text]"/>
      <dgm:spPr/>
      <dgm:t>
        <a:bodyPr/>
        <a:lstStyle/>
        <a:p>
          <a:r>
            <a:rPr lang="fr-BE" dirty="0" err="1"/>
            <a:t>eg</a:t>
          </a:r>
          <a:r>
            <a:rPr lang="fr-BE" dirty="0"/>
            <a:t> </a:t>
          </a:r>
          <a:r>
            <a:rPr lang="fr-BE" dirty="0" err="1"/>
            <a:t>chatbot</a:t>
          </a:r>
          <a:endParaRPr lang="fr-BE" dirty="0"/>
        </a:p>
      </dgm:t>
    </dgm:pt>
    <dgm:pt modelId="{F32A3A20-C677-4543-BD58-9D5785DAF0D0}" type="parTrans" cxnId="{AD899244-7E67-45FB-8F85-990AFA443C42}">
      <dgm:prSet/>
      <dgm:spPr/>
      <dgm:t>
        <a:bodyPr/>
        <a:lstStyle/>
        <a:p>
          <a:endParaRPr lang="fr-BE"/>
        </a:p>
      </dgm:t>
    </dgm:pt>
    <dgm:pt modelId="{47ED631C-606E-49A2-8059-4C02F1075966}" type="sibTrans" cxnId="{AD899244-7E67-45FB-8F85-990AFA443C42}">
      <dgm:prSet/>
      <dgm:spPr/>
      <dgm:t>
        <a:bodyPr/>
        <a:lstStyle/>
        <a:p>
          <a:endParaRPr lang="fr-BE"/>
        </a:p>
      </dgm:t>
    </dgm:pt>
    <dgm:pt modelId="{717402D5-81D6-4661-869D-E485D86B8E17}" type="pres">
      <dgm:prSet presAssocID="{150E9D60-45A2-4F22-AB9C-B05320D50046}" presName="Name0" presStyleCnt="0">
        <dgm:presLayoutVars>
          <dgm:dir/>
          <dgm:animLvl val="lvl"/>
          <dgm:resizeHandles val="exact"/>
        </dgm:presLayoutVars>
      </dgm:prSet>
      <dgm:spPr/>
      <dgm:t>
        <a:bodyPr/>
        <a:lstStyle/>
        <a:p>
          <a:endParaRPr lang="en-US"/>
        </a:p>
      </dgm:t>
    </dgm:pt>
    <dgm:pt modelId="{BC2CF648-F66A-4A37-8CC4-879CD56AE684}" type="pres">
      <dgm:prSet presAssocID="{6DE9FBBC-173E-4AE4-922A-0ED4089ACA7D}" presName="composite" presStyleCnt="0"/>
      <dgm:spPr/>
    </dgm:pt>
    <dgm:pt modelId="{B17D80FF-CF55-4733-BFFB-F66CAB491E32}" type="pres">
      <dgm:prSet presAssocID="{6DE9FBBC-173E-4AE4-922A-0ED4089ACA7D}" presName="parTx" presStyleLbl="alignNode1" presStyleIdx="0" presStyleCnt="3">
        <dgm:presLayoutVars>
          <dgm:chMax val="0"/>
          <dgm:chPref val="0"/>
          <dgm:bulletEnabled val="1"/>
        </dgm:presLayoutVars>
      </dgm:prSet>
      <dgm:spPr/>
      <dgm:t>
        <a:bodyPr/>
        <a:lstStyle/>
        <a:p>
          <a:endParaRPr lang="en-US"/>
        </a:p>
      </dgm:t>
    </dgm:pt>
    <dgm:pt modelId="{92D12CF7-0231-4278-9821-2890F766CC8C}" type="pres">
      <dgm:prSet presAssocID="{6DE9FBBC-173E-4AE4-922A-0ED4089ACA7D}" presName="desTx" presStyleLbl="alignAccFollowNode1" presStyleIdx="0" presStyleCnt="3">
        <dgm:presLayoutVars>
          <dgm:bulletEnabled val="1"/>
        </dgm:presLayoutVars>
      </dgm:prSet>
      <dgm:spPr/>
      <dgm:t>
        <a:bodyPr/>
        <a:lstStyle/>
        <a:p>
          <a:endParaRPr lang="en-US"/>
        </a:p>
      </dgm:t>
    </dgm:pt>
    <dgm:pt modelId="{FC9D3810-8A9B-4EB2-B5B1-317ACFB5BA60}" type="pres">
      <dgm:prSet presAssocID="{81F11CFE-2F44-4AC4-BB70-B658B4A9B7BE}" presName="space" presStyleCnt="0"/>
      <dgm:spPr/>
    </dgm:pt>
    <dgm:pt modelId="{8D4FDFF9-D76D-4FE6-BF87-C78D43D8DDBB}" type="pres">
      <dgm:prSet presAssocID="{3FA9B19D-E270-41EE-B4AD-F697AB6B318F}" presName="composite" presStyleCnt="0"/>
      <dgm:spPr/>
    </dgm:pt>
    <dgm:pt modelId="{E71B7F2B-3990-4416-AAB8-94F2A414FFD8}" type="pres">
      <dgm:prSet presAssocID="{3FA9B19D-E270-41EE-B4AD-F697AB6B318F}" presName="parTx" presStyleLbl="alignNode1" presStyleIdx="1" presStyleCnt="3">
        <dgm:presLayoutVars>
          <dgm:chMax val="0"/>
          <dgm:chPref val="0"/>
          <dgm:bulletEnabled val="1"/>
        </dgm:presLayoutVars>
      </dgm:prSet>
      <dgm:spPr/>
      <dgm:t>
        <a:bodyPr/>
        <a:lstStyle/>
        <a:p>
          <a:endParaRPr lang="en-US"/>
        </a:p>
      </dgm:t>
    </dgm:pt>
    <dgm:pt modelId="{63AEA9B5-CCB5-4A08-9C82-6914858755BF}" type="pres">
      <dgm:prSet presAssocID="{3FA9B19D-E270-41EE-B4AD-F697AB6B318F}" presName="desTx" presStyleLbl="alignAccFollowNode1" presStyleIdx="1" presStyleCnt="3">
        <dgm:presLayoutVars>
          <dgm:bulletEnabled val="1"/>
        </dgm:presLayoutVars>
      </dgm:prSet>
      <dgm:spPr/>
      <dgm:t>
        <a:bodyPr/>
        <a:lstStyle/>
        <a:p>
          <a:endParaRPr lang="en-US"/>
        </a:p>
      </dgm:t>
    </dgm:pt>
    <dgm:pt modelId="{2641CDE6-3B39-4675-AE0B-A4E7F485CF0B}" type="pres">
      <dgm:prSet presAssocID="{56CC58A9-1E98-4660-9486-AA940EFB4102}" presName="space" presStyleCnt="0"/>
      <dgm:spPr/>
    </dgm:pt>
    <dgm:pt modelId="{8CCFECF5-BAB6-49DB-BBA5-EFDF60B1275F}" type="pres">
      <dgm:prSet presAssocID="{8E96135C-6BEB-43A3-BDCD-3B27AF8531E0}" presName="composite" presStyleCnt="0"/>
      <dgm:spPr/>
    </dgm:pt>
    <dgm:pt modelId="{BAB4DD27-3F1A-4BED-ACF4-71538174A367}" type="pres">
      <dgm:prSet presAssocID="{8E96135C-6BEB-43A3-BDCD-3B27AF8531E0}" presName="parTx" presStyleLbl="alignNode1" presStyleIdx="2" presStyleCnt="3">
        <dgm:presLayoutVars>
          <dgm:chMax val="0"/>
          <dgm:chPref val="0"/>
          <dgm:bulletEnabled val="1"/>
        </dgm:presLayoutVars>
      </dgm:prSet>
      <dgm:spPr/>
      <dgm:t>
        <a:bodyPr/>
        <a:lstStyle/>
        <a:p>
          <a:endParaRPr lang="en-US"/>
        </a:p>
      </dgm:t>
    </dgm:pt>
    <dgm:pt modelId="{7C270DA6-18AC-4A25-BC9A-F25D9F15C8FF}" type="pres">
      <dgm:prSet presAssocID="{8E96135C-6BEB-43A3-BDCD-3B27AF8531E0}" presName="desTx" presStyleLbl="alignAccFollowNode1" presStyleIdx="2" presStyleCnt="3">
        <dgm:presLayoutVars>
          <dgm:bulletEnabled val="1"/>
        </dgm:presLayoutVars>
      </dgm:prSet>
      <dgm:spPr/>
      <dgm:t>
        <a:bodyPr/>
        <a:lstStyle/>
        <a:p>
          <a:endParaRPr lang="en-US"/>
        </a:p>
      </dgm:t>
    </dgm:pt>
  </dgm:ptLst>
  <dgm:cxnLst>
    <dgm:cxn modelId="{EA9D8F9A-D74E-4BAA-B26D-A29066B70A80}" type="presOf" srcId="{8D245FF5-B829-4205-B93F-679682779BEA}" destId="{92D12CF7-0231-4278-9821-2890F766CC8C}" srcOrd="0" destOrd="2" presId="urn:microsoft.com/office/officeart/2005/8/layout/hList1"/>
    <dgm:cxn modelId="{AC597EC8-8869-445F-AA8A-1A3AD65A3766}" type="presOf" srcId="{6DE9FBBC-173E-4AE4-922A-0ED4089ACA7D}" destId="{B17D80FF-CF55-4733-BFFB-F66CAB491E32}" srcOrd="0" destOrd="0" presId="urn:microsoft.com/office/officeart/2005/8/layout/hList1"/>
    <dgm:cxn modelId="{53137F1C-CB01-49FE-A4BB-5E011FFB8739}" srcId="{8E96135C-6BEB-43A3-BDCD-3B27AF8531E0}" destId="{8C5D6C95-19D3-427A-93D5-9636F39110AD}" srcOrd="0" destOrd="0" parTransId="{D94B784C-B427-407E-90CF-43D209EB6DBD}" sibTransId="{22CF1F5B-3668-4B4A-81DA-18435A472674}"/>
    <dgm:cxn modelId="{3FCC817B-2FDD-40A8-AE21-E74D423CAC01}" srcId="{150E9D60-45A2-4F22-AB9C-B05320D50046}" destId="{8E96135C-6BEB-43A3-BDCD-3B27AF8531E0}" srcOrd="2" destOrd="0" parTransId="{A14BFF47-B062-4BD9-8BB6-3246C5D28510}" sibTransId="{BFBF06D6-FF98-4EAB-9281-28344C810694}"/>
    <dgm:cxn modelId="{A40EFAAA-DD90-43A1-81A2-D7CC02B279A4}" type="presOf" srcId="{150E9D60-45A2-4F22-AB9C-B05320D50046}" destId="{717402D5-81D6-4661-869D-E485D86B8E17}" srcOrd="0" destOrd="0" presId="urn:microsoft.com/office/officeart/2005/8/layout/hList1"/>
    <dgm:cxn modelId="{C9443474-C538-4A09-B586-8D634C6A3820}" srcId="{3FA9B19D-E270-41EE-B4AD-F697AB6B318F}" destId="{5863230C-7549-43CD-8A15-37CD435FE4D8}" srcOrd="0" destOrd="0" parTransId="{6AF12CC2-483A-4805-8E11-28669EE49AEF}" sibTransId="{1F2B52F8-2495-42AB-AF95-3DCB0ABEA51E}"/>
    <dgm:cxn modelId="{8AED485F-3336-4FF0-8785-EB1CB47BF721}" type="presOf" srcId="{D0384010-F75C-4161-88E2-76A18557DE60}" destId="{63AEA9B5-CCB5-4A08-9C82-6914858755BF}" srcOrd="0" destOrd="2" presId="urn:microsoft.com/office/officeart/2005/8/layout/hList1"/>
    <dgm:cxn modelId="{AD899244-7E67-45FB-8F85-990AFA443C42}" srcId="{6DE9FBBC-173E-4AE4-922A-0ED4089ACA7D}" destId="{9F73FA31-3EEA-4E6E-A5FF-CFEF53875EAB}" srcOrd="3" destOrd="0" parTransId="{F32A3A20-C677-4543-BD58-9D5785DAF0D0}" sibTransId="{47ED631C-606E-49A2-8059-4C02F1075966}"/>
    <dgm:cxn modelId="{A4E40D8E-FB5F-49DD-A440-4014AC1FEFD7}" srcId="{150E9D60-45A2-4F22-AB9C-B05320D50046}" destId="{6DE9FBBC-173E-4AE4-922A-0ED4089ACA7D}" srcOrd="0" destOrd="0" parTransId="{4DBD82AA-2703-4128-8029-69B3D895C7F0}" sibTransId="{81F11CFE-2F44-4AC4-BB70-B658B4A9B7BE}"/>
    <dgm:cxn modelId="{163D2ACF-1E72-4190-8722-A1FB5C75821C}" type="presOf" srcId="{18F8C79D-8880-41AF-ABFA-BD90240EC1BB}" destId="{92D12CF7-0231-4278-9821-2890F766CC8C}" srcOrd="0" destOrd="0" presId="urn:microsoft.com/office/officeart/2005/8/layout/hList1"/>
    <dgm:cxn modelId="{9C2FFACF-51F1-49DA-8454-78B61AAFEEB6}" srcId="{3FA9B19D-E270-41EE-B4AD-F697AB6B318F}" destId="{D0384010-F75C-4161-88E2-76A18557DE60}" srcOrd="2" destOrd="0" parTransId="{6CCCA94B-29D0-4C42-8720-A74DCB282FC8}" sibTransId="{4EAFD2B0-C4A5-4DE0-8DD6-8AADCB5989CB}"/>
    <dgm:cxn modelId="{2C7817C7-0192-4041-921C-6ECBF857ADE0}" type="presOf" srcId="{2F00E2E5-A12C-441A-AC01-AF58EC729445}" destId="{63AEA9B5-CCB5-4A08-9C82-6914858755BF}" srcOrd="0" destOrd="1" presId="urn:microsoft.com/office/officeart/2005/8/layout/hList1"/>
    <dgm:cxn modelId="{A4E1F18F-A3E7-47A8-AA2D-8B622E6E500E}" type="presOf" srcId="{3FA9B19D-E270-41EE-B4AD-F697AB6B318F}" destId="{E71B7F2B-3990-4416-AAB8-94F2A414FFD8}" srcOrd="0" destOrd="0" presId="urn:microsoft.com/office/officeart/2005/8/layout/hList1"/>
    <dgm:cxn modelId="{7EDB96C6-5A1C-4B74-9486-6DC8015689DC}" type="presOf" srcId="{606C94C2-6CF6-47F2-8793-93299E87E707}" destId="{92D12CF7-0231-4278-9821-2890F766CC8C}" srcOrd="0" destOrd="1" presId="urn:microsoft.com/office/officeart/2005/8/layout/hList1"/>
    <dgm:cxn modelId="{E3DF5A36-8518-4DBC-AB1D-D95A450841F5}" type="presOf" srcId="{8E96135C-6BEB-43A3-BDCD-3B27AF8531E0}" destId="{BAB4DD27-3F1A-4BED-ACF4-71538174A367}" srcOrd="0" destOrd="0" presId="urn:microsoft.com/office/officeart/2005/8/layout/hList1"/>
    <dgm:cxn modelId="{1B6F9866-2804-4417-A7F9-8F19E7332776}" type="presOf" srcId="{DE4C0434-DBDD-439F-BA8C-05624D456EB2}" destId="{7C270DA6-18AC-4A25-BC9A-F25D9F15C8FF}" srcOrd="0" destOrd="1" presId="urn:microsoft.com/office/officeart/2005/8/layout/hList1"/>
    <dgm:cxn modelId="{D3B8E5BD-EE5E-4350-BD95-95FB4493A9DD}" type="presOf" srcId="{5863230C-7549-43CD-8A15-37CD435FE4D8}" destId="{63AEA9B5-CCB5-4A08-9C82-6914858755BF}" srcOrd="0" destOrd="0" presId="urn:microsoft.com/office/officeart/2005/8/layout/hList1"/>
    <dgm:cxn modelId="{161908FB-3BC9-4599-9F2A-916DD21CE66D}" srcId="{8E96135C-6BEB-43A3-BDCD-3B27AF8531E0}" destId="{DE4C0434-DBDD-439F-BA8C-05624D456EB2}" srcOrd="1" destOrd="0" parTransId="{7C1A8C22-9C80-4D23-A1DC-8A8909FDBE78}" sibTransId="{106D3F66-E371-428A-BF98-58BBD47E665E}"/>
    <dgm:cxn modelId="{71B7916B-C0F7-42A6-9512-EF7EF562B079}" type="presOf" srcId="{7EF26247-894B-4B01-822B-B2F1C8A89FB6}" destId="{7C270DA6-18AC-4A25-BC9A-F25D9F15C8FF}" srcOrd="0" destOrd="2" presId="urn:microsoft.com/office/officeart/2005/8/layout/hList1"/>
    <dgm:cxn modelId="{75BAA1CA-B388-4B7B-A360-18F0A2C7D621}" type="presOf" srcId="{9F73FA31-3EEA-4E6E-A5FF-CFEF53875EAB}" destId="{92D12CF7-0231-4278-9821-2890F766CC8C}" srcOrd="0" destOrd="3" presId="urn:microsoft.com/office/officeart/2005/8/layout/hList1"/>
    <dgm:cxn modelId="{057AB39E-F6AC-415B-B0D2-F5FC6289597A}" type="presOf" srcId="{8845F426-6338-4287-A775-62A28FD4B0B5}" destId="{7C270DA6-18AC-4A25-BC9A-F25D9F15C8FF}" srcOrd="0" destOrd="3" presId="urn:microsoft.com/office/officeart/2005/8/layout/hList1"/>
    <dgm:cxn modelId="{FE9CB2F9-91F9-4B99-BA37-D2EE0AA898D2}" srcId="{6DE9FBBC-173E-4AE4-922A-0ED4089ACA7D}" destId="{8D245FF5-B829-4205-B93F-679682779BEA}" srcOrd="2" destOrd="0" parTransId="{C5C69277-781C-4F7E-8FFB-C14C7E17E155}" sibTransId="{C90FEA6D-A908-412D-98EC-151DE65F1A7C}"/>
    <dgm:cxn modelId="{16D3420E-D435-401B-8B54-1F9BDAD872AD}" srcId="{8E96135C-6BEB-43A3-BDCD-3B27AF8531E0}" destId="{8845F426-6338-4287-A775-62A28FD4B0B5}" srcOrd="3" destOrd="0" parTransId="{362C7113-347D-4BDB-B086-292E02E79880}" sibTransId="{9A01BAED-D23E-4B16-BEC7-9B63DA24D3CD}"/>
    <dgm:cxn modelId="{7A0406BD-6532-4665-AF54-2C11DE634361}" srcId="{3FA9B19D-E270-41EE-B4AD-F697AB6B318F}" destId="{2F00E2E5-A12C-441A-AC01-AF58EC729445}" srcOrd="1" destOrd="0" parTransId="{4F875482-9BDE-4618-BF8A-77B6D54C62A0}" sibTransId="{56C015FC-92A2-4C53-A97F-5EB498AE0063}"/>
    <dgm:cxn modelId="{BB710C48-3668-4039-AAF5-BEFB9475D325}" srcId="{6DE9FBBC-173E-4AE4-922A-0ED4089ACA7D}" destId="{18F8C79D-8880-41AF-ABFA-BD90240EC1BB}" srcOrd="0" destOrd="0" parTransId="{5C70A860-7A38-410F-8198-08F3E548A2E8}" sibTransId="{86DF6D9A-A543-4DB0-B8DB-A9FD6292C633}"/>
    <dgm:cxn modelId="{5E7AE7A0-5ECB-4FA4-87E1-0444B1A4A072}" srcId="{8E96135C-6BEB-43A3-BDCD-3B27AF8531E0}" destId="{7EF26247-894B-4B01-822B-B2F1C8A89FB6}" srcOrd="2" destOrd="0" parTransId="{E226D233-75BB-4F95-A762-418AF7AB96F4}" sibTransId="{87D7395E-19F0-4873-976A-74485C72E380}"/>
    <dgm:cxn modelId="{170D4B69-B84C-481F-9986-9C3424F8F0AA}" srcId="{150E9D60-45A2-4F22-AB9C-B05320D50046}" destId="{3FA9B19D-E270-41EE-B4AD-F697AB6B318F}" srcOrd="1" destOrd="0" parTransId="{983D5D2B-C747-40EE-A2D7-E8D33C67FB61}" sibTransId="{56CC58A9-1E98-4660-9486-AA940EFB4102}"/>
    <dgm:cxn modelId="{7CA90F55-A8D8-4E5B-ABAF-81F7777420B6}" srcId="{6DE9FBBC-173E-4AE4-922A-0ED4089ACA7D}" destId="{606C94C2-6CF6-47F2-8793-93299E87E707}" srcOrd="1" destOrd="0" parTransId="{598E6EF6-D47D-4D58-A3E1-98AE86F74469}" sibTransId="{9F429F79-AFEC-491B-9035-F4EA0EC12075}"/>
    <dgm:cxn modelId="{1F89C07D-847C-422E-A0D8-E624BFF002EC}" type="presOf" srcId="{8C5D6C95-19D3-427A-93D5-9636F39110AD}" destId="{7C270DA6-18AC-4A25-BC9A-F25D9F15C8FF}" srcOrd="0" destOrd="0" presId="urn:microsoft.com/office/officeart/2005/8/layout/hList1"/>
    <dgm:cxn modelId="{9C289D86-D2C0-4254-8AE3-E78BA2D72C54}" type="presParOf" srcId="{717402D5-81D6-4661-869D-E485D86B8E17}" destId="{BC2CF648-F66A-4A37-8CC4-879CD56AE684}" srcOrd="0" destOrd="0" presId="urn:microsoft.com/office/officeart/2005/8/layout/hList1"/>
    <dgm:cxn modelId="{C756BD99-2B45-4739-887F-C2646C28470C}" type="presParOf" srcId="{BC2CF648-F66A-4A37-8CC4-879CD56AE684}" destId="{B17D80FF-CF55-4733-BFFB-F66CAB491E32}" srcOrd="0" destOrd="0" presId="urn:microsoft.com/office/officeart/2005/8/layout/hList1"/>
    <dgm:cxn modelId="{75C98037-7CB7-497E-B4EF-8674C9AC362B}" type="presParOf" srcId="{BC2CF648-F66A-4A37-8CC4-879CD56AE684}" destId="{92D12CF7-0231-4278-9821-2890F766CC8C}" srcOrd="1" destOrd="0" presId="urn:microsoft.com/office/officeart/2005/8/layout/hList1"/>
    <dgm:cxn modelId="{18944D64-CA23-4F19-A445-D55AD4B4660F}" type="presParOf" srcId="{717402D5-81D6-4661-869D-E485D86B8E17}" destId="{FC9D3810-8A9B-4EB2-B5B1-317ACFB5BA60}" srcOrd="1" destOrd="0" presId="urn:microsoft.com/office/officeart/2005/8/layout/hList1"/>
    <dgm:cxn modelId="{CFAAB707-FDD3-446E-8654-09EF2E1993BC}" type="presParOf" srcId="{717402D5-81D6-4661-869D-E485D86B8E17}" destId="{8D4FDFF9-D76D-4FE6-BF87-C78D43D8DDBB}" srcOrd="2" destOrd="0" presId="urn:microsoft.com/office/officeart/2005/8/layout/hList1"/>
    <dgm:cxn modelId="{6129F744-9AD7-47D4-8B9D-6638F23115CD}" type="presParOf" srcId="{8D4FDFF9-D76D-4FE6-BF87-C78D43D8DDBB}" destId="{E71B7F2B-3990-4416-AAB8-94F2A414FFD8}" srcOrd="0" destOrd="0" presId="urn:microsoft.com/office/officeart/2005/8/layout/hList1"/>
    <dgm:cxn modelId="{5895F61F-0FAF-4A27-BE4B-9FF2641859CF}" type="presParOf" srcId="{8D4FDFF9-D76D-4FE6-BF87-C78D43D8DDBB}" destId="{63AEA9B5-CCB5-4A08-9C82-6914858755BF}" srcOrd="1" destOrd="0" presId="urn:microsoft.com/office/officeart/2005/8/layout/hList1"/>
    <dgm:cxn modelId="{9F1A2A8E-5AB3-47DF-94F4-A0110180471B}" type="presParOf" srcId="{717402D5-81D6-4661-869D-E485D86B8E17}" destId="{2641CDE6-3B39-4675-AE0B-A4E7F485CF0B}" srcOrd="3" destOrd="0" presId="urn:microsoft.com/office/officeart/2005/8/layout/hList1"/>
    <dgm:cxn modelId="{4C93E52B-3591-4522-B703-3ECC33991412}" type="presParOf" srcId="{717402D5-81D6-4661-869D-E485D86B8E17}" destId="{8CCFECF5-BAB6-49DB-BBA5-EFDF60B1275F}" srcOrd="4" destOrd="0" presId="urn:microsoft.com/office/officeart/2005/8/layout/hList1"/>
    <dgm:cxn modelId="{81255E92-04DD-4505-A67F-1A99D175B7DE}" type="presParOf" srcId="{8CCFECF5-BAB6-49DB-BBA5-EFDF60B1275F}" destId="{BAB4DD27-3F1A-4BED-ACF4-71538174A367}" srcOrd="0" destOrd="0" presId="urn:microsoft.com/office/officeart/2005/8/layout/hList1"/>
    <dgm:cxn modelId="{6086B84B-237B-4004-BD2F-81822EBAC963}" type="presParOf" srcId="{8CCFECF5-BAB6-49DB-BBA5-EFDF60B1275F}" destId="{7C270DA6-18AC-4A25-BC9A-F25D9F15C8FF}"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39D1B17-1FD8-4E64-ABA1-B5802A2906A9}" type="doc">
      <dgm:prSet loTypeId="urn:microsoft.com/office/officeart/2005/8/layout/StepDownProcess" loCatId="process" qsTypeId="urn:microsoft.com/office/officeart/2005/8/quickstyle/simple1" qsCatId="simple" csTypeId="urn:microsoft.com/office/officeart/2005/8/colors/accent1_2" csCatId="accent1" phldr="1"/>
      <dgm:spPr/>
    </dgm:pt>
    <dgm:pt modelId="{3DE7EC92-9FF4-49E9-81A9-7675F2891EBE}">
      <dgm:prSet phldrT="[Text]" custT="1"/>
      <dgm:spPr>
        <a:solidFill>
          <a:srgbClr val="B3F1F3"/>
        </a:solidFill>
      </dgm:spPr>
      <dgm:t>
        <a:bodyPr/>
        <a:lstStyle/>
        <a:p>
          <a:r>
            <a:rPr lang="fr-BE" sz="1800" b="1" dirty="0">
              <a:solidFill>
                <a:schemeClr val="tx1"/>
              </a:solidFill>
              <a:sym typeface="Wingdings 2"/>
            </a:rPr>
            <a:t></a:t>
          </a:r>
          <a:r>
            <a:rPr lang="fr-BE" sz="1300" b="1" dirty="0">
              <a:solidFill>
                <a:schemeClr val="tx1"/>
              </a:solidFill>
              <a:sym typeface="Wingdings 2"/>
            </a:rPr>
            <a:t> </a:t>
          </a:r>
          <a:r>
            <a:rPr lang="fr-BE" sz="1300" dirty="0">
              <a:solidFill>
                <a:schemeClr val="tx1"/>
              </a:solidFill>
            </a:rPr>
            <a:t>Création de l’entreprise à la BCE</a:t>
          </a:r>
        </a:p>
      </dgm:t>
    </dgm:pt>
    <dgm:pt modelId="{7E7A20AE-EA93-4A97-A644-9988E925F88D}" type="parTrans" cxnId="{0FC0CB1B-5C12-4920-BE30-44D366C5FD43}">
      <dgm:prSet/>
      <dgm:spPr/>
      <dgm:t>
        <a:bodyPr/>
        <a:lstStyle/>
        <a:p>
          <a:endParaRPr lang="fr-BE"/>
        </a:p>
      </dgm:t>
    </dgm:pt>
    <dgm:pt modelId="{F7C48F93-BE0A-466B-98EA-596A40D533E9}" type="sibTrans" cxnId="{0FC0CB1B-5C12-4920-BE30-44D366C5FD43}">
      <dgm:prSet/>
      <dgm:spPr/>
      <dgm:t>
        <a:bodyPr/>
        <a:lstStyle/>
        <a:p>
          <a:endParaRPr lang="fr-BE"/>
        </a:p>
      </dgm:t>
    </dgm:pt>
    <dgm:pt modelId="{77278DBD-9623-4AA3-B56E-B6F2BDD9A42E}">
      <dgm:prSet phldrT="[Text]" custT="1"/>
      <dgm:spPr>
        <a:solidFill>
          <a:srgbClr val="7DE8EB"/>
        </a:solidFill>
      </dgm:spPr>
      <dgm:t>
        <a:bodyPr/>
        <a:lstStyle/>
        <a:p>
          <a:r>
            <a:rPr lang="fr-BE" sz="1800" dirty="0">
              <a:solidFill>
                <a:schemeClr val="tx1"/>
              </a:solidFill>
              <a:sym typeface="Wingdings 2"/>
            </a:rPr>
            <a:t></a:t>
          </a:r>
          <a:r>
            <a:rPr lang="fr-BE" sz="1300" dirty="0">
              <a:solidFill>
                <a:schemeClr val="tx1"/>
              </a:solidFill>
              <a:sym typeface="Wingdings 2"/>
            </a:rPr>
            <a:t> </a:t>
          </a:r>
          <a:r>
            <a:rPr lang="fr-BE" sz="1300" dirty="0">
              <a:solidFill>
                <a:schemeClr val="tx1"/>
              </a:solidFill>
            </a:rPr>
            <a:t>Enregistrement de l’entreprise dans CSAM par un représentant légal</a:t>
          </a:r>
        </a:p>
      </dgm:t>
    </dgm:pt>
    <dgm:pt modelId="{9944A67C-F6CB-4707-8425-0A1D0903AD45}" type="parTrans" cxnId="{1753A9D5-364B-4703-8707-D97A4665E1BA}">
      <dgm:prSet/>
      <dgm:spPr/>
      <dgm:t>
        <a:bodyPr/>
        <a:lstStyle/>
        <a:p>
          <a:endParaRPr lang="fr-BE"/>
        </a:p>
      </dgm:t>
    </dgm:pt>
    <dgm:pt modelId="{1585A848-2C37-4313-8E83-C0F97C081C4B}" type="sibTrans" cxnId="{1753A9D5-364B-4703-8707-D97A4665E1BA}">
      <dgm:prSet/>
      <dgm:spPr/>
      <dgm:t>
        <a:bodyPr/>
        <a:lstStyle/>
        <a:p>
          <a:endParaRPr lang="fr-BE"/>
        </a:p>
      </dgm:t>
    </dgm:pt>
    <dgm:pt modelId="{82CFE5C1-13AD-42C0-BB7A-F8FEFAFB4498}">
      <dgm:prSet phldrT="[Text]" custT="1"/>
      <dgm:spPr>
        <a:solidFill>
          <a:srgbClr val="20C5CB"/>
        </a:solidFill>
      </dgm:spPr>
      <dgm:t>
        <a:bodyPr/>
        <a:lstStyle/>
        <a:p>
          <a:r>
            <a:rPr lang="fr-BE" sz="1800" dirty="0">
              <a:solidFill>
                <a:schemeClr val="tx1"/>
              </a:solidFill>
              <a:sym typeface="Wingdings 2"/>
            </a:rPr>
            <a:t></a:t>
          </a:r>
          <a:r>
            <a:rPr lang="fr-BE" sz="1300" dirty="0">
              <a:solidFill>
                <a:schemeClr val="tx1"/>
              </a:solidFill>
              <a:sym typeface="Wingdings 2"/>
            </a:rPr>
            <a:t> </a:t>
          </a:r>
          <a:r>
            <a:rPr lang="fr-BE" sz="1300" dirty="0">
              <a:solidFill>
                <a:schemeClr val="tx1"/>
              </a:solidFill>
            </a:rPr>
            <a:t>Création automatique de l’e-Box et accès direct pour le GAP (généralement le représentant légal)</a:t>
          </a:r>
        </a:p>
      </dgm:t>
    </dgm:pt>
    <dgm:pt modelId="{18644AEA-2B4A-419D-98AC-6358B78D187C}" type="parTrans" cxnId="{02208E9D-8331-4836-B8F7-9151BEF90FF4}">
      <dgm:prSet/>
      <dgm:spPr/>
      <dgm:t>
        <a:bodyPr/>
        <a:lstStyle/>
        <a:p>
          <a:endParaRPr lang="fr-BE"/>
        </a:p>
      </dgm:t>
    </dgm:pt>
    <dgm:pt modelId="{3228CD71-A50D-4A7F-9000-C2CC21C01043}" type="sibTrans" cxnId="{02208E9D-8331-4836-B8F7-9151BEF90FF4}">
      <dgm:prSet/>
      <dgm:spPr/>
      <dgm:t>
        <a:bodyPr/>
        <a:lstStyle/>
        <a:p>
          <a:endParaRPr lang="fr-BE"/>
        </a:p>
      </dgm:t>
    </dgm:pt>
    <dgm:pt modelId="{895E381C-7621-4570-ABBB-99FF5F5721B5}" type="pres">
      <dgm:prSet presAssocID="{E39D1B17-1FD8-4E64-ABA1-B5802A2906A9}" presName="rootnode" presStyleCnt="0">
        <dgm:presLayoutVars>
          <dgm:chMax/>
          <dgm:chPref/>
          <dgm:dir/>
          <dgm:animLvl val="lvl"/>
        </dgm:presLayoutVars>
      </dgm:prSet>
      <dgm:spPr/>
    </dgm:pt>
    <dgm:pt modelId="{C89B8A36-BB6A-4475-ABE4-450C810BD4D0}" type="pres">
      <dgm:prSet presAssocID="{3DE7EC92-9FF4-49E9-81A9-7675F2891EBE}" presName="composite" presStyleCnt="0"/>
      <dgm:spPr/>
    </dgm:pt>
    <dgm:pt modelId="{6073D8E5-140A-433A-A7FE-D9362C6BB795}" type="pres">
      <dgm:prSet presAssocID="{3DE7EC92-9FF4-49E9-81A9-7675F2891EBE}" presName="bentUpArrow1" presStyleLbl="alignImgPlace1" presStyleIdx="0" presStyleCnt="2"/>
      <dgm:spPr/>
    </dgm:pt>
    <dgm:pt modelId="{521A9ED8-3C05-46B6-98D5-2561BFAFDA26}" type="pres">
      <dgm:prSet presAssocID="{3DE7EC92-9FF4-49E9-81A9-7675F2891EBE}" presName="ParentText" presStyleLbl="node1" presStyleIdx="0" presStyleCnt="3">
        <dgm:presLayoutVars>
          <dgm:chMax val="1"/>
          <dgm:chPref val="1"/>
          <dgm:bulletEnabled val="1"/>
        </dgm:presLayoutVars>
      </dgm:prSet>
      <dgm:spPr/>
      <dgm:t>
        <a:bodyPr/>
        <a:lstStyle/>
        <a:p>
          <a:endParaRPr lang="fr-BE"/>
        </a:p>
      </dgm:t>
    </dgm:pt>
    <dgm:pt modelId="{7734A3DE-0EAF-4491-A44B-0A9BFC73827A}" type="pres">
      <dgm:prSet presAssocID="{3DE7EC92-9FF4-49E9-81A9-7675F2891EBE}" presName="ChildText" presStyleLbl="revTx" presStyleIdx="0" presStyleCnt="2">
        <dgm:presLayoutVars>
          <dgm:chMax val="0"/>
          <dgm:chPref val="0"/>
          <dgm:bulletEnabled val="1"/>
        </dgm:presLayoutVars>
      </dgm:prSet>
      <dgm:spPr/>
    </dgm:pt>
    <dgm:pt modelId="{28D94EDC-D7F4-4CF0-B7E6-50CA62E0522C}" type="pres">
      <dgm:prSet presAssocID="{F7C48F93-BE0A-466B-98EA-596A40D533E9}" presName="sibTrans" presStyleCnt="0"/>
      <dgm:spPr/>
    </dgm:pt>
    <dgm:pt modelId="{2174828E-8528-4DAF-8A70-7418E59C42C5}" type="pres">
      <dgm:prSet presAssocID="{77278DBD-9623-4AA3-B56E-B6F2BDD9A42E}" presName="composite" presStyleCnt="0"/>
      <dgm:spPr/>
    </dgm:pt>
    <dgm:pt modelId="{5D27316A-52D9-4263-BF4B-BDDC04F81522}" type="pres">
      <dgm:prSet presAssocID="{77278DBD-9623-4AA3-B56E-B6F2BDD9A42E}" presName="bentUpArrow1" presStyleLbl="alignImgPlace1" presStyleIdx="1" presStyleCnt="2"/>
      <dgm:spPr/>
    </dgm:pt>
    <dgm:pt modelId="{7DB19150-0B40-4745-93EF-2EEACF769F01}" type="pres">
      <dgm:prSet presAssocID="{77278DBD-9623-4AA3-B56E-B6F2BDD9A42E}" presName="ParentText" presStyleLbl="node1" presStyleIdx="1" presStyleCnt="3">
        <dgm:presLayoutVars>
          <dgm:chMax val="1"/>
          <dgm:chPref val="1"/>
          <dgm:bulletEnabled val="1"/>
        </dgm:presLayoutVars>
      </dgm:prSet>
      <dgm:spPr/>
      <dgm:t>
        <a:bodyPr/>
        <a:lstStyle/>
        <a:p>
          <a:endParaRPr lang="fr-BE"/>
        </a:p>
      </dgm:t>
    </dgm:pt>
    <dgm:pt modelId="{CE5F0B0D-9756-4F21-87D8-7517F7009BD4}" type="pres">
      <dgm:prSet presAssocID="{77278DBD-9623-4AA3-B56E-B6F2BDD9A42E}" presName="ChildText" presStyleLbl="revTx" presStyleIdx="1" presStyleCnt="2">
        <dgm:presLayoutVars>
          <dgm:chMax val="0"/>
          <dgm:chPref val="0"/>
          <dgm:bulletEnabled val="1"/>
        </dgm:presLayoutVars>
      </dgm:prSet>
      <dgm:spPr/>
    </dgm:pt>
    <dgm:pt modelId="{7F1EBAB3-EEC2-4878-A0B0-82992E00A85E}" type="pres">
      <dgm:prSet presAssocID="{1585A848-2C37-4313-8E83-C0F97C081C4B}" presName="sibTrans" presStyleCnt="0"/>
      <dgm:spPr/>
    </dgm:pt>
    <dgm:pt modelId="{2F00A921-82F2-4386-9651-9EB6ED122295}" type="pres">
      <dgm:prSet presAssocID="{82CFE5C1-13AD-42C0-BB7A-F8FEFAFB4498}" presName="composite" presStyleCnt="0"/>
      <dgm:spPr/>
    </dgm:pt>
    <dgm:pt modelId="{BE034EE9-5DEB-4456-9075-1C4B39DD21E2}" type="pres">
      <dgm:prSet presAssocID="{82CFE5C1-13AD-42C0-BB7A-F8FEFAFB4498}" presName="ParentText" presStyleLbl="node1" presStyleIdx="2" presStyleCnt="3">
        <dgm:presLayoutVars>
          <dgm:chMax val="1"/>
          <dgm:chPref val="1"/>
          <dgm:bulletEnabled val="1"/>
        </dgm:presLayoutVars>
      </dgm:prSet>
      <dgm:spPr/>
      <dgm:t>
        <a:bodyPr/>
        <a:lstStyle/>
        <a:p>
          <a:endParaRPr lang="fr-BE"/>
        </a:p>
      </dgm:t>
    </dgm:pt>
  </dgm:ptLst>
  <dgm:cxnLst>
    <dgm:cxn modelId="{E8CC11AD-B6AB-4D84-B3C5-C26E8EFCD94F}" type="presOf" srcId="{82CFE5C1-13AD-42C0-BB7A-F8FEFAFB4498}" destId="{BE034EE9-5DEB-4456-9075-1C4B39DD21E2}" srcOrd="0" destOrd="0" presId="urn:microsoft.com/office/officeart/2005/8/layout/StepDownProcess"/>
    <dgm:cxn modelId="{0FC0CB1B-5C12-4920-BE30-44D366C5FD43}" srcId="{E39D1B17-1FD8-4E64-ABA1-B5802A2906A9}" destId="{3DE7EC92-9FF4-49E9-81A9-7675F2891EBE}" srcOrd="0" destOrd="0" parTransId="{7E7A20AE-EA93-4A97-A644-9988E925F88D}" sibTransId="{F7C48F93-BE0A-466B-98EA-596A40D533E9}"/>
    <dgm:cxn modelId="{02037702-01BC-4A04-9EE7-752DBBBF0689}" type="presOf" srcId="{77278DBD-9623-4AA3-B56E-B6F2BDD9A42E}" destId="{7DB19150-0B40-4745-93EF-2EEACF769F01}" srcOrd="0" destOrd="0" presId="urn:microsoft.com/office/officeart/2005/8/layout/StepDownProcess"/>
    <dgm:cxn modelId="{1753A9D5-364B-4703-8707-D97A4665E1BA}" srcId="{E39D1B17-1FD8-4E64-ABA1-B5802A2906A9}" destId="{77278DBD-9623-4AA3-B56E-B6F2BDD9A42E}" srcOrd="1" destOrd="0" parTransId="{9944A67C-F6CB-4707-8425-0A1D0903AD45}" sibTransId="{1585A848-2C37-4313-8E83-C0F97C081C4B}"/>
    <dgm:cxn modelId="{02208E9D-8331-4836-B8F7-9151BEF90FF4}" srcId="{E39D1B17-1FD8-4E64-ABA1-B5802A2906A9}" destId="{82CFE5C1-13AD-42C0-BB7A-F8FEFAFB4498}" srcOrd="2" destOrd="0" parTransId="{18644AEA-2B4A-419D-98AC-6358B78D187C}" sibTransId="{3228CD71-A50D-4A7F-9000-C2CC21C01043}"/>
    <dgm:cxn modelId="{4B83D717-7C49-4A91-8EC1-D4665F4DBFD9}" type="presOf" srcId="{3DE7EC92-9FF4-49E9-81A9-7675F2891EBE}" destId="{521A9ED8-3C05-46B6-98D5-2561BFAFDA26}" srcOrd="0" destOrd="0" presId="urn:microsoft.com/office/officeart/2005/8/layout/StepDownProcess"/>
    <dgm:cxn modelId="{512EED9A-1B22-4FEA-B0A2-218838444A97}" type="presOf" srcId="{E39D1B17-1FD8-4E64-ABA1-B5802A2906A9}" destId="{895E381C-7621-4570-ABBB-99FF5F5721B5}" srcOrd="0" destOrd="0" presId="urn:microsoft.com/office/officeart/2005/8/layout/StepDownProcess"/>
    <dgm:cxn modelId="{0D574F55-7753-4CFC-ABBD-B88CF4882930}" type="presParOf" srcId="{895E381C-7621-4570-ABBB-99FF5F5721B5}" destId="{C89B8A36-BB6A-4475-ABE4-450C810BD4D0}" srcOrd="0" destOrd="0" presId="urn:microsoft.com/office/officeart/2005/8/layout/StepDownProcess"/>
    <dgm:cxn modelId="{1990AB89-DBDB-4910-A6E8-F92F68D44A4F}" type="presParOf" srcId="{C89B8A36-BB6A-4475-ABE4-450C810BD4D0}" destId="{6073D8E5-140A-433A-A7FE-D9362C6BB795}" srcOrd="0" destOrd="0" presId="urn:microsoft.com/office/officeart/2005/8/layout/StepDownProcess"/>
    <dgm:cxn modelId="{89E37409-6B1B-4303-9B83-E68A9DCA7169}" type="presParOf" srcId="{C89B8A36-BB6A-4475-ABE4-450C810BD4D0}" destId="{521A9ED8-3C05-46B6-98D5-2561BFAFDA26}" srcOrd="1" destOrd="0" presId="urn:microsoft.com/office/officeart/2005/8/layout/StepDownProcess"/>
    <dgm:cxn modelId="{680FCC1F-D7B4-466C-B5EB-8A41ED61A95D}" type="presParOf" srcId="{C89B8A36-BB6A-4475-ABE4-450C810BD4D0}" destId="{7734A3DE-0EAF-4491-A44B-0A9BFC73827A}" srcOrd="2" destOrd="0" presId="urn:microsoft.com/office/officeart/2005/8/layout/StepDownProcess"/>
    <dgm:cxn modelId="{C444E848-EAC7-4E83-A405-6A4C6CAF1A41}" type="presParOf" srcId="{895E381C-7621-4570-ABBB-99FF5F5721B5}" destId="{28D94EDC-D7F4-4CF0-B7E6-50CA62E0522C}" srcOrd="1" destOrd="0" presId="urn:microsoft.com/office/officeart/2005/8/layout/StepDownProcess"/>
    <dgm:cxn modelId="{35F2F9D3-6762-4EEF-8B72-6215DE9C842E}" type="presParOf" srcId="{895E381C-7621-4570-ABBB-99FF5F5721B5}" destId="{2174828E-8528-4DAF-8A70-7418E59C42C5}" srcOrd="2" destOrd="0" presId="urn:microsoft.com/office/officeart/2005/8/layout/StepDownProcess"/>
    <dgm:cxn modelId="{8CB68EB9-974E-4E39-988C-2049416C3F8D}" type="presParOf" srcId="{2174828E-8528-4DAF-8A70-7418E59C42C5}" destId="{5D27316A-52D9-4263-BF4B-BDDC04F81522}" srcOrd="0" destOrd="0" presId="urn:microsoft.com/office/officeart/2005/8/layout/StepDownProcess"/>
    <dgm:cxn modelId="{8FC5F07D-4896-4C8B-BDE6-86B6CC5964ED}" type="presParOf" srcId="{2174828E-8528-4DAF-8A70-7418E59C42C5}" destId="{7DB19150-0B40-4745-93EF-2EEACF769F01}" srcOrd="1" destOrd="0" presId="urn:microsoft.com/office/officeart/2005/8/layout/StepDownProcess"/>
    <dgm:cxn modelId="{19BED49D-6405-4187-961B-653DA92FC8B5}" type="presParOf" srcId="{2174828E-8528-4DAF-8A70-7418E59C42C5}" destId="{CE5F0B0D-9756-4F21-87D8-7517F7009BD4}" srcOrd="2" destOrd="0" presId="urn:microsoft.com/office/officeart/2005/8/layout/StepDownProcess"/>
    <dgm:cxn modelId="{A8689AA2-7A79-4D5B-805B-4B62FEEE2973}" type="presParOf" srcId="{895E381C-7621-4570-ABBB-99FF5F5721B5}" destId="{7F1EBAB3-EEC2-4878-A0B0-82992E00A85E}" srcOrd="3" destOrd="0" presId="urn:microsoft.com/office/officeart/2005/8/layout/StepDownProcess"/>
    <dgm:cxn modelId="{AE9BBBDC-BA97-44D2-A32E-AF650FC998F8}" type="presParOf" srcId="{895E381C-7621-4570-ABBB-99FF5F5721B5}" destId="{2F00A921-82F2-4386-9651-9EB6ED122295}" srcOrd="4" destOrd="0" presId="urn:microsoft.com/office/officeart/2005/8/layout/StepDownProcess"/>
    <dgm:cxn modelId="{AC447EC2-1547-46C6-A452-975E63F971BA}" type="presParOf" srcId="{2F00A921-82F2-4386-9651-9EB6ED122295}" destId="{BE034EE9-5DEB-4456-9075-1C4B39DD21E2}"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C26D1DC-0744-49E5-8396-2BC155BAA505}"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854FC531-BDB7-4B7E-AB23-32DF6B6A9F13}">
      <dgm:prSet phldrT="[Text]"/>
      <dgm:spPr>
        <a:solidFill>
          <a:srgbClr val="92D050"/>
        </a:solidFill>
      </dgm:spPr>
      <dgm:t>
        <a:bodyPr/>
        <a:lstStyle/>
        <a:p>
          <a:r>
            <a:rPr lang="en-US" dirty="0" smtClean="0"/>
            <a:t>2019-Q1</a:t>
          </a:r>
          <a:endParaRPr lang="en-US" dirty="0"/>
        </a:p>
      </dgm:t>
    </dgm:pt>
    <dgm:pt modelId="{9ED278B9-870F-4999-9FB6-11EF4A845DCE}" type="parTrans" cxnId="{463EEA85-91CB-4B8A-AB80-B7A7A14069A1}">
      <dgm:prSet/>
      <dgm:spPr/>
      <dgm:t>
        <a:bodyPr/>
        <a:lstStyle/>
        <a:p>
          <a:endParaRPr lang="en-US"/>
        </a:p>
      </dgm:t>
    </dgm:pt>
    <dgm:pt modelId="{4000B9BA-9D64-47CF-9A30-68C00DD87EF5}" type="sibTrans" cxnId="{463EEA85-91CB-4B8A-AB80-B7A7A14069A1}">
      <dgm:prSet/>
      <dgm:spPr/>
      <dgm:t>
        <a:bodyPr/>
        <a:lstStyle/>
        <a:p>
          <a:endParaRPr lang="en-US"/>
        </a:p>
      </dgm:t>
    </dgm:pt>
    <dgm:pt modelId="{432AC055-15E2-4E1C-8F3B-712AB42B5601}">
      <dgm:prSet phldrT="[Text]" custT="1"/>
      <dgm:spPr/>
      <dgm:t>
        <a:bodyPr anchor="t"/>
        <a:lstStyle/>
        <a:p>
          <a:r>
            <a:rPr lang="en-US" sz="1000" dirty="0" smtClean="0"/>
            <a:t>(suite 2018) </a:t>
          </a:r>
          <a:r>
            <a:rPr lang="en-US" sz="1200" dirty="0" smtClean="0"/>
            <a:t>GUI &amp; WS REST Consult</a:t>
          </a:r>
          <a:endParaRPr lang="en-US" sz="1200" dirty="0"/>
        </a:p>
      </dgm:t>
    </dgm:pt>
    <dgm:pt modelId="{8C170837-6D49-4BE1-A663-C40A052829E5}" type="parTrans" cxnId="{E94F1C5F-CD8E-41BB-BC37-7006985C08D6}">
      <dgm:prSet/>
      <dgm:spPr/>
      <dgm:t>
        <a:bodyPr/>
        <a:lstStyle/>
        <a:p>
          <a:endParaRPr lang="en-US"/>
        </a:p>
      </dgm:t>
    </dgm:pt>
    <dgm:pt modelId="{CA07C012-1956-41CB-A5A1-A3A49F7BCCE5}" type="sibTrans" cxnId="{E94F1C5F-CD8E-41BB-BC37-7006985C08D6}">
      <dgm:prSet/>
      <dgm:spPr/>
      <dgm:t>
        <a:bodyPr/>
        <a:lstStyle/>
        <a:p>
          <a:endParaRPr lang="en-US"/>
        </a:p>
      </dgm:t>
    </dgm:pt>
    <dgm:pt modelId="{D4A55076-AC87-4F2B-A48A-798EDABC488E}">
      <dgm:prSet phldrT="[Text]"/>
      <dgm:spPr>
        <a:solidFill>
          <a:srgbClr val="92D050"/>
        </a:solidFill>
      </dgm:spPr>
      <dgm:t>
        <a:bodyPr/>
        <a:lstStyle/>
        <a:p>
          <a:r>
            <a:rPr lang="en-US" dirty="0" smtClean="0"/>
            <a:t>2019-Q2</a:t>
          </a:r>
          <a:endParaRPr lang="en-US" dirty="0"/>
        </a:p>
      </dgm:t>
    </dgm:pt>
    <dgm:pt modelId="{F8F8F5DA-FAF8-4CC3-B032-F756706796D3}" type="parTrans" cxnId="{61F0A1DA-A5B0-438A-A090-388E0268407D}">
      <dgm:prSet/>
      <dgm:spPr/>
      <dgm:t>
        <a:bodyPr/>
        <a:lstStyle/>
        <a:p>
          <a:endParaRPr lang="en-US"/>
        </a:p>
      </dgm:t>
    </dgm:pt>
    <dgm:pt modelId="{A4C1FE0F-E91F-42E7-8B10-EC5C1E911E1D}" type="sibTrans" cxnId="{61F0A1DA-A5B0-438A-A090-388E0268407D}">
      <dgm:prSet/>
      <dgm:spPr/>
      <dgm:t>
        <a:bodyPr/>
        <a:lstStyle/>
        <a:p>
          <a:endParaRPr lang="en-US"/>
        </a:p>
      </dgm:t>
    </dgm:pt>
    <dgm:pt modelId="{E6DFA0F4-A990-4FDE-96C6-1F026B22F779}">
      <dgm:prSet phldrT="[Text]" custT="1"/>
      <dgm:spPr/>
      <dgm:t>
        <a:bodyPr/>
        <a:lstStyle/>
        <a:p>
          <a:r>
            <a:rPr lang="en-US" sz="1200" dirty="0" smtClean="0"/>
            <a:t>Phase </a:t>
          </a:r>
          <a:r>
            <a:rPr lang="en-US" sz="1200" dirty="0" err="1" smtClean="0"/>
            <a:t>Pilote</a:t>
          </a:r>
          <a:r>
            <a:rPr lang="en-US" sz="1200" dirty="0" smtClean="0"/>
            <a:t> GUI + site </a:t>
          </a:r>
          <a:r>
            <a:rPr lang="en-US" sz="1200" dirty="0" err="1" smtClean="0"/>
            <a:t>d’info</a:t>
          </a:r>
          <a:endParaRPr lang="en-US" sz="1200" dirty="0"/>
        </a:p>
      </dgm:t>
    </dgm:pt>
    <dgm:pt modelId="{3681116F-ED43-4C32-BE9C-EA3A39C852D9}" type="parTrans" cxnId="{908F5B60-252B-4E30-85D2-B30673D065D4}">
      <dgm:prSet/>
      <dgm:spPr/>
      <dgm:t>
        <a:bodyPr/>
        <a:lstStyle/>
        <a:p>
          <a:endParaRPr lang="en-US"/>
        </a:p>
      </dgm:t>
    </dgm:pt>
    <dgm:pt modelId="{55EE3812-A24E-4874-89AE-51E410E13722}" type="sibTrans" cxnId="{908F5B60-252B-4E30-85D2-B30673D065D4}">
      <dgm:prSet/>
      <dgm:spPr/>
      <dgm:t>
        <a:bodyPr/>
        <a:lstStyle/>
        <a:p>
          <a:endParaRPr lang="en-US"/>
        </a:p>
      </dgm:t>
    </dgm:pt>
    <dgm:pt modelId="{79482237-5993-4EA2-AC48-C13E64619BDB}">
      <dgm:prSet phldrT="[Text]"/>
      <dgm:spPr>
        <a:solidFill>
          <a:srgbClr val="92D050"/>
        </a:solidFill>
      </dgm:spPr>
      <dgm:t>
        <a:bodyPr/>
        <a:lstStyle/>
        <a:p>
          <a:r>
            <a:rPr lang="en-US" dirty="0" smtClean="0"/>
            <a:t>2019-Q3</a:t>
          </a:r>
          <a:endParaRPr lang="en-US" dirty="0"/>
        </a:p>
      </dgm:t>
    </dgm:pt>
    <dgm:pt modelId="{ABAE82BE-DC88-4A9A-AFFE-EC233996021C}" type="parTrans" cxnId="{3B1E1FD5-9023-4652-B5DD-853DCB072F24}">
      <dgm:prSet/>
      <dgm:spPr/>
      <dgm:t>
        <a:bodyPr/>
        <a:lstStyle/>
        <a:p>
          <a:endParaRPr lang="en-US"/>
        </a:p>
      </dgm:t>
    </dgm:pt>
    <dgm:pt modelId="{B38FF742-A6E3-4111-A0AF-73BED071BB44}" type="sibTrans" cxnId="{3B1E1FD5-9023-4652-B5DD-853DCB072F24}">
      <dgm:prSet/>
      <dgm:spPr/>
      <dgm:t>
        <a:bodyPr/>
        <a:lstStyle/>
        <a:p>
          <a:endParaRPr lang="en-US"/>
        </a:p>
      </dgm:t>
    </dgm:pt>
    <dgm:pt modelId="{87CCE47C-66AD-47B2-9E47-897C43779AED}">
      <dgm:prSet phldrT="[Text]" custT="1"/>
      <dgm:spPr/>
      <dgm:t>
        <a:bodyPr/>
        <a:lstStyle/>
        <a:p>
          <a:r>
            <a:rPr lang="en-US" sz="1200" b="0" dirty="0" smtClean="0"/>
            <a:t>Production visible (4/07): </a:t>
          </a:r>
          <a:r>
            <a:rPr lang="en-US" sz="1200" dirty="0" smtClean="0"/>
            <a:t>GUI + site </a:t>
          </a:r>
          <a:r>
            <a:rPr lang="en-US" sz="1200" dirty="0" err="1" smtClean="0"/>
            <a:t>d’info</a:t>
          </a:r>
          <a:endParaRPr lang="en-US" sz="1200" dirty="0"/>
        </a:p>
      </dgm:t>
    </dgm:pt>
    <dgm:pt modelId="{FA43D427-A454-4DA9-B27A-7079E70A32EB}" type="parTrans" cxnId="{A590212A-E0B5-4090-ABCF-F0B41C580EFF}">
      <dgm:prSet/>
      <dgm:spPr/>
      <dgm:t>
        <a:bodyPr/>
        <a:lstStyle/>
        <a:p>
          <a:endParaRPr lang="en-US"/>
        </a:p>
      </dgm:t>
    </dgm:pt>
    <dgm:pt modelId="{E42F3AA3-9870-4B18-A275-57DB78F46B2E}" type="sibTrans" cxnId="{A590212A-E0B5-4090-ABCF-F0B41C580EFF}">
      <dgm:prSet/>
      <dgm:spPr/>
      <dgm:t>
        <a:bodyPr/>
        <a:lstStyle/>
        <a:p>
          <a:endParaRPr lang="en-US"/>
        </a:p>
      </dgm:t>
    </dgm:pt>
    <dgm:pt modelId="{89B06A3C-0258-4DD1-8C2C-DBD7B534419F}">
      <dgm:prSet phldrT="[Text]"/>
      <dgm:spPr/>
      <dgm:t>
        <a:bodyPr/>
        <a:lstStyle/>
        <a:p>
          <a:r>
            <a:rPr lang="en-US" dirty="0" smtClean="0"/>
            <a:t>2019-Q4</a:t>
          </a:r>
          <a:endParaRPr lang="en-US" dirty="0"/>
        </a:p>
      </dgm:t>
    </dgm:pt>
    <dgm:pt modelId="{F5E5D547-7DFE-435F-A1AC-F90D276358FF}" type="parTrans" cxnId="{E6317E2E-A6FA-43EB-A693-9F12C309A930}">
      <dgm:prSet/>
      <dgm:spPr/>
      <dgm:t>
        <a:bodyPr/>
        <a:lstStyle/>
        <a:p>
          <a:endParaRPr lang="en-US"/>
        </a:p>
      </dgm:t>
    </dgm:pt>
    <dgm:pt modelId="{187CF4A8-F335-41C7-A7DA-A66CBF4096F2}" type="sibTrans" cxnId="{E6317E2E-A6FA-43EB-A693-9F12C309A930}">
      <dgm:prSet/>
      <dgm:spPr/>
      <dgm:t>
        <a:bodyPr/>
        <a:lstStyle/>
        <a:p>
          <a:endParaRPr lang="en-US"/>
        </a:p>
      </dgm:t>
    </dgm:pt>
    <dgm:pt modelId="{24C4A225-6236-4A7E-91D4-9E43CBDC93E2}">
      <dgm:prSet phldrT="[Text]"/>
      <dgm:spPr>
        <a:solidFill>
          <a:schemeClr val="accent2">
            <a:lumMod val="60000"/>
            <a:lumOff val="40000"/>
          </a:schemeClr>
        </a:solidFill>
      </dgm:spPr>
      <dgm:t>
        <a:bodyPr/>
        <a:lstStyle/>
        <a:p>
          <a:r>
            <a:rPr lang="en-US" dirty="0" smtClean="0"/>
            <a:t>2020</a:t>
          </a:r>
          <a:endParaRPr lang="en-US" dirty="0"/>
        </a:p>
      </dgm:t>
    </dgm:pt>
    <dgm:pt modelId="{09727D5C-1133-4BEB-8664-5770B6E0C209}" type="parTrans" cxnId="{5B650EC9-D92A-4487-B582-F5D2BCC34019}">
      <dgm:prSet/>
      <dgm:spPr/>
      <dgm:t>
        <a:bodyPr/>
        <a:lstStyle/>
        <a:p>
          <a:endParaRPr lang="en-US"/>
        </a:p>
      </dgm:t>
    </dgm:pt>
    <dgm:pt modelId="{56967926-DEB2-4450-B146-46A72EC39727}" type="sibTrans" cxnId="{5B650EC9-D92A-4487-B582-F5D2BCC34019}">
      <dgm:prSet/>
      <dgm:spPr/>
      <dgm:t>
        <a:bodyPr/>
        <a:lstStyle/>
        <a:p>
          <a:endParaRPr lang="en-US"/>
        </a:p>
      </dgm:t>
    </dgm:pt>
    <dgm:pt modelId="{ACB44ECC-3745-4521-840F-37BDDA500B25}">
      <dgm:prSet phldrT="[Text]" custT="1"/>
      <dgm:spPr/>
      <dgm:t>
        <a:bodyPr/>
        <a:lstStyle/>
        <a:p>
          <a:r>
            <a:rPr lang="en-US" sz="1200" dirty="0" smtClean="0"/>
            <a:t>Bidirectional 2.0 (e-Box to e-Box)</a:t>
          </a:r>
          <a:endParaRPr lang="en-US" sz="1200" dirty="0"/>
        </a:p>
      </dgm:t>
    </dgm:pt>
    <dgm:pt modelId="{FBB9B2FD-DC4A-47DA-A3CA-D1F0D3CF531F}" type="parTrans" cxnId="{B0925F3C-6E14-4F1B-AA98-0BBA8CE1CABF}">
      <dgm:prSet/>
      <dgm:spPr/>
      <dgm:t>
        <a:bodyPr/>
        <a:lstStyle/>
        <a:p>
          <a:endParaRPr lang="en-US"/>
        </a:p>
      </dgm:t>
    </dgm:pt>
    <dgm:pt modelId="{7D6F0662-F609-4299-A528-A885C6A9D759}" type="sibTrans" cxnId="{B0925F3C-6E14-4F1B-AA98-0BBA8CE1CABF}">
      <dgm:prSet/>
      <dgm:spPr/>
      <dgm:t>
        <a:bodyPr/>
        <a:lstStyle/>
        <a:p>
          <a:endParaRPr lang="en-US"/>
        </a:p>
      </dgm:t>
    </dgm:pt>
    <dgm:pt modelId="{394CA77D-893F-48D0-A06E-C19BF529EDB5}">
      <dgm:prSet phldrT="[Text]" custT="1"/>
      <dgm:spPr/>
      <dgm:t>
        <a:bodyPr/>
        <a:lstStyle/>
        <a:p>
          <a:r>
            <a:rPr lang="en-US" sz="1050" dirty="0" err="1" smtClean="0"/>
            <a:t>Amélioration</a:t>
          </a:r>
          <a:r>
            <a:rPr lang="en-US" sz="1050" dirty="0" smtClean="0"/>
            <a:t> </a:t>
          </a:r>
          <a:r>
            <a:rPr lang="en-US" sz="1050" dirty="0" err="1" smtClean="0"/>
            <a:t>résilience</a:t>
          </a:r>
          <a:endParaRPr lang="en-US" sz="1050" dirty="0"/>
        </a:p>
      </dgm:t>
    </dgm:pt>
    <dgm:pt modelId="{57D33C89-52CB-4827-BDA1-DC56DE27E6B5}" type="parTrans" cxnId="{03A21F3A-AB37-4275-BB3C-C644C657FE0D}">
      <dgm:prSet/>
      <dgm:spPr/>
      <dgm:t>
        <a:bodyPr/>
        <a:lstStyle/>
        <a:p>
          <a:endParaRPr lang="en-US"/>
        </a:p>
      </dgm:t>
    </dgm:pt>
    <dgm:pt modelId="{AD670974-61FA-4B51-9A20-E7314DBA8401}" type="sibTrans" cxnId="{03A21F3A-AB37-4275-BB3C-C644C657FE0D}">
      <dgm:prSet/>
      <dgm:spPr/>
      <dgm:t>
        <a:bodyPr/>
        <a:lstStyle/>
        <a:p>
          <a:endParaRPr lang="en-US"/>
        </a:p>
      </dgm:t>
    </dgm:pt>
    <dgm:pt modelId="{58E8EB9B-DA9F-41CB-92A0-1143DBB19F5C}">
      <dgm:prSet phldrT="[Text]" custT="1"/>
      <dgm:spPr/>
      <dgm:t>
        <a:bodyPr/>
        <a:lstStyle/>
        <a:p>
          <a:r>
            <a:rPr lang="en-US" sz="1200" dirty="0" smtClean="0"/>
            <a:t>Audit-trail WS</a:t>
          </a:r>
          <a:endParaRPr lang="en-US" sz="1200" dirty="0"/>
        </a:p>
      </dgm:t>
    </dgm:pt>
    <dgm:pt modelId="{8399C745-381A-45A1-8131-6F762BB73451}" type="parTrans" cxnId="{0A9BB2E8-A2EF-47FE-8B09-EE3EE5281DC9}">
      <dgm:prSet/>
      <dgm:spPr/>
      <dgm:t>
        <a:bodyPr/>
        <a:lstStyle/>
        <a:p>
          <a:endParaRPr lang="en-US"/>
        </a:p>
      </dgm:t>
    </dgm:pt>
    <dgm:pt modelId="{89D2880E-1ED6-4E56-9CA9-3D7157CDF217}" type="sibTrans" cxnId="{0A9BB2E8-A2EF-47FE-8B09-EE3EE5281DC9}">
      <dgm:prSet/>
      <dgm:spPr/>
      <dgm:t>
        <a:bodyPr/>
        <a:lstStyle/>
        <a:p>
          <a:endParaRPr lang="en-US"/>
        </a:p>
      </dgm:t>
    </dgm:pt>
    <dgm:pt modelId="{09DB6D63-6025-42A6-BB8A-593689BB6D65}">
      <dgm:prSet phldrT="[Text]" custT="1"/>
      <dgm:spPr/>
      <dgm:t>
        <a:bodyPr anchor="t"/>
        <a:lstStyle/>
        <a:p>
          <a:r>
            <a:rPr lang="en-US" sz="1200" dirty="0" smtClean="0"/>
            <a:t>Widget e-Box (Polaris)</a:t>
          </a:r>
          <a:endParaRPr lang="en-US" sz="1200" dirty="0"/>
        </a:p>
      </dgm:t>
    </dgm:pt>
    <dgm:pt modelId="{A5E14277-ACE6-4884-8879-415CB64EB685}" type="parTrans" cxnId="{67EE2293-7FB2-471D-8F7E-7608C100D45E}">
      <dgm:prSet/>
      <dgm:spPr/>
      <dgm:t>
        <a:bodyPr/>
        <a:lstStyle/>
        <a:p>
          <a:endParaRPr lang="en-US"/>
        </a:p>
      </dgm:t>
    </dgm:pt>
    <dgm:pt modelId="{59B44A19-04EA-413C-AAB1-31E3E53793BD}" type="sibTrans" cxnId="{67EE2293-7FB2-471D-8F7E-7608C100D45E}">
      <dgm:prSet/>
      <dgm:spPr/>
      <dgm:t>
        <a:bodyPr/>
        <a:lstStyle/>
        <a:p>
          <a:endParaRPr lang="en-US"/>
        </a:p>
      </dgm:t>
    </dgm:pt>
    <dgm:pt modelId="{49734596-8E5D-4EBF-B785-584CFB0A1B43}">
      <dgm:prSet phldrT="[Text]" custT="1"/>
      <dgm:spPr/>
      <dgm:t>
        <a:bodyPr anchor="t"/>
        <a:lstStyle/>
        <a:p>
          <a:endParaRPr lang="en-US" sz="1200" dirty="0"/>
        </a:p>
      </dgm:t>
    </dgm:pt>
    <dgm:pt modelId="{620519B1-4312-4DB8-BC78-4C1963019E28}" type="parTrans" cxnId="{8EFB96BF-8775-4BAD-8551-225FBA807836}">
      <dgm:prSet/>
      <dgm:spPr/>
      <dgm:t>
        <a:bodyPr/>
        <a:lstStyle/>
        <a:p>
          <a:endParaRPr lang="en-US"/>
        </a:p>
      </dgm:t>
    </dgm:pt>
    <dgm:pt modelId="{3CF7CEF7-FC4D-4A66-BAC5-213FC27E82F2}" type="sibTrans" cxnId="{8EFB96BF-8775-4BAD-8551-225FBA807836}">
      <dgm:prSet/>
      <dgm:spPr/>
      <dgm:t>
        <a:bodyPr/>
        <a:lstStyle/>
        <a:p>
          <a:endParaRPr lang="en-US"/>
        </a:p>
      </dgm:t>
    </dgm:pt>
    <dgm:pt modelId="{C1160643-2F85-4563-9E68-F2B002C261C6}">
      <dgm:prSet phldrT="[Text]" custT="1"/>
      <dgm:spPr/>
      <dgm:t>
        <a:bodyPr anchor="t"/>
        <a:lstStyle/>
        <a:p>
          <a:r>
            <a:rPr lang="en-US" sz="1200" dirty="0" smtClean="0"/>
            <a:t>Bidirectional 1.1 (</a:t>
          </a:r>
          <a:r>
            <a:rPr lang="en-US" sz="1200" dirty="0" err="1" smtClean="0"/>
            <a:t>Modjur</a:t>
          </a:r>
          <a:r>
            <a:rPr lang="en-US" sz="1200" dirty="0" smtClean="0"/>
            <a:t>)</a:t>
          </a:r>
          <a:endParaRPr lang="en-US" sz="1200" dirty="0"/>
        </a:p>
      </dgm:t>
    </dgm:pt>
    <dgm:pt modelId="{B10778DB-F52C-4B06-8A53-207B93ED01FB}" type="parTrans" cxnId="{F0DD5512-EC41-49A7-AEFB-0C59E2AC5749}">
      <dgm:prSet/>
      <dgm:spPr/>
      <dgm:t>
        <a:bodyPr/>
        <a:lstStyle/>
        <a:p>
          <a:endParaRPr lang="en-US"/>
        </a:p>
      </dgm:t>
    </dgm:pt>
    <dgm:pt modelId="{DA60C975-B541-450D-996F-8C8F1F4883C0}" type="sibTrans" cxnId="{F0DD5512-EC41-49A7-AEFB-0C59E2AC5749}">
      <dgm:prSet/>
      <dgm:spPr/>
      <dgm:t>
        <a:bodyPr/>
        <a:lstStyle/>
        <a:p>
          <a:endParaRPr lang="en-US"/>
        </a:p>
      </dgm:t>
    </dgm:pt>
    <dgm:pt modelId="{404A23D5-30FD-4351-AF5C-8078E4A14A88}">
      <dgm:prSet phldrT="[Text]" custT="1"/>
      <dgm:spPr/>
      <dgm:t>
        <a:bodyPr/>
        <a:lstStyle/>
        <a:p>
          <a:r>
            <a:rPr lang="en-US" sz="1200" b="0" dirty="0" smtClean="0"/>
            <a:t>WS REST Publish</a:t>
          </a:r>
          <a:endParaRPr lang="en-US" sz="1200" b="0" dirty="0"/>
        </a:p>
      </dgm:t>
    </dgm:pt>
    <dgm:pt modelId="{FE5875C2-8BC0-4635-8F0C-B2EF54D05773}" type="parTrans" cxnId="{E9DE2B60-BE93-4068-A0EC-88FBA75B43E6}">
      <dgm:prSet/>
      <dgm:spPr/>
      <dgm:t>
        <a:bodyPr/>
        <a:lstStyle/>
        <a:p>
          <a:endParaRPr lang="en-US"/>
        </a:p>
      </dgm:t>
    </dgm:pt>
    <dgm:pt modelId="{08E67CE0-CCC8-44D1-A158-C45B041DA6C8}" type="sibTrans" cxnId="{E9DE2B60-BE93-4068-A0EC-88FBA75B43E6}">
      <dgm:prSet/>
      <dgm:spPr/>
      <dgm:t>
        <a:bodyPr/>
        <a:lstStyle/>
        <a:p>
          <a:endParaRPr lang="en-US"/>
        </a:p>
      </dgm:t>
    </dgm:pt>
    <dgm:pt modelId="{A21AC85E-46A9-4CCB-97D4-D4B9721AC2F9}">
      <dgm:prSet phldrT="[Text]" custT="1"/>
      <dgm:spPr/>
      <dgm:t>
        <a:bodyPr/>
        <a:lstStyle/>
        <a:p>
          <a:r>
            <a:rPr lang="en-US" sz="1200" dirty="0" smtClean="0"/>
            <a:t>Bidirectional 1.2 (CR </a:t>
          </a:r>
          <a:r>
            <a:rPr lang="en-US" sz="1200" dirty="0" err="1" smtClean="0"/>
            <a:t>Modjur</a:t>
          </a:r>
          <a:r>
            <a:rPr lang="en-US" sz="1200" dirty="0" smtClean="0"/>
            <a:t>)</a:t>
          </a:r>
          <a:endParaRPr lang="en-US" sz="1200" dirty="0"/>
        </a:p>
      </dgm:t>
    </dgm:pt>
    <dgm:pt modelId="{0FE4EB9F-DB78-4B68-AF8F-558BE42E9450}" type="parTrans" cxnId="{63FC2F88-60FF-4693-BB4B-ECEED9AC0730}">
      <dgm:prSet/>
      <dgm:spPr/>
      <dgm:t>
        <a:bodyPr/>
        <a:lstStyle/>
        <a:p>
          <a:endParaRPr lang="en-US"/>
        </a:p>
      </dgm:t>
    </dgm:pt>
    <dgm:pt modelId="{7613E430-515B-4F69-A7E1-AD3000178D4D}" type="sibTrans" cxnId="{63FC2F88-60FF-4693-BB4B-ECEED9AC0730}">
      <dgm:prSet/>
      <dgm:spPr/>
      <dgm:t>
        <a:bodyPr/>
        <a:lstStyle/>
        <a:p>
          <a:endParaRPr lang="en-US"/>
        </a:p>
      </dgm:t>
    </dgm:pt>
    <dgm:pt modelId="{C24E6A06-B227-412A-B412-2DB725DEBCE9}">
      <dgm:prSet phldrT="[Text]" custT="1"/>
      <dgm:spPr/>
      <dgm:t>
        <a:bodyPr/>
        <a:lstStyle/>
        <a:p>
          <a:r>
            <a:rPr lang="en-US" sz="1200" dirty="0" smtClean="0"/>
            <a:t>Events &amp; </a:t>
          </a:r>
          <a:r>
            <a:rPr lang="en-US" sz="1200" dirty="0" err="1" smtClean="0"/>
            <a:t>notis</a:t>
          </a:r>
          <a:r>
            <a:rPr lang="en-US" sz="1200" dirty="0" smtClean="0"/>
            <a:t> </a:t>
          </a:r>
          <a:r>
            <a:rPr lang="en-US" sz="1200" dirty="0" err="1" smtClean="0"/>
            <a:t>fédérées</a:t>
          </a:r>
          <a:endParaRPr lang="en-US" sz="1200" dirty="0"/>
        </a:p>
      </dgm:t>
    </dgm:pt>
    <dgm:pt modelId="{B3778E32-064F-43AF-B4D9-7920870DA4C8}" type="parTrans" cxnId="{C3B15865-FB41-4EDB-8C05-3D2D0A973FE7}">
      <dgm:prSet/>
      <dgm:spPr/>
      <dgm:t>
        <a:bodyPr/>
        <a:lstStyle/>
        <a:p>
          <a:endParaRPr lang="en-US"/>
        </a:p>
      </dgm:t>
    </dgm:pt>
    <dgm:pt modelId="{F68ECE73-B952-4A0D-B50D-1BBDB7B46818}" type="sibTrans" cxnId="{C3B15865-FB41-4EDB-8C05-3D2D0A973FE7}">
      <dgm:prSet/>
      <dgm:spPr/>
      <dgm:t>
        <a:bodyPr/>
        <a:lstStyle/>
        <a:p>
          <a:endParaRPr lang="en-US"/>
        </a:p>
      </dgm:t>
    </dgm:pt>
    <dgm:pt modelId="{85FE441E-E266-4088-9EFC-99E494950B3E}">
      <dgm:prSet phldrT="[Text]" custT="1"/>
      <dgm:spPr/>
      <dgm:t>
        <a:bodyPr/>
        <a:lstStyle/>
        <a:p>
          <a:r>
            <a:rPr lang="en-US" sz="1200" dirty="0" smtClean="0"/>
            <a:t>WS </a:t>
          </a:r>
          <a:r>
            <a:rPr lang="en-US" sz="1200" dirty="0" err="1" smtClean="0"/>
            <a:t>ebox</a:t>
          </a:r>
          <a:r>
            <a:rPr lang="en-US" sz="1200" dirty="0" smtClean="0"/>
            <a:t>-federation</a:t>
          </a:r>
          <a:endParaRPr lang="en-US" sz="1200" dirty="0"/>
        </a:p>
      </dgm:t>
    </dgm:pt>
    <dgm:pt modelId="{55C1BD16-53D3-4F1E-B130-5644102B157B}" type="parTrans" cxnId="{569D2214-B108-4AC4-8F64-91918D068516}">
      <dgm:prSet/>
      <dgm:spPr/>
      <dgm:t>
        <a:bodyPr/>
        <a:lstStyle/>
        <a:p>
          <a:endParaRPr lang="en-US"/>
        </a:p>
      </dgm:t>
    </dgm:pt>
    <dgm:pt modelId="{FFC8FF60-9856-43DE-AE5B-246B9A6CFAAE}" type="sibTrans" cxnId="{569D2214-B108-4AC4-8F64-91918D068516}">
      <dgm:prSet/>
      <dgm:spPr/>
      <dgm:t>
        <a:bodyPr/>
        <a:lstStyle/>
        <a:p>
          <a:endParaRPr lang="en-US"/>
        </a:p>
      </dgm:t>
    </dgm:pt>
    <dgm:pt modelId="{72E9A299-8109-42EB-9DF9-C3814192D845}">
      <dgm:prSet phldrT="[Text]" custT="1"/>
      <dgm:spPr/>
      <dgm:t>
        <a:bodyPr/>
        <a:lstStyle/>
        <a:p>
          <a:r>
            <a:rPr lang="en-US" sz="1050" dirty="0" smtClean="0"/>
            <a:t>Support envoi </a:t>
          </a:r>
          <a:r>
            <a:rPr lang="en-US" sz="1050" dirty="0" err="1" smtClean="0"/>
            <a:t>manuel</a:t>
          </a:r>
          <a:endParaRPr lang="en-US" sz="1050" dirty="0"/>
        </a:p>
      </dgm:t>
    </dgm:pt>
    <dgm:pt modelId="{FC023EB3-C1EA-484B-937D-29C5DED467A2}" type="parTrans" cxnId="{A826B1F2-8CF8-46B8-A159-75468275C066}">
      <dgm:prSet/>
      <dgm:spPr/>
      <dgm:t>
        <a:bodyPr/>
        <a:lstStyle/>
        <a:p>
          <a:endParaRPr lang="en-US"/>
        </a:p>
      </dgm:t>
    </dgm:pt>
    <dgm:pt modelId="{34DAE87B-7D6F-4AE8-AB1C-1E39BC99D534}" type="sibTrans" cxnId="{A826B1F2-8CF8-46B8-A159-75468275C066}">
      <dgm:prSet/>
      <dgm:spPr/>
      <dgm:t>
        <a:bodyPr/>
        <a:lstStyle/>
        <a:p>
          <a:endParaRPr lang="en-US"/>
        </a:p>
      </dgm:t>
    </dgm:pt>
    <dgm:pt modelId="{FF7A3AF3-6E0C-49B6-BB04-539BF0AF9DCC}">
      <dgm:prSet phldrT="[Text]" custT="1"/>
      <dgm:spPr/>
      <dgm:t>
        <a:bodyPr/>
        <a:lstStyle/>
        <a:p>
          <a:r>
            <a:rPr lang="en-US" sz="1050" dirty="0" smtClean="0"/>
            <a:t>Aide à </a:t>
          </a:r>
          <a:r>
            <a:rPr lang="en-US" sz="1050" dirty="0" err="1" smtClean="0"/>
            <a:t>l’utilisation</a:t>
          </a:r>
          <a:endParaRPr lang="en-US" sz="1050" dirty="0"/>
        </a:p>
      </dgm:t>
    </dgm:pt>
    <dgm:pt modelId="{EDFDE0DF-C8FC-440D-A929-734DFB22C116}" type="parTrans" cxnId="{CE8E0F16-2863-4C01-AFED-38D596E9F7E9}">
      <dgm:prSet/>
      <dgm:spPr/>
      <dgm:t>
        <a:bodyPr/>
        <a:lstStyle/>
        <a:p>
          <a:endParaRPr lang="en-US"/>
        </a:p>
      </dgm:t>
    </dgm:pt>
    <dgm:pt modelId="{B21516EC-501D-4842-998D-DE68844AFC8D}" type="sibTrans" cxnId="{CE8E0F16-2863-4C01-AFED-38D596E9F7E9}">
      <dgm:prSet/>
      <dgm:spPr/>
      <dgm:t>
        <a:bodyPr/>
        <a:lstStyle/>
        <a:p>
          <a:endParaRPr lang="en-US"/>
        </a:p>
      </dgm:t>
    </dgm:pt>
    <dgm:pt modelId="{2F569AC1-A7A2-4041-A956-816E7690C829}">
      <dgm:prSet phldrT="[Text]" custT="1"/>
      <dgm:spPr/>
      <dgm:t>
        <a:bodyPr/>
        <a:lstStyle/>
        <a:p>
          <a:r>
            <a:rPr lang="en-US" sz="1050" dirty="0" smtClean="0"/>
            <a:t>…</a:t>
          </a:r>
          <a:endParaRPr lang="en-US" sz="1050" dirty="0"/>
        </a:p>
      </dgm:t>
    </dgm:pt>
    <dgm:pt modelId="{EDE1A41A-2290-4AC0-96E1-E8098FAD8F34}" type="parTrans" cxnId="{B4BB4EA8-18CF-43A9-8BE1-F81281FEA75D}">
      <dgm:prSet/>
      <dgm:spPr/>
      <dgm:t>
        <a:bodyPr/>
        <a:lstStyle/>
        <a:p>
          <a:endParaRPr lang="en-US"/>
        </a:p>
      </dgm:t>
    </dgm:pt>
    <dgm:pt modelId="{4FC29BF2-076D-4D1A-A9CE-64153963413B}" type="sibTrans" cxnId="{B4BB4EA8-18CF-43A9-8BE1-F81281FEA75D}">
      <dgm:prSet/>
      <dgm:spPr/>
      <dgm:t>
        <a:bodyPr/>
        <a:lstStyle/>
        <a:p>
          <a:endParaRPr lang="en-US"/>
        </a:p>
      </dgm:t>
    </dgm:pt>
    <dgm:pt modelId="{741E79D3-6D44-44AD-B7DE-59DC3019E10F}">
      <dgm:prSet phldrT="[Text]" custT="1"/>
      <dgm:spPr/>
      <dgm:t>
        <a:bodyPr/>
        <a:lstStyle/>
        <a:p>
          <a:r>
            <a:rPr lang="en-US" sz="1200" dirty="0" smtClean="0"/>
            <a:t>GUI version </a:t>
          </a:r>
          <a:r>
            <a:rPr lang="en-US" sz="1200" dirty="0" err="1" smtClean="0"/>
            <a:t>fédérée</a:t>
          </a:r>
          <a:endParaRPr lang="en-US" sz="1200" dirty="0"/>
        </a:p>
      </dgm:t>
    </dgm:pt>
    <dgm:pt modelId="{E4FC0CA3-6CA7-4C3A-96F7-5CF96B046A7F}" type="parTrans" cxnId="{C4D1937D-FA7A-4C65-ADD9-3956076BC82C}">
      <dgm:prSet/>
      <dgm:spPr/>
      <dgm:t>
        <a:bodyPr/>
        <a:lstStyle/>
        <a:p>
          <a:endParaRPr lang="en-US"/>
        </a:p>
      </dgm:t>
    </dgm:pt>
    <dgm:pt modelId="{62192D03-428A-4D59-93FF-FCE7EF50491B}" type="sibTrans" cxnId="{C4D1937D-FA7A-4C65-ADD9-3956076BC82C}">
      <dgm:prSet/>
      <dgm:spPr/>
      <dgm:t>
        <a:bodyPr/>
        <a:lstStyle/>
        <a:p>
          <a:endParaRPr lang="en-US"/>
        </a:p>
      </dgm:t>
    </dgm:pt>
    <dgm:pt modelId="{6CEB745F-3455-4D3D-9626-B3BDFBFBC9F6}" type="pres">
      <dgm:prSet presAssocID="{9C26D1DC-0744-49E5-8396-2BC155BAA505}" presName="rootnode" presStyleCnt="0">
        <dgm:presLayoutVars>
          <dgm:chMax/>
          <dgm:chPref/>
          <dgm:dir/>
          <dgm:animLvl val="lvl"/>
        </dgm:presLayoutVars>
      </dgm:prSet>
      <dgm:spPr/>
      <dgm:t>
        <a:bodyPr/>
        <a:lstStyle/>
        <a:p>
          <a:endParaRPr lang="en-US"/>
        </a:p>
      </dgm:t>
    </dgm:pt>
    <dgm:pt modelId="{DBA1F412-CA25-4028-87D0-B358588A5E1C}" type="pres">
      <dgm:prSet presAssocID="{854FC531-BDB7-4B7E-AB23-32DF6B6A9F13}" presName="composite" presStyleCnt="0"/>
      <dgm:spPr/>
    </dgm:pt>
    <dgm:pt modelId="{C8813B28-A062-4BD1-AA86-C7022776C386}" type="pres">
      <dgm:prSet presAssocID="{854FC531-BDB7-4B7E-AB23-32DF6B6A9F13}" presName="bentUpArrow1" presStyleLbl="alignImgPlace1" presStyleIdx="0" presStyleCnt="4"/>
      <dgm:spPr/>
    </dgm:pt>
    <dgm:pt modelId="{45C24CC4-0CFF-4ED8-9277-9ED1B4932990}" type="pres">
      <dgm:prSet presAssocID="{854FC531-BDB7-4B7E-AB23-32DF6B6A9F13}" presName="ParentText" presStyleLbl="node1" presStyleIdx="0" presStyleCnt="5">
        <dgm:presLayoutVars>
          <dgm:chMax val="1"/>
          <dgm:chPref val="1"/>
          <dgm:bulletEnabled val="1"/>
        </dgm:presLayoutVars>
      </dgm:prSet>
      <dgm:spPr/>
      <dgm:t>
        <a:bodyPr/>
        <a:lstStyle/>
        <a:p>
          <a:endParaRPr lang="en-US"/>
        </a:p>
      </dgm:t>
    </dgm:pt>
    <dgm:pt modelId="{C0CF7493-BD31-4CBB-9E5C-F4BE3B73F727}" type="pres">
      <dgm:prSet presAssocID="{854FC531-BDB7-4B7E-AB23-32DF6B6A9F13}" presName="ChildText" presStyleLbl="revTx" presStyleIdx="0" presStyleCnt="5" custScaleX="344524" custLinFactX="15385" custLinFactNeighborX="100000" custLinFactNeighborY="-16055">
        <dgm:presLayoutVars>
          <dgm:chMax val="0"/>
          <dgm:chPref val="0"/>
          <dgm:bulletEnabled val="1"/>
        </dgm:presLayoutVars>
      </dgm:prSet>
      <dgm:spPr/>
      <dgm:t>
        <a:bodyPr/>
        <a:lstStyle/>
        <a:p>
          <a:endParaRPr lang="en-US"/>
        </a:p>
      </dgm:t>
    </dgm:pt>
    <dgm:pt modelId="{71662E0D-48CA-47AC-9CFB-7C719E6BEE3D}" type="pres">
      <dgm:prSet presAssocID="{4000B9BA-9D64-47CF-9A30-68C00DD87EF5}" presName="sibTrans" presStyleCnt="0"/>
      <dgm:spPr/>
    </dgm:pt>
    <dgm:pt modelId="{1B456B6F-7F6C-4499-B61B-E35FFE82279C}" type="pres">
      <dgm:prSet presAssocID="{D4A55076-AC87-4F2B-A48A-798EDABC488E}" presName="composite" presStyleCnt="0"/>
      <dgm:spPr/>
    </dgm:pt>
    <dgm:pt modelId="{9D0C96D0-914C-4080-BEF6-72C3AE8CBCA6}" type="pres">
      <dgm:prSet presAssocID="{D4A55076-AC87-4F2B-A48A-798EDABC488E}" presName="bentUpArrow1" presStyleLbl="alignImgPlace1" presStyleIdx="1" presStyleCnt="4"/>
      <dgm:spPr/>
    </dgm:pt>
    <dgm:pt modelId="{11BFD583-D33D-4BAD-A7E1-F71E17023E06}" type="pres">
      <dgm:prSet presAssocID="{D4A55076-AC87-4F2B-A48A-798EDABC488E}" presName="ParentText" presStyleLbl="node1" presStyleIdx="1" presStyleCnt="5">
        <dgm:presLayoutVars>
          <dgm:chMax val="1"/>
          <dgm:chPref val="1"/>
          <dgm:bulletEnabled val="1"/>
        </dgm:presLayoutVars>
      </dgm:prSet>
      <dgm:spPr/>
      <dgm:t>
        <a:bodyPr/>
        <a:lstStyle/>
        <a:p>
          <a:endParaRPr lang="en-US"/>
        </a:p>
      </dgm:t>
    </dgm:pt>
    <dgm:pt modelId="{F67C241C-E254-42CD-A49C-449BCE9C6A3B}" type="pres">
      <dgm:prSet presAssocID="{D4A55076-AC87-4F2B-A48A-798EDABC488E}" presName="ChildText" presStyleLbl="revTx" presStyleIdx="1" presStyleCnt="5" custScaleX="297176" custLinFactNeighborX="93704" custLinFactNeighborY="-1868">
        <dgm:presLayoutVars>
          <dgm:chMax val="0"/>
          <dgm:chPref val="0"/>
          <dgm:bulletEnabled val="1"/>
        </dgm:presLayoutVars>
      </dgm:prSet>
      <dgm:spPr/>
      <dgm:t>
        <a:bodyPr/>
        <a:lstStyle/>
        <a:p>
          <a:endParaRPr lang="en-US"/>
        </a:p>
      </dgm:t>
    </dgm:pt>
    <dgm:pt modelId="{731E1255-1BBE-4FCE-A743-0C2C576F2D45}" type="pres">
      <dgm:prSet presAssocID="{A4C1FE0F-E91F-42E7-8B10-EC5C1E911E1D}" presName="sibTrans" presStyleCnt="0"/>
      <dgm:spPr/>
    </dgm:pt>
    <dgm:pt modelId="{D6AA6776-F006-414E-9BC7-4375C23E768E}" type="pres">
      <dgm:prSet presAssocID="{79482237-5993-4EA2-AC48-C13E64619BDB}" presName="composite" presStyleCnt="0"/>
      <dgm:spPr/>
    </dgm:pt>
    <dgm:pt modelId="{C71CEFA1-BBF9-4ECD-98AE-0A9DBA6ECCCB}" type="pres">
      <dgm:prSet presAssocID="{79482237-5993-4EA2-AC48-C13E64619BDB}" presName="bentUpArrow1" presStyleLbl="alignImgPlace1" presStyleIdx="2" presStyleCnt="4"/>
      <dgm:spPr/>
    </dgm:pt>
    <dgm:pt modelId="{012333FA-26C5-4C5D-BB2C-4E33D93B6AA1}" type="pres">
      <dgm:prSet presAssocID="{79482237-5993-4EA2-AC48-C13E64619BDB}" presName="ParentText" presStyleLbl="node1" presStyleIdx="2" presStyleCnt="5">
        <dgm:presLayoutVars>
          <dgm:chMax val="1"/>
          <dgm:chPref val="1"/>
          <dgm:bulletEnabled val="1"/>
        </dgm:presLayoutVars>
      </dgm:prSet>
      <dgm:spPr/>
      <dgm:t>
        <a:bodyPr/>
        <a:lstStyle/>
        <a:p>
          <a:endParaRPr lang="en-US"/>
        </a:p>
      </dgm:t>
    </dgm:pt>
    <dgm:pt modelId="{54DAA384-D4F3-498D-B86B-6C7B860A3B56}" type="pres">
      <dgm:prSet presAssocID="{79482237-5993-4EA2-AC48-C13E64619BDB}" presName="ChildText" presStyleLbl="revTx" presStyleIdx="2" presStyleCnt="5" custScaleX="396041" custScaleY="133998" custLinFactX="45688" custLinFactNeighborX="100000" custLinFactNeighborY="2485">
        <dgm:presLayoutVars>
          <dgm:chMax val="0"/>
          <dgm:chPref val="0"/>
          <dgm:bulletEnabled val="1"/>
        </dgm:presLayoutVars>
      </dgm:prSet>
      <dgm:spPr/>
      <dgm:t>
        <a:bodyPr/>
        <a:lstStyle/>
        <a:p>
          <a:endParaRPr lang="en-US"/>
        </a:p>
      </dgm:t>
    </dgm:pt>
    <dgm:pt modelId="{23E061B0-622B-4660-A3D9-28C0FDC67C99}" type="pres">
      <dgm:prSet presAssocID="{B38FF742-A6E3-4111-A0AF-73BED071BB44}" presName="sibTrans" presStyleCnt="0"/>
      <dgm:spPr/>
    </dgm:pt>
    <dgm:pt modelId="{B042C5BE-7F64-40C8-A365-F4E20109A826}" type="pres">
      <dgm:prSet presAssocID="{89B06A3C-0258-4DD1-8C2C-DBD7B534419F}" presName="composite" presStyleCnt="0"/>
      <dgm:spPr/>
    </dgm:pt>
    <dgm:pt modelId="{5CF5AF88-558B-4748-82F4-660C693DA406}" type="pres">
      <dgm:prSet presAssocID="{89B06A3C-0258-4DD1-8C2C-DBD7B534419F}" presName="bentUpArrow1" presStyleLbl="alignImgPlace1" presStyleIdx="3" presStyleCnt="4"/>
      <dgm:spPr/>
    </dgm:pt>
    <dgm:pt modelId="{D1714DBF-B6B9-4967-8348-0155B5D0C394}" type="pres">
      <dgm:prSet presAssocID="{89B06A3C-0258-4DD1-8C2C-DBD7B534419F}" presName="ParentText" presStyleLbl="node1" presStyleIdx="3" presStyleCnt="5">
        <dgm:presLayoutVars>
          <dgm:chMax val="1"/>
          <dgm:chPref val="1"/>
          <dgm:bulletEnabled val="1"/>
        </dgm:presLayoutVars>
      </dgm:prSet>
      <dgm:spPr/>
      <dgm:t>
        <a:bodyPr/>
        <a:lstStyle/>
        <a:p>
          <a:endParaRPr lang="en-US"/>
        </a:p>
      </dgm:t>
    </dgm:pt>
    <dgm:pt modelId="{0C89A6D3-E8A2-4DBB-8E64-688181AF64CC}" type="pres">
      <dgm:prSet presAssocID="{89B06A3C-0258-4DD1-8C2C-DBD7B534419F}" presName="ChildText" presStyleLbl="revTx" presStyleIdx="3" presStyleCnt="5" custScaleX="337238" custLinFactX="15126" custLinFactNeighborX="100000" custLinFactNeighborY="-1640">
        <dgm:presLayoutVars>
          <dgm:chMax val="0"/>
          <dgm:chPref val="0"/>
          <dgm:bulletEnabled val="1"/>
        </dgm:presLayoutVars>
      </dgm:prSet>
      <dgm:spPr/>
      <dgm:t>
        <a:bodyPr/>
        <a:lstStyle/>
        <a:p>
          <a:endParaRPr lang="en-US"/>
        </a:p>
      </dgm:t>
    </dgm:pt>
    <dgm:pt modelId="{4159BA43-949D-4215-A890-0720F9D27343}" type="pres">
      <dgm:prSet presAssocID="{187CF4A8-F335-41C7-A7DA-A66CBF4096F2}" presName="sibTrans" presStyleCnt="0"/>
      <dgm:spPr/>
    </dgm:pt>
    <dgm:pt modelId="{C48C113D-8210-41E3-AB2B-6C6043920270}" type="pres">
      <dgm:prSet presAssocID="{24C4A225-6236-4A7E-91D4-9E43CBDC93E2}" presName="composite" presStyleCnt="0"/>
      <dgm:spPr/>
    </dgm:pt>
    <dgm:pt modelId="{B853BD71-0BEA-4424-ACBC-F61D6DC90F3E}" type="pres">
      <dgm:prSet presAssocID="{24C4A225-6236-4A7E-91D4-9E43CBDC93E2}" presName="ParentText" presStyleLbl="node1" presStyleIdx="4" presStyleCnt="5">
        <dgm:presLayoutVars>
          <dgm:chMax val="1"/>
          <dgm:chPref val="1"/>
          <dgm:bulletEnabled val="1"/>
        </dgm:presLayoutVars>
      </dgm:prSet>
      <dgm:spPr/>
      <dgm:t>
        <a:bodyPr/>
        <a:lstStyle/>
        <a:p>
          <a:endParaRPr lang="en-US"/>
        </a:p>
      </dgm:t>
    </dgm:pt>
    <dgm:pt modelId="{BEDEA810-F328-414A-9395-8F198886F027}" type="pres">
      <dgm:prSet presAssocID="{24C4A225-6236-4A7E-91D4-9E43CBDC93E2}" presName="FinalChildText" presStyleLbl="revTx" presStyleIdx="4" presStyleCnt="5" custScaleX="202236" custScaleY="119895" custLinFactNeighborX="52362">
        <dgm:presLayoutVars>
          <dgm:chMax val="0"/>
          <dgm:chPref val="0"/>
          <dgm:bulletEnabled val="1"/>
        </dgm:presLayoutVars>
      </dgm:prSet>
      <dgm:spPr/>
      <dgm:t>
        <a:bodyPr/>
        <a:lstStyle/>
        <a:p>
          <a:endParaRPr lang="en-US"/>
        </a:p>
      </dgm:t>
    </dgm:pt>
  </dgm:ptLst>
  <dgm:cxnLst>
    <dgm:cxn modelId="{3B1E1FD5-9023-4652-B5DD-853DCB072F24}" srcId="{9C26D1DC-0744-49E5-8396-2BC155BAA505}" destId="{79482237-5993-4EA2-AC48-C13E64619BDB}" srcOrd="2" destOrd="0" parTransId="{ABAE82BE-DC88-4A9A-AFFE-EC233996021C}" sibTransId="{B38FF742-A6E3-4111-A0AF-73BED071BB44}"/>
    <dgm:cxn modelId="{463EEA85-91CB-4B8A-AB80-B7A7A14069A1}" srcId="{9C26D1DC-0744-49E5-8396-2BC155BAA505}" destId="{854FC531-BDB7-4B7E-AB23-32DF6B6A9F13}" srcOrd="0" destOrd="0" parTransId="{9ED278B9-870F-4999-9FB6-11EF4A845DCE}" sibTransId="{4000B9BA-9D64-47CF-9A30-68C00DD87EF5}"/>
    <dgm:cxn modelId="{8EFB96BF-8775-4BAD-8551-225FBA807836}" srcId="{854FC531-BDB7-4B7E-AB23-32DF6B6A9F13}" destId="{49734596-8E5D-4EBF-B785-584CFB0A1B43}" srcOrd="3" destOrd="0" parTransId="{620519B1-4312-4DB8-BC78-4C1963019E28}" sibTransId="{3CF7CEF7-FC4D-4A66-BAC5-213FC27E82F2}"/>
    <dgm:cxn modelId="{C4D1937D-FA7A-4C65-ADD9-3956076BC82C}" srcId="{D4A55076-AC87-4F2B-A48A-798EDABC488E}" destId="{741E79D3-6D44-44AD-B7DE-59DC3019E10F}" srcOrd="1" destOrd="0" parTransId="{E4FC0CA3-6CA7-4C3A-96F7-5CF96B046A7F}" sibTransId="{62192D03-428A-4D59-93FF-FCE7EF50491B}"/>
    <dgm:cxn modelId="{0F40E2DE-6134-4A13-850F-6379CB251ACA}" type="presOf" srcId="{24C4A225-6236-4A7E-91D4-9E43CBDC93E2}" destId="{B853BD71-0BEA-4424-ACBC-F61D6DC90F3E}" srcOrd="0" destOrd="0" presId="urn:microsoft.com/office/officeart/2005/8/layout/StepDownProcess"/>
    <dgm:cxn modelId="{66677F83-A616-48A5-BD03-DCB2D6EE28E1}" type="presOf" srcId="{2F569AC1-A7A2-4041-A956-816E7690C829}" destId="{BEDEA810-F328-414A-9395-8F198886F027}" srcOrd="0" destOrd="3" presId="urn:microsoft.com/office/officeart/2005/8/layout/StepDownProcess"/>
    <dgm:cxn modelId="{B4BB4EA8-18CF-43A9-8BE1-F81281FEA75D}" srcId="{24C4A225-6236-4A7E-91D4-9E43CBDC93E2}" destId="{2F569AC1-A7A2-4041-A956-816E7690C829}" srcOrd="3" destOrd="0" parTransId="{EDE1A41A-2290-4AC0-96E1-E8098FAD8F34}" sibTransId="{4FC29BF2-076D-4D1A-A9CE-64153963413B}"/>
    <dgm:cxn modelId="{E94F1C5F-CD8E-41BB-BC37-7006985C08D6}" srcId="{854FC531-BDB7-4B7E-AB23-32DF6B6A9F13}" destId="{432AC055-15E2-4E1C-8F3B-712AB42B5601}" srcOrd="0" destOrd="0" parTransId="{8C170837-6D49-4BE1-A663-C40A052829E5}" sibTransId="{CA07C012-1956-41CB-A5A1-A3A49F7BCCE5}"/>
    <dgm:cxn modelId="{B0925F3C-6E14-4F1B-AA98-0BBA8CE1CABF}" srcId="{89B06A3C-0258-4DD1-8C2C-DBD7B534419F}" destId="{ACB44ECC-3745-4521-840F-37BDDA500B25}" srcOrd="0" destOrd="0" parTransId="{FBB9B2FD-DC4A-47DA-A3CA-D1F0D3CF531F}" sibTransId="{7D6F0662-F609-4299-A528-A885C6A9D759}"/>
    <dgm:cxn modelId="{A590212A-E0B5-4090-ABCF-F0B41C580EFF}" srcId="{79482237-5993-4EA2-AC48-C13E64619BDB}" destId="{87CCE47C-66AD-47B2-9E47-897C43779AED}" srcOrd="0" destOrd="0" parTransId="{FA43D427-A454-4DA9-B27A-7079E70A32EB}" sibTransId="{E42F3AA3-9870-4B18-A275-57DB78F46B2E}"/>
    <dgm:cxn modelId="{569D2214-B108-4AC4-8F64-91918D068516}" srcId="{89B06A3C-0258-4DD1-8C2C-DBD7B534419F}" destId="{85FE441E-E266-4088-9EFC-99E494950B3E}" srcOrd="2" destOrd="0" parTransId="{55C1BD16-53D3-4F1E-B130-5644102B157B}" sibTransId="{FFC8FF60-9856-43DE-AE5B-246B9A6CFAAE}"/>
    <dgm:cxn modelId="{89049531-5467-4B5B-B90E-992D1A4D86FE}" type="presOf" srcId="{C1160643-2F85-4563-9E68-F2B002C261C6}" destId="{C0CF7493-BD31-4CBB-9E5C-F4BE3B73F727}" srcOrd="0" destOrd="2" presId="urn:microsoft.com/office/officeart/2005/8/layout/StepDownProcess"/>
    <dgm:cxn modelId="{18033BBA-3713-4A8B-9062-465465BC57CD}" type="presOf" srcId="{ACB44ECC-3745-4521-840F-37BDDA500B25}" destId="{0C89A6D3-E8A2-4DBB-8E64-688181AF64CC}" srcOrd="0" destOrd="0" presId="urn:microsoft.com/office/officeart/2005/8/layout/StepDownProcess"/>
    <dgm:cxn modelId="{C51E5C3A-A415-4BA7-8BD1-F917A7259DCC}" type="presOf" srcId="{404A23D5-30FD-4351-AF5C-8078E4A14A88}" destId="{54DAA384-D4F3-498D-B86B-6C7B860A3B56}" srcOrd="0" destOrd="2" presId="urn:microsoft.com/office/officeart/2005/8/layout/StepDownProcess"/>
    <dgm:cxn modelId="{8417C388-2A5E-4A2B-B189-9C1A0D42BDF2}" type="presOf" srcId="{87CCE47C-66AD-47B2-9E47-897C43779AED}" destId="{54DAA384-D4F3-498D-B86B-6C7B860A3B56}" srcOrd="0" destOrd="0" presId="urn:microsoft.com/office/officeart/2005/8/layout/StepDownProcess"/>
    <dgm:cxn modelId="{E6317E2E-A6FA-43EB-A693-9F12C309A930}" srcId="{9C26D1DC-0744-49E5-8396-2BC155BAA505}" destId="{89B06A3C-0258-4DD1-8C2C-DBD7B534419F}" srcOrd="3" destOrd="0" parTransId="{F5E5D547-7DFE-435F-A1AC-F90D276358FF}" sibTransId="{187CF4A8-F335-41C7-A7DA-A66CBF4096F2}"/>
    <dgm:cxn modelId="{A826B1F2-8CF8-46B8-A159-75468275C066}" srcId="{24C4A225-6236-4A7E-91D4-9E43CBDC93E2}" destId="{72E9A299-8109-42EB-9DF9-C3814192D845}" srcOrd="0" destOrd="0" parTransId="{FC023EB3-C1EA-484B-937D-29C5DED467A2}" sibTransId="{34DAE87B-7D6F-4AE8-AB1C-1E39BC99D534}"/>
    <dgm:cxn modelId="{72785624-C23A-486E-9633-2F3059A9D14F}" type="presOf" srcId="{D4A55076-AC87-4F2B-A48A-798EDABC488E}" destId="{11BFD583-D33D-4BAD-A7E1-F71E17023E06}" srcOrd="0" destOrd="0" presId="urn:microsoft.com/office/officeart/2005/8/layout/StepDownProcess"/>
    <dgm:cxn modelId="{908F5B60-252B-4E30-85D2-B30673D065D4}" srcId="{D4A55076-AC87-4F2B-A48A-798EDABC488E}" destId="{E6DFA0F4-A990-4FDE-96C6-1F026B22F779}" srcOrd="0" destOrd="0" parTransId="{3681116F-ED43-4C32-BE9C-EA3A39C852D9}" sibTransId="{55EE3812-A24E-4874-89AE-51E410E13722}"/>
    <dgm:cxn modelId="{F16112DE-F592-4FC3-9A65-994E9EAE8B73}" type="presOf" srcId="{49734596-8E5D-4EBF-B785-584CFB0A1B43}" destId="{C0CF7493-BD31-4CBB-9E5C-F4BE3B73F727}" srcOrd="0" destOrd="3" presId="urn:microsoft.com/office/officeart/2005/8/layout/StepDownProcess"/>
    <dgm:cxn modelId="{057DB8FF-D216-4FA7-9311-81087018EE4D}" type="presOf" srcId="{89B06A3C-0258-4DD1-8C2C-DBD7B534419F}" destId="{D1714DBF-B6B9-4967-8348-0155B5D0C394}" srcOrd="0" destOrd="0" presId="urn:microsoft.com/office/officeart/2005/8/layout/StepDownProcess"/>
    <dgm:cxn modelId="{04CE6647-622F-4635-9185-7FEC1347DE36}" type="presOf" srcId="{E6DFA0F4-A990-4FDE-96C6-1F026B22F779}" destId="{F67C241C-E254-42CD-A49C-449BCE9C6A3B}" srcOrd="0" destOrd="0" presId="urn:microsoft.com/office/officeart/2005/8/layout/StepDownProcess"/>
    <dgm:cxn modelId="{E9DE2B60-BE93-4068-A0EC-88FBA75B43E6}" srcId="{79482237-5993-4EA2-AC48-C13E64619BDB}" destId="{404A23D5-30FD-4351-AF5C-8078E4A14A88}" srcOrd="2" destOrd="0" parTransId="{FE5875C2-8BC0-4635-8F0C-B2EF54D05773}" sibTransId="{08E67CE0-CCC8-44D1-A158-C45B041DA6C8}"/>
    <dgm:cxn modelId="{0A9BB2E8-A2EF-47FE-8B09-EE3EE5281DC9}" srcId="{D4A55076-AC87-4F2B-A48A-798EDABC488E}" destId="{58E8EB9B-DA9F-41CB-92A0-1143DBB19F5C}" srcOrd="2" destOrd="0" parTransId="{8399C745-381A-45A1-8131-6F762BB73451}" sibTransId="{89D2880E-1ED6-4E56-9CA9-3D7157CDF217}"/>
    <dgm:cxn modelId="{008A6E86-7D0C-4E6B-8BD6-5BEB6B158FA7}" type="presOf" srcId="{854FC531-BDB7-4B7E-AB23-32DF6B6A9F13}" destId="{45C24CC4-0CFF-4ED8-9277-9ED1B4932990}" srcOrd="0" destOrd="0" presId="urn:microsoft.com/office/officeart/2005/8/layout/StepDownProcess"/>
    <dgm:cxn modelId="{C6B74006-527E-4ABF-8272-FEDE778318AC}" type="presOf" srcId="{C24E6A06-B227-412A-B412-2DB725DEBCE9}" destId="{0C89A6D3-E8A2-4DBB-8E64-688181AF64CC}" srcOrd="0" destOrd="1" presId="urn:microsoft.com/office/officeart/2005/8/layout/StepDownProcess"/>
    <dgm:cxn modelId="{4D172B5A-BB84-4175-A1F0-1D0B5751CADD}" type="presOf" srcId="{A21AC85E-46A9-4CCB-97D4-D4B9721AC2F9}" destId="{54DAA384-D4F3-498D-B86B-6C7B860A3B56}" srcOrd="0" destOrd="1" presId="urn:microsoft.com/office/officeart/2005/8/layout/StepDownProcess"/>
    <dgm:cxn modelId="{42304285-803A-4A26-A0AB-A6E9686BA60C}" type="presOf" srcId="{FF7A3AF3-6E0C-49B6-BB04-539BF0AF9DCC}" destId="{BEDEA810-F328-414A-9395-8F198886F027}" srcOrd="0" destOrd="2" presId="urn:microsoft.com/office/officeart/2005/8/layout/StepDownProcess"/>
    <dgm:cxn modelId="{F0DD5512-EC41-49A7-AEFB-0C59E2AC5749}" srcId="{854FC531-BDB7-4B7E-AB23-32DF6B6A9F13}" destId="{C1160643-2F85-4563-9E68-F2B002C261C6}" srcOrd="2" destOrd="0" parTransId="{B10778DB-F52C-4B06-8A53-207B93ED01FB}" sibTransId="{DA60C975-B541-450D-996F-8C8F1F4883C0}"/>
    <dgm:cxn modelId="{AC3039F0-6FBC-4C29-9748-88765D3C0789}" type="presOf" srcId="{741E79D3-6D44-44AD-B7DE-59DC3019E10F}" destId="{F67C241C-E254-42CD-A49C-449BCE9C6A3B}" srcOrd="0" destOrd="1" presId="urn:microsoft.com/office/officeart/2005/8/layout/StepDownProcess"/>
    <dgm:cxn modelId="{03A21F3A-AB37-4275-BB3C-C644C657FE0D}" srcId="{24C4A225-6236-4A7E-91D4-9E43CBDC93E2}" destId="{394CA77D-893F-48D0-A06E-C19BF529EDB5}" srcOrd="1" destOrd="0" parTransId="{57D33C89-52CB-4827-BDA1-DC56DE27E6B5}" sibTransId="{AD670974-61FA-4B51-9A20-E7314DBA8401}"/>
    <dgm:cxn modelId="{B7084103-AF36-4806-B174-DE36822B6847}" type="presOf" srcId="{09DB6D63-6025-42A6-BB8A-593689BB6D65}" destId="{C0CF7493-BD31-4CBB-9E5C-F4BE3B73F727}" srcOrd="0" destOrd="1" presId="urn:microsoft.com/office/officeart/2005/8/layout/StepDownProcess"/>
    <dgm:cxn modelId="{BE219216-FB7C-4B82-BEF0-664BC3868605}" type="presOf" srcId="{9C26D1DC-0744-49E5-8396-2BC155BAA505}" destId="{6CEB745F-3455-4D3D-9626-B3BDFBFBC9F6}" srcOrd="0" destOrd="0" presId="urn:microsoft.com/office/officeart/2005/8/layout/StepDownProcess"/>
    <dgm:cxn modelId="{C3B15865-FB41-4EDB-8C05-3D2D0A973FE7}" srcId="{89B06A3C-0258-4DD1-8C2C-DBD7B534419F}" destId="{C24E6A06-B227-412A-B412-2DB725DEBCE9}" srcOrd="1" destOrd="0" parTransId="{B3778E32-064F-43AF-B4D9-7920870DA4C8}" sibTransId="{F68ECE73-B952-4A0D-B50D-1BBDB7B46818}"/>
    <dgm:cxn modelId="{67EE2293-7FB2-471D-8F7E-7608C100D45E}" srcId="{854FC531-BDB7-4B7E-AB23-32DF6B6A9F13}" destId="{09DB6D63-6025-42A6-BB8A-593689BB6D65}" srcOrd="1" destOrd="0" parTransId="{A5E14277-ACE6-4884-8879-415CB64EB685}" sibTransId="{59B44A19-04EA-413C-AAB1-31E3E53793BD}"/>
    <dgm:cxn modelId="{61F0A1DA-A5B0-438A-A090-388E0268407D}" srcId="{9C26D1DC-0744-49E5-8396-2BC155BAA505}" destId="{D4A55076-AC87-4F2B-A48A-798EDABC488E}" srcOrd="1" destOrd="0" parTransId="{F8F8F5DA-FAF8-4CC3-B032-F756706796D3}" sibTransId="{A4C1FE0F-E91F-42E7-8B10-EC5C1E911E1D}"/>
    <dgm:cxn modelId="{9EB43CBF-A5B1-4525-B96A-24F81CCA0F2D}" type="presOf" srcId="{58E8EB9B-DA9F-41CB-92A0-1143DBB19F5C}" destId="{F67C241C-E254-42CD-A49C-449BCE9C6A3B}" srcOrd="0" destOrd="2" presId="urn:microsoft.com/office/officeart/2005/8/layout/StepDownProcess"/>
    <dgm:cxn modelId="{CE8E0F16-2863-4C01-AFED-38D596E9F7E9}" srcId="{24C4A225-6236-4A7E-91D4-9E43CBDC93E2}" destId="{FF7A3AF3-6E0C-49B6-BB04-539BF0AF9DCC}" srcOrd="2" destOrd="0" parTransId="{EDFDE0DF-C8FC-440D-A929-734DFB22C116}" sibTransId="{B21516EC-501D-4842-998D-DE68844AFC8D}"/>
    <dgm:cxn modelId="{30CEAAF4-F43B-4982-8370-B96865511DB1}" type="presOf" srcId="{85FE441E-E266-4088-9EFC-99E494950B3E}" destId="{0C89A6D3-E8A2-4DBB-8E64-688181AF64CC}" srcOrd="0" destOrd="2" presId="urn:microsoft.com/office/officeart/2005/8/layout/StepDownProcess"/>
    <dgm:cxn modelId="{FA1C7035-2E6B-4660-B897-3F5BBC7E5CA7}" type="presOf" srcId="{72E9A299-8109-42EB-9DF9-C3814192D845}" destId="{BEDEA810-F328-414A-9395-8F198886F027}" srcOrd="0" destOrd="0" presId="urn:microsoft.com/office/officeart/2005/8/layout/StepDownProcess"/>
    <dgm:cxn modelId="{5B650EC9-D92A-4487-B582-F5D2BCC34019}" srcId="{9C26D1DC-0744-49E5-8396-2BC155BAA505}" destId="{24C4A225-6236-4A7E-91D4-9E43CBDC93E2}" srcOrd="4" destOrd="0" parTransId="{09727D5C-1133-4BEB-8664-5770B6E0C209}" sibTransId="{56967926-DEB2-4450-B146-46A72EC39727}"/>
    <dgm:cxn modelId="{CF838FD3-B146-4BC3-8DCC-01002BABDA6E}" type="presOf" srcId="{79482237-5993-4EA2-AC48-C13E64619BDB}" destId="{012333FA-26C5-4C5D-BB2C-4E33D93B6AA1}" srcOrd="0" destOrd="0" presId="urn:microsoft.com/office/officeart/2005/8/layout/StepDownProcess"/>
    <dgm:cxn modelId="{63FC2F88-60FF-4693-BB4B-ECEED9AC0730}" srcId="{79482237-5993-4EA2-AC48-C13E64619BDB}" destId="{A21AC85E-46A9-4CCB-97D4-D4B9721AC2F9}" srcOrd="1" destOrd="0" parTransId="{0FE4EB9F-DB78-4B68-AF8F-558BE42E9450}" sibTransId="{7613E430-515B-4F69-A7E1-AD3000178D4D}"/>
    <dgm:cxn modelId="{DC6FA912-2FE9-43E3-8AF6-447D85078B02}" type="presOf" srcId="{432AC055-15E2-4E1C-8F3B-712AB42B5601}" destId="{C0CF7493-BD31-4CBB-9E5C-F4BE3B73F727}" srcOrd="0" destOrd="0" presId="urn:microsoft.com/office/officeart/2005/8/layout/StepDownProcess"/>
    <dgm:cxn modelId="{ADE13257-D37A-45A0-9F89-C29E79ECC297}" type="presOf" srcId="{394CA77D-893F-48D0-A06E-C19BF529EDB5}" destId="{BEDEA810-F328-414A-9395-8F198886F027}" srcOrd="0" destOrd="1" presId="urn:microsoft.com/office/officeart/2005/8/layout/StepDownProcess"/>
    <dgm:cxn modelId="{D9459E30-817D-484E-82FB-35E483FD5D22}" type="presParOf" srcId="{6CEB745F-3455-4D3D-9626-B3BDFBFBC9F6}" destId="{DBA1F412-CA25-4028-87D0-B358588A5E1C}" srcOrd="0" destOrd="0" presId="urn:microsoft.com/office/officeart/2005/8/layout/StepDownProcess"/>
    <dgm:cxn modelId="{F29818D3-B17A-4498-9F76-B2905D7772CC}" type="presParOf" srcId="{DBA1F412-CA25-4028-87D0-B358588A5E1C}" destId="{C8813B28-A062-4BD1-AA86-C7022776C386}" srcOrd="0" destOrd="0" presId="urn:microsoft.com/office/officeart/2005/8/layout/StepDownProcess"/>
    <dgm:cxn modelId="{08A7A10F-A0BD-46FB-B10D-EC0BE4CB0A74}" type="presParOf" srcId="{DBA1F412-CA25-4028-87D0-B358588A5E1C}" destId="{45C24CC4-0CFF-4ED8-9277-9ED1B4932990}" srcOrd="1" destOrd="0" presId="urn:microsoft.com/office/officeart/2005/8/layout/StepDownProcess"/>
    <dgm:cxn modelId="{B766D09B-0543-4EEC-A9D3-A9C586243762}" type="presParOf" srcId="{DBA1F412-CA25-4028-87D0-B358588A5E1C}" destId="{C0CF7493-BD31-4CBB-9E5C-F4BE3B73F727}" srcOrd="2" destOrd="0" presId="urn:microsoft.com/office/officeart/2005/8/layout/StepDownProcess"/>
    <dgm:cxn modelId="{116BA3AA-B555-439D-893F-83DBF6EEAC33}" type="presParOf" srcId="{6CEB745F-3455-4D3D-9626-B3BDFBFBC9F6}" destId="{71662E0D-48CA-47AC-9CFB-7C719E6BEE3D}" srcOrd="1" destOrd="0" presId="urn:microsoft.com/office/officeart/2005/8/layout/StepDownProcess"/>
    <dgm:cxn modelId="{30820430-C2BE-49DF-81B3-73BEA969D181}" type="presParOf" srcId="{6CEB745F-3455-4D3D-9626-B3BDFBFBC9F6}" destId="{1B456B6F-7F6C-4499-B61B-E35FFE82279C}" srcOrd="2" destOrd="0" presId="urn:microsoft.com/office/officeart/2005/8/layout/StepDownProcess"/>
    <dgm:cxn modelId="{DB51BFBD-A331-44B3-A428-29D5414395D7}" type="presParOf" srcId="{1B456B6F-7F6C-4499-B61B-E35FFE82279C}" destId="{9D0C96D0-914C-4080-BEF6-72C3AE8CBCA6}" srcOrd="0" destOrd="0" presId="urn:microsoft.com/office/officeart/2005/8/layout/StepDownProcess"/>
    <dgm:cxn modelId="{5DC02F82-D8FE-4EE5-B337-46B1EB1F480A}" type="presParOf" srcId="{1B456B6F-7F6C-4499-B61B-E35FFE82279C}" destId="{11BFD583-D33D-4BAD-A7E1-F71E17023E06}" srcOrd="1" destOrd="0" presId="urn:microsoft.com/office/officeart/2005/8/layout/StepDownProcess"/>
    <dgm:cxn modelId="{EEB25829-DE56-40FA-A7AF-C807F40D291C}" type="presParOf" srcId="{1B456B6F-7F6C-4499-B61B-E35FFE82279C}" destId="{F67C241C-E254-42CD-A49C-449BCE9C6A3B}" srcOrd="2" destOrd="0" presId="urn:microsoft.com/office/officeart/2005/8/layout/StepDownProcess"/>
    <dgm:cxn modelId="{6467524C-915E-4C08-ACDC-5DBBF6548952}" type="presParOf" srcId="{6CEB745F-3455-4D3D-9626-B3BDFBFBC9F6}" destId="{731E1255-1BBE-4FCE-A743-0C2C576F2D45}" srcOrd="3" destOrd="0" presId="urn:microsoft.com/office/officeart/2005/8/layout/StepDownProcess"/>
    <dgm:cxn modelId="{EEDA3365-1E16-4308-BBBF-EE0697610BB3}" type="presParOf" srcId="{6CEB745F-3455-4D3D-9626-B3BDFBFBC9F6}" destId="{D6AA6776-F006-414E-9BC7-4375C23E768E}" srcOrd="4" destOrd="0" presId="urn:microsoft.com/office/officeart/2005/8/layout/StepDownProcess"/>
    <dgm:cxn modelId="{9E99E304-8B69-4CCA-A46C-E24C17FD2A2E}" type="presParOf" srcId="{D6AA6776-F006-414E-9BC7-4375C23E768E}" destId="{C71CEFA1-BBF9-4ECD-98AE-0A9DBA6ECCCB}" srcOrd="0" destOrd="0" presId="urn:microsoft.com/office/officeart/2005/8/layout/StepDownProcess"/>
    <dgm:cxn modelId="{B9FA219B-7E26-4E34-8CB4-7AA4390711DC}" type="presParOf" srcId="{D6AA6776-F006-414E-9BC7-4375C23E768E}" destId="{012333FA-26C5-4C5D-BB2C-4E33D93B6AA1}" srcOrd="1" destOrd="0" presId="urn:microsoft.com/office/officeart/2005/8/layout/StepDownProcess"/>
    <dgm:cxn modelId="{7A65D2C4-4255-4858-B712-ABA4791847FE}" type="presParOf" srcId="{D6AA6776-F006-414E-9BC7-4375C23E768E}" destId="{54DAA384-D4F3-498D-B86B-6C7B860A3B56}" srcOrd="2" destOrd="0" presId="urn:microsoft.com/office/officeart/2005/8/layout/StepDownProcess"/>
    <dgm:cxn modelId="{CCA0C61B-D67E-4444-9359-EEDCBE5F5EEC}" type="presParOf" srcId="{6CEB745F-3455-4D3D-9626-B3BDFBFBC9F6}" destId="{23E061B0-622B-4660-A3D9-28C0FDC67C99}" srcOrd="5" destOrd="0" presId="urn:microsoft.com/office/officeart/2005/8/layout/StepDownProcess"/>
    <dgm:cxn modelId="{503D1C4C-4095-458A-BA8F-60452ED191C2}" type="presParOf" srcId="{6CEB745F-3455-4D3D-9626-B3BDFBFBC9F6}" destId="{B042C5BE-7F64-40C8-A365-F4E20109A826}" srcOrd="6" destOrd="0" presId="urn:microsoft.com/office/officeart/2005/8/layout/StepDownProcess"/>
    <dgm:cxn modelId="{045F4CE6-0EE5-4DE8-B96D-9365D0866E1B}" type="presParOf" srcId="{B042C5BE-7F64-40C8-A365-F4E20109A826}" destId="{5CF5AF88-558B-4748-82F4-660C693DA406}" srcOrd="0" destOrd="0" presId="urn:microsoft.com/office/officeart/2005/8/layout/StepDownProcess"/>
    <dgm:cxn modelId="{D0C6691F-8B4D-4C0F-895B-802EBD210943}" type="presParOf" srcId="{B042C5BE-7F64-40C8-A365-F4E20109A826}" destId="{D1714DBF-B6B9-4967-8348-0155B5D0C394}" srcOrd="1" destOrd="0" presId="urn:microsoft.com/office/officeart/2005/8/layout/StepDownProcess"/>
    <dgm:cxn modelId="{83466622-3FB6-44DC-B5F8-8BA5E17BC5E9}" type="presParOf" srcId="{B042C5BE-7F64-40C8-A365-F4E20109A826}" destId="{0C89A6D3-E8A2-4DBB-8E64-688181AF64CC}" srcOrd="2" destOrd="0" presId="urn:microsoft.com/office/officeart/2005/8/layout/StepDownProcess"/>
    <dgm:cxn modelId="{E11757A5-5450-416E-9792-AEF35A052657}" type="presParOf" srcId="{6CEB745F-3455-4D3D-9626-B3BDFBFBC9F6}" destId="{4159BA43-949D-4215-A890-0720F9D27343}" srcOrd="7" destOrd="0" presId="urn:microsoft.com/office/officeart/2005/8/layout/StepDownProcess"/>
    <dgm:cxn modelId="{6AAAA5A6-9354-4DB5-87E2-469330CF562B}" type="presParOf" srcId="{6CEB745F-3455-4D3D-9626-B3BDFBFBC9F6}" destId="{C48C113D-8210-41E3-AB2B-6C6043920270}" srcOrd="8" destOrd="0" presId="urn:microsoft.com/office/officeart/2005/8/layout/StepDownProcess"/>
    <dgm:cxn modelId="{02E20BBF-1A36-48C2-8EB9-CCCD9D5AE2C3}" type="presParOf" srcId="{C48C113D-8210-41E3-AB2B-6C6043920270}" destId="{B853BD71-0BEA-4424-ACBC-F61D6DC90F3E}" srcOrd="0" destOrd="0" presId="urn:microsoft.com/office/officeart/2005/8/layout/StepDownProcess"/>
    <dgm:cxn modelId="{446D93A2-B143-4D0A-A216-2986E3DBF021}" type="presParOf" srcId="{C48C113D-8210-41E3-AB2B-6C6043920270}" destId="{BEDEA810-F328-414A-9395-8F198886F027}" srcOrd="1"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4E59BDB-F2BD-4F2A-9141-4C80B0BE8FF7}" type="doc">
      <dgm:prSet loTypeId="urn:microsoft.com/office/officeart/2005/8/layout/hList1" loCatId="list" qsTypeId="urn:microsoft.com/office/officeart/2005/8/quickstyle/simple1" qsCatId="simple" csTypeId="urn:microsoft.com/office/officeart/2005/8/colors/colorful5" csCatId="colorful" phldr="1"/>
      <dgm:spPr/>
      <dgm:t>
        <a:bodyPr/>
        <a:lstStyle/>
        <a:p>
          <a:endParaRPr lang="en-US"/>
        </a:p>
      </dgm:t>
    </dgm:pt>
    <dgm:pt modelId="{897822C5-A708-45AA-943B-658472EB5470}">
      <dgm:prSet phldrT="[Text]" custT="1"/>
      <dgm:spPr/>
      <dgm:t>
        <a:bodyPr/>
        <a:lstStyle/>
        <a:p>
          <a:r>
            <a:rPr lang="en-US" sz="2000" b="1" dirty="0" err="1" smtClean="0"/>
            <a:t>DocProvider</a:t>
          </a:r>
          <a:endParaRPr lang="en-US" sz="2000" b="1" dirty="0"/>
        </a:p>
      </dgm:t>
    </dgm:pt>
    <dgm:pt modelId="{7C798D0B-06AA-46DA-9892-06BC8D93E039}" type="parTrans" cxnId="{869D235A-A7C6-4AC9-A879-3B73782B1B89}">
      <dgm:prSet/>
      <dgm:spPr/>
      <dgm:t>
        <a:bodyPr/>
        <a:lstStyle/>
        <a:p>
          <a:endParaRPr lang="en-US"/>
        </a:p>
      </dgm:t>
    </dgm:pt>
    <dgm:pt modelId="{E4D84137-96CC-477B-96E5-CF055BF3F6A2}" type="sibTrans" cxnId="{869D235A-A7C6-4AC9-A879-3B73782B1B89}">
      <dgm:prSet/>
      <dgm:spPr/>
      <dgm:t>
        <a:bodyPr/>
        <a:lstStyle/>
        <a:p>
          <a:endParaRPr lang="en-US"/>
        </a:p>
      </dgm:t>
    </dgm:pt>
    <dgm:pt modelId="{95BB6D7C-A25E-4C8F-9C85-FE6BE50AE10D}">
      <dgm:prSet phldrT="[Text]"/>
      <dgm:spPr/>
      <dgm:t>
        <a:bodyPr/>
        <a:lstStyle/>
        <a:p>
          <a:r>
            <a:rPr lang="en-US" dirty="0" smtClean="0"/>
            <a:t>FOD Economie</a:t>
          </a:r>
          <a:endParaRPr lang="en-US" dirty="0"/>
        </a:p>
      </dgm:t>
    </dgm:pt>
    <dgm:pt modelId="{892A1852-606C-49DD-931B-9F4CE198693C}" type="parTrans" cxnId="{13205AE6-3821-4F11-B948-E99D4C7F9C53}">
      <dgm:prSet/>
      <dgm:spPr/>
      <dgm:t>
        <a:bodyPr/>
        <a:lstStyle/>
        <a:p>
          <a:endParaRPr lang="en-US"/>
        </a:p>
      </dgm:t>
    </dgm:pt>
    <dgm:pt modelId="{F8E95B23-2BF8-4877-8552-C064363F62A0}" type="sibTrans" cxnId="{13205AE6-3821-4F11-B948-E99D4C7F9C53}">
      <dgm:prSet/>
      <dgm:spPr/>
      <dgm:t>
        <a:bodyPr/>
        <a:lstStyle/>
        <a:p>
          <a:endParaRPr lang="en-US"/>
        </a:p>
      </dgm:t>
    </dgm:pt>
    <dgm:pt modelId="{FFB1CC33-366F-45E7-B5A1-D98784EFBBDA}">
      <dgm:prSet phldrT="[Text]"/>
      <dgm:spPr/>
      <dgm:t>
        <a:bodyPr/>
        <a:lstStyle/>
        <a:p>
          <a:r>
            <a:rPr lang="en-US" dirty="0" err="1" smtClean="0"/>
            <a:t>Speos</a:t>
          </a:r>
          <a:endParaRPr lang="en-US" dirty="0"/>
        </a:p>
      </dgm:t>
    </dgm:pt>
    <dgm:pt modelId="{2C41EAC9-4A4C-4036-AF05-7D07F238CD3D}" type="parTrans" cxnId="{92696AD9-D9E4-4347-9940-D080A6EE4039}">
      <dgm:prSet/>
      <dgm:spPr/>
      <dgm:t>
        <a:bodyPr/>
        <a:lstStyle/>
        <a:p>
          <a:endParaRPr lang="en-US"/>
        </a:p>
      </dgm:t>
    </dgm:pt>
    <dgm:pt modelId="{772AE741-0A51-4467-81A5-E080C48CA2E5}" type="sibTrans" cxnId="{92696AD9-D9E4-4347-9940-D080A6EE4039}">
      <dgm:prSet/>
      <dgm:spPr/>
      <dgm:t>
        <a:bodyPr/>
        <a:lstStyle/>
        <a:p>
          <a:endParaRPr lang="en-US"/>
        </a:p>
      </dgm:t>
    </dgm:pt>
    <dgm:pt modelId="{0E206AB8-99CB-4ADC-ABA7-25EEF8174961}">
      <dgm:prSet phldrT="[Text]" custT="1"/>
      <dgm:spPr/>
      <dgm:t>
        <a:bodyPr/>
        <a:lstStyle/>
        <a:p>
          <a:r>
            <a:rPr lang="en-US" sz="2000" b="1" dirty="0" err="1" smtClean="0"/>
            <a:t>DocSender</a:t>
          </a:r>
          <a:endParaRPr lang="en-US" sz="2000" b="1" dirty="0" smtClean="0"/>
        </a:p>
      </dgm:t>
    </dgm:pt>
    <dgm:pt modelId="{B0C25A13-81D5-4772-850D-E464B3ACE3FE}" type="parTrans" cxnId="{3A9A3492-D4CB-4F7F-864F-1DCA531F63F2}">
      <dgm:prSet/>
      <dgm:spPr/>
      <dgm:t>
        <a:bodyPr/>
        <a:lstStyle/>
        <a:p>
          <a:endParaRPr lang="en-US"/>
        </a:p>
      </dgm:t>
    </dgm:pt>
    <dgm:pt modelId="{D18B9BFC-1FB7-4E36-95F2-A172DEB83640}" type="sibTrans" cxnId="{3A9A3492-D4CB-4F7F-864F-1DCA531F63F2}">
      <dgm:prSet/>
      <dgm:spPr/>
      <dgm:t>
        <a:bodyPr/>
        <a:lstStyle/>
        <a:p>
          <a:endParaRPr lang="en-US"/>
        </a:p>
      </dgm:t>
    </dgm:pt>
    <dgm:pt modelId="{86F8A321-68E2-462E-A8B2-5F95AB107502}">
      <dgm:prSet phldrT="[Text]"/>
      <dgm:spPr/>
      <dgm:t>
        <a:bodyPr/>
        <a:lstStyle/>
        <a:p>
          <a:r>
            <a:rPr lang="en-US" dirty="0" smtClean="0"/>
            <a:t>EDE (ONSS)</a:t>
          </a:r>
          <a:endParaRPr lang="en-US" dirty="0"/>
        </a:p>
      </dgm:t>
    </dgm:pt>
    <dgm:pt modelId="{42D15AD6-6B92-47B4-A2EA-0F43A0003759}" type="parTrans" cxnId="{2AB7A73A-8554-4D65-AB0E-EE0B33F45092}">
      <dgm:prSet/>
      <dgm:spPr/>
      <dgm:t>
        <a:bodyPr/>
        <a:lstStyle/>
        <a:p>
          <a:endParaRPr lang="en-US"/>
        </a:p>
      </dgm:t>
    </dgm:pt>
    <dgm:pt modelId="{9F5CA7FD-29A9-4870-A5FF-1675D9A85FE0}" type="sibTrans" cxnId="{2AB7A73A-8554-4D65-AB0E-EE0B33F45092}">
      <dgm:prSet/>
      <dgm:spPr/>
      <dgm:t>
        <a:bodyPr/>
        <a:lstStyle/>
        <a:p>
          <a:endParaRPr lang="en-US"/>
        </a:p>
      </dgm:t>
    </dgm:pt>
    <dgm:pt modelId="{BDFC5970-8A63-42F0-AF95-61ABF8E62A87}">
      <dgm:prSet phldrT="[Text]"/>
      <dgm:spPr/>
      <dgm:t>
        <a:bodyPr/>
        <a:lstStyle/>
        <a:p>
          <a:r>
            <a:rPr lang="en-US" dirty="0" err="1" smtClean="0"/>
            <a:t>eDecision</a:t>
          </a:r>
          <a:r>
            <a:rPr lang="en-US" dirty="0" smtClean="0"/>
            <a:t>/</a:t>
          </a:r>
          <a:r>
            <a:rPr lang="en-US" dirty="0" err="1" smtClean="0"/>
            <a:t>ePV</a:t>
          </a:r>
          <a:endParaRPr lang="en-US" dirty="0"/>
        </a:p>
      </dgm:t>
    </dgm:pt>
    <dgm:pt modelId="{412554CA-9828-483C-92C5-0B8B08DA7224}" type="parTrans" cxnId="{24E21177-8540-437C-A3F9-5FC86B649FC7}">
      <dgm:prSet/>
      <dgm:spPr/>
      <dgm:t>
        <a:bodyPr/>
        <a:lstStyle/>
        <a:p>
          <a:endParaRPr lang="en-US"/>
        </a:p>
      </dgm:t>
    </dgm:pt>
    <dgm:pt modelId="{251B68F5-9C4C-46CF-A814-6C4C966E64A4}" type="sibTrans" cxnId="{24E21177-8540-437C-A3F9-5FC86B649FC7}">
      <dgm:prSet/>
      <dgm:spPr/>
      <dgm:t>
        <a:bodyPr/>
        <a:lstStyle/>
        <a:p>
          <a:endParaRPr lang="en-US"/>
        </a:p>
      </dgm:t>
    </dgm:pt>
    <dgm:pt modelId="{F1605E4D-2902-444C-AF87-DDCB5D5E3B95}">
      <dgm:prSet phldrT="[Text]" custT="1"/>
      <dgm:spPr/>
      <dgm:t>
        <a:bodyPr/>
        <a:lstStyle/>
        <a:p>
          <a:r>
            <a:rPr lang="en-US" sz="1800" b="1" dirty="0" err="1" smtClean="0"/>
            <a:t>DocConsumer</a:t>
          </a:r>
          <a:endParaRPr lang="en-US" sz="2000" b="1" dirty="0"/>
        </a:p>
      </dgm:t>
    </dgm:pt>
    <dgm:pt modelId="{CD506866-D62A-45CF-9663-2999F4F03CF6}" type="parTrans" cxnId="{1D0527F0-E388-49C5-AFC2-45C1A9780EFF}">
      <dgm:prSet/>
      <dgm:spPr/>
      <dgm:t>
        <a:bodyPr/>
        <a:lstStyle/>
        <a:p>
          <a:endParaRPr lang="en-US"/>
        </a:p>
      </dgm:t>
    </dgm:pt>
    <dgm:pt modelId="{B689DCD0-6F93-4ED7-A8C2-E3D3109C0807}" type="sibTrans" cxnId="{1D0527F0-E388-49C5-AFC2-45C1A9780EFF}">
      <dgm:prSet/>
      <dgm:spPr/>
      <dgm:t>
        <a:bodyPr/>
        <a:lstStyle/>
        <a:p>
          <a:endParaRPr lang="en-US"/>
        </a:p>
      </dgm:t>
    </dgm:pt>
    <dgm:pt modelId="{F71A3925-718B-4861-AF0B-962B16BAE710}">
      <dgm:prSet phldrT="[Text]"/>
      <dgm:spPr/>
      <dgm:t>
        <a:bodyPr/>
        <a:lstStyle/>
        <a:p>
          <a:r>
            <a:rPr lang="en-US" dirty="0" smtClean="0"/>
            <a:t>Teal Partners</a:t>
          </a:r>
          <a:endParaRPr lang="en-US" dirty="0"/>
        </a:p>
      </dgm:t>
    </dgm:pt>
    <dgm:pt modelId="{2076BEC6-6E85-4C1F-B302-443D7517FFDB}" type="parTrans" cxnId="{3430DBD1-164A-432C-8CE3-4DC55C4D80C8}">
      <dgm:prSet/>
      <dgm:spPr/>
      <dgm:t>
        <a:bodyPr/>
        <a:lstStyle/>
        <a:p>
          <a:endParaRPr lang="en-US"/>
        </a:p>
      </dgm:t>
    </dgm:pt>
    <dgm:pt modelId="{4D60D132-F440-46CF-8E7B-354D0F2364C7}" type="sibTrans" cxnId="{3430DBD1-164A-432C-8CE3-4DC55C4D80C8}">
      <dgm:prSet/>
      <dgm:spPr/>
      <dgm:t>
        <a:bodyPr/>
        <a:lstStyle/>
        <a:p>
          <a:endParaRPr lang="en-US"/>
        </a:p>
      </dgm:t>
    </dgm:pt>
    <dgm:pt modelId="{E6555897-E945-44AF-B79D-058B329D687A}">
      <dgm:prSet phldrT="[Text]"/>
      <dgm:spPr/>
      <dgm:t>
        <a:bodyPr/>
        <a:lstStyle/>
        <a:p>
          <a:r>
            <a:rPr lang="en-US" dirty="0" smtClean="0"/>
            <a:t>TRUSTO</a:t>
          </a:r>
          <a:endParaRPr lang="en-US" dirty="0"/>
        </a:p>
      </dgm:t>
    </dgm:pt>
    <dgm:pt modelId="{E8E6FA76-20B3-4F79-A57E-40125297E834}" type="parTrans" cxnId="{A9C0AC87-BA30-4E0D-8B0C-EE20E73BE312}">
      <dgm:prSet/>
      <dgm:spPr/>
      <dgm:t>
        <a:bodyPr/>
        <a:lstStyle/>
        <a:p>
          <a:endParaRPr lang="en-US"/>
        </a:p>
      </dgm:t>
    </dgm:pt>
    <dgm:pt modelId="{71CD57C1-05C2-4D5A-883F-483F18FDC6CE}" type="sibTrans" cxnId="{A9C0AC87-BA30-4E0D-8B0C-EE20E73BE312}">
      <dgm:prSet/>
      <dgm:spPr/>
      <dgm:t>
        <a:bodyPr/>
        <a:lstStyle/>
        <a:p>
          <a:endParaRPr lang="en-US"/>
        </a:p>
      </dgm:t>
    </dgm:pt>
    <dgm:pt modelId="{0E7B8FDB-1E02-46B8-AD65-C80336308991}">
      <dgm:prSet phldrT="[Text]"/>
      <dgm:spPr/>
      <dgm:t>
        <a:bodyPr/>
        <a:lstStyle/>
        <a:p>
          <a:r>
            <a:rPr lang="en-US" dirty="0" smtClean="0"/>
            <a:t>FOD FIN</a:t>
          </a:r>
          <a:endParaRPr lang="en-US" dirty="0"/>
        </a:p>
      </dgm:t>
    </dgm:pt>
    <dgm:pt modelId="{93829A3F-0A35-43C4-813E-6706AAF0D431}" type="parTrans" cxnId="{9DC50F44-FFEF-4CDA-83A6-A8E7A02FE077}">
      <dgm:prSet/>
      <dgm:spPr/>
      <dgm:t>
        <a:bodyPr/>
        <a:lstStyle/>
        <a:p>
          <a:endParaRPr lang="en-US"/>
        </a:p>
      </dgm:t>
    </dgm:pt>
    <dgm:pt modelId="{F747370D-B838-4D58-810E-3C60C6084891}" type="sibTrans" cxnId="{9DC50F44-FFEF-4CDA-83A6-A8E7A02FE077}">
      <dgm:prSet/>
      <dgm:spPr/>
      <dgm:t>
        <a:bodyPr/>
        <a:lstStyle/>
        <a:p>
          <a:endParaRPr lang="en-US"/>
        </a:p>
      </dgm:t>
    </dgm:pt>
    <dgm:pt modelId="{141E7EE8-CCC8-4E1F-ACC7-6EC3046F0FDA}">
      <dgm:prSet phldrT="[Text]"/>
      <dgm:spPr/>
      <dgm:t>
        <a:bodyPr/>
        <a:lstStyle/>
        <a:p>
          <a:r>
            <a:rPr lang="en-US" dirty="0" err="1" smtClean="0"/>
            <a:t>Artist@work</a:t>
          </a:r>
          <a:endParaRPr lang="en-US" dirty="0"/>
        </a:p>
      </dgm:t>
    </dgm:pt>
    <dgm:pt modelId="{8DE78C23-24AF-40BE-B4B9-9EFF3828DA3C}" type="parTrans" cxnId="{81A820F8-26C7-4C05-8470-1592699BF333}">
      <dgm:prSet/>
      <dgm:spPr/>
      <dgm:t>
        <a:bodyPr/>
        <a:lstStyle/>
        <a:p>
          <a:endParaRPr lang="en-US"/>
        </a:p>
      </dgm:t>
    </dgm:pt>
    <dgm:pt modelId="{9DADCCD6-1120-4EB3-B359-0FAB059F11FE}" type="sibTrans" cxnId="{81A820F8-26C7-4C05-8470-1592699BF333}">
      <dgm:prSet/>
      <dgm:spPr/>
      <dgm:t>
        <a:bodyPr/>
        <a:lstStyle/>
        <a:p>
          <a:endParaRPr lang="en-US"/>
        </a:p>
      </dgm:t>
    </dgm:pt>
    <dgm:pt modelId="{B9955697-065A-42B7-85C8-D47885B8CE4A}">
      <dgm:prSet phldrT="[Text]"/>
      <dgm:spPr/>
      <dgm:t>
        <a:bodyPr/>
        <a:lstStyle/>
        <a:p>
          <a:r>
            <a:rPr lang="en-US" dirty="0" smtClean="0"/>
            <a:t>BOSA</a:t>
          </a:r>
          <a:endParaRPr lang="en-US" dirty="0"/>
        </a:p>
      </dgm:t>
    </dgm:pt>
    <dgm:pt modelId="{ECF6A3CD-37FE-433E-AC0F-791CBF05A6FD}" type="parTrans" cxnId="{8DFC2180-4C94-474A-BADB-7B22DF1D3F85}">
      <dgm:prSet/>
      <dgm:spPr/>
      <dgm:t>
        <a:bodyPr/>
        <a:lstStyle/>
        <a:p>
          <a:endParaRPr lang="en-US"/>
        </a:p>
      </dgm:t>
    </dgm:pt>
    <dgm:pt modelId="{726F91F3-CBD2-45A1-B110-82A7AEF6F0E0}" type="sibTrans" cxnId="{8DFC2180-4C94-474A-BADB-7B22DF1D3F85}">
      <dgm:prSet/>
      <dgm:spPr/>
      <dgm:t>
        <a:bodyPr/>
        <a:lstStyle/>
        <a:p>
          <a:endParaRPr lang="en-US"/>
        </a:p>
      </dgm:t>
    </dgm:pt>
    <dgm:pt modelId="{2276D153-B435-4303-81AB-15D5C915DCFB}">
      <dgm:prSet phldrT="[Text]"/>
      <dgm:spPr/>
      <dgm:t>
        <a:bodyPr/>
        <a:lstStyle/>
        <a:p>
          <a:r>
            <a:rPr lang="en-US" dirty="0" smtClean="0"/>
            <a:t>Connect-Solutions</a:t>
          </a:r>
          <a:endParaRPr lang="en-US" dirty="0"/>
        </a:p>
      </dgm:t>
    </dgm:pt>
    <dgm:pt modelId="{F12A64BA-E88D-4CDB-BD7A-222498E77751}" type="parTrans" cxnId="{636EA40C-0D66-47B7-B8A5-D755A535CAB6}">
      <dgm:prSet/>
      <dgm:spPr/>
      <dgm:t>
        <a:bodyPr/>
        <a:lstStyle/>
        <a:p>
          <a:endParaRPr lang="en-US"/>
        </a:p>
      </dgm:t>
    </dgm:pt>
    <dgm:pt modelId="{02B3B361-848D-442F-B15C-962813082C3A}" type="sibTrans" cxnId="{636EA40C-0D66-47B7-B8A5-D755A535CAB6}">
      <dgm:prSet/>
      <dgm:spPr/>
      <dgm:t>
        <a:bodyPr/>
        <a:lstStyle/>
        <a:p>
          <a:endParaRPr lang="en-US"/>
        </a:p>
      </dgm:t>
    </dgm:pt>
    <dgm:pt modelId="{DEFD3BC9-398A-4061-9C04-357257ED8887}">
      <dgm:prSet phldrT="[Text]"/>
      <dgm:spPr/>
      <dgm:t>
        <a:bodyPr/>
        <a:lstStyle/>
        <a:p>
          <a:r>
            <a:rPr lang="en-US" dirty="0" smtClean="0"/>
            <a:t>Pensions</a:t>
          </a:r>
          <a:endParaRPr lang="en-US" dirty="0"/>
        </a:p>
      </dgm:t>
    </dgm:pt>
    <dgm:pt modelId="{7A9A1CD4-B2FA-4E2F-B5CB-38F803075710}" type="parTrans" cxnId="{D64B533F-6A67-4DAC-BBBE-17F4E947A2EC}">
      <dgm:prSet/>
      <dgm:spPr/>
      <dgm:t>
        <a:bodyPr/>
        <a:lstStyle/>
        <a:p>
          <a:endParaRPr lang="en-US"/>
        </a:p>
      </dgm:t>
    </dgm:pt>
    <dgm:pt modelId="{47DA93C1-3475-4DAF-B8F0-C87B1ECFE476}" type="sibTrans" cxnId="{D64B533F-6A67-4DAC-BBBE-17F4E947A2EC}">
      <dgm:prSet/>
      <dgm:spPr/>
      <dgm:t>
        <a:bodyPr/>
        <a:lstStyle/>
        <a:p>
          <a:endParaRPr lang="en-US"/>
        </a:p>
      </dgm:t>
    </dgm:pt>
    <dgm:pt modelId="{85A63212-BBA8-430D-8FF7-E277D5786894}">
      <dgm:prSet phldrT="[Text]"/>
      <dgm:spPr/>
      <dgm:t>
        <a:bodyPr/>
        <a:lstStyle/>
        <a:p>
          <a:r>
            <a:rPr lang="en-US" dirty="0" smtClean="0"/>
            <a:t>Justice (</a:t>
          </a:r>
          <a:r>
            <a:rPr lang="en-US" dirty="0" err="1" smtClean="0"/>
            <a:t>Speos</a:t>
          </a:r>
          <a:r>
            <a:rPr lang="en-US" dirty="0" smtClean="0"/>
            <a:t>)</a:t>
          </a:r>
          <a:endParaRPr lang="en-US" dirty="0"/>
        </a:p>
      </dgm:t>
    </dgm:pt>
    <dgm:pt modelId="{925D1086-BF6B-44E0-BDA0-D851B1CAAFEB}" type="parTrans" cxnId="{9B8498F7-585B-404F-9002-1E212B988ECB}">
      <dgm:prSet/>
      <dgm:spPr/>
      <dgm:t>
        <a:bodyPr/>
        <a:lstStyle/>
        <a:p>
          <a:endParaRPr lang="en-US"/>
        </a:p>
      </dgm:t>
    </dgm:pt>
    <dgm:pt modelId="{78209CFC-B93B-4792-98BA-96C6C979B0E5}" type="sibTrans" cxnId="{9B8498F7-585B-404F-9002-1E212B988ECB}">
      <dgm:prSet/>
      <dgm:spPr/>
      <dgm:t>
        <a:bodyPr/>
        <a:lstStyle/>
        <a:p>
          <a:endParaRPr lang="en-US"/>
        </a:p>
      </dgm:t>
    </dgm:pt>
    <dgm:pt modelId="{392AF058-76B6-4221-B781-3DCFA461E402}">
      <dgm:prSet phldrT="[Text]"/>
      <dgm:spPr/>
      <dgm:t>
        <a:bodyPr/>
        <a:lstStyle/>
        <a:p>
          <a:r>
            <a:rPr lang="en-US" dirty="0" smtClean="0"/>
            <a:t>Intention de participation</a:t>
          </a:r>
          <a:endParaRPr lang="en-US" dirty="0"/>
        </a:p>
      </dgm:t>
    </dgm:pt>
    <dgm:pt modelId="{C1C09EDE-34EE-4389-B9CB-1B2251F4C173}" type="parTrans" cxnId="{8AE2D36E-BA01-4B8C-9282-E9CA970216E1}">
      <dgm:prSet/>
      <dgm:spPr/>
      <dgm:t>
        <a:bodyPr/>
        <a:lstStyle/>
        <a:p>
          <a:endParaRPr lang="en-US"/>
        </a:p>
      </dgm:t>
    </dgm:pt>
    <dgm:pt modelId="{7CCA733D-0F23-4872-B52A-23DC62C8AA05}" type="sibTrans" cxnId="{8AE2D36E-BA01-4B8C-9282-E9CA970216E1}">
      <dgm:prSet/>
      <dgm:spPr/>
      <dgm:t>
        <a:bodyPr/>
        <a:lstStyle/>
        <a:p>
          <a:endParaRPr lang="en-US"/>
        </a:p>
      </dgm:t>
    </dgm:pt>
    <dgm:pt modelId="{12FD906B-D754-4013-A9E6-1947C4D5D1ED}">
      <dgm:prSet phldrT="[Text]"/>
      <dgm:spPr/>
      <dgm:t>
        <a:bodyPr/>
        <a:lstStyle/>
        <a:p>
          <a:r>
            <a:rPr lang="en-US" dirty="0" err="1" smtClean="0"/>
            <a:t>Vlaanderen</a:t>
          </a:r>
          <a:endParaRPr lang="en-US" dirty="0"/>
        </a:p>
      </dgm:t>
    </dgm:pt>
    <dgm:pt modelId="{122B6643-E270-42FD-AA23-E137AE20B69D}" type="parTrans" cxnId="{6DED6B3D-7339-43EC-BD4E-A6D48C270C92}">
      <dgm:prSet/>
      <dgm:spPr/>
      <dgm:t>
        <a:bodyPr/>
        <a:lstStyle/>
        <a:p>
          <a:endParaRPr lang="en-US"/>
        </a:p>
      </dgm:t>
    </dgm:pt>
    <dgm:pt modelId="{59210365-99D7-42CE-A19D-586FBFF68311}" type="sibTrans" cxnId="{6DED6B3D-7339-43EC-BD4E-A6D48C270C92}">
      <dgm:prSet/>
      <dgm:spPr/>
      <dgm:t>
        <a:bodyPr/>
        <a:lstStyle/>
        <a:p>
          <a:endParaRPr lang="en-US"/>
        </a:p>
      </dgm:t>
    </dgm:pt>
    <dgm:pt modelId="{700BF356-981C-4F05-A4BA-36373A900109}">
      <dgm:prSet phldrT="[Text]"/>
      <dgm:spPr/>
      <dgm:t>
        <a:bodyPr/>
        <a:lstStyle/>
        <a:p>
          <a:r>
            <a:rPr lang="en-US" dirty="0" err="1" smtClean="0"/>
            <a:t>eWBS</a:t>
          </a:r>
          <a:r>
            <a:rPr lang="en-US" dirty="0" smtClean="0"/>
            <a:t>/SPW</a:t>
          </a:r>
          <a:endParaRPr lang="en-US" dirty="0"/>
        </a:p>
      </dgm:t>
    </dgm:pt>
    <dgm:pt modelId="{FDF85BDA-D6B4-40AA-A80C-AAD87896A067}" type="parTrans" cxnId="{C8FF3F17-A049-4B58-A7F3-BE053530A184}">
      <dgm:prSet/>
      <dgm:spPr/>
      <dgm:t>
        <a:bodyPr/>
        <a:lstStyle/>
        <a:p>
          <a:endParaRPr lang="en-US"/>
        </a:p>
      </dgm:t>
    </dgm:pt>
    <dgm:pt modelId="{6A76206E-134D-42B4-8A11-7E7851F0D6A3}" type="sibTrans" cxnId="{C8FF3F17-A049-4B58-A7F3-BE053530A184}">
      <dgm:prSet/>
      <dgm:spPr/>
      <dgm:t>
        <a:bodyPr/>
        <a:lstStyle/>
        <a:p>
          <a:endParaRPr lang="en-US"/>
        </a:p>
      </dgm:t>
    </dgm:pt>
    <dgm:pt modelId="{64FB1135-C695-46E5-89EF-E7418BBD2A54}">
      <dgm:prSet phldrT="[Text]"/>
      <dgm:spPr/>
      <dgm:t>
        <a:bodyPr/>
        <a:lstStyle/>
        <a:p>
          <a:r>
            <a:rPr lang="en-US" dirty="0" err="1" smtClean="0"/>
            <a:t>Fedris</a:t>
          </a:r>
          <a:endParaRPr lang="en-US" dirty="0"/>
        </a:p>
      </dgm:t>
    </dgm:pt>
    <dgm:pt modelId="{234FB2E3-EBF4-4527-B6D0-9EBE014F4B85}" type="parTrans" cxnId="{3C13A2B8-D45E-407D-B29B-21E471DF062D}">
      <dgm:prSet/>
      <dgm:spPr/>
      <dgm:t>
        <a:bodyPr/>
        <a:lstStyle/>
        <a:p>
          <a:endParaRPr lang="en-US"/>
        </a:p>
      </dgm:t>
    </dgm:pt>
    <dgm:pt modelId="{3543FCC5-2918-436B-901B-FB3AA53E4405}" type="sibTrans" cxnId="{3C13A2B8-D45E-407D-B29B-21E471DF062D}">
      <dgm:prSet/>
      <dgm:spPr/>
      <dgm:t>
        <a:bodyPr/>
        <a:lstStyle/>
        <a:p>
          <a:endParaRPr lang="en-US"/>
        </a:p>
      </dgm:t>
    </dgm:pt>
    <dgm:pt modelId="{AC37D1D1-A457-4423-A72E-1C88CC3FB21A}">
      <dgm:prSet phldrT="[Text]"/>
      <dgm:spPr/>
      <dgm:t>
        <a:bodyPr/>
        <a:lstStyle/>
        <a:p>
          <a:endParaRPr lang="en-US" dirty="0"/>
        </a:p>
      </dgm:t>
    </dgm:pt>
    <dgm:pt modelId="{369DC562-F6AD-4027-8DE2-95AD6778BA34}" type="parTrans" cxnId="{AE085BD4-2FB1-42B0-9DBE-46E67D6EB94B}">
      <dgm:prSet/>
      <dgm:spPr/>
      <dgm:t>
        <a:bodyPr/>
        <a:lstStyle/>
        <a:p>
          <a:endParaRPr lang="en-US"/>
        </a:p>
      </dgm:t>
    </dgm:pt>
    <dgm:pt modelId="{46FBAE97-238C-42C1-9FE1-A94ED4DD5E32}" type="sibTrans" cxnId="{AE085BD4-2FB1-42B0-9DBE-46E67D6EB94B}">
      <dgm:prSet/>
      <dgm:spPr/>
      <dgm:t>
        <a:bodyPr/>
        <a:lstStyle/>
        <a:p>
          <a:endParaRPr lang="en-US"/>
        </a:p>
      </dgm:t>
    </dgm:pt>
    <dgm:pt modelId="{D2BCC101-5396-4910-B91D-DCFFA7BBACEA}" type="pres">
      <dgm:prSet presAssocID="{B4E59BDB-F2BD-4F2A-9141-4C80B0BE8FF7}" presName="Name0" presStyleCnt="0">
        <dgm:presLayoutVars>
          <dgm:dir/>
          <dgm:animLvl val="lvl"/>
          <dgm:resizeHandles val="exact"/>
        </dgm:presLayoutVars>
      </dgm:prSet>
      <dgm:spPr/>
      <dgm:t>
        <a:bodyPr/>
        <a:lstStyle/>
        <a:p>
          <a:endParaRPr lang="en-US"/>
        </a:p>
      </dgm:t>
    </dgm:pt>
    <dgm:pt modelId="{9D412472-49E4-4274-8D03-4E48A1D4F0A5}" type="pres">
      <dgm:prSet presAssocID="{897822C5-A708-45AA-943B-658472EB5470}" presName="composite" presStyleCnt="0"/>
      <dgm:spPr/>
    </dgm:pt>
    <dgm:pt modelId="{44B984CE-FECE-46A0-BF10-C694E1784BA5}" type="pres">
      <dgm:prSet presAssocID="{897822C5-A708-45AA-943B-658472EB5470}" presName="parTx" presStyleLbl="alignNode1" presStyleIdx="0" presStyleCnt="4">
        <dgm:presLayoutVars>
          <dgm:chMax val="0"/>
          <dgm:chPref val="0"/>
          <dgm:bulletEnabled val="1"/>
        </dgm:presLayoutVars>
      </dgm:prSet>
      <dgm:spPr/>
      <dgm:t>
        <a:bodyPr/>
        <a:lstStyle/>
        <a:p>
          <a:endParaRPr lang="en-US"/>
        </a:p>
      </dgm:t>
    </dgm:pt>
    <dgm:pt modelId="{B50BA70E-52CC-4511-B11A-DFB91DF6E67A}" type="pres">
      <dgm:prSet presAssocID="{897822C5-A708-45AA-943B-658472EB5470}" presName="desTx" presStyleLbl="alignAccFollowNode1" presStyleIdx="0" presStyleCnt="4">
        <dgm:presLayoutVars>
          <dgm:bulletEnabled val="1"/>
        </dgm:presLayoutVars>
      </dgm:prSet>
      <dgm:spPr/>
      <dgm:t>
        <a:bodyPr/>
        <a:lstStyle/>
        <a:p>
          <a:endParaRPr lang="en-US"/>
        </a:p>
      </dgm:t>
    </dgm:pt>
    <dgm:pt modelId="{1171A858-1137-4CDC-8E7E-B92CEBE92B2E}" type="pres">
      <dgm:prSet presAssocID="{E4D84137-96CC-477B-96E5-CF055BF3F6A2}" presName="space" presStyleCnt="0"/>
      <dgm:spPr/>
    </dgm:pt>
    <dgm:pt modelId="{DABD8163-71DD-4587-8798-B8BCD5CB9175}" type="pres">
      <dgm:prSet presAssocID="{0E206AB8-99CB-4ADC-ABA7-25EEF8174961}" presName="composite" presStyleCnt="0"/>
      <dgm:spPr/>
    </dgm:pt>
    <dgm:pt modelId="{72966AE3-9821-4C67-A64F-26708AFDE17D}" type="pres">
      <dgm:prSet presAssocID="{0E206AB8-99CB-4ADC-ABA7-25EEF8174961}" presName="parTx" presStyleLbl="alignNode1" presStyleIdx="1" presStyleCnt="4">
        <dgm:presLayoutVars>
          <dgm:chMax val="0"/>
          <dgm:chPref val="0"/>
          <dgm:bulletEnabled val="1"/>
        </dgm:presLayoutVars>
      </dgm:prSet>
      <dgm:spPr/>
      <dgm:t>
        <a:bodyPr/>
        <a:lstStyle/>
        <a:p>
          <a:endParaRPr lang="en-US"/>
        </a:p>
      </dgm:t>
    </dgm:pt>
    <dgm:pt modelId="{54B02037-1865-4525-8780-C2865690D621}" type="pres">
      <dgm:prSet presAssocID="{0E206AB8-99CB-4ADC-ABA7-25EEF8174961}" presName="desTx" presStyleLbl="alignAccFollowNode1" presStyleIdx="1" presStyleCnt="4">
        <dgm:presLayoutVars>
          <dgm:bulletEnabled val="1"/>
        </dgm:presLayoutVars>
      </dgm:prSet>
      <dgm:spPr/>
      <dgm:t>
        <a:bodyPr/>
        <a:lstStyle/>
        <a:p>
          <a:endParaRPr lang="en-US"/>
        </a:p>
      </dgm:t>
    </dgm:pt>
    <dgm:pt modelId="{5AD09430-EB82-4D42-95F0-C9FAC04913C7}" type="pres">
      <dgm:prSet presAssocID="{D18B9BFC-1FB7-4E36-95F2-A172DEB83640}" presName="space" presStyleCnt="0"/>
      <dgm:spPr/>
    </dgm:pt>
    <dgm:pt modelId="{1B32022E-5DEF-41FF-9BE0-3C7BF5590246}" type="pres">
      <dgm:prSet presAssocID="{F1605E4D-2902-444C-AF87-DDCB5D5E3B95}" presName="composite" presStyleCnt="0"/>
      <dgm:spPr/>
    </dgm:pt>
    <dgm:pt modelId="{937C2297-8813-444B-9CEC-683FFDCA3ED8}" type="pres">
      <dgm:prSet presAssocID="{F1605E4D-2902-444C-AF87-DDCB5D5E3B95}" presName="parTx" presStyleLbl="alignNode1" presStyleIdx="2" presStyleCnt="4">
        <dgm:presLayoutVars>
          <dgm:chMax val="0"/>
          <dgm:chPref val="0"/>
          <dgm:bulletEnabled val="1"/>
        </dgm:presLayoutVars>
      </dgm:prSet>
      <dgm:spPr/>
      <dgm:t>
        <a:bodyPr/>
        <a:lstStyle/>
        <a:p>
          <a:endParaRPr lang="en-US"/>
        </a:p>
      </dgm:t>
    </dgm:pt>
    <dgm:pt modelId="{4F37727E-88C7-4CA1-A4C8-78E25564E7CB}" type="pres">
      <dgm:prSet presAssocID="{F1605E4D-2902-444C-AF87-DDCB5D5E3B95}" presName="desTx" presStyleLbl="alignAccFollowNode1" presStyleIdx="2" presStyleCnt="4">
        <dgm:presLayoutVars>
          <dgm:bulletEnabled val="1"/>
        </dgm:presLayoutVars>
      </dgm:prSet>
      <dgm:spPr/>
      <dgm:t>
        <a:bodyPr/>
        <a:lstStyle/>
        <a:p>
          <a:endParaRPr lang="en-US"/>
        </a:p>
      </dgm:t>
    </dgm:pt>
    <dgm:pt modelId="{E1635BEE-EDF4-4320-93C5-D9F82932449B}" type="pres">
      <dgm:prSet presAssocID="{B689DCD0-6F93-4ED7-A8C2-E3D3109C0807}" presName="space" presStyleCnt="0"/>
      <dgm:spPr/>
    </dgm:pt>
    <dgm:pt modelId="{8734BAC0-6C63-4B4C-88F1-3C5984C1B0D4}" type="pres">
      <dgm:prSet presAssocID="{392AF058-76B6-4221-B781-3DCFA461E402}" presName="composite" presStyleCnt="0"/>
      <dgm:spPr/>
    </dgm:pt>
    <dgm:pt modelId="{28BD5954-B0E2-4496-B202-93F9FF84D6DC}" type="pres">
      <dgm:prSet presAssocID="{392AF058-76B6-4221-B781-3DCFA461E402}" presName="parTx" presStyleLbl="alignNode1" presStyleIdx="3" presStyleCnt="4">
        <dgm:presLayoutVars>
          <dgm:chMax val="0"/>
          <dgm:chPref val="0"/>
          <dgm:bulletEnabled val="1"/>
        </dgm:presLayoutVars>
      </dgm:prSet>
      <dgm:spPr/>
      <dgm:t>
        <a:bodyPr/>
        <a:lstStyle/>
        <a:p>
          <a:endParaRPr lang="en-US"/>
        </a:p>
      </dgm:t>
    </dgm:pt>
    <dgm:pt modelId="{39CC0407-9429-47E1-B06D-AC056E00595B}" type="pres">
      <dgm:prSet presAssocID="{392AF058-76B6-4221-B781-3DCFA461E402}" presName="desTx" presStyleLbl="alignAccFollowNode1" presStyleIdx="3" presStyleCnt="4">
        <dgm:presLayoutVars>
          <dgm:bulletEnabled val="1"/>
        </dgm:presLayoutVars>
      </dgm:prSet>
      <dgm:spPr/>
      <dgm:t>
        <a:bodyPr/>
        <a:lstStyle/>
        <a:p>
          <a:endParaRPr lang="en-US"/>
        </a:p>
      </dgm:t>
    </dgm:pt>
  </dgm:ptLst>
  <dgm:cxnLst>
    <dgm:cxn modelId="{2AB7A73A-8554-4D65-AB0E-EE0B33F45092}" srcId="{0E206AB8-99CB-4ADC-ABA7-25EEF8174961}" destId="{86F8A321-68E2-462E-A8B2-5F95AB107502}" srcOrd="1" destOrd="0" parTransId="{42D15AD6-6B92-47B4-A2EA-0F43A0003759}" sibTransId="{9F5CA7FD-29A9-4870-A5FF-1675D9A85FE0}"/>
    <dgm:cxn modelId="{636EA40C-0D66-47B7-B8A5-D755A535CAB6}" srcId="{897822C5-A708-45AA-943B-658472EB5470}" destId="{2276D153-B435-4303-81AB-15D5C915DCFB}" srcOrd="4" destOrd="0" parTransId="{F12A64BA-E88D-4CDB-BD7A-222498E77751}" sibTransId="{02B3B361-848D-442F-B15C-962813082C3A}"/>
    <dgm:cxn modelId="{3ED87449-ACEB-407E-BBDB-6F1E9DEC0013}" type="presOf" srcId="{141E7EE8-CCC8-4E1F-ACC7-6EC3046F0FDA}" destId="{54B02037-1865-4525-8780-C2865690D621}" srcOrd="0" destOrd="3" presId="urn:microsoft.com/office/officeart/2005/8/layout/hList1"/>
    <dgm:cxn modelId="{3430DBD1-164A-432C-8CE3-4DC55C4D80C8}" srcId="{F1605E4D-2902-444C-AF87-DDCB5D5E3B95}" destId="{F71A3925-718B-4861-AF0B-962B16BAE710}" srcOrd="0" destOrd="0" parTransId="{2076BEC6-6E85-4C1F-B302-443D7517FFDB}" sibTransId="{4D60D132-F440-46CF-8E7B-354D0F2364C7}"/>
    <dgm:cxn modelId="{0999B4E7-C797-4BE0-81CA-ADA4D38B064F}" type="presOf" srcId="{897822C5-A708-45AA-943B-658472EB5470}" destId="{44B984CE-FECE-46A0-BF10-C694E1784BA5}" srcOrd="0" destOrd="0" presId="urn:microsoft.com/office/officeart/2005/8/layout/hList1"/>
    <dgm:cxn modelId="{0939D252-D434-4439-A835-B91B6DC613F0}" type="presOf" srcId="{E6555897-E945-44AF-B79D-058B329D687A}" destId="{B50BA70E-52CC-4511-B11A-DFB91DF6E67A}" srcOrd="0" destOrd="3" presId="urn:microsoft.com/office/officeart/2005/8/layout/hList1"/>
    <dgm:cxn modelId="{D64B533F-6A67-4DAC-BBBE-17F4E947A2EC}" srcId="{897822C5-A708-45AA-943B-658472EB5470}" destId="{DEFD3BC9-398A-4061-9C04-357257ED8887}" srcOrd="1" destOrd="0" parTransId="{7A9A1CD4-B2FA-4E2F-B5CB-38F803075710}" sibTransId="{47DA93C1-3475-4DAF-B8F0-C87B1ECFE476}"/>
    <dgm:cxn modelId="{5DB20D3A-56C0-45EE-A16F-FC5A3856ECE0}" type="presOf" srcId="{0E206AB8-99CB-4ADC-ABA7-25EEF8174961}" destId="{72966AE3-9821-4C67-A64F-26708AFDE17D}" srcOrd="0" destOrd="0" presId="urn:microsoft.com/office/officeart/2005/8/layout/hList1"/>
    <dgm:cxn modelId="{B2A39EE4-DF62-4A44-A6CA-4AFF0025DE1F}" type="presOf" srcId="{B4E59BDB-F2BD-4F2A-9141-4C80B0BE8FF7}" destId="{D2BCC101-5396-4910-B91D-DCFFA7BBACEA}" srcOrd="0" destOrd="0" presId="urn:microsoft.com/office/officeart/2005/8/layout/hList1"/>
    <dgm:cxn modelId="{269B76E0-49B2-4BD9-BE76-DC22E7C92711}" type="presOf" srcId="{DEFD3BC9-398A-4061-9C04-357257ED8887}" destId="{B50BA70E-52CC-4511-B11A-DFB91DF6E67A}" srcOrd="0" destOrd="1" presId="urn:microsoft.com/office/officeart/2005/8/layout/hList1"/>
    <dgm:cxn modelId="{A9C0AC87-BA30-4E0D-8B0C-EE20E73BE312}" srcId="{897822C5-A708-45AA-943B-658472EB5470}" destId="{E6555897-E945-44AF-B79D-058B329D687A}" srcOrd="3" destOrd="0" parTransId="{E8E6FA76-20B3-4F79-A57E-40125297E834}" sibTransId="{71CD57C1-05C2-4D5A-883F-483F18FDC6CE}"/>
    <dgm:cxn modelId="{6FD49376-B130-4F02-A900-983CFA2D1CFB}" type="presOf" srcId="{700BF356-981C-4F05-A4BA-36373A900109}" destId="{39CC0407-9429-47E1-B06D-AC056E00595B}" srcOrd="0" destOrd="1" presId="urn:microsoft.com/office/officeart/2005/8/layout/hList1"/>
    <dgm:cxn modelId="{81A820F8-26C7-4C05-8470-1592699BF333}" srcId="{0E206AB8-99CB-4ADC-ABA7-25EEF8174961}" destId="{141E7EE8-CCC8-4E1F-ACC7-6EC3046F0FDA}" srcOrd="3" destOrd="0" parTransId="{8DE78C23-24AF-40BE-B4B9-9EFF3828DA3C}" sibTransId="{9DADCCD6-1120-4EB3-B359-0FAB059F11FE}"/>
    <dgm:cxn modelId="{3A9A3492-D4CB-4F7F-864F-1DCA531F63F2}" srcId="{B4E59BDB-F2BD-4F2A-9141-4C80B0BE8FF7}" destId="{0E206AB8-99CB-4ADC-ABA7-25EEF8174961}" srcOrd="1" destOrd="0" parTransId="{B0C25A13-81D5-4772-850D-E464B3ACE3FE}" sibTransId="{D18B9BFC-1FB7-4E36-95F2-A172DEB83640}"/>
    <dgm:cxn modelId="{40D9D6F3-3D45-4E79-AE00-597037017820}" type="presOf" srcId="{85A63212-BBA8-430D-8FF7-E277D5786894}" destId="{54B02037-1865-4525-8780-C2865690D621}" srcOrd="0" destOrd="5" presId="urn:microsoft.com/office/officeart/2005/8/layout/hList1"/>
    <dgm:cxn modelId="{ED823F5A-21BB-43F6-A7C1-6CB8618B6984}" type="presOf" srcId="{86F8A321-68E2-462E-A8B2-5F95AB107502}" destId="{54B02037-1865-4525-8780-C2865690D621}" srcOrd="0" destOrd="1" presId="urn:microsoft.com/office/officeart/2005/8/layout/hList1"/>
    <dgm:cxn modelId="{3C13A2B8-D45E-407D-B29B-21E471DF062D}" srcId="{392AF058-76B6-4221-B781-3DCFA461E402}" destId="{64FB1135-C695-46E5-89EF-E7418BBD2A54}" srcOrd="2" destOrd="0" parTransId="{234FB2E3-EBF4-4527-B6D0-9EBE014F4B85}" sibTransId="{3543FCC5-2918-436B-901B-FB3AA53E4405}"/>
    <dgm:cxn modelId="{D0AF8605-CE84-4EF2-944C-0A58FF0C0C6B}" type="presOf" srcId="{392AF058-76B6-4221-B781-3DCFA461E402}" destId="{28BD5954-B0E2-4496-B202-93F9FF84D6DC}" srcOrd="0" destOrd="0" presId="urn:microsoft.com/office/officeart/2005/8/layout/hList1"/>
    <dgm:cxn modelId="{869D235A-A7C6-4AC9-A879-3B73782B1B89}" srcId="{B4E59BDB-F2BD-4F2A-9141-4C80B0BE8FF7}" destId="{897822C5-A708-45AA-943B-658472EB5470}" srcOrd="0" destOrd="0" parTransId="{7C798D0B-06AA-46DA-9892-06BC8D93E039}" sibTransId="{E4D84137-96CC-477B-96E5-CF055BF3F6A2}"/>
    <dgm:cxn modelId="{AE085BD4-2FB1-42B0-9DBE-46E67D6EB94B}" srcId="{392AF058-76B6-4221-B781-3DCFA461E402}" destId="{AC37D1D1-A457-4423-A72E-1C88CC3FB21A}" srcOrd="3" destOrd="0" parTransId="{369DC562-F6AD-4027-8DE2-95AD6778BA34}" sibTransId="{46FBAE97-238C-42C1-9FE1-A94ED4DD5E32}"/>
    <dgm:cxn modelId="{9DC50F44-FFEF-4CDA-83A6-A8E7A02FE077}" srcId="{0E206AB8-99CB-4ADC-ABA7-25EEF8174961}" destId="{0E7B8FDB-1E02-46B8-AD65-C80336308991}" srcOrd="0" destOrd="0" parTransId="{93829A3F-0A35-43C4-813E-6706AAF0D431}" sibTransId="{F747370D-B838-4D58-810E-3C60C6084891}"/>
    <dgm:cxn modelId="{8DFC2180-4C94-474A-BADB-7B22DF1D3F85}" srcId="{0E206AB8-99CB-4ADC-ABA7-25EEF8174961}" destId="{B9955697-065A-42B7-85C8-D47885B8CE4A}" srcOrd="4" destOrd="0" parTransId="{ECF6A3CD-37FE-433E-AC0F-791CBF05A6FD}" sibTransId="{726F91F3-CBD2-45A1-B110-82A7AEF6F0E0}"/>
    <dgm:cxn modelId="{13205AE6-3821-4F11-B948-E99D4C7F9C53}" srcId="{897822C5-A708-45AA-943B-658472EB5470}" destId="{95BB6D7C-A25E-4C8F-9C85-FE6BE50AE10D}" srcOrd="0" destOrd="0" parTransId="{892A1852-606C-49DD-931B-9F4CE198693C}" sibTransId="{F8E95B23-2BF8-4877-8552-C064363F62A0}"/>
    <dgm:cxn modelId="{8AE2D36E-BA01-4B8C-9282-E9CA970216E1}" srcId="{B4E59BDB-F2BD-4F2A-9141-4C80B0BE8FF7}" destId="{392AF058-76B6-4221-B781-3DCFA461E402}" srcOrd="3" destOrd="0" parTransId="{C1C09EDE-34EE-4389-B9CB-1B2251F4C173}" sibTransId="{7CCA733D-0F23-4872-B52A-23DC62C8AA05}"/>
    <dgm:cxn modelId="{5A203E9D-CB3C-4065-BD2C-75F9A668B3E6}" type="presOf" srcId="{F1605E4D-2902-444C-AF87-DDCB5D5E3B95}" destId="{937C2297-8813-444B-9CEC-683FFDCA3ED8}" srcOrd="0" destOrd="0" presId="urn:microsoft.com/office/officeart/2005/8/layout/hList1"/>
    <dgm:cxn modelId="{141CBA68-EDDB-4415-AE88-DCF4EBB91819}" type="presOf" srcId="{12FD906B-D754-4013-A9E6-1947C4D5D1ED}" destId="{39CC0407-9429-47E1-B06D-AC056E00595B}" srcOrd="0" destOrd="0" presId="urn:microsoft.com/office/officeart/2005/8/layout/hList1"/>
    <dgm:cxn modelId="{6012EB97-78E6-449E-83CB-AB421546280A}" type="presOf" srcId="{BDFC5970-8A63-42F0-AF95-61ABF8E62A87}" destId="{54B02037-1865-4525-8780-C2865690D621}" srcOrd="0" destOrd="2" presId="urn:microsoft.com/office/officeart/2005/8/layout/hList1"/>
    <dgm:cxn modelId="{C8FF3F17-A049-4B58-A7F3-BE053530A184}" srcId="{392AF058-76B6-4221-B781-3DCFA461E402}" destId="{700BF356-981C-4F05-A4BA-36373A900109}" srcOrd="1" destOrd="0" parTransId="{FDF85BDA-D6B4-40AA-A80C-AAD87896A067}" sibTransId="{6A76206E-134D-42B4-8A11-7E7851F0D6A3}"/>
    <dgm:cxn modelId="{69D04C92-82A9-4911-99A6-3D90C2F43A6D}" type="presOf" srcId="{B9955697-065A-42B7-85C8-D47885B8CE4A}" destId="{54B02037-1865-4525-8780-C2865690D621}" srcOrd="0" destOrd="4" presId="urn:microsoft.com/office/officeart/2005/8/layout/hList1"/>
    <dgm:cxn modelId="{6DED6B3D-7339-43EC-BD4E-A6D48C270C92}" srcId="{392AF058-76B6-4221-B781-3DCFA461E402}" destId="{12FD906B-D754-4013-A9E6-1947C4D5D1ED}" srcOrd="0" destOrd="0" parTransId="{122B6643-E270-42FD-AA23-E137AE20B69D}" sibTransId="{59210365-99D7-42CE-A19D-586FBFF68311}"/>
    <dgm:cxn modelId="{DBCD2E5C-3AF1-46B8-B45D-75919782E78F}" type="presOf" srcId="{64FB1135-C695-46E5-89EF-E7418BBD2A54}" destId="{39CC0407-9429-47E1-B06D-AC056E00595B}" srcOrd="0" destOrd="2" presId="urn:microsoft.com/office/officeart/2005/8/layout/hList1"/>
    <dgm:cxn modelId="{9B8498F7-585B-404F-9002-1E212B988ECB}" srcId="{0E206AB8-99CB-4ADC-ABA7-25EEF8174961}" destId="{85A63212-BBA8-430D-8FF7-E277D5786894}" srcOrd="5" destOrd="0" parTransId="{925D1086-BF6B-44E0-BDA0-D851B1CAAFEB}" sibTransId="{78209CFC-B93B-4792-98BA-96C6C979B0E5}"/>
    <dgm:cxn modelId="{7667BE89-B90B-4222-96CF-4B59451F2CD7}" type="presOf" srcId="{95BB6D7C-A25E-4C8F-9C85-FE6BE50AE10D}" destId="{B50BA70E-52CC-4511-B11A-DFB91DF6E67A}" srcOrd="0" destOrd="0" presId="urn:microsoft.com/office/officeart/2005/8/layout/hList1"/>
    <dgm:cxn modelId="{54ADAEAE-3B10-495B-B627-15087EDE1E2E}" type="presOf" srcId="{FFB1CC33-366F-45E7-B5A1-D98784EFBBDA}" destId="{B50BA70E-52CC-4511-B11A-DFB91DF6E67A}" srcOrd="0" destOrd="2" presId="urn:microsoft.com/office/officeart/2005/8/layout/hList1"/>
    <dgm:cxn modelId="{A0783E6D-D52D-4DB3-B5BC-D188D0C14C0C}" type="presOf" srcId="{F71A3925-718B-4861-AF0B-962B16BAE710}" destId="{4F37727E-88C7-4CA1-A4C8-78E25564E7CB}" srcOrd="0" destOrd="0" presId="urn:microsoft.com/office/officeart/2005/8/layout/hList1"/>
    <dgm:cxn modelId="{1D0527F0-E388-49C5-AFC2-45C1A9780EFF}" srcId="{B4E59BDB-F2BD-4F2A-9141-4C80B0BE8FF7}" destId="{F1605E4D-2902-444C-AF87-DDCB5D5E3B95}" srcOrd="2" destOrd="0" parTransId="{CD506866-D62A-45CF-9663-2999F4F03CF6}" sibTransId="{B689DCD0-6F93-4ED7-A8C2-E3D3109C0807}"/>
    <dgm:cxn modelId="{17BD8646-FEEE-4DE5-8802-C388EC5D4139}" type="presOf" srcId="{2276D153-B435-4303-81AB-15D5C915DCFB}" destId="{B50BA70E-52CC-4511-B11A-DFB91DF6E67A}" srcOrd="0" destOrd="4" presId="urn:microsoft.com/office/officeart/2005/8/layout/hList1"/>
    <dgm:cxn modelId="{24E21177-8540-437C-A3F9-5FC86B649FC7}" srcId="{0E206AB8-99CB-4ADC-ABA7-25EEF8174961}" destId="{BDFC5970-8A63-42F0-AF95-61ABF8E62A87}" srcOrd="2" destOrd="0" parTransId="{412554CA-9828-483C-92C5-0B8B08DA7224}" sibTransId="{251B68F5-9C4C-46CF-A814-6C4C966E64A4}"/>
    <dgm:cxn modelId="{913177ED-18C6-44C4-BD93-D254DD221E0E}" type="presOf" srcId="{AC37D1D1-A457-4423-A72E-1C88CC3FB21A}" destId="{39CC0407-9429-47E1-B06D-AC056E00595B}" srcOrd="0" destOrd="3" presId="urn:microsoft.com/office/officeart/2005/8/layout/hList1"/>
    <dgm:cxn modelId="{D1C2B371-8D68-4667-A316-2A2D888BEBD6}" type="presOf" srcId="{0E7B8FDB-1E02-46B8-AD65-C80336308991}" destId="{54B02037-1865-4525-8780-C2865690D621}" srcOrd="0" destOrd="0" presId="urn:microsoft.com/office/officeart/2005/8/layout/hList1"/>
    <dgm:cxn modelId="{92696AD9-D9E4-4347-9940-D080A6EE4039}" srcId="{897822C5-A708-45AA-943B-658472EB5470}" destId="{FFB1CC33-366F-45E7-B5A1-D98784EFBBDA}" srcOrd="2" destOrd="0" parTransId="{2C41EAC9-4A4C-4036-AF05-7D07F238CD3D}" sibTransId="{772AE741-0A51-4467-81A5-E080C48CA2E5}"/>
    <dgm:cxn modelId="{94031C2D-9E0B-42A4-9802-A0EC05A25D62}" type="presParOf" srcId="{D2BCC101-5396-4910-B91D-DCFFA7BBACEA}" destId="{9D412472-49E4-4274-8D03-4E48A1D4F0A5}" srcOrd="0" destOrd="0" presId="urn:microsoft.com/office/officeart/2005/8/layout/hList1"/>
    <dgm:cxn modelId="{4283A959-9BE8-47EB-B4D0-F39AF0233DE9}" type="presParOf" srcId="{9D412472-49E4-4274-8D03-4E48A1D4F0A5}" destId="{44B984CE-FECE-46A0-BF10-C694E1784BA5}" srcOrd="0" destOrd="0" presId="urn:microsoft.com/office/officeart/2005/8/layout/hList1"/>
    <dgm:cxn modelId="{EC9A3171-11AB-49DA-A483-B168DC959D7F}" type="presParOf" srcId="{9D412472-49E4-4274-8D03-4E48A1D4F0A5}" destId="{B50BA70E-52CC-4511-B11A-DFB91DF6E67A}" srcOrd="1" destOrd="0" presId="urn:microsoft.com/office/officeart/2005/8/layout/hList1"/>
    <dgm:cxn modelId="{4DBFC550-7B45-4E09-8B0A-0C32ABF8A787}" type="presParOf" srcId="{D2BCC101-5396-4910-B91D-DCFFA7BBACEA}" destId="{1171A858-1137-4CDC-8E7E-B92CEBE92B2E}" srcOrd="1" destOrd="0" presId="urn:microsoft.com/office/officeart/2005/8/layout/hList1"/>
    <dgm:cxn modelId="{568EB8BB-B49F-491B-B82B-4528F898C56F}" type="presParOf" srcId="{D2BCC101-5396-4910-B91D-DCFFA7BBACEA}" destId="{DABD8163-71DD-4587-8798-B8BCD5CB9175}" srcOrd="2" destOrd="0" presId="urn:microsoft.com/office/officeart/2005/8/layout/hList1"/>
    <dgm:cxn modelId="{9390148B-61B1-434D-8287-BCB6FBF13D02}" type="presParOf" srcId="{DABD8163-71DD-4587-8798-B8BCD5CB9175}" destId="{72966AE3-9821-4C67-A64F-26708AFDE17D}" srcOrd="0" destOrd="0" presId="urn:microsoft.com/office/officeart/2005/8/layout/hList1"/>
    <dgm:cxn modelId="{82152E60-D492-4401-BD06-66917E8025D4}" type="presParOf" srcId="{DABD8163-71DD-4587-8798-B8BCD5CB9175}" destId="{54B02037-1865-4525-8780-C2865690D621}" srcOrd="1" destOrd="0" presId="urn:microsoft.com/office/officeart/2005/8/layout/hList1"/>
    <dgm:cxn modelId="{BC32141A-905A-4D99-8C61-E1FA9E03391F}" type="presParOf" srcId="{D2BCC101-5396-4910-B91D-DCFFA7BBACEA}" destId="{5AD09430-EB82-4D42-95F0-C9FAC04913C7}" srcOrd="3" destOrd="0" presId="urn:microsoft.com/office/officeart/2005/8/layout/hList1"/>
    <dgm:cxn modelId="{6F5CCDDA-9202-4DB9-83FB-556D41696F98}" type="presParOf" srcId="{D2BCC101-5396-4910-B91D-DCFFA7BBACEA}" destId="{1B32022E-5DEF-41FF-9BE0-3C7BF5590246}" srcOrd="4" destOrd="0" presId="urn:microsoft.com/office/officeart/2005/8/layout/hList1"/>
    <dgm:cxn modelId="{6FD43255-5340-4F44-B6B2-D46EBB155A1A}" type="presParOf" srcId="{1B32022E-5DEF-41FF-9BE0-3C7BF5590246}" destId="{937C2297-8813-444B-9CEC-683FFDCA3ED8}" srcOrd="0" destOrd="0" presId="urn:microsoft.com/office/officeart/2005/8/layout/hList1"/>
    <dgm:cxn modelId="{63F8FDE5-9690-4AAC-805D-02E2BB149BA1}" type="presParOf" srcId="{1B32022E-5DEF-41FF-9BE0-3C7BF5590246}" destId="{4F37727E-88C7-4CA1-A4C8-78E25564E7CB}" srcOrd="1" destOrd="0" presId="urn:microsoft.com/office/officeart/2005/8/layout/hList1"/>
    <dgm:cxn modelId="{6B46148E-5D07-480B-A734-E785C608AC28}" type="presParOf" srcId="{D2BCC101-5396-4910-B91D-DCFFA7BBACEA}" destId="{E1635BEE-EDF4-4320-93C5-D9F82932449B}" srcOrd="5" destOrd="0" presId="urn:microsoft.com/office/officeart/2005/8/layout/hList1"/>
    <dgm:cxn modelId="{1BAF5D63-EAA3-44D5-B268-54802DC2F863}" type="presParOf" srcId="{D2BCC101-5396-4910-B91D-DCFFA7BBACEA}" destId="{8734BAC0-6C63-4B4C-88F1-3C5984C1B0D4}" srcOrd="6" destOrd="0" presId="urn:microsoft.com/office/officeart/2005/8/layout/hList1"/>
    <dgm:cxn modelId="{1DBA4650-AFEC-4083-BD68-2BC90C9577DD}" type="presParOf" srcId="{8734BAC0-6C63-4B4C-88F1-3C5984C1B0D4}" destId="{28BD5954-B0E2-4496-B202-93F9FF84D6DC}" srcOrd="0" destOrd="0" presId="urn:microsoft.com/office/officeart/2005/8/layout/hList1"/>
    <dgm:cxn modelId="{4828F9FB-4D51-46BE-88D3-03B1EEF1FD57}" type="presParOf" srcId="{8734BAC0-6C63-4B4C-88F1-3C5984C1B0D4}" destId="{39CC0407-9429-47E1-B06D-AC056E00595B}"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8D609C-F894-4686-8594-F633FD78C201}">
      <dsp:nvSpPr>
        <dsp:cNvPr id="0" name=""/>
        <dsp:cNvSpPr/>
      </dsp:nvSpPr>
      <dsp:spPr>
        <a:xfrm>
          <a:off x="450405" y="212676"/>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80010" rIns="80010" bIns="80010" numCol="1" spcCol="1270" anchor="ctr" anchorCtr="0">
          <a:noAutofit/>
        </a:bodyPr>
        <a:lstStyle/>
        <a:p>
          <a:pPr lvl="0" algn="l" defTabSz="933450" rtl="0">
            <a:lnSpc>
              <a:spcPct val="90000"/>
            </a:lnSpc>
            <a:spcBef>
              <a:spcPct val="0"/>
            </a:spcBef>
            <a:spcAft>
              <a:spcPct val="35000"/>
            </a:spcAft>
          </a:pPr>
          <a:r>
            <a:rPr sz="2100" kern="1200" dirty="0"/>
            <a:t>Co</a:t>
          </a:r>
          <a:r>
            <a:rPr lang="en-US" sz="2100" kern="1200" dirty="0"/>
            <a:t>o</a:t>
          </a:r>
          <a:r>
            <a:rPr sz="2100" kern="1200" dirty="0"/>
            <a:t>rdinati</a:t>
          </a:r>
          <a:r>
            <a:rPr lang="en-US" sz="2100" kern="1200" dirty="0"/>
            <a:t>on of the electronic processes</a:t>
          </a:r>
          <a:endParaRPr lang="nl-BE" sz="2100" kern="1200" dirty="0"/>
        </a:p>
      </dsp:txBody>
      <dsp:txXfrm>
        <a:off x="450405" y="212676"/>
        <a:ext cx="3337220" cy="1042881"/>
      </dsp:txXfrm>
    </dsp:sp>
    <dsp:sp modelId="{8B00EC11-24E0-4E0C-8101-DB576F31F9D2}">
      <dsp:nvSpPr>
        <dsp:cNvPr id="0" name=""/>
        <dsp:cNvSpPr/>
      </dsp:nvSpPr>
      <dsp:spPr>
        <a:xfrm>
          <a:off x="311354" y="62038"/>
          <a:ext cx="730017" cy="109502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9AE0183-4578-4303-9373-BBB0DAF179FE}">
      <dsp:nvSpPr>
        <dsp:cNvPr id="0" name=""/>
        <dsp:cNvSpPr/>
      </dsp:nvSpPr>
      <dsp:spPr>
        <a:xfrm>
          <a:off x="4087340" y="212676"/>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80010" rIns="80010" bIns="80010" numCol="1" spcCol="1270" anchor="ctr" anchorCtr="0">
          <a:noAutofit/>
        </a:bodyPr>
        <a:lstStyle/>
        <a:p>
          <a:pPr lvl="0" algn="l" defTabSz="933450" rtl="0">
            <a:lnSpc>
              <a:spcPct val="90000"/>
            </a:lnSpc>
            <a:spcBef>
              <a:spcPct val="0"/>
            </a:spcBef>
            <a:spcAft>
              <a:spcPct val="35000"/>
            </a:spcAft>
          </a:pPr>
          <a:r>
            <a:rPr sz="2100" kern="1200" dirty="0"/>
            <a:t>Portal </a:t>
          </a:r>
          <a:endParaRPr lang="nl-BE" sz="2100" kern="1200" dirty="0"/>
        </a:p>
      </dsp:txBody>
      <dsp:txXfrm>
        <a:off x="4087340" y="212676"/>
        <a:ext cx="3337220" cy="1042881"/>
      </dsp:txXfrm>
    </dsp:sp>
    <dsp:sp modelId="{17BB8C5E-ACC5-4AEA-AC3B-15C53CC548C0}">
      <dsp:nvSpPr>
        <dsp:cNvPr id="0" name=""/>
        <dsp:cNvSpPr/>
      </dsp:nvSpPr>
      <dsp:spPr>
        <a:xfrm>
          <a:off x="3948289" y="62038"/>
          <a:ext cx="730017" cy="1095025"/>
        </a:xfrm>
        <a:prstGeom prst="rect">
          <a:avLst/>
        </a:prstGeom>
        <a:blipFill>
          <a:blip xmlns:r="http://schemas.openxmlformats.org/officeDocument/2006/relationships" r:embed="rId2"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C5DD086-89E5-4CD9-B1D2-0E7FF2C522A2}">
      <dsp:nvSpPr>
        <dsp:cNvPr id="0" name=""/>
        <dsp:cNvSpPr/>
      </dsp:nvSpPr>
      <dsp:spPr>
        <a:xfrm>
          <a:off x="7724275" y="212676"/>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80010" rIns="80010" bIns="80010" numCol="1" spcCol="1270" anchor="ctr" anchorCtr="0">
          <a:noAutofit/>
        </a:bodyPr>
        <a:lstStyle/>
        <a:p>
          <a:pPr lvl="0" algn="l" defTabSz="933450" rtl="0">
            <a:lnSpc>
              <a:spcPct val="90000"/>
            </a:lnSpc>
            <a:spcBef>
              <a:spcPct val="0"/>
            </a:spcBef>
            <a:spcAft>
              <a:spcPct val="35000"/>
            </a:spcAft>
          </a:pPr>
          <a:r>
            <a:rPr lang="en-US" sz="2100" kern="1200" dirty="0"/>
            <a:t>Integrated user and access management system</a:t>
          </a:r>
          <a:endParaRPr lang="nl-BE" sz="2100" kern="1200" dirty="0"/>
        </a:p>
      </dsp:txBody>
      <dsp:txXfrm>
        <a:off x="7724275" y="212676"/>
        <a:ext cx="3337220" cy="1042881"/>
      </dsp:txXfrm>
    </dsp:sp>
    <dsp:sp modelId="{DEDE190B-7605-44A7-B19B-482157C4ED09}">
      <dsp:nvSpPr>
        <dsp:cNvPr id="0" name=""/>
        <dsp:cNvSpPr/>
      </dsp:nvSpPr>
      <dsp:spPr>
        <a:xfrm>
          <a:off x="7585224" y="62038"/>
          <a:ext cx="730017" cy="109502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F6ACCCA-7573-4F27-BB76-D1BFA52EAEE3}">
      <dsp:nvSpPr>
        <dsp:cNvPr id="0" name=""/>
        <dsp:cNvSpPr/>
      </dsp:nvSpPr>
      <dsp:spPr>
        <a:xfrm>
          <a:off x="450405" y="1525548"/>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80010" rIns="80010" bIns="80010" numCol="1" spcCol="1270" anchor="ctr" anchorCtr="0">
          <a:noAutofit/>
        </a:bodyPr>
        <a:lstStyle/>
        <a:p>
          <a:pPr lvl="0" algn="l" defTabSz="933450" rtl="0">
            <a:lnSpc>
              <a:spcPct val="90000"/>
            </a:lnSpc>
            <a:spcBef>
              <a:spcPct val="0"/>
            </a:spcBef>
            <a:spcAft>
              <a:spcPct val="35000"/>
            </a:spcAft>
          </a:pPr>
          <a:r>
            <a:rPr lang="en-US" sz="2100" kern="1200" dirty="0"/>
            <a:t>Management of </a:t>
          </a:r>
          <a:r>
            <a:rPr sz="2100" kern="1200" dirty="0"/>
            <a:t>loggings</a:t>
          </a:r>
          <a:endParaRPr lang="nl-BE" sz="2100" kern="1200" dirty="0"/>
        </a:p>
      </dsp:txBody>
      <dsp:txXfrm>
        <a:off x="450405" y="1525548"/>
        <a:ext cx="3337220" cy="1042881"/>
      </dsp:txXfrm>
    </dsp:sp>
    <dsp:sp modelId="{F94043AE-FBAE-4418-8D10-10B1481C95AF}">
      <dsp:nvSpPr>
        <dsp:cNvPr id="0" name=""/>
        <dsp:cNvSpPr/>
      </dsp:nvSpPr>
      <dsp:spPr>
        <a:xfrm>
          <a:off x="311354" y="1374910"/>
          <a:ext cx="730017" cy="1095025"/>
        </a:xfrm>
        <a:prstGeom prst="rect">
          <a:avLst/>
        </a:prstGeom>
        <a:blipFill>
          <a:blip xmlns:r="http://schemas.openxmlformats.org/officeDocument/2006/relationships" r:embed="rId4"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0D24CD-EC64-4585-8806-7B24163BBCA5}">
      <dsp:nvSpPr>
        <dsp:cNvPr id="0" name=""/>
        <dsp:cNvSpPr/>
      </dsp:nvSpPr>
      <dsp:spPr>
        <a:xfrm>
          <a:off x="4087340" y="1525548"/>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80010" rIns="80010" bIns="80010" numCol="1" spcCol="1270" anchor="ctr" anchorCtr="0">
          <a:noAutofit/>
        </a:bodyPr>
        <a:lstStyle/>
        <a:p>
          <a:pPr lvl="0" algn="l" defTabSz="933450" rtl="0">
            <a:lnSpc>
              <a:spcPct val="90000"/>
            </a:lnSpc>
            <a:spcBef>
              <a:spcPct val="0"/>
            </a:spcBef>
            <a:spcAft>
              <a:spcPct val="35000"/>
            </a:spcAft>
          </a:pPr>
          <a:r>
            <a:rPr sz="2100" kern="1200" dirty="0"/>
            <a:t>System </a:t>
          </a:r>
          <a:r>
            <a:rPr lang="en-US" sz="2100" kern="1200" dirty="0"/>
            <a:t>for</a:t>
          </a:r>
          <a:r>
            <a:rPr sz="2100" kern="1200" dirty="0"/>
            <a:t> end-to-end </a:t>
          </a:r>
          <a:r>
            <a:rPr lang="en-US" sz="2100" kern="1200" dirty="0"/>
            <a:t>encryption</a:t>
          </a:r>
          <a:endParaRPr lang="nl-BE" sz="2100" kern="1200" dirty="0"/>
        </a:p>
      </dsp:txBody>
      <dsp:txXfrm>
        <a:off x="4087340" y="1525548"/>
        <a:ext cx="3337220" cy="1042881"/>
      </dsp:txXfrm>
    </dsp:sp>
    <dsp:sp modelId="{1D377189-38FA-44FB-9886-A25D865375A4}">
      <dsp:nvSpPr>
        <dsp:cNvPr id="0" name=""/>
        <dsp:cNvSpPr/>
      </dsp:nvSpPr>
      <dsp:spPr>
        <a:xfrm>
          <a:off x="3948289" y="1374910"/>
          <a:ext cx="730017" cy="109502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50CB91-2850-4662-936D-F5CF85EB32D2}">
      <dsp:nvSpPr>
        <dsp:cNvPr id="0" name=""/>
        <dsp:cNvSpPr/>
      </dsp:nvSpPr>
      <dsp:spPr>
        <a:xfrm>
          <a:off x="7724275" y="1525548"/>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80010" rIns="80010" bIns="80010" numCol="1" spcCol="1270" anchor="ctr" anchorCtr="0">
          <a:noAutofit/>
        </a:bodyPr>
        <a:lstStyle/>
        <a:p>
          <a:pPr lvl="0" algn="l" defTabSz="933450" rtl="0">
            <a:lnSpc>
              <a:spcPct val="90000"/>
            </a:lnSpc>
            <a:spcBef>
              <a:spcPct val="0"/>
            </a:spcBef>
            <a:spcAft>
              <a:spcPct val="35000"/>
            </a:spcAft>
          </a:pPr>
          <a:r>
            <a:rPr lang="fr-BE" sz="2100" kern="1200" dirty="0">
              <a:solidFill>
                <a:srgbClr val="3E6E5A"/>
              </a:solidFill>
            </a:rPr>
            <a:t>eHealth</a:t>
          </a:r>
          <a:r>
            <a:rPr sz="2100" kern="1200" dirty="0"/>
            <a:t>Box</a:t>
          </a:r>
          <a:endParaRPr lang="nl-BE" sz="2100" kern="1200" dirty="0"/>
        </a:p>
      </dsp:txBody>
      <dsp:txXfrm>
        <a:off x="7724275" y="1525548"/>
        <a:ext cx="3337220" cy="1042881"/>
      </dsp:txXfrm>
    </dsp:sp>
    <dsp:sp modelId="{82E38FB2-A96C-4D7A-A866-6D7BE57189A0}">
      <dsp:nvSpPr>
        <dsp:cNvPr id="0" name=""/>
        <dsp:cNvSpPr/>
      </dsp:nvSpPr>
      <dsp:spPr>
        <a:xfrm>
          <a:off x="7585224" y="1374910"/>
          <a:ext cx="730017" cy="1095025"/>
        </a:xfrm>
        <a:prstGeom prst="rect">
          <a:avLst/>
        </a:prstGeom>
        <a:blipFill>
          <a:blip xmlns:r="http://schemas.openxmlformats.org/officeDocument/2006/relationships" r:embed="rId6"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C5C0C8B-F255-4694-B3C6-8BE7DBC5F7E5}">
      <dsp:nvSpPr>
        <dsp:cNvPr id="0" name=""/>
        <dsp:cNvSpPr/>
      </dsp:nvSpPr>
      <dsp:spPr>
        <a:xfrm>
          <a:off x="450405" y="2838420"/>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80010" rIns="80010" bIns="80010" numCol="1" spcCol="1270" anchor="ctr" anchorCtr="0">
          <a:noAutofit/>
        </a:bodyPr>
        <a:lstStyle/>
        <a:p>
          <a:pPr lvl="0" algn="l" defTabSz="933450" rtl="0">
            <a:lnSpc>
              <a:spcPct val="90000"/>
            </a:lnSpc>
            <a:spcBef>
              <a:spcPct val="0"/>
            </a:spcBef>
            <a:spcAft>
              <a:spcPct val="35000"/>
            </a:spcAft>
          </a:pPr>
          <a:r>
            <a:rPr sz="2100" kern="1200"/>
            <a:t>Timestamping</a:t>
          </a:r>
          <a:endParaRPr lang="nl-BE" sz="2100" kern="1200"/>
        </a:p>
      </dsp:txBody>
      <dsp:txXfrm>
        <a:off x="450405" y="2838420"/>
        <a:ext cx="3337220" cy="1042881"/>
      </dsp:txXfrm>
    </dsp:sp>
    <dsp:sp modelId="{A9E14B50-194E-4A93-B9D9-20BB56D81973}">
      <dsp:nvSpPr>
        <dsp:cNvPr id="0" name=""/>
        <dsp:cNvSpPr/>
      </dsp:nvSpPr>
      <dsp:spPr>
        <a:xfrm>
          <a:off x="311354" y="2687781"/>
          <a:ext cx="730017" cy="1095025"/>
        </a:xfrm>
        <a:prstGeom prst="rect">
          <a:avLst/>
        </a:prstGeom>
        <a:blipFill>
          <a:blip xmlns:r="http://schemas.openxmlformats.org/officeDocument/2006/relationships" r:embed="rId7"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11BB13E-A3FD-42F9-8D3A-DD2DDC4A3516}">
      <dsp:nvSpPr>
        <dsp:cNvPr id="0" name=""/>
        <dsp:cNvSpPr/>
      </dsp:nvSpPr>
      <dsp:spPr>
        <a:xfrm>
          <a:off x="4087340" y="2838420"/>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80010" rIns="80010" bIns="80010" numCol="1" spcCol="1270" anchor="ctr" anchorCtr="0">
          <a:noAutofit/>
        </a:bodyPr>
        <a:lstStyle/>
        <a:p>
          <a:pPr lvl="0" algn="l" defTabSz="933450" rtl="0">
            <a:lnSpc>
              <a:spcPct val="90000"/>
            </a:lnSpc>
            <a:spcBef>
              <a:spcPct val="0"/>
            </a:spcBef>
            <a:spcAft>
              <a:spcPct val="35000"/>
            </a:spcAft>
          </a:pPr>
          <a:r>
            <a:rPr sz="2100" kern="1200" dirty="0"/>
            <a:t>Coding </a:t>
          </a:r>
          <a:r>
            <a:rPr lang="en-US" sz="2100" kern="1200" dirty="0"/>
            <a:t>and</a:t>
          </a:r>
          <a:r>
            <a:rPr sz="2100" kern="1200" dirty="0"/>
            <a:t> </a:t>
          </a:r>
          <a:r>
            <a:rPr sz="2100" kern="1200" dirty="0" err="1"/>
            <a:t>anon</a:t>
          </a:r>
          <a:r>
            <a:rPr lang="en-US" sz="2100" kern="1200" dirty="0" err="1"/>
            <a:t>y</a:t>
          </a:r>
          <a:r>
            <a:rPr sz="2100" kern="1200" dirty="0" err="1"/>
            <a:t>mising</a:t>
          </a:r>
          <a:endParaRPr lang="nl-BE" sz="2100" kern="1200" dirty="0"/>
        </a:p>
      </dsp:txBody>
      <dsp:txXfrm>
        <a:off x="4087340" y="2838420"/>
        <a:ext cx="3337220" cy="1042881"/>
      </dsp:txXfrm>
    </dsp:sp>
    <dsp:sp modelId="{70C2EA1E-D7DB-4E74-806D-4590DBE781A3}">
      <dsp:nvSpPr>
        <dsp:cNvPr id="0" name=""/>
        <dsp:cNvSpPr/>
      </dsp:nvSpPr>
      <dsp:spPr>
        <a:xfrm>
          <a:off x="3948289" y="2687781"/>
          <a:ext cx="730017" cy="1095025"/>
        </a:xfrm>
        <a:prstGeom prst="rect">
          <a:avLst/>
        </a:prstGeom>
        <a:blipFill>
          <a:blip xmlns:r="http://schemas.openxmlformats.org/officeDocument/2006/relationships" r:embed="rId8"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0757731-3698-433B-8E7C-2EB749869931}">
      <dsp:nvSpPr>
        <dsp:cNvPr id="0" name=""/>
        <dsp:cNvSpPr/>
      </dsp:nvSpPr>
      <dsp:spPr>
        <a:xfrm>
          <a:off x="7724275" y="2838420"/>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80010" rIns="80010" bIns="80010" numCol="1" spcCol="1270" anchor="ctr" anchorCtr="0">
          <a:noAutofit/>
        </a:bodyPr>
        <a:lstStyle/>
        <a:p>
          <a:pPr lvl="0" algn="l" defTabSz="933450" rtl="0">
            <a:lnSpc>
              <a:spcPct val="90000"/>
            </a:lnSpc>
            <a:spcBef>
              <a:spcPct val="0"/>
            </a:spcBef>
            <a:spcAft>
              <a:spcPct val="35000"/>
            </a:spcAft>
          </a:pPr>
          <a:r>
            <a:rPr lang="en-US" sz="2100" kern="1200" dirty="0"/>
            <a:t>Consultation of National register and CBSS registers</a:t>
          </a:r>
          <a:endParaRPr lang="nl-BE" sz="2100" kern="1200" dirty="0"/>
        </a:p>
      </dsp:txBody>
      <dsp:txXfrm>
        <a:off x="7724275" y="2838420"/>
        <a:ext cx="3337220" cy="1042881"/>
      </dsp:txXfrm>
    </dsp:sp>
    <dsp:sp modelId="{139FD9EA-3509-4D4C-98D4-BC741BA871D8}">
      <dsp:nvSpPr>
        <dsp:cNvPr id="0" name=""/>
        <dsp:cNvSpPr/>
      </dsp:nvSpPr>
      <dsp:spPr>
        <a:xfrm>
          <a:off x="7585224" y="2687781"/>
          <a:ext cx="730017" cy="1095025"/>
        </a:xfrm>
        <a:prstGeom prst="rect">
          <a:avLst/>
        </a:prstGeom>
        <a:blipFill>
          <a:blip xmlns:r="http://schemas.openxmlformats.org/officeDocument/2006/relationships" r:embed="rId9"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C56DC3-2158-416C-A2CA-0A41276F6E72}">
      <dsp:nvSpPr>
        <dsp:cNvPr id="0" name=""/>
        <dsp:cNvSpPr/>
      </dsp:nvSpPr>
      <dsp:spPr>
        <a:xfrm>
          <a:off x="4087340" y="4151292"/>
          <a:ext cx="3337220" cy="1042881"/>
        </a:xfrm>
        <a:prstGeom prst="rect">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706378" tIns="80010" rIns="80010" bIns="80010" numCol="1" spcCol="1270" anchor="ctr" anchorCtr="0">
          <a:noAutofit/>
        </a:bodyPr>
        <a:lstStyle/>
        <a:p>
          <a:pPr lvl="0" algn="l" defTabSz="933450" rtl="0">
            <a:lnSpc>
              <a:spcPct val="90000"/>
            </a:lnSpc>
            <a:spcBef>
              <a:spcPct val="0"/>
            </a:spcBef>
            <a:spcAft>
              <a:spcPct val="35000"/>
            </a:spcAft>
          </a:pPr>
          <a:r>
            <a:rPr lang="en-US" sz="2100" kern="1200" dirty="0"/>
            <a:t>Reference directories</a:t>
          </a:r>
          <a:r>
            <a:rPr sz="2100" kern="1200" dirty="0"/>
            <a:t> (</a:t>
          </a:r>
          <a:r>
            <a:rPr lang="nl-BE" sz="2100" kern="1200" dirty="0"/>
            <a:t>hub-</a:t>
          </a:r>
          <a:r>
            <a:rPr sz="2100" kern="1200" dirty="0" err="1"/>
            <a:t>metahub</a:t>
          </a:r>
          <a:r>
            <a:rPr lang="nl-BE" sz="2100" kern="1200" dirty="0"/>
            <a:t> system</a:t>
          </a:r>
          <a:r>
            <a:rPr sz="2100" kern="1200" dirty="0"/>
            <a:t>)</a:t>
          </a:r>
          <a:endParaRPr lang="nl-BE" sz="2100" kern="1200" dirty="0"/>
        </a:p>
      </dsp:txBody>
      <dsp:txXfrm>
        <a:off x="4087340" y="4151292"/>
        <a:ext cx="3337220" cy="1042881"/>
      </dsp:txXfrm>
    </dsp:sp>
    <dsp:sp modelId="{763F0339-AF8A-4C55-81EF-EEBFD25A8379}">
      <dsp:nvSpPr>
        <dsp:cNvPr id="0" name=""/>
        <dsp:cNvSpPr/>
      </dsp:nvSpPr>
      <dsp:spPr>
        <a:xfrm>
          <a:off x="3948289" y="4000653"/>
          <a:ext cx="730017" cy="1095025"/>
        </a:xfrm>
        <a:prstGeom prst="rect">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B40E5C-9A33-4B38-BAC3-20C32A855121}">
      <dsp:nvSpPr>
        <dsp:cNvPr id="0" name=""/>
        <dsp:cNvSpPr/>
      </dsp:nvSpPr>
      <dsp:spPr>
        <a:xfrm>
          <a:off x="764942" y="0"/>
          <a:ext cx="4775200" cy="4775200"/>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BE" sz="2000" kern="1200" dirty="0" err="1"/>
            <a:t>Artificial</a:t>
          </a:r>
          <a:r>
            <a:rPr lang="fr-BE" sz="2000" kern="1200" dirty="0"/>
            <a:t> Intelligence</a:t>
          </a:r>
          <a:endParaRPr lang="nl-BE" sz="2000" kern="1200" dirty="0"/>
        </a:p>
      </dsp:txBody>
      <dsp:txXfrm>
        <a:off x="2318076" y="238759"/>
        <a:ext cx="1668932" cy="716280"/>
      </dsp:txXfrm>
    </dsp:sp>
    <dsp:sp modelId="{B37800D9-AEF5-48BD-9EB3-6EB36F9B4018}">
      <dsp:nvSpPr>
        <dsp:cNvPr id="0" name=""/>
        <dsp:cNvSpPr/>
      </dsp:nvSpPr>
      <dsp:spPr>
        <a:xfrm>
          <a:off x="1361854" y="1193799"/>
          <a:ext cx="3581400" cy="3581400"/>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BE" sz="2000" kern="1200" dirty="0"/>
            <a:t>Machine </a:t>
          </a:r>
          <a:r>
            <a:rPr lang="fr-BE" sz="2000" kern="1200" dirty="0" err="1"/>
            <a:t>learning</a:t>
          </a:r>
          <a:endParaRPr lang="nl-BE" sz="2000" kern="1200" dirty="0"/>
        </a:p>
      </dsp:txBody>
      <dsp:txXfrm>
        <a:off x="2318088" y="1417637"/>
        <a:ext cx="1668932" cy="671512"/>
      </dsp:txXfrm>
    </dsp:sp>
    <dsp:sp modelId="{DE49CD2D-E863-419B-A65B-AF26607F1C13}">
      <dsp:nvSpPr>
        <dsp:cNvPr id="0" name=""/>
        <dsp:cNvSpPr/>
      </dsp:nvSpPr>
      <dsp:spPr>
        <a:xfrm>
          <a:off x="1958766" y="2387600"/>
          <a:ext cx="2387600" cy="2387600"/>
        </a:xfrm>
        <a:prstGeom prst="ellipse">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2240" tIns="142240" rIns="142240" bIns="142240" numCol="1" spcCol="1270" anchor="ctr" anchorCtr="0">
          <a:noAutofit/>
        </a:bodyPr>
        <a:lstStyle/>
        <a:p>
          <a:pPr lvl="0" algn="ctr" defTabSz="889000">
            <a:lnSpc>
              <a:spcPct val="90000"/>
            </a:lnSpc>
            <a:spcBef>
              <a:spcPct val="0"/>
            </a:spcBef>
            <a:spcAft>
              <a:spcPct val="35000"/>
            </a:spcAft>
          </a:pPr>
          <a:r>
            <a:rPr lang="fr-BE" sz="2000" kern="1200" dirty="0" err="1"/>
            <a:t>Neuron</a:t>
          </a:r>
          <a:r>
            <a:rPr lang="fr-BE" sz="2000" kern="1200" dirty="0"/>
            <a:t> </a:t>
          </a:r>
          <a:r>
            <a:rPr lang="fr-BE" sz="2000" kern="1200" dirty="0" err="1"/>
            <a:t>based</a:t>
          </a:r>
          <a:endParaRPr lang="nl-BE" sz="2000" kern="1200" dirty="0"/>
        </a:p>
      </dsp:txBody>
      <dsp:txXfrm>
        <a:off x="2308422" y="2984499"/>
        <a:ext cx="1688288" cy="1193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D80FF-CF55-4733-BFFB-F66CAB491E32}">
      <dsp:nvSpPr>
        <dsp:cNvPr id="0" name=""/>
        <dsp:cNvSpPr/>
      </dsp:nvSpPr>
      <dsp:spPr>
        <a:xfrm>
          <a:off x="2655" y="56915"/>
          <a:ext cx="2588912" cy="699814"/>
        </a:xfrm>
        <a:prstGeom prst="rect">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fr-BE" sz="1900" b="1" kern="1200" dirty="0" err="1"/>
            <a:t>Supervised</a:t>
          </a:r>
          <a:r>
            <a:rPr lang="fr-BE" sz="1900" b="1" kern="1200" dirty="0"/>
            <a:t> </a:t>
          </a:r>
          <a:r>
            <a:rPr lang="fr-BE" sz="1900" b="1" kern="1200" dirty="0" err="1"/>
            <a:t>learning</a:t>
          </a:r>
          <a:endParaRPr lang="fr-BE" sz="1900" b="1" kern="1200" dirty="0"/>
        </a:p>
      </dsp:txBody>
      <dsp:txXfrm>
        <a:off x="2655" y="56915"/>
        <a:ext cx="2588912" cy="699814"/>
      </dsp:txXfrm>
    </dsp:sp>
    <dsp:sp modelId="{92D12CF7-0231-4278-9821-2890F766CC8C}">
      <dsp:nvSpPr>
        <dsp:cNvPr id="0" name=""/>
        <dsp:cNvSpPr/>
      </dsp:nvSpPr>
      <dsp:spPr>
        <a:xfrm>
          <a:off x="2655" y="756730"/>
          <a:ext cx="2588912" cy="3650849"/>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BE" sz="1900" kern="1200" dirty="0" err="1"/>
            <a:t>learns</a:t>
          </a:r>
          <a:r>
            <a:rPr lang="fr-BE" sz="1900" kern="1200" dirty="0"/>
            <a:t> </a:t>
          </a:r>
          <a:r>
            <a:rPr lang="fr-BE" sz="1900" kern="1200" dirty="0" err="1"/>
            <a:t>from</a:t>
          </a:r>
          <a:r>
            <a:rPr lang="fr-BE" sz="1900" kern="1200" dirty="0"/>
            <a:t> </a:t>
          </a:r>
          <a:r>
            <a:rPr lang="fr-BE" sz="1900" kern="1200" dirty="0" err="1"/>
            <a:t>examples</a:t>
          </a:r>
          <a:r>
            <a:rPr lang="fr-BE" sz="1900" kern="1200" dirty="0"/>
            <a:t> of pairs of input-output</a:t>
          </a:r>
        </a:p>
        <a:p>
          <a:pPr marL="171450" lvl="1" indent="-171450" algn="l" defTabSz="844550">
            <a:lnSpc>
              <a:spcPct val="90000"/>
            </a:lnSpc>
            <a:spcBef>
              <a:spcPct val="0"/>
            </a:spcBef>
            <a:spcAft>
              <a:spcPct val="15000"/>
            </a:spcAft>
            <a:buChar char="••"/>
          </a:pPr>
          <a:r>
            <a:rPr lang="fr-BE" sz="1900" kern="1200" dirty="0"/>
            <a:t>feedback </a:t>
          </a:r>
          <a:r>
            <a:rPr lang="fr-BE" sz="1900" kern="1200" dirty="0" err="1"/>
            <a:t>from</a:t>
          </a:r>
          <a:r>
            <a:rPr lang="fr-BE" sz="1900" kern="1200" dirty="0"/>
            <a:t> a « </a:t>
          </a:r>
          <a:r>
            <a:rPr lang="fr-BE" sz="1900" kern="1200" dirty="0" err="1"/>
            <a:t>teacher</a:t>
          </a:r>
          <a:r>
            <a:rPr lang="fr-BE" sz="1900" kern="1200" dirty="0"/>
            <a:t> » </a:t>
          </a:r>
          <a:r>
            <a:rPr lang="fr-BE" sz="1900" kern="1200" dirty="0" err="1"/>
            <a:t>which</a:t>
          </a:r>
          <a:r>
            <a:rPr lang="fr-BE" sz="1900" kern="1200" dirty="0"/>
            <a:t> </a:t>
          </a:r>
          <a:r>
            <a:rPr lang="fr-BE" sz="1900" kern="1200" dirty="0" err="1"/>
            <a:t>provides</a:t>
          </a:r>
          <a:r>
            <a:rPr lang="fr-BE" sz="1900" kern="1200" dirty="0"/>
            <a:t> the correct </a:t>
          </a:r>
          <a:r>
            <a:rPr lang="fr-BE" sz="1900" kern="1200" dirty="0" err="1"/>
            <a:t>answer</a:t>
          </a:r>
          <a:r>
            <a:rPr lang="fr-BE" sz="1900" kern="1200" dirty="0"/>
            <a:t> for </a:t>
          </a:r>
          <a:r>
            <a:rPr lang="fr-BE" sz="1900" kern="1200" dirty="0" err="1"/>
            <a:t>example</a:t>
          </a:r>
          <a:r>
            <a:rPr lang="fr-BE" sz="1900" kern="1200" dirty="0"/>
            <a:t> inputs</a:t>
          </a:r>
        </a:p>
        <a:p>
          <a:pPr marL="171450" lvl="1" indent="-171450" algn="l" defTabSz="844550">
            <a:lnSpc>
              <a:spcPct val="90000"/>
            </a:lnSpc>
            <a:spcBef>
              <a:spcPct val="0"/>
            </a:spcBef>
            <a:spcAft>
              <a:spcPct val="15000"/>
            </a:spcAft>
            <a:buChar char="••"/>
          </a:pPr>
          <a:r>
            <a:rPr lang="fr-BE" sz="1900" kern="1200" dirty="0" err="1"/>
            <a:t>most</a:t>
          </a:r>
          <a:r>
            <a:rPr lang="fr-BE" sz="1900" kern="1200" dirty="0"/>
            <a:t> </a:t>
          </a:r>
          <a:r>
            <a:rPr lang="fr-BE" sz="1900" kern="1200" dirty="0" err="1"/>
            <a:t>common</a:t>
          </a:r>
          <a:r>
            <a:rPr lang="fr-BE" sz="1900" kern="1200" dirty="0"/>
            <a:t> </a:t>
          </a:r>
          <a:r>
            <a:rPr lang="fr-BE" sz="1900" kern="1200" dirty="0" err="1"/>
            <a:t>approach</a:t>
          </a:r>
          <a:endParaRPr lang="fr-BE" sz="1900" kern="1200" dirty="0"/>
        </a:p>
        <a:p>
          <a:pPr marL="171450" lvl="1" indent="-171450" algn="l" defTabSz="844550">
            <a:lnSpc>
              <a:spcPct val="90000"/>
            </a:lnSpc>
            <a:spcBef>
              <a:spcPct val="0"/>
            </a:spcBef>
            <a:spcAft>
              <a:spcPct val="15000"/>
            </a:spcAft>
            <a:buChar char="••"/>
          </a:pPr>
          <a:r>
            <a:rPr lang="fr-BE" sz="1900" kern="1200" dirty="0" err="1"/>
            <a:t>eg</a:t>
          </a:r>
          <a:r>
            <a:rPr lang="fr-BE" sz="1900" kern="1200" dirty="0"/>
            <a:t> </a:t>
          </a:r>
          <a:r>
            <a:rPr lang="fr-BE" sz="1900" kern="1200" dirty="0" err="1"/>
            <a:t>chatbot</a:t>
          </a:r>
          <a:endParaRPr lang="fr-BE" sz="1900" kern="1200" dirty="0"/>
        </a:p>
      </dsp:txBody>
      <dsp:txXfrm>
        <a:off x="2655" y="756730"/>
        <a:ext cx="2588912" cy="3650849"/>
      </dsp:txXfrm>
    </dsp:sp>
    <dsp:sp modelId="{E71B7F2B-3990-4416-AAB8-94F2A414FFD8}">
      <dsp:nvSpPr>
        <dsp:cNvPr id="0" name=""/>
        <dsp:cNvSpPr/>
      </dsp:nvSpPr>
      <dsp:spPr>
        <a:xfrm>
          <a:off x="2954015" y="56915"/>
          <a:ext cx="2588912" cy="699814"/>
        </a:xfrm>
        <a:prstGeom prst="rect">
          <a:avLst/>
        </a:prstGeom>
        <a:solidFill>
          <a:schemeClr val="accent3">
            <a:hueOff val="1355300"/>
            <a:satOff val="50000"/>
            <a:lumOff val="-7353"/>
            <a:alphaOff val="0"/>
          </a:schemeClr>
        </a:solidFill>
        <a:ln w="12700" cap="flat" cmpd="sng" algn="ctr">
          <a:solidFill>
            <a:schemeClr val="accent3">
              <a:hueOff val="1355300"/>
              <a:satOff val="50000"/>
              <a:lumOff val="-73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fr-BE" sz="1900" b="1" kern="1200" dirty="0" err="1"/>
            <a:t>Unsupervised</a:t>
          </a:r>
          <a:r>
            <a:rPr lang="fr-BE" sz="1900" b="1" kern="1200" dirty="0"/>
            <a:t> </a:t>
          </a:r>
          <a:r>
            <a:rPr lang="fr-BE" sz="1900" b="1" kern="1200" dirty="0" err="1"/>
            <a:t>learning</a:t>
          </a:r>
          <a:endParaRPr lang="fr-BE" sz="1900" b="1" kern="1200" dirty="0"/>
        </a:p>
      </dsp:txBody>
      <dsp:txXfrm>
        <a:off x="2954015" y="56915"/>
        <a:ext cx="2588912" cy="699814"/>
      </dsp:txXfrm>
    </dsp:sp>
    <dsp:sp modelId="{63AEA9B5-CCB5-4A08-9C82-6914858755BF}">
      <dsp:nvSpPr>
        <dsp:cNvPr id="0" name=""/>
        <dsp:cNvSpPr/>
      </dsp:nvSpPr>
      <dsp:spPr>
        <a:xfrm>
          <a:off x="2954015" y="756730"/>
          <a:ext cx="2588912" cy="3650849"/>
        </a:xfrm>
        <a:prstGeom prst="rect">
          <a:avLst/>
        </a:prstGeom>
        <a:solidFill>
          <a:schemeClr val="accent3">
            <a:tint val="40000"/>
            <a:alpha val="90000"/>
            <a:hueOff val="1014570"/>
            <a:satOff val="50000"/>
            <a:lumOff val="890"/>
            <a:alphaOff val="0"/>
          </a:schemeClr>
        </a:solidFill>
        <a:ln w="12700" cap="flat" cmpd="sng" algn="ctr">
          <a:solidFill>
            <a:schemeClr val="accent3">
              <a:tint val="40000"/>
              <a:alpha val="90000"/>
              <a:hueOff val="1014570"/>
              <a:satOff val="50000"/>
              <a:lumOff val="89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BE" sz="1900" kern="1200" dirty="0"/>
            <a:t>no feedback </a:t>
          </a:r>
          <a:r>
            <a:rPr lang="fr-BE" sz="1900" kern="1200" dirty="0" err="1"/>
            <a:t>from</a:t>
          </a:r>
          <a:r>
            <a:rPr lang="fr-BE" sz="1900" kern="1200" dirty="0"/>
            <a:t> a « </a:t>
          </a:r>
          <a:r>
            <a:rPr lang="fr-BE" sz="1900" kern="1200" dirty="0" err="1"/>
            <a:t>teacher</a:t>
          </a:r>
          <a:r>
            <a:rPr lang="fr-BE" sz="1900" kern="1200" dirty="0"/>
            <a:t> »</a:t>
          </a:r>
        </a:p>
        <a:p>
          <a:pPr marL="171450" lvl="1" indent="-171450" algn="l" defTabSz="844550">
            <a:lnSpc>
              <a:spcPct val="90000"/>
            </a:lnSpc>
            <a:spcBef>
              <a:spcPct val="0"/>
            </a:spcBef>
            <a:spcAft>
              <a:spcPct val="15000"/>
            </a:spcAft>
            <a:buChar char="••"/>
          </a:pPr>
          <a:r>
            <a:rPr lang="fr-BE" sz="1900" kern="1200" dirty="0" err="1"/>
            <a:t>learns</a:t>
          </a:r>
          <a:r>
            <a:rPr lang="fr-BE" sz="1900" kern="1200" dirty="0"/>
            <a:t> patterns in the input</a:t>
          </a:r>
        </a:p>
        <a:p>
          <a:pPr marL="171450" lvl="1" indent="-171450" algn="l" defTabSz="844550">
            <a:lnSpc>
              <a:spcPct val="90000"/>
            </a:lnSpc>
            <a:spcBef>
              <a:spcPct val="0"/>
            </a:spcBef>
            <a:spcAft>
              <a:spcPct val="15000"/>
            </a:spcAft>
            <a:buChar char="••"/>
          </a:pPr>
          <a:r>
            <a:rPr lang="fr-BE" sz="1900" kern="1200" dirty="0" err="1"/>
            <a:t>used</a:t>
          </a:r>
          <a:r>
            <a:rPr lang="fr-BE" sz="1900" kern="1200" dirty="0"/>
            <a:t> </a:t>
          </a:r>
          <a:r>
            <a:rPr lang="fr-BE" sz="1900" kern="1200" dirty="0" err="1"/>
            <a:t>mainly</a:t>
          </a:r>
          <a:r>
            <a:rPr lang="fr-BE" sz="1900" kern="1200" dirty="0"/>
            <a:t> for </a:t>
          </a:r>
          <a:r>
            <a:rPr lang="fr-BE" sz="1900" kern="1200" dirty="0" err="1"/>
            <a:t>clustering</a:t>
          </a:r>
          <a:endParaRPr lang="fr-BE" sz="1900" kern="1200" dirty="0"/>
        </a:p>
      </dsp:txBody>
      <dsp:txXfrm>
        <a:off x="2954015" y="756730"/>
        <a:ext cx="2588912" cy="3650849"/>
      </dsp:txXfrm>
    </dsp:sp>
    <dsp:sp modelId="{BAB4DD27-3F1A-4BED-ACF4-71538174A367}">
      <dsp:nvSpPr>
        <dsp:cNvPr id="0" name=""/>
        <dsp:cNvSpPr/>
      </dsp:nvSpPr>
      <dsp:spPr>
        <a:xfrm>
          <a:off x="5905376" y="56915"/>
          <a:ext cx="2588912" cy="699814"/>
        </a:xfrm>
        <a:prstGeom prst="rect">
          <a:avLst/>
        </a:prstGeom>
        <a:solidFill>
          <a:schemeClr val="accent3">
            <a:hueOff val="2710599"/>
            <a:satOff val="100000"/>
            <a:lumOff val="-14706"/>
            <a:alphaOff val="0"/>
          </a:schemeClr>
        </a:solidFill>
        <a:ln w="12700" cap="flat" cmpd="sng" algn="ctr">
          <a:solidFill>
            <a:schemeClr val="accent3">
              <a:hueOff val="2710599"/>
              <a:satOff val="100000"/>
              <a:lumOff val="-1470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5128" tIns="77216" rIns="135128" bIns="77216" numCol="1" spcCol="1270" anchor="ctr" anchorCtr="0">
          <a:noAutofit/>
        </a:bodyPr>
        <a:lstStyle/>
        <a:p>
          <a:pPr lvl="0" algn="ctr" defTabSz="844550">
            <a:lnSpc>
              <a:spcPct val="90000"/>
            </a:lnSpc>
            <a:spcBef>
              <a:spcPct val="0"/>
            </a:spcBef>
            <a:spcAft>
              <a:spcPct val="35000"/>
            </a:spcAft>
          </a:pPr>
          <a:r>
            <a:rPr lang="fr-BE" sz="1900" b="1" kern="1200" dirty="0" err="1"/>
            <a:t>Reinforcement</a:t>
          </a:r>
          <a:r>
            <a:rPr lang="fr-BE" sz="1900" b="1" kern="1200" dirty="0"/>
            <a:t> </a:t>
          </a:r>
          <a:r>
            <a:rPr lang="fr-BE" sz="1900" b="1" kern="1200" dirty="0" err="1"/>
            <a:t>learning</a:t>
          </a:r>
          <a:endParaRPr lang="fr-BE" sz="1900" b="1" kern="1200" dirty="0"/>
        </a:p>
      </dsp:txBody>
      <dsp:txXfrm>
        <a:off x="5905376" y="56915"/>
        <a:ext cx="2588912" cy="699814"/>
      </dsp:txXfrm>
    </dsp:sp>
    <dsp:sp modelId="{7C270DA6-18AC-4A25-BC9A-F25D9F15C8FF}">
      <dsp:nvSpPr>
        <dsp:cNvPr id="0" name=""/>
        <dsp:cNvSpPr/>
      </dsp:nvSpPr>
      <dsp:spPr>
        <a:xfrm>
          <a:off x="5905376" y="756730"/>
          <a:ext cx="2588912" cy="3650849"/>
        </a:xfrm>
        <a:prstGeom prst="rect">
          <a:avLst/>
        </a:prstGeom>
        <a:solidFill>
          <a:schemeClr val="accent3">
            <a:tint val="40000"/>
            <a:alpha val="90000"/>
            <a:hueOff val="2029141"/>
            <a:satOff val="100000"/>
            <a:lumOff val="1779"/>
            <a:alphaOff val="0"/>
          </a:schemeClr>
        </a:solidFill>
        <a:ln w="12700" cap="flat" cmpd="sng" algn="ctr">
          <a:solidFill>
            <a:schemeClr val="accent3">
              <a:tint val="40000"/>
              <a:alpha val="90000"/>
              <a:hueOff val="2029141"/>
              <a:satOff val="100000"/>
              <a:lumOff val="177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1346" tIns="101346" rIns="135128" bIns="152019" numCol="1" spcCol="1270" anchor="t" anchorCtr="0">
          <a:noAutofit/>
        </a:bodyPr>
        <a:lstStyle/>
        <a:p>
          <a:pPr marL="171450" lvl="1" indent="-171450" algn="l" defTabSz="844550">
            <a:lnSpc>
              <a:spcPct val="90000"/>
            </a:lnSpc>
            <a:spcBef>
              <a:spcPct val="0"/>
            </a:spcBef>
            <a:spcAft>
              <a:spcPct val="15000"/>
            </a:spcAft>
            <a:buChar char="••"/>
          </a:pPr>
          <a:r>
            <a:rPr lang="fr-BE" sz="1900" kern="1200" dirty="0"/>
            <a:t>no feedback </a:t>
          </a:r>
          <a:r>
            <a:rPr lang="fr-BE" sz="1900" kern="1200" dirty="0" err="1"/>
            <a:t>from</a:t>
          </a:r>
          <a:r>
            <a:rPr lang="fr-BE" sz="1900" kern="1200" dirty="0"/>
            <a:t> a « </a:t>
          </a:r>
          <a:r>
            <a:rPr lang="fr-BE" sz="1900" kern="1200" dirty="0" err="1"/>
            <a:t>teacher</a:t>
          </a:r>
          <a:r>
            <a:rPr lang="fr-BE" sz="1900" kern="1200" dirty="0"/>
            <a:t> »</a:t>
          </a:r>
        </a:p>
        <a:p>
          <a:pPr marL="171450" lvl="1" indent="-171450" algn="l" defTabSz="844550">
            <a:lnSpc>
              <a:spcPct val="90000"/>
            </a:lnSpc>
            <a:spcBef>
              <a:spcPct val="0"/>
            </a:spcBef>
            <a:spcAft>
              <a:spcPct val="15000"/>
            </a:spcAft>
            <a:buChar char="••"/>
          </a:pPr>
          <a:r>
            <a:rPr lang="fr-BE" sz="1900" kern="1200" dirty="0" err="1"/>
            <a:t>receives</a:t>
          </a:r>
          <a:r>
            <a:rPr lang="fr-BE" sz="1900" kern="1200" dirty="0"/>
            <a:t> a </a:t>
          </a:r>
          <a:r>
            <a:rPr lang="fr-BE" sz="1900" kern="1200" dirty="0" err="1"/>
            <a:t>reward</a:t>
          </a:r>
          <a:r>
            <a:rPr lang="fr-BE" sz="1900" kern="1200" dirty="0"/>
            <a:t> if </a:t>
          </a:r>
          <a:r>
            <a:rPr lang="fr-BE" sz="1900" kern="1200" dirty="0" err="1"/>
            <a:t>successful</a:t>
          </a:r>
          <a:r>
            <a:rPr lang="fr-BE" sz="1900" kern="1200" dirty="0"/>
            <a:t> at </a:t>
          </a:r>
          <a:r>
            <a:rPr lang="fr-BE" sz="1900" kern="1200" dirty="0" err="1"/>
            <a:t>executing</a:t>
          </a:r>
          <a:r>
            <a:rPr lang="fr-BE" sz="1900" kern="1200" dirty="0"/>
            <a:t> a </a:t>
          </a:r>
          <a:r>
            <a:rPr lang="fr-BE" sz="1900" kern="1200" dirty="0" err="1"/>
            <a:t>task</a:t>
          </a:r>
          <a:r>
            <a:rPr lang="fr-BE" sz="1900" kern="1200" dirty="0"/>
            <a:t> or </a:t>
          </a:r>
          <a:r>
            <a:rPr lang="fr-BE" sz="1900" kern="1200" dirty="0" err="1"/>
            <a:t>punishment</a:t>
          </a:r>
          <a:r>
            <a:rPr lang="fr-BE" sz="1900" kern="1200" dirty="0"/>
            <a:t> </a:t>
          </a:r>
          <a:r>
            <a:rPr lang="fr-BE" sz="1900" kern="1200" dirty="0" err="1"/>
            <a:t>otherwise</a:t>
          </a:r>
          <a:endParaRPr lang="fr-BE" sz="1900" kern="1200" dirty="0"/>
        </a:p>
        <a:p>
          <a:pPr marL="171450" lvl="1" indent="-171450" algn="l" defTabSz="844550">
            <a:lnSpc>
              <a:spcPct val="90000"/>
            </a:lnSpc>
            <a:spcBef>
              <a:spcPct val="0"/>
            </a:spcBef>
            <a:spcAft>
              <a:spcPct val="15000"/>
            </a:spcAft>
            <a:buChar char="••"/>
          </a:pPr>
          <a:r>
            <a:rPr lang="fr-BE" sz="1900" kern="1200" dirty="0" err="1" smtClean="0"/>
            <a:t>suitable</a:t>
          </a:r>
          <a:r>
            <a:rPr lang="fr-BE" sz="1900" kern="1200" dirty="0" smtClean="0"/>
            <a:t> </a:t>
          </a:r>
          <a:r>
            <a:rPr lang="fr-BE" sz="1900" kern="1200" dirty="0"/>
            <a:t>for </a:t>
          </a:r>
          <a:r>
            <a:rPr lang="fr-BE" sz="1900" kern="1200" dirty="0" err="1"/>
            <a:t>complex</a:t>
          </a:r>
          <a:r>
            <a:rPr lang="fr-BE" sz="1900" kern="1200" dirty="0"/>
            <a:t> </a:t>
          </a:r>
          <a:r>
            <a:rPr lang="fr-BE" sz="1900" kern="1200" dirty="0" err="1"/>
            <a:t>problems</a:t>
          </a:r>
          <a:r>
            <a:rPr lang="fr-BE" sz="1900" kern="1200" dirty="0"/>
            <a:t> in </a:t>
          </a:r>
          <a:r>
            <a:rPr lang="fr-BE" sz="1900" kern="1200" dirty="0" err="1"/>
            <a:t>unknown</a:t>
          </a:r>
          <a:r>
            <a:rPr lang="fr-BE" sz="1900" kern="1200" dirty="0"/>
            <a:t> </a:t>
          </a:r>
          <a:r>
            <a:rPr lang="fr-BE" sz="1900" kern="1200" dirty="0" err="1"/>
            <a:t>environment</a:t>
          </a:r>
          <a:endParaRPr lang="fr-BE" sz="1900" kern="1200" dirty="0"/>
        </a:p>
        <a:p>
          <a:pPr marL="171450" lvl="1" indent="-171450" algn="l" defTabSz="844550">
            <a:lnSpc>
              <a:spcPct val="90000"/>
            </a:lnSpc>
            <a:spcBef>
              <a:spcPct val="0"/>
            </a:spcBef>
            <a:spcAft>
              <a:spcPct val="15000"/>
            </a:spcAft>
            <a:buChar char="••"/>
          </a:pPr>
          <a:r>
            <a:rPr lang="fr-BE" sz="1900" kern="1200" dirty="0" err="1"/>
            <a:t>particularly</a:t>
          </a:r>
          <a:r>
            <a:rPr lang="fr-BE" sz="1900" kern="1200" dirty="0"/>
            <a:t> </a:t>
          </a:r>
          <a:r>
            <a:rPr lang="fr-BE" sz="1900" kern="1200" dirty="0" err="1"/>
            <a:t>used</a:t>
          </a:r>
          <a:r>
            <a:rPr lang="fr-BE" sz="1900" kern="1200" dirty="0"/>
            <a:t> in </a:t>
          </a:r>
          <a:r>
            <a:rPr lang="fr-BE" sz="1900" kern="1200" dirty="0" err="1"/>
            <a:t>robotics</a:t>
          </a:r>
          <a:r>
            <a:rPr lang="fr-BE" sz="1900" kern="1200" dirty="0"/>
            <a:t> (film robot)</a:t>
          </a:r>
        </a:p>
      </dsp:txBody>
      <dsp:txXfrm>
        <a:off x="5905376" y="756730"/>
        <a:ext cx="2588912" cy="365084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73D8E5-140A-433A-A7FE-D9362C6BB795}">
      <dsp:nvSpPr>
        <dsp:cNvPr id="0" name=""/>
        <dsp:cNvSpPr/>
      </dsp:nvSpPr>
      <dsp:spPr>
        <a:xfrm rot="5400000">
          <a:off x="348506" y="1514907"/>
          <a:ext cx="1303563" cy="1484060"/>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21A9ED8-3C05-46B6-98D5-2561BFAFDA26}">
      <dsp:nvSpPr>
        <dsp:cNvPr id="0" name=""/>
        <dsp:cNvSpPr/>
      </dsp:nvSpPr>
      <dsp:spPr>
        <a:xfrm>
          <a:off x="3141" y="69881"/>
          <a:ext cx="2194432" cy="1536031"/>
        </a:xfrm>
        <a:prstGeom prst="roundRect">
          <a:avLst>
            <a:gd name="adj" fmla="val 16670"/>
          </a:avLst>
        </a:prstGeom>
        <a:solidFill>
          <a:srgbClr val="B3F1F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BE" sz="1800" b="1" kern="1200" dirty="0">
              <a:solidFill>
                <a:schemeClr val="tx1"/>
              </a:solidFill>
              <a:sym typeface="Wingdings 2"/>
            </a:rPr>
            <a:t></a:t>
          </a:r>
          <a:r>
            <a:rPr lang="fr-BE" sz="1300" b="1" kern="1200" dirty="0">
              <a:solidFill>
                <a:schemeClr val="tx1"/>
              </a:solidFill>
              <a:sym typeface="Wingdings 2"/>
            </a:rPr>
            <a:t> </a:t>
          </a:r>
          <a:r>
            <a:rPr lang="fr-BE" sz="1300" kern="1200" dirty="0">
              <a:solidFill>
                <a:schemeClr val="tx1"/>
              </a:solidFill>
            </a:rPr>
            <a:t>Création de l’entreprise à la BCE</a:t>
          </a:r>
        </a:p>
      </dsp:txBody>
      <dsp:txXfrm>
        <a:off x="78137" y="144877"/>
        <a:ext cx="2044440" cy="1386039"/>
      </dsp:txXfrm>
    </dsp:sp>
    <dsp:sp modelId="{7734A3DE-0EAF-4491-A44B-0A9BFC73827A}">
      <dsp:nvSpPr>
        <dsp:cNvPr id="0" name=""/>
        <dsp:cNvSpPr/>
      </dsp:nvSpPr>
      <dsp:spPr>
        <a:xfrm>
          <a:off x="2197574" y="216377"/>
          <a:ext cx="1596021" cy="1241488"/>
        </a:xfrm>
        <a:prstGeom prst="rect">
          <a:avLst/>
        </a:prstGeom>
        <a:noFill/>
        <a:ln>
          <a:noFill/>
        </a:ln>
        <a:effectLst/>
      </dsp:spPr>
      <dsp:style>
        <a:lnRef idx="0">
          <a:scrgbClr r="0" g="0" b="0"/>
        </a:lnRef>
        <a:fillRef idx="0">
          <a:scrgbClr r="0" g="0" b="0"/>
        </a:fillRef>
        <a:effectRef idx="0">
          <a:scrgbClr r="0" g="0" b="0"/>
        </a:effectRef>
        <a:fontRef idx="minor"/>
      </dsp:style>
    </dsp:sp>
    <dsp:sp modelId="{5D27316A-52D9-4263-BF4B-BDDC04F81522}">
      <dsp:nvSpPr>
        <dsp:cNvPr id="0" name=""/>
        <dsp:cNvSpPr/>
      </dsp:nvSpPr>
      <dsp:spPr>
        <a:xfrm rot="5400000">
          <a:off x="2167924" y="3240377"/>
          <a:ext cx="1303563" cy="1484060"/>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DB19150-0B40-4745-93EF-2EEACF769F01}">
      <dsp:nvSpPr>
        <dsp:cNvPr id="0" name=""/>
        <dsp:cNvSpPr/>
      </dsp:nvSpPr>
      <dsp:spPr>
        <a:xfrm>
          <a:off x="1822559" y="1795352"/>
          <a:ext cx="2194432" cy="1536031"/>
        </a:xfrm>
        <a:prstGeom prst="roundRect">
          <a:avLst>
            <a:gd name="adj" fmla="val 16670"/>
          </a:avLst>
        </a:prstGeom>
        <a:solidFill>
          <a:srgbClr val="7DE8E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BE" sz="1800" kern="1200" dirty="0">
              <a:solidFill>
                <a:schemeClr val="tx1"/>
              </a:solidFill>
              <a:sym typeface="Wingdings 2"/>
            </a:rPr>
            <a:t></a:t>
          </a:r>
          <a:r>
            <a:rPr lang="fr-BE" sz="1300" kern="1200" dirty="0">
              <a:solidFill>
                <a:schemeClr val="tx1"/>
              </a:solidFill>
              <a:sym typeface="Wingdings 2"/>
            </a:rPr>
            <a:t> </a:t>
          </a:r>
          <a:r>
            <a:rPr lang="fr-BE" sz="1300" kern="1200" dirty="0">
              <a:solidFill>
                <a:schemeClr val="tx1"/>
              </a:solidFill>
            </a:rPr>
            <a:t>Enregistrement de l’entreprise dans CSAM par un représentant légal</a:t>
          </a:r>
        </a:p>
      </dsp:txBody>
      <dsp:txXfrm>
        <a:off x="1897555" y="1870348"/>
        <a:ext cx="2044440" cy="1386039"/>
      </dsp:txXfrm>
    </dsp:sp>
    <dsp:sp modelId="{CE5F0B0D-9756-4F21-87D8-7517F7009BD4}">
      <dsp:nvSpPr>
        <dsp:cNvPr id="0" name=""/>
        <dsp:cNvSpPr/>
      </dsp:nvSpPr>
      <dsp:spPr>
        <a:xfrm>
          <a:off x="4016992" y="1941847"/>
          <a:ext cx="1596021" cy="1241488"/>
        </a:xfrm>
        <a:prstGeom prst="rect">
          <a:avLst/>
        </a:prstGeom>
        <a:noFill/>
        <a:ln>
          <a:noFill/>
        </a:ln>
        <a:effectLst/>
      </dsp:spPr>
      <dsp:style>
        <a:lnRef idx="0">
          <a:scrgbClr r="0" g="0" b="0"/>
        </a:lnRef>
        <a:fillRef idx="0">
          <a:scrgbClr r="0" g="0" b="0"/>
        </a:fillRef>
        <a:effectRef idx="0">
          <a:scrgbClr r="0" g="0" b="0"/>
        </a:effectRef>
        <a:fontRef idx="minor"/>
      </dsp:style>
    </dsp:sp>
    <dsp:sp modelId="{BE034EE9-5DEB-4456-9075-1C4B39DD21E2}">
      <dsp:nvSpPr>
        <dsp:cNvPr id="0" name=""/>
        <dsp:cNvSpPr/>
      </dsp:nvSpPr>
      <dsp:spPr>
        <a:xfrm>
          <a:off x="3641977" y="3520822"/>
          <a:ext cx="2194432" cy="1536031"/>
        </a:xfrm>
        <a:prstGeom prst="roundRect">
          <a:avLst>
            <a:gd name="adj" fmla="val 16670"/>
          </a:avLst>
        </a:prstGeom>
        <a:solidFill>
          <a:srgbClr val="20C5C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fr-BE" sz="1800" kern="1200" dirty="0">
              <a:solidFill>
                <a:schemeClr val="tx1"/>
              </a:solidFill>
              <a:sym typeface="Wingdings 2"/>
            </a:rPr>
            <a:t></a:t>
          </a:r>
          <a:r>
            <a:rPr lang="fr-BE" sz="1300" kern="1200" dirty="0">
              <a:solidFill>
                <a:schemeClr val="tx1"/>
              </a:solidFill>
              <a:sym typeface="Wingdings 2"/>
            </a:rPr>
            <a:t> </a:t>
          </a:r>
          <a:r>
            <a:rPr lang="fr-BE" sz="1300" kern="1200" dirty="0">
              <a:solidFill>
                <a:schemeClr val="tx1"/>
              </a:solidFill>
            </a:rPr>
            <a:t>Création automatique de l’e-Box et accès direct pour le GAP (généralement le représentant légal)</a:t>
          </a:r>
        </a:p>
      </dsp:txBody>
      <dsp:txXfrm>
        <a:off x="3716973" y="3595818"/>
        <a:ext cx="2044440" cy="138603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813B28-A062-4BD1-AA86-C7022776C386}">
      <dsp:nvSpPr>
        <dsp:cNvPr id="0" name=""/>
        <dsp:cNvSpPr/>
      </dsp:nvSpPr>
      <dsp:spPr>
        <a:xfrm rot="5400000">
          <a:off x="627443" y="821194"/>
          <a:ext cx="716284" cy="815464"/>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5C24CC4-0CFF-4ED8-9277-9ED1B4932990}">
      <dsp:nvSpPr>
        <dsp:cNvPr id="0" name=""/>
        <dsp:cNvSpPr/>
      </dsp:nvSpPr>
      <dsp:spPr>
        <a:xfrm>
          <a:off x="437671" y="27178"/>
          <a:ext cx="1205801" cy="844022"/>
        </a:xfrm>
        <a:prstGeom prst="roundRect">
          <a:avLst>
            <a:gd name="adj" fmla="val 166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2019-Q1</a:t>
          </a:r>
          <a:endParaRPr lang="en-US" sz="2100" kern="1200" dirty="0"/>
        </a:p>
      </dsp:txBody>
      <dsp:txXfrm>
        <a:off x="478880" y="68387"/>
        <a:ext cx="1123383" cy="761604"/>
      </dsp:txXfrm>
    </dsp:sp>
    <dsp:sp modelId="{C0CF7493-BD31-4CBB-9E5C-F4BE3B73F727}">
      <dsp:nvSpPr>
        <dsp:cNvPr id="0" name=""/>
        <dsp:cNvSpPr/>
      </dsp:nvSpPr>
      <dsp:spPr>
        <a:xfrm>
          <a:off x="1583163" y="0"/>
          <a:ext cx="3021424" cy="682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t" anchorCtr="0">
          <a:noAutofit/>
        </a:bodyPr>
        <a:lstStyle/>
        <a:p>
          <a:pPr marL="57150" lvl="1" indent="-57150" algn="l" defTabSz="444500">
            <a:lnSpc>
              <a:spcPct val="90000"/>
            </a:lnSpc>
            <a:spcBef>
              <a:spcPct val="0"/>
            </a:spcBef>
            <a:spcAft>
              <a:spcPct val="15000"/>
            </a:spcAft>
            <a:buChar char="••"/>
          </a:pPr>
          <a:r>
            <a:rPr lang="en-US" sz="1000" kern="1200" dirty="0" smtClean="0"/>
            <a:t>(suite 2018) </a:t>
          </a:r>
          <a:r>
            <a:rPr lang="en-US" sz="1200" kern="1200" dirty="0" smtClean="0"/>
            <a:t>GUI &amp; WS REST Consult</a:t>
          </a:r>
          <a:endParaRPr lang="en-US" sz="1200" kern="1200" dirty="0"/>
        </a:p>
        <a:p>
          <a:pPr marL="114300" lvl="1" indent="-114300" algn="l" defTabSz="533400">
            <a:lnSpc>
              <a:spcPct val="90000"/>
            </a:lnSpc>
            <a:spcBef>
              <a:spcPct val="0"/>
            </a:spcBef>
            <a:spcAft>
              <a:spcPct val="15000"/>
            </a:spcAft>
            <a:buChar char="••"/>
          </a:pPr>
          <a:r>
            <a:rPr lang="en-US" sz="1200" kern="1200" dirty="0" smtClean="0"/>
            <a:t>Widget e-Box (Polaris)</a:t>
          </a:r>
          <a:endParaRPr lang="en-US" sz="1200" kern="1200" dirty="0"/>
        </a:p>
        <a:p>
          <a:pPr marL="114300" lvl="1" indent="-114300" algn="l" defTabSz="533400">
            <a:lnSpc>
              <a:spcPct val="90000"/>
            </a:lnSpc>
            <a:spcBef>
              <a:spcPct val="0"/>
            </a:spcBef>
            <a:spcAft>
              <a:spcPct val="15000"/>
            </a:spcAft>
            <a:buChar char="••"/>
          </a:pPr>
          <a:r>
            <a:rPr lang="en-US" sz="1200" kern="1200" dirty="0" smtClean="0"/>
            <a:t>Bidirectional 1.1 (</a:t>
          </a:r>
          <a:r>
            <a:rPr lang="en-US" sz="1200" kern="1200" dirty="0" err="1" smtClean="0"/>
            <a:t>Modjur</a:t>
          </a:r>
          <a:r>
            <a:rPr lang="en-US" sz="1200" kern="1200" dirty="0" smtClean="0"/>
            <a:t>)</a:t>
          </a:r>
          <a:endParaRPr lang="en-US" sz="1200" kern="1200" dirty="0"/>
        </a:p>
        <a:p>
          <a:pPr marL="114300" lvl="1" indent="-114300" algn="l" defTabSz="533400">
            <a:lnSpc>
              <a:spcPct val="90000"/>
            </a:lnSpc>
            <a:spcBef>
              <a:spcPct val="0"/>
            </a:spcBef>
            <a:spcAft>
              <a:spcPct val="15000"/>
            </a:spcAft>
            <a:buChar char="••"/>
          </a:pPr>
          <a:endParaRPr lang="en-US" sz="1200" kern="1200" dirty="0"/>
        </a:p>
      </dsp:txBody>
      <dsp:txXfrm>
        <a:off x="1583163" y="0"/>
        <a:ext cx="3021424" cy="682175"/>
      </dsp:txXfrm>
    </dsp:sp>
    <dsp:sp modelId="{9D0C96D0-914C-4080-BEF6-72C3AE8CBCA6}">
      <dsp:nvSpPr>
        <dsp:cNvPr id="0" name=""/>
        <dsp:cNvSpPr/>
      </dsp:nvSpPr>
      <dsp:spPr>
        <a:xfrm rot="5400000">
          <a:off x="2141846" y="1769309"/>
          <a:ext cx="716284" cy="815464"/>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1BFD583-D33D-4BAD-A7E1-F71E17023E06}">
      <dsp:nvSpPr>
        <dsp:cNvPr id="0" name=""/>
        <dsp:cNvSpPr/>
      </dsp:nvSpPr>
      <dsp:spPr>
        <a:xfrm>
          <a:off x="1952074" y="975293"/>
          <a:ext cx="1205801" cy="844022"/>
        </a:xfrm>
        <a:prstGeom prst="roundRect">
          <a:avLst>
            <a:gd name="adj" fmla="val 166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2019-Q2</a:t>
          </a:r>
          <a:endParaRPr lang="en-US" sz="2100" kern="1200" dirty="0"/>
        </a:p>
      </dsp:txBody>
      <dsp:txXfrm>
        <a:off x="1993283" y="1016502"/>
        <a:ext cx="1123383" cy="761604"/>
      </dsp:txXfrm>
    </dsp:sp>
    <dsp:sp modelId="{F67C241C-E254-42CD-A49C-449BCE9C6A3B}">
      <dsp:nvSpPr>
        <dsp:cNvPr id="0" name=""/>
        <dsp:cNvSpPr/>
      </dsp:nvSpPr>
      <dsp:spPr>
        <a:xfrm>
          <a:off x="3115044" y="1043047"/>
          <a:ext cx="2606189" cy="682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Phase </a:t>
          </a:r>
          <a:r>
            <a:rPr lang="en-US" sz="1200" kern="1200" dirty="0" err="1" smtClean="0"/>
            <a:t>Pilote</a:t>
          </a:r>
          <a:r>
            <a:rPr lang="en-US" sz="1200" kern="1200" dirty="0" smtClean="0"/>
            <a:t> GUI + site </a:t>
          </a:r>
          <a:r>
            <a:rPr lang="en-US" sz="1200" kern="1200" dirty="0" err="1" smtClean="0"/>
            <a:t>d’info</a:t>
          </a:r>
          <a:endParaRPr lang="en-US" sz="1200" kern="1200" dirty="0"/>
        </a:p>
        <a:p>
          <a:pPr marL="114300" lvl="1" indent="-114300" algn="l" defTabSz="533400">
            <a:lnSpc>
              <a:spcPct val="90000"/>
            </a:lnSpc>
            <a:spcBef>
              <a:spcPct val="0"/>
            </a:spcBef>
            <a:spcAft>
              <a:spcPct val="15000"/>
            </a:spcAft>
            <a:buChar char="••"/>
          </a:pPr>
          <a:r>
            <a:rPr lang="en-US" sz="1200" kern="1200" dirty="0" smtClean="0"/>
            <a:t>GUI version </a:t>
          </a:r>
          <a:r>
            <a:rPr lang="en-US" sz="1200" kern="1200" dirty="0" err="1" smtClean="0"/>
            <a:t>fédérée</a:t>
          </a:r>
          <a:endParaRPr lang="en-US" sz="1200" kern="1200" dirty="0"/>
        </a:p>
        <a:p>
          <a:pPr marL="114300" lvl="1" indent="-114300" algn="l" defTabSz="533400">
            <a:lnSpc>
              <a:spcPct val="90000"/>
            </a:lnSpc>
            <a:spcBef>
              <a:spcPct val="0"/>
            </a:spcBef>
            <a:spcAft>
              <a:spcPct val="15000"/>
            </a:spcAft>
            <a:buChar char="••"/>
          </a:pPr>
          <a:r>
            <a:rPr lang="en-US" sz="1200" kern="1200" dirty="0" smtClean="0"/>
            <a:t>Audit-trail WS</a:t>
          </a:r>
          <a:endParaRPr lang="en-US" sz="1200" kern="1200" dirty="0"/>
        </a:p>
      </dsp:txBody>
      <dsp:txXfrm>
        <a:off x="3115044" y="1043047"/>
        <a:ext cx="2606189" cy="682175"/>
      </dsp:txXfrm>
    </dsp:sp>
    <dsp:sp modelId="{C71CEFA1-BBF9-4ECD-98AE-0A9DBA6ECCCB}">
      <dsp:nvSpPr>
        <dsp:cNvPr id="0" name=""/>
        <dsp:cNvSpPr/>
      </dsp:nvSpPr>
      <dsp:spPr>
        <a:xfrm rot="5400000">
          <a:off x="3748566" y="2752890"/>
          <a:ext cx="716284" cy="815464"/>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12333FA-26C5-4C5D-BB2C-4E33D93B6AA1}">
      <dsp:nvSpPr>
        <dsp:cNvPr id="0" name=""/>
        <dsp:cNvSpPr/>
      </dsp:nvSpPr>
      <dsp:spPr>
        <a:xfrm>
          <a:off x="3558794" y="1958875"/>
          <a:ext cx="1205801" cy="844022"/>
        </a:xfrm>
        <a:prstGeom prst="roundRect">
          <a:avLst>
            <a:gd name="adj" fmla="val 166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2019-Q3</a:t>
          </a:r>
          <a:endParaRPr lang="en-US" sz="2100" kern="1200" dirty="0"/>
        </a:p>
      </dsp:txBody>
      <dsp:txXfrm>
        <a:off x="3600003" y="2000084"/>
        <a:ext cx="1123383" cy="761604"/>
      </dsp:txXfrm>
    </dsp:sp>
    <dsp:sp modelId="{54DAA384-D4F3-498D-B86B-6C7B860A3B56}">
      <dsp:nvSpPr>
        <dsp:cNvPr id="0" name=""/>
        <dsp:cNvSpPr/>
      </dsp:nvSpPr>
      <dsp:spPr>
        <a:xfrm>
          <a:off x="4744140" y="1940360"/>
          <a:ext cx="3473220" cy="9141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b="0" kern="1200" dirty="0" smtClean="0"/>
            <a:t>Production visible (4/07): </a:t>
          </a:r>
          <a:r>
            <a:rPr lang="en-US" sz="1200" kern="1200" dirty="0" smtClean="0"/>
            <a:t>GUI + site </a:t>
          </a:r>
          <a:r>
            <a:rPr lang="en-US" sz="1200" kern="1200" dirty="0" err="1" smtClean="0"/>
            <a:t>d’info</a:t>
          </a:r>
          <a:endParaRPr lang="en-US" sz="1200" kern="1200" dirty="0"/>
        </a:p>
        <a:p>
          <a:pPr marL="114300" lvl="1" indent="-114300" algn="l" defTabSz="533400">
            <a:lnSpc>
              <a:spcPct val="90000"/>
            </a:lnSpc>
            <a:spcBef>
              <a:spcPct val="0"/>
            </a:spcBef>
            <a:spcAft>
              <a:spcPct val="15000"/>
            </a:spcAft>
            <a:buChar char="••"/>
          </a:pPr>
          <a:r>
            <a:rPr lang="en-US" sz="1200" kern="1200" dirty="0" smtClean="0"/>
            <a:t>Bidirectional 1.2 (CR </a:t>
          </a:r>
          <a:r>
            <a:rPr lang="en-US" sz="1200" kern="1200" dirty="0" err="1" smtClean="0"/>
            <a:t>Modjur</a:t>
          </a:r>
          <a:r>
            <a:rPr lang="en-US" sz="1200" kern="1200" dirty="0" smtClean="0"/>
            <a:t>)</a:t>
          </a:r>
          <a:endParaRPr lang="en-US" sz="1200" kern="1200" dirty="0"/>
        </a:p>
        <a:p>
          <a:pPr marL="114300" lvl="1" indent="-114300" algn="l" defTabSz="533400">
            <a:lnSpc>
              <a:spcPct val="90000"/>
            </a:lnSpc>
            <a:spcBef>
              <a:spcPct val="0"/>
            </a:spcBef>
            <a:spcAft>
              <a:spcPct val="15000"/>
            </a:spcAft>
            <a:buChar char="••"/>
          </a:pPr>
          <a:r>
            <a:rPr lang="en-US" sz="1200" b="0" kern="1200" dirty="0" smtClean="0"/>
            <a:t>WS REST Publish</a:t>
          </a:r>
          <a:endParaRPr lang="en-US" sz="1200" b="0" kern="1200" dirty="0"/>
        </a:p>
      </dsp:txBody>
      <dsp:txXfrm>
        <a:off x="4744140" y="1940360"/>
        <a:ext cx="3473220" cy="914101"/>
      </dsp:txXfrm>
    </dsp:sp>
    <dsp:sp modelId="{5CF5AF88-558B-4748-82F4-660C693DA406}">
      <dsp:nvSpPr>
        <dsp:cNvPr id="0" name=""/>
        <dsp:cNvSpPr/>
      </dsp:nvSpPr>
      <dsp:spPr>
        <a:xfrm rot="5400000">
          <a:off x="5170652" y="3701006"/>
          <a:ext cx="716284" cy="815464"/>
        </a:xfrm>
        <a:prstGeom prst="bentUpArrow">
          <a:avLst>
            <a:gd name="adj1" fmla="val 32840"/>
            <a:gd name="adj2" fmla="val 25000"/>
            <a:gd name="adj3" fmla="val 35780"/>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1714DBF-B6B9-4967-8348-0155B5D0C394}">
      <dsp:nvSpPr>
        <dsp:cNvPr id="0" name=""/>
        <dsp:cNvSpPr/>
      </dsp:nvSpPr>
      <dsp:spPr>
        <a:xfrm>
          <a:off x="4980881" y="2906990"/>
          <a:ext cx="1205801" cy="844022"/>
        </a:xfrm>
        <a:prstGeom prst="roundRect">
          <a:avLst>
            <a:gd name="adj" fmla="val 166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2019-Q4</a:t>
          </a:r>
          <a:endParaRPr lang="en-US" sz="2100" kern="1200" dirty="0"/>
        </a:p>
      </dsp:txBody>
      <dsp:txXfrm>
        <a:off x="5022090" y="2948199"/>
        <a:ext cx="1123383" cy="761604"/>
      </dsp:txXfrm>
    </dsp:sp>
    <dsp:sp modelId="{0C89A6D3-E8A2-4DBB-8E64-688181AF64CC}">
      <dsp:nvSpPr>
        <dsp:cNvPr id="0" name=""/>
        <dsp:cNvSpPr/>
      </dsp:nvSpPr>
      <dsp:spPr>
        <a:xfrm>
          <a:off x="6156049" y="2976299"/>
          <a:ext cx="2957527" cy="6821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smtClean="0"/>
            <a:t>Bidirectional 2.0 (e-Box to e-Box)</a:t>
          </a:r>
          <a:endParaRPr lang="en-US" sz="1200" kern="1200" dirty="0"/>
        </a:p>
        <a:p>
          <a:pPr marL="114300" lvl="1" indent="-114300" algn="l" defTabSz="533400">
            <a:lnSpc>
              <a:spcPct val="90000"/>
            </a:lnSpc>
            <a:spcBef>
              <a:spcPct val="0"/>
            </a:spcBef>
            <a:spcAft>
              <a:spcPct val="15000"/>
            </a:spcAft>
            <a:buChar char="••"/>
          </a:pPr>
          <a:r>
            <a:rPr lang="en-US" sz="1200" kern="1200" dirty="0" smtClean="0"/>
            <a:t>Events &amp; </a:t>
          </a:r>
          <a:r>
            <a:rPr lang="en-US" sz="1200" kern="1200" dirty="0" err="1" smtClean="0"/>
            <a:t>notis</a:t>
          </a:r>
          <a:r>
            <a:rPr lang="en-US" sz="1200" kern="1200" dirty="0" smtClean="0"/>
            <a:t> </a:t>
          </a:r>
          <a:r>
            <a:rPr lang="en-US" sz="1200" kern="1200" dirty="0" err="1" smtClean="0"/>
            <a:t>fédérées</a:t>
          </a:r>
          <a:endParaRPr lang="en-US" sz="1200" kern="1200" dirty="0"/>
        </a:p>
        <a:p>
          <a:pPr marL="114300" lvl="1" indent="-114300" algn="l" defTabSz="533400">
            <a:lnSpc>
              <a:spcPct val="90000"/>
            </a:lnSpc>
            <a:spcBef>
              <a:spcPct val="0"/>
            </a:spcBef>
            <a:spcAft>
              <a:spcPct val="15000"/>
            </a:spcAft>
            <a:buChar char="••"/>
          </a:pPr>
          <a:r>
            <a:rPr lang="en-US" sz="1200" kern="1200" dirty="0" smtClean="0"/>
            <a:t>WS </a:t>
          </a:r>
          <a:r>
            <a:rPr lang="en-US" sz="1200" kern="1200" dirty="0" err="1" smtClean="0"/>
            <a:t>ebox</a:t>
          </a:r>
          <a:r>
            <a:rPr lang="en-US" sz="1200" kern="1200" dirty="0" smtClean="0"/>
            <a:t>-federation</a:t>
          </a:r>
          <a:endParaRPr lang="en-US" sz="1200" kern="1200" dirty="0"/>
        </a:p>
      </dsp:txBody>
      <dsp:txXfrm>
        <a:off x="6156049" y="2976299"/>
        <a:ext cx="2957527" cy="682175"/>
      </dsp:txXfrm>
    </dsp:sp>
    <dsp:sp modelId="{B853BD71-0BEA-4424-ACBC-F61D6DC90F3E}">
      <dsp:nvSpPr>
        <dsp:cNvPr id="0" name=""/>
        <dsp:cNvSpPr/>
      </dsp:nvSpPr>
      <dsp:spPr>
        <a:xfrm>
          <a:off x="6495284" y="3855105"/>
          <a:ext cx="1205801" cy="844022"/>
        </a:xfrm>
        <a:prstGeom prst="roundRect">
          <a:avLst>
            <a:gd name="adj" fmla="val 16670"/>
          </a:avLst>
        </a:prstGeom>
        <a:solidFill>
          <a:schemeClr val="accent2">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dirty="0" smtClean="0"/>
            <a:t>2020</a:t>
          </a:r>
          <a:endParaRPr lang="en-US" sz="2100" kern="1200" dirty="0"/>
        </a:p>
      </dsp:txBody>
      <dsp:txXfrm>
        <a:off x="6536493" y="3896314"/>
        <a:ext cx="1123383" cy="761604"/>
      </dsp:txXfrm>
    </dsp:sp>
    <dsp:sp modelId="{BEDEA810-F328-414A-9395-8F198886F027}">
      <dsp:nvSpPr>
        <dsp:cNvPr id="0" name=""/>
        <dsp:cNvSpPr/>
      </dsp:nvSpPr>
      <dsp:spPr>
        <a:xfrm>
          <a:off x="7690460" y="3867742"/>
          <a:ext cx="1773579" cy="8178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910" tIns="41910" rIns="41910" bIns="41910" numCol="1" spcCol="1270" anchor="ctr" anchorCtr="0">
          <a:noAutofit/>
        </a:bodyPr>
        <a:lstStyle/>
        <a:p>
          <a:pPr marL="57150" lvl="1" indent="-57150" algn="l" defTabSz="466725">
            <a:lnSpc>
              <a:spcPct val="90000"/>
            </a:lnSpc>
            <a:spcBef>
              <a:spcPct val="0"/>
            </a:spcBef>
            <a:spcAft>
              <a:spcPct val="15000"/>
            </a:spcAft>
            <a:buChar char="••"/>
          </a:pPr>
          <a:r>
            <a:rPr lang="en-US" sz="1050" kern="1200" dirty="0" smtClean="0"/>
            <a:t>Support envoi </a:t>
          </a:r>
          <a:r>
            <a:rPr lang="en-US" sz="1050" kern="1200" dirty="0" err="1" smtClean="0"/>
            <a:t>manuel</a:t>
          </a:r>
          <a:endParaRPr lang="en-US" sz="1050" kern="1200" dirty="0"/>
        </a:p>
        <a:p>
          <a:pPr marL="57150" lvl="1" indent="-57150" algn="l" defTabSz="466725">
            <a:lnSpc>
              <a:spcPct val="90000"/>
            </a:lnSpc>
            <a:spcBef>
              <a:spcPct val="0"/>
            </a:spcBef>
            <a:spcAft>
              <a:spcPct val="15000"/>
            </a:spcAft>
            <a:buChar char="••"/>
          </a:pPr>
          <a:r>
            <a:rPr lang="en-US" sz="1050" kern="1200" dirty="0" err="1" smtClean="0"/>
            <a:t>Amélioration</a:t>
          </a:r>
          <a:r>
            <a:rPr lang="en-US" sz="1050" kern="1200" dirty="0" smtClean="0"/>
            <a:t> </a:t>
          </a:r>
          <a:r>
            <a:rPr lang="en-US" sz="1050" kern="1200" dirty="0" err="1" smtClean="0"/>
            <a:t>résilience</a:t>
          </a:r>
          <a:endParaRPr lang="en-US" sz="1050" kern="1200" dirty="0"/>
        </a:p>
        <a:p>
          <a:pPr marL="57150" lvl="1" indent="-57150" algn="l" defTabSz="466725">
            <a:lnSpc>
              <a:spcPct val="90000"/>
            </a:lnSpc>
            <a:spcBef>
              <a:spcPct val="0"/>
            </a:spcBef>
            <a:spcAft>
              <a:spcPct val="15000"/>
            </a:spcAft>
            <a:buChar char="••"/>
          </a:pPr>
          <a:r>
            <a:rPr lang="en-US" sz="1050" kern="1200" dirty="0" smtClean="0"/>
            <a:t>Aide à </a:t>
          </a:r>
          <a:r>
            <a:rPr lang="en-US" sz="1050" kern="1200" dirty="0" err="1" smtClean="0"/>
            <a:t>l’utilisation</a:t>
          </a:r>
          <a:endParaRPr lang="en-US" sz="1050" kern="1200" dirty="0"/>
        </a:p>
        <a:p>
          <a:pPr marL="57150" lvl="1" indent="-57150" algn="l" defTabSz="466725">
            <a:lnSpc>
              <a:spcPct val="90000"/>
            </a:lnSpc>
            <a:spcBef>
              <a:spcPct val="0"/>
            </a:spcBef>
            <a:spcAft>
              <a:spcPct val="15000"/>
            </a:spcAft>
            <a:buChar char="••"/>
          </a:pPr>
          <a:r>
            <a:rPr lang="en-US" sz="1050" kern="1200" dirty="0" smtClean="0"/>
            <a:t>…</a:t>
          </a:r>
          <a:endParaRPr lang="en-US" sz="1050" kern="1200" dirty="0"/>
        </a:p>
      </dsp:txBody>
      <dsp:txXfrm>
        <a:off x="7690460" y="3867742"/>
        <a:ext cx="1773579" cy="81789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B984CE-FECE-46A0-BF10-C694E1784BA5}">
      <dsp:nvSpPr>
        <dsp:cNvPr id="0" name=""/>
        <dsp:cNvSpPr/>
      </dsp:nvSpPr>
      <dsp:spPr>
        <a:xfrm>
          <a:off x="3259" y="19266"/>
          <a:ext cx="1960064" cy="549571"/>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err="1" smtClean="0"/>
            <a:t>DocProvider</a:t>
          </a:r>
          <a:endParaRPr lang="en-US" sz="2000" b="1" kern="1200" dirty="0"/>
        </a:p>
      </dsp:txBody>
      <dsp:txXfrm>
        <a:off x="3259" y="19266"/>
        <a:ext cx="1960064" cy="549571"/>
      </dsp:txXfrm>
    </dsp:sp>
    <dsp:sp modelId="{B50BA70E-52CC-4511-B11A-DFB91DF6E67A}">
      <dsp:nvSpPr>
        <dsp:cNvPr id="0" name=""/>
        <dsp:cNvSpPr/>
      </dsp:nvSpPr>
      <dsp:spPr>
        <a:xfrm>
          <a:off x="3259" y="568837"/>
          <a:ext cx="1960064" cy="1662440"/>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FOD Economie</a:t>
          </a:r>
          <a:endParaRPr lang="en-US" sz="1500" kern="1200" dirty="0"/>
        </a:p>
        <a:p>
          <a:pPr marL="114300" lvl="1" indent="-114300" algn="l" defTabSz="666750">
            <a:lnSpc>
              <a:spcPct val="90000"/>
            </a:lnSpc>
            <a:spcBef>
              <a:spcPct val="0"/>
            </a:spcBef>
            <a:spcAft>
              <a:spcPct val="15000"/>
            </a:spcAft>
            <a:buChar char="••"/>
          </a:pPr>
          <a:r>
            <a:rPr lang="en-US" sz="1500" kern="1200" dirty="0" smtClean="0"/>
            <a:t>Pensions</a:t>
          </a:r>
          <a:endParaRPr lang="en-US" sz="1500" kern="1200" dirty="0"/>
        </a:p>
        <a:p>
          <a:pPr marL="114300" lvl="1" indent="-114300" algn="l" defTabSz="666750">
            <a:lnSpc>
              <a:spcPct val="90000"/>
            </a:lnSpc>
            <a:spcBef>
              <a:spcPct val="0"/>
            </a:spcBef>
            <a:spcAft>
              <a:spcPct val="15000"/>
            </a:spcAft>
            <a:buChar char="••"/>
          </a:pPr>
          <a:r>
            <a:rPr lang="en-US" sz="1500" kern="1200" dirty="0" err="1" smtClean="0"/>
            <a:t>Speos</a:t>
          </a:r>
          <a:endParaRPr lang="en-US" sz="1500" kern="1200" dirty="0"/>
        </a:p>
        <a:p>
          <a:pPr marL="114300" lvl="1" indent="-114300" algn="l" defTabSz="666750">
            <a:lnSpc>
              <a:spcPct val="90000"/>
            </a:lnSpc>
            <a:spcBef>
              <a:spcPct val="0"/>
            </a:spcBef>
            <a:spcAft>
              <a:spcPct val="15000"/>
            </a:spcAft>
            <a:buChar char="••"/>
          </a:pPr>
          <a:r>
            <a:rPr lang="en-US" sz="1500" kern="1200" dirty="0" smtClean="0"/>
            <a:t>TRUSTO</a:t>
          </a:r>
          <a:endParaRPr lang="en-US" sz="1500" kern="1200" dirty="0"/>
        </a:p>
        <a:p>
          <a:pPr marL="114300" lvl="1" indent="-114300" algn="l" defTabSz="666750">
            <a:lnSpc>
              <a:spcPct val="90000"/>
            </a:lnSpc>
            <a:spcBef>
              <a:spcPct val="0"/>
            </a:spcBef>
            <a:spcAft>
              <a:spcPct val="15000"/>
            </a:spcAft>
            <a:buChar char="••"/>
          </a:pPr>
          <a:r>
            <a:rPr lang="en-US" sz="1500" kern="1200" dirty="0" smtClean="0"/>
            <a:t>Connect-Solutions</a:t>
          </a:r>
          <a:endParaRPr lang="en-US" sz="1500" kern="1200" dirty="0"/>
        </a:p>
      </dsp:txBody>
      <dsp:txXfrm>
        <a:off x="3259" y="568837"/>
        <a:ext cx="1960064" cy="1662440"/>
      </dsp:txXfrm>
    </dsp:sp>
    <dsp:sp modelId="{72966AE3-9821-4C67-A64F-26708AFDE17D}">
      <dsp:nvSpPr>
        <dsp:cNvPr id="0" name=""/>
        <dsp:cNvSpPr/>
      </dsp:nvSpPr>
      <dsp:spPr>
        <a:xfrm>
          <a:off x="2237733" y="19266"/>
          <a:ext cx="1960064" cy="549571"/>
        </a:xfrm>
        <a:prstGeom prst="rect">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lvl="0" algn="ctr" defTabSz="889000">
            <a:lnSpc>
              <a:spcPct val="90000"/>
            </a:lnSpc>
            <a:spcBef>
              <a:spcPct val="0"/>
            </a:spcBef>
            <a:spcAft>
              <a:spcPct val="35000"/>
            </a:spcAft>
          </a:pPr>
          <a:r>
            <a:rPr lang="en-US" sz="2000" b="1" kern="1200" dirty="0" err="1" smtClean="0"/>
            <a:t>DocSender</a:t>
          </a:r>
          <a:endParaRPr lang="en-US" sz="2000" b="1" kern="1200" dirty="0" smtClean="0"/>
        </a:p>
      </dsp:txBody>
      <dsp:txXfrm>
        <a:off x="2237733" y="19266"/>
        <a:ext cx="1960064" cy="549571"/>
      </dsp:txXfrm>
    </dsp:sp>
    <dsp:sp modelId="{54B02037-1865-4525-8780-C2865690D621}">
      <dsp:nvSpPr>
        <dsp:cNvPr id="0" name=""/>
        <dsp:cNvSpPr/>
      </dsp:nvSpPr>
      <dsp:spPr>
        <a:xfrm>
          <a:off x="2237733" y="568837"/>
          <a:ext cx="1960064" cy="1662440"/>
        </a:xfrm>
        <a:prstGeom prst="rect">
          <a:avLst/>
        </a:prstGeom>
        <a:solidFill>
          <a:schemeClr val="accent5">
            <a:tint val="40000"/>
            <a:alpha val="90000"/>
            <a:hueOff val="-2246587"/>
            <a:satOff val="-7611"/>
            <a:lumOff val="-976"/>
            <a:alphaOff val="0"/>
          </a:schemeClr>
        </a:solidFill>
        <a:ln w="12700" cap="flat" cmpd="sng" algn="ctr">
          <a:solidFill>
            <a:schemeClr val="accent5">
              <a:tint val="40000"/>
              <a:alpha val="90000"/>
              <a:hueOff val="-2246587"/>
              <a:satOff val="-7611"/>
              <a:lumOff val="-976"/>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FOD FIN</a:t>
          </a:r>
          <a:endParaRPr lang="en-US" sz="1500" kern="1200" dirty="0"/>
        </a:p>
        <a:p>
          <a:pPr marL="114300" lvl="1" indent="-114300" algn="l" defTabSz="666750">
            <a:lnSpc>
              <a:spcPct val="90000"/>
            </a:lnSpc>
            <a:spcBef>
              <a:spcPct val="0"/>
            </a:spcBef>
            <a:spcAft>
              <a:spcPct val="15000"/>
            </a:spcAft>
            <a:buChar char="••"/>
          </a:pPr>
          <a:r>
            <a:rPr lang="en-US" sz="1500" kern="1200" dirty="0" smtClean="0"/>
            <a:t>EDE (ONSS)</a:t>
          </a:r>
          <a:endParaRPr lang="en-US" sz="1500" kern="1200" dirty="0"/>
        </a:p>
        <a:p>
          <a:pPr marL="114300" lvl="1" indent="-114300" algn="l" defTabSz="666750">
            <a:lnSpc>
              <a:spcPct val="90000"/>
            </a:lnSpc>
            <a:spcBef>
              <a:spcPct val="0"/>
            </a:spcBef>
            <a:spcAft>
              <a:spcPct val="15000"/>
            </a:spcAft>
            <a:buChar char="••"/>
          </a:pPr>
          <a:r>
            <a:rPr lang="en-US" sz="1500" kern="1200" dirty="0" err="1" smtClean="0"/>
            <a:t>eDecision</a:t>
          </a:r>
          <a:r>
            <a:rPr lang="en-US" sz="1500" kern="1200" dirty="0" smtClean="0"/>
            <a:t>/</a:t>
          </a:r>
          <a:r>
            <a:rPr lang="en-US" sz="1500" kern="1200" dirty="0" err="1" smtClean="0"/>
            <a:t>ePV</a:t>
          </a:r>
          <a:endParaRPr lang="en-US" sz="1500" kern="1200" dirty="0"/>
        </a:p>
        <a:p>
          <a:pPr marL="114300" lvl="1" indent="-114300" algn="l" defTabSz="666750">
            <a:lnSpc>
              <a:spcPct val="90000"/>
            </a:lnSpc>
            <a:spcBef>
              <a:spcPct val="0"/>
            </a:spcBef>
            <a:spcAft>
              <a:spcPct val="15000"/>
            </a:spcAft>
            <a:buChar char="••"/>
          </a:pPr>
          <a:r>
            <a:rPr lang="en-US" sz="1500" kern="1200" dirty="0" err="1" smtClean="0"/>
            <a:t>Artist@work</a:t>
          </a:r>
          <a:endParaRPr lang="en-US" sz="1500" kern="1200" dirty="0"/>
        </a:p>
        <a:p>
          <a:pPr marL="114300" lvl="1" indent="-114300" algn="l" defTabSz="666750">
            <a:lnSpc>
              <a:spcPct val="90000"/>
            </a:lnSpc>
            <a:spcBef>
              <a:spcPct val="0"/>
            </a:spcBef>
            <a:spcAft>
              <a:spcPct val="15000"/>
            </a:spcAft>
            <a:buChar char="••"/>
          </a:pPr>
          <a:r>
            <a:rPr lang="en-US" sz="1500" kern="1200" dirty="0" smtClean="0"/>
            <a:t>BOSA</a:t>
          </a:r>
          <a:endParaRPr lang="en-US" sz="1500" kern="1200" dirty="0"/>
        </a:p>
        <a:p>
          <a:pPr marL="114300" lvl="1" indent="-114300" algn="l" defTabSz="666750">
            <a:lnSpc>
              <a:spcPct val="90000"/>
            </a:lnSpc>
            <a:spcBef>
              <a:spcPct val="0"/>
            </a:spcBef>
            <a:spcAft>
              <a:spcPct val="15000"/>
            </a:spcAft>
            <a:buChar char="••"/>
          </a:pPr>
          <a:r>
            <a:rPr lang="en-US" sz="1500" kern="1200" dirty="0" smtClean="0"/>
            <a:t>Justice (</a:t>
          </a:r>
          <a:r>
            <a:rPr lang="en-US" sz="1500" kern="1200" dirty="0" err="1" smtClean="0"/>
            <a:t>Speos</a:t>
          </a:r>
          <a:r>
            <a:rPr lang="en-US" sz="1500" kern="1200" dirty="0" smtClean="0"/>
            <a:t>)</a:t>
          </a:r>
          <a:endParaRPr lang="en-US" sz="1500" kern="1200" dirty="0"/>
        </a:p>
      </dsp:txBody>
      <dsp:txXfrm>
        <a:off x="2237733" y="568837"/>
        <a:ext cx="1960064" cy="1662440"/>
      </dsp:txXfrm>
    </dsp:sp>
    <dsp:sp modelId="{937C2297-8813-444B-9CEC-683FFDCA3ED8}">
      <dsp:nvSpPr>
        <dsp:cNvPr id="0" name=""/>
        <dsp:cNvSpPr/>
      </dsp:nvSpPr>
      <dsp:spPr>
        <a:xfrm>
          <a:off x="4472207" y="19266"/>
          <a:ext cx="1960064" cy="549571"/>
        </a:xfrm>
        <a:prstGeom prst="rect">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a:lnSpc>
              <a:spcPct val="90000"/>
            </a:lnSpc>
            <a:spcBef>
              <a:spcPct val="0"/>
            </a:spcBef>
            <a:spcAft>
              <a:spcPct val="35000"/>
            </a:spcAft>
          </a:pPr>
          <a:r>
            <a:rPr lang="en-US" sz="1800" b="1" kern="1200" dirty="0" err="1" smtClean="0"/>
            <a:t>DocConsumer</a:t>
          </a:r>
          <a:endParaRPr lang="en-US" sz="2000" b="1" kern="1200" dirty="0"/>
        </a:p>
      </dsp:txBody>
      <dsp:txXfrm>
        <a:off x="4472207" y="19266"/>
        <a:ext cx="1960064" cy="549571"/>
      </dsp:txXfrm>
    </dsp:sp>
    <dsp:sp modelId="{4F37727E-88C7-4CA1-A4C8-78E25564E7CB}">
      <dsp:nvSpPr>
        <dsp:cNvPr id="0" name=""/>
        <dsp:cNvSpPr/>
      </dsp:nvSpPr>
      <dsp:spPr>
        <a:xfrm>
          <a:off x="4472207" y="568837"/>
          <a:ext cx="1960064" cy="1662440"/>
        </a:xfrm>
        <a:prstGeom prst="rect">
          <a:avLst/>
        </a:prstGeom>
        <a:solidFill>
          <a:schemeClr val="accent5">
            <a:tint val="40000"/>
            <a:alpha val="90000"/>
            <a:hueOff val="-4493175"/>
            <a:satOff val="-15221"/>
            <a:lumOff val="-1952"/>
            <a:alphaOff val="0"/>
          </a:schemeClr>
        </a:solidFill>
        <a:ln w="12700" cap="flat" cmpd="sng" algn="ctr">
          <a:solidFill>
            <a:schemeClr val="accent5">
              <a:tint val="40000"/>
              <a:alpha val="90000"/>
              <a:hueOff val="-4493175"/>
              <a:satOff val="-15221"/>
              <a:lumOff val="-195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t>Teal Partners</a:t>
          </a:r>
          <a:endParaRPr lang="en-US" sz="1500" kern="1200" dirty="0"/>
        </a:p>
      </dsp:txBody>
      <dsp:txXfrm>
        <a:off x="4472207" y="568837"/>
        <a:ext cx="1960064" cy="1662440"/>
      </dsp:txXfrm>
    </dsp:sp>
    <dsp:sp modelId="{28BD5954-B0E2-4496-B202-93F9FF84D6DC}">
      <dsp:nvSpPr>
        <dsp:cNvPr id="0" name=""/>
        <dsp:cNvSpPr/>
      </dsp:nvSpPr>
      <dsp:spPr>
        <a:xfrm>
          <a:off x="6706680" y="19266"/>
          <a:ext cx="1960064" cy="549571"/>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60960" rIns="106680" bIns="60960" numCol="1" spcCol="1270" anchor="ctr" anchorCtr="0">
          <a:noAutofit/>
        </a:bodyPr>
        <a:lstStyle/>
        <a:p>
          <a:pPr lvl="0" algn="ctr" defTabSz="666750">
            <a:lnSpc>
              <a:spcPct val="90000"/>
            </a:lnSpc>
            <a:spcBef>
              <a:spcPct val="0"/>
            </a:spcBef>
            <a:spcAft>
              <a:spcPct val="35000"/>
            </a:spcAft>
          </a:pPr>
          <a:r>
            <a:rPr lang="en-US" sz="1500" kern="1200" dirty="0" smtClean="0"/>
            <a:t>Intention de participation</a:t>
          </a:r>
          <a:endParaRPr lang="en-US" sz="1500" kern="1200" dirty="0"/>
        </a:p>
      </dsp:txBody>
      <dsp:txXfrm>
        <a:off x="6706680" y="19266"/>
        <a:ext cx="1960064" cy="549571"/>
      </dsp:txXfrm>
    </dsp:sp>
    <dsp:sp modelId="{39CC0407-9429-47E1-B06D-AC056E00595B}">
      <dsp:nvSpPr>
        <dsp:cNvPr id="0" name=""/>
        <dsp:cNvSpPr/>
      </dsp:nvSpPr>
      <dsp:spPr>
        <a:xfrm>
          <a:off x="6706680" y="568837"/>
          <a:ext cx="1960064" cy="1662440"/>
        </a:xfrm>
        <a:prstGeom prst="rect">
          <a:avLst/>
        </a:prstGeom>
        <a:solidFill>
          <a:schemeClr val="accent5">
            <a:tint val="40000"/>
            <a:alpha val="90000"/>
            <a:hueOff val="-6739762"/>
            <a:satOff val="-22832"/>
            <a:lumOff val="-2928"/>
            <a:alphaOff val="0"/>
          </a:schemeClr>
        </a:solidFill>
        <a:ln w="12700" cap="flat" cmpd="sng" algn="ctr">
          <a:solidFill>
            <a:schemeClr val="accent5">
              <a:tint val="40000"/>
              <a:alpha val="90000"/>
              <a:hueOff val="-6739762"/>
              <a:satOff val="-22832"/>
              <a:lumOff val="-2928"/>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kern="1200" dirty="0" err="1" smtClean="0"/>
            <a:t>Vlaanderen</a:t>
          </a:r>
          <a:endParaRPr lang="en-US" sz="1500" kern="1200" dirty="0"/>
        </a:p>
        <a:p>
          <a:pPr marL="114300" lvl="1" indent="-114300" algn="l" defTabSz="666750">
            <a:lnSpc>
              <a:spcPct val="90000"/>
            </a:lnSpc>
            <a:spcBef>
              <a:spcPct val="0"/>
            </a:spcBef>
            <a:spcAft>
              <a:spcPct val="15000"/>
            </a:spcAft>
            <a:buChar char="••"/>
          </a:pPr>
          <a:r>
            <a:rPr lang="en-US" sz="1500" kern="1200" dirty="0" err="1" smtClean="0"/>
            <a:t>eWBS</a:t>
          </a:r>
          <a:r>
            <a:rPr lang="en-US" sz="1500" kern="1200" dirty="0" smtClean="0"/>
            <a:t>/SPW</a:t>
          </a:r>
          <a:endParaRPr lang="en-US" sz="1500" kern="1200" dirty="0"/>
        </a:p>
        <a:p>
          <a:pPr marL="114300" lvl="1" indent="-114300" algn="l" defTabSz="666750">
            <a:lnSpc>
              <a:spcPct val="90000"/>
            </a:lnSpc>
            <a:spcBef>
              <a:spcPct val="0"/>
            </a:spcBef>
            <a:spcAft>
              <a:spcPct val="15000"/>
            </a:spcAft>
            <a:buChar char="••"/>
          </a:pPr>
          <a:r>
            <a:rPr lang="en-US" sz="1500" kern="1200" dirty="0" err="1" smtClean="0"/>
            <a:t>Fedris</a:t>
          </a:r>
          <a:endParaRPr lang="en-US" sz="1500" kern="1200" dirty="0"/>
        </a:p>
        <a:p>
          <a:pPr marL="114300" lvl="1" indent="-114300" algn="l" defTabSz="666750">
            <a:lnSpc>
              <a:spcPct val="90000"/>
            </a:lnSpc>
            <a:spcBef>
              <a:spcPct val="0"/>
            </a:spcBef>
            <a:spcAft>
              <a:spcPct val="15000"/>
            </a:spcAft>
            <a:buChar char="••"/>
          </a:pPr>
          <a:endParaRPr lang="en-US" sz="1500" kern="1200" dirty="0"/>
        </a:p>
      </dsp:txBody>
      <dsp:txXfrm>
        <a:off x="6706680" y="568837"/>
        <a:ext cx="1960064" cy="1662440"/>
      </dsp:txXfrm>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8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1B2A40-C426-4807-A8A2-225C7BA70E97}" type="datetimeFigureOut">
              <a:rPr lang="nl-BE" smtClean="0"/>
              <a:t>25/01/2020</a:t>
            </a:fld>
            <a:endParaRPr lang="nl-BE"/>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46D7F7-2E68-4458-8C7B-96E6AEEC00B2}" type="slidenum">
              <a:rPr lang="nl-BE" smtClean="0"/>
              <a:t>‹#›</a:t>
            </a:fld>
            <a:endParaRPr lang="nl-BE"/>
          </a:p>
        </p:txBody>
      </p:sp>
    </p:spTree>
    <p:extLst>
      <p:ext uri="{BB962C8B-B14F-4D97-AF65-F5344CB8AC3E}">
        <p14:creationId xmlns:p14="http://schemas.microsoft.com/office/powerpoint/2010/main" val="39210579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E5026A-04CC-45BB-9516-36CA12A97433}" type="datetimeFigureOut">
              <a:rPr lang="nl-BE" smtClean="0"/>
              <a:t>25/01/2020</a:t>
            </a:fld>
            <a:endParaRPr lang="nl-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nl-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832987-1ED3-4806-A4EE-BFDA7803EEB1}" type="slidenum">
              <a:rPr lang="nl-BE" smtClean="0"/>
              <a:t>‹#›</a:t>
            </a:fld>
            <a:endParaRPr lang="nl-BE"/>
          </a:p>
        </p:txBody>
      </p:sp>
    </p:spTree>
    <p:extLst>
      <p:ext uri="{BB962C8B-B14F-4D97-AF65-F5344CB8AC3E}">
        <p14:creationId xmlns:p14="http://schemas.microsoft.com/office/powerpoint/2010/main" val="42558093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socialsecurity.be/site_nl/employer/applics/checkinatwork/general/construction-works.htm" TargetMode="External"/><Relationship Id="rId2" Type="http://schemas.openxmlformats.org/officeDocument/2006/relationships/slide" Target="../slides/slide34.xml"/><Relationship Id="rId1" Type="http://schemas.openxmlformats.org/officeDocument/2006/relationships/notesMaster" Target="../notesMasters/notesMaster1.xml"/><Relationship Id="rId6" Type="http://schemas.openxmlformats.org/officeDocument/2006/relationships/hyperlink" Target="https://www.socialsecurity.be/site_nl/employer/applics/ddt/index.htm" TargetMode="External"/><Relationship Id="rId5" Type="http://schemas.openxmlformats.org/officeDocument/2006/relationships/hyperlink" Target="https://www.socialsecurity.be/site_nl/employer/applics/checkinatwork/general/meat.htm" TargetMode="External"/><Relationship Id="rId4" Type="http://schemas.openxmlformats.org/officeDocument/2006/relationships/hyperlink" Target="https://www.socialsecurity.be/site_nl/employer/applics/checkinatwork/general/construction-works.htm#01"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1098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31</a:t>
            </a:fld>
            <a:endParaRPr lang="fr-FR"/>
          </a:p>
        </p:txBody>
      </p:sp>
    </p:spTree>
    <p:extLst>
      <p:ext uri="{BB962C8B-B14F-4D97-AF65-F5344CB8AC3E}">
        <p14:creationId xmlns:p14="http://schemas.microsoft.com/office/powerpoint/2010/main" val="35865582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32</a:t>
            </a:fld>
            <a:endParaRPr lang="fr-FR"/>
          </a:p>
        </p:txBody>
      </p:sp>
    </p:spTree>
    <p:extLst>
      <p:ext uri="{BB962C8B-B14F-4D97-AF65-F5344CB8AC3E}">
        <p14:creationId xmlns:p14="http://schemas.microsoft.com/office/powerpoint/2010/main" val="1658828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33</a:t>
            </a:fld>
            <a:endParaRPr lang="fr-FR"/>
          </a:p>
        </p:txBody>
      </p:sp>
    </p:spTree>
    <p:extLst>
      <p:ext uri="{BB962C8B-B14F-4D97-AF65-F5344CB8AC3E}">
        <p14:creationId xmlns:p14="http://schemas.microsoft.com/office/powerpoint/2010/main" val="163927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Backend checks of the employment declaration, constructions sites,</a:t>
            </a:r>
            <a:r>
              <a:rPr lang="en-US" baseline="0" dirty="0"/>
              <a:t> </a:t>
            </a:r>
            <a:r>
              <a:rPr lang="en-US" dirty="0" err="1"/>
              <a:t>Limosa</a:t>
            </a:r>
            <a:r>
              <a:rPr lang="en-US" dirty="0"/>
              <a:t>, (temporal work permits), </a:t>
            </a:r>
          </a:p>
          <a:p>
            <a:endParaRPr lang="en-US" dirty="0"/>
          </a:p>
          <a:p>
            <a:r>
              <a:rPr lang="en-US" dirty="0"/>
              <a:t>&gt; </a:t>
            </a:r>
            <a:r>
              <a:rPr lang="en-US" sz="1200" b="0" i="0" kern="1200" dirty="0">
                <a:solidFill>
                  <a:schemeClr val="tx1"/>
                </a:solidFill>
                <a:effectLst/>
                <a:latin typeface="+mn-lt"/>
                <a:ea typeface="+mn-ea"/>
                <a:cs typeface="+mn-cs"/>
              </a:rPr>
              <a:t>500.000 euro</a:t>
            </a:r>
            <a:endParaRPr lang="en-US" dirty="0"/>
          </a:p>
          <a:p>
            <a:endParaRPr lang="en-US" dirty="0"/>
          </a:p>
          <a:p>
            <a:r>
              <a:rPr lang="nl-NL" sz="1200" b="0" i="0" kern="1200" dirty="0" err="1">
                <a:solidFill>
                  <a:schemeClr val="tx1"/>
                </a:solidFill>
                <a:effectLst/>
                <a:latin typeface="+mn-lt"/>
                <a:ea typeface="+mn-ea"/>
                <a:cs typeface="+mn-cs"/>
              </a:rPr>
              <a:t>Checkinatwork</a:t>
            </a:r>
            <a:r>
              <a:rPr lang="nl-NL" sz="1200" b="0" i="0" kern="1200" dirty="0">
                <a:solidFill>
                  <a:schemeClr val="tx1"/>
                </a:solidFill>
                <a:effectLst/>
                <a:latin typeface="+mn-lt"/>
                <a:ea typeface="+mn-ea"/>
                <a:cs typeface="+mn-cs"/>
              </a:rPr>
              <a:t> is de onlinedienst voor de aanwezigheidsregistratie bij </a:t>
            </a:r>
            <a:r>
              <a:rPr lang="nl-NL" sz="1200" b="1" i="0" kern="1200" dirty="0">
                <a:solidFill>
                  <a:schemeClr val="tx1"/>
                </a:solidFill>
                <a:effectLst/>
                <a:latin typeface="+mn-lt"/>
                <a:ea typeface="+mn-ea"/>
                <a:cs typeface="+mn-cs"/>
              </a:rPr>
              <a:t>werken in onroerende staat</a:t>
            </a:r>
            <a:r>
              <a:rPr lang="nl-NL" sz="1200" b="0" i="0" kern="1200" dirty="0">
                <a:solidFill>
                  <a:schemeClr val="tx1"/>
                </a:solidFill>
                <a:effectLst/>
                <a:latin typeface="+mn-lt"/>
                <a:ea typeface="+mn-ea"/>
                <a:cs typeface="+mn-cs"/>
              </a:rPr>
              <a:t> en </a:t>
            </a:r>
            <a:r>
              <a:rPr lang="nl-NL" sz="1200" b="1" i="0" kern="1200" dirty="0">
                <a:solidFill>
                  <a:schemeClr val="tx1"/>
                </a:solidFill>
                <a:effectLst/>
                <a:latin typeface="+mn-lt"/>
                <a:ea typeface="+mn-ea"/>
                <a:cs typeface="+mn-cs"/>
              </a:rPr>
              <a:t>activiteiten die behoren tot de vleessector</a:t>
            </a:r>
            <a:r>
              <a:rPr lang="nl-NL" sz="1200" b="0" i="0" kern="1200" dirty="0">
                <a:solidFill>
                  <a:schemeClr val="tx1"/>
                </a:solidFill>
                <a:effectLst/>
                <a:latin typeface="+mn-lt"/>
                <a:ea typeface="+mn-ea"/>
                <a:cs typeface="+mn-cs"/>
              </a:rPr>
              <a:t>. Het gaat om de registratie van:</a:t>
            </a:r>
          </a:p>
          <a:p>
            <a:r>
              <a:rPr lang="nl-NL" sz="1200" b="0" i="0" kern="1200" dirty="0">
                <a:solidFill>
                  <a:schemeClr val="tx1"/>
                </a:solidFill>
                <a:effectLst/>
                <a:latin typeface="+mn-lt"/>
                <a:ea typeface="+mn-ea"/>
                <a:cs typeface="+mn-cs"/>
              </a:rPr>
              <a:t>iedereen die </a:t>
            </a:r>
            <a:r>
              <a:rPr lang="nl-NL" sz="1200" b="0" i="0" u="sng" kern="1200" dirty="0">
                <a:solidFill>
                  <a:schemeClr val="tx1"/>
                </a:solidFill>
                <a:effectLst/>
                <a:latin typeface="+mn-lt"/>
                <a:ea typeface="+mn-ea"/>
                <a:cs typeface="+mn-cs"/>
                <a:hlinkClick r:id="rId3"/>
              </a:rPr>
              <a:t>werken in onroerende staat</a:t>
            </a:r>
            <a:r>
              <a:rPr lang="nl-NL" sz="1200" b="0" i="0" kern="1200" dirty="0">
                <a:solidFill>
                  <a:schemeClr val="tx1"/>
                </a:solidFill>
                <a:effectLst/>
                <a:latin typeface="+mn-lt"/>
                <a:ea typeface="+mn-ea"/>
                <a:cs typeface="+mn-cs"/>
              </a:rPr>
              <a:t> uitvoert op een werkplaats waarvan de totale kost gelijk is aan of hoger is dan </a:t>
            </a:r>
            <a:r>
              <a:rPr lang="nl-NL" sz="1200" b="0" i="0" u="sng" kern="1200" dirty="0">
                <a:solidFill>
                  <a:schemeClr val="tx1"/>
                </a:solidFill>
                <a:effectLst/>
                <a:latin typeface="+mn-lt"/>
                <a:ea typeface="+mn-ea"/>
                <a:cs typeface="+mn-cs"/>
                <a:hlinkClick r:id="rId4"/>
              </a:rPr>
              <a:t>een specifiek drempelbedrag</a:t>
            </a:r>
            <a:r>
              <a:rPr lang="nl-NL" sz="1200" b="0" i="0" kern="1200" dirty="0">
                <a:solidFill>
                  <a:schemeClr val="tx1"/>
                </a:solidFill>
                <a:effectLst/>
                <a:latin typeface="+mn-lt"/>
                <a:ea typeface="+mn-ea"/>
                <a:cs typeface="+mn-cs"/>
              </a:rPr>
              <a:t>, en</a:t>
            </a:r>
          </a:p>
          <a:p>
            <a:r>
              <a:rPr lang="nl-NL" sz="1200" b="0" i="0" kern="1200" dirty="0">
                <a:solidFill>
                  <a:schemeClr val="tx1"/>
                </a:solidFill>
                <a:effectLst/>
                <a:latin typeface="+mn-lt"/>
                <a:ea typeface="+mn-ea"/>
                <a:cs typeface="+mn-cs"/>
              </a:rPr>
              <a:t>iedereen die activiteiten uitvoert in verband met </a:t>
            </a:r>
            <a:r>
              <a:rPr lang="nl-NL" sz="1200" b="0" i="0" u="sng" kern="1200" dirty="0">
                <a:solidFill>
                  <a:schemeClr val="tx1"/>
                </a:solidFill>
                <a:effectLst/>
                <a:latin typeface="+mn-lt"/>
                <a:ea typeface="+mn-ea"/>
                <a:cs typeface="+mn-cs"/>
                <a:hlinkClick r:id="rId5"/>
              </a:rPr>
              <a:t>vleesbereidingen of vleesproducten en het slachten of uitsnijden van hoefdieren, gevogelte en konijnen</a:t>
            </a:r>
            <a:r>
              <a:rPr lang="nl-NL" sz="1200" b="0" i="0" kern="1200" dirty="0">
                <a:solidFill>
                  <a:schemeClr val="tx1"/>
                </a:solidFill>
                <a:effectLst/>
                <a:latin typeface="+mn-lt"/>
                <a:ea typeface="+mn-ea"/>
                <a:cs typeface="+mn-cs"/>
              </a:rPr>
              <a:t> in inrichtingen onderworpen aan de erkenning (erkenningen, toelatingen en voorafgaande registraties) van het Federaal Agentschap voor de Veiligheid van de Voedselketen (FAVV).</a:t>
            </a:r>
          </a:p>
          <a:p>
            <a:r>
              <a:rPr lang="nl-NL" sz="1200" b="0" i="0" kern="1200" dirty="0">
                <a:solidFill>
                  <a:schemeClr val="tx1"/>
                </a:solidFill>
                <a:effectLst/>
                <a:latin typeface="+mn-lt"/>
                <a:ea typeface="+mn-ea"/>
                <a:cs typeface="+mn-cs"/>
              </a:rPr>
              <a:t>Via </a:t>
            </a:r>
            <a:r>
              <a:rPr lang="nl-NL" sz="1200" b="0" i="0" kern="1200" dirty="0" err="1">
                <a:solidFill>
                  <a:schemeClr val="tx1"/>
                </a:solidFill>
                <a:effectLst/>
                <a:latin typeface="+mn-lt"/>
                <a:ea typeface="+mn-ea"/>
                <a:cs typeface="+mn-cs"/>
              </a:rPr>
              <a:t>Checkinatwork</a:t>
            </a:r>
            <a:r>
              <a:rPr lang="nl-NL" sz="1200" b="0" i="0" kern="1200" dirty="0">
                <a:solidFill>
                  <a:schemeClr val="tx1"/>
                </a:solidFill>
                <a:effectLst/>
                <a:latin typeface="+mn-lt"/>
                <a:ea typeface="+mn-ea"/>
                <a:cs typeface="+mn-cs"/>
              </a:rPr>
              <a:t> registreren </a:t>
            </a:r>
            <a:r>
              <a:rPr lang="nl-NL" sz="1200" b="1" i="0" kern="1200" dirty="0">
                <a:solidFill>
                  <a:schemeClr val="tx1"/>
                </a:solidFill>
                <a:effectLst/>
                <a:latin typeface="+mn-lt"/>
                <a:ea typeface="+mn-ea"/>
                <a:cs typeface="+mn-cs"/>
              </a:rPr>
              <a:t>werkgevers en aannemers</a:t>
            </a:r>
            <a:r>
              <a:rPr lang="nl-NL" sz="1200" b="0" i="0" kern="1200" dirty="0">
                <a:solidFill>
                  <a:schemeClr val="tx1"/>
                </a:solidFill>
                <a:effectLst/>
                <a:latin typeface="+mn-lt"/>
                <a:ea typeface="+mn-ea"/>
                <a:cs typeface="+mn-cs"/>
              </a:rPr>
              <a:t> de aanwezigheid van hun eigen werknemers, van hun onderaannemers en van hun zelfstandige onderaannemers. De </a:t>
            </a:r>
            <a:r>
              <a:rPr lang="nl-NL" sz="1200" b="1" i="0" kern="1200" dirty="0">
                <a:solidFill>
                  <a:schemeClr val="tx1"/>
                </a:solidFill>
                <a:effectLst/>
                <a:latin typeface="+mn-lt"/>
                <a:ea typeface="+mn-ea"/>
                <a:cs typeface="+mn-cs"/>
              </a:rPr>
              <a:t>werknemers of zelfstandige onderaannemers</a:t>
            </a:r>
            <a:r>
              <a:rPr lang="nl-NL" sz="1200" b="0" i="0" kern="1200" dirty="0">
                <a:solidFill>
                  <a:schemeClr val="tx1"/>
                </a:solidFill>
                <a:effectLst/>
                <a:latin typeface="+mn-lt"/>
                <a:ea typeface="+mn-ea"/>
                <a:cs typeface="+mn-cs"/>
              </a:rPr>
              <a:t> kunnen zich ook zelf in het systeem aanmelden.</a:t>
            </a:r>
          </a:p>
          <a:p>
            <a:r>
              <a:rPr lang="nl-NL" sz="1200" b="0" i="0" kern="1200" dirty="0">
                <a:solidFill>
                  <a:schemeClr val="tx1"/>
                </a:solidFill>
                <a:effectLst/>
                <a:latin typeface="+mn-lt"/>
                <a:ea typeface="+mn-ea"/>
                <a:cs typeface="+mn-cs"/>
              </a:rPr>
              <a:t>De registratie moet </a:t>
            </a:r>
            <a:r>
              <a:rPr lang="nl-NL" sz="1200" b="1" i="0" kern="1200" dirty="0">
                <a:solidFill>
                  <a:schemeClr val="tx1"/>
                </a:solidFill>
                <a:effectLst/>
                <a:latin typeface="+mn-lt"/>
                <a:ea typeface="+mn-ea"/>
                <a:cs typeface="+mn-cs"/>
              </a:rPr>
              <a:t>dagelijks</a:t>
            </a:r>
            <a:r>
              <a:rPr lang="nl-NL" sz="1200" b="0" i="0" kern="1200" dirty="0">
                <a:solidFill>
                  <a:schemeClr val="tx1"/>
                </a:solidFill>
                <a:effectLst/>
                <a:latin typeface="+mn-lt"/>
                <a:ea typeface="+mn-ea"/>
                <a:cs typeface="+mn-cs"/>
              </a:rPr>
              <a:t> gebeuren, en wel </a:t>
            </a:r>
            <a:r>
              <a:rPr lang="nl-NL" sz="1200" b="1" i="0" kern="1200" dirty="0">
                <a:solidFill>
                  <a:schemeClr val="tx1"/>
                </a:solidFill>
                <a:effectLst/>
                <a:latin typeface="+mn-lt"/>
                <a:ea typeface="+mn-ea"/>
                <a:cs typeface="+mn-cs"/>
              </a:rPr>
              <a:t>vóór</a:t>
            </a:r>
            <a:r>
              <a:rPr lang="nl-NL" sz="1200" b="0" i="0" kern="1200" dirty="0">
                <a:solidFill>
                  <a:schemeClr val="tx1"/>
                </a:solidFill>
                <a:effectLst/>
                <a:latin typeface="+mn-lt"/>
                <a:ea typeface="+mn-ea"/>
                <a:cs typeface="+mn-cs"/>
              </a:rPr>
              <a:t> de persoon die de werken uitvoert aan het werk gaat.</a:t>
            </a:r>
          </a:p>
          <a:p>
            <a:r>
              <a:rPr lang="nl-NL" sz="1200" b="0" i="0" kern="1200" dirty="0">
                <a:solidFill>
                  <a:schemeClr val="tx1"/>
                </a:solidFill>
                <a:effectLst/>
                <a:latin typeface="+mn-lt"/>
                <a:ea typeface="+mn-ea"/>
                <a:cs typeface="+mn-cs"/>
              </a:rPr>
              <a:t>De werkplaatsen die vallen onder de verplichte aanwezigheidsregistratie via </a:t>
            </a:r>
            <a:r>
              <a:rPr lang="nl-NL" sz="1200" b="0" i="0" kern="1200" dirty="0" err="1">
                <a:solidFill>
                  <a:schemeClr val="tx1"/>
                </a:solidFill>
                <a:effectLst/>
                <a:latin typeface="+mn-lt"/>
                <a:ea typeface="+mn-ea"/>
                <a:cs typeface="+mn-cs"/>
              </a:rPr>
              <a:t>Checkinatwork</a:t>
            </a:r>
            <a:r>
              <a:rPr lang="nl-NL" sz="1200" b="0" i="0" kern="1200" dirty="0">
                <a:solidFill>
                  <a:schemeClr val="tx1"/>
                </a:solidFill>
                <a:effectLst/>
                <a:latin typeface="+mn-lt"/>
                <a:ea typeface="+mn-ea"/>
                <a:cs typeface="+mn-cs"/>
              </a:rPr>
              <a:t> moeten aangegeven zijn in de </a:t>
            </a:r>
            <a:r>
              <a:rPr lang="nl-NL" sz="1200" b="0" i="0" u="sng" kern="1200" dirty="0">
                <a:solidFill>
                  <a:schemeClr val="tx1"/>
                </a:solidFill>
                <a:effectLst/>
                <a:latin typeface="+mn-lt"/>
                <a:ea typeface="+mn-ea"/>
                <a:cs typeface="+mn-cs"/>
                <a:hlinkClick r:id="rId6"/>
              </a:rPr>
              <a:t>Aangifte van werken</a:t>
            </a:r>
            <a:r>
              <a:rPr lang="nl-NL" sz="1200" b="0" i="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34</a:t>
            </a:fld>
            <a:endParaRPr lang="fr-FR"/>
          </a:p>
        </p:txBody>
      </p:sp>
    </p:spTree>
    <p:extLst>
      <p:ext uri="{BB962C8B-B14F-4D97-AF65-F5344CB8AC3E}">
        <p14:creationId xmlns:p14="http://schemas.microsoft.com/office/powerpoint/2010/main" val="2006276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35</a:t>
            </a:fld>
            <a:endParaRPr lang="fr-FR"/>
          </a:p>
        </p:txBody>
      </p:sp>
    </p:spTree>
    <p:extLst>
      <p:ext uri="{BB962C8B-B14F-4D97-AF65-F5344CB8AC3E}">
        <p14:creationId xmlns:p14="http://schemas.microsoft.com/office/powerpoint/2010/main" val="421146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36</a:t>
            </a:fld>
            <a:endParaRPr lang="fr-FR"/>
          </a:p>
        </p:txBody>
      </p:sp>
    </p:spTree>
    <p:extLst>
      <p:ext uri="{BB962C8B-B14F-4D97-AF65-F5344CB8AC3E}">
        <p14:creationId xmlns:p14="http://schemas.microsoft.com/office/powerpoint/2010/main" val="34588319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37</a:t>
            </a:fld>
            <a:endParaRPr lang="fr-FR"/>
          </a:p>
        </p:txBody>
      </p:sp>
    </p:spTree>
    <p:extLst>
      <p:ext uri="{BB962C8B-B14F-4D97-AF65-F5344CB8AC3E}">
        <p14:creationId xmlns:p14="http://schemas.microsoft.com/office/powerpoint/2010/main" val="41562302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38</a:t>
            </a:fld>
            <a:endParaRPr lang="fr-FR"/>
          </a:p>
        </p:txBody>
      </p:sp>
    </p:spTree>
    <p:extLst>
      <p:ext uri="{BB962C8B-B14F-4D97-AF65-F5344CB8AC3E}">
        <p14:creationId xmlns:p14="http://schemas.microsoft.com/office/powerpoint/2010/main" val="26866777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39</a:t>
            </a:fld>
            <a:endParaRPr lang="fr-FR"/>
          </a:p>
        </p:txBody>
      </p:sp>
    </p:spTree>
    <p:extLst>
      <p:ext uri="{BB962C8B-B14F-4D97-AF65-F5344CB8AC3E}">
        <p14:creationId xmlns:p14="http://schemas.microsoft.com/office/powerpoint/2010/main" val="186201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40</a:t>
            </a:fld>
            <a:endParaRPr lang="fr-FR"/>
          </a:p>
        </p:txBody>
      </p:sp>
    </p:spTree>
    <p:extLst>
      <p:ext uri="{BB962C8B-B14F-4D97-AF65-F5344CB8AC3E}">
        <p14:creationId xmlns:p14="http://schemas.microsoft.com/office/powerpoint/2010/main" val="18924133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1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90116" name="Slide Number Placeholder 3"/>
          <p:cNvSpPr>
            <a:spLocks noGrp="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fontAlgn="base">
              <a:spcBef>
                <a:spcPct val="0"/>
              </a:spcBef>
              <a:spcAft>
                <a:spcPct val="0"/>
              </a:spcAft>
              <a:defRPr/>
            </a:pPr>
            <a:fld id="{262BC17D-7774-43FE-987C-7D682A3CD72E}" type="slidenum">
              <a:rPr lang="en-US" altLang="en-US" smtClean="0">
                <a:latin typeface="Calibri" pitchFamily="34" charset="0"/>
              </a:rPr>
              <a:pPr fontAlgn="base">
                <a:spcBef>
                  <a:spcPct val="0"/>
                </a:spcBef>
                <a:spcAft>
                  <a:spcPct val="0"/>
                </a:spcAft>
                <a:defRPr/>
              </a:pPr>
              <a:t>6</a:t>
            </a:fld>
            <a:endParaRPr lang="nl-BE" altLang="en-US" dirty="0" smtClean="0">
              <a:latin typeface="Calibri" pitchFamily="34" charset="0"/>
            </a:endParaRPr>
          </a:p>
        </p:txBody>
      </p:sp>
    </p:spTree>
    <p:extLst>
      <p:ext uri="{BB962C8B-B14F-4D97-AF65-F5344CB8AC3E}">
        <p14:creationId xmlns:p14="http://schemas.microsoft.com/office/powerpoint/2010/main" val="1068655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41</a:t>
            </a:fld>
            <a:endParaRPr lang="fr-FR"/>
          </a:p>
        </p:txBody>
      </p:sp>
    </p:spTree>
    <p:extLst>
      <p:ext uri="{BB962C8B-B14F-4D97-AF65-F5344CB8AC3E}">
        <p14:creationId xmlns:p14="http://schemas.microsoft.com/office/powerpoint/2010/main" val="41350299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Need for a rock-solid service platform  that meets our SLA requirements and can scale easily, while keeping costs under control</a:t>
            </a:r>
          </a:p>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42</a:t>
            </a:fld>
            <a:endParaRPr lang="fr-FR"/>
          </a:p>
        </p:txBody>
      </p:sp>
    </p:spTree>
    <p:extLst>
      <p:ext uri="{BB962C8B-B14F-4D97-AF65-F5344CB8AC3E}">
        <p14:creationId xmlns:p14="http://schemas.microsoft.com/office/powerpoint/2010/main" val="40951249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43</a:t>
            </a:fld>
            <a:endParaRPr lang="fr-FR"/>
          </a:p>
        </p:txBody>
      </p:sp>
    </p:spTree>
    <p:extLst>
      <p:ext uri="{BB962C8B-B14F-4D97-AF65-F5344CB8AC3E}">
        <p14:creationId xmlns:p14="http://schemas.microsoft.com/office/powerpoint/2010/main" val="21061784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https://unsplash.com/photos/vE3ZFtIhA4c?utm_source=unsplash&amp;utm_medium=referral&amp;utm_content=creditCopyText</a:t>
            </a:r>
          </a:p>
          <a:p>
            <a:endParaRPr lang="en-US" dirty="0"/>
          </a:p>
          <a:p>
            <a:r>
              <a:rPr lang="en-US" dirty="0"/>
              <a:t>Parallel platforms</a:t>
            </a:r>
          </a:p>
          <a:p>
            <a:r>
              <a:rPr lang="en-US" dirty="0"/>
              <a:t>Controlled</a:t>
            </a:r>
            <a:r>
              <a:rPr lang="en-US" baseline="0" dirty="0"/>
              <a:t> migration growth</a:t>
            </a:r>
          </a:p>
          <a:p>
            <a:endParaRPr lang="en-US" baseline="0" dirty="0"/>
          </a:p>
          <a:p>
            <a:r>
              <a:rPr lang="en-US" baseline="0" dirty="0"/>
              <a:t>In service mode: close monitoring</a:t>
            </a:r>
          </a:p>
          <a:p>
            <a:r>
              <a:rPr lang="en-US" baseline="0" dirty="0"/>
              <a:t>Inevitable surprises: challenge</a:t>
            </a:r>
          </a:p>
          <a:p>
            <a:r>
              <a:rPr lang="en-US" baseline="0" dirty="0"/>
              <a:t>Defaults adapt to our volumes: lots of tweaking / DRP tests</a:t>
            </a:r>
            <a:endParaRPr lang="en-US" dirty="0"/>
          </a:p>
          <a:p>
            <a:endParaRPr lang="en-US" dirty="0"/>
          </a:p>
          <a:p>
            <a:r>
              <a:rPr lang="en-US" dirty="0"/>
              <a:t>Challenge rebuild existing standards</a:t>
            </a:r>
            <a:r>
              <a:rPr lang="en-US" baseline="0" dirty="0"/>
              <a:t> to new Axway</a:t>
            </a:r>
          </a:p>
          <a:p>
            <a:r>
              <a:rPr lang="en-US" baseline="0" dirty="0"/>
              <a:t>SOAP-REST</a:t>
            </a:r>
          </a:p>
          <a:p>
            <a:r>
              <a:rPr lang="en-US" baseline="0" dirty="0"/>
              <a:t>New services on new platform</a:t>
            </a:r>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44</a:t>
            </a:fld>
            <a:endParaRPr lang="fr-FR"/>
          </a:p>
        </p:txBody>
      </p:sp>
    </p:spTree>
    <p:extLst>
      <p:ext uri="{BB962C8B-B14F-4D97-AF65-F5344CB8AC3E}">
        <p14:creationId xmlns:p14="http://schemas.microsoft.com/office/powerpoint/2010/main" val="3320008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objective to make money</a:t>
            </a:r>
          </a:p>
          <a:p>
            <a:r>
              <a:rPr lang="en-US" dirty="0"/>
              <a:t>Main objective to save money</a:t>
            </a:r>
          </a:p>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46</a:t>
            </a:fld>
            <a:endParaRPr lang="fr-FR"/>
          </a:p>
        </p:txBody>
      </p:sp>
    </p:spTree>
    <p:extLst>
      <p:ext uri="{BB962C8B-B14F-4D97-AF65-F5344CB8AC3E}">
        <p14:creationId xmlns:p14="http://schemas.microsoft.com/office/powerpoint/2010/main" val="3329764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47</a:t>
            </a:fld>
            <a:endParaRPr lang="fr-FR"/>
          </a:p>
        </p:txBody>
      </p:sp>
    </p:spTree>
    <p:extLst>
      <p:ext uri="{BB962C8B-B14F-4D97-AF65-F5344CB8AC3E}">
        <p14:creationId xmlns:p14="http://schemas.microsoft.com/office/powerpoint/2010/main" val="1835085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48</a:t>
            </a:fld>
            <a:endParaRPr lang="fr-FR"/>
          </a:p>
        </p:txBody>
      </p:sp>
    </p:spTree>
    <p:extLst>
      <p:ext uri="{BB962C8B-B14F-4D97-AF65-F5344CB8AC3E}">
        <p14:creationId xmlns:p14="http://schemas.microsoft.com/office/powerpoint/2010/main" val="369532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49</a:t>
            </a:fld>
            <a:endParaRPr lang="en-US"/>
          </a:p>
        </p:txBody>
      </p:sp>
    </p:spTree>
    <p:extLst>
      <p:ext uri="{BB962C8B-B14F-4D97-AF65-F5344CB8AC3E}">
        <p14:creationId xmlns:p14="http://schemas.microsoft.com/office/powerpoint/2010/main" val="580811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50</a:t>
            </a:fld>
            <a:endParaRPr lang="fr-FR"/>
          </a:p>
        </p:txBody>
      </p:sp>
    </p:spTree>
    <p:extLst>
      <p:ext uri="{BB962C8B-B14F-4D97-AF65-F5344CB8AC3E}">
        <p14:creationId xmlns:p14="http://schemas.microsoft.com/office/powerpoint/2010/main" val="186406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noProof="0" dirty="0"/>
              <a:t>Maximum synergy when possible and when generating efficiency gains and/or savings while maintaining or improving the quality of the services provided to the customer</a:t>
            </a:r>
          </a:p>
          <a:p>
            <a:r>
              <a:rPr lang="en-GB" noProof="0" dirty="0"/>
              <a:t>In line with the synergy program: assignment to the one who is the most capable of proposing a form of shared services </a:t>
            </a:r>
          </a:p>
          <a:p>
            <a:r>
              <a:rPr lang="en-GB" noProof="0" dirty="0"/>
              <a:t>Synergy based on result orientation, sense of responsibility and trust</a:t>
            </a:r>
          </a:p>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51</a:t>
            </a:fld>
            <a:endParaRPr lang="fr-FR"/>
          </a:p>
        </p:txBody>
      </p:sp>
    </p:spTree>
    <p:extLst>
      <p:ext uri="{BB962C8B-B14F-4D97-AF65-F5344CB8AC3E}">
        <p14:creationId xmlns:p14="http://schemas.microsoft.com/office/powerpoint/2010/main" val="13315285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A2EDF498-6B22-4C23-B9DE-FBD91F7FCCAE}" type="slidenum">
              <a:rPr lang="fr-BE" smtClean="0"/>
              <a:t>11</a:t>
            </a:fld>
            <a:endParaRPr lang="fr-BE"/>
          </a:p>
        </p:txBody>
      </p:sp>
    </p:spTree>
    <p:extLst>
      <p:ext uri="{BB962C8B-B14F-4D97-AF65-F5344CB8AC3E}">
        <p14:creationId xmlns:p14="http://schemas.microsoft.com/office/powerpoint/2010/main" val="14619346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52</a:t>
            </a:fld>
            <a:endParaRPr lang="fr-FR"/>
          </a:p>
        </p:txBody>
      </p:sp>
    </p:spTree>
    <p:extLst>
      <p:ext uri="{BB962C8B-B14F-4D97-AF65-F5344CB8AC3E}">
        <p14:creationId xmlns:p14="http://schemas.microsoft.com/office/powerpoint/2010/main" val="42771217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53</a:t>
            </a:fld>
            <a:endParaRPr lang="fr-FR"/>
          </a:p>
        </p:txBody>
      </p:sp>
    </p:spTree>
    <p:extLst>
      <p:ext uri="{BB962C8B-B14F-4D97-AF65-F5344CB8AC3E}">
        <p14:creationId xmlns:p14="http://schemas.microsoft.com/office/powerpoint/2010/main" val="5563284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54</a:t>
            </a:fld>
            <a:endParaRPr lang="fr-FR"/>
          </a:p>
        </p:txBody>
      </p:sp>
    </p:spTree>
    <p:extLst>
      <p:ext uri="{BB962C8B-B14F-4D97-AF65-F5344CB8AC3E}">
        <p14:creationId xmlns:p14="http://schemas.microsoft.com/office/powerpoint/2010/main" val="625384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fr-BE" altLang="fr-FR" dirty="0"/>
          </a:p>
        </p:txBody>
      </p:sp>
      <p:sp>
        <p:nvSpPr>
          <p:cNvPr id="4" name="Slide Number Placeholder 3"/>
          <p:cNvSpPr>
            <a:spLocks noGrp="1"/>
          </p:cNvSpPr>
          <p:nvPr>
            <p:ph type="sldNum" sz="quarter" idx="5"/>
          </p:nvPr>
        </p:nvSpPr>
        <p:spPr/>
        <p:txBody>
          <a:bodyPr/>
          <a:lstStyle/>
          <a:p>
            <a:pPr>
              <a:defRPr/>
            </a:pPr>
            <a:fld id="{6A9BB088-1526-4C59-BA1A-1366A3F82C5D}" type="slidenum">
              <a:rPr lang="en-US" smtClean="0"/>
              <a:pPr>
                <a:defRPr/>
              </a:pPr>
              <a:t>55</a:t>
            </a:fld>
            <a:endParaRPr lang="fr-BE"/>
          </a:p>
        </p:txBody>
      </p:sp>
    </p:spTree>
    <p:extLst>
      <p:ext uri="{BB962C8B-B14F-4D97-AF65-F5344CB8AC3E}">
        <p14:creationId xmlns:p14="http://schemas.microsoft.com/office/powerpoint/2010/main" val="42599706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C210854-3294-4552-9300-C6E5208EB832}" type="slidenum">
              <a:rPr lang="en-US" smtClean="0"/>
              <a:t>59</a:t>
            </a:fld>
            <a:endParaRPr lang="en-US"/>
          </a:p>
        </p:txBody>
      </p:sp>
    </p:spTree>
    <p:extLst>
      <p:ext uri="{BB962C8B-B14F-4D97-AF65-F5344CB8AC3E}">
        <p14:creationId xmlns:p14="http://schemas.microsoft.com/office/powerpoint/2010/main" val="133775796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61</a:t>
            </a:fld>
            <a:endParaRPr lang="fr-FR"/>
          </a:p>
        </p:txBody>
      </p:sp>
    </p:spTree>
    <p:extLst>
      <p:ext uri="{BB962C8B-B14F-4D97-AF65-F5344CB8AC3E}">
        <p14:creationId xmlns:p14="http://schemas.microsoft.com/office/powerpoint/2010/main" val="34258705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68</a:t>
            </a:fld>
            <a:endParaRPr lang="fr-FR"/>
          </a:p>
        </p:txBody>
      </p:sp>
    </p:spTree>
    <p:extLst>
      <p:ext uri="{BB962C8B-B14F-4D97-AF65-F5344CB8AC3E}">
        <p14:creationId xmlns:p14="http://schemas.microsoft.com/office/powerpoint/2010/main" val="55548326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69</a:t>
            </a:fld>
            <a:endParaRPr lang="fr-FR"/>
          </a:p>
        </p:txBody>
      </p:sp>
    </p:spTree>
    <p:extLst>
      <p:ext uri="{BB962C8B-B14F-4D97-AF65-F5344CB8AC3E}">
        <p14:creationId xmlns:p14="http://schemas.microsoft.com/office/powerpoint/2010/main" val="6893127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70</a:t>
            </a:fld>
            <a:endParaRPr lang="fr-FR"/>
          </a:p>
        </p:txBody>
      </p:sp>
    </p:spTree>
    <p:extLst>
      <p:ext uri="{BB962C8B-B14F-4D97-AF65-F5344CB8AC3E}">
        <p14:creationId xmlns:p14="http://schemas.microsoft.com/office/powerpoint/2010/main" val="11781308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71</a:t>
            </a:fld>
            <a:endParaRPr lang="fr-FR"/>
          </a:p>
        </p:txBody>
      </p:sp>
    </p:spTree>
    <p:extLst>
      <p:ext uri="{BB962C8B-B14F-4D97-AF65-F5344CB8AC3E}">
        <p14:creationId xmlns:p14="http://schemas.microsoft.com/office/powerpoint/2010/main" val="3728253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A44301-3FF7-6B40-A3C4-9CEE3D6B2BC2}"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27008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72</a:t>
            </a:fld>
            <a:endParaRPr lang="fr-FR"/>
          </a:p>
        </p:txBody>
      </p:sp>
    </p:spTree>
    <p:extLst>
      <p:ext uri="{BB962C8B-B14F-4D97-AF65-F5344CB8AC3E}">
        <p14:creationId xmlns:p14="http://schemas.microsoft.com/office/powerpoint/2010/main" val="38564493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73</a:t>
            </a:fld>
            <a:endParaRPr lang="fr-FR"/>
          </a:p>
        </p:txBody>
      </p:sp>
    </p:spTree>
    <p:extLst>
      <p:ext uri="{BB962C8B-B14F-4D97-AF65-F5344CB8AC3E}">
        <p14:creationId xmlns:p14="http://schemas.microsoft.com/office/powerpoint/2010/main" val="312347928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err="1"/>
              <a:t>Weak</a:t>
            </a:r>
            <a:r>
              <a:rPr lang="fr-BE" dirty="0"/>
              <a:t> AI:</a:t>
            </a:r>
            <a:r>
              <a:rPr lang="fr-BE" baseline="0" dirty="0"/>
              <a:t> </a:t>
            </a:r>
            <a:r>
              <a:rPr lang="en-US" dirty="0"/>
              <a:t>Weak AI simply acts upon and is bound by the rules imposed on it and it could not go beyond those rules</a:t>
            </a:r>
          </a:p>
          <a:p>
            <a:r>
              <a:rPr lang="fr-BE" dirty="0"/>
              <a:t>General or </a:t>
            </a:r>
            <a:r>
              <a:rPr lang="fr-BE" dirty="0" err="1"/>
              <a:t>strong</a:t>
            </a:r>
            <a:r>
              <a:rPr lang="fr-BE" dirty="0"/>
              <a:t> AI </a:t>
            </a:r>
            <a:r>
              <a:rPr lang="fr-BE" dirty="0" err="1"/>
              <a:t>is</a:t>
            </a:r>
            <a:r>
              <a:rPr lang="fr-BE" dirty="0"/>
              <a:t> </a:t>
            </a:r>
            <a:r>
              <a:rPr lang="fr-BE" dirty="0" err="1"/>
              <a:t>still</a:t>
            </a:r>
            <a:r>
              <a:rPr lang="fr-BE" dirty="0"/>
              <a:t> </a:t>
            </a:r>
            <a:r>
              <a:rPr lang="fr-BE" dirty="0" err="1"/>
              <a:t>debated</a:t>
            </a:r>
            <a:r>
              <a:rPr lang="fr-BE" dirty="0"/>
              <a:t> as </a:t>
            </a:r>
            <a:r>
              <a:rPr lang="fr-BE" dirty="0" err="1"/>
              <a:t>it</a:t>
            </a:r>
            <a:r>
              <a:rPr lang="fr-BE" dirty="0"/>
              <a:t> </a:t>
            </a:r>
            <a:r>
              <a:rPr lang="fr-BE" dirty="0" err="1"/>
              <a:t>is</a:t>
            </a:r>
            <a:r>
              <a:rPr lang="fr-BE" dirty="0"/>
              <a:t> hard to </a:t>
            </a:r>
            <a:r>
              <a:rPr lang="fr-BE" dirty="0" err="1"/>
              <a:t>give</a:t>
            </a:r>
            <a:r>
              <a:rPr lang="fr-BE" dirty="0"/>
              <a:t> a good </a:t>
            </a:r>
            <a:r>
              <a:rPr lang="fr-BE" dirty="0" err="1"/>
              <a:t>definition</a:t>
            </a:r>
            <a:r>
              <a:rPr lang="fr-BE" dirty="0"/>
              <a:t> of </a:t>
            </a:r>
            <a:r>
              <a:rPr lang="fr-BE" dirty="0" err="1"/>
              <a:t>what</a:t>
            </a:r>
            <a:r>
              <a:rPr lang="fr-BE" dirty="0"/>
              <a:t> intelligence </a:t>
            </a:r>
            <a:r>
              <a:rPr lang="fr-BE" dirty="0" err="1"/>
              <a:t>is</a:t>
            </a:r>
            <a:r>
              <a:rPr lang="fr-BE" dirty="0"/>
              <a:t>.</a:t>
            </a:r>
            <a:r>
              <a:rPr lang="fr-BE" baseline="0" dirty="0"/>
              <a:t> </a:t>
            </a:r>
            <a:r>
              <a:rPr lang="fr-BE" baseline="0" dirty="0" err="1"/>
              <a:t>Should</a:t>
            </a:r>
            <a:r>
              <a:rPr lang="fr-BE" baseline="0" dirty="0"/>
              <a:t> the machine have </a:t>
            </a:r>
            <a:r>
              <a:rPr lang="fr-BE" baseline="0" dirty="0" err="1"/>
              <a:t>consciousness</a:t>
            </a:r>
            <a:r>
              <a:rPr lang="fr-BE" baseline="0" dirty="0"/>
              <a:t> (</a:t>
            </a:r>
            <a:r>
              <a:rPr lang="fr-BE" baseline="0" dirty="0" err="1"/>
              <a:t>be</a:t>
            </a:r>
            <a:r>
              <a:rPr lang="fr-BE" baseline="0" dirty="0"/>
              <a:t> </a:t>
            </a:r>
            <a:r>
              <a:rPr lang="fr-BE" baseline="0" dirty="0" err="1"/>
              <a:t>aware</a:t>
            </a:r>
            <a:r>
              <a:rPr lang="fr-BE" baseline="0" dirty="0"/>
              <a:t> of </a:t>
            </a:r>
            <a:r>
              <a:rPr lang="fr-BE" baseline="0" dirty="0" err="1"/>
              <a:t>its</a:t>
            </a:r>
            <a:r>
              <a:rPr lang="fr-BE" baseline="0" dirty="0"/>
              <a:t> mental states) ? </a:t>
            </a:r>
            <a:r>
              <a:rPr lang="fr-BE" baseline="0" dirty="0" err="1"/>
              <a:t>Does</a:t>
            </a:r>
            <a:r>
              <a:rPr lang="fr-BE" baseline="0" dirty="0"/>
              <a:t> </a:t>
            </a:r>
            <a:r>
              <a:rPr lang="fr-BE" baseline="0" dirty="0" err="1"/>
              <a:t>it</a:t>
            </a:r>
            <a:r>
              <a:rPr lang="fr-BE" baseline="0" dirty="0"/>
              <a:t> have </a:t>
            </a:r>
            <a:r>
              <a:rPr lang="fr-BE" baseline="0" dirty="0" err="1"/>
              <a:t>intentionality</a:t>
            </a:r>
            <a:r>
              <a:rPr lang="fr-BE" baseline="0" dirty="0"/>
              <a:t>?</a:t>
            </a:r>
            <a:endParaRPr lang="fr-BE" dirty="0"/>
          </a:p>
        </p:txBody>
      </p:sp>
      <p:sp>
        <p:nvSpPr>
          <p:cNvPr id="4" name="Slide Number Placeholder 3"/>
          <p:cNvSpPr>
            <a:spLocks noGrp="1"/>
          </p:cNvSpPr>
          <p:nvPr>
            <p:ph type="sldNum" sz="quarter" idx="10"/>
          </p:nvPr>
        </p:nvSpPr>
        <p:spPr/>
        <p:txBody>
          <a:bodyPr/>
          <a:lstStyle/>
          <a:p>
            <a:fld id="{20834B33-5D75-4DFF-BC21-253572FA67EB}" type="slidenum">
              <a:rPr lang="fr-BE" smtClean="0"/>
              <a:t>88</a:t>
            </a:fld>
            <a:endParaRPr lang="fr-BE"/>
          </a:p>
        </p:txBody>
      </p:sp>
    </p:spTree>
    <p:extLst>
      <p:ext uri="{BB962C8B-B14F-4D97-AF65-F5344CB8AC3E}">
        <p14:creationId xmlns:p14="http://schemas.microsoft.com/office/powerpoint/2010/main" val="60192036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CNN: Convolution</a:t>
            </a:r>
            <a:r>
              <a:rPr lang="fr-BE" baseline="0" dirty="0"/>
              <a:t> Neural Network (image, </a:t>
            </a:r>
            <a:r>
              <a:rPr lang="fr-BE" baseline="0" dirty="0" err="1"/>
              <a:t>text</a:t>
            </a:r>
            <a:r>
              <a:rPr lang="fr-BE" baseline="0" dirty="0"/>
              <a:t>)</a:t>
            </a:r>
          </a:p>
          <a:p>
            <a:r>
              <a:rPr lang="fr-BE" baseline="0" dirty="0"/>
              <a:t>RNN: </a:t>
            </a:r>
            <a:r>
              <a:rPr lang="fr-BE" baseline="0" dirty="0" err="1"/>
              <a:t>Recurrent</a:t>
            </a:r>
            <a:r>
              <a:rPr lang="fr-BE" baseline="0" dirty="0"/>
              <a:t> Neural Network (</a:t>
            </a:r>
            <a:r>
              <a:rPr lang="fr-BE" baseline="0" dirty="0" err="1"/>
              <a:t>sequences</a:t>
            </a:r>
            <a:r>
              <a:rPr lang="fr-BE" baseline="0" dirty="0"/>
              <a:t>, </a:t>
            </a:r>
            <a:r>
              <a:rPr lang="fr-BE" baseline="0" dirty="0" err="1"/>
              <a:t>text</a:t>
            </a:r>
            <a:r>
              <a:rPr lang="fr-BE" baseline="0" dirty="0"/>
              <a:t>, </a:t>
            </a:r>
            <a:r>
              <a:rPr lang="fr-BE" baseline="0" dirty="0" err="1"/>
              <a:t>language</a:t>
            </a:r>
            <a:r>
              <a:rPr lang="fr-BE" baseline="0" dirty="0"/>
              <a:t>)</a:t>
            </a:r>
          </a:p>
          <a:p>
            <a:r>
              <a:rPr lang="fr-BE" baseline="0" dirty="0"/>
              <a:t>GAN: </a:t>
            </a:r>
            <a:r>
              <a:rPr lang="fr-BE" baseline="0" dirty="0" err="1"/>
              <a:t>Generative</a:t>
            </a:r>
            <a:r>
              <a:rPr lang="fr-BE" baseline="0" dirty="0"/>
              <a:t> </a:t>
            </a:r>
            <a:r>
              <a:rPr lang="fr-BE" baseline="0" dirty="0" err="1"/>
              <a:t>Adversarial</a:t>
            </a:r>
            <a:r>
              <a:rPr lang="fr-BE" baseline="0" dirty="0"/>
              <a:t> Networks (https://deeplearning4j.org/generative-adversarial-network)</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89</a:t>
            </a:fld>
            <a:endParaRPr lang="nl-BE"/>
          </a:p>
        </p:txBody>
      </p:sp>
    </p:spTree>
    <p:extLst>
      <p:ext uri="{BB962C8B-B14F-4D97-AF65-F5344CB8AC3E}">
        <p14:creationId xmlns:p14="http://schemas.microsoft.com/office/powerpoint/2010/main" val="14310210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Information</a:t>
            </a:r>
            <a:r>
              <a:rPr lang="fr-BE" baseline="0" dirty="0"/>
              <a:t> extraction . </a:t>
            </a:r>
            <a:r>
              <a:rPr lang="fr-BE" baseline="0" dirty="0" err="1"/>
              <a:t>explain</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91</a:t>
            </a:fld>
            <a:endParaRPr lang="nl-BE"/>
          </a:p>
        </p:txBody>
      </p:sp>
    </p:spTree>
    <p:extLst>
      <p:ext uri="{BB962C8B-B14F-4D97-AF65-F5344CB8AC3E}">
        <p14:creationId xmlns:p14="http://schemas.microsoft.com/office/powerpoint/2010/main" val="398614844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a:t>Een (extreem)</a:t>
            </a:r>
            <a:r>
              <a:rPr lang="fr-BE" baseline="0"/>
              <a:t> voorbeeld van het verschil tussen de klassieke grafische interface (veel menu's, knoppen, invoervelden, etc.) en het voeren van een natuurlijke conversatie in eigen bewoordingen.</a:t>
            </a:r>
          </a:p>
          <a:p>
            <a:endParaRPr lang="fr-BE" baseline="0"/>
          </a:p>
          <a:p>
            <a:r>
              <a:rPr lang="fr-BE"/>
              <a:t>Je hoeft als gebruiker</a:t>
            </a:r>
            <a:r>
              <a:rPr lang="fr-BE" baseline="0"/>
              <a:t> de interface niet meer te leren.</a:t>
            </a:r>
          </a:p>
          <a:p>
            <a:endParaRPr lang="fr-BE" baseline="0"/>
          </a:p>
          <a:p>
            <a:r>
              <a:rPr lang="fr-BE" baseline="0"/>
              <a:t>Rechtervoorbeeld is "davis", de virtuele assistent van Dynatrace voor performance management (wat is de status van de systemen).</a:t>
            </a:r>
            <a:endParaRPr lang="nl-BE"/>
          </a:p>
        </p:txBody>
      </p:sp>
      <p:sp>
        <p:nvSpPr>
          <p:cNvPr id="4" name="Slide Number Placeholder 3"/>
          <p:cNvSpPr>
            <a:spLocks noGrp="1"/>
          </p:cNvSpPr>
          <p:nvPr>
            <p:ph type="sldNum" sz="quarter" idx="10"/>
          </p:nvPr>
        </p:nvSpPr>
        <p:spPr/>
        <p:txBody>
          <a:bodyPr/>
          <a:lstStyle/>
          <a:p>
            <a:fld id="{A2EDF498-6B22-4C23-B9DE-FBD91F7FCCAE}" type="slidenum">
              <a:rPr lang="fr-BE" smtClean="0"/>
              <a:t>92</a:t>
            </a:fld>
            <a:endParaRPr lang="fr-BE"/>
          </a:p>
        </p:txBody>
      </p:sp>
    </p:spTree>
    <p:extLst>
      <p:ext uri="{BB962C8B-B14F-4D97-AF65-F5344CB8AC3E}">
        <p14:creationId xmlns:p14="http://schemas.microsoft.com/office/powerpoint/2010/main" val="39205090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Machine Learning</a:t>
            </a:r>
            <a:r>
              <a:rPr lang="en-US" sz="1200" b="0" i="0" kern="1200" dirty="0">
                <a:solidFill>
                  <a:schemeClr val="tx1"/>
                </a:solidFill>
                <a:effectLst/>
                <a:latin typeface="+mn-lt"/>
                <a:ea typeface="+mn-ea"/>
                <a:cs typeface="+mn-cs"/>
              </a:rPr>
              <a:t> uses </a:t>
            </a:r>
            <a:r>
              <a:rPr lang="en-US" sz="1200" b="1" i="0" kern="1200" dirty="0">
                <a:solidFill>
                  <a:schemeClr val="tx1"/>
                </a:solidFill>
                <a:effectLst/>
                <a:latin typeface="+mn-lt"/>
                <a:ea typeface="+mn-ea"/>
                <a:cs typeface="+mn-cs"/>
              </a:rPr>
              <a:t>Data Mining</a:t>
            </a:r>
            <a:r>
              <a:rPr lang="en-US" sz="1200" b="0" i="0" kern="1200" dirty="0">
                <a:solidFill>
                  <a:schemeClr val="tx1"/>
                </a:solidFill>
                <a:effectLst/>
                <a:latin typeface="+mn-lt"/>
                <a:ea typeface="+mn-ea"/>
                <a:cs typeface="+mn-cs"/>
              </a:rPr>
              <a:t> techniques and other learning algorithms to build models of what is happening behind some data so that it can </a:t>
            </a:r>
            <a:r>
              <a:rPr lang="en-US" sz="1200" b="0" i="1" kern="1200" dirty="0">
                <a:solidFill>
                  <a:schemeClr val="tx1"/>
                </a:solidFill>
                <a:effectLst/>
                <a:latin typeface="+mn-lt"/>
                <a:ea typeface="+mn-ea"/>
                <a:cs typeface="+mn-cs"/>
              </a:rPr>
              <a:t>predict</a:t>
            </a:r>
            <a:r>
              <a:rPr lang="en-US" sz="1200" b="0" i="0" kern="1200" dirty="0">
                <a:solidFill>
                  <a:schemeClr val="tx1"/>
                </a:solidFill>
                <a:effectLst/>
                <a:latin typeface="+mn-lt"/>
                <a:ea typeface="+mn-ea"/>
                <a:cs typeface="+mn-cs"/>
              </a:rPr>
              <a:t> future outcomes. A computer program is said to learn some task from experience if its performance at the task improves with experience, according to some performance measure. Machine learning involves the study of algorithms that can extract information automatically (i.e., without on-line human guidance). Most tasks that require intelligence require an ability to induce new knowledge from experiences. Thus </a:t>
            </a:r>
            <a:r>
              <a:rPr lang="en-US" sz="1200" b="1" i="0" kern="1200" dirty="0">
                <a:solidFill>
                  <a:schemeClr val="tx1"/>
                </a:solidFill>
                <a:effectLst/>
                <a:latin typeface="+mn-lt"/>
                <a:ea typeface="+mn-ea"/>
                <a:cs typeface="+mn-cs"/>
              </a:rPr>
              <a:t>machine learning</a:t>
            </a:r>
            <a:r>
              <a:rPr lang="en-US" sz="1200" b="0" i="0" kern="1200" baseline="0" dirty="0">
                <a:solidFill>
                  <a:schemeClr val="tx1"/>
                </a:solidFill>
                <a:effectLst/>
                <a:latin typeface="+mn-lt"/>
                <a:ea typeface="+mn-ea"/>
                <a:cs typeface="+mn-cs"/>
              </a:rPr>
              <a:t> is a large area within AI.</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98</a:t>
            </a:fld>
            <a:endParaRPr lang="nl-BE"/>
          </a:p>
        </p:txBody>
      </p:sp>
    </p:spTree>
    <p:extLst>
      <p:ext uri="{BB962C8B-B14F-4D97-AF65-F5344CB8AC3E}">
        <p14:creationId xmlns:p14="http://schemas.microsoft.com/office/powerpoint/2010/main" val="30947781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Source: « </a:t>
            </a:r>
            <a:r>
              <a:rPr lang="fr-BE" dirty="0" err="1"/>
              <a:t>Artificial</a:t>
            </a:r>
            <a:r>
              <a:rPr lang="fr-BE" baseline="0" dirty="0"/>
              <a:t> Intelligence: A </a:t>
            </a:r>
            <a:r>
              <a:rPr lang="fr-BE" baseline="0" dirty="0" err="1"/>
              <a:t>moder</a:t>
            </a:r>
            <a:r>
              <a:rPr lang="fr-BE" baseline="0" dirty="0"/>
              <a:t> </a:t>
            </a:r>
            <a:r>
              <a:rPr lang="fr-BE" baseline="0" dirty="0" err="1"/>
              <a:t>approach</a:t>
            </a:r>
            <a:r>
              <a:rPr lang="fr-BE" baseline="0" dirty="0"/>
              <a:t> » Russel, </a:t>
            </a:r>
            <a:r>
              <a:rPr lang="fr-BE" baseline="0" dirty="0" err="1"/>
              <a:t>Norvig</a:t>
            </a:r>
            <a:endParaRPr lang="fr-BE" baseline="0" dirty="0"/>
          </a:p>
          <a:p>
            <a:endParaRPr lang="fr-BE" baseline="0" dirty="0"/>
          </a:p>
          <a:p>
            <a:r>
              <a:rPr lang="fr-BE" baseline="0" dirty="0" err="1"/>
              <a:t>Example</a:t>
            </a:r>
            <a:r>
              <a:rPr lang="fr-BE" baseline="0" dirty="0"/>
              <a:t> </a:t>
            </a:r>
            <a:r>
              <a:rPr lang="fr-BE" baseline="0" dirty="0" err="1"/>
              <a:t>chatbot</a:t>
            </a:r>
            <a:r>
              <a:rPr lang="fr-BE" baseline="0" dirty="0"/>
              <a:t>: training data are pairs of </a:t>
            </a:r>
            <a:r>
              <a:rPr lang="fr-BE" baseline="0" dirty="0" err="1"/>
              <a:t>texts</a:t>
            </a:r>
            <a:r>
              <a:rPr lang="fr-BE" baseline="0" dirty="0"/>
              <a:t> and </a:t>
            </a:r>
            <a:r>
              <a:rPr lang="fr-BE" baseline="0" dirty="0" err="1"/>
              <a:t>related</a:t>
            </a:r>
            <a:r>
              <a:rPr lang="fr-BE" baseline="0" dirty="0"/>
              <a:t> intentions</a:t>
            </a:r>
            <a:endParaRPr lang="fr-BE" dirty="0"/>
          </a:p>
        </p:txBody>
      </p:sp>
      <p:sp>
        <p:nvSpPr>
          <p:cNvPr id="4" name="Slide Number Placeholder 3"/>
          <p:cNvSpPr>
            <a:spLocks noGrp="1"/>
          </p:cNvSpPr>
          <p:nvPr>
            <p:ph type="sldNum" sz="quarter" idx="10"/>
          </p:nvPr>
        </p:nvSpPr>
        <p:spPr/>
        <p:txBody>
          <a:bodyPr/>
          <a:lstStyle/>
          <a:p>
            <a:fld id="{20834B33-5D75-4DFF-BC21-253572FA67EB}" type="slidenum">
              <a:rPr lang="fr-BE" smtClean="0"/>
              <a:t>99</a:t>
            </a:fld>
            <a:endParaRPr lang="fr-BE"/>
          </a:p>
        </p:txBody>
      </p:sp>
    </p:spTree>
    <p:extLst>
      <p:ext uri="{BB962C8B-B14F-4D97-AF65-F5344CB8AC3E}">
        <p14:creationId xmlns:p14="http://schemas.microsoft.com/office/powerpoint/2010/main" val="6008383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D164FA4-D929-4BC1-AA33-1704434187A6}" type="slidenum">
              <a:rPr lang="en-US" smtClean="0"/>
              <a:pPr>
                <a:defRPr/>
              </a:pPr>
              <a:t>101</a:t>
            </a:fld>
            <a:endParaRPr lang="en-US"/>
          </a:p>
        </p:txBody>
      </p:sp>
    </p:spTree>
    <p:extLst>
      <p:ext uri="{BB962C8B-B14F-4D97-AF65-F5344CB8AC3E}">
        <p14:creationId xmlns:p14="http://schemas.microsoft.com/office/powerpoint/2010/main" val="41887217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103</a:t>
            </a:fld>
            <a:endParaRPr lang="nl-BE"/>
          </a:p>
        </p:txBody>
      </p:sp>
    </p:spTree>
    <p:extLst>
      <p:ext uri="{BB962C8B-B14F-4D97-AF65-F5344CB8AC3E}">
        <p14:creationId xmlns:p14="http://schemas.microsoft.com/office/powerpoint/2010/main" val="2584134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26</a:t>
            </a:fld>
            <a:endParaRPr lang="fr-FR"/>
          </a:p>
        </p:txBody>
      </p:sp>
    </p:spTree>
    <p:extLst>
      <p:ext uri="{BB962C8B-B14F-4D97-AF65-F5344CB8AC3E}">
        <p14:creationId xmlns:p14="http://schemas.microsoft.com/office/powerpoint/2010/main" val="10619696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In dit </a:t>
            </a:r>
            <a:r>
              <a:rPr lang="fr-BE" dirty="0" err="1"/>
              <a:t>experiment</a:t>
            </a:r>
            <a:r>
              <a:rPr lang="fr-BE" dirty="0"/>
              <a:t> </a:t>
            </a:r>
            <a:r>
              <a:rPr lang="fr-BE" dirty="0" err="1"/>
              <a:t>werd</a:t>
            </a:r>
            <a:r>
              <a:rPr lang="fr-BE" dirty="0"/>
              <a:t> </a:t>
            </a:r>
            <a:r>
              <a:rPr lang="fr-BE" dirty="0" err="1"/>
              <a:t>een</a:t>
            </a:r>
            <a:r>
              <a:rPr lang="fr-BE" dirty="0"/>
              <a:t> scenario </a:t>
            </a:r>
            <a:r>
              <a:rPr lang="fr-BE" dirty="0" err="1"/>
              <a:t>uitgebouwd</a:t>
            </a:r>
            <a:r>
              <a:rPr lang="fr-BE" dirty="0"/>
              <a:t> op basis van </a:t>
            </a:r>
            <a:r>
              <a:rPr lang="fr-BE" dirty="0" err="1"/>
              <a:t>eenvoudige</a:t>
            </a:r>
            <a:r>
              <a:rPr lang="fr-BE" dirty="0"/>
              <a:t> </a:t>
            </a:r>
            <a:r>
              <a:rPr lang="fr-BE" dirty="0" err="1"/>
              <a:t>beacons</a:t>
            </a:r>
            <a:r>
              <a:rPr lang="fr-BE" dirty="0"/>
              <a:t> (</a:t>
            </a:r>
            <a:r>
              <a:rPr lang="fr-BE" dirty="0" err="1"/>
              <a:t>zendertjes</a:t>
            </a:r>
            <a:r>
              <a:rPr lang="fr-BE" dirty="0"/>
              <a:t> die </a:t>
            </a:r>
            <a:r>
              <a:rPr lang="fr-BE" dirty="0" err="1"/>
              <a:t>een</a:t>
            </a:r>
            <a:r>
              <a:rPr lang="fr-BE" dirty="0"/>
              <a:t> </a:t>
            </a:r>
            <a:r>
              <a:rPr lang="fr-BE" dirty="0" err="1"/>
              <a:t>uniek</a:t>
            </a:r>
            <a:r>
              <a:rPr lang="fr-BE" dirty="0"/>
              <a:t> </a:t>
            </a:r>
            <a:r>
              <a:rPr lang="fr-BE" dirty="0" err="1"/>
              <a:t>identificatienummer</a:t>
            </a:r>
            <a:r>
              <a:rPr lang="fr-BE" dirty="0"/>
              <a:t> </a:t>
            </a:r>
            <a:r>
              <a:rPr lang="fr-BE" dirty="0" err="1"/>
              <a:t>hebben</a:t>
            </a:r>
            <a:r>
              <a:rPr lang="fr-BE" dirty="0"/>
              <a:t>).</a:t>
            </a:r>
          </a:p>
          <a:p>
            <a:r>
              <a:rPr lang="fr-BE" dirty="0" err="1"/>
              <a:t>Het</a:t>
            </a:r>
            <a:r>
              <a:rPr lang="fr-BE" dirty="0"/>
              <a:t> scenario </a:t>
            </a:r>
            <a:r>
              <a:rPr lang="fr-BE" dirty="0" err="1"/>
              <a:t>veronderstelt</a:t>
            </a:r>
            <a:r>
              <a:rPr lang="fr-BE" dirty="0"/>
              <a:t> </a:t>
            </a:r>
            <a:r>
              <a:rPr lang="fr-BE" dirty="0" err="1"/>
              <a:t>dat</a:t>
            </a:r>
            <a:r>
              <a:rPr lang="fr-BE" dirty="0"/>
              <a:t> de </a:t>
            </a:r>
            <a:r>
              <a:rPr lang="fr-BE" dirty="0" err="1"/>
              <a:t>betrokken</a:t>
            </a:r>
            <a:r>
              <a:rPr lang="fr-BE" dirty="0"/>
              <a:t> </a:t>
            </a:r>
            <a:r>
              <a:rPr lang="fr-BE" dirty="0" err="1"/>
              <a:t>ondernemer</a:t>
            </a:r>
            <a:r>
              <a:rPr lang="fr-BE" dirty="0"/>
              <a:t> de </a:t>
            </a:r>
            <a:r>
              <a:rPr lang="fr-BE" dirty="0" err="1"/>
              <a:t>beacon</a:t>
            </a:r>
            <a:r>
              <a:rPr lang="fr-BE" dirty="0"/>
              <a:t> </a:t>
            </a:r>
            <a:r>
              <a:rPr lang="fr-BE" dirty="0" err="1"/>
              <a:t>aangemeld</a:t>
            </a:r>
            <a:r>
              <a:rPr lang="fr-BE" dirty="0"/>
              <a:t> </a:t>
            </a:r>
            <a:r>
              <a:rPr lang="fr-BE" dirty="0" err="1"/>
              <a:t>heeft</a:t>
            </a:r>
            <a:r>
              <a:rPr lang="fr-BE" dirty="0"/>
              <a:t> met de </a:t>
            </a:r>
            <a:r>
              <a:rPr lang="fr-BE" dirty="0" err="1"/>
              <a:t>relevante</a:t>
            </a:r>
            <a:r>
              <a:rPr lang="fr-BE" dirty="0"/>
              <a:t> </a:t>
            </a:r>
            <a:r>
              <a:rPr lang="fr-BE" dirty="0" err="1"/>
              <a:t>informatie</a:t>
            </a:r>
            <a:r>
              <a:rPr lang="fr-BE" dirty="0"/>
              <a:t>: </a:t>
            </a:r>
            <a:r>
              <a:rPr lang="fr-BE" dirty="0" err="1"/>
              <a:t>voor</a:t>
            </a:r>
            <a:r>
              <a:rPr lang="fr-BE" dirty="0"/>
              <a:t> </a:t>
            </a:r>
            <a:r>
              <a:rPr lang="fr-BE" dirty="0" err="1"/>
              <a:t>welk</a:t>
            </a:r>
            <a:r>
              <a:rPr lang="fr-BE" dirty="0"/>
              <a:t> </a:t>
            </a:r>
            <a:r>
              <a:rPr lang="fr-BE" dirty="0" err="1"/>
              <a:t>bedrijf</a:t>
            </a:r>
            <a:r>
              <a:rPr lang="fr-BE" dirty="0"/>
              <a:t>? </a:t>
            </a:r>
            <a:r>
              <a:rPr lang="fr-BE" dirty="0" err="1"/>
              <a:t>Voor</a:t>
            </a:r>
            <a:r>
              <a:rPr lang="fr-BE" dirty="0"/>
              <a:t> </a:t>
            </a:r>
            <a:r>
              <a:rPr lang="fr-BE" dirty="0" err="1"/>
              <a:t>welke</a:t>
            </a:r>
            <a:r>
              <a:rPr lang="fr-BE" dirty="0"/>
              <a:t> </a:t>
            </a:r>
            <a:r>
              <a:rPr lang="fr-BE" dirty="0" err="1"/>
              <a:t>werf</a:t>
            </a:r>
            <a:r>
              <a:rPr lang="fr-BE" dirty="0"/>
              <a:t>?</a:t>
            </a:r>
          </a:p>
          <a:p>
            <a:endParaRPr lang="fr-BE" dirty="0"/>
          </a:p>
          <a:p>
            <a:r>
              <a:rPr lang="fr-BE" dirty="0" err="1"/>
              <a:t>Een</a:t>
            </a:r>
            <a:r>
              <a:rPr lang="fr-BE" dirty="0"/>
              <a:t> </a:t>
            </a:r>
            <a:r>
              <a:rPr lang="fr-BE" dirty="0" err="1"/>
              <a:t>werknemer</a:t>
            </a:r>
            <a:r>
              <a:rPr lang="fr-BE" dirty="0"/>
              <a:t> of </a:t>
            </a:r>
            <a:r>
              <a:rPr lang="fr-BE" dirty="0" err="1"/>
              <a:t>een</a:t>
            </a:r>
            <a:r>
              <a:rPr lang="fr-BE" dirty="0"/>
              <a:t> </a:t>
            </a:r>
            <a:r>
              <a:rPr lang="fr-BE" dirty="0" err="1"/>
              <a:t>onderaannemer</a:t>
            </a:r>
            <a:r>
              <a:rPr lang="fr-BE" dirty="0"/>
              <a:t> die de </a:t>
            </a:r>
            <a:r>
              <a:rPr lang="fr-BE" dirty="0" err="1"/>
              <a:t>werf</a:t>
            </a:r>
            <a:r>
              <a:rPr lang="fr-BE" dirty="0"/>
              <a:t> </a:t>
            </a:r>
            <a:r>
              <a:rPr lang="fr-BE" dirty="0" err="1"/>
              <a:t>bezoekt</a:t>
            </a:r>
            <a:r>
              <a:rPr lang="fr-BE" dirty="0"/>
              <a:t> </a:t>
            </a:r>
            <a:r>
              <a:rPr lang="fr-BE" dirty="0" err="1"/>
              <a:t>beschikt</a:t>
            </a:r>
            <a:r>
              <a:rPr lang="fr-BE" dirty="0"/>
              <a:t> over </a:t>
            </a:r>
            <a:r>
              <a:rPr lang="fr-BE" dirty="0" err="1"/>
              <a:t>een</a:t>
            </a:r>
            <a:r>
              <a:rPr lang="fr-BE" dirty="0"/>
              <a:t> </a:t>
            </a:r>
            <a:r>
              <a:rPr lang="fr-BE" dirty="0" err="1"/>
              <a:t>app</a:t>
            </a:r>
            <a:r>
              <a:rPr lang="fr-BE" dirty="0"/>
              <a:t> op </a:t>
            </a:r>
            <a:r>
              <a:rPr lang="fr-BE" dirty="0" err="1"/>
              <a:t>zijn</a:t>
            </a:r>
            <a:r>
              <a:rPr lang="fr-BE" dirty="0"/>
              <a:t> </a:t>
            </a:r>
            <a:r>
              <a:rPr lang="fr-BE" dirty="0" err="1"/>
              <a:t>mobiel</a:t>
            </a:r>
            <a:r>
              <a:rPr lang="fr-BE" dirty="0"/>
              <a:t> </a:t>
            </a:r>
            <a:r>
              <a:rPr lang="fr-BE" dirty="0" err="1"/>
              <a:t>device</a:t>
            </a:r>
            <a:r>
              <a:rPr lang="fr-BE" dirty="0"/>
              <a:t> die de </a:t>
            </a:r>
            <a:r>
              <a:rPr lang="fr-BE" dirty="0" err="1"/>
              <a:t>activiteit</a:t>
            </a:r>
            <a:r>
              <a:rPr lang="fr-BE" dirty="0"/>
              <a:t> van de </a:t>
            </a:r>
            <a:r>
              <a:rPr lang="fr-BE" dirty="0" err="1"/>
              <a:t>beacon</a:t>
            </a:r>
            <a:r>
              <a:rPr lang="fr-BE" dirty="0"/>
              <a:t> kan </a:t>
            </a:r>
            <a:r>
              <a:rPr lang="fr-BE" dirty="0" err="1"/>
              <a:t>oppikken</a:t>
            </a:r>
            <a:r>
              <a:rPr lang="fr-BE" dirty="0"/>
              <a:t>, de </a:t>
            </a:r>
            <a:r>
              <a:rPr lang="fr-BE" dirty="0" err="1"/>
              <a:t>identiteit</a:t>
            </a:r>
            <a:r>
              <a:rPr lang="fr-BE" dirty="0"/>
              <a:t> kan </a:t>
            </a:r>
            <a:r>
              <a:rPr lang="fr-BE" dirty="0" err="1"/>
              <a:t>uitlezen</a:t>
            </a:r>
            <a:r>
              <a:rPr lang="fr-BE" dirty="0"/>
              <a:t> en dan </a:t>
            </a:r>
            <a:r>
              <a:rPr lang="fr-BE" dirty="0" err="1"/>
              <a:t>vervolgens</a:t>
            </a:r>
            <a:r>
              <a:rPr lang="fr-BE" dirty="0"/>
              <a:t> </a:t>
            </a:r>
            <a:r>
              <a:rPr lang="fr-BE" dirty="0" err="1"/>
              <a:t>ia</a:t>
            </a:r>
            <a:r>
              <a:rPr lang="fr-BE" dirty="0"/>
              <a:t> </a:t>
            </a:r>
            <a:r>
              <a:rPr lang="fr-BE" dirty="0" err="1"/>
              <a:t>zijn</a:t>
            </a:r>
            <a:r>
              <a:rPr lang="fr-BE" dirty="0"/>
              <a:t> </a:t>
            </a:r>
            <a:r>
              <a:rPr lang="fr-BE" dirty="0" err="1"/>
              <a:t>app</a:t>
            </a:r>
            <a:r>
              <a:rPr lang="fr-BE" dirty="0"/>
              <a:t> </a:t>
            </a:r>
            <a:r>
              <a:rPr lang="fr-BE" dirty="0" err="1"/>
              <a:t>een</a:t>
            </a:r>
            <a:r>
              <a:rPr lang="fr-BE" dirty="0"/>
              <a:t> </a:t>
            </a:r>
            <a:r>
              <a:rPr lang="fr-BE" dirty="0" err="1"/>
              <a:t>melding</a:t>
            </a:r>
            <a:r>
              <a:rPr lang="fr-BE" dirty="0"/>
              <a:t> </a:t>
            </a:r>
            <a:r>
              <a:rPr lang="fr-BE" dirty="0" err="1"/>
              <a:t>doet</a:t>
            </a:r>
            <a:r>
              <a:rPr lang="fr-BE" dirty="0"/>
              <a:t> </a:t>
            </a:r>
            <a:r>
              <a:rPr lang="fr-BE" dirty="0" err="1"/>
              <a:t>dat</a:t>
            </a:r>
            <a:r>
              <a:rPr lang="fr-BE" dirty="0"/>
              <a:t> </a:t>
            </a:r>
            <a:r>
              <a:rPr lang="fr-BE" dirty="0" err="1"/>
              <a:t>hij</a:t>
            </a:r>
            <a:r>
              <a:rPr lang="fr-BE" dirty="0"/>
              <a:t> op die </a:t>
            </a:r>
            <a:r>
              <a:rPr lang="fr-BE" dirty="0" err="1"/>
              <a:t>bouwwerf</a:t>
            </a:r>
            <a:r>
              <a:rPr lang="fr-BE" dirty="0"/>
              <a:t> </a:t>
            </a:r>
            <a:r>
              <a:rPr lang="fr-BE" dirty="0" err="1"/>
              <a:t>aanwezig</a:t>
            </a:r>
            <a:r>
              <a:rPr lang="fr-BE" dirty="0"/>
              <a:t> </a:t>
            </a:r>
            <a:r>
              <a:rPr lang="fr-BE" dirty="0" err="1"/>
              <a:t>is</a:t>
            </a:r>
            <a:r>
              <a:rPr lang="fr-BE" dirty="0"/>
              <a:t>. Op die manier </a:t>
            </a:r>
            <a:r>
              <a:rPr lang="fr-BE" dirty="0" err="1"/>
              <a:t>krijg</a:t>
            </a:r>
            <a:r>
              <a:rPr lang="fr-BE" dirty="0"/>
              <a:t> je </a:t>
            </a:r>
            <a:r>
              <a:rPr lang="fr-BE" dirty="0" err="1"/>
              <a:t>een</a:t>
            </a:r>
            <a:r>
              <a:rPr lang="fr-BE" dirty="0"/>
              <a:t> </a:t>
            </a:r>
            <a:r>
              <a:rPr lang="fr-BE" dirty="0" err="1"/>
              <a:t>low-cost</a:t>
            </a:r>
            <a:r>
              <a:rPr lang="fr-BE" dirty="0"/>
              <a:t>, </a:t>
            </a:r>
            <a:r>
              <a:rPr lang="fr-BE" dirty="0" err="1"/>
              <a:t>snel</a:t>
            </a:r>
            <a:r>
              <a:rPr lang="fr-BE" dirty="0"/>
              <a:t>  te </a:t>
            </a:r>
            <a:r>
              <a:rPr lang="fr-BE" dirty="0" err="1"/>
              <a:t>implementeren</a:t>
            </a:r>
            <a:r>
              <a:rPr lang="fr-BE" dirty="0"/>
              <a:t> </a:t>
            </a:r>
            <a:r>
              <a:rPr lang="fr-BE" dirty="0" err="1"/>
              <a:t>mogelijkheid</a:t>
            </a:r>
            <a:r>
              <a:rPr lang="fr-BE" dirty="0"/>
              <a:t> om </a:t>
            </a:r>
            <a:r>
              <a:rPr lang="fr-BE" dirty="0" err="1"/>
              <a:t>aanwezigheidsmeldingen</a:t>
            </a:r>
            <a:r>
              <a:rPr lang="fr-BE" dirty="0"/>
              <a:t> te </a:t>
            </a:r>
            <a:r>
              <a:rPr lang="fr-BE" dirty="0" err="1"/>
              <a:t>doen</a:t>
            </a:r>
            <a:r>
              <a:rPr lang="fr-BE" dirty="0"/>
              <a:t>.</a:t>
            </a:r>
          </a:p>
          <a:p>
            <a:endParaRPr lang="fr-BE" dirty="0"/>
          </a:p>
          <a:p>
            <a:r>
              <a:rPr lang="fr-BE" dirty="0"/>
              <a:t>Dit scenario </a:t>
            </a:r>
            <a:r>
              <a:rPr lang="fr-BE" dirty="0" err="1"/>
              <a:t>is</a:t>
            </a:r>
            <a:r>
              <a:rPr lang="fr-BE" dirty="0"/>
              <a:t> </a:t>
            </a:r>
            <a:r>
              <a:rPr lang="fr-BE" dirty="0" err="1"/>
              <a:t>nuttig</a:t>
            </a:r>
            <a:r>
              <a:rPr lang="fr-BE" dirty="0"/>
              <a:t> </a:t>
            </a:r>
            <a:r>
              <a:rPr lang="fr-BE" dirty="0" err="1"/>
              <a:t>voor</a:t>
            </a:r>
            <a:r>
              <a:rPr lang="fr-BE" dirty="0"/>
              <a:t> </a:t>
            </a:r>
            <a:r>
              <a:rPr lang="fr-BE" dirty="0" err="1"/>
              <a:t>veiligheid</a:t>
            </a:r>
            <a:r>
              <a:rPr lang="fr-BE" dirty="0"/>
              <a:t> op </a:t>
            </a:r>
            <a:r>
              <a:rPr lang="fr-BE" dirty="0" err="1"/>
              <a:t>het</a:t>
            </a:r>
            <a:r>
              <a:rPr lang="fr-BE" dirty="0"/>
              <a:t> </a:t>
            </a:r>
            <a:r>
              <a:rPr lang="fr-BE" dirty="0" err="1"/>
              <a:t>werk</a:t>
            </a:r>
            <a:r>
              <a:rPr lang="fr-BE" dirty="0"/>
              <a:t> (</a:t>
            </a:r>
            <a:r>
              <a:rPr lang="fr-BE" dirty="0" err="1"/>
              <a:t>accurate</a:t>
            </a:r>
            <a:r>
              <a:rPr lang="fr-BE" dirty="0"/>
              <a:t> </a:t>
            </a:r>
            <a:r>
              <a:rPr lang="fr-BE" dirty="0" err="1"/>
              <a:t>registratie</a:t>
            </a:r>
            <a:r>
              <a:rPr lang="fr-BE" dirty="0"/>
              <a:t> van </a:t>
            </a:r>
            <a:r>
              <a:rPr lang="fr-BE" dirty="0" err="1"/>
              <a:t>aanwezigheden</a:t>
            </a:r>
            <a:r>
              <a:rPr lang="fr-BE" dirty="0"/>
              <a:t> in </a:t>
            </a:r>
            <a:r>
              <a:rPr lang="fr-BE" dirty="0" err="1"/>
              <a:t>seveso</a:t>
            </a:r>
            <a:r>
              <a:rPr lang="fr-BE" dirty="0"/>
              <a:t> </a:t>
            </a:r>
            <a:r>
              <a:rPr lang="fr-BE" dirty="0" err="1"/>
              <a:t>bedrijven</a:t>
            </a:r>
            <a:r>
              <a:rPr lang="fr-BE" dirty="0"/>
              <a:t> </a:t>
            </a:r>
            <a:r>
              <a:rPr lang="fr-BE" dirty="0" err="1"/>
              <a:t>bvb</a:t>
            </a:r>
            <a:r>
              <a:rPr lang="fr-BE" dirty="0"/>
              <a:t>) of </a:t>
            </a:r>
            <a:r>
              <a:rPr lang="fr-BE" dirty="0" err="1"/>
              <a:t>voor</a:t>
            </a:r>
            <a:r>
              <a:rPr lang="fr-BE" dirty="0"/>
              <a:t> </a:t>
            </a:r>
            <a:r>
              <a:rPr lang="fr-BE" dirty="0" err="1"/>
              <a:t>fraudebestrijding</a:t>
            </a:r>
            <a:r>
              <a:rPr lang="fr-BE" dirty="0"/>
              <a:t>.</a:t>
            </a:r>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104</a:t>
            </a:fld>
            <a:endParaRPr lang="nl-BE"/>
          </a:p>
        </p:txBody>
      </p:sp>
    </p:spTree>
    <p:extLst>
      <p:ext uri="{BB962C8B-B14F-4D97-AF65-F5344CB8AC3E}">
        <p14:creationId xmlns:p14="http://schemas.microsoft.com/office/powerpoint/2010/main" val="156342052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err="1">
                <a:solidFill>
                  <a:schemeClr val="tx1"/>
                </a:solidFill>
                <a:latin typeface="+mn-lt"/>
                <a:ea typeface="+mn-ea"/>
                <a:cs typeface="+mn-cs"/>
              </a:rPr>
              <a:t>Chatbot</a:t>
            </a:r>
            <a:r>
              <a:rPr lang="en-US" sz="1200" b="0" i="0" u="none" strike="noStrike" kern="1200" baseline="0" dirty="0">
                <a:solidFill>
                  <a:schemeClr val="tx1"/>
                </a:solidFill>
                <a:latin typeface="+mn-lt"/>
                <a:ea typeface="+mn-ea"/>
                <a:cs typeface="+mn-cs"/>
              </a:rPr>
              <a:t>: The next wave of AI in citizen services will be more predictive. AI platform will understand what the citizen is doing</a:t>
            </a:r>
          </a:p>
          <a:p>
            <a:r>
              <a:rPr lang="en-US" sz="1200" b="0" i="0" u="none" strike="noStrike" kern="1200" baseline="0" dirty="0">
                <a:solidFill>
                  <a:schemeClr val="tx1"/>
                </a:solidFill>
                <a:latin typeface="+mn-lt"/>
                <a:ea typeface="+mn-ea"/>
                <a:cs typeface="+mn-cs"/>
              </a:rPr>
              <a:t>or asking, and will prompt to take action on specific issues, asking whether a new driver’s license should be ordered. </a:t>
            </a:r>
            <a:r>
              <a:rPr lang="en-US" sz="1200" b="1" i="0" u="none" strike="noStrike" kern="1200" baseline="0" dirty="0">
                <a:solidFill>
                  <a:schemeClr val="tx1"/>
                </a:solidFill>
                <a:latin typeface="+mn-lt"/>
                <a:ea typeface="+mn-ea"/>
                <a:cs typeface="+mn-cs"/>
              </a:rPr>
              <a:t>Artificial Intelligence for Citizen Services </a:t>
            </a:r>
            <a:r>
              <a:rPr lang="fr-BE" sz="1200" b="1" i="0" u="none" strike="noStrike" kern="1200" baseline="0" dirty="0">
                <a:solidFill>
                  <a:schemeClr val="tx1"/>
                </a:solidFill>
                <a:latin typeface="+mn-lt"/>
                <a:ea typeface="+mn-ea"/>
                <a:cs typeface="+mn-cs"/>
              </a:rPr>
              <a:t>and </a:t>
            </a:r>
            <a:r>
              <a:rPr lang="fr-BE" sz="1200" b="1" i="0" u="none" strike="noStrike" kern="1200" baseline="0" dirty="0" err="1">
                <a:solidFill>
                  <a:schemeClr val="tx1"/>
                </a:solidFill>
                <a:latin typeface="+mn-lt"/>
                <a:ea typeface="+mn-ea"/>
                <a:cs typeface="+mn-cs"/>
              </a:rPr>
              <a:t>Government</a:t>
            </a:r>
            <a:r>
              <a:rPr lang="fr-BE" sz="1200" b="1" i="0" u="none" strike="noStrike" kern="1200" baseline="0" dirty="0">
                <a:solidFill>
                  <a:schemeClr val="tx1"/>
                </a:solidFill>
                <a:latin typeface="+mn-lt"/>
                <a:ea typeface="+mn-ea"/>
                <a:cs typeface="+mn-cs"/>
              </a:rPr>
              <a:t>, </a:t>
            </a:r>
            <a:r>
              <a:rPr lang="fr-BE" sz="1200" b="1" i="0" u="none" strike="noStrike" kern="1200" baseline="0" dirty="0" err="1">
                <a:solidFill>
                  <a:schemeClr val="tx1"/>
                </a:solidFill>
                <a:latin typeface="+mn-lt"/>
                <a:ea typeface="+mn-ea"/>
                <a:cs typeface="+mn-cs"/>
              </a:rPr>
              <a:t>Mehr</a:t>
            </a:r>
            <a:r>
              <a:rPr lang="fr-BE" sz="1200" b="1" i="0" u="none" strike="noStrike" kern="1200" baseline="0" dirty="0">
                <a:solidFill>
                  <a:schemeClr val="tx1"/>
                </a:solidFill>
                <a:latin typeface="+mn-lt"/>
                <a:ea typeface="+mn-ea"/>
                <a:cs typeface="+mn-cs"/>
              </a:rPr>
              <a:t>, </a:t>
            </a:r>
            <a:r>
              <a:rPr lang="fr-BE" sz="1200" b="0" i="1" u="none" strike="noStrike" kern="1200" baseline="0" dirty="0">
                <a:solidFill>
                  <a:schemeClr val="tx1"/>
                </a:solidFill>
                <a:latin typeface="+mn-lt"/>
                <a:ea typeface="+mn-ea"/>
                <a:cs typeface="+mn-cs"/>
              </a:rPr>
              <a:t>Harvard </a:t>
            </a:r>
            <a:r>
              <a:rPr lang="fr-BE" sz="1200" b="0" i="1" u="none" strike="noStrike" kern="1200" baseline="0" dirty="0" err="1">
                <a:solidFill>
                  <a:schemeClr val="tx1"/>
                </a:solidFill>
                <a:latin typeface="+mn-lt"/>
                <a:ea typeface="+mn-ea"/>
                <a:cs typeface="+mn-cs"/>
              </a:rPr>
              <a:t>Ash</a:t>
            </a:r>
            <a:r>
              <a:rPr lang="fr-BE" sz="1200" b="0" i="1" u="none" strike="noStrike" kern="1200" baseline="0" dirty="0">
                <a:solidFill>
                  <a:schemeClr val="tx1"/>
                </a:solidFill>
                <a:latin typeface="+mn-lt"/>
                <a:ea typeface="+mn-ea"/>
                <a:cs typeface="+mn-cs"/>
              </a:rPr>
              <a:t> Center</a:t>
            </a:r>
            <a:endParaRPr lang="fr-BE" dirty="0"/>
          </a:p>
        </p:txBody>
      </p:sp>
      <p:sp>
        <p:nvSpPr>
          <p:cNvPr id="4" name="Slide Number Placeholder 3"/>
          <p:cNvSpPr>
            <a:spLocks noGrp="1"/>
          </p:cNvSpPr>
          <p:nvPr>
            <p:ph type="sldNum" sz="quarter" idx="10"/>
          </p:nvPr>
        </p:nvSpPr>
        <p:spPr/>
        <p:txBody>
          <a:bodyPr/>
          <a:lstStyle/>
          <a:p>
            <a:fld id="{20834B33-5D75-4DFF-BC21-253572FA67EB}" type="slidenum">
              <a:rPr lang="fr-BE" smtClean="0"/>
              <a:t>106</a:t>
            </a:fld>
            <a:endParaRPr lang="fr-BE"/>
          </a:p>
        </p:txBody>
      </p:sp>
    </p:spTree>
    <p:extLst>
      <p:ext uri="{BB962C8B-B14F-4D97-AF65-F5344CB8AC3E}">
        <p14:creationId xmlns:p14="http://schemas.microsoft.com/office/powerpoint/2010/main" val="313719023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a:t>Black box versus white box: </a:t>
            </a:r>
            <a:r>
              <a:rPr lang="fr-BE" dirty="0" err="1"/>
              <a:t>humans</a:t>
            </a:r>
            <a:r>
              <a:rPr lang="fr-BE" baseline="0" dirty="0"/>
              <a:t> have no insight in the </a:t>
            </a:r>
            <a:r>
              <a:rPr lang="fr-BE" baseline="0" dirty="0" err="1"/>
              <a:t>reasoning</a:t>
            </a:r>
            <a:r>
              <a:rPr lang="fr-BE" baseline="0" dirty="0"/>
              <a:t> and the </a:t>
            </a:r>
            <a:r>
              <a:rPr lang="fr-BE" baseline="0" dirty="0" err="1"/>
              <a:t>steps</a:t>
            </a:r>
            <a:r>
              <a:rPr lang="fr-BE" baseline="0" dirty="0"/>
              <a:t> the machine has </a:t>
            </a:r>
            <a:r>
              <a:rPr lang="fr-BE" baseline="0" dirty="0" err="1"/>
              <a:t>taken</a:t>
            </a:r>
            <a:r>
              <a:rPr lang="fr-BE" baseline="0" dirty="0"/>
              <a:t> to </a:t>
            </a:r>
            <a:r>
              <a:rPr lang="fr-BE" baseline="0" dirty="0" err="1"/>
              <a:t>give</a:t>
            </a:r>
            <a:r>
              <a:rPr lang="fr-BE" baseline="0" dirty="0"/>
              <a:t> a </a:t>
            </a:r>
            <a:r>
              <a:rPr lang="fr-BE" baseline="0" dirty="0" err="1"/>
              <a:t>particular</a:t>
            </a:r>
            <a:r>
              <a:rPr lang="fr-BE" baseline="0" dirty="0"/>
              <a:t> output</a:t>
            </a:r>
            <a:endParaRPr lang="fr-BE" dirty="0"/>
          </a:p>
          <a:p>
            <a:r>
              <a:rPr lang="fr-BE" dirty="0" err="1"/>
              <a:t>Bias</a:t>
            </a:r>
            <a:r>
              <a:rPr lang="fr-BE" dirty="0"/>
              <a:t> in AI: </a:t>
            </a:r>
            <a:r>
              <a:rPr lang="fr-BE" dirty="0" err="1"/>
              <a:t>Bias</a:t>
            </a:r>
            <a:r>
              <a:rPr lang="fr-BE" baseline="0" dirty="0"/>
              <a:t> </a:t>
            </a:r>
            <a:r>
              <a:rPr lang="fr-BE" baseline="0" dirty="0" err="1"/>
              <a:t>is</a:t>
            </a:r>
            <a:r>
              <a:rPr lang="fr-BE" baseline="0" dirty="0"/>
              <a:t> </a:t>
            </a:r>
            <a:r>
              <a:rPr lang="fr-BE" baseline="0" dirty="0" err="1"/>
              <a:t>introduced</a:t>
            </a:r>
            <a:r>
              <a:rPr lang="fr-BE" baseline="0" dirty="0"/>
              <a:t> </a:t>
            </a:r>
            <a:r>
              <a:rPr lang="fr-BE" baseline="0" dirty="0" err="1"/>
              <a:t>when</a:t>
            </a:r>
            <a:r>
              <a:rPr lang="fr-BE" baseline="0" dirty="0"/>
              <a:t> the data are not </a:t>
            </a:r>
            <a:r>
              <a:rPr lang="fr-BE" baseline="0" dirty="0" err="1"/>
              <a:t>enough</a:t>
            </a:r>
            <a:r>
              <a:rPr lang="fr-BE" baseline="0" dirty="0"/>
              <a:t> </a:t>
            </a:r>
            <a:r>
              <a:rPr lang="fr-BE" baseline="0" dirty="0" err="1"/>
              <a:t>representative</a:t>
            </a:r>
            <a:r>
              <a:rPr lang="fr-BE" baseline="0" dirty="0"/>
              <a:t>. Ex: In 2015, a</a:t>
            </a:r>
            <a:r>
              <a:rPr lang="en-US" sz="1200" b="0" i="0" kern="1200" dirty="0">
                <a:solidFill>
                  <a:schemeClr val="tx1"/>
                </a:solidFill>
                <a:effectLst/>
                <a:latin typeface="+mn-lt"/>
                <a:ea typeface="+mn-ea"/>
                <a:cs typeface="+mn-cs"/>
              </a:rPr>
              <a:t> google app tagged two black people as gorillas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because it wasn’t trained with enough dark skinned</a:t>
            </a:r>
            <a:r>
              <a:rPr lang="en-US" sz="1200" b="0" i="0" kern="1200" baseline="0" dirty="0">
                <a:solidFill>
                  <a:schemeClr val="tx1"/>
                </a:solidFill>
                <a:effectLst/>
                <a:latin typeface="+mn-lt"/>
                <a:ea typeface="+mn-ea"/>
                <a:cs typeface="+mn-cs"/>
              </a:rPr>
              <a:t> people.</a:t>
            </a: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107</a:t>
            </a:fld>
            <a:endParaRPr lang="nl-BE"/>
          </a:p>
        </p:txBody>
      </p:sp>
    </p:spTree>
    <p:extLst>
      <p:ext uri="{BB962C8B-B14F-4D97-AF65-F5344CB8AC3E}">
        <p14:creationId xmlns:p14="http://schemas.microsoft.com/office/powerpoint/2010/main" val="27469720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baseline="0" dirty="0"/>
          </a:p>
        </p:txBody>
      </p:sp>
      <p:sp>
        <p:nvSpPr>
          <p:cNvPr id="4" name="Slide Number Placeholder 3"/>
          <p:cNvSpPr>
            <a:spLocks noGrp="1"/>
          </p:cNvSpPr>
          <p:nvPr>
            <p:ph type="sldNum" sz="quarter" idx="10"/>
          </p:nvPr>
        </p:nvSpPr>
        <p:spPr/>
        <p:txBody>
          <a:bodyPr/>
          <a:lstStyle/>
          <a:p>
            <a:fld id="{84994F1B-BE66-455F-A211-5BF8A8CC51CA}" type="slidenum">
              <a:rPr lang="nl-BE" smtClean="0"/>
              <a:t>110</a:t>
            </a:fld>
            <a:endParaRPr lang="nl-BE"/>
          </a:p>
        </p:txBody>
      </p:sp>
    </p:spTree>
    <p:extLst>
      <p:ext uri="{BB962C8B-B14F-4D97-AF65-F5344CB8AC3E}">
        <p14:creationId xmlns:p14="http://schemas.microsoft.com/office/powerpoint/2010/main" val="16885853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0D3010DA-62F0-46C0-BFE3-D3424A2F0E3E}" type="slidenum">
              <a:rPr lang="fr-BE" smtClean="0"/>
              <a:t>112</a:t>
            </a:fld>
            <a:endParaRPr lang="fr-BE"/>
          </a:p>
        </p:txBody>
      </p:sp>
    </p:spTree>
    <p:extLst>
      <p:ext uri="{BB962C8B-B14F-4D97-AF65-F5344CB8AC3E}">
        <p14:creationId xmlns:p14="http://schemas.microsoft.com/office/powerpoint/2010/main" val="28351547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118</a:t>
            </a:fld>
            <a:endParaRPr lang="nl-BE"/>
          </a:p>
        </p:txBody>
      </p:sp>
      <p:sp>
        <p:nvSpPr>
          <p:cNvPr id="5" name="Date Placeholder 4"/>
          <p:cNvSpPr>
            <a:spLocks noGrp="1"/>
          </p:cNvSpPr>
          <p:nvPr>
            <p:ph type="dt" idx="11"/>
          </p:nvPr>
        </p:nvSpPr>
        <p:spPr/>
        <p:txBody>
          <a:bodyPr/>
          <a:lstStyle/>
          <a:p>
            <a:r>
              <a:rPr lang="nl-BE"/>
              <a:t>Maart 2017</a:t>
            </a:r>
          </a:p>
        </p:txBody>
      </p:sp>
    </p:spTree>
    <p:extLst>
      <p:ext uri="{BB962C8B-B14F-4D97-AF65-F5344CB8AC3E}">
        <p14:creationId xmlns:p14="http://schemas.microsoft.com/office/powerpoint/2010/main" val="263627784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dirty="0"/>
          </a:p>
        </p:txBody>
      </p:sp>
      <p:sp>
        <p:nvSpPr>
          <p:cNvPr id="4" name="Slide Number Placeholder 3"/>
          <p:cNvSpPr>
            <a:spLocks noGrp="1"/>
          </p:cNvSpPr>
          <p:nvPr>
            <p:ph type="sldNum" sz="quarter" idx="10"/>
          </p:nvPr>
        </p:nvSpPr>
        <p:spPr/>
        <p:txBody>
          <a:bodyPr/>
          <a:lstStyle/>
          <a:p>
            <a:fld id="{84994F1B-BE66-455F-A211-5BF8A8CC51CA}" type="slidenum">
              <a:rPr lang="nl-BE" smtClean="0"/>
              <a:t>119</a:t>
            </a:fld>
            <a:endParaRPr lang="nl-BE"/>
          </a:p>
        </p:txBody>
      </p:sp>
      <p:sp>
        <p:nvSpPr>
          <p:cNvPr id="5" name="Date Placeholder 4"/>
          <p:cNvSpPr>
            <a:spLocks noGrp="1"/>
          </p:cNvSpPr>
          <p:nvPr>
            <p:ph type="dt" idx="11"/>
          </p:nvPr>
        </p:nvSpPr>
        <p:spPr/>
        <p:txBody>
          <a:bodyPr/>
          <a:lstStyle/>
          <a:p>
            <a:r>
              <a:rPr lang="nl-BE"/>
              <a:t>Maart 2017</a:t>
            </a:r>
          </a:p>
        </p:txBody>
      </p:sp>
    </p:spTree>
    <p:extLst>
      <p:ext uri="{BB962C8B-B14F-4D97-AF65-F5344CB8AC3E}">
        <p14:creationId xmlns:p14="http://schemas.microsoft.com/office/powerpoint/2010/main" val="25805438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Date Placeholder 3"/>
          <p:cNvSpPr>
            <a:spLocks noGrp="1"/>
          </p:cNvSpPr>
          <p:nvPr>
            <p:ph type="dt" idx="10"/>
          </p:nvPr>
        </p:nvSpPr>
        <p:spPr/>
        <p:txBody>
          <a:bodyPr/>
          <a:lstStyle/>
          <a:p>
            <a:r>
              <a:rPr lang="nl-BE"/>
              <a:t>Maart 2017</a:t>
            </a:r>
          </a:p>
        </p:txBody>
      </p:sp>
      <p:sp>
        <p:nvSpPr>
          <p:cNvPr id="5" name="Slide Number Placeholder 4"/>
          <p:cNvSpPr>
            <a:spLocks noGrp="1"/>
          </p:cNvSpPr>
          <p:nvPr>
            <p:ph type="sldNum" sz="quarter" idx="11"/>
          </p:nvPr>
        </p:nvSpPr>
        <p:spPr/>
        <p:txBody>
          <a:bodyPr/>
          <a:lstStyle/>
          <a:p>
            <a:fld id="{84994F1B-BE66-455F-A211-5BF8A8CC51CA}" type="slidenum">
              <a:rPr lang="nl-BE" smtClean="0"/>
              <a:t>120</a:t>
            </a:fld>
            <a:endParaRPr lang="nl-BE"/>
          </a:p>
        </p:txBody>
      </p:sp>
    </p:spTree>
    <p:extLst>
      <p:ext uri="{BB962C8B-B14F-4D97-AF65-F5344CB8AC3E}">
        <p14:creationId xmlns:p14="http://schemas.microsoft.com/office/powerpoint/2010/main" val="2013268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0D3010DA-62F0-46C0-BFE3-D3424A2F0E3E}" type="slidenum">
              <a:rPr lang="fr-BE" smtClean="0"/>
              <a:t>125</a:t>
            </a:fld>
            <a:endParaRPr lang="fr-BE"/>
          </a:p>
        </p:txBody>
      </p:sp>
    </p:spTree>
    <p:extLst>
      <p:ext uri="{BB962C8B-B14F-4D97-AF65-F5344CB8AC3E}">
        <p14:creationId xmlns:p14="http://schemas.microsoft.com/office/powerpoint/2010/main" val="279859657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127</a:t>
            </a:fld>
            <a:endParaRPr lang="nl-BE"/>
          </a:p>
        </p:txBody>
      </p:sp>
    </p:spTree>
    <p:extLst>
      <p:ext uri="{BB962C8B-B14F-4D97-AF65-F5344CB8AC3E}">
        <p14:creationId xmlns:p14="http://schemas.microsoft.com/office/powerpoint/2010/main" val="3192562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27</a:t>
            </a:fld>
            <a:endParaRPr lang="fr-FR"/>
          </a:p>
        </p:txBody>
      </p:sp>
    </p:spTree>
    <p:extLst>
      <p:ext uri="{BB962C8B-B14F-4D97-AF65-F5344CB8AC3E}">
        <p14:creationId xmlns:p14="http://schemas.microsoft.com/office/powerpoint/2010/main" val="242294101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488" y="744538"/>
            <a:ext cx="6616700" cy="3722687"/>
          </a:xfrm>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128</a:t>
            </a:fld>
            <a:endParaRPr lang="nl-BE"/>
          </a:p>
        </p:txBody>
      </p:sp>
    </p:spTree>
    <p:extLst>
      <p:ext uri="{BB962C8B-B14F-4D97-AF65-F5344CB8AC3E}">
        <p14:creationId xmlns:p14="http://schemas.microsoft.com/office/powerpoint/2010/main" val="70728804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130</a:t>
            </a:fld>
            <a:endParaRPr lang="nl-BE"/>
          </a:p>
        </p:txBody>
      </p:sp>
    </p:spTree>
    <p:extLst>
      <p:ext uri="{BB962C8B-B14F-4D97-AF65-F5344CB8AC3E}">
        <p14:creationId xmlns:p14="http://schemas.microsoft.com/office/powerpoint/2010/main" val="144132894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131</a:t>
            </a:fld>
            <a:endParaRPr lang="nl-BE"/>
          </a:p>
        </p:txBody>
      </p:sp>
    </p:spTree>
    <p:extLst>
      <p:ext uri="{BB962C8B-B14F-4D97-AF65-F5344CB8AC3E}">
        <p14:creationId xmlns:p14="http://schemas.microsoft.com/office/powerpoint/2010/main" val="358928960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BE" baseline="0" dirty="0"/>
          </a:p>
          <a:p>
            <a:pPr marL="171450" indent="-171450">
              <a:buFontTx/>
              <a:buChar char="-"/>
            </a:pPr>
            <a:endParaRPr lang="fr-BE" dirty="0"/>
          </a:p>
        </p:txBody>
      </p:sp>
      <p:sp>
        <p:nvSpPr>
          <p:cNvPr id="4" name="Slide Number Placeholder 3"/>
          <p:cNvSpPr>
            <a:spLocks noGrp="1"/>
          </p:cNvSpPr>
          <p:nvPr>
            <p:ph type="sldNum" sz="quarter" idx="10"/>
          </p:nvPr>
        </p:nvSpPr>
        <p:spPr/>
        <p:txBody>
          <a:bodyPr/>
          <a:lstStyle/>
          <a:p>
            <a:fld id="{84994F1B-BE66-455F-A211-5BF8A8CC51CA}" type="slidenum">
              <a:rPr lang="nl-BE" smtClean="0"/>
              <a:t>132</a:t>
            </a:fld>
            <a:endParaRPr lang="nl-BE"/>
          </a:p>
        </p:txBody>
      </p:sp>
    </p:spTree>
    <p:extLst>
      <p:ext uri="{BB962C8B-B14F-4D97-AF65-F5344CB8AC3E}">
        <p14:creationId xmlns:p14="http://schemas.microsoft.com/office/powerpoint/2010/main" val="10356014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25" y="744538"/>
            <a:ext cx="6619875" cy="37242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838284C-2A68-4409-B645-0796B8C85F5B}" type="slidenum">
              <a:rPr lang="nl-BE" smtClean="0"/>
              <a:pPr/>
              <a:t>134</a:t>
            </a:fld>
            <a:endParaRPr lang="nl-BE"/>
          </a:p>
        </p:txBody>
      </p:sp>
    </p:spTree>
    <p:extLst>
      <p:ext uri="{BB962C8B-B14F-4D97-AF65-F5344CB8AC3E}">
        <p14:creationId xmlns:p14="http://schemas.microsoft.com/office/powerpoint/2010/main" val="5295657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25" y="744538"/>
            <a:ext cx="6619875"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38284C-2A68-4409-B645-0796B8C85F5B}" type="slidenum">
              <a:rPr lang="nl-BE" smtClean="0"/>
              <a:pPr/>
              <a:t>135</a:t>
            </a:fld>
            <a:endParaRPr lang="nl-BE"/>
          </a:p>
        </p:txBody>
      </p:sp>
    </p:spTree>
    <p:extLst>
      <p:ext uri="{BB962C8B-B14F-4D97-AF65-F5344CB8AC3E}">
        <p14:creationId xmlns:p14="http://schemas.microsoft.com/office/powerpoint/2010/main" val="277099368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25" y="744538"/>
            <a:ext cx="6619875"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38284C-2A68-4409-B645-0796B8C85F5B}" type="slidenum">
              <a:rPr lang="nl-BE" smtClean="0"/>
              <a:pPr/>
              <a:t>136</a:t>
            </a:fld>
            <a:endParaRPr lang="nl-BE"/>
          </a:p>
        </p:txBody>
      </p:sp>
    </p:spTree>
    <p:extLst>
      <p:ext uri="{BB962C8B-B14F-4D97-AF65-F5344CB8AC3E}">
        <p14:creationId xmlns:p14="http://schemas.microsoft.com/office/powerpoint/2010/main" val="40249588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25" y="744538"/>
            <a:ext cx="6619875" cy="3724275"/>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838284C-2A68-4409-B645-0796B8C85F5B}" type="slidenum">
              <a:rPr lang="nl-BE" smtClean="0"/>
              <a:pPr/>
              <a:t>137</a:t>
            </a:fld>
            <a:endParaRPr lang="nl-BE"/>
          </a:p>
        </p:txBody>
      </p:sp>
    </p:spTree>
    <p:extLst>
      <p:ext uri="{BB962C8B-B14F-4D97-AF65-F5344CB8AC3E}">
        <p14:creationId xmlns:p14="http://schemas.microsoft.com/office/powerpoint/2010/main" val="268776953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25" y="744538"/>
            <a:ext cx="6619875"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38284C-2A68-4409-B645-0796B8C85F5B}" type="slidenum">
              <a:rPr lang="nl-BE" smtClean="0"/>
              <a:pPr/>
              <a:t>141</a:t>
            </a:fld>
            <a:endParaRPr lang="nl-BE"/>
          </a:p>
        </p:txBody>
      </p:sp>
    </p:spTree>
    <p:extLst>
      <p:ext uri="{BB962C8B-B14F-4D97-AF65-F5344CB8AC3E}">
        <p14:creationId xmlns:p14="http://schemas.microsoft.com/office/powerpoint/2010/main" val="115101363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225" y="744538"/>
            <a:ext cx="6619875" cy="37242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838284C-2A68-4409-B645-0796B8C85F5B}" type="slidenum">
              <a:rPr lang="nl-BE" smtClean="0"/>
              <a:pPr/>
              <a:t>142</a:t>
            </a:fld>
            <a:endParaRPr lang="nl-BE"/>
          </a:p>
        </p:txBody>
      </p:sp>
    </p:spTree>
    <p:extLst>
      <p:ext uri="{BB962C8B-B14F-4D97-AF65-F5344CB8AC3E}">
        <p14:creationId xmlns:p14="http://schemas.microsoft.com/office/powerpoint/2010/main" val="36880630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28</a:t>
            </a:fld>
            <a:endParaRPr lang="fr-FR"/>
          </a:p>
        </p:txBody>
      </p:sp>
    </p:spTree>
    <p:extLst>
      <p:ext uri="{BB962C8B-B14F-4D97-AF65-F5344CB8AC3E}">
        <p14:creationId xmlns:p14="http://schemas.microsoft.com/office/powerpoint/2010/main" val="130240257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Stats 20/11/2019</a:t>
            </a:r>
          </a:p>
          <a:p>
            <a:r>
              <a:rPr lang="en-US" dirty="0" smtClean="0"/>
              <a:t>#enterprises</a:t>
            </a:r>
            <a:r>
              <a:rPr lang="en-US" baseline="0" dirty="0" smtClean="0"/>
              <a:t> </a:t>
            </a:r>
            <a:r>
              <a:rPr lang="en-US" baseline="0" dirty="0" err="1" smtClean="0"/>
              <a:t>connectées</a:t>
            </a:r>
            <a:r>
              <a:rPr lang="en-US" baseline="0" dirty="0" smtClean="0"/>
              <a:t> les 6 </a:t>
            </a:r>
            <a:r>
              <a:rPr lang="en-US" baseline="0" dirty="0" err="1" smtClean="0"/>
              <a:t>derniers</a:t>
            </a:r>
            <a:r>
              <a:rPr lang="en-US" baseline="0" dirty="0" smtClean="0"/>
              <a:t> </a:t>
            </a:r>
            <a:r>
              <a:rPr lang="en-US" baseline="0" dirty="0" err="1" smtClean="0"/>
              <a:t>mois</a:t>
            </a:r>
            <a:r>
              <a:rPr lang="en-US" b="1" baseline="0" dirty="0" smtClean="0"/>
              <a:t>: 64,305</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#enterprises</a:t>
            </a:r>
            <a:r>
              <a:rPr lang="en-US" baseline="0" dirty="0" smtClean="0"/>
              <a:t> </a:t>
            </a:r>
            <a:r>
              <a:rPr lang="en-US" baseline="0" dirty="0" err="1" smtClean="0"/>
              <a:t>connectées</a:t>
            </a:r>
            <a:r>
              <a:rPr lang="en-US" baseline="0" dirty="0" smtClean="0"/>
              <a:t> les 12 </a:t>
            </a:r>
            <a:r>
              <a:rPr lang="en-US" baseline="0" dirty="0" err="1" smtClean="0"/>
              <a:t>derniers</a:t>
            </a:r>
            <a:r>
              <a:rPr lang="en-US" baseline="0" dirty="0" smtClean="0"/>
              <a:t> </a:t>
            </a:r>
            <a:r>
              <a:rPr lang="en-US" baseline="0" dirty="0" err="1" smtClean="0"/>
              <a:t>mois</a:t>
            </a:r>
            <a:r>
              <a:rPr lang="en-US" baseline="0" dirty="0" smtClean="0"/>
              <a:t>: </a:t>
            </a:r>
            <a:r>
              <a:rPr lang="en-US" b="1" baseline="0" dirty="0" smtClean="0"/>
              <a:t>85,099</a:t>
            </a:r>
            <a:endParaRPr lang="en-US" b="1"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1DE5638-E151-4336-92C6-34E5CD0B0A8E}"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148</a:t>
            </a:fld>
            <a:endParaRPr kumimoji="0" lang="fr-B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8393492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Human Interface Provider (HIP): </a:t>
            </a:r>
            <a:r>
              <a:rPr lang="en-US" dirty="0" smtClean="0">
                <a:solidFill>
                  <a:srgbClr val="C00000"/>
                </a:solidFill>
              </a:rPr>
              <a:t>non-</a:t>
            </a:r>
            <a:r>
              <a:rPr lang="en-US" dirty="0" err="1" smtClean="0">
                <a:solidFill>
                  <a:srgbClr val="C00000"/>
                </a:solidFill>
              </a:rPr>
              <a:t>autorisé</a:t>
            </a:r>
            <a:r>
              <a:rPr lang="en-US" dirty="0" smtClean="0">
                <a:solidFill>
                  <a:srgbClr val="C00000"/>
                </a:solidFill>
              </a:rPr>
              <a:t> </a:t>
            </a:r>
            <a:r>
              <a:rPr lang="en-US" dirty="0" smtClean="0"/>
              <a:t>pour e-Box Enterprise (</a:t>
            </a:r>
            <a:r>
              <a:rPr lang="en-US" dirty="0" err="1" smtClean="0"/>
              <a:t>seulement</a:t>
            </a:r>
            <a:r>
              <a:rPr lang="en-US" dirty="0" smtClean="0"/>
              <a:t> possible pour </a:t>
            </a:r>
            <a:r>
              <a:rPr lang="en-US" dirty="0" err="1" smtClean="0"/>
              <a:t>eBox</a:t>
            </a:r>
            <a:r>
              <a:rPr lang="en-US" dirty="0" smtClean="0"/>
              <a:t> </a:t>
            </a:r>
            <a:r>
              <a:rPr lang="en-US" dirty="0" err="1" smtClean="0"/>
              <a:t>Citoyen</a:t>
            </a:r>
            <a:r>
              <a:rPr lang="en-US" dirty="0" smtClean="0"/>
              <a:t>)</a:t>
            </a:r>
          </a:p>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1DE5638-E151-4336-92C6-34E5CD0B0A8E}"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154</a:t>
            </a:fld>
            <a:endParaRPr kumimoji="0" lang="fr-B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512317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1DE5638-E151-4336-92C6-34E5CD0B0A8E}" type="slidenum">
              <a:rPr kumimoji="0" lang="fr-B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163</a:t>
            </a:fld>
            <a:endParaRPr kumimoji="0" lang="fr-BE"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8300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29</a:t>
            </a:fld>
            <a:endParaRPr lang="fr-FR"/>
          </a:p>
        </p:txBody>
      </p:sp>
    </p:spTree>
    <p:extLst>
      <p:ext uri="{BB962C8B-B14F-4D97-AF65-F5344CB8AC3E}">
        <p14:creationId xmlns:p14="http://schemas.microsoft.com/office/powerpoint/2010/main" val="1066058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A44301-3FF7-6B40-A3C4-9CEE3D6B2BC2}" type="slidenum">
              <a:rPr lang="fr-FR" smtClean="0"/>
              <a:t>30</a:t>
            </a:fld>
            <a:endParaRPr lang="fr-FR"/>
          </a:p>
        </p:txBody>
      </p:sp>
    </p:spTree>
    <p:extLst>
      <p:ext uri="{BB962C8B-B14F-4D97-AF65-F5344CB8AC3E}">
        <p14:creationId xmlns:p14="http://schemas.microsoft.com/office/powerpoint/2010/main" val="8825876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11371950"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Tree>
    <p:extLst>
      <p:ext uri="{BB962C8B-B14F-4D97-AF65-F5344CB8AC3E}">
        <p14:creationId xmlns:p14="http://schemas.microsoft.com/office/powerpoint/2010/main" val="3501250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945" y="1559658"/>
            <a:ext cx="9588500" cy="4752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753" y="5805266"/>
            <a:ext cx="731520" cy="592975"/>
          </a:xfrm>
          <a:prstGeom prst="rect">
            <a:avLst/>
          </a:prstGeom>
        </p:spPr>
      </p:pic>
      <p:sp>
        <p:nvSpPr>
          <p:cNvPr id="14" name="Slide Number Placeholder 13"/>
          <p:cNvSpPr>
            <a:spLocks noGrp="1"/>
          </p:cNvSpPr>
          <p:nvPr>
            <p:ph type="sldNum" sz="quarter" idx="12"/>
          </p:nvPr>
        </p:nvSpPr>
        <p:spPr/>
        <p:txBody>
          <a:bodyPr/>
          <a:lstStyle/>
          <a:p>
            <a:pPr eaLnBrk="1" hangingPunct="1"/>
            <a:fld id="{8483D1CC-6253-4D55-A666-BC1F11630486}" type="slidenum">
              <a:rPr lang="nl-BE" smtClean="0"/>
              <a:pPr eaLnBrk="1" hangingPunct="1"/>
              <a:t>‹#›</a:t>
            </a:fld>
            <a:endParaRPr lang="nl-BE" dirty="0"/>
          </a:p>
        </p:txBody>
      </p:sp>
      <p:sp>
        <p:nvSpPr>
          <p:cNvPr id="15" name="Title 1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126765804"/>
      </p:ext>
    </p:extLst>
  </p:cSld>
  <p:clrMapOvr>
    <a:masterClrMapping/>
  </p:clrMapOv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945" y="1559658"/>
            <a:ext cx="9588500" cy="4752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753" y="5805266"/>
            <a:ext cx="731520" cy="592975"/>
          </a:xfrm>
          <a:prstGeom prst="rect">
            <a:avLst/>
          </a:prstGeom>
        </p:spPr>
      </p:pic>
      <p:sp>
        <p:nvSpPr>
          <p:cNvPr id="14" name="Slide Number Placeholder 13"/>
          <p:cNvSpPr>
            <a:spLocks noGrp="1"/>
          </p:cNvSpPr>
          <p:nvPr>
            <p:ph type="sldNum" sz="quarter" idx="12"/>
          </p:nvPr>
        </p:nvSpPr>
        <p:spPr/>
        <p:txBody>
          <a:bodyPr/>
          <a:lstStyle/>
          <a:p>
            <a:pPr eaLnBrk="1" hangingPunct="1"/>
            <a:fld id="{8483D1CC-6253-4D55-A666-BC1F11630486}" type="slidenum">
              <a:rPr lang="nl-BE" smtClean="0"/>
              <a:pPr eaLnBrk="1" hangingPunct="1"/>
              <a:t>‹#›</a:t>
            </a:fld>
            <a:endParaRPr lang="nl-BE" dirty="0"/>
          </a:p>
        </p:txBody>
      </p:sp>
      <p:sp>
        <p:nvSpPr>
          <p:cNvPr id="15" name="Title 1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428260913"/>
      </p:ext>
    </p:extLst>
  </p:cSld>
  <p:clrMapOvr>
    <a:masterClrMapping/>
  </p:clrMapOvr>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2E6FF1E-8115-4647-BD91-5C7C070446A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0"/>
            <a:ext cx="12192000" cy="6856781"/>
          </a:xfrm>
          <a:prstGeom prst="rect">
            <a:avLst/>
          </a:prstGeom>
        </p:spPr>
      </p:pic>
      <p:sp>
        <p:nvSpPr>
          <p:cNvPr id="2" name="Title 1"/>
          <p:cNvSpPr>
            <a:spLocks noGrp="1"/>
          </p:cNvSpPr>
          <p:nvPr>
            <p:ph type="ctrTitle"/>
          </p:nvPr>
        </p:nvSpPr>
        <p:spPr>
          <a:xfrm>
            <a:off x="1524000" y="2005131"/>
            <a:ext cx="9144000" cy="1964827"/>
          </a:xfrm>
        </p:spPr>
        <p:txBody>
          <a:bodyPr anchor="b">
            <a:normAutofit/>
          </a:bodyPr>
          <a:lstStyle>
            <a:lvl1pPr algn="ctr">
              <a:defRPr sz="4320" b="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pPr defTabSz="822960"/>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822960"/>
            <a:fld id="{B0D326DE-A95D-A040-B236-DD2422F2474E}" type="slidenum">
              <a:rPr lang="en-US" smtClean="0">
                <a:solidFill>
                  <a:srgbClr val="FFFFFF"/>
                </a:solidFill>
              </a:rPr>
              <a:pPr defTabSz="822960"/>
              <a:t>‹#›</a:t>
            </a:fld>
            <a:endParaRPr lang="en-US" dirty="0">
              <a:solidFill>
                <a:srgbClr val="FFFFFF"/>
              </a:solidFill>
            </a:endParaRPr>
          </a:p>
        </p:txBody>
      </p:sp>
    </p:spTree>
    <p:extLst>
      <p:ext uri="{BB962C8B-B14F-4D97-AF65-F5344CB8AC3E}">
        <p14:creationId xmlns:p14="http://schemas.microsoft.com/office/powerpoint/2010/main" val="3141570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BCCB2E5-082F-384B-AE9F-E6AB3E7E859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0"/>
            <a:ext cx="12192000" cy="6856781"/>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pPr defTabSz="822960"/>
            <a:endParaRPr lang="en-US" dirty="0"/>
          </a:p>
        </p:txBody>
      </p:sp>
      <p:sp>
        <p:nvSpPr>
          <p:cNvPr id="6" name="Slide Number Placeholder 5"/>
          <p:cNvSpPr>
            <a:spLocks noGrp="1"/>
          </p:cNvSpPr>
          <p:nvPr>
            <p:ph type="sldNum" sz="quarter" idx="12"/>
          </p:nvPr>
        </p:nvSpPr>
        <p:spPr/>
        <p:txBody>
          <a:bodyPr/>
          <a:lstStyle>
            <a:lvl1pPr>
              <a:defRPr>
                <a:solidFill>
                  <a:srgbClr val="00B0F0"/>
                </a:solidFill>
              </a:defRPr>
            </a:lvl1pPr>
          </a:lstStyle>
          <a:p>
            <a:pPr defTabSz="822960"/>
            <a:fld id="{95CE3149-9A57-49FF-8206-FDAC1CA05DA9}" type="slidenum">
              <a:rPr lang="en-US" smtClean="0"/>
              <a:pPr defTabSz="822960"/>
              <a:t>‹#›</a:t>
            </a:fld>
            <a:endParaRPr lang="en-US" dirty="0"/>
          </a:p>
        </p:txBody>
      </p:sp>
    </p:spTree>
    <p:extLst>
      <p:ext uri="{BB962C8B-B14F-4D97-AF65-F5344CB8AC3E}">
        <p14:creationId xmlns:p14="http://schemas.microsoft.com/office/powerpoint/2010/main" val="3644262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6D861E5-5521-9847-B54B-EA44C21808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0"/>
            <a:ext cx="12192000" cy="6856781"/>
          </a:xfrm>
          <a:prstGeom prst="rect">
            <a:avLst/>
          </a:prstGeom>
        </p:spPr>
      </p:pic>
      <p:sp>
        <p:nvSpPr>
          <p:cNvPr id="2" name="Title 1"/>
          <p:cNvSpPr>
            <a:spLocks noGrp="1"/>
          </p:cNvSpPr>
          <p:nvPr>
            <p:ph type="ctrTitle"/>
          </p:nvPr>
        </p:nvSpPr>
        <p:spPr>
          <a:xfrm>
            <a:off x="1524000" y="2005131"/>
            <a:ext cx="9144000" cy="1964827"/>
          </a:xfrm>
        </p:spPr>
        <p:txBody>
          <a:bodyPr anchor="b">
            <a:normAutofit/>
          </a:bodyPr>
          <a:lstStyle>
            <a:lvl1pPr algn="ctr">
              <a:defRPr sz="4320" b="0">
                <a:solidFill>
                  <a:schemeClr val="bg1"/>
                </a:solidFill>
              </a:defRPr>
            </a:lvl1pPr>
          </a:lstStyle>
          <a:p>
            <a:r>
              <a:rPr lang="en-US" dirty="0"/>
              <a:t>Click to edit Master title style</a:t>
            </a:r>
          </a:p>
        </p:txBody>
      </p:sp>
      <p:sp>
        <p:nvSpPr>
          <p:cNvPr id="4" name="Date Placeholder 3"/>
          <p:cNvSpPr>
            <a:spLocks noGrp="1"/>
          </p:cNvSpPr>
          <p:nvPr>
            <p:ph type="dt" sz="half" idx="10"/>
          </p:nvPr>
        </p:nvSpPr>
        <p:spPr/>
        <p:txBody>
          <a:bodyPr/>
          <a:lstStyle>
            <a:lvl1pPr>
              <a:defRPr>
                <a:solidFill>
                  <a:schemeClr val="bg1"/>
                </a:solidFill>
              </a:defRPr>
            </a:lvl1pPr>
          </a:lstStyle>
          <a:p>
            <a:pPr defTabSz="822960"/>
            <a:endParaRPr lang="en-US" dirty="0">
              <a:solidFill>
                <a:srgbClr val="FFFFFF"/>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pPr defTabSz="822960"/>
            <a:fld id="{B0D326DE-A95D-A040-B236-DD2422F2474E}" type="slidenum">
              <a:rPr lang="en-US" smtClean="0">
                <a:solidFill>
                  <a:srgbClr val="FFFFFF"/>
                </a:solidFill>
              </a:rPr>
              <a:pPr defTabSz="822960"/>
              <a:t>‹#›</a:t>
            </a:fld>
            <a:endParaRPr lang="en-US" dirty="0">
              <a:solidFill>
                <a:srgbClr val="FFFFFF"/>
              </a:solidFill>
            </a:endParaRPr>
          </a:p>
        </p:txBody>
      </p:sp>
    </p:spTree>
    <p:extLst>
      <p:ext uri="{BB962C8B-B14F-4D97-AF65-F5344CB8AC3E}">
        <p14:creationId xmlns:p14="http://schemas.microsoft.com/office/powerpoint/2010/main" val="4707900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391206"/>
          </a:xfrm>
        </p:spPr>
        <p:txBody>
          <a:bodyPr anchor="b"/>
          <a:lstStyle>
            <a:lvl1pPr>
              <a:defRPr sz="5400" b="0"/>
            </a:lvl1pPr>
          </a:lstStyle>
          <a:p>
            <a:r>
              <a:rPr lang="en-US" dirty="0"/>
              <a:t>Click to edit Master title style</a:t>
            </a:r>
          </a:p>
        </p:txBody>
      </p:sp>
      <p:sp>
        <p:nvSpPr>
          <p:cNvPr id="4" name="Date Placeholder 3"/>
          <p:cNvSpPr>
            <a:spLocks noGrp="1"/>
          </p:cNvSpPr>
          <p:nvPr>
            <p:ph type="dt" sz="half" idx="10"/>
          </p:nvPr>
        </p:nvSpPr>
        <p:spPr/>
        <p:txBody>
          <a:bodyPr/>
          <a:lstStyle>
            <a:lvl1pPr>
              <a:defRPr/>
            </a:lvl1pPr>
          </a:lstStyle>
          <a:p>
            <a:pPr defTabSz="822960"/>
            <a:endParaRPr lang="en-US" dirty="0"/>
          </a:p>
        </p:txBody>
      </p:sp>
      <p:sp>
        <p:nvSpPr>
          <p:cNvPr id="6" name="Slide Number Placeholder 5"/>
          <p:cNvSpPr>
            <a:spLocks noGrp="1"/>
          </p:cNvSpPr>
          <p:nvPr>
            <p:ph type="sldNum" sz="quarter" idx="12"/>
          </p:nvPr>
        </p:nvSpPr>
        <p:spPr/>
        <p:txBody>
          <a:bodyPr/>
          <a:lstStyle/>
          <a:p>
            <a:pPr defTabSz="822960"/>
            <a:fld id="{B0D326DE-A95D-A040-B236-DD2422F2474E}" type="slidenum">
              <a:rPr lang="en-US" smtClean="0"/>
              <a:pPr defTabSz="822960"/>
              <a:t>‹#›</a:t>
            </a:fld>
            <a:endParaRPr lang="en-US" dirty="0"/>
          </a:p>
        </p:txBody>
      </p:sp>
    </p:spTree>
    <p:extLst>
      <p:ext uri="{BB962C8B-B14F-4D97-AF65-F5344CB8AC3E}">
        <p14:creationId xmlns:p14="http://schemas.microsoft.com/office/powerpoint/2010/main" val="650162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7971E94-BD2A-824E-BEED-E4DC5DC29A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10"/>
            <a:ext cx="12192000" cy="6856781"/>
          </a:xfrm>
          <a:prstGeom prst="rect">
            <a:avLst/>
          </a:prstGeom>
        </p:spPr>
      </p:pic>
      <p:sp>
        <p:nvSpPr>
          <p:cNvPr id="2" name="Title 1"/>
          <p:cNvSpPr>
            <a:spLocks noGrp="1"/>
          </p:cNvSpPr>
          <p:nvPr>
            <p:ph type="title"/>
          </p:nvPr>
        </p:nvSpPr>
        <p:spPr/>
        <p:txBody>
          <a:bodyPr/>
          <a:lstStyle>
            <a:lvl1pPr>
              <a:defRPr b="0"/>
            </a:lvl1pPr>
          </a:lstStyle>
          <a:p>
            <a:r>
              <a:rPr lang="en-US" dirty="0"/>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822960"/>
            <a:endParaRPr lang="en-US" dirty="0"/>
          </a:p>
        </p:txBody>
      </p:sp>
      <p:sp>
        <p:nvSpPr>
          <p:cNvPr id="7" name="Slide Number Placeholder 6"/>
          <p:cNvSpPr>
            <a:spLocks noGrp="1"/>
          </p:cNvSpPr>
          <p:nvPr>
            <p:ph type="sldNum" sz="quarter" idx="12"/>
          </p:nvPr>
        </p:nvSpPr>
        <p:spPr/>
        <p:txBody>
          <a:bodyPr/>
          <a:lstStyle/>
          <a:p>
            <a:pPr defTabSz="822960"/>
            <a:fld id="{B0D326DE-A95D-A040-B236-DD2422F2474E}" type="slidenum">
              <a:rPr lang="en-US" smtClean="0"/>
              <a:pPr defTabSz="822960"/>
              <a:t>‹#›</a:t>
            </a:fld>
            <a:endParaRPr lang="en-US" dirty="0"/>
          </a:p>
        </p:txBody>
      </p:sp>
    </p:spTree>
    <p:extLst>
      <p:ext uri="{BB962C8B-B14F-4D97-AF65-F5344CB8AC3E}">
        <p14:creationId xmlns:p14="http://schemas.microsoft.com/office/powerpoint/2010/main" val="1998588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720529" y="365127"/>
            <a:ext cx="8634859" cy="843998"/>
          </a:xfrm>
        </p:spPr>
        <p:txBody>
          <a:body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Edit Master text styles</a:t>
            </a:r>
          </a:p>
        </p:txBody>
      </p:sp>
      <p:sp>
        <p:nvSpPr>
          <p:cNvPr id="4" name="Content Placeholder 3"/>
          <p:cNvSpPr>
            <a:spLocks noGrp="1"/>
          </p:cNvSpPr>
          <p:nvPr>
            <p:ph sz="half" idx="2"/>
          </p:nvPr>
        </p:nvSpPr>
        <p:spPr>
          <a:xfrm>
            <a:off x="839789" y="2505076"/>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160" b="1"/>
            </a:lvl1pPr>
            <a:lvl2pPr marL="411480" indent="0">
              <a:buNone/>
              <a:defRPr sz="1800" b="1"/>
            </a:lvl2pPr>
            <a:lvl3pPr marL="822960" indent="0">
              <a:buNone/>
              <a:defRPr sz="1620" b="1"/>
            </a:lvl3pPr>
            <a:lvl4pPr marL="1234440" indent="0">
              <a:buNone/>
              <a:defRPr sz="1440" b="1"/>
            </a:lvl4pPr>
            <a:lvl5pPr marL="1645920" indent="0">
              <a:buNone/>
              <a:defRPr sz="1440" b="1"/>
            </a:lvl5pPr>
            <a:lvl6pPr marL="2057400" indent="0">
              <a:buNone/>
              <a:defRPr sz="1440" b="1"/>
            </a:lvl6pPr>
            <a:lvl7pPr marL="2468880" indent="0">
              <a:buNone/>
              <a:defRPr sz="1440" b="1"/>
            </a:lvl7pPr>
            <a:lvl8pPr marL="2880360" indent="0">
              <a:buNone/>
              <a:defRPr sz="1440" b="1"/>
            </a:lvl8pPr>
            <a:lvl9pPr marL="3291840" indent="0">
              <a:buNone/>
              <a:defRPr sz="1440" b="1"/>
            </a:lvl9pPr>
          </a:lstStyle>
          <a:p>
            <a:pPr lvl="0"/>
            <a:r>
              <a:rPr lang="en-US"/>
              <a:t>Edit Master text styles</a:t>
            </a:r>
          </a:p>
        </p:txBody>
      </p:sp>
      <p:sp>
        <p:nvSpPr>
          <p:cNvPr id="6" name="Content Placeholder 5"/>
          <p:cNvSpPr>
            <a:spLocks noGrp="1"/>
          </p:cNvSpPr>
          <p:nvPr>
            <p:ph sz="quarter" idx="4"/>
          </p:nvPr>
        </p:nvSpPr>
        <p:spPr>
          <a:xfrm>
            <a:off x="6172202"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822960"/>
            <a:endParaRPr lang="en-US" dirty="0"/>
          </a:p>
        </p:txBody>
      </p:sp>
      <p:sp>
        <p:nvSpPr>
          <p:cNvPr id="9" name="Slide Number Placeholder 8"/>
          <p:cNvSpPr>
            <a:spLocks noGrp="1"/>
          </p:cNvSpPr>
          <p:nvPr>
            <p:ph type="sldNum" sz="quarter" idx="12"/>
          </p:nvPr>
        </p:nvSpPr>
        <p:spPr/>
        <p:txBody>
          <a:bodyPr/>
          <a:lstStyle/>
          <a:p>
            <a:pPr defTabSz="822960"/>
            <a:fld id="{B0D326DE-A95D-A040-B236-DD2422F2474E}" type="slidenum">
              <a:rPr lang="en-US" smtClean="0"/>
              <a:pPr defTabSz="822960"/>
              <a:t>‹#›</a:t>
            </a:fld>
            <a:endParaRPr lang="en-US" dirty="0"/>
          </a:p>
        </p:txBody>
      </p:sp>
    </p:spTree>
    <p:extLst>
      <p:ext uri="{BB962C8B-B14F-4D97-AF65-F5344CB8AC3E}">
        <p14:creationId xmlns:p14="http://schemas.microsoft.com/office/powerpoint/2010/main" val="3165874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822960"/>
            <a:endParaRPr lang="en-US" dirty="0"/>
          </a:p>
        </p:txBody>
      </p:sp>
      <p:sp>
        <p:nvSpPr>
          <p:cNvPr id="5" name="Slide Number Placeholder 4"/>
          <p:cNvSpPr>
            <a:spLocks noGrp="1"/>
          </p:cNvSpPr>
          <p:nvPr>
            <p:ph type="sldNum" sz="quarter" idx="12"/>
          </p:nvPr>
        </p:nvSpPr>
        <p:spPr/>
        <p:txBody>
          <a:bodyPr/>
          <a:lstStyle/>
          <a:p>
            <a:pPr defTabSz="822960"/>
            <a:fld id="{B0D326DE-A95D-A040-B236-DD2422F2474E}" type="slidenum">
              <a:rPr lang="en-US" smtClean="0"/>
              <a:pPr defTabSz="822960"/>
              <a:t>‹#›</a:t>
            </a:fld>
            <a:endParaRPr lang="en-US" dirty="0"/>
          </a:p>
        </p:txBody>
      </p:sp>
    </p:spTree>
    <p:extLst>
      <p:ext uri="{BB962C8B-B14F-4D97-AF65-F5344CB8AC3E}">
        <p14:creationId xmlns:p14="http://schemas.microsoft.com/office/powerpoint/2010/main" val="21055693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4"/>
          </a:xfrm>
        </p:spPr>
        <p:txBody>
          <a:bodyPr anchor="t"/>
          <a:lstStyle>
            <a:lvl1pPr algn="l">
              <a:defRPr sz="4800" b="1" cap="all"/>
            </a:lvl1pPr>
          </a:lstStyle>
          <a:p>
            <a:r>
              <a:rPr lang="en-US"/>
              <a:t>Click to edit Master title style</a:t>
            </a:r>
            <a:endParaRPr lang="fr-BE"/>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637182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 2 col left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3C9B24-F1A3-7C43-9D8C-114820AF1796}"/>
              </a:ext>
            </a:extLst>
          </p:cNvPr>
          <p:cNvSpPr/>
          <p:nvPr userDrawn="1"/>
        </p:nvSpPr>
        <p:spPr>
          <a:xfrm>
            <a:off x="-1" y="0"/>
            <a:ext cx="12192001" cy="1219200"/>
          </a:xfrm>
          <a:prstGeom prst="rect">
            <a:avLst/>
          </a:prstGeom>
          <a:gradFill>
            <a:gsLst>
              <a:gs pos="100000">
                <a:srgbClr val="0C6EAA"/>
              </a:gs>
              <a:gs pos="10000">
                <a:srgbClr val="4BA0D2"/>
              </a:gs>
            </a:gsLst>
            <a:lin ang="0" scaled="0"/>
          </a:gradFill>
          <a:ln w="28575">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endParaRPr lang="en-US" dirty="0" err="1">
              <a:solidFill>
                <a:schemeClr val="tx1"/>
              </a:solidFill>
            </a:endParaRPr>
          </a:p>
        </p:txBody>
      </p:sp>
      <p:sp>
        <p:nvSpPr>
          <p:cNvPr id="9" name="Content Placeholder 14">
            <a:extLst>
              <a:ext uri="{FF2B5EF4-FFF2-40B4-BE49-F238E27FC236}">
                <a16:creationId xmlns:a16="http://schemas.microsoft.com/office/drawing/2014/main" id="{5CB5A0A6-E63B-BC41-8540-D1E4EA5237ED}"/>
              </a:ext>
            </a:extLst>
          </p:cNvPr>
          <p:cNvSpPr>
            <a:spLocks noGrp="1"/>
          </p:cNvSpPr>
          <p:nvPr>
            <p:ph sz="quarter" idx="14"/>
          </p:nvPr>
        </p:nvSpPr>
        <p:spPr>
          <a:xfrm>
            <a:off x="399012" y="1379913"/>
            <a:ext cx="5258304"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BA2CD1E3-FD4F-0743-AAEC-069ECD9D1EA2}"/>
              </a:ext>
            </a:extLst>
          </p:cNvPr>
          <p:cNvSpPr>
            <a:spLocks noGrp="1"/>
          </p:cNvSpPr>
          <p:nvPr>
            <p:ph type="title" hasCustomPrompt="1"/>
          </p:nvPr>
        </p:nvSpPr>
        <p:spPr>
          <a:xfrm>
            <a:off x="339435" y="17927"/>
            <a:ext cx="11431526" cy="1129556"/>
          </a:xfrm>
          <a:prstGeom prst="rect">
            <a:avLst/>
          </a:prstGeom>
        </p:spPr>
        <p:txBody>
          <a:bodyPr>
            <a:normAutofit/>
          </a:bodyPr>
          <a:lstStyle>
            <a:lvl1pPr>
              <a:defRPr sz="3000">
                <a:solidFill>
                  <a:schemeClr val="bg1"/>
                </a:solidFill>
              </a:defRPr>
            </a:lvl1pPr>
          </a:lstStyle>
          <a:p>
            <a:r>
              <a:rPr lang="en-US" dirty="0"/>
              <a:t>Two column layout — option 1 left image</a:t>
            </a:r>
          </a:p>
        </p:txBody>
      </p:sp>
      <p:sp>
        <p:nvSpPr>
          <p:cNvPr id="12" name="Slide Number Placeholder 5">
            <a:extLst>
              <a:ext uri="{FF2B5EF4-FFF2-40B4-BE49-F238E27FC236}">
                <a16:creationId xmlns:a16="http://schemas.microsoft.com/office/drawing/2014/main" id="{0C467AD2-1A83-534E-A2AD-35C51302E734}"/>
              </a:ext>
            </a:extLst>
          </p:cNvPr>
          <p:cNvSpPr>
            <a:spLocks noGrp="1"/>
          </p:cNvSpPr>
          <p:nvPr>
            <p:ph type="sldNum" sz="quarter" idx="12"/>
          </p:nvPr>
        </p:nvSpPr>
        <p:spPr>
          <a:xfrm>
            <a:off x="9027761" y="6270275"/>
            <a:ext cx="2743200" cy="365125"/>
          </a:xfrm>
          <a:prstGeom prst="rect">
            <a:avLst/>
          </a:prstGeom>
        </p:spPr>
        <p:txBody>
          <a:bodyPr/>
          <a:lstStyle/>
          <a:p>
            <a:fld id="{D45B42A2-12DC-D04A-88D3-A93CC82DF348}" type="slidenum">
              <a:rPr lang="en-US" smtClean="0"/>
              <a:t>‹#›</a:t>
            </a:fld>
            <a:endParaRPr lang="en-US" dirty="0"/>
          </a:p>
        </p:txBody>
      </p:sp>
      <p:sp>
        <p:nvSpPr>
          <p:cNvPr id="6" name="Content Placeholder 14">
            <a:extLst>
              <a:ext uri="{FF2B5EF4-FFF2-40B4-BE49-F238E27FC236}">
                <a16:creationId xmlns:a16="http://schemas.microsoft.com/office/drawing/2014/main" id="{5CB5A0A6-E63B-BC41-8540-D1E4EA5237ED}"/>
              </a:ext>
            </a:extLst>
          </p:cNvPr>
          <p:cNvSpPr>
            <a:spLocks noGrp="1"/>
          </p:cNvSpPr>
          <p:nvPr>
            <p:ph sz="quarter" idx="15"/>
          </p:nvPr>
        </p:nvSpPr>
        <p:spPr>
          <a:xfrm>
            <a:off x="6563170" y="1379912"/>
            <a:ext cx="5284703" cy="5255487"/>
          </a:xfrm>
        </p:spPr>
        <p:txBody>
          <a:bodyPr>
            <a:normAutofit/>
          </a:bodyPr>
          <a:lstStyle>
            <a:lvl1pPr marL="342900" indent="-342900">
              <a:lnSpc>
                <a:spcPct val="100000"/>
              </a:lnSpc>
              <a:buFont typeface="Arial" panose="020B0604020202020204" pitchFamily="34" charset="0"/>
              <a:buChar char="•"/>
              <a:defRPr sz="2800">
                <a:solidFill>
                  <a:schemeClr val="tx1"/>
                </a:solidFill>
                <a:latin typeface="+mn-lt"/>
                <a:ea typeface="Roboto" panose="02000000000000000000" pitchFamily="2" charset="0"/>
              </a:defRPr>
            </a:lvl1pPr>
            <a:lvl2pPr>
              <a:defRPr sz="2400">
                <a:solidFill>
                  <a:schemeClr val="tx1"/>
                </a:solidFill>
              </a:defRPr>
            </a:lvl2pPr>
            <a:lvl3pPr>
              <a:defRPr sz="2000">
                <a:solidFill>
                  <a:schemeClr val="tx1"/>
                </a:solidFill>
              </a:defRPr>
            </a:lvl3pPr>
            <a:lvl4pPr>
              <a:defRPr sz="1800">
                <a:solidFill>
                  <a:schemeClr val="tx1"/>
                </a:solidFill>
              </a:defRPr>
            </a:lvl4pPr>
            <a:lvl5pPr>
              <a:defRPr sz="1800">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885403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45B42A2-12DC-D04A-88D3-A93CC82DF348}" type="slidenum">
              <a:rPr lang="en-US" smtClean="0"/>
              <a:pPr/>
              <a:t>‹#›</a:t>
            </a:fld>
            <a:endParaRPr lang="en-US" dirty="0"/>
          </a:p>
        </p:txBody>
      </p:sp>
      <p:grpSp>
        <p:nvGrpSpPr>
          <p:cNvPr id="4" name="Group 3"/>
          <p:cNvGrpSpPr/>
          <p:nvPr userDrawn="1"/>
        </p:nvGrpSpPr>
        <p:grpSpPr>
          <a:xfrm>
            <a:off x="-1" y="0"/>
            <a:ext cx="12192001" cy="6073253"/>
            <a:chOff x="-1" y="0"/>
            <a:chExt cx="12192001" cy="6073253"/>
          </a:xfrm>
        </p:grpSpPr>
        <p:sp>
          <p:nvSpPr>
            <p:cNvPr id="5" name="Rectangle 4"/>
            <p:cNvSpPr/>
            <p:nvPr userDrawn="1"/>
          </p:nvSpPr>
          <p:spPr>
            <a:xfrm>
              <a:off x="-1" y="3384644"/>
              <a:ext cx="12192001" cy="2688609"/>
            </a:xfrm>
            <a:prstGeom prst="rect">
              <a:avLst/>
            </a:prstGeom>
            <a:solidFill>
              <a:srgbClr val="D23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p:cNvSpPr/>
            <p:nvPr userDrawn="1"/>
          </p:nvSpPr>
          <p:spPr>
            <a:xfrm>
              <a:off x="-1" y="0"/>
              <a:ext cx="3452885" cy="3438407"/>
            </a:xfrm>
            <a:prstGeom prst="rtTriangle">
              <a:avLst/>
            </a:prstGeom>
            <a:solidFill>
              <a:srgbClr val="D23D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itle 1"/>
          <p:cNvSpPr>
            <a:spLocks noGrp="1"/>
          </p:cNvSpPr>
          <p:nvPr>
            <p:ph type="title"/>
          </p:nvPr>
        </p:nvSpPr>
        <p:spPr>
          <a:xfrm>
            <a:off x="538281" y="3816183"/>
            <a:ext cx="11115438" cy="1825531"/>
          </a:xfrm>
        </p:spPr>
        <p:txBody>
          <a:bodyPr anchor="ctr">
            <a:normAutofit/>
          </a:bodyPr>
          <a:lstStyle>
            <a:lvl1pPr algn="ctr">
              <a:defRPr sz="5400" b="1">
                <a:solidFill>
                  <a:schemeClr val="bg1"/>
                </a:solidFill>
              </a:defRPr>
            </a:lvl1pPr>
          </a:lstStyle>
          <a:p>
            <a:r>
              <a:rPr lang="en-US"/>
              <a:t>Click to edit Master title style</a:t>
            </a:r>
          </a:p>
        </p:txBody>
      </p:sp>
    </p:spTree>
    <p:extLst>
      <p:ext uri="{BB962C8B-B14F-4D97-AF65-F5344CB8AC3E}">
        <p14:creationId xmlns:p14="http://schemas.microsoft.com/office/powerpoint/2010/main" val="24184691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Title Placeholder 1"/>
          <p:cNvSpPr>
            <a:spLocks noGrp="1"/>
          </p:cNvSpPr>
          <p:nvPr>
            <p:ph type="title"/>
          </p:nvPr>
        </p:nvSpPr>
        <p:spPr>
          <a:xfrm>
            <a:off x="623392" y="188640"/>
            <a:ext cx="10972800" cy="922114"/>
          </a:xfrm>
          <a:prstGeom prst="rect">
            <a:avLst/>
          </a:prstGeom>
        </p:spPr>
        <p:txBody>
          <a:bodyPr rtlCol="0">
            <a:normAutofit/>
          </a:bodyPr>
          <a:lstStyle>
            <a:lvl1pPr>
              <a:defRPr sz="4000" b="0">
                <a:solidFill>
                  <a:srgbClr val="0087BE"/>
                </a:solidFill>
              </a:defRPr>
            </a:lvl1pPr>
          </a:lstStyle>
          <a:p>
            <a:r>
              <a:rPr lang="en-US" dirty="0"/>
              <a:t>Click to edit Master title style</a:t>
            </a:r>
            <a:endParaRPr lang="en-GB" dirty="0"/>
          </a:p>
        </p:txBody>
      </p:sp>
      <p:sp>
        <p:nvSpPr>
          <p:cNvPr id="8" name="Text Placeholder 2"/>
          <p:cNvSpPr>
            <a:spLocks noGrp="1"/>
          </p:cNvSpPr>
          <p:nvPr>
            <p:ph idx="1"/>
          </p:nvPr>
        </p:nvSpPr>
        <p:spPr>
          <a:xfrm>
            <a:off x="609600" y="1196752"/>
            <a:ext cx="10972800" cy="5112568"/>
          </a:xfrm>
          <a:prstGeom prst="rect">
            <a:avLst/>
          </a:prstGeom>
        </p:spPr>
        <p:txBody>
          <a:bodyPr rtlCol="0">
            <a:normAutofit/>
          </a:bodyPr>
          <a:lstStyle>
            <a:lvl1pPr>
              <a:defRPr sz="2400"/>
            </a:lvl1pPr>
            <a:lvl2pPr marL="742950" indent="-285750">
              <a:buFont typeface="Calibri" panose="020F0502020204030204" pitchFamily="34" charset="0"/>
              <a:buChar char="-"/>
              <a:defRPr sz="2000"/>
            </a:lvl2pPr>
            <a:lvl3pPr>
              <a:defRPr sz="1600"/>
            </a:lvl3pPr>
            <a:lvl4pPr marL="1600200" indent="-228600">
              <a:buFont typeface="Calibri" panose="020F0502020204030204" pitchFamily="34" charset="0"/>
              <a:buChar char="-"/>
              <a:defRPr sz="1600"/>
            </a:lvl4pPr>
            <a:lvl5pPr>
              <a:defRPr sz="1600"/>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endParaRPr lang="en-GB" noProof="0" dirty="0"/>
          </a:p>
        </p:txBody>
      </p:sp>
      <p:sp>
        <p:nvSpPr>
          <p:cNvPr id="4" name="Slide Number Placeholder 5"/>
          <p:cNvSpPr>
            <a:spLocks noGrp="1"/>
          </p:cNvSpPr>
          <p:nvPr>
            <p:ph type="sldNum" sz="quarter" idx="10"/>
          </p:nvPr>
        </p:nvSpPr>
        <p:spPr/>
        <p:txBody>
          <a:bodyPr/>
          <a:lstStyle>
            <a:lvl1pPr>
              <a:defRPr/>
            </a:lvl1pPr>
          </a:lstStyle>
          <a:p>
            <a:pPr>
              <a:defRPr/>
            </a:pPr>
            <a:fld id="{7A7F1E79-8225-48A0-95BD-5254C3720E2D}" type="slidenum">
              <a:rPr lang="en-GB"/>
              <a:pPr>
                <a:defRPr/>
              </a:pPr>
              <a:t>‹#›</a:t>
            </a:fld>
            <a:endParaRPr lang="en-GB" dirty="0"/>
          </a:p>
        </p:txBody>
      </p:sp>
      <p:sp>
        <p:nvSpPr>
          <p:cNvPr id="5" name="Date Placeholder 1"/>
          <p:cNvSpPr>
            <a:spLocks noGrp="1"/>
          </p:cNvSpPr>
          <p:nvPr>
            <p:ph type="dt" sz="half" idx="11"/>
          </p:nvPr>
        </p:nvSpPr>
        <p:spPr>
          <a:xfrm>
            <a:off x="624417" y="6381751"/>
            <a:ext cx="2844800" cy="365125"/>
          </a:xfrm>
          <a:prstGeom prst="rect">
            <a:avLst/>
          </a:prstGeom>
        </p:spPr>
        <p:txBody>
          <a:bodyPr/>
          <a:lstStyle>
            <a:lvl1pPr fontAlgn="auto">
              <a:spcBef>
                <a:spcPts val="0"/>
              </a:spcBef>
              <a:spcAft>
                <a:spcPts val="0"/>
              </a:spcAft>
              <a:defRPr sz="1200">
                <a:latin typeface="+mn-lt"/>
                <a:cs typeface="+mn-cs"/>
              </a:defRPr>
            </a:lvl1pPr>
          </a:lstStyle>
          <a:p>
            <a:pPr>
              <a:defRPr/>
            </a:pPr>
            <a:endParaRPr lang="en-GB"/>
          </a:p>
        </p:txBody>
      </p:sp>
    </p:spTree>
    <p:extLst>
      <p:ext uri="{BB962C8B-B14F-4D97-AF65-F5344CB8AC3E}">
        <p14:creationId xmlns:p14="http://schemas.microsoft.com/office/powerpoint/2010/main" val="19150213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nl-BE" dirty="0"/>
          </a:p>
        </p:txBody>
      </p:sp>
      <p:sp>
        <p:nvSpPr>
          <p:cNvPr id="3" name="Text Placeholder 2"/>
          <p:cNvSpPr>
            <a:spLocks noGrp="1"/>
          </p:cNvSpPr>
          <p:nvPr>
            <p:ph type="body" idx="1"/>
          </p:nvPr>
        </p:nvSpPr>
        <p:spPr>
          <a:xfrm>
            <a:off x="609600" y="1535113"/>
            <a:ext cx="5386917" cy="639762"/>
          </a:xfrm>
        </p:spPr>
        <p:txBody>
          <a:bodyPr anchor="b">
            <a:noAutofit/>
          </a:bodyPr>
          <a:lstStyle>
            <a:lvl1pPr marL="0" indent="0">
              <a:buNone/>
              <a:defRPr sz="2400" b="0">
                <a:solidFill>
                  <a:srgbClr val="B1027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0">
                <a:solidFill>
                  <a:srgbClr val="B1027C"/>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BE" dirty="0"/>
          </a:p>
        </p:txBody>
      </p:sp>
      <p:sp>
        <p:nvSpPr>
          <p:cNvPr id="7" name="Date Placeholder 6"/>
          <p:cNvSpPr>
            <a:spLocks noGrp="1"/>
          </p:cNvSpPr>
          <p:nvPr>
            <p:ph type="dt" sz="half" idx="10"/>
          </p:nvPr>
        </p:nvSpPr>
        <p:spPr/>
        <p:txBody>
          <a:bodyPr/>
          <a:lstStyle/>
          <a:p>
            <a:endParaRPr lang="nl-BE" dirty="0">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solidFill>
                  <a:schemeClr val="tx1">
                    <a:lumMod val="65000"/>
                    <a:lumOff val="35000"/>
                  </a:schemeClr>
                </a:solidFill>
              </a:defRPr>
            </a:lvl1pPr>
          </a:lstStyle>
          <a:p>
            <a:fld id="{13B540AB-6939-4937-A918-1D15FF1C7CE3}" type="slidenum">
              <a:rPr lang="nl-BE" smtClean="0"/>
              <a:pPr/>
              <a:t>‹#›</a:t>
            </a:fld>
            <a:endParaRPr lang="nl-BE" dirty="0"/>
          </a:p>
        </p:txBody>
      </p:sp>
    </p:spTree>
    <p:extLst>
      <p:ext uri="{BB962C8B-B14F-4D97-AF65-F5344CB8AC3E}">
        <p14:creationId xmlns:p14="http://schemas.microsoft.com/office/powerpoint/2010/main" val="20851336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fr-BE" dirty="0"/>
          </a:p>
        </p:txBody>
      </p:sp>
      <p:sp>
        <p:nvSpPr>
          <p:cNvPr id="3" name="Date Placeholder 2"/>
          <p:cNvSpPr>
            <a:spLocks noGrp="1"/>
          </p:cNvSpPr>
          <p:nvPr>
            <p:ph type="dt" sz="half" idx="10"/>
          </p:nvPr>
        </p:nvSpPr>
        <p:spPr>
          <a:xfrm>
            <a:off x="1" y="6536343"/>
            <a:ext cx="1115415" cy="216000"/>
          </a:xfrm>
          <a:prstGeom prst="rect">
            <a:avLst/>
          </a:prstGeom>
        </p:spPr>
        <p:txBody>
          <a:bodyPr/>
          <a:lstStyle/>
          <a:p>
            <a:endParaRPr lang="nl-BE" dirty="0"/>
          </a:p>
        </p:txBody>
      </p:sp>
      <p:sp>
        <p:nvSpPr>
          <p:cNvPr id="4" name="Footer Placeholder 3"/>
          <p:cNvSpPr>
            <a:spLocks noGrp="1"/>
          </p:cNvSpPr>
          <p:nvPr>
            <p:ph type="ftr" sz="quarter" idx="11"/>
          </p:nvPr>
        </p:nvSpPr>
        <p:spPr>
          <a:xfrm>
            <a:off x="1212454" y="6536343"/>
            <a:ext cx="9876100" cy="216000"/>
          </a:xfrm>
          <a:prstGeom prst="rect">
            <a:avLst/>
          </a:prstGeom>
        </p:spPr>
        <p:txBody>
          <a:bodyPr/>
          <a:lstStyle/>
          <a:p>
            <a:endParaRPr lang="nl-BE" dirty="0"/>
          </a:p>
        </p:txBody>
      </p:sp>
      <p:sp>
        <p:nvSpPr>
          <p:cNvPr id="5" name="Slide Number Placeholder 4"/>
          <p:cNvSpPr>
            <a:spLocks noGrp="1"/>
          </p:cNvSpPr>
          <p:nvPr>
            <p:ph type="sldNum" sz="quarter" idx="12"/>
          </p:nvPr>
        </p:nvSpPr>
        <p:spPr>
          <a:xfrm>
            <a:off x="11152759" y="6536343"/>
            <a:ext cx="642189" cy="216000"/>
          </a:xfrm>
          <a:prstGeom prst="rect">
            <a:avLst/>
          </a:prstGeom>
        </p:spPr>
        <p:txBody>
          <a:bodyPr/>
          <a:lstStyle/>
          <a:p>
            <a:fld id="{13B540AB-6939-4937-A918-1D15FF1C7CE3}" type="slidenum">
              <a:rPr lang="nl-BE" smtClean="0"/>
              <a:pPr/>
              <a:t>‹#›</a:t>
            </a:fld>
            <a:endParaRPr lang="nl-BE" dirty="0"/>
          </a:p>
        </p:txBody>
      </p:sp>
      <p:sp>
        <p:nvSpPr>
          <p:cNvPr id="12" name="Text Placeholder 11"/>
          <p:cNvSpPr>
            <a:spLocks noGrp="1"/>
          </p:cNvSpPr>
          <p:nvPr>
            <p:ph type="body" sz="quarter" idx="13"/>
          </p:nvPr>
        </p:nvSpPr>
        <p:spPr>
          <a:xfrm>
            <a:off x="527381" y="1052736"/>
            <a:ext cx="11664619" cy="54726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BE"/>
          </a:p>
        </p:txBody>
      </p:sp>
    </p:spTree>
    <p:extLst>
      <p:ext uri="{BB962C8B-B14F-4D97-AF65-F5344CB8AC3E}">
        <p14:creationId xmlns:p14="http://schemas.microsoft.com/office/powerpoint/2010/main" val="935749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2171701" y="1629103"/>
            <a:ext cx="9588500" cy="475264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753" y="5805264"/>
            <a:ext cx="732865" cy="592111"/>
          </a:xfrm>
          <a:prstGeom prst="rect">
            <a:avLst/>
          </a:prstGeom>
        </p:spPr>
      </p:pic>
      <p:sp>
        <p:nvSpPr>
          <p:cNvPr id="12" name="Date Placeholder 11"/>
          <p:cNvSpPr>
            <a:spLocks noGrp="1"/>
          </p:cNvSpPr>
          <p:nvPr>
            <p:ph type="dt" sz="half" idx="10"/>
          </p:nvPr>
        </p:nvSpPr>
        <p:spPr/>
        <p:txBody>
          <a:bodyPr/>
          <a:lstStyle/>
          <a:p>
            <a:pPr>
              <a:spcBef>
                <a:spcPct val="20000"/>
              </a:spcBef>
              <a:buClr>
                <a:srgbClr val="8A1842"/>
              </a:buClr>
              <a:buSzPct val="70000"/>
              <a:buFont typeface="Wingdings" pitchFamily="2" charset="2"/>
              <a:buNone/>
            </a:pPr>
            <a:endParaRPr lang="nl-BE" dirty="0"/>
          </a:p>
        </p:txBody>
      </p:sp>
      <p:sp>
        <p:nvSpPr>
          <p:cNvPr id="13" name="Footer Placeholder 12"/>
          <p:cNvSpPr>
            <a:spLocks noGrp="1"/>
          </p:cNvSpPr>
          <p:nvPr>
            <p:ph type="ftr" sz="quarter" idx="11"/>
          </p:nvPr>
        </p:nvSpPr>
        <p:spPr/>
        <p:txBody>
          <a:bodyPr/>
          <a:lstStyle/>
          <a:p>
            <a:pPr eaLnBrk="1" hangingPunct="1"/>
            <a:endParaRPr lang="nl-BE" dirty="0"/>
          </a:p>
        </p:txBody>
      </p:sp>
      <p:sp>
        <p:nvSpPr>
          <p:cNvPr id="14" name="Slide Number Placeholder 13"/>
          <p:cNvSpPr>
            <a:spLocks noGrp="1"/>
          </p:cNvSpPr>
          <p:nvPr>
            <p:ph type="sldNum" sz="quarter" idx="12"/>
          </p:nvPr>
        </p:nvSpPr>
        <p:spPr/>
        <p:txBody>
          <a:bodyPr/>
          <a:lstStyle/>
          <a:p>
            <a:pPr eaLnBrk="1" hangingPunct="1"/>
            <a:fld id="{8483D1CC-6253-4D55-A666-BC1F11630486}" type="slidenum">
              <a:rPr lang="nl-BE" smtClean="0"/>
              <a:pPr eaLnBrk="1" hangingPunct="1"/>
              <a:t>‹#›</a:t>
            </a:fld>
            <a:endParaRPr lang="nl-BE" dirty="0"/>
          </a:p>
        </p:txBody>
      </p:sp>
      <p:sp>
        <p:nvSpPr>
          <p:cNvPr id="15" name="Title 1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241571574"/>
      </p:ext>
    </p:extLst>
  </p:cSld>
  <p:clrMapOvr>
    <a:masterClrMapping/>
  </p:clrMapOv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945" y="1559658"/>
            <a:ext cx="9588500" cy="4752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753" y="5805266"/>
            <a:ext cx="731520" cy="592975"/>
          </a:xfrm>
          <a:prstGeom prst="rect">
            <a:avLst/>
          </a:prstGeom>
        </p:spPr>
      </p:pic>
      <p:sp>
        <p:nvSpPr>
          <p:cNvPr id="14" name="Slide Number Placeholder 13"/>
          <p:cNvSpPr>
            <a:spLocks noGrp="1"/>
          </p:cNvSpPr>
          <p:nvPr>
            <p:ph type="sldNum" sz="quarter" idx="12"/>
          </p:nvPr>
        </p:nvSpPr>
        <p:spPr/>
        <p:txBody>
          <a:bodyPr/>
          <a:lstStyle/>
          <a:p>
            <a:pPr eaLnBrk="1" hangingPunct="1"/>
            <a:fld id="{8483D1CC-6253-4D55-A666-BC1F11630486}" type="slidenum">
              <a:rPr lang="nl-BE" smtClean="0"/>
              <a:pPr eaLnBrk="1" hangingPunct="1"/>
              <a:t>‹#›</a:t>
            </a:fld>
            <a:endParaRPr lang="nl-BE" dirty="0"/>
          </a:p>
        </p:txBody>
      </p:sp>
      <p:sp>
        <p:nvSpPr>
          <p:cNvPr id="15" name="Title 1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928679610"/>
      </p:ext>
    </p:extLst>
  </p:cSld>
  <p:clrMapOvr>
    <a:masterClrMapping/>
  </p:clrMapOv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509945" y="1559658"/>
            <a:ext cx="9588500" cy="47526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7" name="Picture 6"/>
          <p:cNvPicPr preferRelativeResize="0">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931753" y="5805266"/>
            <a:ext cx="731520" cy="592975"/>
          </a:xfrm>
          <a:prstGeom prst="rect">
            <a:avLst/>
          </a:prstGeom>
        </p:spPr>
      </p:pic>
      <p:sp>
        <p:nvSpPr>
          <p:cNvPr id="14" name="Slide Number Placeholder 13"/>
          <p:cNvSpPr>
            <a:spLocks noGrp="1"/>
          </p:cNvSpPr>
          <p:nvPr>
            <p:ph type="sldNum" sz="quarter" idx="12"/>
          </p:nvPr>
        </p:nvSpPr>
        <p:spPr/>
        <p:txBody>
          <a:bodyPr/>
          <a:lstStyle/>
          <a:p>
            <a:pPr eaLnBrk="1" hangingPunct="1"/>
            <a:fld id="{8483D1CC-6253-4D55-A666-BC1F11630486}" type="slidenum">
              <a:rPr lang="nl-BE" smtClean="0"/>
              <a:pPr eaLnBrk="1" hangingPunct="1"/>
              <a:t>‹#›</a:t>
            </a:fld>
            <a:endParaRPr lang="nl-BE" dirty="0"/>
          </a:p>
        </p:txBody>
      </p:sp>
      <p:sp>
        <p:nvSpPr>
          <p:cNvPr id="15" name="Title 14"/>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931483289"/>
      </p:ext>
    </p:extLst>
  </p:cSld>
  <p:clrMapOvr>
    <a:masterClrMapping/>
  </p:clrMapOvr>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3.jpeg"/><Relationship Id="rId4" Type="http://schemas.openxmlformats.org/officeDocument/2006/relationships/slideLayout" Target="../slideLayouts/slideLayout15.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AE5CFE3-CBC2-4142-8E83-F27DDEF6D14B}"/>
              </a:ext>
            </a:extLst>
          </p:cNvPr>
          <p:cNvSpPr>
            <a:spLocks noGrp="1"/>
          </p:cNvSpPr>
          <p:nvPr>
            <p:ph type="body" idx="1"/>
          </p:nvPr>
        </p:nvSpPr>
        <p:spPr>
          <a:xfrm>
            <a:off x="339436" y="1342546"/>
            <a:ext cx="11431524"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a:extLst>
              <a:ext uri="{FF2B5EF4-FFF2-40B4-BE49-F238E27FC236}">
                <a16:creationId xmlns:a16="http://schemas.microsoft.com/office/drawing/2014/main" id="{13B767A3-A968-D74A-BCB7-7A91E25575BF}"/>
              </a:ext>
            </a:extLst>
          </p:cNvPr>
          <p:cNvSpPr>
            <a:spLocks noGrp="1"/>
          </p:cNvSpPr>
          <p:nvPr>
            <p:ph type="sldNum" sz="quarter" idx="4"/>
          </p:nvPr>
        </p:nvSpPr>
        <p:spPr>
          <a:xfrm>
            <a:off x="9027761" y="6270274"/>
            <a:ext cx="2743200" cy="365760"/>
          </a:xfrm>
          <a:prstGeom prst="rect">
            <a:avLst/>
          </a:prstGeom>
        </p:spPr>
        <p:txBody>
          <a:bodyPr anchor="ctr" anchorCtr="0"/>
          <a:lstStyle>
            <a:lvl1pPr algn="r">
              <a:defRPr sz="1000">
                <a:solidFill>
                  <a:srgbClr val="6F706E"/>
                </a:solidFill>
                <a:latin typeface="Roboto" panose="02000000000000000000" pitchFamily="2" charset="0"/>
                <a:ea typeface="Roboto" panose="02000000000000000000" pitchFamily="2" charset="0"/>
              </a:defRPr>
            </a:lvl1pPr>
          </a:lstStyle>
          <a:p>
            <a:fld id="{D45B42A2-12DC-D04A-88D3-A93CC82DF348}" type="slidenum">
              <a:rPr lang="en-US" smtClean="0"/>
              <a:pPr/>
              <a:t>‹#›</a:t>
            </a:fld>
            <a:endParaRPr lang="en-US" dirty="0"/>
          </a:p>
        </p:txBody>
      </p:sp>
      <p:sp>
        <p:nvSpPr>
          <p:cNvPr id="9" name="Title Placeholder 1">
            <a:extLst>
              <a:ext uri="{FF2B5EF4-FFF2-40B4-BE49-F238E27FC236}">
                <a16:creationId xmlns:a16="http://schemas.microsoft.com/office/drawing/2014/main" id="{1790BF20-D36A-2148-9A39-FE8EDB20F33C}"/>
              </a:ext>
            </a:extLst>
          </p:cNvPr>
          <p:cNvSpPr>
            <a:spLocks noGrp="1"/>
          </p:cNvSpPr>
          <p:nvPr>
            <p:ph type="title"/>
          </p:nvPr>
        </p:nvSpPr>
        <p:spPr>
          <a:xfrm>
            <a:off x="339436" y="91993"/>
            <a:ext cx="11431524" cy="917658"/>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1325807851"/>
      </p:ext>
    </p:extLst>
  </p:cSld>
  <p:clrMap bg1="lt1" tx1="dk1" bg2="lt2" tx2="dk2" accent1="accent1" accent2="accent2" accent3="accent3" accent4="accent4" accent5="accent5" accent6="accent6" hlink="hlink" folHlink="folHlink"/>
  <p:sldLayoutIdLst>
    <p:sldLayoutId id="2147483665" r:id="rId1"/>
    <p:sldLayoutId id="2147483679" r:id="rId2"/>
    <p:sldLayoutId id="2147483673" r:id="rId3"/>
    <p:sldLayoutId id="2147483675" r:id="rId4"/>
    <p:sldLayoutId id="2147483677" r:id="rId5"/>
    <p:sldLayoutId id="2147483678" r:id="rId6"/>
    <p:sldLayoutId id="2147483680" r:id="rId7"/>
    <p:sldLayoutId id="2147483690" r:id="rId8"/>
    <p:sldLayoutId id="2147483691" r:id="rId9"/>
    <p:sldLayoutId id="2147483692" r:id="rId10"/>
    <p:sldLayoutId id="2147483693" r:id="rId11"/>
  </p:sldLayoutIdLst>
  <p:hf hdr="0" ftr="0" dt="0"/>
  <p:txStyles>
    <p:titleStyle>
      <a:lvl1pPr algn="l" defTabSz="914400" rtl="0" eaLnBrk="1" latinLnBrk="0" hangingPunct="1">
        <a:lnSpc>
          <a:spcPct val="90000"/>
        </a:lnSpc>
        <a:spcBef>
          <a:spcPct val="0"/>
        </a:spcBef>
        <a:buNone/>
        <a:defRPr sz="3000" kern="1200">
          <a:solidFill>
            <a:schemeClr val="bg1"/>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BF6C09-497D-0249-BCCB-67127D6EA79A}"/>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1219"/>
            <a:ext cx="12192000" cy="6856781"/>
          </a:xfrm>
          <a:prstGeom prst="rect">
            <a:avLst/>
          </a:prstGeom>
        </p:spPr>
      </p:pic>
      <p:pic>
        <p:nvPicPr>
          <p:cNvPr id="9" name="Picture 8">
            <a:extLst>
              <a:ext uri="{FF2B5EF4-FFF2-40B4-BE49-F238E27FC236}">
                <a16:creationId xmlns:a16="http://schemas.microsoft.com/office/drawing/2014/main" id="{BDB88547-2F7E-0944-B269-7FE97364AE67}"/>
              </a:ext>
            </a:extLst>
          </p:cNvPr>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0" y="1219"/>
            <a:ext cx="12192000" cy="6856781"/>
          </a:xfrm>
          <a:prstGeom prst="rect">
            <a:avLst/>
          </a:prstGeom>
        </p:spPr>
      </p:pic>
      <p:sp>
        <p:nvSpPr>
          <p:cNvPr id="2" name="Title Placeholder 1"/>
          <p:cNvSpPr>
            <a:spLocks noGrp="1"/>
          </p:cNvSpPr>
          <p:nvPr>
            <p:ph type="title"/>
          </p:nvPr>
        </p:nvSpPr>
        <p:spPr>
          <a:xfrm>
            <a:off x="2710453" y="365126"/>
            <a:ext cx="8643347" cy="854075"/>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450950"/>
            <a:ext cx="10515600" cy="4726015"/>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444532"/>
            <a:ext cx="2743200" cy="365125"/>
          </a:xfrm>
          <a:prstGeom prst="rect">
            <a:avLst/>
          </a:prstGeom>
        </p:spPr>
        <p:txBody>
          <a:bodyPr vert="horz" lIns="91440" tIns="45720" rIns="91440" bIns="45720" rtlCol="0" anchor="ctr"/>
          <a:lstStyle>
            <a:lvl1pPr algn="l">
              <a:defRPr sz="1080">
                <a:solidFill>
                  <a:srgbClr val="20C5CB"/>
                </a:solidFill>
              </a:defRPr>
            </a:lvl1pPr>
          </a:lstStyle>
          <a:p>
            <a:pPr defTabSz="822960"/>
            <a:endParaRPr lang="en-US" dirty="0"/>
          </a:p>
        </p:txBody>
      </p:sp>
      <p:sp>
        <p:nvSpPr>
          <p:cNvPr id="6" name="Slide Number Placeholder 5"/>
          <p:cNvSpPr>
            <a:spLocks noGrp="1"/>
          </p:cNvSpPr>
          <p:nvPr>
            <p:ph type="sldNum" sz="quarter" idx="4"/>
          </p:nvPr>
        </p:nvSpPr>
        <p:spPr>
          <a:xfrm>
            <a:off x="8610600" y="6444532"/>
            <a:ext cx="2743200" cy="365125"/>
          </a:xfrm>
          <a:prstGeom prst="rect">
            <a:avLst/>
          </a:prstGeom>
        </p:spPr>
        <p:txBody>
          <a:bodyPr vert="horz" lIns="91440" tIns="45720" rIns="91440" bIns="45720" rtlCol="0" anchor="ctr"/>
          <a:lstStyle>
            <a:lvl1pPr algn="r">
              <a:defRPr sz="1080">
                <a:solidFill>
                  <a:srgbClr val="20C5CB"/>
                </a:solidFill>
              </a:defRPr>
            </a:lvl1pPr>
          </a:lstStyle>
          <a:p>
            <a:pPr defTabSz="822960"/>
            <a:fld id="{B0D326DE-A95D-A040-B236-DD2422F2474E}" type="slidenum">
              <a:rPr lang="en-US" smtClean="0"/>
              <a:pPr defTabSz="822960"/>
              <a:t>‹#›</a:t>
            </a:fld>
            <a:endParaRPr lang="en-US" dirty="0"/>
          </a:p>
        </p:txBody>
      </p:sp>
    </p:spTree>
    <p:extLst>
      <p:ext uri="{BB962C8B-B14F-4D97-AF65-F5344CB8AC3E}">
        <p14:creationId xmlns:p14="http://schemas.microsoft.com/office/powerpoint/2010/main" val="685681508"/>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Lst>
  <p:hf hdr="0" ftr="0" dt="0"/>
  <p:txStyles>
    <p:titleStyle>
      <a:lvl1pPr algn="l" defTabSz="822960" rtl="0" eaLnBrk="1" latinLnBrk="0" hangingPunct="1">
        <a:lnSpc>
          <a:spcPct val="90000"/>
        </a:lnSpc>
        <a:spcBef>
          <a:spcPct val="0"/>
        </a:spcBef>
        <a:buNone/>
        <a:defRPr sz="336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05740" indent="-205740" algn="l" defTabSz="822960" rtl="0" eaLnBrk="1" latinLnBrk="0" hangingPunct="1">
        <a:lnSpc>
          <a:spcPct val="90000"/>
        </a:lnSpc>
        <a:spcBef>
          <a:spcPts val="900"/>
        </a:spcBef>
        <a:buClr>
          <a:srgbClr val="20C5CB"/>
        </a:buClr>
        <a:buFont typeface="Arial" panose="020B0604020202020204" pitchFamily="34" charset="0"/>
        <a:buChar char="•"/>
        <a:defRPr sz="252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17220" indent="-205740" algn="l" defTabSz="822960" rtl="0" eaLnBrk="1" latinLnBrk="0" hangingPunct="1">
        <a:lnSpc>
          <a:spcPct val="90000"/>
        </a:lnSpc>
        <a:spcBef>
          <a:spcPts val="450"/>
        </a:spcBef>
        <a:buClr>
          <a:srgbClr val="20C5CB"/>
        </a:buClr>
        <a:buFont typeface="Arial" panose="020B0604020202020204" pitchFamily="34" charset="0"/>
        <a:buChar char="•"/>
        <a:defRPr sz="216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028700" indent="-205740" algn="l" defTabSz="822960" rtl="0" eaLnBrk="1" latinLnBrk="0" hangingPunct="1">
        <a:lnSpc>
          <a:spcPct val="90000"/>
        </a:lnSpc>
        <a:spcBef>
          <a:spcPts val="450"/>
        </a:spcBef>
        <a:buClr>
          <a:srgbClr val="20C5CB"/>
        </a:buClr>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440180" indent="-205740" algn="l" defTabSz="822960" rtl="0" eaLnBrk="1" latinLnBrk="0" hangingPunct="1">
        <a:lnSpc>
          <a:spcPct val="90000"/>
        </a:lnSpc>
        <a:spcBef>
          <a:spcPts val="450"/>
        </a:spcBef>
        <a:buClr>
          <a:srgbClr val="20C5CB"/>
        </a:buClr>
        <a:buFont typeface="Arial" panose="020B0604020202020204" pitchFamily="34" charset="0"/>
        <a:buChar char="•"/>
        <a:defRPr sz="162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1851660" indent="-205740" algn="l" defTabSz="822960" rtl="0" eaLnBrk="1" latinLnBrk="0" hangingPunct="1">
        <a:lnSpc>
          <a:spcPct val="90000"/>
        </a:lnSpc>
        <a:spcBef>
          <a:spcPts val="450"/>
        </a:spcBef>
        <a:buClr>
          <a:srgbClr val="20C5CB"/>
        </a:buClr>
        <a:buFont typeface="Arial" panose="020B0604020202020204" pitchFamily="34" charset="0"/>
        <a:buChar char="•"/>
        <a:defRPr sz="162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26314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62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10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580" indent="-205740" algn="l" defTabSz="82296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60" rtl="0" eaLnBrk="1" latinLnBrk="0" hangingPunct="1">
        <a:defRPr sz="1620" kern="1200">
          <a:solidFill>
            <a:schemeClr val="tx1"/>
          </a:solidFill>
          <a:latin typeface="+mn-lt"/>
          <a:ea typeface="+mn-ea"/>
          <a:cs typeface="+mn-cs"/>
        </a:defRPr>
      </a:lvl1pPr>
      <a:lvl2pPr marL="411480" algn="l" defTabSz="822960" rtl="0" eaLnBrk="1" latinLnBrk="0" hangingPunct="1">
        <a:defRPr sz="1620" kern="1200">
          <a:solidFill>
            <a:schemeClr val="tx1"/>
          </a:solidFill>
          <a:latin typeface="+mn-lt"/>
          <a:ea typeface="+mn-ea"/>
          <a:cs typeface="+mn-cs"/>
        </a:defRPr>
      </a:lvl2pPr>
      <a:lvl3pPr marL="822960" algn="l" defTabSz="822960" rtl="0" eaLnBrk="1" latinLnBrk="0" hangingPunct="1">
        <a:defRPr sz="1620" kern="1200">
          <a:solidFill>
            <a:schemeClr val="tx1"/>
          </a:solidFill>
          <a:latin typeface="+mn-lt"/>
          <a:ea typeface="+mn-ea"/>
          <a:cs typeface="+mn-cs"/>
        </a:defRPr>
      </a:lvl3pPr>
      <a:lvl4pPr marL="1234440" algn="l" defTabSz="822960" rtl="0" eaLnBrk="1" latinLnBrk="0" hangingPunct="1">
        <a:defRPr sz="1620" kern="1200">
          <a:solidFill>
            <a:schemeClr val="tx1"/>
          </a:solidFill>
          <a:latin typeface="+mn-lt"/>
          <a:ea typeface="+mn-ea"/>
          <a:cs typeface="+mn-cs"/>
        </a:defRPr>
      </a:lvl4pPr>
      <a:lvl5pPr marL="1645920" algn="l" defTabSz="822960" rtl="0" eaLnBrk="1" latinLnBrk="0" hangingPunct="1">
        <a:defRPr sz="1620" kern="1200">
          <a:solidFill>
            <a:schemeClr val="tx1"/>
          </a:solidFill>
          <a:latin typeface="+mn-lt"/>
          <a:ea typeface="+mn-ea"/>
          <a:cs typeface="+mn-cs"/>
        </a:defRPr>
      </a:lvl5pPr>
      <a:lvl6pPr marL="2057400" algn="l" defTabSz="822960" rtl="0" eaLnBrk="1" latinLnBrk="0" hangingPunct="1">
        <a:defRPr sz="1620" kern="1200">
          <a:solidFill>
            <a:schemeClr val="tx1"/>
          </a:solidFill>
          <a:latin typeface="+mn-lt"/>
          <a:ea typeface="+mn-ea"/>
          <a:cs typeface="+mn-cs"/>
        </a:defRPr>
      </a:lvl6pPr>
      <a:lvl7pPr marL="2468880" algn="l" defTabSz="822960" rtl="0" eaLnBrk="1" latinLnBrk="0" hangingPunct="1">
        <a:defRPr sz="1620" kern="1200">
          <a:solidFill>
            <a:schemeClr val="tx1"/>
          </a:solidFill>
          <a:latin typeface="+mn-lt"/>
          <a:ea typeface="+mn-ea"/>
          <a:cs typeface="+mn-cs"/>
        </a:defRPr>
      </a:lvl7pPr>
      <a:lvl8pPr marL="2880360" algn="l" defTabSz="822960" rtl="0" eaLnBrk="1" latinLnBrk="0" hangingPunct="1">
        <a:defRPr sz="1620" kern="1200">
          <a:solidFill>
            <a:schemeClr val="tx1"/>
          </a:solidFill>
          <a:latin typeface="+mn-lt"/>
          <a:ea typeface="+mn-ea"/>
          <a:cs typeface="+mn-cs"/>
        </a:defRPr>
      </a:lvl8pPr>
      <a:lvl9pPr marL="3291840" algn="l" defTabSz="82296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78.png"/><Relationship Id="rId4" Type="http://schemas.openxmlformats.org/officeDocument/2006/relationships/notesSlide" Target="../notesSlides/notesSlide48.xml"/></Relationships>
</file>

<file path=ppt/slides/_rels/slide102.xml.rels><?xml version="1.0" encoding="UTF-8" standalone="yes"?>
<Relationships xmlns="http://schemas.openxmlformats.org/package/2006/relationships"><Relationship Id="rId2" Type="http://schemas.openxmlformats.org/officeDocument/2006/relationships/image" Target="../media/image179.gif"/><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181.png"/><Relationship Id="rId7" Type="http://schemas.openxmlformats.org/officeDocument/2006/relationships/image" Target="../media/image185.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84.png"/><Relationship Id="rId5" Type="http://schemas.openxmlformats.org/officeDocument/2006/relationships/image" Target="../media/image183.png"/><Relationship Id="rId4" Type="http://schemas.openxmlformats.org/officeDocument/2006/relationships/image" Target="../media/image182.png"/><Relationship Id="rId9" Type="http://schemas.openxmlformats.org/officeDocument/2006/relationships/image" Target="../media/image186.png"/></Relationships>
</file>

<file path=ppt/slides/_rels/slide105.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191.png"/><Relationship Id="rId4" Type="http://schemas.openxmlformats.org/officeDocument/2006/relationships/image" Target="../media/image190.png"/></Relationships>
</file>

<file path=ppt/slides/_rels/slide111.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12" Type="http://schemas.openxmlformats.org/officeDocument/2006/relationships/image" Target="../media/image202.png"/><Relationship Id="rId2" Type="http://schemas.openxmlformats.org/officeDocument/2006/relationships/image" Target="../media/image192.png"/><Relationship Id="rId1" Type="http://schemas.openxmlformats.org/officeDocument/2006/relationships/slideLayout" Target="../slideLayouts/slideLayout1.xml"/><Relationship Id="rId6" Type="http://schemas.openxmlformats.org/officeDocument/2006/relationships/image" Target="../media/image196.png"/><Relationship Id="rId11" Type="http://schemas.openxmlformats.org/officeDocument/2006/relationships/image" Target="../media/image201.png"/><Relationship Id="rId5" Type="http://schemas.openxmlformats.org/officeDocument/2006/relationships/image" Target="../media/image195.png"/><Relationship Id="rId10" Type="http://schemas.openxmlformats.org/officeDocument/2006/relationships/image" Target="../media/image200.png"/><Relationship Id="rId4" Type="http://schemas.openxmlformats.org/officeDocument/2006/relationships/image" Target="../media/image194.png"/><Relationship Id="rId9" Type="http://schemas.openxmlformats.org/officeDocument/2006/relationships/image" Target="../media/image199.png"/></Relationships>
</file>

<file path=ppt/slides/_rels/slide112.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204.png"/><Relationship Id="rId4" Type="http://schemas.openxmlformats.org/officeDocument/2006/relationships/image" Target="../media/image196.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8" Type="http://schemas.openxmlformats.org/officeDocument/2006/relationships/image" Target="../media/image208.png"/><Relationship Id="rId3" Type="http://schemas.microsoft.com/office/2007/relationships/hdphoto" Target="../media/hdphoto12.wdp"/><Relationship Id="rId7" Type="http://schemas.openxmlformats.org/officeDocument/2006/relationships/image" Target="../media/image207.png"/><Relationship Id="rId12" Type="http://schemas.openxmlformats.org/officeDocument/2006/relationships/image" Target="../media/image212.png"/><Relationship Id="rId2" Type="http://schemas.openxmlformats.org/officeDocument/2006/relationships/image" Target="../media/image205.png"/><Relationship Id="rId1" Type="http://schemas.openxmlformats.org/officeDocument/2006/relationships/slideLayout" Target="../slideLayouts/slideLayout1.xml"/><Relationship Id="rId6" Type="http://schemas.openxmlformats.org/officeDocument/2006/relationships/hyperlink" Target="https://www.google.be/url?sa=i&amp;rct=j&amp;q=&amp;esrc=s&amp;source=images&amp;cd=&amp;cad=rja&amp;uact=8&amp;ved=0ahUKEwjEx--VtKLWAhVHSBQKHfxUCwoQjRwIBw&amp;url=https://www.hyperledger.org/&amp;psig=AFQjCNEzz3sH2j7B9R6pn7F83sWKyky6kg&amp;ust=1505400538930526" TargetMode="External"/><Relationship Id="rId11" Type="http://schemas.openxmlformats.org/officeDocument/2006/relationships/image" Target="../media/image211.png"/><Relationship Id="rId5" Type="http://schemas.microsoft.com/office/2007/relationships/hdphoto" Target="../media/hdphoto13.wdp"/><Relationship Id="rId10" Type="http://schemas.openxmlformats.org/officeDocument/2006/relationships/image" Target="../media/image210.png"/><Relationship Id="rId4" Type="http://schemas.openxmlformats.org/officeDocument/2006/relationships/image" Target="../media/image206.png"/><Relationship Id="rId9" Type="http://schemas.openxmlformats.org/officeDocument/2006/relationships/image" Target="../media/image209.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image" Target="../media/image213.png"/><Relationship Id="rId1" Type="http://schemas.openxmlformats.org/officeDocument/2006/relationships/slideLayout" Target="../slideLayouts/slideLayout1.xml"/><Relationship Id="rId4" Type="http://schemas.openxmlformats.org/officeDocument/2006/relationships/image" Target="../media/image192.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8" Type="http://schemas.openxmlformats.org/officeDocument/2006/relationships/image" Target="../media/image220.png"/><Relationship Id="rId13" Type="http://schemas.openxmlformats.org/officeDocument/2006/relationships/image" Target="../media/image225.png"/><Relationship Id="rId3" Type="http://schemas.openxmlformats.org/officeDocument/2006/relationships/image" Target="../media/image215.png"/><Relationship Id="rId7" Type="http://schemas.openxmlformats.org/officeDocument/2006/relationships/image" Target="../media/image219.png"/><Relationship Id="rId12" Type="http://schemas.openxmlformats.org/officeDocument/2006/relationships/image" Target="../media/image224.png"/><Relationship Id="rId2" Type="http://schemas.openxmlformats.org/officeDocument/2006/relationships/notesSlide" Target="../notesSlides/notesSlide55.xml"/><Relationship Id="rId1" Type="http://schemas.openxmlformats.org/officeDocument/2006/relationships/slideLayout" Target="../slideLayouts/slideLayout1.xml"/><Relationship Id="rId6" Type="http://schemas.openxmlformats.org/officeDocument/2006/relationships/image" Target="../media/image218.png"/><Relationship Id="rId11" Type="http://schemas.openxmlformats.org/officeDocument/2006/relationships/image" Target="../media/image223.png"/><Relationship Id="rId5" Type="http://schemas.openxmlformats.org/officeDocument/2006/relationships/image" Target="../media/image217.png"/><Relationship Id="rId10" Type="http://schemas.openxmlformats.org/officeDocument/2006/relationships/image" Target="../media/image222.png"/><Relationship Id="rId4" Type="http://schemas.openxmlformats.org/officeDocument/2006/relationships/image" Target="../media/image216.png"/><Relationship Id="rId9" Type="http://schemas.openxmlformats.org/officeDocument/2006/relationships/image" Target="../media/image221.png"/></Relationships>
</file>

<file path=ppt/slides/_rels/slide119.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226.png"/><Relationship Id="rId7" Type="http://schemas.openxmlformats.org/officeDocument/2006/relationships/image" Target="../media/image229.png"/><Relationship Id="rId12" Type="http://schemas.openxmlformats.org/officeDocument/2006/relationships/image" Target="../media/image234.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228.png"/><Relationship Id="rId11" Type="http://schemas.openxmlformats.org/officeDocument/2006/relationships/image" Target="../media/image233.png"/><Relationship Id="rId5" Type="http://schemas.openxmlformats.org/officeDocument/2006/relationships/image" Target="../media/image227.png"/><Relationship Id="rId10" Type="http://schemas.openxmlformats.org/officeDocument/2006/relationships/image" Target="../media/image232.png"/><Relationship Id="rId4" Type="http://schemas.microsoft.com/office/2007/relationships/hdphoto" Target="../media/hdphoto14.wdp"/><Relationship Id="rId9" Type="http://schemas.openxmlformats.org/officeDocument/2006/relationships/image" Target="../media/image2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8" Type="http://schemas.openxmlformats.org/officeDocument/2006/relationships/image" Target="../media/image240.png"/><Relationship Id="rId13" Type="http://schemas.openxmlformats.org/officeDocument/2006/relationships/image" Target="../media/image245.png"/><Relationship Id="rId3" Type="http://schemas.openxmlformats.org/officeDocument/2006/relationships/image" Target="../media/image235.png"/><Relationship Id="rId7" Type="http://schemas.openxmlformats.org/officeDocument/2006/relationships/image" Target="../media/image239.png"/><Relationship Id="rId12" Type="http://schemas.openxmlformats.org/officeDocument/2006/relationships/image" Target="../media/image244.png"/><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238.png"/><Relationship Id="rId11" Type="http://schemas.openxmlformats.org/officeDocument/2006/relationships/image" Target="../media/image243.png"/><Relationship Id="rId5" Type="http://schemas.openxmlformats.org/officeDocument/2006/relationships/image" Target="../media/image237.png"/><Relationship Id="rId10" Type="http://schemas.openxmlformats.org/officeDocument/2006/relationships/image" Target="../media/image242.png"/><Relationship Id="rId4" Type="http://schemas.openxmlformats.org/officeDocument/2006/relationships/image" Target="../media/image236.png"/><Relationship Id="rId9" Type="http://schemas.openxmlformats.org/officeDocument/2006/relationships/image" Target="../media/image241.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8" Type="http://schemas.openxmlformats.org/officeDocument/2006/relationships/image" Target="../media/image251.png"/><Relationship Id="rId13" Type="http://schemas.openxmlformats.org/officeDocument/2006/relationships/image" Target="../media/image255.png"/><Relationship Id="rId3" Type="http://schemas.openxmlformats.org/officeDocument/2006/relationships/image" Target="../media/image246.png"/><Relationship Id="rId7" Type="http://schemas.openxmlformats.org/officeDocument/2006/relationships/image" Target="../media/image250.png"/><Relationship Id="rId12" Type="http://schemas.openxmlformats.org/officeDocument/2006/relationships/image" Target="../media/image254.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image" Target="../media/image249.png"/><Relationship Id="rId11" Type="http://schemas.microsoft.com/office/2007/relationships/hdphoto" Target="../media/hdphoto15.wdp"/><Relationship Id="rId5" Type="http://schemas.openxmlformats.org/officeDocument/2006/relationships/image" Target="../media/image248.png"/><Relationship Id="rId10" Type="http://schemas.openxmlformats.org/officeDocument/2006/relationships/image" Target="../media/image253.png"/><Relationship Id="rId4" Type="http://schemas.openxmlformats.org/officeDocument/2006/relationships/image" Target="../media/image247.png"/><Relationship Id="rId9" Type="http://schemas.openxmlformats.org/officeDocument/2006/relationships/image" Target="../media/image252.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258.png"/><Relationship Id="rId4" Type="http://schemas.openxmlformats.org/officeDocument/2006/relationships/image" Target="../media/image257.png"/></Relationships>
</file>

<file path=ppt/slides/_rels/slide128.xml.rels><?xml version="1.0" encoding="UTF-8" standalone="yes"?>
<Relationships xmlns="http://schemas.openxmlformats.org/package/2006/relationships"><Relationship Id="rId8" Type="http://schemas.microsoft.com/office/2007/relationships/hdphoto" Target="../media/hdphoto18.wdp"/><Relationship Id="rId3" Type="http://schemas.openxmlformats.org/officeDocument/2006/relationships/image" Target="../media/image259.png"/><Relationship Id="rId7" Type="http://schemas.openxmlformats.org/officeDocument/2006/relationships/image" Target="../media/image261.pn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microsoft.com/office/2007/relationships/hdphoto" Target="../media/hdphoto17.wdp"/><Relationship Id="rId5" Type="http://schemas.openxmlformats.org/officeDocument/2006/relationships/image" Target="../media/image260.png"/><Relationship Id="rId10" Type="http://schemas.microsoft.com/office/2007/relationships/hdphoto" Target="../media/hdphoto19.wdp"/><Relationship Id="rId4" Type="http://schemas.microsoft.com/office/2007/relationships/hdphoto" Target="../media/hdphoto16.wdp"/><Relationship Id="rId9" Type="http://schemas.openxmlformats.org/officeDocument/2006/relationships/image" Target="../media/image262.png"/></Relationships>
</file>

<file path=ppt/slides/_rels/slide129.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1.xml"/><Relationship Id="rId4" Type="http://schemas.openxmlformats.org/officeDocument/2006/relationships/image" Target="../media/image265.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266.png"/><Relationship Id="rId7" Type="http://schemas.openxmlformats.org/officeDocument/2006/relationships/image" Target="../media/image270.png"/><Relationship Id="rId2" Type="http://schemas.openxmlformats.org/officeDocument/2006/relationships/notesSlide" Target="../notesSlides/notesSlide61.xml"/><Relationship Id="rId1" Type="http://schemas.openxmlformats.org/officeDocument/2006/relationships/slideLayout" Target="../slideLayouts/slideLayout1.xml"/><Relationship Id="rId6" Type="http://schemas.openxmlformats.org/officeDocument/2006/relationships/image" Target="../media/image269.png"/><Relationship Id="rId5" Type="http://schemas.openxmlformats.org/officeDocument/2006/relationships/image" Target="../media/image268.png"/><Relationship Id="rId4" Type="http://schemas.openxmlformats.org/officeDocument/2006/relationships/image" Target="../media/image267.png"/><Relationship Id="rId9" Type="http://schemas.openxmlformats.org/officeDocument/2006/relationships/image" Target="../media/image272.png"/></Relationships>
</file>

<file path=ppt/slides/_rels/slide131.xml.rels><?xml version="1.0" encoding="UTF-8" standalone="yes"?>
<Relationships xmlns="http://schemas.openxmlformats.org/package/2006/relationships"><Relationship Id="rId3" Type="http://schemas.openxmlformats.org/officeDocument/2006/relationships/image" Target="../media/image273.png"/><Relationship Id="rId7" Type="http://schemas.openxmlformats.org/officeDocument/2006/relationships/image" Target="../media/image277.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276.png"/><Relationship Id="rId5" Type="http://schemas.openxmlformats.org/officeDocument/2006/relationships/image" Target="../media/image275.png"/><Relationship Id="rId4" Type="http://schemas.openxmlformats.org/officeDocument/2006/relationships/image" Target="../media/image274.jpeg"/></Relationships>
</file>

<file path=ppt/slides/_rels/slide132.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89.png"/><Relationship Id="rId7" Type="http://schemas.openxmlformats.org/officeDocument/2006/relationships/image" Target="../media/image281.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280.png"/><Relationship Id="rId5" Type="http://schemas.openxmlformats.org/officeDocument/2006/relationships/image" Target="../media/image279.png"/><Relationship Id="rId4" Type="http://schemas.openxmlformats.org/officeDocument/2006/relationships/image" Target="../media/image278.png"/><Relationship Id="rId9" Type="http://schemas.openxmlformats.org/officeDocument/2006/relationships/image" Target="../media/image277.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282.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2" Type="http://schemas.openxmlformats.org/officeDocument/2006/relationships/image" Target="../media/image283.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2" Type="http://schemas.openxmlformats.org/officeDocument/2006/relationships/image" Target="../media/image284.pn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5.xml.rels><?xml version="1.0" encoding="UTF-8" standalone="yes"?>
<Relationships xmlns="http://schemas.openxmlformats.org/package/2006/relationships"><Relationship Id="rId2" Type="http://schemas.openxmlformats.org/officeDocument/2006/relationships/image" Target="../media/image285.jpeg"/><Relationship Id="rId1" Type="http://schemas.openxmlformats.org/officeDocument/2006/relationships/slideLayout" Target="../slideLayouts/slideLayout12.xml"/></Relationships>
</file>

<file path=ppt/slides/_rels/slide146.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16.xml"/></Relationships>
</file>

<file path=ppt/slides/_rels/slide147.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8" Type="http://schemas.openxmlformats.org/officeDocument/2006/relationships/image" Target="../media/image294.png"/><Relationship Id="rId13" Type="http://schemas.openxmlformats.org/officeDocument/2006/relationships/image" Target="../media/image297.png"/><Relationship Id="rId18" Type="http://schemas.openxmlformats.org/officeDocument/2006/relationships/image" Target="../media/image302.png"/><Relationship Id="rId3" Type="http://schemas.openxmlformats.org/officeDocument/2006/relationships/notesSlide" Target="../notesSlides/notesSlide70.xml"/><Relationship Id="rId7" Type="http://schemas.openxmlformats.org/officeDocument/2006/relationships/image" Target="../media/image293.png"/><Relationship Id="rId12" Type="http://schemas.openxmlformats.org/officeDocument/2006/relationships/image" Target="../media/image289.wmf"/><Relationship Id="rId17" Type="http://schemas.openxmlformats.org/officeDocument/2006/relationships/image" Target="../media/image301.png"/><Relationship Id="rId2" Type="http://schemas.openxmlformats.org/officeDocument/2006/relationships/slideLayout" Target="../slideLayouts/slideLayout13.xml"/><Relationship Id="rId16" Type="http://schemas.openxmlformats.org/officeDocument/2006/relationships/image" Target="../media/image300.png"/><Relationship Id="rId1" Type="http://schemas.openxmlformats.org/officeDocument/2006/relationships/vmlDrawing" Target="../drawings/vmlDrawing1.vml"/><Relationship Id="rId6" Type="http://schemas.openxmlformats.org/officeDocument/2006/relationships/image" Target="../media/image292.png"/><Relationship Id="rId11" Type="http://schemas.openxmlformats.org/officeDocument/2006/relationships/oleObject" Target="../embeddings/oleObject1.bin"/><Relationship Id="rId5" Type="http://schemas.openxmlformats.org/officeDocument/2006/relationships/image" Target="../media/image291.png"/><Relationship Id="rId15" Type="http://schemas.openxmlformats.org/officeDocument/2006/relationships/image" Target="../media/image299.png"/><Relationship Id="rId10" Type="http://schemas.openxmlformats.org/officeDocument/2006/relationships/image" Target="../media/image296.jpeg"/><Relationship Id="rId4" Type="http://schemas.openxmlformats.org/officeDocument/2006/relationships/image" Target="../media/image290.png"/><Relationship Id="rId9" Type="http://schemas.openxmlformats.org/officeDocument/2006/relationships/image" Target="../media/image295.jpeg"/><Relationship Id="rId14" Type="http://schemas.openxmlformats.org/officeDocument/2006/relationships/image" Target="../media/image298.jpeg"/></Relationships>
</file>

<file path=ppt/slides/_rels/slide149.xml.rels><?xml version="1.0" encoding="UTF-8" standalone="yes"?>
<Relationships xmlns="http://schemas.openxmlformats.org/package/2006/relationships"><Relationship Id="rId8" Type="http://schemas.openxmlformats.org/officeDocument/2006/relationships/image" Target="../media/image304.png"/><Relationship Id="rId3" Type="http://schemas.openxmlformats.org/officeDocument/2006/relationships/diagramLayout" Target="../diagrams/layout4.xml"/><Relationship Id="rId7" Type="http://schemas.openxmlformats.org/officeDocument/2006/relationships/image" Target="../media/image303.jpeg"/><Relationship Id="rId2" Type="http://schemas.openxmlformats.org/officeDocument/2006/relationships/diagramData" Target="../diagrams/data4.xml"/><Relationship Id="rId1" Type="http://schemas.openxmlformats.org/officeDocument/2006/relationships/slideLayout" Target="../slideLayouts/slideLayout13.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306.png"/><Relationship Id="rId4" Type="http://schemas.openxmlformats.org/officeDocument/2006/relationships/diagramQuickStyle" Target="../diagrams/quickStyle4.xml"/><Relationship Id="rId9" Type="http://schemas.openxmlformats.org/officeDocument/2006/relationships/image" Target="../media/image305.png"/></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308.png"/><Relationship Id="rId2" Type="http://schemas.openxmlformats.org/officeDocument/2006/relationships/image" Target="../media/image307.png"/><Relationship Id="rId1" Type="http://schemas.openxmlformats.org/officeDocument/2006/relationships/slideLayout" Target="../slideLayouts/slideLayout13.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2.xml.rels><?xml version="1.0" encoding="UTF-8" standalone="yes"?>
<Relationships xmlns="http://schemas.openxmlformats.org/package/2006/relationships"><Relationship Id="rId3" Type="http://schemas.openxmlformats.org/officeDocument/2006/relationships/image" Target="../media/image309.jp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8" Type="http://schemas.openxmlformats.org/officeDocument/2006/relationships/image" Target="../media/image316.png"/><Relationship Id="rId3" Type="http://schemas.openxmlformats.org/officeDocument/2006/relationships/image" Target="../media/image311.png"/><Relationship Id="rId7" Type="http://schemas.openxmlformats.org/officeDocument/2006/relationships/image" Target="../media/image315.jpeg"/><Relationship Id="rId2" Type="http://schemas.openxmlformats.org/officeDocument/2006/relationships/image" Target="../media/image310.png"/><Relationship Id="rId1" Type="http://schemas.openxmlformats.org/officeDocument/2006/relationships/slideLayout" Target="../slideLayouts/slideLayout13.xml"/><Relationship Id="rId6" Type="http://schemas.openxmlformats.org/officeDocument/2006/relationships/image" Target="../media/image314.png"/><Relationship Id="rId11" Type="http://schemas.openxmlformats.org/officeDocument/2006/relationships/image" Target="../media/image318.png"/><Relationship Id="rId5" Type="http://schemas.openxmlformats.org/officeDocument/2006/relationships/image" Target="../media/image313.png"/><Relationship Id="rId10" Type="http://schemas.openxmlformats.org/officeDocument/2006/relationships/image" Target="../media/image290.png"/><Relationship Id="rId4" Type="http://schemas.openxmlformats.org/officeDocument/2006/relationships/image" Target="../media/image312.png"/><Relationship Id="rId9" Type="http://schemas.openxmlformats.org/officeDocument/2006/relationships/image" Target="../media/image317.png"/></Relationships>
</file>

<file path=ppt/slides/_rels/slide154.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71.xml"/><Relationship Id="rId1" Type="http://schemas.openxmlformats.org/officeDocument/2006/relationships/slideLayout" Target="../slideLayouts/slideLayout13.xml"/><Relationship Id="rId5" Type="http://schemas.openxmlformats.org/officeDocument/2006/relationships/image" Target="../media/image314.png"/><Relationship Id="rId4" Type="http://schemas.openxmlformats.org/officeDocument/2006/relationships/image" Target="../media/image313.png"/></Relationships>
</file>

<file path=ppt/slides/_rels/slide155.xml.rels><?xml version="1.0" encoding="UTF-8" standalone="yes"?>
<Relationships xmlns="http://schemas.openxmlformats.org/package/2006/relationships"><Relationship Id="rId2" Type="http://schemas.openxmlformats.org/officeDocument/2006/relationships/image" Target="../media/image319.jpg"/><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image" Target="../media/image320.jpg"/><Relationship Id="rId1" Type="http://schemas.openxmlformats.org/officeDocument/2006/relationships/slideLayout" Target="../slideLayouts/slideLayout16.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image" Target="../media/image321.pn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3.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63.xml.rels><?xml version="1.0" encoding="UTF-8" standalone="yes"?>
<Relationships xmlns="http://schemas.openxmlformats.org/package/2006/relationships"><Relationship Id="rId8" Type="http://schemas.openxmlformats.org/officeDocument/2006/relationships/image" Target="../media/image323.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2.xml"/><Relationship Id="rId1" Type="http://schemas.openxmlformats.org/officeDocument/2006/relationships/slideLayout" Target="../slideLayouts/slideLayout13.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hyperlink" Target="mailto:eBoxIntegration@smals.be" TargetMode="External"/></Relationships>
</file>

<file path=ppt/slides/_rels/slide1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www.ejustice.just.fgov.be/cgi_loi/change_lg.pl?language=nl&amp;la=N&amp;cn=2019022708&amp;table_name=wet" TargetMode="External"/><Relationship Id="rId2" Type="http://schemas.openxmlformats.org/officeDocument/2006/relationships/hyperlink" Target="http://www.ejustice.just.fgov.be/cgi_loi/change_lg.pl?language=nl&amp;la=N&amp;cn=2014050506&amp;table_name=wet" TargetMode="External"/><Relationship Id="rId1" Type="http://schemas.openxmlformats.org/officeDocument/2006/relationships/slideLayout" Target="../slideLayouts/slideLayout1.xml"/><Relationship Id="rId4" Type="http://schemas.openxmlformats.org/officeDocument/2006/relationships/hyperlink" Target="http://www.ejustice.just.fgov.be/cgi_loi/change_lg.pl?language=nl&amp;la=N&amp;cn=2017071809&amp;table_name=wet"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1.wdp"/><Relationship Id="rId3" Type="http://schemas.openxmlformats.org/officeDocument/2006/relationships/image" Target="../media/image18.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chart" Target="../charts/chart1.xml"/><Relationship Id="rId5" Type="http://schemas.openxmlformats.org/officeDocument/2006/relationships/image" Target="../media/image32.gif"/><Relationship Id="rId4" Type="http://schemas.openxmlformats.org/officeDocument/2006/relationships/image" Target="../media/image31.jpeg"/></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6.png"/><Relationship Id="rId18" Type="http://schemas.openxmlformats.org/officeDocument/2006/relationships/image" Target="../media/image51.png"/><Relationship Id="rId3" Type="http://schemas.openxmlformats.org/officeDocument/2006/relationships/image" Target="../media/image38.png"/><Relationship Id="rId7" Type="http://schemas.openxmlformats.org/officeDocument/2006/relationships/image" Target="../media/image41.png"/><Relationship Id="rId12" Type="http://schemas.openxmlformats.org/officeDocument/2006/relationships/image" Target="../media/image45.png"/><Relationship Id="rId17" Type="http://schemas.openxmlformats.org/officeDocument/2006/relationships/image" Target="../media/image50.png"/><Relationship Id="rId2" Type="http://schemas.openxmlformats.org/officeDocument/2006/relationships/notesSlide" Target="../notesSlides/notesSlide15.xml"/><Relationship Id="rId16" Type="http://schemas.openxmlformats.org/officeDocument/2006/relationships/image" Target="../media/image49.png"/><Relationship Id="rId20" Type="http://schemas.microsoft.com/office/2007/relationships/hdphoto" Target="../media/hdphoto4.wdp"/><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4.png"/><Relationship Id="rId5" Type="http://schemas.openxmlformats.org/officeDocument/2006/relationships/image" Target="../media/image39.jpeg"/><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52.png"/><Relationship Id="rId4" Type="http://schemas.microsoft.com/office/2007/relationships/hdphoto" Target="../media/hdphoto2.wdp"/><Relationship Id="rId9" Type="http://schemas.microsoft.com/office/2007/relationships/hdphoto" Target="../media/hdphoto3.wdp"/><Relationship Id="rId14" Type="http://schemas.openxmlformats.org/officeDocument/2006/relationships/image" Target="../media/image47.png"/></Relationships>
</file>

<file path=ppt/slides/_rels/slide37.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41.png"/><Relationship Id="rId7" Type="http://schemas.openxmlformats.org/officeDocument/2006/relationships/image" Target="../media/image62.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61.jpeg"/><Relationship Id="rId5" Type="http://schemas.openxmlformats.org/officeDocument/2006/relationships/image" Target="../media/image60.jpeg"/><Relationship Id="rId10" Type="http://schemas.openxmlformats.org/officeDocument/2006/relationships/image" Target="../media/image65.png"/><Relationship Id="rId4" Type="http://schemas.openxmlformats.org/officeDocument/2006/relationships/image" Target="../media/image59.png"/><Relationship Id="rId9"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eur-lex.europa.eu/legal-content/NL/ALL/?uri=CELEX:32015R1501" TargetMode="External"/><Relationship Id="rId7" Type="http://schemas.openxmlformats.org/officeDocument/2006/relationships/hyperlink" Target="https://eur-lex.europa.eu/legal-content/NL/TXT/?uri=CELEX:32018R1724" TargetMode="External"/><Relationship Id="rId2" Type="http://schemas.openxmlformats.org/officeDocument/2006/relationships/hyperlink" Target="https://eur-lex.europa.eu/legal-content/NL/ALL/?uri=celex:32014R0910" TargetMode="External"/><Relationship Id="rId1" Type="http://schemas.openxmlformats.org/officeDocument/2006/relationships/slideLayout" Target="../slideLayouts/slideLayout1.xml"/><Relationship Id="rId6" Type="http://schemas.openxmlformats.org/officeDocument/2006/relationships/hyperlink" Target="https://eur-lex.europa.eu/legal-content/NL/TXT/?uri=celex:32016R0679" TargetMode="External"/><Relationship Id="rId5" Type="http://schemas.openxmlformats.org/officeDocument/2006/relationships/hyperlink" Target="https://webgate.ec.europa.eu/tl-browser/#/" TargetMode="External"/><Relationship Id="rId4" Type="http://schemas.openxmlformats.org/officeDocument/2006/relationships/hyperlink" Target="https://eur-lex.europa.eu/legal-content/NL/TXT/?uri=OJ:JOL_2015_235_R_0002" TargetMode="External"/></Relationships>
</file>

<file path=ppt/slides/_rels/slide4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81.png"/><Relationship Id="rId3" Type="http://schemas.openxmlformats.org/officeDocument/2006/relationships/image" Target="../media/image37.jpeg"/><Relationship Id="rId7" Type="http://schemas.microsoft.com/office/2007/relationships/hdphoto" Target="../media/hdphoto5.wdp"/><Relationship Id="rId12" Type="http://schemas.openxmlformats.org/officeDocument/2006/relationships/image" Target="../media/image80.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43.png"/><Relationship Id="rId11" Type="http://schemas.openxmlformats.org/officeDocument/2006/relationships/image" Target="../media/image79.png"/><Relationship Id="rId5" Type="http://schemas.openxmlformats.org/officeDocument/2006/relationships/image" Target="../media/image77.png"/><Relationship Id="rId10" Type="http://schemas.openxmlformats.org/officeDocument/2006/relationships/image" Target="../media/image78.png"/><Relationship Id="rId4" Type="http://schemas.openxmlformats.org/officeDocument/2006/relationships/image" Target="../media/image76.jpeg"/><Relationship Id="rId9" Type="http://schemas.microsoft.com/office/2007/relationships/hdphoto" Target="../media/hdphoto6.wdp"/><Relationship Id="rId1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gif"/></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88.jpeg"/><Relationship Id="rId5" Type="http://schemas.openxmlformats.org/officeDocument/2006/relationships/image" Target="../media/image29.png"/><Relationship Id="rId4" Type="http://schemas.openxmlformats.org/officeDocument/2006/relationships/chart" Target="../charts/chart3.xml"/></Relationships>
</file>

<file path=ppt/slides/_rels/slide43.xml.rels><?xml version="1.0" encoding="UTF-8" standalone="yes"?>
<Relationships xmlns="http://schemas.openxmlformats.org/package/2006/relationships"><Relationship Id="rId3" Type="http://schemas.openxmlformats.org/officeDocument/2006/relationships/hyperlink" Target="https://www.gcloud.belgium.be/rest/"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microsoft.com/office/2007/relationships/hdphoto" Target="../media/hdphoto7.wdp"/></Relationships>
</file>

<file path=ppt/slides/_rels/slide48.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58.png"/><Relationship Id="rId4" Type="http://schemas.openxmlformats.org/officeDocument/2006/relationships/image" Target="../media/image98.png"/></Relationships>
</file>

<file path=ppt/slides/_rels/slide49.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9.png"/><Relationship Id="rId7" Type="http://schemas.microsoft.com/office/2007/relationships/hdphoto" Target="../media/hdphoto9.wdp"/><Relationship Id="rId12" Type="http://schemas.openxmlformats.org/officeDocument/2006/relationships/image" Target="../media/image106.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01.png"/><Relationship Id="rId11" Type="http://schemas.openxmlformats.org/officeDocument/2006/relationships/image" Target="../media/image105.png"/><Relationship Id="rId5" Type="http://schemas.openxmlformats.org/officeDocument/2006/relationships/image" Target="../media/image100.png"/><Relationship Id="rId10" Type="http://schemas.openxmlformats.org/officeDocument/2006/relationships/image" Target="../media/image104.png"/><Relationship Id="rId4" Type="http://schemas.microsoft.com/office/2007/relationships/hdphoto" Target="../media/hdphoto8.wdp"/><Relationship Id="rId9" Type="http://schemas.openxmlformats.org/officeDocument/2006/relationships/image" Target="../media/image10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07.emf"/><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08.emf"/></Relationships>
</file>

<file path=ppt/slides/_rels/slide5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png"/></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116.png"/></Relationships>
</file>

<file path=ppt/slides/_rels/slide55.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jpeg"/><Relationship Id="rId7" Type="http://schemas.openxmlformats.org/officeDocument/2006/relationships/image" Target="../media/image121.png"/><Relationship Id="rId12" Type="http://schemas.openxmlformats.org/officeDocument/2006/relationships/image" Target="../media/image126.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120.png"/><Relationship Id="rId11" Type="http://schemas.openxmlformats.org/officeDocument/2006/relationships/image" Target="../media/image125.png"/><Relationship Id="rId5" Type="http://schemas.openxmlformats.org/officeDocument/2006/relationships/image" Target="../media/image119.jpe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21.png"/><Relationship Id="rId1" Type="http://schemas.openxmlformats.org/officeDocument/2006/relationships/slideLayout" Target="../slideLayouts/slideLayout1.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2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57.png"/><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141.png"/><Relationship Id="rId18" Type="http://schemas.openxmlformats.org/officeDocument/2006/relationships/image" Target="../media/image145.png"/><Relationship Id="rId26" Type="http://schemas.openxmlformats.org/officeDocument/2006/relationships/image" Target="../media/image152.png"/><Relationship Id="rId3" Type="http://schemas.openxmlformats.org/officeDocument/2006/relationships/image" Target="../media/image132.png"/><Relationship Id="rId21" Type="http://schemas.openxmlformats.org/officeDocument/2006/relationships/image" Target="../media/image148.png"/><Relationship Id="rId7" Type="http://schemas.openxmlformats.org/officeDocument/2006/relationships/image" Target="../media/image136.png"/><Relationship Id="rId12" Type="http://schemas.openxmlformats.org/officeDocument/2006/relationships/image" Target="../media/image140.png"/><Relationship Id="rId17" Type="http://schemas.openxmlformats.org/officeDocument/2006/relationships/image" Target="../media/image144.png"/><Relationship Id="rId25" Type="http://schemas.openxmlformats.org/officeDocument/2006/relationships/hyperlink" Target="https://www.rjv.fgov.be/nl" TargetMode="External"/><Relationship Id="rId2" Type="http://schemas.openxmlformats.org/officeDocument/2006/relationships/image" Target="../media/image131.png"/><Relationship Id="rId16" Type="http://schemas.openxmlformats.org/officeDocument/2006/relationships/image" Target="../media/image143.gif"/><Relationship Id="rId20" Type="http://schemas.openxmlformats.org/officeDocument/2006/relationships/image" Target="../media/image147.png"/><Relationship Id="rId29" Type="http://schemas.openxmlformats.org/officeDocument/2006/relationships/image" Target="../media/image155.png"/><Relationship Id="rId1" Type="http://schemas.openxmlformats.org/officeDocument/2006/relationships/slideLayout" Target="../slideLayouts/slideLayout1.xml"/><Relationship Id="rId6" Type="http://schemas.openxmlformats.org/officeDocument/2006/relationships/image" Target="../media/image135.png"/><Relationship Id="rId11" Type="http://schemas.openxmlformats.org/officeDocument/2006/relationships/image" Target="../media/image139.png"/><Relationship Id="rId24" Type="http://schemas.openxmlformats.org/officeDocument/2006/relationships/image" Target="../media/image151.jpeg"/><Relationship Id="rId5" Type="http://schemas.openxmlformats.org/officeDocument/2006/relationships/image" Target="../media/image134.png"/><Relationship Id="rId15" Type="http://schemas.openxmlformats.org/officeDocument/2006/relationships/image" Target="../media/image142.png"/><Relationship Id="rId23" Type="http://schemas.openxmlformats.org/officeDocument/2006/relationships/image" Target="../media/image150.png"/><Relationship Id="rId28" Type="http://schemas.openxmlformats.org/officeDocument/2006/relationships/image" Target="../media/image154.png"/><Relationship Id="rId10" Type="http://schemas.openxmlformats.org/officeDocument/2006/relationships/image" Target="../media/image138.png"/><Relationship Id="rId19" Type="http://schemas.openxmlformats.org/officeDocument/2006/relationships/image" Target="../media/image146.png"/><Relationship Id="rId4" Type="http://schemas.openxmlformats.org/officeDocument/2006/relationships/image" Target="../media/image133.png"/><Relationship Id="rId9" Type="http://schemas.openxmlformats.org/officeDocument/2006/relationships/image" Target="../media/image137.png"/><Relationship Id="rId14" Type="http://schemas.openxmlformats.org/officeDocument/2006/relationships/hyperlink" Target="http://www.riziv.fgov.be/nl/Paginas/default.aspx" TargetMode="External"/><Relationship Id="rId22" Type="http://schemas.openxmlformats.org/officeDocument/2006/relationships/image" Target="../media/image149.png"/><Relationship Id="rId27" Type="http://schemas.openxmlformats.org/officeDocument/2006/relationships/image" Target="../media/image153.png"/></Relationships>
</file>

<file path=ppt/slides/_rels/slide64.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1.xml"/><Relationship Id="rId4" Type="http://schemas.openxmlformats.org/officeDocument/2006/relationships/hyperlink" Target="https://www.ict-reuse.be/" TargetMode="External"/></Relationships>
</file>

<file path=ppt/slides/_rels/slide6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hyperlink" Target="https://www.ict-reuse.be/" TargetMode="External"/><Relationship Id="rId2" Type="http://schemas.openxmlformats.org/officeDocument/2006/relationships/image" Target="../media/image159.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163.png"/><Relationship Id="rId4" Type="http://schemas.openxmlformats.org/officeDocument/2006/relationships/image" Target="../media/image5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1.xml"/><Relationship Id="rId4" Type="http://schemas.microsoft.com/office/2007/relationships/hdphoto" Target="../media/hdphoto10.wdp"/></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hyperlink" Target="https://www.freepik.com/free-photo/robot-working-with-a-computer_990336.htm" TargetMode="External"/><Relationship Id="rId2" Type="http://schemas.openxmlformats.org/officeDocument/2006/relationships/image" Target="../media/image168.jpe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170.jpg"/></Relationships>
</file>

<file path=ppt/slides/_rels/slide92.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72.jpe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17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175.png"/><Relationship Id="rId4" Type="http://schemas.openxmlformats.org/officeDocument/2006/relationships/image" Target="../media/image174.png"/></Relationships>
</file>

<file path=ppt/slides/_rels/slide97.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dirty="0"/>
              <a:t>Digital agenda:</a:t>
            </a:r>
            <a:br>
              <a:rPr lang="en-US" dirty="0"/>
            </a:br>
            <a:r>
              <a:rPr lang="en-US" dirty="0"/>
              <a:t>some focus areas</a:t>
            </a:r>
            <a:endParaRPr lang="nl-BE" dirty="0"/>
          </a:p>
        </p:txBody>
      </p:sp>
      <p:pic>
        <p:nvPicPr>
          <p:cNvPr id="11" name="Picture 10"/>
          <p:cNvPicPr>
            <a:picLocks noChangeAspect="1"/>
          </p:cNvPicPr>
          <p:nvPr/>
        </p:nvPicPr>
        <p:blipFill rotWithShape="1">
          <a:blip r:embed="rId3"/>
          <a:srcRect l="50990" t="31357" r="11367" b="21482"/>
          <a:stretch/>
        </p:blipFill>
        <p:spPr>
          <a:xfrm>
            <a:off x="6649022" y="311058"/>
            <a:ext cx="3612445" cy="2562577"/>
          </a:xfrm>
          <a:prstGeom prst="rect">
            <a:avLst/>
          </a:prstGeom>
        </p:spPr>
      </p:pic>
    </p:spTree>
    <p:extLst>
      <p:ext uri="{BB962C8B-B14F-4D97-AF65-F5344CB8AC3E}">
        <p14:creationId xmlns:p14="http://schemas.microsoft.com/office/powerpoint/2010/main" val="385720535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lstStyle/>
          <a:p>
            <a:r>
              <a:rPr lang="en-GB" altLang="fr-FR" smtClean="0"/>
              <a:t>liability of the notifying MS</a:t>
            </a:r>
          </a:p>
          <a:p>
            <a:pPr lvl="1"/>
            <a:r>
              <a:rPr lang="en-GB" smtClean="0"/>
              <a:t>the notifying MS ensures that the person identification data uniquely representing the person in question is attributed, in accordance with the requirements of the chosen assurance level</a:t>
            </a:r>
            <a:endParaRPr lang="en-GB" altLang="fr-FR" smtClean="0"/>
          </a:p>
          <a:p>
            <a:pPr lvl="1"/>
            <a:r>
              <a:rPr lang="en-GB" smtClean="0"/>
              <a:t>the notifying MS ensures the availability of authentication online, so that any relying party established in the territory of another MS is able to confirm the person identification data received in electronic form</a:t>
            </a:r>
          </a:p>
          <a:p>
            <a:pPr lvl="1"/>
            <a:r>
              <a:rPr lang="en-GB" smtClean="0"/>
              <a:t>the notifying Member State has to organise supervision to the notified electronic identification schemes</a:t>
            </a:r>
            <a:endParaRPr lang="en-GB" altLang="fr-FR" smtClean="0"/>
          </a:p>
          <a:p>
            <a:endParaRPr lang="en-GB" smtClean="0"/>
          </a:p>
          <a:p>
            <a:r>
              <a:rPr lang="en-GB" noProof="0" smtClean="0"/>
              <a:t>possibility to set conditions to the private sector to use  the notified electronic identification schemes</a:t>
            </a:r>
          </a:p>
          <a:p>
            <a:endParaRPr lang="en-GB" noProof="0" dirty="0" smtClean="0"/>
          </a:p>
        </p:txBody>
      </p:sp>
      <p:sp>
        <p:nvSpPr>
          <p:cNvPr id="2" name="Title 1"/>
          <p:cNvSpPr>
            <a:spLocks noGrp="1"/>
          </p:cNvSpPr>
          <p:nvPr>
            <p:ph type="title"/>
          </p:nvPr>
        </p:nvSpPr>
        <p:spPr/>
        <p:txBody>
          <a:bodyPr/>
          <a:lstStyle/>
          <a:p>
            <a:r>
              <a:rPr lang="en-GB" noProof="0" dirty="0" err="1" smtClean="0"/>
              <a:t>eIDAS</a:t>
            </a:r>
            <a:r>
              <a:rPr lang="en-GB" noProof="0" dirty="0" smtClean="0"/>
              <a:t>: electronic identification</a:t>
            </a:r>
            <a:endParaRPr lang="en-GB" noProof="0" dirty="0"/>
          </a:p>
        </p:txBody>
      </p:sp>
      <p:sp>
        <p:nvSpPr>
          <p:cNvPr id="9" name="Slide Number Placeholder 8"/>
          <p:cNvSpPr>
            <a:spLocks noGrp="1"/>
          </p:cNvSpPr>
          <p:nvPr>
            <p:ph type="sldNum" sz="quarter" idx="12"/>
          </p:nvPr>
        </p:nvSpPr>
        <p:spPr/>
        <p:txBody>
          <a:bodyPr/>
          <a:lstStyle/>
          <a:p>
            <a:fld id="{D45B42A2-12DC-D04A-88D3-A93CC82DF348}" type="slidenum">
              <a:rPr lang="en-US" smtClean="0"/>
              <a:t>10</a:t>
            </a:fld>
            <a:endParaRPr lang="en-US" dirty="0"/>
          </a:p>
        </p:txBody>
      </p:sp>
    </p:spTree>
    <p:extLst>
      <p:ext uri="{BB962C8B-B14F-4D97-AF65-F5344CB8AC3E}">
        <p14:creationId xmlns:p14="http://schemas.microsoft.com/office/powerpoint/2010/main" val="352385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Elbow Connector 61"/>
          <p:cNvCxnSpPr>
            <a:stCxn id="21" idx="2"/>
            <a:endCxn id="56" idx="2"/>
          </p:cNvCxnSpPr>
          <p:nvPr/>
        </p:nvCxnSpPr>
        <p:spPr>
          <a:xfrm rot="5400000" flipH="1" flipV="1">
            <a:off x="7199139" y="3668430"/>
            <a:ext cx="804862" cy="3612825"/>
          </a:xfrm>
          <a:prstGeom prst="bentConnector5">
            <a:avLst>
              <a:gd name="adj1" fmla="val -47695"/>
              <a:gd name="adj2" fmla="val 38036"/>
              <a:gd name="adj3" fmla="val -49514"/>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 name="Straight Arrow Connector 3"/>
          <p:cNvCxnSpPr/>
          <p:nvPr/>
        </p:nvCxnSpPr>
        <p:spPr>
          <a:xfrm>
            <a:off x="5839196" y="4005064"/>
            <a:ext cx="814786" cy="1070828"/>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 name="Straight Arrow Connector 4"/>
          <p:cNvCxnSpPr/>
          <p:nvPr/>
        </p:nvCxnSpPr>
        <p:spPr>
          <a:xfrm>
            <a:off x="6649286" y="3933056"/>
            <a:ext cx="202718" cy="1164322"/>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a:endCxn id="20" idx="0"/>
          </p:cNvCxnSpPr>
          <p:nvPr/>
        </p:nvCxnSpPr>
        <p:spPr>
          <a:xfrm flipH="1">
            <a:off x="7126935" y="3861048"/>
            <a:ext cx="98496" cy="1152128"/>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7680096" y="3933056"/>
            <a:ext cx="288032" cy="1142836"/>
          </a:xfrm>
          <a:prstGeom prst="straightConnector1">
            <a:avLst/>
          </a:prstGeom>
          <a:ln w="19050">
            <a:solidFill>
              <a:schemeClr val="bg1">
                <a:lumMod val="75000"/>
              </a:schemeClr>
            </a:solidFill>
            <a:prstDash val="sysDash"/>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 name="Freeform 7"/>
          <p:cNvSpPr/>
          <p:nvPr/>
        </p:nvSpPr>
        <p:spPr>
          <a:xfrm>
            <a:off x="8245875" y="1335420"/>
            <a:ext cx="2163337" cy="1661532"/>
          </a:xfrm>
          <a:custGeom>
            <a:avLst/>
            <a:gdLst>
              <a:gd name="connsiteX0" fmla="*/ 2152185 w 2163337"/>
              <a:gd name="connsiteY0" fmla="*/ 1550020 h 1661532"/>
              <a:gd name="connsiteX1" fmla="*/ 2141034 w 2163337"/>
              <a:gd name="connsiteY1" fmla="*/ 1103971 h 1661532"/>
              <a:gd name="connsiteX2" fmla="*/ 1471961 w 2163337"/>
              <a:gd name="connsiteY2" fmla="*/ 1103971 h 1661532"/>
              <a:gd name="connsiteX3" fmla="*/ 1438507 w 2163337"/>
              <a:gd name="connsiteY3" fmla="*/ 223025 h 1661532"/>
              <a:gd name="connsiteX4" fmla="*/ 1293542 w 2163337"/>
              <a:gd name="connsiteY4" fmla="*/ 44605 h 1661532"/>
              <a:gd name="connsiteX5" fmla="*/ 1025912 w 2163337"/>
              <a:gd name="connsiteY5" fmla="*/ 0 h 1661532"/>
              <a:gd name="connsiteX6" fmla="*/ 479502 w 2163337"/>
              <a:gd name="connsiteY6" fmla="*/ 189571 h 1661532"/>
              <a:gd name="connsiteX7" fmla="*/ 379142 w 2163337"/>
              <a:gd name="connsiteY7" fmla="*/ 457200 h 1661532"/>
              <a:gd name="connsiteX8" fmla="*/ 423746 w 2163337"/>
              <a:gd name="connsiteY8" fmla="*/ 1170878 h 1661532"/>
              <a:gd name="connsiteX9" fmla="*/ 0 w 2163337"/>
              <a:gd name="connsiteY9" fmla="*/ 1215483 h 1661532"/>
              <a:gd name="connsiteX10" fmla="*/ 0 w 2163337"/>
              <a:gd name="connsiteY10" fmla="*/ 1661532 h 1661532"/>
              <a:gd name="connsiteX11" fmla="*/ 2163337 w 2163337"/>
              <a:gd name="connsiteY11" fmla="*/ 1661532 h 1661532"/>
              <a:gd name="connsiteX12" fmla="*/ 2152185 w 2163337"/>
              <a:gd name="connsiteY12" fmla="*/ 1483113 h 166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63337" h="1661532">
                <a:moveTo>
                  <a:pt x="2152185" y="1550020"/>
                </a:moveTo>
                <a:lnTo>
                  <a:pt x="2141034" y="1103971"/>
                </a:lnTo>
                <a:lnTo>
                  <a:pt x="1471961" y="1103971"/>
                </a:lnTo>
                <a:lnTo>
                  <a:pt x="1438507" y="223025"/>
                </a:lnTo>
                <a:lnTo>
                  <a:pt x="1293542" y="44605"/>
                </a:lnTo>
                <a:lnTo>
                  <a:pt x="1025912" y="0"/>
                </a:lnTo>
                <a:lnTo>
                  <a:pt x="479502" y="189571"/>
                </a:lnTo>
                <a:lnTo>
                  <a:pt x="379142" y="457200"/>
                </a:lnTo>
                <a:lnTo>
                  <a:pt x="423746" y="1170878"/>
                </a:lnTo>
                <a:lnTo>
                  <a:pt x="0" y="1215483"/>
                </a:lnTo>
                <a:lnTo>
                  <a:pt x="0" y="1661532"/>
                </a:lnTo>
                <a:lnTo>
                  <a:pt x="2163337" y="1661532"/>
                </a:lnTo>
                <a:lnTo>
                  <a:pt x="2152185" y="1483113"/>
                </a:lnTo>
              </a:path>
            </a:pathLst>
          </a:custGeom>
          <a:solidFill>
            <a:schemeClr val="bg1">
              <a:lumMod val="95000"/>
            </a:schemeClr>
          </a:solidFill>
          <a:ln>
            <a:solidFill>
              <a:schemeClr val="tx2">
                <a:lumMod val="5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Freeform 8"/>
          <p:cNvSpPr/>
          <p:nvPr/>
        </p:nvSpPr>
        <p:spPr>
          <a:xfrm>
            <a:off x="4689296" y="2807454"/>
            <a:ext cx="2162708" cy="1041400"/>
          </a:xfrm>
          <a:custGeom>
            <a:avLst/>
            <a:gdLst>
              <a:gd name="connsiteX0" fmla="*/ 0 w 1816100"/>
              <a:gd name="connsiteY0" fmla="*/ 1016000 h 1041400"/>
              <a:gd name="connsiteX1" fmla="*/ 736600 w 1816100"/>
              <a:gd name="connsiteY1" fmla="*/ 990600 h 1041400"/>
              <a:gd name="connsiteX2" fmla="*/ 1409700 w 1816100"/>
              <a:gd name="connsiteY2" fmla="*/ 0 h 1041400"/>
              <a:gd name="connsiteX3" fmla="*/ 1460500 w 1816100"/>
              <a:gd name="connsiteY3" fmla="*/ 304800 h 1041400"/>
              <a:gd name="connsiteX4" fmla="*/ 1816100 w 1816100"/>
              <a:gd name="connsiteY4" fmla="*/ 1028700 h 1041400"/>
              <a:gd name="connsiteX5" fmla="*/ 50800 w 1816100"/>
              <a:gd name="connsiteY5" fmla="*/ 1016000 h 1041400"/>
              <a:gd name="connsiteX6" fmla="*/ 50800 w 1816100"/>
              <a:gd name="connsiteY6" fmla="*/ 1041400 h 1041400"/>
              <a:gd name="connsiteX7" fmla="*/ 76200 w 1816100"/>
              <a:gd name="connsiteY7" fmla="*/ 1016000 h 1041400"/>
              <a:gd name="connsiteX8" fmla="*/ 63500 w 1816100"/>
              <a:gd name="connsiteY8" fmla="*/ 1028700 h 104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6100" h="1041400">
                <a:moveTo>
                  <a:pt x="0" y="1016000"/>
                </a:moveTo>
                <a:lnTo>
                  <a:pt x="736600" y="990600"/>
                </a:lnTo>
                <a:lnTo>
                  <a:pt x="1409700" y="0"/>
                </a:lnTo>
                <a:lnTo>
                  <a:pt x="1460500" y="304800"/>
                </a:lnTo>
                <a:lnTo>
                  <a:pt x="1816100" y="1028700"/>
                </a:lnTo>
                <a:lnTo>
                  <a:pt x="50800" y="1016000"/>
                </a:lnTo>
                <a:lnTo>
                  <a:pt x="50800" y="1041400"/>
                </a:lnTo>
                <a:lnTo>
                  <a:pt x="76200" y="1016000"/>
                </a:lnTo>
                <a:lnTo>
                  <a:pt x="63500" y="1028700"/>
                </a:lnTo>
              </a:path>
            </a:pathLst>
          </a:cu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2846168" y="1412776"/>
            <a:ext cx="1521560" cy="663054"/>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2000" b="1" dirty="0" err="1"/>
              <a:t>Database</a:t>
            </a:r>
            <a:r>
              <a:rPr lang="fr-BE" sz="2000" b="1" dirty="0"/>
              <a:t> X</a:t>
            </a:r>
            <a:endParaRPr lang="en-GB" sz="2000" b="1" dirty="0"/>
          </a:p>
        </p:txBody>
      </p:sp>
      <p:sp>
        <p:nvSpPr>
          <p:cNvPr id="11" name="Rectangle 10"/>
          <p:cNvSpPr/>
          <p:nvPr/>
        </p:nvSpPr>
        <p:spPr>
          <a:xfrm>
            <a:off x="4444432" y="1412776"/>
            <a:ext cx="1944216" cy="663054"/>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2000" b="1" dirty="0" err="1"/>
              <a:t>Database</a:t>
            </a:r>
            <a:r>
              <a:rPr lang="fr-BE" sz="2000" b="1" dirty="0"/>
              <a:t> Y</a:t>
            </a:r>
            <a:endParaRPr lang="en-GB" sz="2000" b="1" dirty="0"/>
          </a:p>
        </p:txBody>
      </p:sp>
      <p:sp>
        <p:nvSpPr>
          <p:cNvPr id="12" name="Rectangle 11"/>
          <p:cNvSpPr/>
          <p:nvPr/>
        </p:nvSpPr>
        <p:spPr>
          <a:xfrm>
            <a:off x="6455960" y="1412776"/>
            <a:ext cx="1944216" cy="663054"/>
          </a:xfrm>
          <a:prstGeom prst="rect">
            <a:avLst/>
          </a:prstGeom>
          <a:solidFill>
            <a:schemeClr val="accent6">
              <a:lumMod val="75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fr-BE" sz="2000" b="1" dirty="0" err="1"/>
              <a:t>Database</a:t>
            </a:r>
            <a:r>
              <a:rPr lang="fr-BE" sz="2000" b="1" dirty="0"/>
              <a:t> Z</a:t>
            </a:r>
            <a:endParaRPr lang="en-GB" sz="2000" b="1" dirty="0"/>
          </a:p>
        </p:txBody>
      </p:sp>
      <p:cxnSp>
        <p:nvCxnSpPr>
          <p:cNvPr id="13" name="Straight Arrow Connector 12"/>
          <p:cNvCxnSpPr/>
          <p:nvPr/>
        </p:nvCxnSpPr>
        <p:spPr>
          <a:xfrm>
            <a:off x="2567528" y="3861048"/>
            <a:ext cx="7560920" cy="0"/>
          </a:xfrm>
          <a:prstGeom prst="straightConnector1">
            <a:avLst/>
          </a:prstGeom>
          <a:ln w="3810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2927568" y="3645024"/>
            <a:ext cx="0" cy="43204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16" name="Oval 15"/>
          <p:cNvSpPr/>
          <p:nvPr/>
        </p:nvSpPr>
        <p:spPr>
          <a:xfrm>
            <a:off x="5699876" y="3789040"/>
            <a:ext cx="180020" cy="216024"/>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Oval 16"/>
          <p:cNvSpPr/>
          <p:nvPr/>
        </p:nvSpPr>
        <p:spPr>
          <a:xfrm>
            <a:off x="6563972" y="3789040"/>
            <a:ext cx="180020" cy="216024"/>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p:cNvSpPr/>
          <p:nvPr/>
        </p:nvSpPr>
        <p:spPr>
          <a:xfrm>
            <a:off x="7176040" y="3789040"/>
            <a:ext cx="180020" cy="216024"/>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p:cNvSpPr/>
          <p:nvPr/>
        </p:nvSpPr>
        <p:spPr>
          <a:xfrm>
            <a:off x="7824112" y="3789040"/>
            <a:ext cx="180020" cy="216024"/>
          </a:xfrm>
          <a:prstGeom prst="ellipse">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6023993" y="5013177"/>
            <a:ext cx="2205885" cy="646331"/>
          </a:xfrm>
          <a:prstGeom prst="rect">
            <a:avLst/>
          </a:prstGeom>
          <a:noFill/>
        </p:spPr>
        <p:txBody>
          <a:bodyPr wrap="square" rtlCol="0">
            <a:spAutoFit/>
          </a:bodyPr>
          <a:lstStyle/>
          <a:p>
            <a:pPr algn="ctr"/>
            <a:r>
              <a:rPr lang="fr-BE" b="1">
                <a:solidFill>
                  <a:schemeClr val="accent6">
                    <a:lumMod val="75000"/>
                  </a:schemeClr>
                </a:solidFill>
              </a:rPr>
              <a:t>Consecutive or Complex Events</a:t>
            </a:r>
            <a:endParaRPr lang="en-GB" b="1" dirty="0">
              <a:solidFill>
                <a:schemeClr val="accent6">
                  <a:lumMod val="75000"/>
                </a:schemeClr>
              </a:solidFill>
            </a:endParaRPr>
          </a:p>
        </p:txBody>
      </p:sp>
      <p:sp>
        <p:nvSpPr>
          <p:cNvPr id="21" name="Right Bracket 20"/>
          <p:cNvSpPr/>
          <p:nvPr/>
        </p:nvSpPr>
        <p:spPr>
          <a:xfrm rot="5400000">
            <a:off x="5651142" y="2721730"/>
            <a:ext cx="288032" cy="6023053"/>
          </a:xfrm>
          <a:prstGeom prst="rightBracket">
            <a:avLst>
              <a:gd name="adj" fmla="val 47267"/>
            </a:avLst>
          </a:prstGeom>
          <a:ln w="1905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22" name="TextBox 21"/>
          <p:cNvSpPr txBox="1"/>
          <p:nvPr/>
        </p:nvSpPr>
        <p:spPr>
          <a:xfrm>
            <a:off x="2423592" y="5003885"/>
            <a:ext cx="1516864" cy="646331"/>
          </a:xfrm>
          <a:prstGeom prst="rect">
            <a:avLst/>
          </a:prstGeom>
          <a:noFill/>
        </p:spPr>
        <p:txBody>
          <a:bodyPr wrap="square" rtlCol="0">
            <a:spAutoFit/>
          </a:bodyPr>
          <a:lstStyle/>
          <a:p>
            <a:pPr algn="ctr"/>
            <a:r>
              <a:rPr lang="fr-BE" b="1">
                <a:solidFill>
                  <a:schemeClr val="accent6">
                    <a:lumMod val="75000"/>
                  </a:schemeClr>
                </a:solidFill>
              </a:rPr>
              <a:t>Start of</a:t>
            </a:r>
          </a:p>
          <a:p>
            <a:pPr algn="ctr"/>
            <a:r>
              <a:rPr lang="fr-BE" b="1">
                <a:solidFill>
                  <a:schemeClr val="accent6">
                    <a:lumMod val="75000"/>
                  </a:schemeClr>
                </a:solidFill>
              </a:rPr>
              <a:t>Lifecycle</a:t>
            </a:r>
            <a:endParaRPr lang="en-GB" b="1" dirty="0">
              <a:solidFill>
                <a:schemeClr val="accent6">
                  <a:lumMod val="75000"/>
                </a:schemeClr>
              </a:solidFill>
            </a:endParaRPr>
          </a:p>
        </p:txBody>
      </p:sp>
      <p:sp>
        <p:nvSpPr>
          <p:cNvPr id="23" name="Isosceles Triangle 22"/>
          <p:cNvSpPr/>
          <p:nvPr/>
        </p:nvSpPr>
        <p:spPr>
          <a:xfrm>
            <a:off x="4943792" y="3645024"/>
            <a:ext cx="288032" cy="432048"/>
          </a:xfrm>
          <a:prstGeom prst="triangl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4" name="Straight Arrow Connector 23"/>
          <p:cNvCxnSpPr/>
          <p:nvPr/>
        </p:nvCxnSpPr>
        <p:spPr>
          <a:xfrm>
            <a:off x="5087808" y="4258270"/>
            <a:ext cx="328732" cy="682972"/>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endCxn id="22" idx="0"/>
          </p:cNvCxnSpPr>
          <p:nvPr/>
        </p:nvCxnSpPr>
        <p:spPr>
          <a:xfrm>
            <a:off x="2927134" y="4221088"/>
            <a:ext cx="254890" cy="782796"/>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4651064" y="5013177"/>
            <a:ext cx="1516864" cy="646331"/>
          </a:xfrm>
          <a:prstGeom prst="rect">
            <a:avLst/>
          </a:prstGeom>
          <a:noFill/>
        </p:spPr>
        <p:txBody>
          <a:bodyPr wrap="square" rtlCol="0">
            <a:spAutoFit/>
          </a:bodyPr>
          <a:lstStyle/>
          <a:p>
            <a:pPr algn="ctr"/>
            <a:r>
              <a:rPr lang="fr-BE" b="1">
                <a:solidFill>
                  <a:schemeClr val="accent6">
                    <a:lumMod val="75000"/>
                  </a:schemeClr>
                </a:solidFill>
              </a:rPr>
              <a:t>Parameter</a:t>
            </a:r>
          </a:p>
          <a:p>
            <a:pPr algn="ctr"/>
            <a:r>
              <a:rPr lang="fr-BE" b="1">
                <a:solidFill>
                  <a:schemeClr val="accent6">
                    <a:lumMod val="75000"/>
                  </a:schemeClr>
                </a:solidFill>
              </a:rPr>
              <a:t>Change</a:t>
            </a:r>
            <a:endParaRPr lang="en-GB" b="1" dirty="0">
              <a:solidFill>
                <a:schemeClr val="accent6">
                  <a:lumMod val="75000"/>
                </a:schemeClr>
              </a:solidFill>
            </a:endParaRPr>
          </a:p>
        </p:txBody>
      </p:sp>
      <p:sp>
        <p:nvSpPr>
          <p:cNvPr id="27" name="TextBox 26"/>
          <p:cNvSpPr txBox="1"/>
          <p:nvPr/>
        </p:nvSpPr>
        <p:spPr>
          <a:xfrm>
            <a:off x="6455961" y="2710662"/>
            <a:ext cx="1845845" cy="646331"/>
          </a:xfrm>
          <a:prstGeom prst="rect">
            <a:avLst/>
          </a:prstGeom>
          <a:noFill/>
        </p:spPr>
        <p:txBody>
          <a:bodyPr wrap="square" rtlCol="0">
            <a:spAutoFit/>
          </a:bodyPr>
          <a:lstStyle/>
          <a:p>
            <a:r>
              <a:rPr lang="fr-BE" b="1">
                <a:solidFill>
                  <a:schemeClr val="accent6">
                    <a:lumMod val="75000"/>
                  </a:schemeClr>
                </a:solidFill>
              </a:rPr>
              <a:t>Sudden Change in Behaviour</a:t>
            </a:r>
            <a:endParaRPr lang="en-GB" b="1" dirty="0">
              <a:solidFill>
                <a:schemeClr val="accent6">
                  <a:lumMod val="75000"/>
                </a:schemeClr>
              </a:solidFill>
            </a:endParaRPr>
          </a:p>
        </p:txBody>
      </p:sp>
      <p:sp>
        <p:nvSpPr>
          <p:cNvPr id="28" name="Right Bracket 27"/>
          <p:cNvSpPr/>
          <p:nvPr/>
        </p:nvSpPr>
        <p:spPr>
          <a:xfrm rot="5400000">
            <a:off x="5569166" y="-698154"/>
            <a:ext cx="108012" cy="5698024"/>
          </a:xfrm>
          <a:prstGeom prst="rightBracket">
            <a:avLst/>
          </a:prstGeom>
          <a:ln w="2857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cxnSp>
        <p:nvCxnSpPr>
          <p:cNvPr id="29" name="Straight Arrow Connector 28"/>
          <p:cNvCxnSpPr/>
          <p:nvPr/>
        </p:nvCxnSpPr>
        <p:spPr>
          <a:xfrm>
            <a:off x="5651689" y="2204864"/>
            <a:ext cx="9392" cy="720080"/>
          </a:xfrm>
          <a:prstGeom prst="straightConnector1">
            <a:avLst/>
          </a:prstGeom>
          <a:ln w="190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4640788" y="2339588"/>
            <a:ext cx="2031197" cy="369332"/>
          </a:xfrm>
          <a:prstGeom prst="rect">
            <a:avLst/>
          </a:prstGeom>
          <a:solidFill>
            <a:schemeClr val="bg1"/>
          </a:solidFill>
          <a:ln>
            <a:solidFill>
              <a:schemeClr val="accent6">
                <a:lumMod val="75000"/>
              </a:schemeClr>
            </a:solidFill>
          </a:ln>
        </p:spPr>
        <p:txBody>
          <a:bodyPr wrap="none" rtlCol="0">
            <a:spAutoFit/>
          </a:bodyPr>
          <a:lstStyle/>
          <a:p>
            <a:r>
              <a:rPr lang="fr-BE" b="1" dirty="0">
                <a:solidFill>
                  <a:schemeClr val="accent6">
                    <a:lumMod val="75000"/>
                  </a:schemeClr>
                </a:solidFill>
              </a:rPr>
              <a:t>Data-</a:t>
            </a:r>
            <a:r>
              <a:rPr lang="fr-BE" b="1" dirty="0" err="1">
                <a:solidFill>
                  <a:schemeClr val="accent6">
                    <a:lumMod val="75000"/>
                  </a:schemeClr>
                </a:solidFill>
              </a:rPr>
              <a:t>preprocessing</a:t>
            </a:r>
            <a:endParaRPr lang="en-GB" b="1" dirty="0">
              <a:solidFill>
                <a:schemeClr val="accent6">
                  <a:lumMod val="75000"/>
                </a:schemeClr>
              </a:solidFill>
            </a:endParaRPr>
          </a:p>
        </p:txBody>
      </p:sp>
      <p:grpSp>
        <p:nvGrpSpPr>
          <p:cNvPr id="35" name="Group 34"/>
          <p:cNvGrpSpPr/>
          <p:nvPr/>
        </p:nvGrpSpPr>
        <p:grpSpPr>
          <a:xfrm>
            <a:off x="8781185" y="1426817"/>
            <a:ext cx="828092" cy="1110456"/>
            <a:chOff x="1284133" y="-130739"/>
            <a:chExt cx="1712292" cy="2196244"/>
          </a:xfrm>
        </p:grpSpPr>
        <p:sp>
          <p:nvSpPr>
            <p:cNvPr id="36" name="Oval 35"/>
            <p:cNvSpPr/>
            <p:nvPr/>
          </p:nvSpPr>
          <p:spPr>
            <a:xfrm>
              <a:off x="1284133" y="265305"/>
              <a:ext cx="360040" cy="3600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p:cNvSpPr/>
            <p:nvPr/>
          </p:nvSpPr>
          <p:spPr>
            <a:xfrm>
              <a:off x="2377325" y="-130739"/>
              <a:ext cx="360040" cy="3600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p:cNvSpPr/>
            <p:nvPr/>
          </p:nvSpPr>
          <p:spPr>
            <a:xfrm>
              <a:off x="2636385" y="1484145"/>
              <a:ext cx="360040" cy="36004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p:cNvSpPr/>
            <p:nvPr/>
          </p:nvSpPr>
          <p:spPr>
            <a:xfrm>
              <a:off x="1284133" y="1705465"/>
              <a:ext cx="360040" cy="36004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p:cNvSpPr/>
            <p:nvPr/>
          </p:nvSpPr>
          <p:spPr>
            <a:xfrm>
              <a:off x="1932205" y="979717"/>
              <a:ext cx="360040" cy="360040"/>
            </a:xfrm>
            <a:prstGeom prst="ellipse">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41" name="Straight Connector 40"/>
            <p:cNvCxnSpPr>
              <a:stCxn id="37" idx="4"/>
              <a:endCxn id="38" idx="0"/>
            </p:cNvCxnSpPr>
            <p:nvPr/>
          </p:nvCxnSpPr>
          <p:spPr>
            <a:xfrm>
              <a:off x="2557345" y="229301"/>
              <a:ext cx="259060" cy="1254844"/>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a:stCxn id="37" idx="3"/>
              <a:endCxn id="40" idx="0"/>
            </p:cNvCxnSpPr>
            <p:nvPr/>
          </p:nvCxnSpPr>
          <p:spPr>
            <a:xfrm flipH="1">
              <a:off x="2112225" y="176574"/>
              <a:ext cx="317827" cy="803143"/>
            </a:xfrm>
            <a:prstGeom prst="line">
              <a:avLst/>
            </a:prstGeom>
            <a:ln w="28575">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40" idx="5"/>
              <a:endCxn id="38" idx="2"/>
            </p:cNvCxnSpPr>
            <p:nvPr/>
          </p:nvCxnSpPr>
          <p:spPr>
            <a:xfrm>
              <a:off x="2239518" y="1287030"/>
              <a:ext cx="396867" cy="377135"/>
            </a:xfrm>
            <a:prstGeom prst="line">
              <a:avLst/>
            </a:prstGeom>
            <a:ln w="28575">
              <a:solidFill>
                <a:srgbClr val="00B050"/>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40" idx="3"/>
              <a:endCxn id="39" idx="7"/>
            </p:cNvCxnSpPr>
            <p:nvPr/>
          </p:nvCxnSpPr>
          <p:spPr>
            <a:xfrm flipH="1">
              <a:off x="1591446" y="1287030"/>
              <a:ext cx="393486" cy="471162"/>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stCxn id="40" idx="1"/>
              <a:endCxn id="36" idx="5"/>
            </p:cNvCxnSpPr>
            <p:nvPr/>
          </p:nvCxnSpPr>
          <p:spPr>
            <a:xfrm flipH="1" flipV="1">
              <a:off x="1591446" y="572618"/>
              <a:ext cx="393486" cy="459826"/>
            </a:xfrm>
            <a:prstGeom prst="line">
              <a:avLst/>
            </a:prstGeom>
            <a:ln w="28575">
              <a:solidFill>
                <a:schemeClr val="accent6">
                  <a:lumMod val="7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36" idx="3"/>
              <a:endCxn id="39" idx="0"/>
            </p:cNvCxnSpPr>
            <p:nvPr/>
          </p:nvCxnSpPr>
          <p:spPr>
            <a:xfrm>
              <a:off x="1336860" y="572618"/>
              <a:ext cx="127293" cy="1132847"/>
            </a:xfrm>
            <a:prstGeom prst="line">
              <a:avLst/>
            </a:prstGeom>
            <a:ln w="28575">
              <a:solidFill>
                <a:schemeClr val="bg1">
                  <a:lumMod val="50000"/>
                </a:schemeClr>
              </a:solidFill>
              <a:prstDash val="solid"/>
            </a:ln>
          </p:spPr>
          <p:style>
            <a:lnRef idx="1">
              <a:schemeClr val="accent1"/>
            </a:lnRef>
            <a:fillRef idx="0">
              <a:schemeClr val="accent1"/>
            </a:fillRef>
            <a:effectRef idx="0">
              <a:schemeClr val="accent1"/>
            </a:effectRef>
            <a:fontRef idx="minor">
              <a:schemeClr val="tx1"/>
            </a:fontRef>
          </p:style>
        </p:cxnSp>
      </p:grpSp>
      <p:sp>
        <p:nvSpPr>
          <p:cNvPr id="47" name="TextBox 46"/>
          <p:cNvSpPr txBox="1"/>
          <p:nvPr/>
        </p:nvSpPr>
        <p:spPr>
          <a:xfrm>
            <a:off x="8184232" y="2604952"/>
            <a:ext cx="2227552" cy="338554"/>
          </a:xfrm>
          <a:prstGeom prst="rect">
            <a:avLst/>
          </a:prstGeom>
          <a:noFill/>
        </p:spPr>
        <p:txBody>
          <a:bodyPr wrap="square" rtlCol="0">
            <a:spAutoFit/>
          </a:bodyPr>
          <a:lstStyle/>
          <a:p>
            <a:pPr algn="ctr"/>
            <a:r>
              <a:rPr lang="fr-BE" sz="1600" b="1">
                <a:solidFill>
                  <a:schemeClr val="accent6">
                    <a:lumMod val="75000"/>
                  </a:schemeClr>
                </a:solidFill>
              </a:rPr>
              <a:t>(type 1 fraud) network</a:t>
            </a:r>
            <a:endParaRPr lang="en-GB" sz="1600" b="1" dirty="0">
              <a:solidFill>
                <a:schemeClr val="accent6">
                  <a:lumMod val="75000"/>
                </a:schemeClr>
              </a:solidFill>
            </a:endParaRPr>
          </a:p>
        </p:txBody>
      </p:sp>
      <p:cxnSp>
        <p:nvCxnSpPr>
          <p:cNvPr id="48" name="Straight Arrow Connector 47"/>
          <p:cNvCxnSpPr/>
          <p:nvPr/>
        </p:nvCxnSpPr>
        <p:spPr>
          <a:xfrm>
            <a:off x="8400256" y="3001915"/>
            <a:ext cx="0" cy="2013002"/>
          </a:xfrm>
          <a:prstGeom prst="straightConnector1">
            <a:avLst/>
          </a:prstGeom>
          <a:ln w="19050">
            <a:solidFill>
              <a:schemeClr val="tx2">
                <a:lumMod val="75000"/>
              </a:schemeClr>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9" name="TextBox 48"/>
          <p:cNvSpPr txBox="1"/>
          <p:nvPr/>
        </p:nvSpPr>
        <p:spPr>
          <a:xfrm>
            <a:off x="7860196" y="5013177"/>
            <a:ext cx="1116124" cy="646331"/>
          </a:xfrm>
          <a:prstGeom prst="rect">
            <a:avLst/>
          </a:prstGeom>
          <a:noFill/>
        </p:spPr>
        <p:txBody>
          <a:bodyPr wrap="square" rtlCol="0">
            <a:spAutoFit/>
          </a:bodyPr>
          <a:lstStyle/>
          <a:p>
            <a:pPr algn="ctr"/>
            <a:r>
              <a:rPr lang="fr-BE" b="1">
                <a:solidFill>
                  <a:schemeClr val="accent6">
                    <a:lumMod val="75000"/>
                  </a:schemeClr>
                </a:solidFill>
              </a:rPr>
              <a:t>Network</a:t>
            </a:r>
            <a:endParaRPr lang="fr-BE" b="1" dirty="0">
              <a:solidFill>
                <a:schemeClr val="accent6">
                  <a:lumMod val="75000"/>
                </a:schemeClr>
              </a:solidFill>
            </a:endParaRPr>
          </a:p>
          <a:p>
            <a:pPr algn="ctr"/>
            <a:r>
              <a:rPr lang="fr-BE" b="1" dirty="0">
                <a:solidFill>
                  <a:schemeClr val="accent6">
                    <a:lumMod val="75000"/>
                  </a:schemeClr>
                </a:solidFill>
              </a:rPr>
              <a:t>I</a:t>
            </a:r>
            <a:r>
              <a:rPr lang="fr-BE" b="1">
                <a:solidFill>
                  <a:schemeClr val="accent6">
                    <a:lumMod val="75000"/>
                  </a:schemeClr>
                </a:solidFill>
              </a:rPr>
              <a:t>nfo</a:t>
            </a:r>
            <a:endParaRPr lang="en-GB" b="1" dirty="0">
              <a:solidFill>
                <a:schemeClr val="accent6">
                  <a:lumMod val="75000"/>
                </a:schemeClr>
              </a:solidFill>
            </a:endParaRPr>
          </a:p>
        </p:txBody>
      </p:sp>
      <p:pic>
        <p:nvPicPr>
          <p:cNvPr id="52" name="Picture 2" descr="http://files.softicons.com/download/business-icons/desktop-business-icons-by-aha-soft/png/256x256/company.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75520" y="3501088"/>
            <a:ext cx="720000" cy="720000"/>
          </a:xfrm>
          <a:prstGeom prst="rect">
            <a:avLst/>
          </a:prstGeom>
          <a:noFill/>
          <a:ln w="38100">
            <a:noFill/>
          </a:ln>
          <a:extLst>
            <a:ext uri="{909E8E84-426E-40DD-AFC4-6F175D3DCCD1}">
              <a14:hiddenFill xmlns:a14="http://schemas.microsoft.com/office/drawing/2010/main">
                <a:solidFill>
                  <a:srgbClr val="FFFFFF"/>
                </a:solidFill>
              </a14:hiddenFill>
            </a:ext>
          </a:extLst>
        </p:spPr>
      </p:pic>
      <p:cxnSp>
        <p:nvCxnSpPr>
          <p:cNvPr id="55" name="Straight Connector 54"/>
          <p:cNvCxnSpPr/>
          <p:nvPr/>
        </p:nvCxnSpPr>
        <p:spPr>
          <a:xfrm>
            <a:off x="9408368" y="3632830"/>
            <a:ext cx="0" cy="432048"/>
          </a:xfrm>
          <a:prstGeom prst="lin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
        <p:nvSpPr>
          <p:cNvPr id="56" name="TextBox 55"/>
          <p:cNvSpPr txBox="1"/>
          <p:nvPr/>
        </p:nvSpPr>
        <p:spPr>
          <a:xfrm>
            <a:off x="8399486" y="4149080"/>
            <a:ext cx="2016995" cy="923330"/>
          </a:xfrm>
          <a:prstGeom prst="rect">
            <a:avLst/>
          </a:prstGeom>
          <a:noFill/>
        </p:spPr>
        <p:txBody>
          <a:bodyPr wrap="square" rtlCol="0">
            <a:spAutoFit/>
          </a:bodyPr>
          <a:lstStyle/>
          <a:p>
            <a:pPr algn="ctr"/>
            <a:r>
              <a:rPr lang="fr-BE" b="1">
                <a:solidFill>
                  <a:schemeClr val="accent6">
                    <a:lumMod val="75000"/>
                  </a:schemeClr>
                </a:solidFill>
              </a:rPr>
              <a:t>Fraud type 2 symptoms</a:t>
            </a:r>
          </a:p>
          <a:p>
            <a:pPr algn="ctr"/>
            <a:r>
              <a:rPr lang="fr-BE" b="1">
                <a:solidFill>
                  <a:schemeClr val="accent6">
                    <a:lumMod val="75000"/>
                  </a:schemeClr>
                </a:solidFill>
              </a:rPr>
              <a:t>&amp; profit</a:t>
            </a:r>
            <a:endParaRPr lang="en-GB" b="1" dirty="0">
              <a:solidFill>
                <a:schemeClr val="accent6">
                  <a:lumMod val="75000"/>
                </a:schemeClr>
              </a:solidFill>
            </a:endParaRPr>
          </a:p>
        </p:txBody>
      </p:sp>
      <p:sp>
        <p:nvSpPr>
          <p:cNvPr id="58" name="TextBox 57"/>
          <p:cNvSpPr txBox="1"/>
          <p:nvPr/>
        </p:nvSpPr>
        <p:spPr>
          <a:xfrm>
            <a:off x="10146428" y="3672000"/>
            <a:ext cx="270053" cy="369332"/>
          </a:xfrm>
          <a:prstGeom prst="rect">
            <a:avLst/>
          </a:prstGeom>
          <a:noFill/>
        </p:spPr>
        <p:txBody>
          <a:bodyPr wrap="square" rtlCol="0">
            <a:spAutoFit/>
          </a:bodyPr>
          <a:lstStyle/>
          <a:p>
            <a:pPr algn="ctr"/>
            <a:r>
              <a:rPr lang="fr-BE" b="1">
                <a:solidFill>
                  <a:schemeClr val="accent6">
                    <a:lumMod val="75000"/>
                  </a:schemeClr>
                </a:solidFill>
              </a:rPr>
              <a:t>t</a:t>
            </a:r>
            <a:endParaRPr lang="en-GB" b="1" dirty="0">
              <a:solidFill>
                <a:schemeClr val="accent6">
                  <a:lumMod val="75000"/>
                </a:schemeClr>
              </a:solidFill>
            </a:endParaRPr>
          </a:p>
        </p:txBody>
      </p:sp>
      <p:sp>
        <p:nvSpPr>
          <p:cNvPr id="60" name="TextBox 59"/>
          <p:cNvSpPr txBox="1"/>
          <p:nvPr/>
        </p:nvSpPr>
        <p:spPr>
          <a:xfrm>
            <a:off x="6816081" y="6053226"/>
            <a:ext cx="1981183" cy="400110"/>
          </a:xfrm>
          <a:prstGeom prst="rect">
            <a:avLst/>
          </a:prstGeom>
          <a:solidFill>
            <a:schemeClr val="accent6">
              <a:lumMod val="75000"/>
            </a:schemeClr>
          </a:solidFill>
          <a:ln>
            <a:solidFill>
              <a:schemeClr val="accent6">
                <a:lumMod val="75000"/>
              </a:schemeClr>
            </a:solidFill>
          </a:ln>
        </p:spPr>
        <p:txBody>
          <a:bodyPr wrap="none" rtlCol="0">
            <a:spAutoFit/>
          </a:bodyPr>
          <a:lstStyle/>
          <a:p>
            <a:r>
              <a:rPr lang="fr-BE" sz="2000" b="1">
                <a:solidFill>
                  <a:schemeClr val="bg1"/>
                </a:solidFill>
              </a:rPr>
              <a:t>Predictive model</a:t>
            </a:r>
            <a:endParaRPr lang="en-GB" sz="2000" b="1" dirty="0">
              <a:solidFill>
                <a:schemeClr val="bg1"/>
              </a:solidFill>
            </a:endParaRPr>
          </a:p>
        </p:txBody>
      </p:sp>
      <p:sp>
        <p:nvSpPr>
          <p:cNvPr id="32" name="Title 31"/>
          <p:cNvSpPr>
            <a:spLocks noGrp="1"/>
          </p:cNvSpPr>
          <p:nvPr>
            <p:ph type="title"/>
          </p:nvPr>
        </p:nvSpPr>
        <p:spPr/>
        <p:txBody>
          <a:bodyPr/>
          <a:lstStyle/>
          <a:p>
            <a:r>
              <a:rPr lang="nl-BE"/>
              <a:t>Applied to fraud detection</a:t>
            </a:r>
            <a:endParaRPr lang="en-US" dirty="0"/>
          </a:p>
        </p:txBody>
      </p:sp>
      <p:sp>
        <p:nvSpPr>
          <p:cNvPr id="31" name="Slide Number Placeholder 30"/>
          <p:cNvSpPr>
            <a:spLocks noGrp="1"/>
          </p:cNvSpPr>
          <p:nvPr>
            <p:ph type="sldNum" sz="quarter" idx="12"/>
          </p:nvPr>
        </p:nvSpPr>
        <p:spPr/>
        <p:txBody>
          <a:bodyPr/>
          <a:lstStyle/>
          <a:p>
            <a:fld id="{D45B42A2-12DC-D04A-88D3-A93CC82DF348}" type="slidenum">
              <a:rPr lang="en-US" smtClean="0"/>
              <a:t>100</a:t>
            </a:fld>
            <a:endParaRPr lang="en-US" dirty="0"/>
          </a:p>
        </p:txBody>
      </p:sp>
    </p:spTree>
    <p:extLst>
      <p:ext uri="{BB962C8B-B14F-4D97-AF65-F5344CB8AC3E}">
        <p14:creationId xmlns:p14="http://schemas.microsoft.com/office/powerpoint/2010/main" val="352899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7" grpId="0"/>
      <p:bldP spid="49"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evendwergen spincontract.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389504" y="1259456"/>
            <a:ext cx="7441722" cy="5581291"/>
          </a:xfrm>
          <a:prstGeom prst="rect">
            <a:avLst/>
          </a:prstGeom>
        </p:spPr>
      </p:pic>
      <p:sp>
        <p:nvSpPr>
          <p:cNvPr id="9" name="Title 8"/>
          <p:cNvSpPr>
            <a:spLocks noGrp="1"/>
          </p:cNvSpPr>
          <p:nvPr>
            <p:ph type="title"/>
          </p:nvPr>
        </p:nvSpPr>
        <p:spPr/>
        <p:txBody>
          <a:bodyPr/>
          <a:lstStyle/>
          <a:p>
            <a:r>
              <a:rPr lang="en-US" dirty="0"/>
              <a:t>Example: spider constructions</a:t>
            </a:r>
          </a:p>
        </p:txBody>
      </p:sp>
      <p:sp>
        <p:nvSpPr>
          <p:cNvPr id="6" name="Slide Number Placeholder 5"/>
          <p:cNvSpPr>
            <a:spLocks noGrp="1"/>
          </p:cNvSpPr>
          <p:nvPr>
            <p:ph type="sldNum" sz="quarter" idx="12"/>
          </p:nvPr>
        </p:nvSpPr>
        <p:spPr/>
        <p:txBody>
          <a:bodyPr/>
          <a:lstStyle/>
          <a:p>
            <a:fld id="{D45B42A2-12DC-D04A-88D3-A93CC82DF348}" type="slidenum">
              <a:rPr lang="en-US" smtClean="0"/>
              <a:t>101</a:t>
            </a:fld>
            <a:endParaRPr lang="en-US" dirty="0"/>
          </a:p>
        </p:txBody>
      </p:sp>
    </p:spTree>
    <p:extLst>
      <p:ext uri="{BB962C8B-B14F-4D97-AF65-F5344CB8AC3E}">
        <p14:creationId xmlns:p14="http://schemas.microsoft.com/office/powerpoint/2010/main" val="4033270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deep learning neural network dogs cats"/>
          <p:cNvPicPr>
            <a:picLocks noChangeAspect="1" noChangeArrowheads="1" noCrop="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6935" y="3273526"/>
            <a:ext cx="5976664" cy="3361874"/>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p:cNvSpPr>
            <a:spLocks noGrp="1"/>
          </p:cNvSpPr>
          <p:nvPr>
            <p:ph sz="quarter" idx="14"/>
          </p:nvPr>
        </p:nvSpPr>
        <p:spPr/>
        <p:txBody>
          <a:bodyPr/>
          <a:lstStyle/>
          <a:p>
            <a:r>
              <a:rPr lang="fr-BE" dirty="0" err="1"/>
              <a:t>initially</a:t>
            </a:r>
            <a:r>
              <a:rPr lang="fr-BE" dirty="0"/>
              <a:t> </a:t>
            </a:r>
            <a:r>
              <a:rPr lang="fr-BE" dirty="0" err="1"/>
              <a:t>built</a:t>
            </a:r>
            <a:r>
              <a:rPr lang="fr-BE" dirty="0"/>
              <a:t> to </a:t>
            </a:r>
            <a:r>
              <a:rPr lang="fr-BE" dirty="0" err="1"/>
              <a:t>mimic</a:t>
            </a:r>
            <a:r>
              <a:rPr lang="fr-BE" dirty="0"/>
              <a:t> the </a:t>
            </a:r>
            <a:r>
              <a:rPr lang="fr-BE" dirty="0" err="1"/>
              <a:t>brain</a:t>
            </a:r>
            <a:r>
              <a:rPr lang="fr-BE" dirty="0"/>
              <a:t>, </a:t>
            </a:r>
            <a:r>
              <a:rPr lang="fr-BE" dirty="0" err="1"/>
              <a:t>thousands</a:t>
            </a:r>
            <a:r>
              <a:rPr lang="fr-BE" dirty="0"/>
              <a:t> of </a:t>
            </a:r>
            <a:r>
              <a:rPr lang="fr-BE" dirty="0" err="1"/>
              <a:t>interconnected</a:t>
            </a:r>
            <a:r>
              <a:rPr lang="fr-BE" dirty="0"/>
              <a:t> </a:t>
            </a:r>
            <a:r>
              <a:rPr lang="fr-BE" dirty="0" err="1"/>
              <a:t>computing</a:t>
            </a:r>
            <a:r>
              <a:rPr lang="fr-BE" dirty="0"/>
              <a:t> </a:t>
            </a:r>
            <a:r>
              <a:rPr lang="fr-BE" dirty="0" err="1"/>
              <a:t>units</a:t>
            </a:r>
            <a:r>
              <a:rPr lang="fr-BE" dirty="0"/>
              <a:t> or </a:t>
            </a:r>
            <a:r>
              <a:rPr lang="fr-BE" dirty="0" err="1"/>
              <a:t>neurons</a:t>
            </a:r>
            <a:endParaRPr lang="fr-BE" dirty="0"/>
          </a:p>
          <a:p>
            <a:r>
              <a:rPr lang="fr-BE" dirty="0" err="1"/>
              <a:t>neurons</a:t>
            </a:r>
            <a:r>
              <a:rPr lang="fr-BE" dirty="0"/>
              <a:t> </a:t>
            </a:r>
            <a:r>
              <a:rPr lang="fr-BE" dirty="0" err="1"/>
              <a:t>represent</a:t>
            </a:r>
            <a:r>
              <a:rPr lang="fr-BE" dirty="0"/>
              <a:t> patterns</a:t>
            </a:r>
          </a:p>
          <a:p>
            <a:r>
              <a:rPr lang="fr-BE" dirty="0"/>
              <a:t>more </a:t>
            </a:r>
            <a:r>
              <a:rPr lang="fr-BE" dirty="0" err="1"/>
              <a:t>neurons</a:t>
            </a:r>
            <a:r>
              <a:rPr lang="fr-BE" dirty="0"/>
              <a:t> </a:t>
            </a:r>
            <a:r>
              <a:rPr lang="fr-BE" dirty="0">
                <a:sym typeface="Wingdings" panose="05000000000000000000" pitchFamily="2" charset="2"/>
              </a:rPr>
              <a:t> </a:t>
            </a:r>
            <a:r>
              <a:rPr lang="fr-BE" dirty="0" err="1">
                <a:sym typeface="Wingdings" panose="05000000000000000000" pitchFamily="2" charset="2"/>
              </a:rPr>
              <a:t>richer</a:t>
            </a:r>
            <a:r>
              <a:rPr lang="fr-BE" dirty="0">
                <a:sym typeface="Wingdings" panose="05000000000000000000" pitchFamily="2" charset="2"/>
              </a:rPr>
              <a:t> and </a:t>
            </a:r>
            <a:r>
              <a:rPr lang="fr-BE" dirty="0" err="1">
                <a:sym typeface="Wingdings" panose="05000000000000000000" pitchFamily="2" charset="2"/>
              </a:rPr>
              <a:t>deeper</a:t>
            </a:r>
            <a:r>
              <a:rPr lang="fr-BE" dirty="0">
                <a:sym typeface="Wingdings" panose="05000000000000000000" pitchFamily="2" charset="2"/>
              </a:rPr>
              <a:t> insights</a:t>
            </a:r>
          </a:p>
          <a:p>
            <a:endParaRPr lang="en-US" dirty="0"/>
          </a:p>
        </p:txBody>
      </p:sp>
      <p:sp>
        <p:nvSpPr>
          <p:cNvPr id="2" name="Title 1"/>
          <p:cNvSpPr>
            <a:spLocks noGrp="1"/>
          </p:cNvSpPr>
          <p:nvPr>
            <p:ph type="title"/>
          </p:nvPr>
        </p:nvSpPr>
        <p:spPr/>
        <p:txBody>
          <a:bodyPr/>
          <a:lstStyle/>
          <a:p>
            <a:r>
              <a:rPr lang="fr-BE"/>
              <a:t>Neuron based machine learning</a:t>
            </a:r>
            <a:endParaRPr lang="nl-BE"/>
          </a:p>
        </p:txBody>
      </p:sp>
      <p:sp>
        <p:nvSpPr>
          <p:cNvPr id="7" name="Slide Number Placeholder 6"/>
          <p:cNvSpPr>
            <a:spLocks noGrp="1"/>
          </p:cNvSpPr>
          <p:nvPr>
            <p:ph type="sldNum" sz="quarter" idx="12"/>
          </p:nvPr>
        </p:nvSpPr>
        <p:spPr/>
        <p:txBody>
          <a:bodyPr/>
          <a:lstStyle/>
          <a:p>
            <a:fld id="{D45B42A2-12DC-D04A-88D3-A93CC82DF348}" type="slidenum">
              <a:rPr lang="en-US" smtClean="0"/>
              <a:t>102</a:t>
            </a:fld>
            <a:endParaRPr lang="en-US" dirty="0"/>
          </a:p>
        </p:txBody>
      </p:sp>
    </p:spTree>
    <p:extLst>
      <p:ext uri="{BB962C8B-B14F-4D97-AF65-F5344CB8AC3E}">
        <p14:creationId xmlns:p14="http://schemas.microsoft.com/office/powerpoint/2010/main" val="9041235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4"/>
          </p:nvPr>
        </p:nvSpPr>
        <p:spPr>
          <a:xfrm>
            <a:off x="399012" y="1147483"/>
            <a:ext cx="11371950" cy="5487917"/>
          </a:xfrm>
        </p:spPr>
        <p:txBody>
          <a:bodyPr>
            <a:normAutofit/>
          </a:bodyPr>
          <a:lstStyle/>
          <a:p>
            <a:r>
              <a:rPr lang="fr-BE" dirty="0"/>
              <a:t>= </a:t>
            </a:r>
            <a:r>
              <a:rPr lang="fr-BE" dirty="0" err="1"/>
              <a:t>deep</a:t>
            </a:r>
            <a:r>
              <a:rPr lang="fr-BE" dirty="0"/>
              <a:t> neural network </a:t>
            </a:r>
          </a:p>
          <a:p>
            <a:pPr lvl="1"/>
            <a:r>
              <a:rPr lang="fr-BE" dirty="0"/>
              <a:t> </a:t>
            </a:r>
            <a:r>
              <a:rPr lang="fr-BE" dirty="0" err="1"/>
              <a:t>neurons</a:t>
            </a:r>
            <a:r>
              <a:rPr lang="fr-BE" dirty="0"/>
              <a:t> or </a:t>
            </a:r>
            <a:r>
              <a:rPr lang="fr-BE" dirty="0" err="1"/>
              <a:t>units</a:t>
            </a:r>
            <a:r>
              <a:rPr lang="fr-BE" dirty="0"/>
              <a:t> are </a:t>
            </a:r>
            <a:r>
              <a:rPr lang="fr-BE" dirty="0" err="1"/>
              <a:t>organised</a:t>
            </a:r>
            <a:r>
              <a:rPr lang="fr-BE" dirty="0"/>
              <a:t> on more </a:t>
            </a:r>
            <a:r>
              <a:rPr lang="fr-BE" dirty="0" err="1"/>
              <a:t>than</a:t>
            </a:r>
            <a:r>
              <a:rPr lang="fr-BE" dirty="0"/>
              <a:t> one layer </a:t>
            </a:r>
            <a:r>
              <a:rPr lang="fr-BE" dirty="0" err="1"/>
              <a:t>hence</a:t>
            </a:r>
            <a:r>
              <a:rPr lang="fr-BE" dirty="0"/>
              <a:t> the </a:t>
            </a:r>
            <a:r>
              <a:rPr lang="fr-BE" dirty="0" err="1"/>
              <a:t>word</a:t>
            </a:r>
            <a:r>
              <a:rPr lang="fr-BE" dirty="0"/>
              <a:t> « </a:t>
            </a:r>
            <a:r>
              <a:rPr lang="fr-BE" dirty="0" err="1"/>
              <a:t>deep</a:t>
            </a:r>
            <a:r>
              <a:rPr lang="fr-BE" dirty="0"/>
              <a:t>»</a:t>
            </a:r>
          </a:p>
          <a:p>
            <a:r>
              <a:rPr lang="fr-BE" dirty="0"/>
              <a:t>state of the art: </a:t>
            </a:r>
            <a:r>
              <a:rPr lang="fr-BE" dirty="0" err="1"/>
              <a:t>achieves</a:t>
            </a:r>
            <a:r>
              <a:rPr lang="fr-BE" dirty="0"/>
              <a:t> </a:t>
            </a:r>
            <a:r>
              <a:rPr lang="fr-BE" dirty="0" err="1"/>
              <a:t>outstanding</a:t>
            </a:r>
            <a:r>
              <a:rPr lang="fr-BE" dirty="0"/>
              <a:t> performance in areas </a:t>
            </a:r>
            <a:r>
              <a:rPr lang="fr-BE" dirty="0" err="1"/>
              <a:t>such</a:t>
            </a:r>
            <a:r>
              <a:rPr lang="fr-BE" dirty="0"/>
              <a:t> as </a:t>
            </a:r>
          </a:p>
          <a:p>
            <a:pPr lvl="1"/>
            <a:r>
              <a:rPr lang="fr-BE" dirty="0"/>
              <a:t>speech recognition</a:t>
            </a:r>
          </a:p>
          <a:p>
            <a:pPr lvl="1"/>
            <a:r>
              <a:rPr lang="fr-FR" dirty="0"/>
              <a:t>image recognition/</a:t>
            </a:r>
            <a:r>
              <a:rPr lang="fr-FR" dirty="0" err="1"/>
              <a:t>detection</a:t>
            </a:r>
            <a:endParaRPr lang="fr-FR" dirty="0"/>
          </a:p>
          <a:p>
            <a:pPr lvl="1"/>
            <a:r>
              <a:rPr lang="fr-FR" dirty="0"/>
              <a:t>machine translation </a:t>
            </a:r>
            <a:endParaRPr lang="fr-BE" dirty="0"/>
          </a:p>
          <a:p>
            <a:r>
              <a:rPr lang="fr-BE" dirty="0" err="1"/>
              <a:t>learn</a:t>
            </a:r>
            <a:r>
              <a:rPr lang="fr-BE" dirty="0"/>
              <a:t> </a:t>
            </a:r>
            <a:r>
              <a:rPr lang="fr-BE" dirty="0" err="1"/>
              <a:t>hierarchical</a:t>
            </a:r>
            <a:r>
              <a:rPr lang="fr-BE" dirty="0"/>
              <a:t> </a:t>
            </a:r>
            <a:r>
              <a:rPr lang="fr-BE" dirty="0" err="1"/>
              <a:t>representations</a:t>
            </a:r>
            <a:endParaRPr lang="fr-BE" dirty="0"/>
          </a:p>
          <a:p>
            <a:endParaRPr lang="fr-BE" dirty="0"/>
          </a:p>
          <a:p>
            <a:endParaRPr lang="fr-BE" dirty="0"/>
          </a:p>
          <a:p>
            <a:endParaRPr lang="fr-BE" dirty="0"/>
          </a:p>
          <a:p>
            <a:endParaRPr lang="fr-BE" dirty="0"/>
          </a:p>
          <a:p>
            <a:endParaRPr lang="en-US" dirty="0"/>
          </a:p>
        </p:txBody>
      </p:sp>
      <p:sp>
        <p:nvSpPr>
          <p:cNvPr id="2" name="Title 1"/>
          <p:cNvSpPr>
            <a:spLocks noGrp="1"/>
          </p:cNvSpPr>
          <p:nvPr>
            <p:ph type="title"/>
          </p:nvPr>
        </p:nvSpPr>
        <p:spPr/>
        <p:txBody>
          <a:bodyPr/>
          <a:lstStyle/>
          <a:p>
            <a:r>
              <a:rPr lang="fr-BE"/>
              <a:t>Deep learning</a:t>
            </a:r>
            <a:endParaRPr lang="fr-BE" dirty="0"/>
          </a:p>
        </p:txBody>
      </p:sp>
      <p:grpSp>
        <p:nvGrpSpPr>
          <p:cNvPr id="5" name="Group 4"/>
          <p:cNvGrpSpPr/>
          <p:nvPr/>
        </p:nvGrpSpPr>
        <p:grpSpPr>
          <a:xfrm>
            <a:off x="905342" y="3874944"/>
            <a:ext cx="7080250" cy="2206427"/>
            <a:chOff x="1331640" y="3978622"/>
            <a:chExt cx="7080250" cy="2206427"/>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978622"/>
              <a:ext cx="7080250" cy="1898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475656" y="5877272"/>
              <a:ext cx="6936234" cy="307777"/>
            </a:xfrm>
            <a:prstGeom prst="rect">
              <a:avLst/>
            </a:prstGeom>
            <a:noFill/>
          </p:spPr>
          <p:txBody>
            <a:bodyPr wrap="square" rtlCol="0">
              <a:spAutoFit/>
            </a:bodyPr>
            <a:lstStyle/>
            <a:p>
              <a:pPr algn="r"/>
              <a:r>
                <a:rPr lang="fr-BE" sz="1400" dirty="0"/>
                <a:t>Leçon inaugurale au Collège de France, Yann </a:t>
              </a:r>
              <a:r>
                <a:rPr lang="fr-BE" sz="1400" dirty="0" err="1"/>
                <a:t>LeCun</a:t>
              </a:r>
              <a:r>
                <a:rPr lang="fr-BE" sz="1400" dirty="0"/>
                <a:t>, 04 avril 2016</a:t>
              </a:r>
            </a:p>
          </p:txBody>
        </p:sp>
      </p:grpSp>
      <p:sp>
        <p:nvSpPr>
          <p:cNvPr id="9" name="Slide Number Placeholder 8"/>
          <p:cNvSpPr>
            <a:spLocks noGrp="1"/>
          </p:cNvSpPr>
          <p:nvPr>
            <p:ph type="sldNum" sz="quarter" idx="12"/>
          </p:nvPr>
        </p:nvSpPr>
        <p:spPr/>
        <p:txBody>
          <a:bodyPr/>
          <a:lstStyle/>
          <a:p>
            <a:fld id="{D45B42A2-12DC-D04A-88D3-A93CC82DF348}" type="slidenum">
              <a:rPr lang="en-US" smtClean="0"/>
              <a:t>103</a:t>
            </a:fld>
            <a:endParaRPr lang="en-US" dirty="0"/>
          </a:p>
        </p:txBody>
      </p:sp>
    </p:spTree>
    <p:extLst>
      <p:ext uri="{BB962C8B-B14F-4D97-AF65-F5344CB8AC3E}">
        <p14:creationId xmlns:p14="http://schemas.microsoft.com/office/powerpoint/2010/main" val="54845286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p:cNvSpPr>
          <p:nvPr>
            <p:ph type="title"/>
          </p:nvPr>
        </p:nvSpPr>
        <p:spPr/>
        <p:txBody>
          <a:bodyPr>
            <a:normAutofit/>
          </a:bodyPr>
          <a:lstStyle/>
          <a:p>
            <a:r>
              <a:rPr lang="fr-FR" altLang="en-US" dirty="0">
                <a:sym typeface="Times New Roman" pitchFamily="18" charset="0"/>
              </a:rPr>
              <a:t>Internet of </a:t>
            </a:r>
            <a:r>
              <a:rPr lang="fr-FR" altLang="en-US" dirty="0" err="1">
                <a:sym typeface="Times New Roman" pitchFamily="18" charset="0"/>
              </a:rPr>
              <a:t>things</a:t>
            </a:r>
            <a:r>
              <a:rPr lang="fr-FR" altLang="en-US" dirty="0">
                <a:sym typeface="Times New Roman" pitchFamily="18" charset="0"/>
              </a:rPr>
              <a:t>: </a:t>
            </a:r>
            <a:r>
              <a:rPr lang="fr-FR" altLang="en-US" dirty="0" err="1">
                <a:sym typeface="Times New Roman" pitchFamily="18" charset="0"/>
              </a:rPr>
              <a:t>experiment</a:t>
            </a:r>
            <a:r>
              <a:rPr lang="fr-FR" altLang="en-US" dirty="0">
                <a:sym typeface="Times New Roman" pitchFamily="18" charset="0"/>
              </a:rPr>
              <a:t> </a:t>
            </a:r>
            <a:r>
              <a:rPr lang="fr-FR" altLang="en-US" dirty="0" err="1">
                <a:sym typeface="Times New Roman" pitchFamily="18" charset="0"/>
              </a:rPr>
              <a:t>with</a:t>
            </a:r>
            <a:r>
              <a:rPr lang="fr-FR" altLang="en-US" dirty="0">
                <a:sym typeface="Times New Roman" pitchFamily="18" charset="0"/>
              </a:rPr>
              <a:t> </a:t>
            </a:r>
            <a:r>
              <a:rPr lang="fr-FR" altLang="en-US" dirty="0" err="1">
                <a:sym typeface="Times New Roman" pitchFamily="18" charset="0"/>
              </a:rPr>
              <a:t>beacons</a:t>
            </a:r>
            <a:endParaRPr lang="fr-FR" altLang="en-US" dirty="0">
              <a:sym typeface="Times New Roman" pitchFamily="18" charset="0"/>
            </a:endParaRPr>
          </a:p>
        </p:txBody>
      </p:sp>
      <p:sp>
        <p:nvSpPr>
          <p:cNvPr id="5" name="Content Placeholder 4"/>
          <p:cNvSpPr>
            <a:spLocks noGrp="1"/>
          </p:cNvSpPr>
          <p:nvPr>
            <p:ph idx="4294967295"/>
          </p:nvPr>
        </p:nvSpPr>
        <p:spPr>
          <a:xfrm>
            <a:off x="0" y="1343025"/>
            <a:ext cx="11431588" cy="4351338"/>
          </a:xfrm>
        </p:spPr>
        <p:txBody>
          <a:bodyPr/>
          <a:lstStyle/>
          <a:p>
            <a:endParaRPr lang="fr-BE"/>
          </a:p>
          <a:p>
            <a:pPr lvl="1"/>
            <a:endParaRPr lang="nl-BE"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7932544" y="2961768"/>
            <a:ext cx="2438400" cy="2438400"/>
          </a:xfrm>
          <a:prstGeom prst="rect">
            <a:avLst/>
          </a:prstGeom>
        </p:spPr>
      </p:pic>
      <p:sp>
        <p:nvSpPr>
          <p:cNvPr id="7" name="Oval 6"/>
          <p:cNvSpPr/>
          <p:nvPr/>
        </p:nvSpPr>
        <p:spPr>
          <a:xfrm>
            <a:off x="7284672" y="2529440"/>
            <a:ext cx="3600000" cy="360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8" name="Oval 7"/>
          <p:cNvSpPr/>
          <p:nvPr/>
        </p:nvSpPr>
        <p:spPr>
          <a:xfrm>
            <a:off x="6024672" y="1269440"/>
            <a:ext cx="6120000" cy="6120000"/>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9" name="Picture 21" descr="http://pngimg.com/upload/smartphone_PNG8496.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5880" y="1246144"/>
            <a:ext cx="2805006" cy="41941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35096" y="1772817"/>
            <a:ext cx="1785041" cy="3173405"/>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35096" y="1772817"/>
            <a:ext cx="1785041" cy="3173405"/>
          </a:xfrm>
          <a:prstGeom prst="rect">
            <a:avLst/>
          </a:prstGeom>
        </p:spPr>
      </p:pic>
      <p:pic>
        <p:nvPicPr>
          <p:cNvPr id="12" name="Picture 3" descr="C:\Users\beva\AppData\Local\Microsoft\Windows\Temporary Internet Files\Content.IE5\OUDGS3CC\bob-builder[1].jpg"/>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085" b="96144" l="6333" r="93667"/>
                    </a14:imgEffect>
                  </a14:imgLayer>
                </a14:imgProps>
              </a:ext>
              <a:ext uri="{28A0092B-C50C-407E-A947-70E740481C1C}">
                <a14:useLocalDpi xmlns:a14="http://schemas.microsoft.com/office/drawing/2010/main" val="0"/>
              </a:ext>
            </a:extLst>
          </a:blip>
          <a:srcRect/>
          <a:stretch>
            <a:fillRect/>
          </a:stretch>
        </p:blipFill>
        <p:spPr bwMode="auto">
          <a:xfrm>
            <a:off x="4799856" y="3068960"/>
            <a:ext cx="1828800" cy="23713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767880" y="2130250"/>
            <a:ext cx="3491879" cy="1010718"/>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1847529" y="1619508"/>
            <a:ext cx="1220975" cy="369332"/>
          </a:xfrm>
          <a:prstGeom prst="rect">
            <a:avLst/>
          </a:prstGeom>
          <a:noFill/>
        </p:spPr>
        <p:txBody>
          <a:bodyPr wrap="none" rtlCol="0">
            <a:spAutoFit/>
          </a:bodyPr>
          <a:lstStyle/>
          <a:p>
            <a:r>
              <a:rPr lang="fr-BE"/>
              <a:t>Notificatie:</a:t>
            </a:r>
            <a:endParaRPr lang="nl-BE"/>
          </a:p>
        </p:txBody>
      </p:sp>
      <p:sp>
        <p:nvSpPr>
          <p:cNvPr id="15" name="TextBox 14"/>
          <p:cNvSpPr txBox="1"/>
          <p:nvPr/>
        </p:nvSpPr>
        <p:spPr>
          <a:xfrm>
            <a:off x="7496954" y="4896692"/>
            <a:ext cx="3270382" cy="369332"/>
          </a:xfrm>
          <a:prstGeom prst="rect">
            <a:avLst/>
          </a:prstGeom>
          <a:noFill/>
        </p:spPr>
        <p:txBody>
          <a:bodyPr wrap="none" rtlCol="0">
            <a:spAutoFit/>
          </a:bodyPr>
          <a:lstStyle/>
          <a:p>
            <a:r>
              <a:rPr lang="en-US" dirty="0"/>
              <a:t>Beacon present at the workplace</a:t>
            </a:r>
            <a:endParaRPr lang="nl-BE" dirty="0"/>
          </a:p>
        </p:txBody>
      </p:sp>
      <p:sp>
        <p:nvSpPr>
          <p:cNvPr id="2" name="TextBox 1"/>
          <p:cNvSpPr txBox="1"/>
          <p:nvPr/>
        </p:nvSpPr>
        <p:spPr>
          <a:xfrm>
            <a:off x="1752643" y="5423140"/>
            <a:ext cx="5649426" cy="923330"/>
          </a:xfrm>
          <a:prstGeom prst="rect">
            <a:avLst/>
          </a:prstGeom>
          <a:noFill/>
        </p:spPr>
        <p:txBody>
          <a:bodyPr wrap="square" rtlCol="0">
            <a:spAutoFit/>
          </a:bodyPr>
          <a:lstStyle/>
          <a:p>
            <a:r>
              <a:rPr lang="en-US" dirty="0"/>
              <a:t>Beacons are easy, inexpensive and quick to integrate with mobile applications and can help to provide context-specific information to the application</a:t>
            </a:r>
            <a:endParaRPr lang="nl-BE" dirty="0"/>
          </a:p>
        </p:txBody>
      </p:sp>
      <p:sp>
        <p:nvSpPr>
          <p:cNvPr id="17" name="Slide Number Placeholder 16"/>
          <p:cNvSpPr>
            <a:spLocks noGrp="1"/>
          </p:cNvSpPr>
          <p:nvPr>
            <p:ph type="sldNum" sz="quarter" idx="12"/>
          </p:nvPr>
        </p:nvSpPr>
        <p:spPr/>
        <p:txBody>
          <a:bodyPr/>
          <a:lstStyle/>
          <a:p>
            <a:fld id="{D45B42A2-12DC-D04A-88D3-A93CC82DF348}" type="slidenum">
              <a:rPr lang="en-US" smtClean="0"/>
              <a:t>104</a:t>
            </a:fld>
            <a:endParaRPr lang="en-US" dirty="0"/>
          </a:p>
        </p:txBody>
      </p:sp>
    </p:spTree>
    <p:extLst>
      <p:ext uri="{BB962C8B-B14F-4D97-AF65-F5344CB8AC3E}">
        <p14:creationId xmlns:p14="http://schemas.microsoft.com/office/powerpoint/2010/main" val="38847868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4"/>
          </p:nvPr>
        </p:nvSpPr>
        <p:spPr/>
        <p:txBody>
          <a:bodyPr>
            <a:normAutofit fontScale="85000" lnSpcReduction="20000"/>
          </a:bodyPr>
          <a:lstStyle/>
          <a:p>
            <a:r>
              <a:rPr lang="en-US" dirty="0"/>
              <a:t>automotive:</a:t>
            </a:r>
          </a:p>
          <a:p>
            <a:pPr lvl="1"/>
            <a:r>
              <a:rPr lang="en-US" dirty="0"/>
              <a:t>Self-driving/-flying robots</a:t>
            </a:r>
          </a:p>
          <a:p>
            <a:r>
              <a:rPr lang="en-US" dirty="0"/>
              <a:t>finance and economics:</a:t>
            </a:r>
          </a:p>
          <a:p>
            <a:pPr lvl="1"/>
            <a:r>
              <a:rPr lang="en-US" dirty="0"/>
              <a:t>automatic trading</a:t>
            </a:r>
          </a:p>
          <a:p>
            <a:pPr lvl="1"/>
            <a:r>
              <a:rPr lang="en-US" dirty="0"/>
              <a:t>fraud detection</a:t>
            </a:r>
          </a:p>
          <a:p>
            <a:r>
              <a:rPr lang="en-US" dirty="0"/>
              <a:t>video games</a:t>
            </a:r>
          </a:p>
          <a:p>
            <a:pPr lvl="1"/>
            <a:r>
              <a:rPr lang="en-US" dirty="0"/>
              <a:t>non-playable characters</a:t>
            </a:r>
          </a:p>
          <a:p>
            <a:pPr lvl="1"/>
            <a:r>
              <a:rPr lang="en-US" dirty="0"/>
              <a:t>VR world generation</a:t>
            </a:r>
          </a:p>
          <a:p>
            <a:r>
              <a:rPr lang="fr-BE" dirty="0"/>
              <a:t>communication &amp; social media</a:t>
            </a:r>
          </a:p>
          <a:p>
            <a:pPr lvl="1"/>
            <a:r>
              <a:rPr lang="fr-BE" dirty="0"/>
              <a:t>spam </a:t>
            </a:r>
            <a:r>
              <a:rPr lang="fr-BE" dirty="0" err="1"/>
              <a:t>filters</a:t>
            </a:r>
            <a:endParaRPr lang="fr-BE" dirty="0"/>
          </a:p>
          <a:p>
            <a:pPr lvl="1"/>
            <a:r>
              <a:rPr lang="fr-BE" dirty="0"/>
              <a:t>smart email </a:t>
            </a:r>
            <a:r>
              <a:rPr lang="fr-BE" dirty="0" err="1"/>
              <a:t>categorization</a:t>
            </a:r>
            <a:endParaRPr lang="fr-BE" dirty="0"/>
          </a:p>
          <a:p>
            <a:pPr lvl="1"/>
            <a:r>
              <a:rPr lang="fr-BE" dirty="0"/>
              <a:t>face recognition</a:t>
            </a:r>
          </a:p>
          <a:p>
            <a:pPr lvl="1"/>
            <a:r>
              <a:rPr lang="fr-BE" dirty="0"/>
              <a:t>speech recognition</a:t>
            </a:r>
          </a:p>
          <a:p>
            <a:r>
              <a:rPr lang="fr-BE" dirty="0" err="1"/>
              <a:t>human</a:t>
            </a:r>
            <a:r>
              <a:rPr lang="fr-BE" dirty="0"/>
              <a:t> </a:t>
            </a:r>
            <a:r>
              <a:rPr lang="fr-BE" dirty="0" err="1"/>
              <a:t>resources</a:t>
            </a:r>
            <a:endParaRPr lang="fr-BE" dirty="0"/>
          </a:p>
          <a:p>
            <a:pPr lvl="1"/>
            <a:r>
              <a:rPr lang="fr-BE" dirty="0" err="1"/>
              <a:t>resume</a:t>
            </a:r>
            <a:r>
              <a:rPr lang="fr-BE" dirty="0"/>
              <a:t> screening </a:t>
            </a:r>
          </a:p>
          <a:p>
            <a:pPr lvl="1"/>
            <a:r>
              <a:rPr lang="fr-BE" dirty="0" err="1"/>
              <a:t>recruiting</a:t>
            </a:r>
            <a:r>
              <a:rPr lang="fr-BE" dirty="0"/>
              <a:t> </a:t>
            </a:r>
            <a:r>
              <a:rPr lang="fr-BE" dirty="0" err="1"/>
              <a:t>chatbots</a:t>
            </a:r>
            <a:endParaRPr lang="fr-BE" dirty="0"/>
          </a:p>
        </p:txBody>
      </p:sp>
      <p:sp>
        <p:nvSpPr>
          <p:cNvPr id="2" name="Title 1"/>
          <p:cNvSpPr>
            <a:spLocks noGrp="1"/>
          </p:cNvSpPr>
          <p:nvPr>
            <p:ph type="title"/>
          </p:nvPr>
        </p:nvSpPr>
        <p:spPr/>
        <p:txBody>
          <a:bodyPr/>
          <a:lstStyle/>
          <a:p>
            <a:r>
              <a:rPr lang="fr-BE"/>
              <a:t>AI applications</a:t>
            </a:r>
            <a:endParaRPr lang="nl-BE"/>
          </a:p>
        </p:txBody>
      </p:sp>
      <p:pic>
        <p:nvPicPr>
          <p:cNvPr id="1026" name="Picture 2" descr="Image result for self driving car lan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90183" y="1576365"/>
            <a:ext cx="3939000" cy="259228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emotion detec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3082" y="4365105"/>
            <a:ext cx="3102983" cy="2253275"/>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2"/>
          </p:nvPr>
        </p:nvSpPr>
        <p:spPr/>
        <p:txBody>
          <a:bodyPr/>
          <a:lstStyle/>
          <a:p>
            <a:fld id="{D45B42A2-12DC-D04A-88D3-A93CC82DF348}" type="slidenum">
              <a:rPr lang="en-US" smtClean="0"/>
              <a:t>105</a:t>
            </a:fld>
            <a:endParaRPr lang="en-US" dirty="0"/>
          </a:p>
        </p:txBody>
      </p:sp>
    </p:spTree>
    <p:extLst>
      <p:ext uri="{BB962C8B-B14F-4D97-AF65-F5344CB8AC3E}">
        <p14:creationId xmlns:p14="http://schemas.microsoft.com/office/powerpoint/2010/main" val="51342072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normAutofit fontScale="92500" lnSpcReduction="10000"/>
          </a:bodyPr>
          <a:lstStyle/>
          <a:p>
            <a:r>
              <a:rPr lang="fr-BE" dirty="0" err="1"/>
              <a:t>where</a:t>
            </a:r>
            <a:r>
              <a:rPr lang="fr-BE" dirty="0"/>
              <a:t> </a:t>
            </a:r>
            <a:r>
              <a:rPr lang="fr-BE" dirty="0" err="1"/>
              <a:t>does</a:t>
            </a:r>
            <a:r>
              <a:rPr lang="fr-BE" dirty="0"/>
              <a:t> </a:t>
            </a:r>
            <a:r>
              <a:rPr lang="fr-BE" dirty="0" err="1"/>
              <a:t>it</a:t>
            </a:r>
            <a:r>
              <a:rPr lang="fr-BE" dirty="0"/>
              <a:t> </a:t>
            </a:r>
            <a:r>
              <a:rPr lang="fr-BE" dirty="0" err="1"/>
              <a:t>apply</a:t>
            </a:r>
            <a:r>
              <a:rPr lang="fr-BE" dirty="0"/>
              <a:t>?</a:t>
            </a:r>
          </a:p>
          <a:p>
            <a:pPr lvl="1"/>
            <a:r>
              <a:rPr lang="fr-BE" dirty="0" err="1"/>
              <a:t>when</a:t>
            </a:r>
            <a:r>
              <a:rPr lang="fr-BE" dirty="0"/>
              <a:t> </a:t>
            </a:r>
            <a:r>
              <a:rPr lang="fr-BE" dirty="0" err="1"/>
              <a:t>there</a:t>
            </a:r>
            <a:r>
              <a:rPr lang="fr-BE" dirty="0"/>
              <a:t> are lot of administrative and </a:t>
            </a:r>
            <a:r>
              <a:rPr lang="fr-BE" dirty="0" err="1"/>
              <a:t>repetitive</a:t>
            </a:r>
            <a:r>
              <a:rPr lang="fr-BE" dirty="0"/>
              <a:t> </a:t>
            </a:r>
            <a:r>
              <a:rPr lang="fr-BE" dirty="0" err="1"/>
              <a:t>tasks</a:t>
            </a:r>
            <a:endParaRPr lang="fr-BE" dirty="0"/>
          </a:p>
          <a:p>
            <a:pPr lvl="1"/>
            <a:r>
              <a:rPr lang="fr-BE" dirty="0" err="1"/>
              <a:t>where</a:t>
            </a:r>
            <a:r>
              <a:rPr lang="fr-BE" dirty="0"/>
              <a:t> the </a:t>
            </a:r>
            <a:r>
              <a:rPr lang="fr-BE" dirty="0" err="1"/>
              <a:t>workload</a:t>
            </a:r>
            <a:r>
              <a:rPr lang="fr-BE" dirty="0"/>
              <a:t> </a:t>
            </a:r>
            <a:r>
              <a:rPr lang="fr-BE" dirty="0" err="1"/>
              <a:t>is</a:t>
            </a:r>
            <a:r>
              <a:rPr lang="fr-BE" dirty="0"/>
              <a:t> </a:t>
            </a:r>
            <a:r>
              <a:rPr lang="fr-BE" dirty="0" err="1"/>
              <a:t>too</a:t>
            </a:r>
            <a:r>
              <a:rPr lang="fr-BE" dirty="0"/>
              <a:t> important for the </a:t>
            </a:r>
            <a:r>
              <a:rPr lang="fr-BE" dirty="0" err="1" smtClean="0"/>
              <a:t>available</a:t>
            </a:r>
            <a:r>
              <a:rPr lang="fr-BE" dirty="0" smtClean="0"/>
              <a:t> </a:t>
            </a:r>
            <a:r>
              <a:rPr lang="fr-BE" dirty="0" err="1"/>
              <a:t>resources</a:t>
            </a:r>
            <a:endParaRPr lang="fr-BE" dirty="0"/>
          </a:p>
          <a:p>
            <a:pPr lvl="1"/>
            <a:r>
              <a:rPr lang="fr-BE" dirty="0"/>
              <a:t>for large and </a:t>
            </a:r>
            <a:r>
              <a:rPr lang="fr-BE" dirty="0" err="1"/>
              <a:t>complex</a:t>
            </a:r>
            <a:r>
              <a:rPr lang="fr-BE" dirty="0"/>
              <a:t> </a:t>
            </a:r>
            <a:r>
              <a:rPr lang="fr-BE" dirty="0" err="1"/>
              <a:t>datasets</a:t>
            </a:r>
            <a:r>
              <a:rPr lang="fr-BE" dirty="0"/>
              <a:t> to analyse</a:t>
            </a:r>
          </a:p>
          <a:p>
            <a:r>
              <a:rPr lang="fr-BE" dirty="0" err="1"/>
              <a:t>potential</a:t>
            </a:r>
            <a:r>
              <a:rPr lang="fr-BE" dirty="0"/>
              <a:t> use cases</a:t>
            </a:r>
          </a:p>
          <a:p>
            <a:pPr lvl="1"/>
            <a:r>
              <a:rPr lang="fr-BE" dirty="0" err="1"/>
              <a:t>understanding</a:t>
            </a:r>
            <a:r>
              <a:rPr lang="fr-BE" dirty="0"/>
              <a:t> and </a:t>
            </a:r>
            <a:r>
              <a:rPr lang="fr-BE" dirty="0" err="1"/>
              <a:t>answering</a:t>
            </a:r>
            <a:r>
              <a:rPr lang="fr-BE" dirty="0"/>
              <a:t> </a:t>
            </a:r>
            <a:r>
              <a:rPr lang="fr-BE" dirty="0" err="1"/>
              <a:t>citizen</a:t>
            </a:r>
            <a:r>
              <a:rPr lang="fr-BE" dirty="0"/>
              <a:t> questions </a:t>
            </a:r>
          </a:p>
          <a:p>
            <a:pPr lvl="2"/>
            <a:r>
              <a:rPr lang="fr-BE" dirty="0"/>
              <a:t>Ex: </a:t>
            </a:r>
            <a:r>
              <a:rPr lang="fr-BE" b="1" dirty="0" err="1"/>
              <a:t>Chatbot</a:t>
            </a:r>
            <a:r>
              <a:rPr lang="fr-BE" b="1" dirty="0"/>
              <a:t> </a:t>
            </a:r>
            <a:r>
              <a:rPr lang="fr-BE" b="1" dirty="0" err="1"/>
              <a:t>student</a:t>
            </a:r>
            <a:r>
              <a:rPr lang="fr-BE" b="1" dirty="0"/>
              <a:t> @</a:t>
            </a:r>
            <a:r>
              <a:rPr lang="fr-BE" b="1" dirty="0" err="1"/>
              <a:t>work</a:t>
            </a:r>
            <a:endParaRPr lang="fr-BE" b="1" dirty="0"/>
          </a:p>
          <a:p>
            <a:pPr lvl="1"/>
            <a:r>
              <a:rPr lang="fr-BE" dirty="0" err="1"/>
              <a:t>search</a:t>
            </a:r>
            <a:r>
              <a:rPr lang="fr-BE" dirty="0"/>
              <a:t> documents</a:t>
            </a:r>
          </a:p>
          <a:p>
            <a:pPr lvl="1"/>
            <a:r>
              <a:rPr lang="fr-BE" dirty="0"/>
              <a:t>document classification</a:t>
            </a:r>
          </a:p>
          <a:p>
            <a:pPr lvl="1"/>
            <a:r>
              <a:rPr lang="fr-BE" dirty="0"/>
              <a:t>translation</a:t>
            </a:r>
          </a:p>
          <a:p>
            <a:pPr lvl="1"/>
            <a:r>
              <a:rPr lang="fr-BE" dirty="0" err="1"/>
              <a:t>legal</a:t>
            </a:r>
            <a:r>
              <a:rPr lang="fr-BE" dirty="0"/>
              <a:t> service: </a:t>
            </a:r>
            <a:r>
              <a:rPr lang="fr-BE" dirty="0" err="1"/>
              <a:t>find</a:t>
            </a:r>
            <a:r>
              <a:rPr lang="fr-BE" dirty="0"/>
              <a:t> </a:t>
            </a:r>
            <a:r>
              <a:rPr lang="fr-BE" dirty="0" err="1"/>
              <a:t>related</a:t>
            </a:r>
            <a:r>
              <a:rPr lang="fr-BE" dirty="0"/>
              <a:t> case </a:t>
            </a:r>
            <a:r>
              <a:rPr lang="fr-BE" dirty="0" err="1"/>
              <a:t>laws</a:t>
            </a:r>
            <a:endParaRPr lang="fr-BE" dirty="0"/>
          </a:p>
          <a:p>
            <a:pPr lvl="1"/>
            <a:r>
              <a:rPr lang="fr-BE" dirty="0" err="1"/>
              <a:t>fraud</a:t>
            </a:r>
            <a:r>
              <a:rPr lang="fr-BE" dirty="0"/>
              <a:t> </a:t>
            </a:r>
            <a:r>
              <a:rPr lang="fr-BE" dirty="0" err="1"/>
              <a:t>detection</a:t>
            </a:r>
            <a:r>
              <a:rPr lang="fr-BE" dirty="0"/>
              <a:t> / </a:t>
            </a:r>
            <a:r>
              <a:rPr lang="fr-BE" dirty="0" err="1"/>
              <a:t>anomaly</a:t>
            </a:r>
            <a:r>
              <a:rPr lang="fr-BE" dirty="0"/>
              <a:t> </a:t>
            </a:r>
            <a:r>
              <a:rPr lang="fr-BE" dirty="0" err="1"/>
              <a:t>detection</a:t>
            </a:r>
            <a:endParaRPr lang="fr-BE" dirty="0"/>
          </a:p>
          <a:p>
            <a:pPr lvl="1"/>
            <a:r>
              <a:rPr lang="fr-BE" dirty="0"/>
              <a:t>case management / </a:t>
            </a:r>
            <a:r>
              <a:rPr lang="fr-BE" dirty="0" err="1"/>
              <a:t>process</a:t>
            </a:r>
            <a:r>
              <a:rPr lang="fr-BE" dirty="0"/>
              <a:t> management</a:t>
            </a:r>
          </a:p>
          <a:p>
            <a:pPr lvl="1"/>
            <a:r>
              <a:rPr lang="nl-BE" dirty="0"/>
              <a:t>next best action</a:t>
            </a:r>
            <a:endParaRPr lang="fr-BE" dirty="0"/>
          </a:p>
          <a:p>
            <a:pPr lvl="1"/>
            <a:r>
              <a:rPr lang="fr-BE" dirty="0" err="1"/>
              <a:t>decision</a:t>
            </a:r>
            <a:r>
              <a:rPr lang="fr-BE" dirty="0"/>
              <a:t> support</a:t>
            </a:r>
          </a:p>
          <a:p>
            <a:endParaRPr lang="en-US" dirty="0"/>
          </a:p>
        </p:txBody>
      </p:sp>
      <p:sp>
        <p:nvSpPr>
          <p:cNvPr id="2" name="Title 1"/>
          <p:cNvSpPr>
            <a:spLocks noGrp="1"/>
          </p:cNvSpPr>
          <p:nvPr>
            <p:ph type="title"/>
          </p:nvPr>
        </p:nvSpPr>
        <p:spPr/>
        <p:txBody>
          <a:bodyPr/>
          <a:lstStyle/>
          <a:p>
            <a:r>
              <a:rPr lang="fr-BE" dirty="0"/>
              <a:t>AI applications</a:t>
            </a:r>
          </a:p>
        </p:txBody>
      </p:sp>
      <p:sp>
        <p:nvSpPr>
          <p:cNvPr id="7" name="Slide Number Placeholder 6"/>
          <p:cNvSpPr>
            <a:spLocks noGrp="1"/>
          </p:cNvSpPr>
          <p:nvPr>
            <p:ph type="sldNum" sz="quarter" idx="12"/>
          </p:nvPr>
        </p:nvSpPr>
        <p:spPr/>
        <p:txBody>
          <a:bodyPr/>
          <a:lstStyle/>
          <a:p>
            <a:fld id="{D45B42A2-12DC-D04A-88D3-A93CC82DF348}" type="slidenum">
              <a:rPr lang="en-US" smtClean="0"/>
              <a:t>106</a:t>
            </a:fld>
            <a:endParaRPr lang="en-US" dirty="0"/>
          </a:p>
        </p:txBody>
      </p:sp>
    </p:spTree>
    <p:extLst>
      <p:ext uri="{BB962C8B-B14F-4D97-AF65-F5344CB8AC3E}">
        <p14:creationId xmlns:p14="http://schemas.microsoft.com/office/powerpoint/2010/main" val="338285128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normAutofit/>
          </a:bodyPr>
          <a:lstStyle/>
          <a:p>
            <a:r>
              <a:rPr lang="fr-BE" dirty="0" err="1"/>
              <a:t>interpretability</a:t>
            </a:r>
            <a:r>
              <a:rPr lang="fr-BE" dirty="0"/>
              <a:t> in </a:t>
            </a:r>
            <a:r>
              <a:rPr lang="fr-BE" dirty="0" err="1"/>
              <a:t>decision</a:t>
            </a:r>
            <a:r>
              <a:rPr lang="fr-BE" dirty="0"/>
              <a:t> </a:t>
            </a:r>
            <a:r>
              <a:rPr lang="fr-BE" dirty="0" err="1"/>
              <a:t>making</a:t>
            </a:r>
            <a:endParaRPr lang="fr-BE" dirty="0"/>
          </a:p>
          <a:p>
            <a:pPr lvl="1"/>
            <a:r>
              <a:rPr lang="fr-BE" dirty="0" err="1"/>
              <a:t>whoever</a:t>
            </a:r>
            <a:r>
              <a:rPr lang="fr-BE" dirty="0"/>
              <a:t> </a:t>
            </a:r>
            <a:r>
              <a:rPr lang="fr-BE" dirty="0" err="1"/>
              <a:t>undergoes</a:t>
            </a:r>
            <a:r>
              <a:rPr lang="fr-BE" dirty="0"/>
              <a:t> the impact of a </a:t>
            </a:r>
            <a:r>
              <a:rPr lang="fr-BE" dirty="0" err="1"/>
              <a:t>decision</a:t>
            </a:r>
            <a:r>
              <a:rPr lang="fr-BE" dirty="0"/>
              <a:t> made by an AI System must </a:t>
            </a:r>
            <a:r>
              <a:rPr lang="fr-BE" dirty="0" err="1"/>
              <a:t>be</a:t>
            </a:r>
            <a:r>
              <a:rPr lang="fr-BE" dirty="0"/>
              <a:t> able to </a:t>
            </a:r>
            <a:r>
              <a:rPr lang="fr-BE" dirty="0" err="1"/>
              <a:t>understand</a:t>
            </a:r>
            <a:r>
              <a:rPr lang="fr-BE" dirty="0"/>
              <a:t> and challenge </a:t>
            </a:r>
            <a:r>
              <a:rPr lang="fr-BE" dirty="0" err="1"/>
              <a:t>it</a:t>
            </a:r>
            <a:endParaRPr lang="fr-BE" dirty="0"/>
          </a:p>
          <a:p>
            <a:pPr lvl="1"/>
            <a:r>
              <a:rPr lang="fr-BE" dirty="0"/>
              <a:t>black box versus white box</a:t>
            </a:r>
          </a:p>
          <a:p>
            <a:r>
              <a:rPr lang="fr-BE" dirty="0"/>
              <a:t>violation of </a:t>
            </a:r>
            <a:r>
              <a:rPr lang="fr-BE" dirty="0" err="1"/>
              <a:t>rights</a:t>
            </a:r>
            <a:r>
              <a:rPr lang="fr-BE" dirty="0"/>
              <a:t> and </a:t>
            </a:r>
            <a:r>
              <a:rPr lang="fr-BE" dirty="0" err="1"/>
              <a:t>ethical</a:t>
            </a:r>
            <a:r>
              <a:rPr lang="fr-BE" dirty="0"/>
              <a:t> </a:t>
            </a:r>
            <a:r>
              <a:rPr lang="fr-BE" dirty="0" err="1"/>
              <a:t>principles</a:t>
            </a:r>
            <a:endParaRPr lang="fr-BE" dirty="0"/>
          </a:p>
          <a:p>
            <a:pPr lvl="1"/>
            <a:r>
              <a:rPr lang="fr-BE" dirty="0" err="1"/>
              <a:t>autonomous</a:t>
            </a:r>
            <a:r>
              <a:rPr lang="fr-BE" dirty="0"/>
              <a:t> </a:t>
            </a:r>
            <a:r>
              <a:rPr lang="fr-BE" dirty="0" err="1"/>
              <a:t>weapons</a:t>
            </a:r>
            <a:endParaRPr lang="fr-BE" dirty="0"/>
          </a:p>
          <a:p>
            <a:pPr lvl="1"/>
            <a:r>
              <a:rPr lang="fr-BE" dirty="0" err="1"/>
              <a:t>profiling</a:t>
            </a:r>
            <a:r>
              <a:rPr lang="fr-BE" dirty="0"/>
              <a:t> &amp; </a:t>
            </a:r>
            <a:r>
              <a:rPr lang="fr-BE" dirty="0" err="1"/>
              <a:t>privacy</a:t>
            </a:r>
            <a:endParaRPr lang="fr-BE" dirty="0"/>
          </a:p>
          <a:p>
            <a:pPr lvl="1"/>
            <a:r>
              <a:rPr lang="fr-BE" dirty="0"/>
              <a:t>discrimination (</a:t>
            </a:r>
            <a:r>
              <a:rPr lang="fr-BE" dirty="0" err="1"/>
              <a:t>bias</a:t>
            </a:r>
            <a:r>
              <a:rPr lang="fr-BE" dirty="0"/>
              <a:t> </a:t>
            </a:r>
            <a:r>
              <a:rPr lang="fr-BE" dirty="0" err="1"/>
              <a:t>is</a:t>
            </a:r>
            <a:r>
              <a:rPr lang="fr-BE" dirty="0"/>
              <a:t> one of the </a:t>
            </a:r>
            <a:r>
              <a:rPr lang="fr-BE" dirty="0" err="1"/>
              <a:t>biggest</a:t>
            </a:r>
            <a:r>
              <a:rPr lang="fr-BE" dirty="0"/>
              <a:t> </a:t>
            </a:r>
            <a:r>
              <a:rPr lang="fr-BE" dirty="0" err="1" smtClean="0"/>
              <a:t>problems</a:t>
            </a:r>
            <a:r>
              <a:rPr lang="fr-BE" dirty="0" smtClean="0"/>
              <a:t> </a:t>
            </a:r>
            <a:r>
              <a:rPr lang="fr-BE" dirty="0"/>
              <a:t>in AI)</a:t>
            </a:r>
          </a:p>
          <a:p>
            <a:r>
              <a:rPr lang="fr-BE" dirty="0" err="1"/>
              <a:t>risk</a:t>
            </a:r>
            <a:r>
              <a:rPr lang="fr-BE" dirty="0"/>
              <a:t> of </a:t>
            </a:r>
            <a:r>
              <a:rPr lang="fr-BE" dirty="0" err="1"/>
              <a:t>loss</a:t>
            </a:r>
            <a:r>
              <a:rPr lang="fr-BE" dirty="0"/>
              <a:t> of </a:t>
            </a:r>
            <a:r>
              <a:rPr lang="fr-BE" dirty="0" err="1"/>
              <a:t>human</a:t>
            </a:r>
            <a:r>
              <a:rPr lang="fr-BE" dirty="0"/>
              <a:t> </a:t>
            </a:r>
            <a:r>
              <a:rPr lang="fr-BE" dirty="0" err="1"/>
              <a:t>knowledge</a:t>
            </a:r>
            <a:endParaRPr lang="fr-BE" dirty="0"/>
          </a:p>
          <a:p>
            <a:r>
              <a:rPr lang="fr-BE" dirty="0"/>
              <a:t>job </a:t>
            </a:r>
            <a:r>
              <a:rPr lang="fr-BE" dirty="0" err="1"/>
              <a:t>losses</a:t>
            </a:r>
            <a:r>
              <a:rPr lang="fr-BE" dirty="0"/>
              <a:t> ?</a:t>
            </a:r>
            <a:endParaRPr lang="nl-BE" dirty="0"/>
          </a:p>
        </p:txBody>
      </p:sp>
      <p:sp>
        <p:nvSpPr>
          <p:cNvPr id="2" name="Title 1"/>
          <p:cNvSpPr>
            <a:spLocks noGrp="1"/>
          </p:cNvSpPr>
          <p:nvPr>
            <p:ph type="title"/>
          </p:nvPr>
        </p:nvSpPr>
        <p:spPr/>
        <p:txBody>
          <a:bodyPr/>
          <a:lstStyle/>
          <a:p>
            <a:r>
              <a:rPr lang="fr-BE" dirty="0"/>
              <a:t>Points of attention – AI possible issues</a:t>
            </a:r>
            <a:endParaRPr lang="nl-BE" dirty="0"/>
          </a:p>
        </p:txBody>
      </p:sp>
      <p:sp>
        <p:nvSpPr>
          <p:cNvPr id="7" name="Slide Number Placeholder 6"/>
          <p:cNvSpPr>
            <a:spLocks noGrp="1"/>
          </p:cNvSpPr>
          <p:nvPr>
            <p:ph type="sldNum" sz="quarter" idx="12"/>
          </p:nvPr>
        </p:nvSpPr>
        <p:spPr/>
        <p:txBody>
          <a:bodyPr/>
          <a:lstStyle/>
          <a:p>
            <a:fld id="{D45B42A2-12DC-D04A-88D3-A93CC82DF348}" type="slidenum">
              <a:rPr lang="en-US" smtClean="0"/>
              <a:t>107</a:t>
            </a:fld>
            <a:endParaRPr lang="en-US" dirty="0"/>
          </a:p>
        </p:txBody>
      </p:sp>
    </p:spTree>
    <p:extLst>
      <p:ext uri="{BB962C8B-B14F-4D97-AF65-F5344CB8AC3E}">
        <p14:creationId xmlns:p14="http://schemas.microsoft.com/office/powerpoint/2010/main" val="9427726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4"/>
          </p:nvPr>
        </p:nvSpPr>
        <p:spPr/>
        <p:txBody>
          <a:bodyPr/>
          <a:lstStyle/>
          <a:p>
            <a:r>
              <a:rPr lang="fr-BE" dirty="0" err="1"/>
              <a:t>big</a:t>
            </a:r>
            <a:r>
              <a:rPr lang="fr-BE" dirty="0"/>
              <a:t> cloud </a:t>
            </a:r>
            <a:r>
              <a:rPr lang="fr-BE" dirty="0" err="1"/>
              <a:t>vendors</a:t>
            </a:r>
            <a:endParaRPr lang="fr-BE" dirty="0"/>
          </a:p>
          <a:p>
            <a:pPr lvl="1"/>
            <a:r>
              <a:rPr lang="fr-BE" dirty="0"/>
              <a:t>lots of support for AI</a:t>
            </a:r>
          </a:p>
          <a:p>
            <a:pPr lvl="1"/>
            <a:r>
              <a:rPr lang="fr-BE" dirty="0" err="1"/>
              <a:t>innovative</a:t>
            </a:r>
            <a:r>
              <a:rPr lang="fr-BE" dirty="0"/>
              <a:t> solutions</a:t>
            </a:r>
          </a:p>
          <a:p>
            <a:pPr lvl="1"/>
            <a:r>
              <a:rPr lang="fr-BE" dirty="0" err="1"/>
              <a:t>easy</a:t>
            </a:r>
            <a:r>
              <a:rPr lang="fr-BE" dirty="0"/>
              <a:t> to </a:t>
            </a:r>
            <a:r>
              <a:rPr lang="fr-BE" dirty="0" err="1"/>
              <a:t>get</a:t>
            </a:r>
            <a:r>
              <a:rPr lang="fr-BE" dirty="0"/>
              <a:t> </a:t>
            </a:r>
            <a:r>
              <a:rPr lang="fr-BE" dirty="0" err="1"/>
              <a:t>started</a:t>
            </a:r>
            <a:r>
              <a:rPr lang="fr-BE" dirty="0"/>
              <a:t> </a:t>
            </a:r>
            <a:r>
              <a:rPr lang="fr-BE" dirty="0" err="1"/>
              <a:t>very</a:t>
            </a:r>
            <a:r>
              <a:rPr lang="fr-BE" dirty="0"/>
              <a:t> </a:t>
            </a:r>
            <a:r>
              <a:rPr lang="fr-BE" dirty="0" err="1"/>
              <a:t>quickly</a:t>
            </a:r>
            <a:endParaRPr lang="fr-BE" dirty="0"/>
          </a:p>
          <a:p>
            <a:pPr lvl="1"/>
            <a:r>
              <a:rPr lang="fr-BE" dirty="0"/>
              <a:t>web </a:t>
            </a:r>
            <a:r>
              <a:rPr lang="fr-BE" dirty="0" err="1"/>
              <a:t>based</a:t>
            </a:r>
            <a:r>
              <a:rPr lang="fr-BE" dirty="0"/>
              <a:t> </a:t>
            </a:r>
            <a:r>
              <a:rPr lang="fr-BE" dirty="0" err="1"/>
              <a:t>tools</a:t>
            </a:r>
            <a:endParaRPr lang="fr-BE" dirty="0"/>
          </a:p>
          <a:p>
            <a:pPr lvl="1"/>
            <a:r>
              <a:rPr lang="fr-BE" dirty="0" err="1"/>
              <a:t>pre-trained</a:t>
            </a:r>
            <a:r>
              <a:rPr lang="fr-BE" dirty="0"/>
              <a:t> AI </a:t>
            </a:r>
            <a:r>
              <a:rPr lang="fr-BE" dirty="0" err="1"/>
              <a:t>models</a:t>
            </a:r>
            <a:endParaRPr lang="fr-BE" dirty="0"/>
          </a:p>
          <a:p>
            <a:pPr lvl="1"/>
            <a:r>
              <a:rPr lang="fr-BE" dirty="0" err="1"/>
              <a:t>even</a:t>
            </a:r>
            <a:r>
              <a:rPr lang="fr-BE" dirty="0"/>
              <a:t> </a:t>
            </a:r>
            <a:r>
              <a:rPr lang="fr-BE" dirty="0" err="1"/>
              <a:t>specialized</a:t>
            </a:r>
            <a:r>
              <a:rPr lang="fr-BE" dirty="0"/>
              <a:t> hardware (GPU)</a:t>
            </a:r>
          </a:p>
          <a:p>
            <a:endParaRPr lang="fr-BE" dirty="0"/>
          </a:p>
          <a:p>
            <a:r>
              <a:rPr lang="fr-BE" dirty="0"/>
              <a:t>but... in a social </a:t>
            </a:r>
            <a:r>
              <a:rPr lang="fr-BE" dirty="0" err="1"/>
              <a:t>security</a:t>
            </a:r>
            <a:r>
              <a:rPr lang="fr-BE" dirty="0"/>
              <a:t> </a:t>
            </a:r>
            <a:r>
              <a:rPr lang="fr-BE" dirty="0" err="1"/>
              <a:t>context</a:t>
            </a:r>
            <a:r>
              <a:rPr lang="fr-BE" dirty="0"/>
              <a:t>, </a:t>
            </a:r>
            <a:r>
              <a:rPr lang="fr-BE" dirty="0" err="1"/>
              <a:t>we</a:t>
            </a:r>
            <a:r>
              <a:rPr lang="fr-BE" dirty="0"/>
              <a:t> must </a:t>
            </a:r>
            <a:r>
              <a:rPr lang="fr-BE" dirty="0" err="1"/>
              <a:t>pay</a:t>
            </a:r>
            <a:r>
              <a:rPr lang="fr-BE" dirty="0"/>
              <a:t> attention to</a:t>
            </a:r>
            <a:br>
              <a:rPr lang="fr-BE" dirty="0"/>
            </a:br>
            <a:r>
              <a:rPr lang="fr-BE" u="sng" dirty="0"/>
              <a:t>data </a:t>
            </a:r>
            <a:r>
              <a:rPr lang="fr-BE" u="sng" dirty="0" err="1" smtClean="0"/>
              <a:t>confidentiality</a:t>
            </a:r>
            <a:r>
              <a:rPr lang="fr-BE" dirty="0"/>
              <a:t> </a:t>
            </a:r>
            <a:r>
              <a:rPr lang="fr-BE" dirty="0" smtClean="0"/>
              <a:t>=&gt; respect of EU </a:t>
            </a:r>
            <a:r>
              <a:rPr lang="fr-FR" dirty="0" err="1" smtClean="0"/>
              <a:t>Ethics</a:t>
            </a:r>
            <a:r>
              <a:rPr lang="fr-FR" dirty="0" smtClean="0"/>
              <a:t> Guidelines </a:t>
            </a:r>
            <a:r>
              <a:rPr lang="fr-FR" dirty="0"/>
              <a:t>for </a:t>
            </a:r>
            <a:r>
              <a:rPr lang="fr-FR" dirty="0" err="1"/>
              <a:t>Trustworthy</a:t>
            </a:r>
            <a:r>
              <a:rPr lang="fr-FR" dirty="0"/>
              <a:t> AI</a:t>
            </a:r>
            <a:endParaRPr lang="fr-BE" u="sng" dirty="0"/>
          </a:p>
          <a:p>
            <a:endParaRPr lang="fr-BE" dirty="0"/>
          </a:p>
          <a:p>
            <a:endParaRPr lang="en-US" dirty="0"/>
          </a:p>
        </p:txBody>
      </p:sp>
      <p:sp>
        <p:nvSpPr>
          <p:cNvPr id="2" name="Title 1"/>
          <p:cNvSpPr>
            <a:spLocks noGrp="1"/>
          </p:cNvSpPr>
          <p:nvPr>
            <p:ph type="title"/>
          </p:nvPr>
        </p:nvSpPr>
        <p:spPr/>
        <p:txBody>
          <a:bodyPr/>
          <a:lstStyle/>
          <a:p>
            <a:r>
              <a:rPr lang="fr-BE"/>
              <a:t>Points of attention - cloud &amp; data confidentiality</a:t>
            </a:r>
            <a:endParaRPr lang="nl-BE" dirty="0"/>
          </a:p>
        </p:txBody>
      </p:sp>
      <p:sp>
        <p:nvSpPr>
          <p:cNvPr id="6" name="Slide Number Placeholder 5"/>
          <p:cNvSpPr>
            <a:spLocks noGrp="1"/>
          </p:cNvSpPr>
          <p:nvPr>
            <p:ph type="sldNum" sz="quarter" idx="12"/>
          </p:nvPr>
        </p:nvSpPr>
        <p:spPr/>
        <p:txBody>
          <a:bodyPr/>
          <a:lstStyle/>
          <a:p>
            <a:fld id="{D45B42A2-12DC-D04A-88D3-A93CC82DF348}" type="slidenum">
              <a:rPr lang="en-US" smtClean="0"/>
              <a:t>108</a:t>
            </a:fld>
            <a:endParaRPr lang="en-US" dirty="0"/>
          </a:p>
        </p:txBody>
      </p:sp>
    </p:spTree>
    <p:extLst>
      <p:ext uri="{BB962C8B-B14F-4D97-AF65-F5344CB8AC3E}">
        <p14:creationId xmlns:p14="http://schemas.microsoft.com/office/powerpoint/2010/main" val="51530001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Focus area: </a:t>
            </a:r>
            <a:r>
              <a:rPr lang="en-US" dirty="0" err="1"/>
              <a:t>blockchain</a:t>
            </a:r>
            <a:endParaRPr lang="en-US" dirty="0"/>
          </a:p>
        </p:txBody>
      </p:sp>
      <p:sp>
        <p:nvSpPr>
          <p:cNvPr id="7" name="Slide Number Placeholder 6"/>
          <p:cNvSpPr>
            <a:spLocks noGrp="1"/>
          </p:cNvSpPr>
          <p:nvPr>
            <p:ph type="sldNum" sz="quarter" idx="10"/>
          </p:nvPr>
        </p:nvSpPr>
        <p:spPr/>
        <p:txBody>
          <a:bodyPr/>
          <a:lstStyle/>
          <a:p>
            <a:fld id="{D45B42A2-12DC-D04A-88D3-A93CC82DF348}" type="slidenum">
              <a:rPr lang="en-US" smtClean="0"/>
              <a:pPr/>
              <a:t>109</a:t>
            </a:fld>
            <a:endParaRPr lang="en-US" dirty="0"/>
          </a:p>
        </p:txBody>
      </p:sp>
    </p:spTree>
    <p:extLst>
      <p:ext uri="{BB962C8B-B14F-4D97-AF65-F5344CB8AC3E}">
        <p14:creationId xmlns:p14="http://schemas.microsoft.com/office/powerpoint/2010/main" val="9565077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3B6ADC-61A3-40C0-A2BB-7B7002544C2C}"/>
              </a:ext>
            </a:extLst>
          </p:cNvPr>
          <p:cNvSpPr>
            <a:spLocks noGrp="1"/>
          </p:cNvSpPr>
          <p:nvPr>
            <p:ph sz="quarter" idx="14"/>
          </p:nvPr>
        </p:nvSpPr>
        <p:spPr/>
        <p:txBody>
          <a:bodyPr>
            <a:normAutofit/>
          </a:bodyPr>
          <a:lstStyle/>
          <a:p>
            <a:r>
              <a:rPr lang="en-GB" smtClean="0"/>
              <a:t>Belgian l</a:t>
            </a:r>
            <a:r>
              <a:rPr lang="en-GB" noProof="0" smtClean="0"/>
              <a:t>aw on electronic identification of 18 July 2017 </a:t>
            </a:r>
            <a:r>
              <a:rPr lang="en-GB" smtClean="0"/>
              <a:t>completes the eIDAS Regulation</a:t>
            </a:r>
          </a:p>
          <a:p>
            <a:r>
              <a:rPr lang="en-GB" smtClean="0"/>
              <a:t>s</a:t>
            </a:r>
            <a:r>
              <a:rPr lang="en-GB" noProof="0" smtClean="0"/>
              <a:t>ome provisions:</a:t>
            </a:r>
          </a:p>
          <a:p>
            <a:pPr lvl="1"/>
            <a:r>
              <a:rPr lang="en-GB" noProof="0" smtClean="0"/>
              <a:t>each Belgian public sector body determines the required </a:t>
            </a:r>
            <a:r>
              <a:rPr lang="en-GB" smtClean="0"/>
              <a:t>assurance level</a:t>
            </a:r>
            <a:r>
              <a:rPr lang="en-GB" noProof="0" smtClean="0"/>
              <a:t> for access to its services and informs DG DT about this</a:t>
            </a:r>
          </a:p>
          <a:p>
            <a:pPr lvl="1"/>
            <a:r>
              <a:rPr lang="en-GB" smtClean="0"/>
              <a:t>DG DT determines the assurance level of the schemes to be notified to the European Commission, after consulting the Colleges of Presidents of the federal public services, the social security institutions and the federal public utility institutions</a:t>
            </a:r>
          </a:p>
          <a:p>
            <a:pPr lvl="1"/>
            <a:r>
              <a:rPr lang="en-GB" smtClean="0"/>
              <a:t>DG DT is charged with offering electronic notification services within the federal authentication service (FAS)</a:t>
            </a:r>
          </a:p>
          <a:p>
            <a:pPr lvl="1"/>
            <a:r>
              <a:rPr lang="en-GB" smtClean="0"/>
              <a:t>DG DT passes a minimum set of person identification data to the node of another MS (retrieved from by SSIN), when a user wants access to an online service in that other MS</a:t>
            </a:r>
          </a:p>
          <a:p>
            <a:pPr lvl="1"/>
            <a:endParaRPr lang="en-GB" smtClean="0"/>
          </a:p>
          <a:p>
            <a:pPr lvl="1"/>
            <a:endParaRPr lang="en-GB" smtClean="0"/>
          </a:p>
          <a:p>
            <a:pPr lvl="1"/>
            <a:endParaRPr lang="en-GB" dirty="0" smtClean="0"/>
          </a:p>
        </p:txBody>
      </p:sp>
      <p:sp>
        <p:nvSpPr>
          <p:cNvPr id="2" name="Title 1">
            <a:extLst>
              <a:ext uri="{FF2B5EF4-FFF2-40B4-BE49-F238E27FC236}">
                <a16:creationId xmlns:a16="http://schemas.microsoft.com/office/drawing/2014/main" id="{8642093E-F81B-45EA-A03A-F0EEFFD66793}"/>
              </a:ext>
            </a:extLst>
          </p:cNvPr>
          <p:cNvSpPr>
            <a:spLocks noGrp="1"/>
          </p:cNvSpPr>
          <p:nvPr>
            <p:ph type="title"/>
          </p:nvPr>
        </p:nvSpPr>
        <p:spPr/>
        <p:txBody>
          <a:bodyPr>
            <a:normAutofit/>
          </a:bodyPr>
          <a:lstStyle/>
          <a:p>
            <a:r>
              <a:rPr lang="en-GB" noProof="0" dirty="0" smtClean="0"/>
              <a:t>Belgian law </a:t>
            </a:r>
            <a:r>
              <a:rPr lang="en-GB" dirty="0" smtClean="0"/>
              <a:t>on electronic identification </a:t>
            </a:r>
            <a:endParaRPr lang="en-GB" noProof="0" dirty="0"/>
          </a:p>
        </p:txBody>
      </p:sp>
      <p:sp>
        <p:nvSpPr>
          <p:cNvPr id="6" name="Slide Number Placeholder 5"/>
          <p:cNvSpPr>
            <a:spLocks noGrp="1"/>
          </p:cNvSpPr>
          <p:nvPr>
            <p:ph type="sldNum" sz="quarter" idx="12"/>
          </p:nvPr>
        </p:nvSpPr>
        <p:spPr/>
        <p:txBody>
          <a:bodyPr/>
          <a:lstStyle/>
          <a:p>
            <a:fld id="{D45B42A2-12DC-D04A-88D3-A93CC82DF348}" type="slidenum">
              <a:rPr lang="en-US" smtClean="0"/>
              <a:t>11</a:t>
            </a:fld>
            <a:endParaRPr lang="en-US" dirty="0"/>
          </a:p>
        </p:txBody>
      </p:sp>
    </p:spTree>
    <p:extLst>
      <p:ext uri="{BB962C8B-B14F-4D97-AF65-F5344CB8AC3E}">
        <p14:creationId xmlns:p14="http://schemas.microsoft.com/office/powerpoint/2010/main" val="1096517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err="1"/>
              <a:t>Blockchain</a:t>
            </a:r>
            <a:r>
              <a:rPr lang="en-GB" noProof="0" dirty="0"/>
              <a:t> is about organizing trust </a:t>
            </a:r>
          </a:p>
        </p:txBody>
      </p:sp>
      <p:pic>
        <p:nvPicPr>
          <p:cNvPr id="13" name="Picture 3"/>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85380" y="2125430"/>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descr="https://d30y9cdsu7xlg0.cloudfront.net/png/225592-200.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89597" y="3682946"/>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85380" y="3682946"/>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89597" y="2125430"/>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4" descr="https://d30y9cdsu7xlg0.cloudfront.net/png/225592-200.png"/>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05563" y="1530938"/>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s://d30y9cdsu7xlg0.cloudfront.net/png/225592-200.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05563" y="4472031"/>
            <a:ext cx="661714" cy="661714"/>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oup 31"/>
          <p:cNvGrpSpPr/>
          <p:nvPr/>
        </p:nvGrpSpPr>
        <p:grpSpPr>
          <a:xfrm>
            <a:off x="3060420" y="2807142"/>
            <a:ext cx="1152000" cy="1152000"/>
            <a:chOff x="1877506" y="2377694"/>
            <a:chExt cx="1152000" cy="1152000"/>
          </a:xfrm>
        </p:grpSpPr>
        <p:sp>
          <p:nvSpPr>
            <p:cNvPr id="31" name="Oval 30"/>
            <p:cNvSpPr/>
            <p:nvPr/>
          </p:nvSpPr>
          <p:spPr>
            <a:xfrm>
              <a:off x="1877506" y="2377694"/>
              <a:ext cx="1152000" cy="1152000"/>
            </a:xfrm>
            <a:prstGeom prst="ellipse">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20" name="Picture 3"/>
            <p:cNvPicPr>
              <a:picLocks noChangeAspect="1" noChangeArrowheads="1"/>
            </p:cNvPicPr>
            <p:nvPr/>
          </p:nvPicPr>
          <p:blipFill>
            <a:blip r:embed="rId3" cstate="print">
              <a:grayscl/>
              <a:extLst>
                <a:ext uri="{28A0092B-C50C-407E-A947-70E740481C1C}">
                  <a14:useLocalDpi xmlns:a14="http://schemas.microsoft.com/office/drawing/2010/main" val="0"/>
                </a:ext>
              </a:extLst>
            </a:blip>
            <a:srcRect/>
            <a:stretch>
              <a:fillRect/>
            </a:stretch>
          </p:blipFill>
          <p:spPr bwMode="auto">
            <a:xfrm>
              <a:off x="2054998" y="2517086"/>
              <a:ext cx="797017" cy="7970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42" name="Rectangle 141"/>
          <p:cNvSpPr/>
          <p:nvPr/>
        </p:nvSpPr>
        <p:spPr>
          <a:xfrm>
            <a:off x="1573545" y="5500910"/>
            <a:ext cx="8971280" cy="115968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BE" sz="2400" b="1" dirty="0">
                <a:solidFill>
                  <a:schemeClr val="tx1"/>
                </a:solidFill>
              </a:rPr>
              <a:t>Blockchain Network</a:t>
            </a:r>
          </a:p>
        </p:txBody>
      </p:sp>
      <p:cxnSp>
        <p:nvCxnSpPr>
          <p:cNvPr id="36" name="Straight Connector 35"/>
          <p:cNvCxnSpPr/>
          <p:nvPr/>
        </p:nvCxnSpPr>
        <p:spPr>
          <a:xfrm>
            <a:off x="2647094" y="2787145"/>
            <a:ext cx="438726" cy="26363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4158014" y="3750169"/>
            <a:ext cx="438726" cy="263635"/>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647095" y="3697131"/>
            <a:ext cx="438727" cy="351551"/>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4186263" y="2768349"/>
            <a:ext cx="382228" cy="23597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3636420" y="2224622"/>
            <a:ext cx="0" cy="53316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3636420" y="4013803"/>
            <a:ext cx="0" cy="533164"/>
          </a:xfrm>
          <a:prstGeom prst="line">
            <a:avLst/>
          </a:prstGeom>
          <a:ln w="5080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Oval 66"/>
          <p:cNvSpPr>
            <a:spLocks noChangeAspect="1"/>
          </p:cNvSpPr>
          <p:nvPr/>
        </p:nvSpPr>
        <p:spPr>
          <a:xfrm>
            <a:off x="6317177" y="1364899"/>
            <a:ext cx="3960286" cy="3960286"/>
          </a:xfrm>
          <a:prstGeom prst="ellipse">
            <a:avLst/>
          </a:prstGeom>
          <a:solidFill>
            <a:srgbClr val="00B0F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6" name="Picture 3"/>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46280" y="2160347"/>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7" name="Picture 4" descr="https://d30y9cdsu7xlg0.cloudfront.net/png/225592-200.png"/>
          <p:cNvPicPr>
            <a:picLocks noChangeAspect="1" noChangeArrowheads="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50497" y="3717863"/>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3"/>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250497" y="2160347"/>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0" name="Picture 4" descr="https://d30y9cdsu7xlg0.cloudfront.net/png/225592-200.png"/>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66463" y="1565855"/>
            <a:ext cx="661714" cy="661714"/>
          </a:xfrm>
          <a:prstGeom prst="rect">
            <a:avLst/>
          </a:prstGeom>
          <a:noFill/>
          <a:extLst>
            <a:ext uri="{909E8E84-426E-40DD-AFC4-6F175D3DCCD1}">
              <a14:hiddenFill xmlns:a14="http://schemas.microsoft.com/office/drawing/2010/main">
                <a:solidFill>
                  <a:srgbClr val="FFFFFF"/>
                </a:solidFill>
              </a14:hiddenFill>
            </a:ext>
          </a:extLst>
        </p:spPr>
      </p:pic>
      <p:cxnSp>
        <p:nvCxnSpPr>
          <p:cNvPr id="94" name="Straight Connector 93"/>
          <p:cNvCxnSpPr/>
          <p:nvPr/>
        </p:nvCxnSpPr>
        <p:spPr>
          <a:xfrm flipH="1">
            <a:off x="9250498" y="2660915"/>
            <a:ext cx="17133" cy="138776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8278208" y="2257247"/>
            <a:ext cx="989422" cy="403668"/>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H="1">
            <a:off x="7301792" y="2257248"/>
            <a:ext cx="977454" cy="372295"/>
          </a:xfrm>
          <a:prstGeom prst="line">
            <a:avLst/>
          </a:prstGeom>
          <a:ln w="50800">
            <a:solidFill>
              <a:schemeClr val="tx1">
                <a:lumMod val="50000"/>
                <a:lumOff val="50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H="1">
            <a:off x="8297322" y="4026228"/>
            <a:ext cx="970308" cy="480720"/>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5" name="Group 4"/>
          <p:cNvGrpSpPr/>
          <p:nvPr/>
        </p:nvGrpSpPr>
        <p:grpSpPr>
          <a:xfrm>
            <a:off x="6646281" y="2257248"/>
            <a:ext cx="2604217" cy="2249701"/>
            <a:chOff x="5122280" y="2058847"/>
            <a:chExt cx="2604217" cy="2249701"/>
          </a:xfrm>
        </p:grpSpPr>
        <p:pic>
          <p:nvPicPr>
            <p:cNvPr id="78" name="Picture 3"/>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22280" y="3519463"/>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1" name="Straight Connector 90"/>
            <p:cNvCxnSpPr>
              <a:endCxn id="81" idx="0"/>
            </p:cNvCxnSpPr>
            <p:nvPr/>
          </p:nvCxnSpPr>
          <p:spPr>
            <a:xfrm>
              <a:off x="5789604" y="3760742"/>
              <a:ext cx="983716" cy="54780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777792" y="2431142"/>
              <a:ext cx="11812" cy="1318419"/>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flipH="1">
              <a:off x="5781041" y="2058847"/>
              <a:ext cx="992279" cy="1690714"/>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5783994" y="2431142"/>
              <a:ext cx="1942503" cy="1318419"/>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a:stCxn id="77" idx="1"/>
            </p:cNvCxnSpPr>
            <p:nvPr/>
          </p:nvCxnSpPr>
          <p:spPr>
            <a:xfrm flipH="1" flipV="1">
              <a:off x="5783994" y="3749561"/>
              <a:ext cx="1942503" cy="100759"/>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cxnSp>
        <p:nvCxnSpPr>
          <p:cNvPr id="107" name="Straight Connector 106"/>
          <p:cNvCxnSpPr>
            <a:endCxn id="81" idx="0"/>
          </p:cNvCxnSpPr>
          <p:nvPr/>
        </p:nvCxnSpPr>
        <p:spPr>
          <a:xfrm flipH="1">
            <a:off x="8297321" y="2257248"/>
            <a:ext cx="1" cy="2249701"/>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a:endCxn id="77" idx="1"/>
          </p:cNvCxnSpPr>
          <p:nvPr/>
        </p:nvCxnSpPr>
        <p:spPr>
          <a:xfrm>
            <a:off x="8297321" y="2257248"/>
            <a:ext cx="953177" cy="1791473"/>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a:endCxn id="81" idx="0"/>
          </p:cNvCxnSpPr>
          <p:nvPr/>
        </p:nvCxnSpPr>
        <p:spPr>
          <a:xfrm flipH="1">
            <a:off x="8297321" y="2629542"/>
            <a:ext cx="970309" cy="187740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a:endCxn id="81" idx="0"/>
          </p:cNvCxnSpPr>
          <p:nvPr/>
        </p:nvCxnSpPr>
        <p:spPr>
          <a:xfrm>
            <a:off x="7307994" y="2629542"/>
            <a:ext cx="989326" cy="1877406"/>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7307994" y="2629543"/>
            <a:ext cx="1959636" cy="31373"/>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7307995" y="2629542"/>
            <a:ext cx="1942503" cy="1419178"/>
          </a:xfrm>
          <a:prstGeom prst="line">
            <a:avLst/>
          </a:prstGeom>
          <a:ln w="508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31" name="Right Arrow 130"/>
          <p:cNvSpPr/>
          <p:nvPr/>
        </p:nvSpPr>
        <p:spPr>
          <a:xfrm>
            <a:off x="5640984" y="3089817"/>
            <a:ext cx="414620" cy="529963"/>
          </a:xfrm>
          <a:prstGeom prst="rightArrow">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1" name="Picture 4" descr="https://d30y9cdsu7xlg0.cloudfront.net/png/225592-200.png"/>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966463" y="4506948"/>
            <a:ext cx="661714" cy="661714"/>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2" descr="http://www.unixstickers.com/image/cache/data/stickers/guyfawkes/guyfawkes.sh-600x600.png"/>
          <p:cNvPicPr>
            <a:picLocks noChangeAspect="1" noChangeArrowheads="1"/>
          </p:cNvPicPr>
          <p:nvPr/>
        </p:nvPicPr>
        <p:blipFill>
          <a:blip r:embed="rId5"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9108771" y="3662936"/>
            <a:ext cx="995967" cy="995967"/>
          </a:xfrm>
          <a:prstGeom prst="rect">
            <a:avLst/>
          </a:prstGeom>
          <a:noFill/>
          <a:extLst>
            <a:ext uri="{909E8E84-426E-40DD-AFC4-6F175D3DCCD1}">
              <a14:hiddenFill xmlns:a14="http://schemas.microsoft.com/office/drawing/2010/main">
                <a:solidFill>
                  <a:srgbClr val="FFFFFF"/>
                </a:solidFill>
              </a14:hiddenFill>
            </a:ext>
          </a:extLst>
        </p:spPr>
      </p:pic>
      <p:sp>
        <p:nvSpPr>
          <p:cNvPr id="52" name="Rounded Rectangle 51"/>
          <p:cNvSpPr/>
          <p:nvPr/>
        </p:nvSpPr>
        <p:spPr>
          <a:xfrm>
            <a:off x="1730985" y="6006189"/>
            <a:ext cx="2941361" cy="533400"/>
          </a:xfrm>
          <a:prstGeom prst="roundRect">
            <a:avLst/>
          </a:prstGeom>
          <a:solidFill>
            <a:srgbClr val="2D8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err="1"/>
              <a:t>Registration</a:t>
            </a:r>
            <a:r>
              <a:rPr lang="nl-BE" sz="2400" b="1" dirty="0"/>
              <a:t> of </a:t>
            </a:r>
            <a:r>
              <a:rPr lang="nl-BE" sz="2400" b="1" dirty="0" err="1"/>
              <a:t>facts</a:t>
            </a:r>
            <a:endParaRPr lang="nl-BE" sz="2400" b="1" dirty="0"/>
          </a:p>
        </p:txBody>
      </p:sp>
      <p:sp>
        <p:nvSpPr>
          <p:cNvPr id="53" name="Rounded Rectangle 52"/>
          <p:cNvSpPr/>
          <p:nvPr/>
        </p:nvSpPr>
        <p:spPr>
          <a:xfrm>
            <a:off x="7527306" y="6006189"/>
            <a:ext cx="2902415" cy="533400"/>
          </a:xfrm>
          <a:prstGeom prst="roundRect">
            <a:avLst/>
          </a:prstGeom>
          <a:solidFill>
            <a:srgbClr val="2D8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err="1"/>
              <a:t>Enforcement</a:t>
            </a:r>
            <a:r>
              <a:rPr lang="nl-BE" sz="2400" b="1" dirty="0"/>
              <a:t> of </a:t>
            </a:r>
            <a:r>
              <a:rPr lang="nl-BE" sz="2400" b="1" dirty="0" err="1"/>
              <a:t>rules</a:t>
            </a:r>
            <a:endParaRPr lang="nl-BE" sz="2400" b="1" dirty="0"/>
          </a:p>
        </p:txBody>
      </p:sp>
      <p:sp>
        <p:nvSpPr>
          <p:cNvPr id="54" name="Rounded Rectangle 53"/>
          <p:cNvSpPr/>
          <p:nvPr/>
        </p:nvSpPr>
        <p:spPr>
          <a:xfrm>
            <a:off x="4837920" y="6006189"/>
            <a:ext cx="2526675" cy="533400"/>
          </a:xfrm>
          <a:prstGeom prst="roundRect">
            <a:avLst/>
          </a:prstGeom>
          <a:solidFill>
            <a:srgbClr val="2D88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b="1" dirty="0"/>
              <a:t>Transfer of assets</a:t>
            </a:r>
          </a:p>
        </p:txBody>
      </p:sp>
      <p:sp>
        <p:nvSpPr>
          <p:cNvPr id="7" name="Slide Number Placeholder 6"/>
          <p:cNvSpPr>
            <a:spLocks noGrp="1"/>
          </p:cNvSpPr>
          <p:nvPr>
            <p:ph type="sldNum" sz="quarter" idx="12"/>
          </p:nvPr>
        </p:nvSpPr>
        <p:spPr/>
        <p:txBody>
          <a:bodyPr/>
          <a:lstStyle/>
          <a:p>
            <a:fld id="{D45B42A2-12DC-D04A-88D3-A93CC82DF348}" type="slidenum">
              <a:rPr lang="en-US" smtClean="0"/>
              <a:t>110</a:t>
            </a:fld>
            <a:endParaRPr lang="en-US" dirty="0"/>
          </a:p>
        </p:txBody>
      </p:sp>
    </p:spTree>
    <p:extLst>
      <p:ext uri="{BB962C8B-B14F-4D97-AF65-F5344CB8AC3E}">
        <p14:creationId xmlns:p14="http://schemas.microsoft.com/office/powerpoint/2010/main" val="218381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8" name="Straight Connector 47"/>
          <p:cNvCxnSpPr/>
          <p:nvPr/>
        </p:nvCxnSpPr>
        <p:spPr>
          <a:xfrm>
            <a:off x="986245" y="3671766"/>
            <a:ext cx="3889323" cy="1534794"/>
          </a:xfrm>
          <a:prstGeom prst="line">
            <a:avLst/>
          </a:prstGeom>
          <a:ln>
            <a:headEnd type="oval"/>
            <a:tailEnd type="oval"/>
          </a:ln>
        </p:spPr>
        <p:style>
          <a:lnRef idx="1">
            <a:schemeClr val="accent3"/>
          </a:lnRef>
          <a:fillRef idx="0">
            <a:schemeClr val="accent3"/>
          </a:fillRef>
          <a:effectRef idx="0">
            <a:schemeClr val="accent3"/>
          </a:effectRef>
          <a:fontRef idx="minor">
            <a:schemeClr val="tx1"/>
          </a:fontRef>
        </p:style>
      </p:cxnSp>
      <p:cxnSp>
        <p:nvCxnSpPr>
          <p:cNvPr id="52" name="Straight Connector 51"/>
          <p:cNvCxnSpPr>
            <a:stCxn id="13" idx="1"/>
          </p:cNvCxnSpPr>
          <p:nvPr/>
        </p:nvCxnSpPr>
        <p:spPr>
          <a:xfrm flipH="1">
            <a:off x="4869449" y="3873169"/>
            <a:ext cx="3646429" cy="1333391"/>
          </a:xfrm>
          <a:prstGeom prst="line">
            <a:avLst/>
          </a:prstGeom>
          <a:ln>
            <a:headEnd type="oval"/>
            <a:tailEnd type="oval"/>
          </a:ln>
        </p:spPr>
        <p:style>
          <a:lnRef idx="1">
            <a:schemeClr val="accent3"/>
          </a:lnRef>
          <a:fillRef idx="0">
            <a:schemeClr val="accent3"/>
          </a:fillRef>
          <a:effectRef idx="0">
            <a:schemeClr val="accent3"/>
          </a:effectRef>
          <a:fontRef idx="minor">
            <a:schemeClr val="tx1"/>
          </a:fontRef>
        </p:style>
      </p:cxnSp>
      <p:cxnSp>
        <p:nvCxnSpPr>
          <p:cNvPr id="58" name="Straight Connector 57"/>
          <p:cNvCxnSpPr>
            <a:endCxn id="20" idx="2"/>
          </p:cNvCxnSpPr>
          <p:nvPr/>
        </p:nvCxnSpPr>
        <p:spPr>
          <a:xfrm flipH="1" flipV="1">
            <a:off x="4849221" y="2794654"/>
            <a:ext cx="26347" cy="2411906"/>
          </a:xfrm>
          <a:prstGeom prst="line">
            <a:avLst/>
          </a:prstGeom>
          <a:ln>
            <a:headEnd type="oval"/>
            <a:tailEnd type="oval"/>
          </a:ln>
        </p:spPr>
        <p:style>
          <a:lnRef idx="1">
            <a:schemeClr val="accent3"/>
          </a:lnRef>
          <a:fillRef idx="0">
            <a:schemeClr val="accent3"/>
          </a:fillRef>
          <a:effectRef idx="0">
            <a:schemeClr val="accent3"/>
          </a:effectRef>
          <a:fontRef idx="minor">
            <a:schemeClr val="tx1"/>
          </a:fontRef>
        </p:style>
      </p:cxnSp>
      <p:cxnSp>
        <p:nvCxnSpPr>
          <p:cNvPr id="61" name="Straight Connector 60"/>
          <p:cNvCxnSpPr>
            <a:stCxn id="13" idx="1"/>
          </p:cNvCxnSpPr>
          <p:nvPr/>
        </p:nvCxnSpPr>
        <p:spPr>
          <a:xfrm flipH="1" flipV="1">
            <a:off x="986245" y="3671767"/>
            <a:ext cx="7529633" cy="201403"/>
          </a:xfrm>
          <a:prstGeom prst="line">
            <a:avLst/>
          </a:prstGeom>
          <a:ln>
            <a:headEnd type="oval"/>
            <a:tailEnd type="oval"/>
          </a:ln>
        </p:spPr>
        <p:style>
          <a:lnRef idx="1">
            <a:schemeClr val="accent3"/>
          </a:lnRef>
          <a:fillRef idx="0">
            <a:schemeClr val="accent3"/>
          </a:fillRef>
          <a:effectRef idx="0">
            <a:schemeClr val="accent3"/>
          </a:effectRef>
          <a:fontRef idx="minor">
            <a:schemeClr val="tx1"/>
          </a:fontRef>
        </p:style>
      </p:cxnSp>
      <p:cxnSp>
        <p:nvCxnSpPr>
          <p:cNvPr id="47" name="Straight Connector 46"/>
          <p:cNvCxnSpPr>
            <a:endCxn id="20" idx="2"/>
          </p:cNvCxnSpPr>
          <p:nvPr/>
        </p:nvCxnSpPr>
        <p:spPr>
          <a:xfrm flipV="1">
            <a:off x="1003213" y="2794654"/>
            <a:ext cx="3846008" cy="876360"/>
          </a:xfrm>
          <a:prstGeom prst="line">
            <a:avLst/>
          </a:prstGeom>
          <a:ln>
            <a:headEnd type="oval"/>
            <a:tailEnd type="oval"/>
          </a:ln>
        </p:spPr>
        <p:style>
          <a:lnRef idx="1">
            <a:schemeClr val="accent3"/>
          </a:lnRef>
          <a:fillRef idx="0">
            <a:schemeClr val="accent3"/>
          </a:fillRef>
          <a:effectRef idx="0">
            <a:schemeClr val="accent3"/>
          </a:effectRef>
          <a:fontRef idx="minor">
            <a:schemeClr val="tx1"/>
          </a:fontRef>
        </p:style>
      </p:cxnSp>
      <p:pic>
        <p:nvPicPr>
          <p:cNvPr id="13" name="Picture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15878" y="3365409"/>
            <a:ext cx="790836" cy="1015520"/>
          </a:xfrm>
          <a:prstGeom prst="rect">
            <a:avLst/>
          </a:prstGeom>
          <a:effectLst>
            <a:outerShdw blurRad="50800" dist="38100" dir="2700000" algn="tl" rotWithShape="0">
              <a:schemeClr val="bg1">
                <a:alpha val="40000"/>
              </a:schemeClr>
            </a:outerShdw>
          </a:effectLst>
        </p:spPr>
      </p:pic>
      <p:pic>
        <p:nvPicPr>
          <p:cNvPr id="14" name="Content Placeholder 4"/>
          <p:cNvPicPr>
            <a:picLocks noGrp="1" noChangeAspect="1"/>
          </p:cNvPicPr>
          <p:nvPr>
            <p:ph idx="14"/>
          </p:nvPr>
        </p:nvPicPr>
        <p:blipFill>
          <a:blip r:embed="rId3" cstate="print">
            <a:extLst>
              <a:ext uri="{28A0092B-C50C-407E-A947-70E740481C1C}">
                <a14:useLocalDpi xmlns:a14="http://schemas.microsoft.com/office/drawing/2010/main" val="0"/>
              </a:ext>
            </a:extLst>
          </a:blip>
          <a:stretch>
            <a:fillRect/>
          </a:stretch>
        </p:blipFill>
        <p:spPr>
          <a:xfrm>
            <a:off x="229292" y="3349709"/>
            <a:ext cx="756360" cy="981657"/>
          </a:xfrm>
        </p:spPr>
      </p:pic>
      <p:sp>
        <p:nvSpPr>
          <p:cNvPr id="7" name="Title 6"/>
          <p:cNvSpPr>
            <a:spLocks noGrp="1"/>
          </p:cNvSpPr>
          <p:nvPr>
            <p:ph type="title"/>
          </p:nvPr>
        </p:nvSpPr>
        <p:spPr/>
        <p:txBody>
          <a:bodyPr/>
          <a:lstStyle/>
          <a:p>
            <a:r>
              <a:rPr lang="en-US" dirty="0"/>
              <a:t>Idea</a:t>
            </a:r>
          </a:p>
        </p:txBody>
      </p:sp>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7808" y="5289483"/>
            <a:ext cx="1015520" cy="1015520"/>
          </a:xfrm>
          <a:prstGeom prst="rect">
            <a:avLst/>
          </a:prstGeom>
          <a:effectLst>
            <a:outerShdw blurRad="50800" dist="38100" dir="2700000" algn="tl" rotWithShape="0">
              <a:schemeClr val="bg1">
                <a:alpha val="40000"/>
              </a:schemeClr>
            </a:outerShdw>
          </a:effectLst>
        </p:spPr>
      </p:pic>
      <p:pic>
        <p:nvPicPr>
          <p:cNvPr id="16" name="Picture 2" descr="http://www.clker.com/cliparts/5/z/K/D/E/s/business-person-black-md.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8717" y="1512307"/>
            <a:ext cx="729231" cy="953117"/>
          </a:xfrm>
          <a:prstGeom prst="rect">
            <a:avLst/>
          </a:prstGeom>
          <a:noFill/>
          <a:effectLst>
            <a:outerShdw blurRad="50800" dist="38100" dir="2700000" algn="tl" rotWithShape="0">
              <a:schemeClr val="bg1">
                <a:alpha val="40000"/>
              </a:scheme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12249" y="4268943"/>
            <a:ext cx="622286" cy="420564"/>
          </a:xfrm>
          <a:prstGeom prst="rect">
            <a:avLst/>
          </a:prstGeom>
          <a:noFill/>
        </p:spPr>
        <p:txBody>
          <a:bodyPr wrap="none" rtlCol="0">
            <a:spAutoFit/>
          </a:bodyPr>
          <a:lstStyle/>
          <a:p>
            <a:r>
              <a:rPr lang="nl-BE" sz="2133" dirty="0"/>
              <a:t>Bob</a:t>
            </a:r>
          </a:p>
        </p:txBody>
      </p:sp>
      <p:sp>
        <p:nvSpPr>
          <p:cNvPr id="18" name="TextBox 17"/>
          <p:cNvSpPr txBox="1"/>
          <p:nvPr/>
        </p:nvSpPr>
        <p:spPr>
          <a:xfrm>
            <a:off x="4485290" y="6247743"/>
            <a:ext cx="720069" cy="420564"/>
          </a:xfrm>
          <a:prstGeom prst="rect">
            <a:avLst/>
          </a:prstGeom>
          <a:noFill/>
        </p:spPr>
        <p:txBody>
          <a:bodyPr wrap="none" rtlCol="0">
            <a:spAutoFit/>
          </a:bodyPr>
          <a:lstStyle/>
          <a:p>
            <a:r>
              <a:rPr lang="nl-BE" sz="2133" dirty="0"/>
              <a:t>Alice</a:t>
            </a:r>
          </a:p>
        </p:txBody>
      </p:sp>
      <p:sp>
        <p:nvSpPr>
          <p:cNvPr id="19" name="TextBox 18"/>
          <p:cNvSpPr txBox="1"/>
          <p:nvPr/>
        </p:nvSpPr>
        <p:spPr>
          <a:xfrm>
            <a:off x="8400257" y="4268943"/>
            <a:ext cx="962123" cy="420564"/>
          </a:xfrm>
          <a:prstGeom prst="rect">
            <a:avLst/>
          </a:prstGeom>
          <a:noFill/>
        </p:spPr>
        <p:txBody>
          <a:bodyPr wrap="none" rtlCol="0">
            <a:spAutoFit/>
          </a:bodyPr>
          <a:lstStyle/>
          <a:p>
            <a:r>
              <a:rPr lang="nl-BE" sz="2133" dirty="0" err="1"/>
              <a:t>Charlie</a:t>
            </a:r>
            <a:endParaRPr lang="nl-BE" sz="2133" dirty="0"/>
          </a:p>
        </p:txBody>
      </p:sp>
      <p:sp>
        <p:nvSpPr>
          <p:cNvPr id="20" name="TextBox 19"/>
          <p:cNvSpPr txBox="1"/>
          <p:nvPr/>
        </p:nvSpPr>
        <p:spPr>
          <a:xfrm>
            <a:off x="4480787" y="2374090"/>
            <a:ext cx="736868" cy="420564"/>
          </a:xfrm>
          <a:prstGeom prst="rect">
            <a:avLst/>
          </a:prstGeom>
          <a:noFill/>
        </p:spPr>
        <p:txBody>
          <a:bodyPr wrap="none" rtlCol="0">
            <a:spAutoFit/>
          </a:bodyPr>
          <a:lstStyle/>
          <a:p>
            <a:r>
              <a:rPr lang="nl-BE" sz="2133" dirty="0"/>
              <a:t>Dave</a:t>
            </a:r>
          </a:p>
        </p:txBody>
      </p:sp>
      <p:graphicFrame>
        <p:nvGraphicFramePr>
          <p:cNvPr id="38" name="Table 37"/>
          <p:cNvGraphicFramePr>
            <a:graphicFrameLocks noGrp="1"/>
          </p:cNvGraphicFramePr>
          <p:nvPr>
            <p:extLst>
              <p:ext uri="{D42A27DB-BD31-4B8C-83A1-F6EECF244321}">
                <p14:modId xmlns:p14="http://schemas.microsoft.com/office/powerpoint/2010/main" val="3721252336"/>
              </p:ext>
            </p:extLst>
          </p:nvPr>
        </p:nvGraphicFramePr>
        <p:xfrm>
          <a:off x="9552384" y="3155524"/>
          <a:ext cx="2208245" cy="1788160"/>
        </p:xfrm>
        <a:graphic>
          <a:graphicData uri="http://schemas.openxmlformats.org/drawingml/2006/table">
            <a:tbl>
              <a:tblPr firstRow="1" bandRow="1">
                <a:tableStyleId>{5C22544A-7EE6-4342-B048-85BDC9FD1C3A}</a:tableStyleId>
              </a:tblPr>
              <a:tblGrid>
                <a:gridCol w="2208245">
                  <a:extLst>
                    <a:ext uri="{9D8B030D-6E8A-4147-A177-3AD203B41FA5}">
                      <a16:colId xmlns:a16="http://schemas.microsoft.com/office/drawing/2014/main" val="20000"/>
                    </a:ext>
                  </a:extLst>
                </a:gridCol>
              </a:tblGrid>
              <a:tr h="447040">
                <a:tc>
                  <a:txBody>
                    <a:bodyPr/>
                    <a:lstStyle/>
                    <a:p>
                      <a:pPr algn="ctr"/>
                      <a:r>
                        <a:rPr lang="nl-BE" sz="2100" b="1" dirty="0"/>
                        <a:t>Transaction</a:t>
                      </a:r>
                      <a:r>
                        <a:rPr lang="nl-BE" sz="2100" b="1" baseline="0" dirty="0"/>
                        <a:t>s</a:t>
                      </a:r>
                      <a:endParaRPr lang="nl-BE" sz="2100" b="1" dirty="0"/>
                    </a:p>
                  </a:txBody>
                  <a:tcPr marL="121920" marR="121920" marT="60960" marB="60960">
                    <a:solidFill>
                      <a:schemeClr val="accent1">
                        <a:alpha val="70000"/>
                      </a:schemeClr>
                    </a:solidFill>
                  </a:tcPr>
                </a:tc>
                <a:extLst>
                  <a:ext uri="{0D108BD9-81ED-4DB2-BD59-A6C34878D82A}">
                    <a16:rowId xmlns:a16="http://schemas.microsoft.com/office/drawing/2014/main" val="10000"/>
                  </a:ext>
                </a:extLst>
              </a:tr>
              <a:tr h="447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2100" b="0" dirty="0"/>
                        <a:t>5,1 BTC        →  </a:t>
                      </a:r>
                    </a:p>
                  </a:txBody>
                  <a:tcPr marL="121920" marR="121920" marT="60960" marB="60960">
                    <a:solidFill>
                      <a:schemeClr val="accent1">
                        <a:tint val="40000"/>
                        <a:alpha val="90000"/>
                      </a:schemeClr>
                    </a:solidFill>
                  </a:tcPr>
                </a:tc>
                <a:extLst>
                  <a:ext uri="{0D108BD9-81ED-4DB2-BD59-A6C34878D82A}">
                    <a16:rowId xmlns:a16="http://schemas.microsoft.com/office/drawing/2014/main" val="10001"/>
                  </a:ext>
                </a:extLst>
              </a:tr>
              <a:tr h="447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2100" b="0" dirty="0"/>
                        <a:t>0,7 BTC        →  </a:t>
                      </a:r>
                    </a:p>
                  </a:txBody>
                  <a:tcPr marL="121920" marR="121920" marT="60960" marB="60960">
                    <a:solidFill>
                      <a:schemeClr val="accent1">
                        <a:tint val="20000"/>
                        <a:alpha val="90000"/>
                      </a:schemeClr>
                    </a:solidFill>
                  </a:tcPr>
                </a:tc>
                <a:extLst>
                  <a:ext uri="{0D108BD9-81ED-4DB2-BD59-A6C34878D82A}">
                    <a16:rowId xmlns:a16="http://schemas.microsoft.com/office/drawing/2014/main" val="10002"/>
                  </a:ext>
                </a:extLst>
              </a:tr>
              <a:tr h="447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BE" sz="2100" dirty="0"/>
                    </a:p>
                  </a:txBody>
                  <a:tcPr marL="121920" marR="121920" marT="60960" marB="60960">
                    <a:solidFill>
                      <a:schemeClr val="accent1">
                        <a:tint val="40000"/>
                        <a:alpha val="90000"/>
                      </a:schemeClr>
                    </a:solidFill>
                  </a:tcPr>
                </a:tc>
                <a:extLst>
                  <a:ext uri="{0D108BD9-81ED-4DB2-BD59-A6C34878D82A}">
                    <a16:rowId xmlns:a16="http://schemas.microsoft.com/office/drawing/2014/main" val="10003"/>
                  </a:ext>
                </a:extLst>
              </a:tr>
            </a:tbl>
          </a:graphicData>
        </a:graphic>
      </p:graphicFrame>
      <p:pic>
        <p:nvPicPr>
          <p:cNvPr id="39" name="Picture 3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04513" y="3671766"/>
            <a:ext cx="267820" cy="331325"/>
          </a:xfrm>
          <a:prstGeom prst="rect">
            <a:avLst/>
          </a:prstGeom>
        </p:spPr>
      </p:pic>
      <p:pic>
        <p:nvPicPr>
          <p:cNvPr id="40" name="Picture 3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280577" y="3671766"/>
            <a:ext cx="343911" cy="331327"/>
          </a:xfrm>
          <a:prstGeom prst="rect">
            <a:avLst/>
          </a:prstGeom>
        </p:spPr>
      </p:pic>
      <p:pic>
        <p:nvPicPr>
          <p:cNvPr id="44"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20525" y="4118166"/>
            <a:ext cx="264011" cy="331325"/>
          </a:xfrm>
          <a:prstGeom prst="rect">
            <a:avLst/>
          </a:prstGeom>
        </p:spPr>
      </p:pic>
      <p:pic>
        <p:nvPicPr>
          <p:cNvPr id="45" name="Picture 4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04513" y="4118166"/>
            <a:ext cx="267820" cy="331325"/>
          </a:xfrm>
          <a:prstGeom prst="rect">
            <a:avLst/>
          </a:prstGeom>
        </p:spPr>
      </p:pic>
      <p:cxnSp>
        <p:nvCxnSpPr>
          <p:cNvPr id="55" name="Straight Connector 54"/>
          <p:cNvCxnSpPr>
            <a:stCxn id="13" idx="1"/>
            <a:endCxn id="20" idx="2"/>
          </p:cNvCxnSpPr>
          <p:nvPr/>
        </p:nvCxnSpPr>
        <p:spPr>
          <a:xfrm flipH="1" flipV="1">
            <a:off x="4849221" y="2794654"/>
            <a:ext cx="3666657" cy="1078515"/>
          </a:xfrm>
          <a:prstGeom prst="line">
            <a:avLst/>
          </a:prstGeom>
          <a:ln>
            <a:headEnd type="oval"/>
            <a:tailEnd type="oval"/>
          </a:ln>
        </p:spPr>
        <p:style>
          <a:lnRef idx="1">
            <a:schemeClr val="accent3"/>
          </a:lnRef>
          <a:fillRef idx="0">
            <a:schemeClr val="accent3"/>
          </a:fillRef>
          <a:effectRef idx="0">
            <a:schemeClr val="accent3"/>
          </a:effectRef>
          <a:fontRef idx="minor">
            <a:schemeClr val="tx1"/>
          </a:fontRef>
        </p:style>
      </p:cxnSp>
      <p:graphicFrame>
        <p:nvGraphicFramePr>
          <p:cNvPr id="64" name="Table 63"/>
          <p:cNvGraphicFramePr>
            <a:graphicFrameLocks noGrp="1"/>
          </p:cNvGraphicFramePr>
          <p:nvPr>
            <p:extLst>
              <p:ext uri="{D42A27DB-BD31-4B8C-83A1-F6EECF244321}">
                <p14:modId xmlns:p14="http://schemas.microsoft.com/office/powerpoint/2010/main" val="589685658"/>
              </p:ext>
            </p:extLst>
          </p:nvPr>
        </p:nvGraphicFramePr>
        <p:xfrm>
          <a:off x="5423926" y="1287148"/>
          <a:ext cx="2208245" cy="1788160"/>
        </p:xfrm>
        <a:graphic>
          <a:graphicData uri="http://schemas.openxmlformats.org/drawingml/2006/table">
            <a:tbl>
              <a:tblPr firstRow="1" bandRow="1">
                <a:tableStyleId>{5C22544A-7EE6-4342-B048-85BDC9FD1C3A}</a:tableStyleId>
              </a:tblPr>
              <a:tblGrid>
                <a:gridCol w="2208245">
                  <a:extLst>
                    <a:ext uri="{9D8B030D-6E8A-4147-A177-3AD203B41FA5}">
                      <a16:colId xmlns:a16="http://schemas.microsoft.com/office/drawing/2014/main" val="20000"/>
                    </a:ext>
                  </a:extLst>
                </a:gridCol>
              </a:tblGrid>
              <a:tr h="447040">
                <a:tc>
                  <a:txBody>
                    <a:bodyPr/>
                    <a:lstStyle/>
                    <a:p>
                      <a:pPr algn="ctr"/>
                      <a:r>
                        <a:rPr lang="nl-BE" sz="2100" b="1" dirty="0"/>
                        <a:t>Transaction</a:t>
                      </a:r>
                      <a:r>
                        <a:rPr lang="nl-BE" sz="2100" b="1" baseline="0" dirty="0"/>
                        <a:t>s</a:t>
                      </a:r>
                      <a:endParaRPr lang="nl-BE" sz="2100" b="1" dirty="0"/>
                    </a:p>
                  </a:txBody>
                  <a:tcPr marL="121920" marR="121920" marT="60960" marB="60960">
                    <a:solidFill>
                      <a:schemeClr val="accent1">
                        <a:alpha val="70000"/>
                      </a:schemeClr>
                    </a:solidFill>
                  </a:tcPr>
                </a:tc>
                <a:extLst>
                  <a:ext uri="{0D108BD9-81ED-4DB2-BD59-A6C34878D82A}">
                    <a16:rowId xmlns:a16="http://schemas.microsoft.com/office/drawing/2014/main" val="10000"/>
                  </a:ext>
                </a:extLst>
              </a:tr>
              <a:tr h="447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2100" b="0" dirty="0"/>
                        <a:t>5,1 BTC        →  </a:t>
                      </a:r>
                    </a:p>
                  </a:txBody>
                  <a:tcPr marL="121920" marR="121920" marT="60960" marB="60960">
                    <a:solidFill>
                      <a:schemeClr val="accent1">
                        <a:tint val="40000"/>
                        <a:alpha val="90000"/>
                      </a:schemeClr>
                    </a:solidFill>
                  </a:tcPr>
                </a:tc>
                <a:extLst>
                  <a:ext uri="{0D108BD9-81ED-4DB2-BD59-A6C34878D82A}">
                    <a16:rowId xmlns:a16="http://schemas.microsoft.com/office/drawing/2014/main" val="10001"/>
                  </a:ext>
                </a:extLst>
              </a:tr>
              <a:tr h="447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2100" b="0" dirty="0"/>
                        <a:t>0,7 BTC        →  </a:t>
                      </a:r>
                    </a:p>
                  </a:txBody>
                  <a:tcPr marL="121920" marR="121920" marT="60960" marB="60960">
                    <a:solidFill>
                      <a:schemeClr val="accent1">
                        <a:tint val="20000"/>
                        <a:alpha val="90000"/>
                      </a:schemeClr>
                    </a:solidFill>
                  </a:tcPr>
                </a:tc>
                <a:extLst>
                  <a:ext uri="{0D108BD9-81ED-4DB2-BD59-A6C34878D82A}">
                    <a16:rowId xmlns:a16="http://schemas.microsoft.com/office/drawing/2014/main" val="10002"/>
                  </a:ext>
                </a:extLst>
              </a:tr>
              <a:tr h="447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BE" sz="2100" dirty="0"/>
                    </a:p>
                  </a:txBody>
                  <a:tcPr marL="121920" marR="121920" marT="60960" marB="60960">
                    <a:solidFill>
                      <a:schemeClr val="accent1">
                        <a:tint val="40000"/>
                        <a:alpha val="90000"/>
                      </a:schemeClr>
                    </a:solidFill>
                  </a:tcPr>
                </a:tc>
                <a:extLst>
                  <a:ext uri="{0D108BD9-81ED-4DB2-BD59-A6C34878D82A}">
                    <a16:rowId xmlns:a16="http://schemas.microsoft.com/office/drawing/2014/main" val="10003"/>
                  </a:ext>
                </a:extLst>
              </a:tr>
            </a:tbl>
          </a:graphicData>
        </a:graphic>
      </p:graphicFrame>
      <p:pic>
        <p:nvPicPr>
          <p:cNvPr id="65" name="Picture 6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6054" y="1803390"/>
            <a:ext cx="267820" cy="331325"/>
          </a:xfrm>
          <a:prstGeom prst="rect">
            <a:avLst/>
          </a:prstGeom>
        </p:spPr>
      </p:pic>
      <p:pic>
        <p:nvPicPr>
          <p:cNvPr id="66" name="Picture 6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2118" y="1803390"/>
            <a:ext cx="343911" cy="331327"/>
          </a:xfrm>
          <a:prstGeom prst="rect">
            <a:avLst/>
          </a:prstGeom>
        </p:spPr>
      </p:pic>
      <p:pic>
        <p:nvPicPr>
          <p:cNvPr id="70"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2067" y="2249790"/>
            <a:ext cx="264011" cy="331325"/>
          </a:xfrm>
          <a:prstGeom prst="rect">
            <a:avLst/>
          </a:prstGeom>
        </p:spPr>
      </p:pic>
      <p:pic>
        <p:nvPicPr>
          <p:cNvPr id="71" name="Picture 7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76054" y="2249790"/>
            <a:ext cx="267820" cy="331325"/>
          </a:xfrm>
          <a:prstGeom prst="rect">
            <a:avLst/>
          </a:prstGeom>
        </p:spPr>
      </p:pic>
      <p:graphicFrame>
        <p:nvGraphicFramePr>
          <p:cNvPr id="72" name="Table 71"/>
          <p:cNvGraphicFramePr>
            <a:graphicFrameLocks noGrp="1"/>
          </p:cNvGraphicFramePr>
          <p:nvPr>
            <p:extLst>
              <p:ext uri="{D42A27DB-BD31-4B8C-83A1-F6EECF244321}">
                <p14:modId xmlns:p14="http://schemas.microsoft.com/office/powerpoint/2010/main" val="248076705"/>
              </p:ext>
            </p:extLst>
          </p:nvPr>
        </p:nvGraphicFramePr>
        <p:xfrm>
          <a:off x="5519936" y="4987280"/>
          <a:ext cx="2208245" cy="1788160"/>
        </p:xfrm>
        <a:graphic>
          <a:graphicData uri="http://schemas.openxmlformats.org/drawingml/2006/table">
            <a:tbl>
              <a:tblPr firstRow="1" bandRow="1">
                <a:tableStyleId>{5C22544A-7EE6-4342-B048-85BDC9FD1C3A}</a:tableStyleId>
              </a:tblPr>
              <a:tblGrid>
                <a:gridCol w="2208245">
                  <a:extLst>
                    <a:ext uri="{9D8B030D-6E8A-4147-A177-3AD203B41FA5}">
                      <a16:colId xmlns:a16="http://schemas.microsoft.com/office/drawing/2014/main" val="20000"/>
                    </a:ext>
                  </a:extLst>
                </a:gridCol>
              </a:tblGrid>
              <a:tr h="447040">
                <a:tc>
                  <a:txBody>
                    <a:bodyPr/>
                    <a:lstStyle/>
                    <a:p>
                      <a:pPr algn="ctr"/>
                      <a:r>
                        <a:rPr lang="nl-BE" sz="2100" b="1" dirty="0"/>
                        <a:t>Transaction</a:t>
                      </a:r>
                      <a:r>
                        <a:rPr lang="nl-BE" sz="2100" b="1" baseline="0" dirty="0"/>
                        <a:t>s</a:t>
                      </a:r>
                      <a:endParaRPr lang="nl-BE" sz="2100" b="1" dirty="0"/>
                    </a:p>
                  </a:txBody>
                  <a:tcPr marL="121920" marR="121920" marT="60960" marB="60960">
                    <a:solidFill>
                      <a:schemeClr val="accent1">
                        <a:alpha val="70000"/>
                      </a:schemeClr>
                    </a:solidFill>
                  </a:tcPr>
                </a:tc>
                <a:extLst>
                  <a:ext uri="{0D108BD9-81ED-4DB2-BD59-A6C34878D82A}">
                    <a16:rowId xmlns:a16="http://schemas.microsoft.com/office/drawing/2014/main" val="10000"/>
                  </a:ext>
                </a:extLst>
              </a:tr>
              <a:tr h="447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2100" b="0" dirty="0"/>
                        <a:t>5,1 BTC        →  </a:t>
                      </a:r>
                    </a:p>
                  </a:txBody>
                  <a:tcPr marL="121920" marR="121920" marT="60960" marB="60960">
                    <a:solidFill>
                      <a:schemeClr val="accent1">
                        <a:tint val="40000"/>
                        <a:alpha val="90000"/>
                      </a:schemeClr>
                    </a:solidFill>
                  </a:tcPr>
                </a:tc>
                <a:extLst>
                  <a:ext uri="{0D108BD9-81ED-4DB2-BD59-A6C34878D82A}">
                    <a16:rowId xmlns:a16="http://schemas.microsoft.com/office/drawing/2014/main" val="10001"/>
                  </a:ext>
                </a:extLst>
              </a:tr>
              <a:tr h="447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2100" b="0" dirty="0"/>
                        <a:t>0,7 BTC        →  </a:t>
                      </a:r>
                    </a:p>
                  </a:txBody>
                  <a:tcPr marL="121920" marR="121920" marT="60960" marB="60960">
                    <a:solidFill>
                      <a:schemeClr val="accent1">
                        <a:tint val="20000"/>
                        <a:alpha val="90000"/>
                      </a:schemeClr>
                    </a:solidFill>
                  </a:tcPr>
                </a:tc>
                <a:extLst>
                  <a:ext uri="{0D108BD9-81ED-4DB2-BD59-A6C34878D82A}">
                    <a16:rowId xmlns:a16="http://schemas.microsoft.com/office/drawing/2014/main" val="10002"/>
                  </a:ext>
                </a:extLst>
              </a:tr>
              <a:tr h="447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BE" sz="2100" dirty="0"/>
                    </a:p>
                  </a:txBody>
                  <a:tcPr marL="121920" marR="121920" marT="60960" marB="60960">
                    <a:solidFill>
                      <a:schemeClr val="accent1">
                        <a:tint val="40000"/>
                        <a:alpha val="90000"/>
                      </a:schemeClr>
                    </a:solidFill>
                  </a:tcPr>
                </a:tc>
                <a:extLst>
                  <a:ext uri="{0D108BD9-81ED-4DB2-BD59-A6C34878D82A}">
                    <a16:rowId xmlns:a16="http://schemas.microsoft.com/office/drawing/2014/main" val="10003"/>
                  </a:ext>
                </a:extLst>
              </a:tr>
            </a:tbl>
          </a:graphicData>
        </a:graphic>
      </p:graphicFrame>
      <p:pic>
        <p:nvPicPr>
          <p:cNvPr id="73" name="Picture 7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2065" y="5503522"/>
            <a:ext cx="267820" cy="331325"/>
          </a:xfrm>
          <a:prstGeom prst="rect">
            <a:avLst/>
          </a:prstGeom>
        </p:spPr>
      </p:pic>
      <p:pic>
        <p:nvPicPr>
          <p:cNvPr id="74" name="Picture 7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48129" y="5503522"/>
            <a:ext cx="343911" cy="331327"/>
          </a:xfrm>
          <a:prstGeom prst="rect">
            <a:avLst/>
          </a:prstGeom>
        </p:spPr>
      </p:pic>
      <p:pic>
        <p:nvPicPr>
          <p:cNvPr id="78"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88077" y="5949922"/>
            <a:ext cx="264011" cy="331325"/>
          </a:xfrm>
          <a:prstGeom prst="rect">
            <a:avLst/>
          </a:prstGeom>
        </p:spPr>
      </p:pic>
      <p:pic>
        <p:nvPicPr>
          <p:cNvPr id="79" name="Picture 7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72065" y="5949922"/>
            <a:ext cx="267820" cy="331325"/>
          </a:xfrm>
          <a:prstGeom prst="rect">
            <a:avLst/>
          </a:prstGeom>
        </p:spPr>
      </p:pic>
      <p:graphicFrame>
        <p:nvGraphicFramePr>
          <p:cNvPr id="80" name="Table 79"/>
          <p:cNvGraphicFramePr>
            <a:graphicFrameLocks noGrp="1"/>
          </p:cNvGraphicFramePr>
          <p:nvPr>
            <p:extLst>
              <p:ext uri="{D42A27DB-BD31-4B8C-83A1-F6EECF244321}">
                <p14:modId xmlns:p14="http://schemas.microsoft.com/office/powerpoint/2010/main" val="651450918"/>
              </p:ext>
            </p:extLst>
          </p:nvPr>
        </p:nvGraphicFramePr>
        <p:xfrm>
          <a:off x="1199456" y="2894941"/>
          <a:ext cx="2208245" cy="1788160"/>
        </p:xfrm>
        <a:graphic>
          <a:graphicData uri="http://schemas.openxmlformats.org/drawingml/2006/table">
            <a:tbl>
              <a:tblPr firstRow="1" bandRow="1">
                <a:tableStyleId>{5C22544A-7EE6-4342-B048-85BDC9FD1C3A}</a:tableStyleId>
              </a:tblPr>
              <a:tblGrid>
                <a:gridCol w="2208245">
                  <a:extLst>
                    <a:ext uri="{9D8B030D-6E8A-4147-A177-3AD203B41FA5}">
                      <a16:colId xmlns:a16="http://schemas.microsoft.com/office/drawing/2014/main" val="20000"/>
                    </a:ext>
                  </a:extLst>
                </a:gridCol>
              </a:tblGrid>
              <a:tr h="447040">
                <a:tc>
                  <a:txBody>
                    <a:bodyPr/>
                    <a:lstStyle/>
                    <a:p>
                      <a:pPr algn="ctr"/>
                      <a:r>
                        <a:rPr lang="nl-BE" sz="2100" b="1" dirty="0"/>
                        <a:t>Transaction</a:t>
                      </a:r>
                      <a:r>
                        <a:rPr lang="nl-BE" sz="2100" b="1" baseline="0" dirty="0"/>
                        <a:t>s</a:t>
                      </a:r>
                      <a:endParaRPr lang="nl-BE" sz="2100" b="1" dirty="0"/>
                    </a:p>
                  </a:txBody>
                  <a:tcPr marL="121920" marR="121920" marT="60960" marB="60960">
                    <a:solidFill>
                      <a:schemeClr val="accent1">
                        <a:alpha val="70000"/>
                      </a:schemeClr>
                    </a:solidFill>
                  </a:tcPr>
                </a:tc>
                <a:extLst>
                  <a:ext uri="{0D108BD9-81ED-4DB2-BD59-A6C34878D82A}">
                    <a16:rowId xmlns:a16="http://schemas.microsoft.com/office/drawing/2014/main" val="10000"/>
                  </a:ext>
                </a:extLst>
              </a:tr>
              <a:tr h="447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2100" b="0" dirty="0"/>
                        <a:t>5,1 BTC        →  </a:t>
                      </a:r>
                    </a:p>
                  </a:txBody>
                  <a:tcPr marL="121920" marR="121920" marT="60960" marB="60960">
                    <a:solidFill>
                      <a:schemeClr val="accent1">
                        <a:tint val="40000"/>
                        <a:alpha val="90000"/>
                      </a:schemeClr>
                    </a:solidFill>
                  </a:tcPr>
                </a:tc>
                <a:extLst>
                  <a:ext uri="{0D108BD9-81ED-4DB2-BD59-A6C34878D82A}">
                    <a16:rowId xmlns:a16="http://schemas.microsoft.com/office/drawing/2014/main" val="10001"/>
                  </a:ext>
                </a:extLst>
              </a:tr>
              <a:tr h="447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sz="2100" b="0" dirty="0"/>
                        <a:t>0,7 BTC        →  </a:t>
                      </a:r>
                    </a:p>
                  </a:txBody>
                  <a:tcPr marL="121920" marR="121920" marT="60960" marB="60960">
                    <a:solidFill>
                      <a:schemeClr val="accent1">
                        <a:tint val="20000"/>
                        <a:alpha val="90000"/>
                      </a:schemeClr>
                    </a:solidFill>
                  </a:tcPr>
                </a:tc>
                <a:extLst>
                  <a:ext uri="{0D108BD9-81ED-4DB2-BD59-A6C34878D82A}">
                    <a16:rowId xmlns:a16="http://schemas.microsoft.com/office/drawing/2014/main" val="10002"/>
                  </a:ext>
                </a:extLst>
              </a:tr>
              <a:tr h="4470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nl-BE" sz="2100" dirty="0"/>
                    </a:p>
                  </a:txBody>
                  <a:tcPr marL="121920" marR="121920" marT="60960" marB="60960">
                    <a:solidFill>
                      <a:schemeClr val="accent1">
                        <a:tint val="40000"/>
                        <a:alpha val="90000"/>
                      </a:schemeClr>
                    </a:solidFill>
                  </a:tcPr>
                </a:tc>
                <a:extLst>
                  <a:ext uri="{0D108BD9-81ED-4DB2-BD59-A6C34878D82A}">
                    <a16:rowId xmlns:a16="http://schemas.microsoft.com/office/drawing/2014/main" val="10003"/>
                  </a:ext>
                </a:extLst>
              </a:tr>
            </a:tbl>
          </a:graphicData>
        </a:graphic>
      </p:graphicFrame>
      <p:pic>
        <p:nvPicPr>
          <p:cNvPr id="81" name="Picture 8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1585" y="3411183"/>
            <a:ext cx="267820" cy="331325"/>
          </a:xfrm>
          <a:prstGeom prst="rect">
            <a:avLst/>
          </a:prstGeom>
        </p:spPr>
      </p:pic>
      <p:pic>
        <p:nvPicPr>
          <p:cNvPr id="82" name="Picture 8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27649" y="3411183"/>
            <a:ext cx="343911" cy="331327"/>
          </a:xfrm>
          <a:prstGeom prst="rect">
            <a:avLst/>
          </a:prstGeom>
        </p:spPr>
      </p:pic>
      <p:pic>
        <p:nvPicPr>
          <p:cNvPr id="86" name="Content Placeholder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7597" y="3857583"/>
            <a:ext cx="264011" cy="331325"/>
          </a:xfrm>
          <a:prstGeom prst="rect">
            <a:avLst/>
          </a:prstGeom>
        </p:spPr>
      </p:pic>
      <p:pic>
        <p:nvPicPr>
          <p:cNvPr id="87" name="Picture 8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1585" y="3857583"/>
            <a:ext cx="267820" cy="331325"/>
          </a:xfrm>
          <a:prstGeom prst="rect">
            <a:avLst/>
          </a:prstGeom>
        </p:spPr>
      </p:pic>
      <p:grpSp>
        <p:nvGrpSpPr>
          <p:cNvPr id="88" name="Group 87"/>
          <p:cNvGrpSpPr/>
          <p:nvPr/>
        </p:nvGrpSpPr>
        <p:grpSpPr>
          <a:xfrm>
            <a:off x="248815" y="1814230"/>
            <a:ext cx="1981999" cy="829757"/>
            <a:chOff x="198768" y="2411097"/>
            <a:chExt cx="1486499" cy="622318"/>
          </a:xfrm>
        </p:grpSpPr>
        <p:sp>
          <p:nvSpPr>
            <p:cNvPr id="89" name="Rounded Rectangular Callout 88"/>
            <p:cNvSpPr/>
            <p:nvPr/>
          </p:nvSpPr>
          <p:spPr>
            <a:xfrm>
              <a:off x="198768" y="2411097"/>
              <a:ext cx="1486499" cy="622318"/>
            </a:xfrm>
            <a:prstGeom prst="wedgeRoundRectCallout">
              <a:avLst>
                <a:gd name="adj1" fmla="val -30553"/>
                <a:gd name="adj2" fmla="val 128257"/>
                <a:gd name="adj3" fmla="val 166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solidFill>
                    <a:schemeClr val="tx1"/>
                  </a:solidFill>
                </a:rPr>
                <a:t>I transfer 0,4 BTC </a:t>
              </a:r>
              <a:r>
                <a:rPr lang="nl-BE" sz="2400" dirty="0" err="1">
                  <a:solidFill>
                    <a:schemeClr val="tx1"/>
                  </a:solidFill>
                </a:rPr>
                <a:t>to</a:t>
              </a:r>
              <a:r>
                <a:rPr lang="nl-BE" sz="2400" dirty="0">
                  <a:solidFill>
                    <a:schemeClr val="tx1"/>
                  </a:solidFill>
                </a:rPr>
                <a:t>       .</a:t>
              </a:r>
            </a:p>
          </p:txBody>
        </p:sp>
        <p:pic>
          <p:nvPicPr>
            <p:cNvPr id="90" name="Picture 8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89480" y="2708313"/>
              <a:ext cx="307756" cy="307756"/>
            </a:xfrm>
            <a:prstGeom prst="rect">
              <a:avLst/>
            </a:prstGeom>
          </p:spPr>
        </p:pic>
      </p:grpSp>
      <p:sp>
        <p:nvSpPr>
          <p:cNvPr id="93" name="Rounded Rectangular Callout 92"/>
          <p:cNvSpPr/>
          <p:nvPr/>
        </p:nvSpPr>
        <p:spPr>
          <a:xfrm>
            <a:off x="4904887" y="4670767"/>
            <a:ext cx="721916" cy="374464"/>
          </a:xfrm>
          <a:prstGeom prst="wedgeRoundRectCallout">
            <a:avLst>
              <a:gd name="adj1" fmla="val -29247"/>
              <a:gd name="adj2" fmla="val 101227"/>
              <a:gd name="adj3" fmla="val 166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solidFill>
                  <a:schemeClr val="tx1"/>
                </a:solidFill>
              </a:rPr>
              <a:t>Ok!</a:t>
            </a:r>
          </a:p>
        </p:txBody>
      </p:sp>
      <p:pic>
        <p:nvPicPr>
          <p:cNvPr id="94"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86244" y="2647788"/>
            <a:ext cx="2046349" cy="1566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5" name="Rounded Rectangular Callout 94"/>
          <p:cNvSpPr/>
          <p:nvPr/>
        </p:nvSpPr>
        <p:spPr>
          <a:xfrm>
            <a:off x="8859321" y="2725505"/>
            <a:ext cx="721916" cy="374464"/>
          </a:xfrm>
          <a:prstGeom prst="wedgeRoundRectCallout">
            <a:avLst>
              <a:gd name="adj1" fmla="val -29247"/>
              <a:gd name="adj2" fmla="val 101227"/>
              <a:gd name="adj3" fmla="val 16667"/>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solidFill>
                  <a:schemeClr val="tx1"/>
                </a:solidFill>
              </a:rPr>
              <a:t>Ok!</a:t>
            </a:r>
          </a:p>
        </p:txBody>
      </p:sp>
      <p:sp>
        <p:nvSpPr>
          <p:cNvPr id="96" name="Rounded Rectangular Callout 95"/>
          <p:cNvSpPr/>
          <p:nvPr/>
        </p:nvSpPr>
        <p:spPr>
          <a:xfrm>
            <a:off x="4863331" y="904389"/>
            <a:ext cx="721916" cy="374464"/>
          </a:xfrm>
          <a:prstGeom prst="wedgeRoundRectCallout">
            <a:avLst>
              <a:gd name="adj1" fmla="val -29247"/>
              <a:gd name="adj2" fmla="val 101227"/>
              <a:gd name="adj3" fmla="val 16667"/>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solidFill>
                  <a:schemeClr val="tx1"/>
                </a:solidFill>
              </a:rPr>
              <a:t>Ok!</a:t>
            </a:r>
          </a:p>
        </p:txBody>
      </p:sp>
      <p:grpSp>
        <p:nvGrpSpPr>
          <p:cNvPr id="101" name="Group 100"/>
          <p:cNvGrpSpPr/>
          <p:nvPr/>
        </p:nvGrpSpPr>
        <p:grpSpPr>
          <a:xfrm>
            <a:off x="9562754" y="4527123"/>
            <a:ext cx="2061733" cy="420564"/>
            <a:chOff x="7172065" y="3291830"/>
            <a:chExt cx="1546300" cy="315423"/>
          </a:xfrm>
        </p:grpSpPr>
        <p:pic>
          <p:nvPicPr>
            <p:cNvPr id="102" name="Content Placeholder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29811" y="3319088"/>
              <a:ext cx="198009" cy="237489"/>
            </a:xfrm>
            <a:prstGeom prst="rect">
              <a:avLst/>
            </a:prstGeom>
          </p:spPr>
        </p:pic>
        <p:pic>
          <p:nvPicPr>
            <p:cNvPr id="103" name="Picture 10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460432" y="3319088"/>
              <a:ext cx="257933" cy="237489"/>
            </a:xfrm>
            <a:prstGeom prst="rect">
              <a:avLst/>
            </a:prstGeom>
          </p:spPr>
        </p:pic>
        <p:sp>
          <p:nvSpPr>
            <p:cNvPr id="104" name="Rectangle 103"/>
            <p:cNvSpPr/>
            <p:nvPr/>
          </p:nvSpPr>
          <p:spPr>
            <a:xfrm>
              <a:off x="7172065" y="3291830"/>
              <a:ext cx="1316129" cy="315423"/>
            </a:xfrm>
            <a:prstGeom prst="rect">
              <a:avLst/>
            </a:prstGeom>
          </p:spPr>
          <p:txBody>
            <a:bodyPr wrap="none">
              <a:spAutoFit/>
            </a:bodyPr>
            <a:lstStyle/>
            <a:p>
              <a:r>
                <a:rPr lang="nl-BE" sz="2133" dirty="0"/>
                <a:t>0,4 BTC        →</a:t>
              </a:r>
            </a:p>
          </p:txBody>
        </p:sp>
      </p:grpSp>
      <p:grpSp>
        <p:nvGrpSpPr>
          <p:cNvPr id="105" name="Group 104"/>
          <p:cNvGrpSpPr/>
          <p:nvPr/>
        </p:nvGrpSpPr>
        <p:grpSpPr>
          <a:xfrm>
            <a:off x="5434296" y="2658747"/>
            <a:ext cx="2061733" cy="420564"/>
            <a:chOff x="4075721" y="1890548"/>
            <a:chExt cx="1546300" cy="315423"/>
          </a:xfrm>
        </p:grpSpPr>
        <p:pic>
          <p:nvPicPr>
            <p:cNvPr id="106" name="Content Placeholder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33467" y="1917806"/>
              <a:ext cx="198009" cy="237489"/>
            </a:xfrm>
            <a:prstGeom prst="rect">
              <a:avLst/>
            </a:prstGeom>
          </p:spPr>
        </p:pic>
        <p:pic>
          <p:nvPicPr>
            <p:cNvPr id="107" name="Picture 10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64088" y="1917806"/>
              <a:ext cx="257933" cy="237489"/>
            </a:xfrm>
            <a:prstGeom prst="rect">
              <a:avLst/>
            </a:prstGeom>
          </p:spPr>
        </p:pic>
        <p:sp>
          <p:nvSpPr>
            <p:cNvPr id="108" name="Rectangle 107"/>
            <p:cNvSpPr/>
            <p:nvPr/>
          </p:nvSpPr>
          <p:spPr>
            <a:xfrm>
              <a:off x="4075721" y="1890548"/>
              <a:ext cx="1316129" cy="315423"/>
            </a:xfrm>
            <a:prstGeom prst="rect">
              <a:avLst/>
            </a:prstGeom>
          </p:spPr>
          <p:txBody>
            <a:bodyPr wrap="none">
              <a:spAutoFit/>
            </a:bodyPr>
            <a:lstStyle/>
            <a:p>
              <a:r>
                <a:rPr lang="nl-BE" sz="2133" dirty="0"/>
                <a:t>0,4 BTC        →</a:t>
              </a:r>
            </a:p>
          </p:txBody>
        </p:sp>
      </p:grpSp>
      <p:grpSp>
        <p:nvGrpSpPr>
          <p:cNvPr id="109" name="Group 108"/>
          <p:cNvGrpSpPr/>
          <p:nvPr/>
        </p:nvGrpSpPr>
        <p:grpSpPr>
          <a:xfrm>
            <a:off x="5530306" y="6358879"/>
            <a:ext cx="2061733" cy="420564"/>
            <a:chOff x="4147729" y="4665647"/>
            <a:chExt cx="1546300" cy="315423"/>
          </a:xfrm>
        </p:grpSpPr>
        <p:pic>
          <p:nvPicPr>
            <p:cNvPr id="110" name="Content Placeholder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005475" y="4692905"/>
              <a:ext cx="198009" cy="237489"/>
            </a:xfrm>
            <a:prstGeom prst="rect">
              <a:avLst/>
            </a:prstGeom>
          </p:spPr>
        </p:pic>
        <p:pic>
          <p:nvPicPr>
            <p:cNvPr id="111" name="Picture 1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436096" y="4692905"/>
              <a:ext cx="257933" cy="237489"/>
            </a:xfrm>
            <a:prstGeom prst="rect">
              <a:avLst/>
            </a:prstGeom>
          </p:spPr>
        </p:pic>
        <p:sp>
          <p:nvSpPr>
            <p:cNvPr id="112" name="Rectangle 111"/>
            <p:cNvSpPr/>
            <p:nvPr/>
          </p:nvSpPr>
          <p:spPr>
            <a:xfrm>
              <a:off x="4147729" y="4665647"/>
              <a:ext cx="1316129" cy="315423"/>
            </a:xfrm>
            <a:prstGeom prst="rect">
              <a:avLst/>
            </a:prstGeom>
          </p:spPr>
          <p:txBody>
            <a:bodyPr wrap="none">
              <a:spAutoFit/>
            </a:bodyPr>
            <a:lstStyle/>
            <a:p>
              <a:r>
                <a:rPr lang="nl-BE" sz="2133" dirty="0"/>
                <a:t>0,4 BTC        →</a:t>
              </a:r>
            </a:p>
          </p:txBody>
        </p:sp>
      </p:grpSp>
      <p:grpSp>
        <p:nvGrpSpPr>
          <p:cNvPr id="113" name="Group 112"/>
          <p:cNvGrpSpPr/>
          <p:nvPr/>
        </p:nvGrpSpPr>
        <p:grpSpPr>
          <a:xfrm>
            <a:off x="1209826" y="4266540"/>
            <a:ext cx="2061733" cy="420564"/>
            <a:chOff x="907369" y="3096393"/>
            <a:chExt cx="1546300" cy="315423"/>
          </a:xfrm>
        </p:grpSpPr>
        <p:pic>
          <p:nvPicPr>
            <p:cNvPr id="114" name="Content Placeholder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65115" y="3123651"/>
              <a:ext cx="198009" cy="237489"/>
            </a:xfrm>
            <a:prstGeom prst="rect">
              <a:avLst/>
            </a:prstGeom>
          </p:spPr>
        </p:pic>
        <p:pic>
          <p:nvPicPr>
            <p:cNvPr id="115" name="Picture 1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95736" y="3123651"/>
              <a:ext cx="257933" cy="237489"/>
            </a:xfrm>
            <a:prstGeom prst="rect">
              <a:avLst/>
            </a:prstGeom>
          </p:spPr>
        </p:pic>
        <p:sp>
          <p:nvSpPr>
            <p:cNvPr id="116" name="Rectangle 115"/>
            <p:cNvSpPr/>
            <p:nvPr/>
          </p:nvSpPr>
          <p:spPr>
            <a:xfrm>
              <a:off x="907369" y="3096393"/>
              <a:ext cx="1316129" cy="315423"/>
            </a:xfrm>
            <a:prstGeom prst="rect">
              <a:avLst/>
            </a:prstGeom>
          </p:spPr>
          <p:txBody>
            <a:bodyPr wrap="none">
              <a:spAutoFit/>
            </a:bodyPr>
            <a:lstStyle/>
            <a:p>
              <a:r>
                <a:rPr lang="nl-BE" sz="2133" dirty="0"/>
                <a:t>0,4 BTC        →</a:t>
              </a:r>
            </a:p>
          </p:txBody>
        </p:sp>
      </p:grpSp>
      <p:sp>
        <p:nvSpPr>
          <p:cNvPr id="5" name="Slide Number Placeholder 4"/>
          <p:cNvSpPr>
            <a:spLocks noGrp="1"/>
          </p:cNvSpPr>
          <p:nvPr>
            <p:ph type="sldNum" sz="quarter" idx="12"/>
          </p:nvPr>
        </p:nvSpPr>
        <p:spPr/>
        <p:txBody>
          <a:bodyPr/>
          <a:lstStyle/>
          <a:p>
            <a:fld id="{D45B42A2-12DC-D04A-88D3-A93CC82DF348}" type="slidenum">
              <a:rPr lang="en-US" smtClean="0"/>
              <a:t>111</a:t>
            </a:fld>
            <a:endParaRPr lang="en-US" dirty="0"/>
          </a:p>
        </p:txBody>
      </p:sp>
    </p:spTree>
    <p:extLst>
      <p:ext uri="{BB962C8B-B14F-4D97-AF65-F5344CB8AC3E}">
        <p14:creationId xmlns:p14="http://schemas.microsoft.com/office/powerpoint/2010/main" val="318363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 grpId="0" animBg="1"/>
      <p:bldP spid="95" grpId="0" animBg="1"/>
      <p:bldP spid="96"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p:cNvSpPr>
            <a:spLocks noGrp="1"/>
          </p:cNvSpPr>
          <p:nvPr>
            <p:ph type="title"/>
          </p:nvPr>
        </p:nvSpPr>
        <p:spPr/>
        <p:txBody>
          <a:bodyPr/>
          <a:lstStyle/>
          <a:p>
            <a:r>
              <a:rPr lang="nl-BE" dirty="0"/>
              <a:t>A chain of </a:t>
            </a:r>
            <a:r>
              <a:rPr lang="nl-BE" dirty="0" err="1"/>
              <a:t>blocks</a:t>
            </a:r>
            <a:endParaRPr lang="nl-BE" dirty="0"/>
          </a:p>
        </p:txBody>
      </p:sp>
      <p:grpSp>
        <p:nvGrpSpPr>
          <p:cNvPr id="68" name="Group 67"/>
          <p:cNvGrpSpPr>
            <a:grpSpLocks noChangeAspect="1"/>
          </p:cNvGrpSpPr>
          <p:nvPr/>
        </p:nvGrpSpPr>
        <p:grpSpPr>
          <a:xfrm>
            <a:off x="-507528" y="1337125"/>
            <a:ext cx="12819075" cy="3306248"/>
            <a:chOff x="-1260054" y="915566"/>
            <a:chExt cx="10493714" cy="2706500"/>
          </a:xfrm>
        </p:grpSpPr>
        <p:cxnSp>
          <p:nvCxnSpPr>
            <p:cNvPr id="19" name="Straight Arrow Connector 18"/>
            <p:cNvCxnSpPr/>
            <p:nvPr/>
          </p:nvCxnSpPr>
          <p:spPr>
            <a:xfrm flipH="1" flipV="1">
              <a:off x="499718" y="1463228"/>
              <a:ext cx="444459" cy="1"/>
            </a:xfrm>
            <a:prstGeom prst="straightConnector1">
              <a:avLst/>
            </a:prstGeom>
            <a:ln w="25400">
              <a:solidFill>
                <a:schemeClr val="accent1">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2936600" y="915566"/>
              <a:ext cx="1759772" cy="2706500"/>
              <a:chOff x="3005960" y="1145211"/>
              <a:chExt cx="1759772" cy="2706500"/>
            </a:xfrm>
          </p:grpSpPr>
          <p:sp>
            <p:nvSpPr>
              <p:cNvPr id="8" name="Rounded Rectangle 7"/>
              <p:cNvSpPr/>
              <p:nvPr/>
            </p:nvSpPr>
            <p:spPr>
              <a:xfrm>
                <a:off x="3005960" y="1145211"/>
                <a:ext cx="1759772" cy="2706500"/>
              </a:xfrm>
              <a:prstGeom prst="roundRect">
                <a:avLst>
                  <a:gd name="adj" fmla="val 9664"/>
                </a:avLst>
              </a:prstGeom>
              <a:solidFill>
                <a:schemeClr val="accent5">
                  <a:lumMod val="40000"/>
                  <a:lumOff val="60000"/>
                  <a:alpha val="55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9" name="Rounded Rectangle 8"/>
              <p:cNvSpPr/>
              <p:nvPr/>
            </p:nvSpPr>
            <p:spPr>
              <a:xfrm>
                <a:off x="3117964" y="2897528"/>
                <a:ext cx="1551965"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10" name="Rounded Rectangle 9"/>
              <p:cNvSpPr/>
              <p:nvPr/>
            </p:nvSpPr>
            <p:spPr>
              <a:xfrm>
                <a:off x="3118038" y="1534383"/>
                <a:ext cx="1551892" cy="304398"/>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11" name="TextBox 10"/>
              <p:cNvSpPr txBox="1"/>
              <p:nvPr/>
            </p:nvSpPr>
            <p:spPr>
              <a:xfrm>
                <a:off x="3423775" y="1153861"/>
                <a:ext cx="930627" cy="344274"/>
              </a:xfrm>
              <a:prstGeom prst="rect">
                <a:avLst/>
              </a:prstGeom>
              <a:noFill/>
            </p:spPr>
            <p:txBody>
              <a:bodyPr wrap="none" rtlCol="0">
                <a:spAutoFit/>
              </a:bodyPr>
              <a:lstStyle/>
              <a:p>
                <a:r>
                  <a:rPr lang="nl-BE" sz="2133" b="1" dirty="0">
                    <a:solidFill>
                      <a:schemeClr val="accent1">
                        <a:lumMod val="50000"/>
                      </a:schemeClr>
                    </a:solidFill>
                  </a:rPr>
                  <a:t>Block 52</a:t>
                </a:r>
              </a:p>
            </p:txBody>
          </p:sp>
          <p:sp>
            <p:nvSpPr>
              <p:cNvPr id="21" name="Rounded Rectangle 20"/>
              <p:cNvSpPr/>
              <p:nvPr/>
            </p:nvSpPr>
            <p:spPr>
              <a:xfrm>
                <a:off x="3109900" y="2003076"/>
                <a:ext cx="1551891"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22" name="Rounded Rectangle 21"/>
              <p:cNvSpPr/>
              <p:nvPr/>
            </p:nvSpPr>
            <p:spPr>
              <a:xfrm>
                <a:off x="3109388" y="2450302"/>
                <a:ext cx="1551965"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30" name="Rounded Rectangle 29"/>
              <p:cNvSpPr/>
              <p:nvPr/>
            </p:nvSpPr>
            <p:spPr>
              <a:xfrm>
                <a:off x="3109900" y="3344753"/>
                <a:ext cx="1552123"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dirty="0"/>
              </a:p>
            </p:txBody>
          </p:sp>
        </p:grpSp>
        <p:grpSp>
          <p:nvGrpSpPr>
            <p:cNvPr id="54" name="Group 53"/>
            <p:cNvGrpSpPr/>
            <p:nvPr/>
          </p:nvGrpSpPr>
          <p:grpSpPr>
            <a:xfrm>
              <a:off x="838273" y="915566"/>
              <a:ext cx="1759772" cy="2241387"/>
              <a:chOff x="925893" y="1145210"/>
              <a:chExt cx="1759772" cy="2241387"/>
            </a:xfrm>
          </p:grpSpPr>
          <p:sp>
            <p:nvSpPr>
              <p:cNvPr id="4" name="Rounded Rectangle 3"/>
              <p:cNvSpPr/>
              <p:nvPr/>
            </p:nvSpPr>
            <p:spPr>
              <a:xfrm>
                <a:off x="925893" y="1145210"/>
                <a:ext cx="1759772" cy="2241387"/>
              </a:xfrm>
              <a:prstGeom prst="roundRect">
                <a:avLst>
                  <a:gd name="adj" fmla="val 9664"/>
                </a:avLst>
              </a:prstGeom>
              <a:solidFill>
                <a:schemeClr val="accent5">
                  <a:lumMod val="40000"/>
                  <a:lumOff val="60000"/>
                  <a:alpha val="55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5" name="Rounded Rectangle 4"/>
              <p:cNvSpPr/>
              <p:nvPr/>
            </p:nvSpPr>
            <p:spPr>
              <a:xfrm>
                <a:off x="1031902" y="2884280"/>
                <a:ext cx="1551110"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6" name="Rounded Rectangle 5"/>
              <p:cNvSpPr/>
              <p:nvPr/>
            </p:nvSpPr>
            <p:spPr>
              <a:xfrm>
                <a:off x="1030783" y="2001357"/>
                <a:ext cx="1552123" cy="383993"/>
              </a:xfrm>
              <a:prstGeom prst="roundRect">
                <a:avLst/>
              </a:prstGeom>
              <a:solidFill>
                <a:schemeClr val="accent5">
                  <a:alpha val="7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7" name="TextBox 6"/>
              <p:cNvSpPr txBox="1"/>
              <p:nvPr/>
            </p:nvSpPr>
            <p:spPr>
              <a:xfrm>
                <a:off x="1355976" y="1153860"/>
                <a:ext cx="930627" cy="344274"/>
              </a:xfrm>
              <a:prstGeom prst="rect">
                <a:avLst/>
              </a:prstGeom>
              <a:noFill/>
            </p:spPr>
            <p:txBody>
              <a:bodyPr wrap="none" rtlCol="0">
                <a:spAutoFit/>
              </a:bodyPr>
              <a:lstStyle/>
              <a:p>
                <a:r>
                  <a:rPr lang="nl-BE" sz="2133" b="1" dirty="0">
                    <a:solidFill>
                      <a:schemeClr val="accent1">
                        <a:lumMod val="50000"/>
                      </a:schemeClr>
                    </a:solidFill>
                  </a:rPr>
                  <a:t>Block 51</a:t>
                </a:r>
              </a:p>
            </p:txBody>
          </p:sp>
          <p:sp>
            <p:nvSpPr>
              <p:cNvPr id="20" name="Rounded Rectangle 19"/>
              <p:cNvSpPr/>
              <p:nvPr/>
            </p:nvSpPr>
            <p:spPr>
              <a:xfrm>
                <a:off x="1031797" y="1534383"/>
                <a:ext cx="1551109" cy="304398"/>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29" name="Rounded Rectangle 28"/>
              <p:cNvSpPr/>
              <p:nvPr/>
            </p:nvSpPr>
            <p:spPr>
              <a:xfrm>
                <a:off x="1030783" y="2442818"/>
                <a:ext cx="1552123"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t>5,10 BTC     →    </a:t>
                </a:r>
              </a:p>
            </p:txBody>
          </p:sp>
          <p:pic>
            <p:nvPicPr>
              <p:cNvPr id="33" name="Picture 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7591" y="2486790"/>
                <a:ext cx="287963" cy="287963"/>
              </a:xfrm>
              <a:prstGeom prst="rect">
                <a:avLst/>
              </a:prstGeom>
            </p:spPr>
          </p:pic>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9782" y="2486790"/>
                <a:ext cx="224251" cy="287963"/>
              </a:xfrm>
              <a:prstGeom prst="rect">
                <a:avLst/>
              </a:prstGeom>
            </p:spPr>
          </p:pic>
        </p:grpSp>
        <p:grpSp>
          <p:nvGrpSpPr>
            <p:cNvPr id="56" name="Group 55"/>
            <p:cNvGrpSpPr/>
            <p:nvPr/>
          </p:nvGrpSpPr>
          <p:grpSpPr>
            <a:xfrm>
              <a:off x="5034927" y="915566"/>
              <a:ext cx="1759772" cy="2706500"/>
              <a:chOff x="5084785" y="1145210"/>
              <a:chExt cx="1759772" cy="2706500"/>
            </a:xfrm>
          </p:grpSpPr>
          <p:sp>
            <p:nvSpPr>
              <p:cNvPr id="13" name="Rounded Rectangle 12"/>
              <p:cNvSpPr/>
              <p:nvPr/>
            </p:nvSpPr>
            <p:spPr>
              <a:xfrm>
                <a:off x="5084785" y="1145210"/>
                <a:ext cx="1759772" cy="2706500"/>
              </a:xfrm>
              <a:prstGeom prst="roundRect">
                <a:avLst>
                  <a:gd name="adj" fmla="val 9664"/>
                </a:avLst>
              </a:prstGeom>
              <a:solidFill>
                <a:schemeClr val="accent5">
                  <a:lumMod val="40000"/>
                  <a:lumOff val="60000"/>
                  <a:alpha val="55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14" name="Rounded Rectangle 13"/>
              <p:cNvSpPr/>
              <p:nvPr/>
            </p:nvSpPr>
            <p:spPr>
              <a:xfrm>
                <a:off x="5211680" y="1534383"/>
                <a:ext cx="1537075" cy="304398"/>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15" name="TextBox 14"/>
              <p:cNvSpPr txBox="1"/>
              <p:nvPr/>
            </p:nvSpPr>
            <p:spPr>
              <a:xfrm>
                <a:off x="5522453" y="1157941"/>
                <a:ext cx="930627" cy="344274"/>
              </a:xfrm>
              <a:prstGeom prst="rect">
                <a:avLst/>
              </a:prstGeom>
              <a:noFill/>
            </p:spPr>
            <p:txBody>
              <a:bodyPr wrap="none" rtlCol="0">
                <a:spAutoFit/>
              </a:bodyPr>
              <a:lstStyle/>
              <a:p>
                <a:r>
                  <a:rPr lang="nl-BE" sz="2133" b="1" dirty="0">
                    <a:solidFill>
                      <a:schemeClr val="accent1">
                        <a:lumMod val="50000"/>
                      </a:schemeClr>
                    </a:solidFill>
                  </a:rPr>
                  <a:t>Block 53</a:t>
                </a:r>
              </a:p>
            </p:txBody>
          </p:sp>
          <p:sp>
            <p:nvSpPr>
              <p:cNvPr id="16" name="Rounded Rectangle 15"/>
              <p:cNvSpPr/>
              <p:nvPr/>
            </p:nvSpPr>
            <p:spPr>
              <a:xfrm>
                <a:off x="5188610" y="2900052"/>
                <a:ext cx="1551892"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17" name="Rounded Rectangle 16"/>
              <p:cNvSpPr/>
              <p:nvPr/>
            </p:nvSpPr>
            <p:spPr>
              <a:xfrm>
                <a:off x="5188610" y="2010648"/>
                <a:ext cx="1551892"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31" name="Rounded Rectangle 30"/>
              <p:cNvSpPr/>
              <p:nvPr/>
            </p:nvSpPr>
            <p:spPr>
              <a:xfrm>
                <a:off x="5188610" y="2455350"/>
                <a:ext cx="1552123"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dirty="0"/>
              </a:p>
            </p:txBody>
          </p:sp>
          <p:sp>
            <p:nvSpPr>
              <p:cNvPr id="32" name="Rounded Rectangle 31"/>
              <p:cNvSpPr/>
              <p:nvPr/>
            </p:nvSpPr>
            <p:spPr>
              <a:xfrm>
                <a:off x="5188610" y="3344753"/>
                <a:ext cx="1552123"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t>0,70 BTC     →    </a:t>
                </a:r>
              </a:p>
            </p:txBody>
          </p:sp>
          <p:pic>
            <p:nvPicPr>
              <p:cNvPr id="35"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80751" y="3404595"/>
                <a:ext cx="221062" cy="287963"/>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77622" y="3404595"/>
                <a:ext cx="224251" cy="287963"/>
              </a:xfrm>
              <a:prstGeom prst="rect">
                <a:avLst/>
              </a:prstGeom>
            </p:spPr>
          </p:pic>
        </p:grpSp>
        <p:grpSp>
          <p:nvGrpSpPr>
            <p:cNvPr id="57" name="Group 56"/>
            <p:cNvGrpSpPr/>
            <p:nvPr/>
          </p:nvGrpSpPr>
          <p:grpSpPr>
            <a:xfrm>
              <a:off x="7133254" y="915566"/>
              <a:ext cx="1759772" cy="2284613"/>
              <a:chOff x="7133254" y="1145212"/>
              <a:chExt cx="1759772" cy="2284613"/>
            </a:xfrm>
          </p:grpSpPr>
          <p:sp>
            <p:nvSpPr>
              <p:cNvPr id="23" name="Rounded Rectangle 22"/>
              <p:cNvSpPr/>
              <p:nvPr/>
            </p:nvSpPr>
            <p:spPr>
              <a:xfrm>
                <a:off x="7133254" y="1145212"/>
                <a:ext cx="1759772" cy="2284613"/>
              </a:xfrm>
              <a:prstGeom prst="roundRect">
                <a:avLst>
                  <a:gd name="adj" fmla="val 9664"/>
                </a:avLst>
              </a:prstGeom>
              <a:solidFill>
                <a:schemeClr val="accent5">
                  <a:lumMod val="40000"/>
                  <a:lumOff val="60000"/>
                  <a:alpha val="55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24" name="Rounded Rectangle 23"/>
              <p:cNvSpPr/>
              <p:nvPr/>
            </p:nvSpPr>
            <p:spPr>
              <a:xfrm>
                <a:off x="7257334" y="1534383"/>
                <a:ext cx="1531635" cy="304398"/>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25" name="Rounded Rectangle 24"/>
              <p:cNvSpPr/>
              <p:nvPr/>
            </p:nvSpPr>
            <p:spPr>
              <a:xfrm>
                <a:off x="7237078" y="2464885"/>
                <a:ext cx="1551891"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26" name="Rounded Rectangle 25"/>
              <p:cNvSpPr/>
              <p:nvPr/>
            </p:nvSpPr>
            <p:spPr>
              <a:xfrm>
                <a:off x="7237078" y="2010648"/>
                <a:ext cx="1551891"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27" name="TextBox 26"/>
              <p:cNvSpPr txBox="1"/>
              <p:nvPr/>
            </p:nvSpPr>
            <p:spPr>
              <a:xfrm>
                <a:off x="7573348" y="1157943"/>
                <a:ext cx="930627" cy="344274"/>
              </a:xfrm>
              <a:prstGeom prst="rect">
                <a:avLst/>
              </a:prstGeom>
              <a:noFill/>
            </p:spPr>
            <p:txBody>
              <a:bodyPr wrap="none" rtlCol="0">
                <a:spAutoFit/>
              </a:bodyPr>
              <a:lstStyle/>
              <a:p>
                <a:r>
                  <a:rPr lang="nl-BE" sz="2133" b="1" dirty="0">
                    <a:solidFill>
                      <a:schemeClr val="accent1">
                        <a:lumMod val="50000"/>
                      </a:schemeClr>
                    </a:solidFill>
                  </a:rPr>
                  <a:t>Block 54</a:t>
                </a:r>
              </a:p>
            </p:txBody>
          </p:sp>
          <p:grpSp>
            <p:nvGrpSpPr>
              <p:cNvPr id="37" name="Group 36"/>
              <p:cNvGrpSpPr/>
              <p:nvPr/>
            </p:nvGrpSpPr>
            <p:grpSpPr>
              <a:xfrm>
                <a:off x="7237078" y="2919121"/>
                <a:ext cx="1552123" cy="383993"/>
                <a:chOff x="7213694" y="3169955"/>
                <a:chExt cx="1746364" cy="432048"/>
              </a:xfrm>
            </p:grpSpPr>
            <p:sp>
              <p:nvSpPr>
                <p:cNvPr id="38" name="Rounded Rectangle 37"/>
                <p:cNvSpPr/>
                <p:nvPr/>
              </p:nvSpPr>
              <p:spPr>
                <a:xfrm>
                  <a:off x="7213694" y="3169955"/>
                  <a:ext cx="1746364" cy="432048"/>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sz="2000" dirty="0"/>
                    <a:t>0,40 BTC     →    </a:t>
                  </a:r>
                </a:p>
              </p:txBody>
            </p:sp>
            <p:pic>
              <p:nvPicPr>
                <p:cNvPr id="39" name="Content Placeholder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76522" y="3233187"/>
                  <a:ext cx="248727" cy="323999"/>
                </a:xfrm>
                <a:prstGeom prst="rect">
                  <a:avLst/>
                </a:prstGeom>
              </p:spPr>
            </p:pic>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4233" y="3233187"/>
                  <a:ext cx="324001" cy="323999"/>
                </a:xfrm>
                <a:prstGeom prst="rect">
                  <a:avLst/>
                </a:prstGeom>
              </p:spPr>
            </p:pic>
          </p:grpSp>
        </p:grpSp>
        <p:grpSp>
          <p:nvGrpSpPr>
            <p:cNvPr id="53" name="Group 52"/>
            <p:cNvGrpSpPr/>
            <p:nvPr/>
          </p:nvGrpSpPr>
          <p:grpSpPr>
            <a:xfrm>
              <a:off x="-1260054" y="915566"/>
              <a:ext cx="1759772" cy="1835546"/>
              <a:chOff x="-1292228" y="1131590"/>
              <a:chExt cx="1759772" cy="1835546"/>
            </a:xfrm>
          </p:grpSpPr>
          <p:sp>
            <p:nvSpPr>
              <p:cNvPr id="45" name="Rounded Rectangle 44"/>
              <p:cNvSpPr/>
              <p:nvPr/>
            </p:nvSpPr>
            <p:spPr>
              <a:xfrm>
                <a:off x="-1292228" y="1131590"/>
                <a:ext cx="1759772" cy="1835546"/>
              </a:xfrm>
              <a:prstGeom prst="roundRect">
                <a:avLst>
                  <a:gd name="adj" fmla="val 9664"/>
                </a:avLst>
              </a:prstGeom>
              <a:solidFill>
                <a:schemeClr val="accent5">
                  <a:lumMod val="40000"/>
                  <a:lumOff val="60000"/>
                  <a:alpha val="55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47" name="Rounded Rectangle 46"/>
              <p:cNvSpPr/>
              <p:nvPr/>
            </p:nvSpPr>
            <p:spPr>
              <a:xfrm>
                <a:off x="-1180150" y="1520762"/>
                <a:ext cx="1551892" cy="304398"/>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48" name="TextBox 47"/>
              <p:cNvSpPr txBox="1"/>
              <p:nvPr/>
            </p:nvSpPr>
            <p:spPr>
              <a:xfrm>
                <a:off x="-862621" y="1131590"/>
                <a:ext cx="930627" cy="344274"/>
              </a:xfrm>
              <a:prstGeom prst="rect">
                <a:avLst/>
              </a:prstGeom>
              <a:noFill/>
            </p:spPr>
            <p:txBody>
              <a:bodyPr wrap="none" rtlCol="0">
                <a:spAutoFit/>
              </a:bodyPr>
              <a:lstStyle/>
              <a:p>
                <a:r>
                  <a:rPr lang="nl-BE" sz="2133" b="1" dirty="0">
                    <a:solidFill>
                      <a:schemeClr val="accent1">
                        <a:lumMod val="50000"/>
                      </a:schemeClr>
                    </a:solidFill>
                  </a:rPr>
                  <a:t>Block 50</a:t>
                </a:r>
              </a:p>
            </p:txBody>
          </p:sp>
          <p:sp>
            <p:nvSpPr>
              <p:cNvPr id="49" name="Rounded Rectangle 48"/>
              <p:cNvSpPr/>
              <p:nvPr/>
            </p:nvSpPr>
            <p:spPr>
              <a:xfrm>
                <a:off x="-1188288" y="1989455"/>
                <a:ext cx="1551891"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50" name="Rounded Rectangle 49"/>
              <p:cNvSpPr/>
              <p:nvPr/>
            </p:nvSpPr>
            <p:spPr>
              <a:xfrm>
                <a:off x="-1188800" y="2436681"/>
                <a:ext cx="1551965"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grpSp>
        <p:cxnSp>
          <p:nvCxnSpPr>
            <p:cNvPr id="59" name="Straight Arrow Connector 58"/>
            <p:cNvCxnSpPr/>
            <p:nvPr/>
          </p:nvCxnSpPr>
          <p:spPr>
            <a:xfrm flipH="1" flipV="1">
              <a:off x="2604145" y="1463228"/>
              <a:ext cx="444459" cy="1"/>
            </a:xfrm>
            <a:prstGeom prst="straightConnector1">
              <a:avLst/>
            </a:prstGeom>
            <a:ln w="25400">
              <a:solidFill>
                <a:schemeClr val="accent1">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flipV="1">
              <a:off x="4709606" y="1463228"/>
              <a:ext cx="444459" cy="1"/>
            </a:xfrm>
            <a:prstGeom prst="straightConnector1">
              <a:avLst/>
            </a:prstGeom>
            <a:ln w="25400">
              <a:solidFill>
                <a:schemeClr val="accent1">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flipH="1" flipV="1">
              <a:off x="6812875" y="1463228"/>
              <a:ext cx="444459" cy="1"/>
            </a:xfrm>
            <a:prstGeom prst="straightConnector1">
              <a:avLst/>
            </a:prstGeom>
            <a:ln w="25400">
              <a:solidFill>
                <a:schemeClr val="accent1">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H="1" flipV="1">
              <a:off x="8789201" y="1463228"/>
              <a:ext cx="444459" cy="1"/>
            </a:xfrm>
            <a:prstGeom prst="straightConnector1">
              <a:avLst/>
            </a:prstGeom>
            <a:ln w="25400">
              <a:solidFill>
                <a:schemeClr val="accent1">
                  <a:lumMod val="40000"/>
                  <a:lumOff val="6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63" name="Rounded Rectangle 62"/>
          <p:cNvSpPr/>
          <p:nvPr/>
        </p:nvSpPr>
        <p:spPr>
          <a:xfrm>
            <a:off x="5231905" y="4858551"/>
            <a:ext cx="6432417" cy="771919"/>
          </a:xfrm>
          <a:prstGeom prst="roundRect">
            <a:avLst>
              <a:gd name="adj" fmla="val 0"/>
            </a:avLst>
          </a:prstGeom>
          <a:solidFill>
            <a:srgbClr val="318B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a:solidFill>
                  <a:schemeClr val="bg1"/>
                </a:solidFill>
              </a:rPr>
              <a:t>At </a:t>
            </a:r>
            <a:r>
              <a:rPr lang="nl-BE" sz="2133" dirty="0" err="1">
                <a:solidFill>
                  <a:schemeClr val="bg1"/>
                </a:solidFill>
              </a:rPr>
              <a:t>predetermined</a:t>
            </a:r>
            <a:r>
              <a:rPr lang="nl-BE" sz="2133" dirty="0">
                <a:solidFill>
                  <a:schemeClr val="bg1"/>
                </a:solidFill>
              </a:rPr>
              <a:t> </a:t>
            </a:r>
            <a:r>
              <a:rPr lang="nl-BE" sz="2133" dirty="0" err="1">
                <a:solidFill>
                  <a:schemeClr val="bg1"/>
                </a:solidFill>
              </a:rPr>
              <a:t>frequency</a:t>
            </a:r>
            <a:r>
              <a:rPr lang="nl-BE" sz="2133" dirty="0">
                <a:solidFill>
                  <a:schemeClr val="bg1"/>
                </a:solidFill>
              </a:rPr>
              <a:t>, </a:t>
            </a:r>
            <a:r>
              <a:rPr lang="nl-BE" sz="2133" dirty="0" err="1">
                <a:solidFill>
                  <a:schemeClr val="bg1"/>
                </a:solidFill>
              </a:rPr>
              <a:t>the</a:t>
            </a:r>
            <a:r>
              <a:rPr lang="nl-BE" sz="2133" dirty="0">
                <a:solidFill>
                  <a:schemeClr val="bg1"/>
                </a:solidFill>
              </a:rPr>
              <a:t> </a:t>
            </a:r>
            <a:r>
              <a:rPr lang="nl-BE" sz="2133" dirty="0" err="1">
                <a:solidFill>
                  <a:schemeClr val="bg1"/>
                </a:solidFill>
              </a:rPr>
              <a:t>network</a:t>
            </a:r>
            <a:r>
              <a:rPr lang="nl-BE" sz="2133" dirty="0">
                <a:solidFill>
                  <a:schemeClr val="bg1"/>
                </a:solidFill>
              </a:rPr>
              <a:t> </a:t>
            </a:r>
            <a:r>
              <a:rPr lang="nl-BE" sz="2133" dirty="0" err="1">
                <a:solidFill>
                  <a:schemeClr val="bg1"/>
                </a:solidFill>
              </a:rPr>
              <a:t>appends</a:t>
            </a:r>
            <a:r>
              <a:rPr lang="nl-BE" sz="2133" dirty="0">
                <a:solidFill>
                  <a:schemeClr val="bg1"/>
                </a:solidFill>
              </a:rPr>
              <a:t> new block </a:t>
            </a:r>
            <a:r>
              <a:rPr lang="nl-BE" sz="2133" dirty="0" err="1">
                <a:solidFill>
                  <a:schemeClr val="bg1"/>
                </a:solidFill>
              </a:rPr>
              <a:t>with</a:t>
            </a:r>
            <a:r>
              <a:rPr lang="nl-BE" sz="2133" dirty="0">
                <a:solidFill>
                  <a:schemeClr val="bg1"/>
                </a:solidFill>
              </a:rPr>
              <a:t> most recent transactions</a:t>
            </a:r>
          </a:p>
        </p:txBody>
      </p:sp>
      <p:sp>
        <p:nvSpPr>
          <p:cNvPr id="64" name="Rounded Rectangle 63"/>
          <p:cNvSpPr/>
          <p:nvPr/>
        </p:nvSpPr>
        <p:spPr>
          <a:xfrm>
            <a:off x="3780547" y="5811559"/>
            <a:ext cx="3612612" cy="771919"/>
          </a:xfrm>
          <a:prstGeom prst="roundRect">
            <a:avLst>
              <a:gd name="adj" fmla="val 0"/>
            </a:avLst>
          </a:prstGeom>
          <a:solidFill>
            <a:srgbClr val="318C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a:solidFill>
                  <a:schemeClr val="bg1"/>
                </a:solidFill>
              </a:rPr>
              <a:t>Transaction in blockchain </a:t>
            </a:r>
            <a:r>
              <a:rPr lang="nl-BE" sz="2133" dirty="0" err="1">
                <a:solidFill>
                  <a:schemeClr val="bg1"/>
                </a:solidFill>
              </a:rPr>
              <a:t>cannot</a:t>
            </a:r>
            <a:r>
              <a:rPr lang="nl-BE" sz="2133" dirty="0">
                <a:solidFill>
                  <a:schemeClr val="bg1"/>
                </a:solidFill>
              </a:rPr>
              <a:t> </a:t>
            </a:r>
            <a:r>
              <a:rPr lang="nl-BE" sz="2133" dirty="0" err="1">
                <a:solidFill>
                  <a:schemeClr val="bg1"/>
                </a:solidFill>
              </a:rPr>
              <a:t>be</a:t>
            </a:r>
            <a:r>
              <a:rPr lang="nl-BE" sz="2133" dirty="0">
                <a:solidFill>
                  <a:schemeClr val="bg1"/>
                </a:solidFill>
              </a:rPr>
              <a:t> </a:t>
            </a:r>
            <a:r>
              <a:rPr lang="nl-BE" sz="2133" dirty="0" err="1">
                <a:solidFill>
                  <a:schemeClr val="bg1"/>
                </a:solidFill>
              </a:rPr>
              <a:t>removed</a:t>
            </a:r>
            <a:endParaRPr lang="nl-BE" sz="2133" dirty="0">
              <a:solidFill>
                <a:schemeClr val="bg1"/>
              </a:solidFill>
            </a:endParaRPr>
          </a:p>
        </p:txBody>
      </p:sp>
      <p:sp>
        <p:nvSpPr>
          <p:cNvPr id="65" name="Rounded Rectangle 64"/>
          <p:cNvSpPr/>
          <p:nvPr/>
        </p:nvSpPr>
        <p:spPr>
          <a:xfrm>
            <a:off x="431372" y="5829266"/>
            <a:ext cx="2998129" cy="771919"/>
          </a:xfrm>
          <a:prstGeom prst="roundRect">
            <a:avLst>
              <a:gd name="adj" fmla="val 0"/>
            </a:avLst>
          </a:prstGeom>
          <a:solidFill>
            <a:srgbClr val="318C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a:solidFill>
                  <a:schemeClr val="bg1"/>
                </a:solidFill>
              </a:rPr>
              <a:t>Blockchain </a:t>
            </a:r>
            <a:r>
              <a:rPr lang="nl-BE" sz="2133" dirty="0" err="1">
                <a:solidFill>
                  <a:schemeClr val="bg1"/>
                </a:solidFill>
              </a:rPr>
              <a:t>contains</a:t>
            </a:r>
            <a:r>
              <a:rPr lang="nl-BE" sz="2133" dirty="0">
                <a:solidFill>
                  <a:schemeClr val="bg1"/>
                </a:solidFill>
              </a:rPr>
              <a:t> ALL transactions</a:t>
            </a:r>
          </a:p>
        </p:txBody>
      </p:sp>
      <p:sp>
        <p:nvSpPr>
          <p:cNvPr id="66" name="Rounded Rectangle 65"/>
          <p:cNvSpPr/>
          <p:nvPr/>
        </p:nvSpPr>
        <p:spPr>
          <a:xfrm>
            <a:off x="431372" y="4858551"/>
            <a:ext cx="4416491" cy="771919"/>
          </a:xfrm>
          <a:prstGeom prst="roundRect">
            <a:avLst>
              <a:gd name="adj" fmla="val 0"/>
            </a:avLst>
          </a:prstGeom>
          <a:solidFill>
            <a:srgbClr val="3992C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err="1">
                <a:solidFill>
                  <a:schemeClr val="bg1"/>
                </a:solidFill>
              </a:rPr>
              <a:t>Concatenation</a:t>
            </a:r>
            <a:r>
              <a:rPr lang="nl-BE" sz="2133" dirty="0">
                <a:solidFill>
                  <a:schemeClr val="bg1"/>
                </a:solidFill>
              </a:rPr>
              <a:t> of blocks, </a:t>
            </a:r>
            <a:r>
              <a:rPr lang="nl-BE" sz="2133" dirty="0" err="1">
                <a:solidFill>
                  <a:schemeClr val="bg1"/>
                </a:solidFill>
              </a:rPr>
              <a:t>which</a:t>
            </a:r>
            <a:r>
              <a:rPr lang="nl-BE" sz="2133" dirty="0">
                <a:solidFill>
                  <a:schemeClr val="bg1"/>
                </a:solidFill>
              </a:rPr>
              <a:t> </a:t>
            </a:r>
            <a:r>
              <a:rPr lang="nl-BE" sz="2133" dirty="0" err="1">
                <a:solidFill>
                  <a:schemeClr val="bg1"/>
                </a:solidFill>
              </a:rPr>
              <a:t>contain</a:t>
            </a:r>
            <a:r>
              <a:rPr lang="nl-BE" sz="2133" dirty="0">
                <a:solidFill>
                  <a:schemeClr val="bg1"/>
                </a:solidFill>
              </a:rPr>
              <a:t> transactions</a:t>
            </a:r>
          </a:p>
        </p:txBody>
      </p:sp>
      <p:sp>
        <p:nvSpPr>
          <p:cNvPr id="67" name="Rounded Rectangle 66"/>
          <p:cNvSpPr/>
          <p:nvPr/>
        </p:nvSpPr>
        <p:spPr>
          <a:xfrm>
            <a:off x="7744206" y="5811559"/>
            <a:ext cx="3920413" cy="771919"/>
          </a:xfrm>
          <a:prstGeom prst="roundRect">
            <a:avLst>
              <a:gd name="adj" fmla="val 0"/>
            </a:avLst>
          </a:prstGeom>
          <a:solidFill>
            <a:srgbClr val="318C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err="1">
                <a:solidFill>
                  <a:schemeClr val="bg1"/>
                </a:solidFill>
              </a:rPr>
              <a:t>Many</a:t>
            </a:r>
            <a:r>
              <a:rPr lang="nl-BE" sz="2133" dirty="0">
                <a:solidFill>
                  <a:schemeClr val="bg1"/>
                </a:solidFill>
              </a:rPr>
              <a:t> </a:t>
            </a:r>
            <a:r>
              <a:rPr lang="nl-BE" sz="2133" dirty="0" err="1">
                <a:solidFill>
                  <a:schemeClr val="bg1"/>
                </a:solidFill>
              </a:rPr>
              <a:t>entities</a:t>
            </a:r>
            <a:r>
              <a:rPr lang="nl-BE" sz="2133" dirty="0">
                <a:solidFill>
                  <a:schemeClr val="bg1"/>
                </a:solidFill>
              </a:rPr>
              <a:t> </a:t>
            </a:r>
            <a:r>
              <a:rPr lang="nl-BE" sz="2133" dirty="0" err="1">
                <a:solidFill>
                  <a:schemeClr val="bg1"/>
                </a:solidFill>
              </a:rPr>
              <a:t>possess</a:t>
            </a:r>
            <a:r>
              <a:rPr lang="nl-BE" sz="2133" dirty="0">
                <a:solidFill>
                  <a:schemeClr val="bg1"/>
                </a:solidFill>
              </a:rPr>
              <a:t> </a:t>
            </a:r>
            <a:r>
              <a:rPr lang="nl-BE" sz="2133" dirty="0" err="1">
                <a:solidFill>
                  <a:schemeClr val="bg1"/>
                </a:solidFill>
              </a:rPr>
              <a:t>same</a:t>
            </a:r>
            <a:r>
              <a:rPr lang="nl-BE" sz="2133" dirty="0">
                <a:solidFill>
                  <a:schemeClr val="bg1"/>
                </a:solidFill>
              </a:rPr>
              <a:t> copy of </a:t>
            </a:r>
            <a:r>
              <a:rPr lang="nl-BE" sz="2133" dirty="0" err="1">
                <a:solidFill>
                  <a:schemeClr val="bg1"/>
                </a:solidFill>
              </a:rPr>
              <a:t>the</a:t>
            </a:r>
            <a:r>
              <a:rPr lang="nl-BE" sz="2133" dirty="0">
                <a:solidFill>
                  <a:schemeClr val="bg1"/>
                </a:solidFill>
              </a:rPr>
              <a:t> blockchain</a:t>
            </a:r>
          </a:p>
        </p:txBody>
      </p:sp>
      <p:sp>
        <p:nvSpPr>
          <p:cNvPr id="18" name="Slide Number Placeholder 17"/>
          <p:cNvSpPr>
            <a:spLocks noGrp="1"/>
          </p:cNvSpPr>
          <p:nvPr>
            <p:ph type="sldNum" sz="quarter" idx="12"/>
          </p:nvPr>
        </p:nvSpPr>
        <p:spPr/>
        <p:txBody>
          <a:bodyPr/>
          <a:lstStyle/>
          <a:p>
            <a:fld id="{D45B42A2-12DC-D04A-88D3-A93CC82DF348}" type="slidenum">
              <a:rPr lang="en-US" smtClean="0"/>
              <a:t>112</a:t>
            </a:fld>
            <a:endParaRPr lang="en-US" dirty="0"/>
          </a:p>
        </p:txBody>
      </p:sp>
    </p:spTree>
    <p:extLst>
      <p:ext uri="{BB962C8B-B14F-4D97-AF65-F5344CB8AC3E}">
        <p14:creationId xmlns:p14="http://schemas.microsoft.com/office/powerpoint/2010/main" val="3715207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a:t>Properties</a:t>
            </a:r>
            <a:endParaRPr lang="fr-BE" dirty="0"/>
          </a:p>
        </p:txBody>
      </p:sp>
      <p:sp>
        <p:nvSpPr>
          <p:cNvPr id="4" name="Rectangle 3"/>
          <p:cNvSpPr/>
          <p:nvPr/>
        </p:nvSpPr>
        <p:spPr>
          <a:xfrm>
            <a:off x="441703" y="3071065"/>
            <a:ext cx="3504389" cy="960107"/>
          </a:xfrm>
          <a:prstGeom prst="rect">
            <a:avLst/>
          </a:prstGeom>
          <a:solidFill>
            <a:srgbClr val="328C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667" dirty="0"/>
              <a:t>Append-</a:t>
            </a:r>
            <a:r>
              <a:rPr lang="nl-BE" sz="2667" dirty="0" err="1"/>
              <a:t>only</a:t>
            </a:r>
            <a:r>
              <a:rPr lang="nl-BE" sz="2667" dirty="0"/>
              <a:t/>
            </a:r>
            <a:br>
              <a:rPr lang="nl-BE" sz="2667" dirty="0"/>
            </a:br>
            <a:r>
              <a:rPr lang="nl-BE" sz="2133" dirty="0"/>
              <a:t>(</a:t>
            </a:r>
            <a:r>
              <a:rPr lang="nl-BE" sz="2133" dirty="0" err="1"/>
              <a:t>Ledger</a:t>
            </a:r>
            <a:r>
              <a:rPr lang="nl-BE" sz="2133" dirty="0"/>
              <a:t>)</a:t>
            </a:r>
          </a:p>
        </p:txBody>
      </p:sp>
      <p:sp>
        <p:nvSpPr>
          <p:cNvPr id="5" name="Rectangle 4"/>
          <p:cNvSpPr/>
          <p:nvPr/>
        </p:nvSpPr>
        <p:spPr>
          <a:xfrm>
            <a:off x="4378140" y="3071065"/>
            <a:ext cx="3504389" cy="960107"/>
          </a:xfrm>
          <a:prstGeom prst="rect">
            <a:avLst/>
          </a:prstGeom>
          <a:solidFill>
            <a:srgbClr val="328C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667" dirty="0" err="1"/>
              <a:t>Transparency</a:t>
            </a:r>
            <a:r>
              <a:rPr lang="nl-BE" sz="2667" dirty="0"/>
              <a:t>, </a:t>
            </a:r>
            <a:r>
              <a:rPr lang="nl-BE" sz="2667" dirty="0" err="1"/>
              <a:t>verifiability</a:t>
            </a:r>
            <a:r>
              <a:rPr lang="nl-BE" sz="2667" dirty="0"/>
              <a:t>, </a:t>
            </a:r>
            <a:r>
              <a:rPr lang="nl-BE" sz="2667" dirty="0" err="1"/>
              <a:t>auditability</a:t>
            </a:r>
            <a:endParaRPr lang="nl-BE" sz="2667" dirty="0"/>
          </a:p>
        </p:txBody>
      </p:sp>
      <p:sp>
        <p:nvSpPr>
          <p:cNvPr id="6" name="Rectangle 5"/>
          <p:cNvSpPr/>
          <p:nvPr/>
        </p:nvSpPr>
        <p:spPr>
          <a:xfrm>
            <a:off x="8256240" y="4448628"/>
            <a:ext cx="3504389" cy="960107"/>
          </a:xfrm>
          <a:prstGeom prst="rect">
            <a:avLst/>
          </a:prstGeom>
          <a:solidFill>
            <a:srgbClr val="328C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667" dirty="0" err="1"/>
              <a:t>Authenticity</a:t>
            </a:r>
            <a:r>
              <a:rPr lang="nl-BE" sz="2667" dirty="0"/>
              <a:t/>
            </a:r>
            <a:br>
              <a:rPr lang="nl-BE" sz="2667" dirty="0"/>
            </a:br>
            <a:r>
              <a:rPr lang="nl-BE" sz="2133" dirty="0"/>
              <a:t>(≠ </a:t>
            </a:r>
            <a:r>
              <a:rPr lang="nl-BE" sz="2133" dirty="0" err="1"/>
              <a:t>identifiability</a:t>
            </a:r>
            <a:r>
              <a:rPr lang="nl-BE" sz="2133" dirty="0"/>
              <a:t>)</a:t>
            </a:r>
          </a:p>
        </p:txBody>
      </p:sp>
      <p:sp>
        <p:nvSpPr>
          <p:cNvPr id="7" name="Rectangle 6"/>
          <p:cNvSpPr/>
          <p:nvPr/>
        </p:nvSpPr>
        <p:spPr>
          <a:xfrm>
            <a:off x="8266572" y="1700808"/>
            <a:ext cx="3504389" cy="960107"/>
          </a:xfrm>
          <a:prstGeom prst="rect">
            <a:avLst/>
          </a:prstGeom>
          <a:solidFill>
            <a:srgbClr val="328C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667" dirty="0" err="1"/>
              <a:t>Integrity</a:t>
            </a:r>
            <a:endParaRPr lang="nl-BE" sz="2667" dirty="0"/>
          </a:p>
        </p:txBody>
      </p:sp>
      <p:sp>
        <p:nvSpPr>
          <p:cNvPr id="8" name="Rectangle 7"/>
          <p:cNvSpPr/>
          <p:nvPr/>
        </p:nvSpPr>
        <p:spPr>
          <a:xfrm>
            <a:off x="8266572" y="3071065"/>
            <a:ext cx="3504389" cy="960107"/>
          </a:xfrm>
          <a:prstGeom prst="rect">
            <a:avLst/>
          </a:prstGeom>
          <a:solidFill>
            <a:srgbClr val="328C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667" dirty="0"/>
              <a:t>Non-</a:t>
            </a:r>
            <a:r>
              <a:rPr lang="nl-BE" sz="2667" dirty="0" err="1"/>
              <a:t>repudiability</a:t>
            </a:r>
            <a:endParaRPr lang="nl-BE" sz="2667" dirty="0"/>
          </a:p>
          <a:p>
            <a:pPr algn="ctr"/>
            <a:r>
              <a:rPr lang="nl-BE" sz="2133" dirty="0"/>
              <a:t>(</a:t>
            </a:r>
            <a:r>
              <a:rPr lang="nl-BE" sz="2133" dirty="0" err="1"/>
              <a:t>existence</a:t>
            </a:r>
            <a:r>
              <a:rPr lang="nl-BE" sz="2133" dirty="0"/>
              <a:t>)</a:t>
            </a:r>
          </a:p>
        </p:txBody>
      </p:sp>
      <p:sp>
        <p:nvSpPr>
          <p:cNvPr id="9" name="Rectangle 8"/>
          <p:cNvSpPr/>
          <p:nvPr/>
        </p:nvSpPr>
        <p:spPr>
          <a:xfrm>
            <a:off x="441703" y="1700808"/>
            <a:ext cx="3504389" cy="960107"/>
          </a:xfrm>
          <a:prstGeom prst="rect">
            <a:avLst/>
          </a:prstGeom>
          <a:solidFill>
            <a:srgbClr val="328C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667" dirty="0" err="1"/>
              <a:t>Robust</a:t>
            </a:r>
            <a:endParaRPr lang="nl-BE" sz="2667" dirty="0"/>
          </a:p>
        </p:txBody>
      </p:sp>
      <p:sp>
        <p:nvSpPr>
          <p:cNvPr id="11" name="Rectangle 10"/>
          <p:cNvSpPr/>
          <p:nvPr/>
        </p:nvSpPr>
        <p:spPr>
          <a:xfrm>
            <a:off x="431371" y="4448628"/>
            <a:ext cx="3504389" cy="960107"/>
          </a:xfrm>
          <a:prstGeom prst="rect">
            <a:avLst/>
          </a:prstGeom>
          <a:solidFill>
            <a:srgbClr val="328C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667" dirty="0"/>
              <a:t>Distributed</a:t>
            </a:r>
            <a:br>
              <a:rPr lang="nl-BE" sz="2667" dirty="0"/>
            </a:br>
            <a:r>
              <a:rPr lang="nl-BE" sz="2133" dirty="0"/>
              <a:t>(peer 2 peer)</a:t>
            </a:r>
          </a:p>
        </p:txBody>
      </p:sp>
      <p:sp>
        <p:nvSpPr>
          <p:cNvPr id="12" name="Rectangle 11"/>
          <p:cNvSpPr/>
          <p:nvPr/>
        </p:nvSpPr>
        <p:spPr>
          <a:xfrm>
            <a:off x="4367808" y="4448628"/>
            <a:ext cx="3504389" cy="960107"/>
          </a:xfrm>
          <a:prstGeom prst="rect">
            <a:avLst/>
          </a:prstGeom>
          <a:solidFill>
            <a:srgbClr val="328C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667" dirty="0" err="1"/>
              <a:t>Complies</a:t>
            </a:r>
            <a:r>
              <a:rPr lang="nl-BE" sz="2667" dirty="0"/>
              <a:t> </a:t>
            </a:r>
            <a:r>
              <a:rPr lang="nl-BE" sz="2667" dirty="0" err="1"/>
              <a:t>with</a:t>
            </a:r>
            <a:r>
              <a:rPr lang="nl-BE" sz="2667" dirty="0"/>
              <a:t> </a:t>
            </a:r>
            <a:r>
              <a:rPr lang="nl-BE" sz="2667" dirty="0" err="1"/>
              <a:t>rules</a:t>
            </a:r>
            <a:endParaRPr lang="nl-BE" sz="2667" dirty="0"/>
          </a:p>
        </p:txBody>
      </p:sp>
      <p:sp>
        <p:nvSpPr>
          <p:cNvPr id="13" name="Rectangle 12"/>
          <p:cNvSpPr/>
          <p:nvPr/>
        </p:nvSpPr>
        <p:spPr>
          <a:xfrm>
            <a:off x="4378140" y="1700808"/>
            <a:ext cx="3504389" cy="960107"/>
          </a:xfrm>
          <a:prstGeom prst="rect">
            <a:avLst/>
          </a:prstGeom>
          <a:solidFill>
            <a:srgbClr val="328C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667" dirty="0"/>
              <a:t>Consensus</a:t>
            </a:r>
          </a:p>
          <a:p>
            <a:pPr algn="ctr"/>
            <a:r>
              <a:rPr lang="nl-BE" sz="2133" dirty="0"/>
              <a:t>(</a:t>
            </a:r>
            <a:r>
              <a:rPr lang="nl-BE" sz="2133" dirty="0" err="1"/>
              <a:t>same</a:t>
            </a:r>
            <a:r>
              <a:rPr lang="nl-BE" sz="2133" dirty="0"/>
              <a:t> </a:t>
            </a:r>
            <a:r>
              <a:rPr lang="nl-BE" sz="2133" dirty="0" err="1"/>
              <a:t>version</a:t>
            </a:r>
            <a:r>
              <a:rPr lang="nl-BE" sz="2133" dirty="0"/>
              <a:t> </a:t>
            </a:r>
            <a:r>
              <a:rPr lang="nl-BE" sz="2133" dirty="0" err="1"/>
              <a:t>everywhere</a:t>
            </a:r>
            <a:r>
              <a:rPr lang="nl-BE" sz="2133" dirty="0"/>
              <a:t>)</a:t>
            </a:r>
          </a:p>
        </p:txBody>
      </p:sp>
      <p:sp>
        <p:nvSpPr>
          <p:cNvPr id="15" name="Slide Number Placeholder 14"/>
          <p:cNvSpPr>
            <a:spLocks noGrp="1"/>
          </p:cNvSpPr>
          <p:nvPr>
            <p:ph type="sldNum" sz="quarter" idx="12"/>
          </p:nvPr>
        </p:nvSpPr>
        <p:spPr/>
        <p:txBody>
          <a:bodyPr/>
          <a:lstStyle/>
          <a:p>
            <a:fld id="{D45B42A2-12DC-D04A-88D3-A93CC82DF348}" type="slidenum">
              <a:rPr lang="en-US" smtClean="0"/>
              <a:t>113</a:t>
            </a:fld>
            <a:endParaRPr lang="en-US" dirty="0"/>
          </a:p>
        </p:txBody>
      </p:sp>
    </p:spTree>
    <p:extLst>
      <p:ext uri="{BB962C8B-B14F-4D97-AF65-F5344CB8AC3E}">
        <p14:creationId xmlns:p14="http://schemas.microsoft.com/office/powerpoint/2010/main" val="65190037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6050163" y="162024"/>
            <a:ext cx="0" cy="6531339"/>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1010829" y="-27383"/>
            <a:ext cx="3862596" cy="830997"/>
          </a:xfrm>
          <a:prstGeom prst="rect">
            <a:avLst/>
          </a:prstGeom>
        </p:spPr>
        <p:txBody>
          <a:bodyPr wrap="none">
            <a:spAutoFit/>
          </a:bodyPr>
          <a:lstStyle/>
          <a:p>
            <a:r>
              <a:rPr lang="nl-BE" sz="4800" cap="small" spc="133" dirty="0">
                <a:solidFill>
                  <a:schemeClr val="bg1"/>
                </a:solidFill>
              </a:rPr>
              <a:t>Permissionless</a:t>
            </a:r>
          </a:p>
        </p:txBody>
      </p:sp>
      <p:sp>
        <p:nvSpPr>
          <p:cNvPr id="6" name="Rectangle 5"/>
          <p:cNvSpPr/>
          <p:nvPr/>
        </p:nvSpPr>
        <p:spPr>
          <a:xfrm>
            <a:off x="7335517" y="-27383"/>
            <a:ext cx="3484224" cy="830997"/>
          </a:xfrm>
          <a:prstGeom prst="rect">
            <a:avLst/>
          </a:prstGeom>
        </p:spPr>
        <p:txBody>
          <a:bodyPr wrap="none">
            <a:spAutoFit/>
          </a:bodyPr>
          <a:lstStyle/>
          <a:p>
            <a:r>
              <a:rPr lang="nl-BE" sz="4800" cap="small" spc="133" dirty="0">
                <a:solidFill>
                  <a:schemeClr val="bg1"/>
                </a:solidFill>
              </a:rPr>
              <a:t>Permissioned</a:t>
            </a:r>
          </a:p>
        </p:txBody>
      </p:sp>
      <p:sp>
        <p:nvSpPr>
          <p:cNvPr id="7" name="TextBox 6"/>
          <p:cNvSpPr txBox="1"/>
          <p:nvPr/>
        </p:nvSpPr>
        <p:spPr>
          <a:xfrm>
            <a:off x="1785572" y="644692"/>
            <a:ext cx="2324162" cy="461665"/>
          </a:xfrm>
          <a:prstGeom prst="rect">
            <a:avLst/>
          </a:prstGeom>
          <a:noFill/>
        </p:spPr>
        <p:txBody>
          <a:bodyPr wrap="none" rtlCol="0">
            <a:spAutoFit/>
          </a:bodyPr>
          <a:lstStyle/>
          <a:p>
            <a:r>
              <a:rPr lang="nl-BE" sz="2400" b="1" spc="267" dirty="0">
                <a:solidFill>
                  <a:schemeClr val="bg1"/>
                </a:solidFill>
              </a:rPr>
              <a:t>Public / open</a:t>
            </a:r>
          </a:p>
        </p:txBody>
      </p:sp>
      <p:sp>
        <p:nvSpPr>
          <p:cNvPr id="8" name="TextBox 7"/>
          <p:cNvSpPr txBox="1"/>
          <p:nvPr/>
        </p:nvSpPr>
        <p:spPr>
          <a:xfrm>
            <a:off x="7232029" y="665209"/>
            <a:ext cx="3704219" cy="420564"/>
          </a:xfrm>
          <a:prstGeom prst="rect">
            <a:avLst/>
          </a:prstGeom>
          <a:noFill/>
        </p:spPr>
        <p:txBody>
          <a:bodyPr wrap="none" rtlCol="0">
            <a:spAutoFit/>
          </a:bodyPr>
          <a:lstStyle/>
          <a:p>
            <a:r>
              <a:rPr lang="nl-BE" sz="2133" b="1" spc="267" dirty="0">
                <a:solidFill>
                  <a:schemeClr val="bg1"/>
                </a:solidFill>
              </a:rPr>
              <a:t>Enterprise / Consortium</a:t>
            </a:r>
          </a:p>
        </p:txBody>
      </p:sp>
      <p:grpSp>
        <p:nvGrpSpPr>
          <p:cNvPr id="21" name="Group 20"/>
          <p:cNvGrpSpPr>
            <a:grpSpLocks noChangeAspect="1"/>
          </p:cNvGrpSpPr>
          <p:nvPr/>
        </p:nvGrpSpPr>
        <p:grpSpPr>
          <a:xfrm>
            <a:off x="8112225" y="1244816"/>
            <a:ext cx="2120420" cy="1992163"/>
            <a:chOff x="5544024" y="1101761"/>
            <a:chExt cx="2585015" cy="2428656"/>
          </a:xfrm>
        </p:grpSpPr>
        <p:sp>
          <p:nvSpPr>
            <p:cNvPr id="10" name="Oval 9"/>
            <p:cNvSpPr/>
            <p:nvPr/>
          </p:nvSpPr>
          <p:spPr>
            <a:xfrm>
              <a:off x="6183741" y="1685625"/>
              <a:ext cx="1440000" cy="1440000"/>
            </a:xfrm>
            <a:prstGeom prst="ellipse">
              <a:avLst/>
            </a:prstGeom>
            <a:no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solidFill>
                  <a:schemeClr val="tx1"/>
                </a:solidFill>
              </a:endParaRPr>
            </a:p>
          </p:txBody>
        </p:sp>
        <p:pic>
          <p:nvPicPr>
            <p:cNvPr id="11" name="Picture 10" descr="https://d30y9cdsu7xlg0.cloudfront.net/png/225592-200.png"/>
            <p:cNvPicPr>
              <a:picLocks noChangeAspect="1" noChangeArrowheads="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420850" y="2860373"/>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
            <p:cNvPicPr>
              <a:picLocks noChangeAspect="1" noChangeArrowheads="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133168" y="1101761"/>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descr="https://d30y9cdsu7xlg0.cloudfront.net/png/225592-200.png"/>
            <p:cNvPicPr>
              <a:picLocks noChangeAspect="1" noChangeArrowheads="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544024" y="1970447"/>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https://d30y9cdsu7xlg0.cloudfront.net/png/225592-200.png"/>
            <p:cNvPicPr>
              <a:picLocks noChangeAspect="1" noChangeArrowheads="1"/>
            </p:cNvPicPr>
            <p:nvPr/>
          </p:nvPicPr>
          <p:blipFill>
            <a:blip r:embed="rId2" cstate="print">
              <a:duotone>
                <a:prstClr val="black"/>
                <a:schemeClr val="accent1">
                  <a:tint val="45000"/>
                  <a:satMod val="400000"/>
                </a:schemeClr>
              </a:duotone>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7589039" y="1685625"/>
              <a:ext cx="540000" cy="540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3"/>
            <p:cNvPicPr>
              <a:picLocks noChangeAspect="1" noChangeArrowheads="1"/>
            </p:cNvPicPr>
            <p:nvPr/>
          </p:nvPicPr>
          <p:blipFill>
            <a:blip r:embed="rId4" cstate="print">
              <a:duotone>
                <a:prstClr val="black"/>
                <a:schemeClr val="accent1">
                  <a:tint val="45000"/>
                  <a:satMod val="400000"/>
                </a:schemeClr>
              </a:duotone>
              <a:extLst>
                <a:ext uri="{BEBA8EAE-BF5A-486C-A8C5-ECC9F3942E4B}">
                  <a14:imgProps xmlns:a14="http://schemas.microsoft.com/office/drawing/2010/main">
                    <a14:imgLayer r:embed="rId5">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885992" y="2990417"/>
              <a:ext cx="540000" cy="5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val 15"/>
            <p:cNvSpPr/>
            <p:nvPr/>
          </p:nvSpPr>
          <p:spPr>
            <a:xfrm>
              <a:off x="6459730" y="2962529"/>
              <a:ext cx="92586" cy="92586"/>
            </a:xfrm>
            <a:prstGeom prst="ellipse">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solidFill>
                  <a:schemeClr val="tx1"/>
                </a:solidFill>
              </a:endParaRPr>
            </a:p>
          </p:txBody>
        </p:sp>
        <p:sp>
          <p:nvSpPr>
            <p:cNvPr id="17" name="Oval 16"/>
            <p:cNvSpPr/>
            <p:nvPr/>
          </p:nvSpPr>
          <p:spPr>
            <a:xfrm>
              <a:off x="6151129" y="2244089"/>
              <a:ext cx="92586" cy="92586"/>
            </a:xfrm>
            <a:prstGeom prst="ellipse">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solidFill>
                  <a:schemeClr val="tx1"/>
                </a:solidFill>
              </a:endParaRPr>
            </a:p>
          </p:txBody>
        </p:sp>
        <p:sp>
          <p:nvSpPr>
            <p:cNvPr id="18" name="Oval 17"/>
            <p:cNvSpPr/>
            <p:nvPr/>
          </p:nvSpPr>
          <p:spPr>
            <a:xfrm>
              <a:off x="6691960" y="1662878"/>
              <a:ext cx="92586" cy="92586"/>
            </a:xfrm>
            <a:prstGeom prst="ellipse">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solidFill>
                  <a:schemeClr val="tx1"/>
                </a:solidFill>
              </a:endParaRPr>
            </a:p>
          </p:txBody>
        </p:sp>
        <p:sp>
          <p:nvSpPr>
            <p:cNvPr id="19" name="Oval 18"/>
            <p:cNvSpPr/>
            <p:nvPr/>
          </p:nvSpPr>
          <p:spPr>
            <a:xfrm>
              <a:off x="7485485" y="2026385"/>
              <a:ext cx="92586" cy="92586"/>
            </a:xfrm>
            <a:prstGeom prst="ellipse">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solidFill>
                  <a:schemeClr val="tx1"/>
                </a:solidFill>
              </a:endParaRPr>
            </a:p>
          </p:txBody>
        </p:sp>
        <p:sp>
          <p:nvSpPr>
            <p:cNvPr id="20" name="Oval 19"/>
            <p:cNvSpPr/>
            <p:nvPr/>
          </p:nvSpPr>
          <p:spPr>
            <a:xfrm>
              <a:off x="7405903" y="2802887"/>
              <a:ext cx="92586" cy="92586"/>
            </a:xfrm>
            <a:prstGeom prst="ellipse">
              <a:avLst/>
            </a:prstGeom>
            <a:solidFill>
              <a:schemeClr val="bg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a:solidFill>
                  <a:schemeClr val="tx1"/>
                </a:solidFill>
              </a:endParaRPr>
            </a:p>
          </p:txBody>
        </p:sp>
      </p:grpSp>
      <p:sp>
        <p:nvSpPr>
          <p:cNvPr id="27" name="Rectangle 26"/>
          <p:cNvSpPr/>
          <p:nvPr/>
        </p:nvSpPr>
        <p:spPr>
          <a:xfrm>
            <a:off x="6960096" y="3525012"/>
            <a:ext cx="4416491" cy="375425"/>
          </a:xfrm>
          <a:prstGeom prst="rect">
            <a:avLst/>
          </a:prstGeom>
          <a:solidFill>
            <a:srgbClr val="338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a:solidFill>
                  <a:schemeClr val="bg1"/>
                </a:solidFill>
              </a:rPr>
              <a:t>Extra </a:t>
            </a:r>
            <a:r>
              <a:rPr lang="nl-BE" sz="2133" dirty="0" err="1">
                <a:solidFill>
                  <a:schemeClr val="bg1"/>
                </a:solidFill>
              </a:rPr>
              <a:t>layer</a:t>
            </a:r>
            <a:r>
              <a:rPr lang="nl-BE" sz="2133" dirty="0">
                <a:solidFill>
                  <a:schemeClr val="bg1"/>
                </a:solidFill>
              </a:rPr>
              <a:t> </a:t>
            </a:r>
            <a:r>
              <a:rPr lang="nl-BE" sz="2133" dirty="0" err="1">
                <a:solidFill>
                  <a:schemeClr val="bg1"/>
                </a:solidFill>
              </a:rPr>
              <a:t>for</a:t>
            </a:r>
            <a:r>
              <a:rPr lang="nl-BE" sz="2133" dirty="0">
                <a:solidFill>
                  <a:schemeClr val="bg1"/>
                </a:solidFill>
              </a:rPr>
              <a:t> access control</a:t>
            </a:r>
          </a:p>
        </p:txBody>
      </p:sp>
      <p:sp>
        <p:nvSpPr>
          <p:cNvPr id="28" name="Rectangle 27"/>
          <p:cNvSpPr/>
          <p:nvPr/>
        </p:nvSpPr>
        <p:spPr>
          <a:xfrm>
            <a:off x="6960096" y="4005065"/>
            <a:ext cx="4416491" cy="375425"/>
          </a:xfrm>
          <a:prstGeom prst="rect">
            <a:avLst/>
          </a:prstGeom>
          <a:solidFill>
            <a:srgbClr val="338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a:solidFill>
                  <a:schemeClr val="bg1"/>
                </a:solidFill>
              </a:rPr>
              <a:t>More </a:t>
            </a:r>
            <a:r>
              <a:rPr lang="nl-BE" sz="2133" dirty="0" err="1">
                <a:solidFill>
                  <a:schemeClr val="bg1"/>
                </a:solidFill>
              </a:rPr>
              <a:t>efficient</a:t>
            </a:r>
            <a:endParaRPr lang="nl-BE" sz="2133" dirty="0">
              <a:solidFill>
                <a:schemeClr val="bg1"/>
              </a:solidFill>
            </a:endParaRPr>
          </a:p>
        </p:txBody>
      </p:sp>
      <p:sp>
        <p:nvSpPr>
          <p:cNvPr id="29" name="Rectangle 28"/>
          <p:cNvSpPr/>
          <p:nvPr/>
        </p:nvSpPr>
        <p:spPr>
          <a:xfrm>
            <a:off x="6960096" y="4965172"/>
            <a:ext cx="4416491" cy="375425"/>
          </a:xfrm>
          <a:prstGeom prst="rect">
            <a:avLst/>
          </a:prstGeom>
          <a:solidFill>
            <a:srgbClr val="338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a:solidFill>
                  <a:schemeClr val="bg1"/>
                </a:solidFill>
              </a:rPr>
              <a:t>Trust </a:t>
            </a:r>
            <a:r>
              <a:rPr lang="nl-BE" sz="2133" dirty="0" err="1">
                <a:solidFill>
                  <a:schemeClr val="bg1"/>
                </a:solidFill>
              </a:rPr>
              <a:t>decentralized</a:t>
            </a:r>
            <a:endParaRPr lang="nl-BE" sz="2133" dirty="0">
              <a:solidFill>
                <a:schemeClr val="bg1"/>
              </a:solidFill>
            </a:endParaRPr>
          </a:p>
        </p:txBody>
      </p:sp>
      <p:sp>
        <p:nvSpPr>
          <p:cNvPr id="30" name="Rectangle 29"/>
          <p:cNvSpPr/>
          <p:nvPr/>
        </p:nvSpPr>
        <p:spPr>
          <a:xfrm>
            <a:off x="6960096" y="5445225"/>
            <a:ext cx="4416491" cy="375425"/>
          </a:xfrm>
          <a:prstGeom prst="rect">
            <a:avLst/>
          </a:prstGeom>
          <a:solidFill>
            <a:srgbClr val="338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a:solidFill>
                  <a:schemeClr val="bg1"/>
                </a:solidFill>
              </a:rPr>
              <a:t>No </a:t>
            </a:r>
            <a:r>
              <a:rPr lang="nl-BE" sz="2133" dirty="0" err="1">
                <a:solidFill>
                  <a:schemeClr val="bg1"/>
                </a:solidFill>
              </a:rPr>
              <a:t>cryptocurrency</a:t>
            </a:r>
            <a:r>
              <a:rPr lang="nl-BE" sz="2133" dirty="0">
                <a:solidFill>
                  <a:schemeClr val="bg1"/>
                </a:solidFill>
              </a:rPr>
              <a:t> </a:t>
            </a:r>
            <a:r>
              <a:rPr lang="nl-BE" sz="2133" dirty="0" err="1">
                <a:solidFill>
                  <a:schemeClr val="bg1"/>
                </a:solidFill>
              </a:rPr>
              <a:t>required</a:t>
            </a:r>
            <a:endParaRPr lang="nl-BE" sz="2133" dirty="0">
              <a:solidFill>
                <a:schemeClr val="bg1"/>
              </a:solidFill>
            </a:endParaRPr>
          </a:p>
        </p:txBody>
      </p:sp>
      <p:sp>
        <p:nvSpPr>
          <p:cNvPr id="31" name="Rectangle 30"/>
          <p:cNvSpPr/>
          <p:nvPr/>
        </p:nvSpPr>
        <p:spPr>
          <a:xfrm>
            <a:off x="6960096" y="4485118"/>
            <a:ext cx="4416491" cy="375425"/>
          </a:xfrm>
          <a:prstGeom prst="rect">
            <a:avLst/>
          </a:prstGeom>
          <a:solidFill>
            <a:srgbClr val="338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err="1">
                <a:solidFill>
                  <a:schemeClr val="bg1"/>
                </a:solidFill>
              </a:rPr>
              <a:t>Faster</a:t>
            </a:r>
            <a:r>
              <a:rPr lang="nl-BE" sz="2133" dirty="0">
                <a:solidFill>
                  <a:schemeClr val="bg1"/>
                </a:solidFill>
              </a:rPr>
              <a:t> (more </a:t>
            </a:r>
            <a:r>
              <a:rPr lang="nl-BE" sz="2133" dirty="0" err="1">
                <a:solidFill>
                  <a:schemeClr val="bg1"/>
                </a:solidFill>
              </a:rPr>
              <a:t>tx</a:t>
            </a:r>
            <a:r>
              <a:rPr lang="nl-BE" sz="2133" dirty="0">
                <a:solidFill>
                  <a:schemeClr val="bg1"/>
                </a:solidFill>
              </a:rPr>
              <a:t>/s, more </a:t>
            </a:r>
            <a:r>
              <a:rPr lang="nl-BE" sz="2133" dirty="0" err="1">
                <a:solidFill>
                  <a:schemeClr val="bg1"/>
                </a:solidFill>
              </a:rPr>
              <a:t>blocks</a:t>
            </a:r>
            <a:r>
              <a:rPr lang="nl-BE" sz="2133" dirty="0">
                <a:solidFill>
                  <a:schemeClr val="bg1"/>
                </a:solidFill>
              </a:rPr>
              <a:t>/s)</a:t>
            </a:r>
          </a:p>
        </p:txBody>
      </p:sp>
      <p:sp>
        <p:nvSpPr>
          <p:cNvPr id="36" name="Rectangle 35"/>
          <p:cNvSpPr/>
          <p:nvPr/>
        </p:nvSpPr>
        <p:spPr>
          <a:xfrm>
            <a:off x="815413" y="3525012"/>
            <a:ext cx="4416491" cy="375425"/>
          </a:xfrm>
          <a:prstGeom prst="rect">
            <a:avLst/>
          </a:prstGeom>
          <a:solidFill>
            <a:srgbClr val="338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solidFill>
                  <a:schemeClr val="bg1"/>
                </a:solidFill>
              </a:rPr>
              <a:t>Accessible &amp; usable by whole world</a:t>
            </a:r>
          </a:p>
        </p:txBody>
      </p:sp>
      <p:sp>
        <p:nvSpPr>
          <p:cNvPr id="37" name="Rectangle 36"/>
          <p:cNvSpPr/>
          <p:nvPr/>
        </p:nvSpPr>
        <p:spPr>
          <a:xfrm>
            <a:off x="815413" y="4005065"/>
            <a:ext cx="4416491" cy="375425"/>
          </a:xfrm>
          <a:prstGeom prst="rect">
            <a:avLst/>
          </a:prstGeom>
          <a:solidFill>
            <a:srgbClr val="338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err="1">
                <a:solidFill>
                  <a:schemeClr val="bg1"/>
                </a:solidFill>
              </a:rPr>
              <a:t>Ofter</a:t>
            </a:r>
            <a:r>
              <a:rPr lang="nl-BE" sz="2133" dirty="0">
                <a:solidFill>
                  <a:schemeClr val="bg1"/>
                </a:solidFill>
              </a:rPr>
              <a:t> </a:t>
            </a:r>
            <a:r>
              <a:rPr lang="nl-BE" sz="2133" dirty="0" err="1">
                <a:solidFill>
                  <a:schemeClr val="bg1"/>
                </a:solidFill>
              </a:rPr>
              <a:t>very</a:t>
            </a:r>
            <a:r>
              <a:rPr lang="nl-BE" sz="2133" dirty="0">
                <a:solidFill>
                  <a:schemeClr val="bg1"/>
                </a:solidFill>
              </a:rPr>
              <a:t> </a:t>
            </a:r>
            <a:r>
              <a:rPr lang="nl-BE" sz="2133" dirty="0" err="1">
                <a:solidFill>
                  <a:schemeClr val="bg1"/>
                </a:solidFill>
              </a:rPr>
              <a:t>inefficient</a:t>
            </a:r>
            <a:endParaRPr lang="nl-BE" sz="2133" dirty="0">
              <a:solidFill>
                <a:schemeClr val="bg1"/>
              </a:solidFill>
            </a:endParaRPr>
          </a:p>
        </p:txBody>
      </p:sp>
      <p:sp>
        <p:nvSpPr>
          <p:cNvPr id="38" name="Rectangle 37"/>
          <p:cNvSpPr/>
          <p:nvPr/>
        </p:nvSpPr>
        <p:spPr>
          <a:xfrm>
            <a:off x="815413" y="4965172"/>
            <a:ext cx="4416491" cy="375425"/>
          </a:xfrm>
          <a:prstGeom prst="rect">
            <a:avLst/>
          </a:prstGeom>
          <a:solidFill>
            <a:srgbClr val="338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a:solidFill>
                  <a:schemeClr val="bg1"/>
                </a:solidFill>
              </a:rPr>
              <a:t>Trust </a:t>
            </a:r>
            <a:r>
              <a:rPr lang="nl-BE" sz="2133" dirty="0" err="1">
                <a:solidFill>
                  <a:schemeClr val="bg1"/>
                </a:solidFill>
              </a:rPr>
              <a:t>distributed</a:t>
            </a:r>
            <a:endParaRPr lang="nl-BE" sz="2133" dirty="0">
              <a:solidFill>
                <a:schemeClr val="bg1"/>
              </a:solidFill>
            </a:endParaRPr>
          </a:p>
        </p:txBody>
      </p:sp>
      <p:sp>
        <p:nvSpPr>
          <p:cNvPr id="39" name="Rectangle 38"/>
          <p:cNvSpPr/>
          <p:nvPr/>
        </p:nvSpPr>
        <p:spPr>
          <a:xfrm>
            <a:off x="815413" y="5445225"/>
            <a:ext cx="4416491" cy="375425"/>
          </a:xfrm>
          <a:prstGeom prst="rect">
            <a:avLst/>
          </a:prstGeom>
          <a:solidFill>
            <a:srgbClr val="338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a:solidFill>
                  <a:schemeClr val="bg1"/>
                </a:solidFill>
              </a:rPr>
              <a:t>Crypto </a:t>
            </a:r>
            <a:r>
              <a:rPr lang="nl-BE" sz="2133" dirty="0" err="1">
                <a:solidFill>
                  <a:schemeClr val="bg1"/>
                </a:solidFill>
              </a:rPr>
              <a:t>currency</a:t>
            </a:r>
            <a:r>
              <a:rPr lang="nl-BE" sz="2133" dirty="0">
                <a:solidFill>
                  <a:schemeClr val="bg1"/>
                </a:solidFill>
              </a:rPr>
              <a:t> </a:t>
            </a:r>
            <a:r>
              <a:rPr lang="nl-BE" sz="2133" dirty="0" err="1">
                <a:solidFill>
                  <a:schemeClr val="bg1"/>
                </a:solidFill>
              </a:rPr>
              <a:t>required</a:t>
            </a:r>
            <a:endParaRPr lang="nl-BE" sz="2133" dirty="0">
              <a:solidFill>
                <a:schemeClr val="bg1"/>
              </a:solidFill>
            </a:endParaRPr>
          </a:p>
        </p:txBody>
      </p:sp>
      <p:sp>
        <p:nvSpPr>
          <p:cNvPr id="40" name="Rectangle 39"/>
          <p:cNvSpPr/>
          <p:nvPr/>
        </p:nvSpPr>
        <p:spPr>
          <a:xfrm>
            <a:off x="815413" y="4485118"/>
            <a:ext cx="4416491" cy="375425"/>
          </a:xfrm>
          <a:prstGeom prst="rect">
            <a:avLst/>
          </a:prstGeom>
          <a:solidFill>
            <a:srgbClr val="338D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a:solidFill>
                  <a:schemeClr val="bg1"/>
                </a:solidFill>
              </a:rPr>
              <a:t>Slower</a:t>
            </a:r>
          </a:p>
        </p:txBody>
      </p:sp>
      <p:sp>
        <p:nvSpPr>
          <p:cNvPr id="54" name="Rectangle 53"/>
          <p:cNvSpPr/>
          <p:nvPr/>
        </p:nvSpPr>
        <p:spPr>
          <a:xfrm>
            <a:off x="6288022" y="6021288"/>
            <a:ext cx="5678981" cy="645173"/>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400"/>
          </a:p>
        </p:txBody>
      </p:sp>
      <p:pic>
        <p:nvPicPr>
          <p:cNvPr id="55" name="Picture 6" descr="Image result for hyperledger logo">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00341" y="6208559"/>
            <a:ext cx="1736087" cy="373259"/>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ttp://res.cloudinary.com/hrscywv4p/image/upload/c_limit,fl_lossy,h_1440,w_720,f_auto,q_auto/v1/1104395/MultiChainLogo_Text_Right_tvx7jl.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64028" y="6246922"/>
            <a:ext cx="1536000" cy="296533"/>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44394" y="6111774"/>
            <a:ext cx="1896300" cy="566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 name="Rectangle 57"/>
          <p:cNvSpPr/>
          <p:nvPr/>
        </p:nvSpPr>
        <p:spPr>
          <a:xfrm>
            <a:off x="431371" y="6036301"/>
            <a:ext cx="5088565" cy="615151"/>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400"/>
          </a:p>
        </p:txBody>
      </p:sp>
      <p:pic>
        <p:nvPicPr>
          <p:cNvPr id="59"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95638" y="6093711"/>
            <a:ext cx="1886740" cy="464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4" descr="http://www.canbike.org/public/images/030114/Bitcoin_Logo_Horizontal_Dark-4800px.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58754" y="6150726"/>
            <a:ext cx="1680863" cy="350617"/>
          </a:xfrm>
          <a:prstGeom prst="rect">
            <a:avLst/>
          </a:prstGeom>
          <a:noFill/>
          <a:extLst>
            <a:ext uri="{909E8E84-426E-40DD-AFC4-6F175D3DCCD1}">
              <a14:hiddenFill xmlns:a14="http://schemas.microsoft.com/office/drawing/2010/main">
                <a:solidFill>
                  <a:srgbClr val="FFFFFF"/>
                </a:solidFill>
              </a14:hiddenFill>
            </a:ext>
          </a:extLst>
        </p:spPr>
      </p:pic>
      <p:sp>
        <p:nvSpPr>
          <p:cNvPr id="61" name="Rounded Rectangle 60"/>
          <p:cNvSpPr/>
          <p:nvPr/>
        </p:nvSpPr>
        <p:spPr>
          <a:xfrm rot="20111642">
            <a:off x="188848" y="942299"/>
            <a:ext cx="2662501" cy="802471"/>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667" dirty="0" err="1"/>
              <a:t>Compare</a:t>
            </a:r>
            <a:r>
              <a:rPr lang="nl-BE" sz="2667" dirty="0"/>
              <a:t> </a:t>
            </a:r>
            <a:r>
              <a:rPr lang="nl-BE" sz="2667" dirty="0" err="1"/>
              <a:t>with</a:t>
            </a:r>
            <a:r>
              <a:rPr lang="nl-BE" sz="2667" dirty="0"/>
              <a:t> Internet</a:t>
            </a:r>
            <a:endParaRPr lang="fr-BE" sz="2667" dirty="0"/>
          </a:p>
        </p:txBody>
      </p:sp>
      <p:sp>
        <p:nvSpPr>
          <p:cNvPr id="62" name="Rounded Rectangle 61"/>
          <p:cNvSpPr/>
          <p:nvPr/>
        </p:nvSpPr>
        <p:spPr>
          <a:xfrm rot="20111642">
            <a:off x="6335904" y="937366"/>
            <a:ext cx="2662501" cy="799661"/>
          </a:xfrm>
          <a:prstGeom prst="round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667" dirty="0" err="1"/>
              <a:t>Compare</a:t>
            </a:r>
            <a:r>
              <a:rPr lang="nl-BE" sz="2667" dirty="0"/>
              <a:t> </a:t>
            </a:r>
            <a:r>
              <a:rPr lang="nl-BE" sz="2667" dirty="0" err="1"/>
              <a:t>with</a:t>
            </a:r>
            <a:r>
              <a:rPr lang="nl-BE" sz="2667" dirty="0"/>
              <a:t> Intranet</a:t>
            </a:r>
            <a:endParaRPr lang="fr-BE" sz="2667" dirty="0"/>
          </a:p>
        </p:txBody>
      </p:sp>
      <p:pic>
        <p:nvPicPr>
          <p:cNvPr id="3081" name="Picture 9"/>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747750" y="1264419"/>
            <a:ext cx="2624807" cy="2099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Oval 41"/>
          <p:cNvSpPr/>
          <p:nvPr/>
        </p:nvSpPr>
        <p:spPr>
          <a:xfrm>
            <a:off x="8668077" y="1750581"/>
            <a:ext cx="1069595" cy="1077534"/>
          </a:xfrm>
          <a:prstGeom prst="ellipse">
            <a:avLst/>
          </a:prstGeom>
          <a:noFill/>
          <a:ln w="31750">
            <a:solidFill>
              <a:srgbClr val="99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3" name="Oval 42"/>
          <p:cNvSpPr/>
          <p:nvPr/>
        </p:nvSpPr>
        <p:spPr>
          <a:xfrm>
            <a:off x="8834875" y="2690603"/>
            <a:ext cx="56959" cy="56959"/>
          </a:xfrm>
          <a:prstGeom prst="ellipse">
            <a:avLst/>
          </a:prstGeom>
          <a:solidFill>
            <a:schemeClr val="bg1"/>
          </a:solidFill>
          <a:ln w="63500">
            <a:solidFill>
              <a:srgbClr val="99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4" name="Oval 43"/>
          <p:cNvSpPr/>
          <p:nvPr/>
        </p:nvSpPr>
        <p:spPr>
          <a:xfrm>
            <a:off x="8629204" y="2212560"/>
            <a:ext cx="56959" cy="56959"/>
          </a:xfrm>
          <a:prstGeom prst="ellipse">
            <a:avLst/>
          </a:prstGeom>
          <a:solidFill>
            <a:schemeClr val="bg1"/>
          </a:solidFill>
          <a:ln w="63500">
            <a:solidFill>
              <a:srgbClr val="99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5" name="Oval 44"/>
          <p:cNvSpPr/>
          <p:nvPr/>
        </p:nvSpPr>
        <p:spPr>
          <a:xfrm>
            <a:off x="8963912" y="1762545"/>
            <a:ext cx="56959" cy="56959"/>
          </a:xfrm>
          <a:prstGeom prst="ellipse">
            <a:avLst/>
          </a:prstGeom>
          <a:solidFill>
            <a:schemeClr val="bg1"/>
          </a:solidFill>
          <a:ln w="63500">
            <a:solidFill>
              <a:srgbClr val="99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6" name="Oval 45"/>
          <p:cNvSpPr/>
          <p:nvPr/>
        </p:nvSpPr>
        <p:spPr>
          <a:xfrm>
            <a:off x="9642103" y="2002873"/>
            <a:ext cx="56959" cy="56959"/>
          </a:xfrm>
          <a:prstGeom prst="ellipse">
            <a:avLst/>
          </a:prstGeom>
          <a:solidFill>
            <a:schemeClr val="bg1"/>
          </a:solidFill>
          <a:ln w="63500">
            <a:solidFill>
              <a:srgbClr val="99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47" name="Oval 46"/>
          <p:cNvSpPr/>
          <p:nvPr/>
        </p:nvSpPr>
        <p:spPr>
          <a:xfrm>
            <a:off x="9576387" y="2627585"/>
            <a:ext cx="56959" cy="56959"/>
          </a:xfrm>
          <a:prstGeom prst="ellipse">
            <a:avLst/>
          </a:prstGeom>
          <a:solidFill>
            <a:schemeClr val="bg1"/>
          </a:solidFill>
          <a:ln w="63500">
            <a:solidFill>
              <a:srgbClr val="99B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2" name="Slide Number Placeholder 21"/>
          <p:cNvSpPr>
            <a:spLocks noGrp="1"/>
          </p:cNvSpPr>
          <p:nvPr>
            <p:ph type="sldNum" sz="quarter" idx="12"/>
          </p:nvPr>
        </p:nvSpPr>
        <p:spPr/>
        <p:txBody>
          <a:bodyPr/>
          <a:lstStyle/>
          <a:p>
            <a:fld id="{D45B42A2-12DC-D04A-88D3-A93CC82DF348}" type="slidenum">
              <a:rPr lang="en-US" smtClean="0"/>
              <a:t>114</a:t>
            </a:fld>
            <a:endParaRPr lang="en-US" dirty="0"/>
          </a:p>
        </p:txBody>
      </p:sp>
    </p:spTree>
    <p:extLst>
      <p:ext uri="{BB962C8B-B14F-4D97-AF65-F5344CB8AC3E}">
        <p14:creationId xmlns:p14="http://schemas.microsoft.com/office/powerpoint/2010/main" val="2381746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Smart </a:t>
            </a:r>
            <a:r>
              <a:rPr lang="nl-BE" dirty="0" err="1"/>
              <a:t>contracts</a:t>
            </a:r>
            <a:endParaRPr lang="fr-BE" dirty="0"/>
          </a:p>
        </p:txBody>
      </p:sp>
      <p:sp>
        <p:nvSpPr>
          <p:cNvPr id="4" name="Rectangle 3"/>
          <p:cNvSpPr/>
          <p:nvPr/>
        </p:nvSpPr>
        <p:spPr>
          <a:xfrm>
            <a:off x="1871531" y="1508787"/>
            <a:ext cx="8544949" cy="3867854"/>
          </a:xfrm>
          <a:prstGeom prst="rect">
            <a:avLst/>
          </a:prstGeom>
        </p:spPr>
        <p:txBody>
          <a:bodyPr wrap="square">
            <a:spAutoFit/>
          </a:bodyPr>
          <a:lstStyle/>
          <a:p>
            <a:pPr algn="ctr"/>
            <a:r>
              <a:rPr lang="nl-BE" sz="3200" b="1" spc="133" dirty="0" err="1"/>
              <a:t>Automating</a:t>
            </a:r>
            <a:r>
              <a:rPr lang="nl-BE" sz="3200" b="1" spc="133" dirty="0"/>
              <a:t> </a:t>
            </a:r>
            <a:r>
              <a:rPr lang="nl-BE" sz="3200" b="1" spc="133" dirty="0" err="1"/>
              <a:t>rules</a:t>
            </a:r>
            <a:r>
              <a:rPr lang="nl-BE" sz="3200" b="1" spc="133" dirty="0"/>
              <a:t> &amp; </a:t>
            </a:r>
            <a:br>
              <a:rPr lang="nl-BE" sz="3200" b="1" spc="133" dirty="0"/>
            </a:br>
            <a:r>
              <a:rPr lang="nl-BE" sz="3200" b="1" spc="133" dirty="0" err="1"/>
              <a:t>enforcement</a:t>
            </a:r>
            <a:r>
              <a:rPr lang="nl-BE" sz="3200" b="1" spc="133" dirty="0"/>
              <a:t> of </a:t>
            </a:r>
            <a:r>
              <a:rPr lang="nl-BE" sz="3200" b="1" spc="133" dirty="0" err="1"/>
              <a:t>agreements</a:t>
            </a:r>
            <a:r>
              <a:rPr lang="nl-BE" sz="3200" b="1" spc="133" dirty="0"/>
              <a:t> </a:t>
            </a:r>
          </a:p>
          <a:p>
            <a:pPr algn="ctr"/>
            <a:endParaRPr lang="nl-BE" sz="2667" b="1" spc="133" dirty="0"/>
          </a:p>
          <a:p>
            <a:pPr algn="ctr"/>
            <a:r>
              <a:rPr lang="nl-BE" sz="3200" b="1" spc="133" dirty="0" err="1"/>
              <a:t>Between</a:t>
            </a:r>
            <a:r>
              <a:rPr lang="nl-BE" sz="3200" b="1" spc="133" dirty="0"/>
              <a:t> </a:t>
            </a:r>
            <a:r>
              <a:rPr lang="nl-BE" sz="3200" b="1" spc="133" dirty="0" err="1"/>
              <a:t>parties</a:t>
            </a:r>
            <a:r>
              <a:rPr lang="nl-BE" sz="3200" b="1" spc="133" dirty="0"/>
              <a:t> </a:t>
            </a:r>
            <a:r>
              <a:rPr lang="nl-BE" sz="3200" b="1" spc="133" dirty="0" err="1"/>
              <a:t>that</a:t>
            </a:r>
            <a:r>
              <a:rPr lang="nl-BE" sz="3200" b="1" spc="133" dirty="0"/>
              <a:t> do </a:t>
            </a:r>
            <a:r>
              <a:rPr lang="nl-BE" sz="3200" b="1" spc="133" dirty="0" err="1"/>
              <a:t>not</a:t>
            </a:r>
            <a:r>
              <a:rPr lang="nl-BE" sz="3200" b="1" spc="133" dirty="0"/>
              <a:t> </a:t>
            </a:r>
            <a:r>
              <a:rPr lang="nl-BE" sz="3200" b="1" spc="133" dirty="0" err="1"/>
              <a:t>need</a:t>
            </a:r>
            <a:r>
              <a:rPr lang="nl-BE" sz="3200" b="1" spc="133" dirty="0"/>
              <a:t> </a:t>
            </a:r>
            <a:r>
              <a:rPr lang="nl-BE" sz="3200" b="1" spc="133" dirty="0" err="1"/>
              <a:t>to</a:t>
            </a:r>
            <a:r>
              <a:rPr lang="nl-BE" sz="3200" b="1" spc="133" dirty="0"/>
              <a:t> trust </a:t>
            </a:r>
            <a:r>
              <a:rPr lang="nl-BE" sz="3200" b="1" spc="133" dirty="0" err="1"/>
              <a:t>each</a:t>
            </a:r>
            <a:r>
              <a:rPr lang="nl-BE" sz="3200" b="1" spc="133" dirty="0"/>
              <a:t> </a:t>
            </a:r>
            <a:r>
              <a:rPr lang="nl-BE" sz="3200" b="1" spc="133" dirty="0" err="1"/>
              <a:t>other</a:t>
            </a:r>
            <a:r>
              <a:rPr lang="nl-BE" sz="3200" b="1" spc="133" dirty="0"/>
              <a:t> 100%</a:t>
            </a:r>
          </a:p>
          <a:p>
            <a:pPr algn="ctr"/>
            <a:endParaRPr lang="nl-BE" sz="2667" b="1" spc="133" dirty="0"/>
          </a:p>
          <a:p>
            <a:pPr algn="ctr"/>
            <a:r>
              <a:rPr lang="nl-BE" sz="3200" b="1" spc="133" dirty="0"/>
              <a:t>Without </a:t>
            </a:r>
            <a:r>
              <a:rPr lang="nl-BE" sz="3200" b="1" spc="133" dirty="0" err="1"/>
              <a:t>dependency</a:t>
            </a:r>
            <a:r>
              <a:rPr lang="nl-BE" sz="3200" b="1" spc="133" dirty="0"/>
              <a:t> on a single, </a:t>
            </a:r>
            <a:br>
              <a:rPr lang="nl-BE" sz="3200" b="1" spc="133" dirty="0"/>
            </a:br>
            <a:r>
              <a:rPr lang="nl-BE" sz="3200" b="1" spc="133" dirty="0" err="1"/>
              <a:t>intermediate</a:t>
            </a:r>
            <a:r>
              <a:rPr lang="nl-BE" sz="3200" b="1" spc="133" dirty="0"/>
              <a:t> party</a:t>
            </a:r>
          </a:p>
        </p:txBody>
      </p:sp>
      <p:sp>
        <p:nvSpPr>
          <p:cNvPr id="7" name="Slide Number Placeholder 6"/>
          <p:cNvSpPr>
            <a:spLocks noGrp="1"/>
          </p:cNvSpPr>
          <p:nvPr>
            <p:ph type="sldNum" sz="quarter" idx="12"/>
          </p:nvPr>
        </p:nvSpPr>
        <p:spPr/>
        <p:txBody>
          <a:bodyPr/>
          <a:lstStyle/>
          <a:p>
            <a:fld id="{D45B42A2-12DC-D04A-88D3-A93CC82DF348}" type="slidenum">
              <a:rPr lang="en-US" smtClean="0"/>
              <a:t>115</a:t>
            </a:fld>
            <a:endParaRPr lang="en-US" dirty="0"/>
          </a:p>
        </p:txBody>
      </p:sp>
    </p:spTree>
    <p:extLst>
      <p:ext uri="{BB962C8B-B14F-4D97-AF65-F5344CB8AC3E}">
        <p14:creationId xmlns:p14="http://schemas.microsoft.com/office/powerpoint/2010/main" val="31083718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674096" y="0"/>
            <a:ext cx="2535941" cy="762403"/>
          </a:xfrm>
          <a:prstGeom prst="rect">
            <a:avLst/>
          </a:prstGeom>
          <a:solidFill>
            <a:schemeClr val="bg1">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400" dirty="0"/>
          </a:p>
        </p:txBody>
      </p:sp>
      <p:sp>
        <p:nvSpPr>
          <p:cNvPr id="5" name="Title 1"/>
          <p:cNvSpPr>
            <a:spLocks noGrp="1"/>
          </p:cNvSpPr>
          <p:nvPr>
            <p:ph type="title"/>
          </p:nvPr>
        </p:nvSpPr>
        <p:spPr/>
        <p:txBody>
          <a:bodyPr/>
          <a:lstStyle/>
          <a:p>
            <a:r>
              <a:rPr lang="nl-BE" dirty="0"/>
              <a:t>Smart </a:t>
            </a:r>
            <a:r>
              <a:rPr lang="nl-BE" dirty="0" err="1"/>
              <a:t>contracts</a:t>
            </a:r>
            <a:endParaRPr lang="nl-BE" dirty="0"/>
          </a:p>
        </p:txBody>
      </p:sp>
      <p:sp>
        <p:nvSpPr>
          <p:cNvPr id="10" name="Rectangle 9"/>
          <p:cNvSpPr/>
          <p:nvPr/>
        </p:nvSpPr>
        <p:spPr>
          <a:xfrm>
            <a:off x="4161532" y="1756629"/>
            <a:ext cx="3541637" cy="314566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11" name="TextBox 10"/>
          <p:cNvSpPr txBox="1"/>
          <p:nvPr/>
        </p:nvSpPr>
        <p:spPr>
          <a:xfrm>
            <a:off x="4203680" y="1773777"/>
            <a:ext cx="3430298" cy="3129575"/>
          </a:xfrm>
          <a:prstGeom prst="rect">
            <a:avLst/>
          </a:prstGeom>
          <a:noFill/>
        </p:spPr>
        <p:txBody>
          <a:bodyPr wrap="none" rtlCol="0">
            <a:spAutoFit/>
          </a:bodyPr>
          <a:lstStyle/>
          <a:p>
            <a:r>
              <a:rPr lang="nl-BE" sz="2667" dirty="0"/>
              <a:t>Contract </a:t>
            </a:r>
            <a:r>
              <a:rPr lang="nl-BE" sz="2667" dirty="0" err="1"/>
              <a:t>Auction</a:t>
            </a:r>
            <a:r>
              <a:rPr lang="nl-BE" sz="2667" dirty="0"/>
              <a:t>{</a:t>
            </a:r>
          </a:p>
          <a:p>
            <a:r>
              <a:rPr lang="nl-BE" sz="2667" dirty="0"/>
              <a:t>     </a:t>
            </a:r>
            <a:r>
              <a:rPr lang="nl-BE" sz="2667" dirty="0" err="1"/>
              <a:t>function</a:t>
            </a:r>
            <a:r>
              <a:rPr lang="nl-BE" sz="2667" dirty="0"/>
              <a:t> bid()</a:t>
            </a:r>
          </a:p>
          <a:p>
            <a:r>
              <a:rPr lang="nl-BE" sz="2667" dirty="0"/>
              <a:t>     </a:t>
            </a:r>
            <a:r>
              <a:rPr lang="nl-BE" sz="2667" dirty="0" err="1"/>
              <a:t>function</a:t>
            </a:r>
            <a:r>
              <a:rPr lang="nl-BE" sz="2667" dirty="0"/>
              <a:t> </a:t>
            </a:r>
            <a:r>
              <a:rPr lang="nl-BE" sz="2667" dirty="0" err="1"/>
              <a:t>getMoney</a:t>
            </a:r>
            <a:r>
              <a:rPr lang="nl-BE" sz="2667" dirty="0"/>
              <a:t>()</a:t>
            </a:r>
            <a:r>
              <a:rPr lang="nl-BE" sz="3200" dirty="0"/>
              <a:t/>
            </a:r>
            <a:br>
              <a:rPr lang="nl-BE" sz="3200" dirty="0"/>
            </a:br>
            <a:r>
              <a:rPr lang="nl-BE" sz="1067" dirty="0"/>
              <a:t> </a:t>
            </a:r>
          </a:p>
          <a:p>
            <a:r>
              <a:rPr lang="nl-BE" sz="2667" dirty="0"/>
              <a:t>     </a:t>
            </a:r>
            <a:r>
              <a:rPr lang="nl-BE" sz="2667" dirty="0" err="1"/>
              <a:t>HighestBid</a:t>
            </a:r>
            <a:r>
              <a:rPr lang="nl-BE" sz="2667" dirty="0"/>
              <a:t>:       </a:t>
            </a:r>
            <a:r>
              <a:rPr lang="el-GR" sz="2667" b="1" dirty="0"/>
              <a:t>Ξ</a:t>
            </a:r>
            <a:endParaRPr lang="nl-BE" sz="2667" b="1" dirty="0"/>
          </a:p>
          <a:p>
            <a:r>
              <a:rPr lang="nl-BE" sz="2667" dirty="0"/>
              <a:t>     </a:t>
            </a:r>
            <a:r>
              <a:rPr lang="nl-BE" sz="2667" dirty="0" err="1"/>
              <a:t>HighestBidder</a:t>
            </a:r>
            <a:r>
              <a:rPr lang="nl-BE" sz="2667" dirty="0"/>
              <a:t>:</a:t>
            </a:r>
          </a:p>
          <a:p>
            <a:r>
              <a:rPr lang="nl-BE" sz="2667" dirty="0"/>
              <a:t>     </a:t>
            </a:r>
            <a:r>
              <a:rPr lang="nl-BE" sz="2667" dirty="0" err="1"/>
              <a:t>Beneficiary</a:t>
            </a:r>
            <a:r>
              <a:rPr lang="nl-BE" sz="2667" dirty="0"/>
              <a:t>: </a:t>
            </a:r>
            <a:r>
              <a:rPr lang="nl-BE" sz="2667" dirty="0" err="1"/>
              <a:t>Charlie</a:t>
            </a:r>
            <a:endParaRPr lang="nl-BE" sz="2667" dirty="0"/>
          </a:p>
          <a:p>
            <a:r>
              <a:rPr lang="nl-BE" sz="2667" dirty="0"/>
              <a:t>}</a:t>
            </a:r>
          </a:p>
        </p:txBody>
      </p:sp>
      <p:grpSp>
        <p:nvGrpSpPr>
          <p:cNvPr id="12" name="Group 11"/>
          <p:cNvGrpSpPr/>
          <p:nvPr/>
        </p:nvGrpSpPr>
        <p:grpSpPr>
          <a:xfrm>
            <a:off x="1905524" y="3702742"/>
            <a:ext cx="2266920" cy="521240"/>
            <a:chOff x="1429132" y="4787821"/>
            <a:chExt cx="1700190" cy="390930"/>
          </a:xfrm>
        </p:grpSpPr>
        <p:cxnSp>
          <p:nvCxnSpPr>
            <p:cNvPr id="13" name="Elbow Connector 12"/>
            <p:cNvCxnSpPr/>
            <p:nvPr/>
          </p:nvCxnSpPr>
          <p:spPr>
            <a:xfrm>
              <a:off x="1429132" y="5178751"/>
              <a:ext cx="1700190" cy="0"/>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1524226" y="4787821"/>
              <a:ext cx="1188066" cy="377074"/>
            </a:xfrm>
            <a:prstGeom prst="rect">
              <a:avLst/>
            </a:prstGeom>
            <a:noFill/>
          </p:spPr>
          <p:txBody>
            <a:bodyPr wrap="none" rtlCol="0">
              <a:spAutoFit/>
            </a:bodyPr>
            <a:lstStyle/>
            <a:p>
              <a:r>
                <a:rPr lang="nl-BE" sz="2667" dirty="0"/>
                <a:t>bid(), 20 </a:t>
              </a:r>
              <a:r>
                <a:rPr lang="el-GR" sz="2667" dirty="0"/>
                <a:t>Ξ</a:t>
              </a:r>
              <a:endParaRPr lang="nl-BE" sz="2667" dirty="0"/>
            </a:p>
          </p:txBody>
        </p:sp>
      </p:grpSp>
      <p:grpSp>
        <p:nvGrpSpPr>
          <p:cNvPr id="15" name="Group 14"/>
          <p:cNvGrpSpPr/>
          <p:nvPr/>
        </p:nvGrpSpPr>
        <p:grpSpPr>
          <a:xfrm>
            <a:off x="1892388" y="1733942"/>
            <a:ext cx="2247207" cy="502766"/>
            <a:chOff x="1308554" y="912979"/>
            <a:chExt cx="1685405" cy="377074"/>
          </a:xfrm>
        </p:grpSpPr>
        <p:cxnSp>
          <p:nvCxnSpPr>
            <p:cNvPr id="16" name="Elbow Connector 15"/>
            <p:cNvCxnSpPr/>
            <p:nvPr/>
          </p:nvCxnSpPr>
          <p:spPr>
            <a:xfrm>
              <a:off x="1308554" y="1283496"/>
              <a:ext cx="1685405" cy="633"/>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1460871" y="912979"/>
              <a:ext cx="1356044" cy="377074"/>
            </a:xfrm>
            <a:prstGeom prst="rect">
              <a:avLst/>
            </a:prstGeom>
            <a:noFill/>
          </p:spPr>
          <p:txBody>
            <a:bodyPr wrap="none" rtlCol="0">
              <a:spAutoFit/>
            </a:bodyPr>
            <a:lstStyle/>
            <a:p>
              <a:r>
                <a:rPr lang="nl-BE" sz="2667" dirty="0" err="1"/>
                <a:t>getMoney</a:t>
              </a:r>
              <a:r>
                <a:rPr lang="nl-BE" sz="2667" dirty="0"/>
                <a:t>()</a:t>
              </a:r>
            </a:p>
          </p:txBody>
        </p:sp>
      </p:grpSp>
      <p:grpSp>
        <p:nvGrpSpPr>
          <p:cNvPr id="18" name="Group 17"/>
          <p:cNvGrpSpPr/>
          <p:nvPr/>
        </p:nvGrpSpPr>
        <p:grpSpPr>
          <a:xfrm>
            <a:off x="7728183" y="2640625"/>
            <a:ext cx="2523960" cy="502766"/>
            <a:chOff x="6084128" y="3392444"/>
            <a:chExt cx="1892970" cy="377074"/>
          </a:xfrm>
        </p:grpSpPr>
        <p:cxnSp>
          <p:nvCxnSpPr>
            <p:cNvPr id="19" name="Elbow Connector 18"/>
            <p:cNvCxnSpPr/>
            <p:nvPr/>
          </p:nvCxnSpPr>
          <p:spPr>
            <a:xfrm rot="10800000" flipV="1">
              <a:off x="6084128" y="3752484"/>
              <a:ext cx="1892970" cy="0"/>
            </a:xfrm>
            <a:prstGeom prst="bentConnector3">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6432068" y="3392444"/>
              <a:ext cx="1188066" cy="377074"/>
            </a:xfrm>
            <a:prstGeom prst="rect">
              <a:avLst/>
            </a:prstGeom>
            <a:noFill/>
          </p:spPr>
          <p:txBody>
            <a:bodyPr wrap="none" rtlCol="0">
              <a:spAutoFit/>
            </a:bodyPr>
            <a:lstStyle/>
            <a:p>
              <a:r>
                <a:rPr lang="nl-BE" sz="2667" dirty="0"/>
                <a:t>bid(), 10 </a:t>
              </a:r>
              <a:r>
                <a:rPr lang="el-GR" sz="2667" dirty="0"/>
                <a:t>Ξ</a:t>
              </a:r>
              <a:endParaRPr lang="nl-BE" sz="2667" dirty="0"/>
            </a:p>
          </p:txBody>
        </p:sp>
      </p:grpSp>
      <p:grpSp>
        <p:nvGrpSpPr>
          <p:cNvPr id="21" name="Group 20"/>
          <p:cNvGrpSpPr/>
          <p:nvPr/>
        </p:nvGrpSpPr>
        <p:grpSpPr>
          <a:xfrm>
            <a:off x="1852888" y="2448602"/>
            <a:ext cx="2286707" cy="502766"/>
            <a:chOff x="1308554" y="2003057"/>
            <a:chExt cx="1715030" cy="377074"/>
          </a:xfrm>
        </p:grpSpPr>
        <p:cxnSp>
          <p:nvCxnSpPr>
            <p:cNvPr id="22" name="Elbow Connector 21"/>
            <p:cNvCxnSpPr/>
            <p:nvPr/>
          </p:nvCxnSpPr>
          <p:spPr>
            <a:xfrm rot="10800000">
              <a:off x="1308554" y="2044702"/>
              <a:ext cx="1715030" cy="0"/>
            </a:xfrm>
            <a:prstGeom prst="bentConnector3">
              <a:avLst>
                <a:gd name="adj1" fmla="val 50000"/>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746894" y="2003057"/>
              <a:ext cx="582131" cy="377074"/>
            </a:xfrm>
            <a:prstGeom prst="rect">
              <a:avLst/>
            </a:prstGeom>
            <a:noFill/>
          </p:spPr>
          <p:txBody>
            <a:bodyPr wrap="none" rtlCol="0">
              <a:spAutoFit/>
            </a:bodyPr>
            <a:lstStyle/>
            <a:p>
              <a:r>
                <a:rPr lang="nl-BE" sz="2667" dirty="0"/>
                <a:t>20 </a:t>
              </a:r>
              <a:r>
                <a:rPr lang="el-GR" sz="2667" dirty="0"/>
                <a:t>Ξ</a:t>
              </a:r>
              <a:endParaRPr lang="nl-BE" sz="2667" dirty="0"/>
            </a:p>
          </p:txBody>
        </p:sp>
      </p:grpSp>
      <p:sp>
        <p:nvSpPr>
          <p:cNvPr id="24" name="TextBox 23"/>
          <p:cNvSpPr txBox="1"/>
          <p:nvPr/>
        </p:nvSpPr>
        <p:spPr>
          <a:xfrm>
            <a:off x="6291203" y="3132001"/>
            <a:ext cx="357790" cy="502766"/>
          </a:xfrm>
          <a:prstGeom prst="rect">
            <a:avLst/>
          </a:prstGeom>
          <a:noFill/>
        </p:spPr>
        <p:txBody>
          <a:bodyPr wrap="none" rtlCol="0">
            <a:spAutoFit/>
          </a:bodyPr>
          <a:lstStyle/>
          <a:p>
            <a:r>
              <a:rPr lang="nl-BE" sz="2667" b="1" dirty="0"/>
              <a:t>0</a:t>
            </a:r>
          </a:p>
        </p:txBody>
      </p:sp>
      <p:sp>
        <p:nvSpPr>
          <p:cNvPr id="25" name="TextBox 24"/>
          <p:cNvSpPr txBox="1"/>
          <p:nvPr/>
        </p:nvSpPr>
        <p:spPr>
          <a:xfrm>
            <a:off x="6288022" y="3158848"/>
            <a:ext cx="530915" cy="502766"/>
          </a:xfrm>
          <a:prstGeom prst="rect">
            <a:avLst/>
          </a:prstGeom>
          <a:noFill/>
        </p:spPr>
        <p:txBody>
          <a:bodyPr wrap="none" rtlCol="0">
            <a:spAutoFit/>
          </a:bodyPr>
          <a:lstStyle/>
          <a:p>
            <a:r>
              <a:rPr lang="nl-BE" sz="2667" b="1" dirty="0"/>
              <a:t>20</a:t>
            </a:r>
          </a:p>
        </p:txBody>
      </p:sp>
      <p:sp>
        <p:nvSpPr>
          <p:cNvPr id="26" name="TextBox 25"/>
          <p:cNvSpPr txBox="1"/>
          <p:nvPr/>
        </p:nvSpPr>
        <p:spPr>
          <a:xfrm>
            <a:off x="6306277" y="3141716"/>
            <a:ext cx="530915" cy="502766"/>
          </a:xfrm>
          <a:prstGeom prst="rect">
            <a:avLst/>
          </a:prstGeom>
          <a:noFill/>
        </p:spPr>
        <p:txBody>
          <a:bodyPr wrap="none" rtlCol="0">
            <a:spAutoFit/>
          </a:bodyPr>
          <a:lstStyle/>
          <a:p>
            <a:r>
              <a:rPr lang="nl-BE" sz="2667" b="1" dirty="0"/>
              <a:t>10</a:t>
            </a:r>
          </a:p>
        </p:txBody>
      </p:sp>
      <p:sp>
        <p:nvSpPr>
          <p:cNvPr id="51" name="TextBox 50"/>
          <p:cNvSpPr txBox="1"/>
          <p:nvPr/>
        </p:nvSpPr>
        <p:spPr>
          <a:xfrm>
            <a:off x="1038181" y="4546899"/>
            <a:ext cx="622286" cy="420564"/>
          </a:xfrm>
          <a:prstGeom prst="rect">
            <a:avLst/>
          </a:prstGeom>
          <a:noFill/>
        </p:spPr>
        <p:txBody>
          <a:bodyPr wrap="none" rtlCol="0">
            <a:spAutoFit/>
          </a:bodyPr>
          <a:lstStyle/>
          <a:p>
            <a:r>
              <a:rPr lang="nl-BE" sz="2133" dirty="0"/>
              <a:t>Bob</a:t>
            </a:r>
          </a:p>
        </p:txBody>
      </p:sp>
      <p:sp>
        <p:nvSpPr>
          <p:cNvPr id="52" name="TextBox 51"/>
          <p:cNvSpPr txBox="1"/>
          <p:nvPr/>
        </p:nvSpPr>
        <p:spPr>
          <a:xfrm>
            <a:off x="10495810" y="3682803"/>
            <a:ext cx="720069" cy="420564"/>
          </a:xfrm>
          <a:prstGeom prst="rect">
            <a:avLst/>
          </a:prstGeom>
          <a:noFill/>
        </p:spPr>
        <p:txBody>
          <a:bodyPr wrap="none" rtlCol="0">
            <a:spAutoFit/>
          </a:bodyPr>
          <a:lstStyle/>
          <a:p>
            <a:r>
              <a:rPr lang="nl-BE" sz="2133" dirty="0"/>
              <a:t>Alice</a:t>
            </a:r>
          </a:p>
        </p:txBody>
      </p:sp>
      <p:sp>
        <p:nvSpPr>
          <p:cNvPr id="53" name="TextBox 52"/>
          <p:cNvSpPr txBox="1"/>
          <p:nvPr/>
        </p:nvSpPr>
        <p:spPr>
          <a:xfrm>
            <a:off x="815414" y="2626685"/>
            <a:ext cx="962123" cy="420564"/>
          </a:xfrm>
          <a:prstGeom prst="rect">
            <a:avLst/>
          </a:prstGeom>
          <a:noFill/>
        </p:spPr>
        <p:txBody>
          <a:bodyPr wrap="none" rtlCol="0">
            <a:spAutoFit/>
          </a:bodyPr>
          <a:lstStyle/>
          <a:p>
            <a:r>
              <a:rPr lang="nl-BE" sz="2133" dirty="0" err="1"/>
              <a:t>Charlie</a:t>
            </a:r>
            <a:endParaRPr lang="nl-BE" sz="2133" dirty="0"/>
          </a:p>
        </p:txBody>
      </p:sp>
      <p:sp>
        <p:nvSpPr>
          <p:cNvPr id="54" name="TextBox 53"/>
          <p:cNvSpPr txBox="1"/>
          <p:nvPr/>
        </p:nvSpPr>
        <p:spPr>
          <a:xfrm>
            <a:off x="6766589" y="3558145"/>
            <a:ext cx="872355" cy="502766"/>
          </a:xfrm>
          <a:prstGeom prst="rect">
            <a:avLst/>
          </a:prstGeom>
          <a:noFill/>
        </p:spPr>
        <p:txBody>
          <a:bodyPr wrap="none" rtlCol="0">
            <a:spAutoFit/>
          </a:bodyPr>
          <a:lstStyle/>
          <a:p>
            <a:r>
              <a:rPr lang="nl-BE" sz="2667" b="1" dirty="0"/>
              <a:t>Alice</a:t>
            </a:r>
          </a:p>
        </p:txBody>
      </p:sp>
      <p:grpSp>
        <p:nvGrpSpPr>
          <p:cNvPr id="55" name="Group 54"/>
          <p:cNvGrpSpPr/>
          <p:nvPr/>
        </p:nvGrpSpPr>
        <p:grpSpPr>
          <a:xfrm>
            <a:off x="7771008" y="3366127"/>
            <a:ext cx="2523960" cy="502766"/>
            <a:chOff x="6116248" y="3603873"/>
            <a:chExt cx="1892970" cy="377074"/>
          </a:xfrm>
        </p:grpSpPr>
        <p:cxnSp>
          <p:nvCxnSpPr>
            <p:cNvPr id="56" name="Elbow Connector 55"/>
            <p:cNvCxnSpPr/>
            <p:nvPr/>
          </p:nvCxnSpPr>
          <p:spPr>
            <a:xfrm rot="10800000" flipV="1">
              <a:off x="6116248" y="3645024"/>
              <a:ext cx="1892970" cy="0"/>
            </a:xfrm>
            <a:prstGeom prst="bentConnector3">
              <a:avLst/>
            </a:prstGeom>
            <a:ln w="25400">
              <a:solidFill>
                <a:schemeClr val="tx1"/>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6748384" y="3603873"/>
              <a:ext cx="582131" cy="377074"/>
            </a:xfrm>
            <a:prstGeom prst="rect">
              <a:avLst/>
            </a:prstGeom>
          </p:spPr>
          <p:txBody>
            <a:bodyPr wrap="none">
              <a:spAutoFit/>
            </a:bodyPr>
            <a:lstStyle/>
            <a:p>
              <a:r>
                <a:rPr lang="nl-BE" sz="2667" dirty="0"/>
                <a:t>10 </a:t>
              </a:r>
              <a:r>
                <a:rPr lang="el-GR" sz="2667" dirty="0"/>
                <a:t>Ξ</a:t>
              </a:r>
              <a:endParaRPr lang="nl-BE" sz="2667" dirty="0"/>
            </a:p>
          </p:txBody>
        </p:sp>
      </p:grpSp>
      <p:sp>
        <p:nvSpPr>
          <p:cNvPr id="58" name="TextBox 57"/>
          <p:cNvSpPr txBox="1"/>
          <p:nvPr/>
        </p:nvSpPr>
        <p:spPr>
          <a:xfrm>
            <a:off x="6766588" y="3558144"/>
            <a:ext cx="744114" cy="502766"/>
          </a:xfrm>
          <a:prstGeom prst="rect">
            <a:avLst/>
          </a:prstGeom>
          <a:noFill/>
        </p:spPr>
        <p:txBody>
          <a:bodyPr wrap="none" rtlCol="0">
            <a:spAutoFit/>
          </a:bodyPr>
          <a:lstStyle/>
          <a:p>
            <a:r>
              <a:rPr lang="nl-BE" sz="2667" b="1" dirty="0"/>
              <a:t>Bob</a:t>
            </a:r>
          </a:p>
        </p:txBody>
      </p:sp>
      <p:sp>
        <p:nvSpPr>
          <p:cNvPr id="63" name="Rectangle 62"/>
          <p:cNvSpPr/>
          <p:nvPr/>
        </p:nvSpPr>
        <p:spPr>
          <a:xfrm>
            <a:off x="9789128" y="64777"/>
            <a:ext cx="2353337" cy="666977"/>
          </a:xfrm>
          <a:prstGeom prst="rect">
            <a:avLst/>
          </a:prstGeom>
        </p:spPr>
        <p:txBody>
          <a:bodyPr wrap="none">
            <a:spAutoFit/>
          </a:bodyPr>
          <a:lstStyle/>
          <a:p>
            <a:pPr algn="r"/>
            <a:r>
              <a:rPr lang="nl-BE" sz="1867" dirty="0"/>
              <a:t>Ether (</a:t>
            </a:r>
            <a:r>
              <a:rPr lang="el-GR" sz="1867" dirty="0"/>
              <a:t>Ξ</a:t>
            </a:r>
            <a:r>
              <a:rPr lang="nl-BE" sz="1867" dirty="0"/>
              <a:t>) is </a:t>
            </a:r>
            <a:r>
              <a:rPr lang="nl-BE" sz="1867" dirty="0" err="1"/>
              <a:t>the</a:t>
            </a:r>
            <a:r>
              <a:rPr lang="nl-BE" sz="1867" dirty="0"/>
              <a:t> crypto-</a:t>
            </a:r>
            <a:br>
              <a:rPr lang="nl-BE" sz="1867" dirty="0"/>
            </a:br>
            <a:r>
              <a:rPr lang="nl-BE" sz="1867" dirty="0" err="1"/>
              <a:t>currency</a:t>
            </a:r>
            <a:r>
              <a:rPr lang="nl-BE" sz="1867" dirty="0"/>
              <a:t> on </a:t>
            </a:r>
            <a:r>
              <a:rPr lang="nl-BE" sz="1867" dirty="0" err="1"/>
              <a:t>Ethereum</a:t>
            </a:r>
            <a:endParaRPr lang="fr-BE" sz="1867" dirty="0"/>
          </a:p>
        </p:txBody>
      </p:sp>
      <p:pic>
        <p:nvPicPr>
          <p:cNvPr id="69" name="Content Placeholder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7435" y="3558144"/>
            <a:ext cx="810668" cy="1056000"/>
          </a:xfrm>
          <a:prstGeom prst="rect">
            <a:avLst/>
          </a:prstGeom>
        </p:spPr>
      </p:pic>
      <p:pic>
        <p:nvPicPr>
          <p:cNvPr id="70" name="Picture 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58088" y="2675028"/>
            <a:ext cx="1056000" cy="1056000"/>
          </a:xfrm>
          <a:prstGeom prst="rect">
            <a:avLst/>
          </a:prstGeom>
        </p:spPr>
      </p:pic>
      <p:pic>
        <p:nvPicPr>
          <p:cNvPr id="71" name="Picture 7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9944" y="1700808"/>
            <a:ext cx="822360" cy="1056000"/>
          </a:xfrm>
          <a:prstGeom prst="rect">
            <a:avLst/>
          </a:prstGeom>
        </p:spPr>
      </p:pic>
      <p:sp>
        <p:nvSpPr>
          <p:cNvPr id="75" name="Rounded Rectangle 74"/>
          <p:cNvSpPr/>
          <p:nvPr/>
        </p:nvSpPr>
        <p:spPr>
          <a:xfrm>
            <a:off x="431372" y="5829266"/>
            <a:ext cx="2916361" cy="771919"/>
          </a:xfrm>
          <a:prstGeom prst="roundRect">
            <a:avLst>
              <a:gd name="adj" fmla="val 0"/>
            </a:avLst>
          </a:prstGeom>
          <a:solidFill>
            <a:srgbClr val="328C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dirty="0" err="1">
                <a:solidFill>
                  <a:schemeClr val="bg1"/>
                </a:solidFill>
              </a:rPr>
              <a:t>Can</a:t>
            </a:r>
            <a:r>
              <a:rPr lang="nl-BE" sz="2133" dirty="0">
                <a:solidFill>
                  <a:schemeClr val="bg1"/>
                </a:solidFill>
              </a:rPr>
              <a:t> </a:t>
            </a:r>
            <a:r>
              <a:rPr lang="nl-BE" sz="2133" dirty="0" err="1">
                <a:solidFill>
                  <a:schemeClr val="bg1"/>
                </a:solidFill>
              </a:rPr>
              <a:t>receive</a:t>
            </a:r>
            <a:r>
              <a:rPr lang="nl-BE" sz="2133" dirty="0">
                <a:solidFill>
                  <a:schemeClr val="bg1"/>
                </a:solidFill>
              </a:rPr>
              <a:t>, block </a:t>
            </a:r>
            <a:r>
              <a:rPr lang="nl-BE" sz="2133" dirty="0" err="1">
                <a:solidFill>
                  <a:schemeClr val="bg1"/>
                </a:solidFill>
              </a:rPr>
              <a:t>and</a:t>
            </a:r>
            <a:r>
              <a:rPr lang="nl-BE" sz="2133" dirty="0">
                <a:solidFill>
                  <a:schemeClr val="bg1"/>
                </a:solidFill>
              </a:rPr>
              <a:t> </a:t>
            </a:r>
            <a:r>
              <a:rPr lang="nl-BE" sz="2133" dirty="0" err="1">
                <a:solidFill>
                  <a:schemeClr val="bg1"/>
                </a:solidFill>
              </a:rPr>
              <a:t>spend</a:t>
            </a:r>
            <a:r>
              <a:rPr lang="nl-BE" sz="2133" dirty="0">
                <a:solidFill>
                  <a:schemeClr val="bg1"/>
                </a:solidFill>
              </a:rPr>
              <a:t> </a:t>
            </a:r>
            <a:r>
              <a:rPr lang="nl-BE" sz="2133" dirty="0" err="1">
                <a:solidFill>
                  <a:schemeClr val="bg1"/>
                </a:solidFill>
              </a:rPr>
              <a:t>value</a:t>
            </a:r>
            <a:endParaRPr lang="nl-BE" sz="2133" dirty="0">
              <a:solidFill>
                <a:schemeClr val="bg1"/>
              </a:solidFill>
            </a:endParaRPr>
          </a:p>
        </p:txBody>
      </p:sp>
      <p:sp>
        <p:nvSpPr>
          <p:cNvPr id="76" name="Rounded Rectangle 75"/>
          <p:cNvSpPr/>
          <p:nvPr/>
        </p:nvSpPr>
        <p:spPr>
          <a:xfrm>
            <a:off x="3649830" y="5829265"/>
            <a:ext cx="3879028" cy="771919"/>
          </a:xfrm>
          <a:prstGeom prst="roundRect">
            <a:avLst>
              <a:gd name="adj" fmla="val 0"/>
            </a:avLst>
          </a:prstGeom>
          <a:solidFill>
            <a:srgbClr val="328C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t>No single entity can influence correct functioning</a:t>
            </a:r>
          </a:p>
        </p:txBody>
      </p:sp>
      <p:sp>
        <p:nvSpPr>
          <p:cNvPr id="77" name="Rounded Rectangle 76"/>
          <p:cNvSpPr/>
          <p:nvPr/>
        </p:nvSpPr>
        <p:spPr>
          <a:xfrm>
            <a:off x="7830955" y="5829263"/>
            <a:ext cx="1813789" cy="771919"/>
          </a:xfrm>
          <a:prstGeom prst="roundRect">
            <a:avLst>
              <a:gd name="adj" fmla="val 0"/>
            </a:avLst>
          </a:prstGeom>
          <a:solidFill>
            <a:srgbClr val="328C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t>Reactive</a:t>
            </a:r>
          </a:p>
        </p:txBody>
      </p:sp>
      <p:sp>
        <p:nvSpPr>
          <p:cNvPr id="78" name="Rounded Rectangle 77"/>
          <p:cNvSpPr/>
          <p:nvPr/>
        </p:nvSpPr>
        <p:spPr>
          <a:xfrm>
            <a:off x="9946840" y="5829262"/>
            <a:ext cx="1813789" cy="771919"/>
          </a:xfrm>
          <a:prstGeom prst="roundRect">
            <a:avLst>
              <a:gd name="adj" fmla="val 0"/>
            </a:avLst>
          </a:prstGeom>
          <a:solidFill>
            <a:srgbClr val="328CC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dirty="0"/>
              <a:t>Deaf and blind</a:t>
            </a:r>
          </a:p>
        </p:txBody>
      </p:sp>
      <p:grpSp>
        <p:nvGrpSpPr>
          <p:cNvPr id="7171" name="Group 7170"/>
          <p:cNvGrpSpPr>
            <a:grpSpLocks noChangeAspect="1"/>
          </p:cNvGrpSpPr>
          <p:nvPr/>
        </p:nvGrpSpPr>
        <p:grpSpPr>
          <a:xfrm>
            <a:off x="6901208" y="1306554"/>
            <a:ext cx="1925067" cy="776196"/>
            <a:chOff x="6011741" y="974622"/>
            <a:chExt cx="1728611" cy="696984"/>
          </a:xfrm>
        </p:grpSpPr>
        <p:sp>
          <p:nvSpPr>
            <p:cNvPr id="80" name="Rounded Rectangle 79"/>
            <p:cNvSpPr/>
            <p:nvPr/>
          </p:nvSpPr>
          <p:spPr>
            <a:xfrm>
              <a:off x="6011741" y="974622"/>
              <a:ext cx="468816" cy="696984"/>
            </a:xfrm>
            <a:prstGeom prst="roundRect">
              <a:avLst>
                <a:gd name="adj" fmla="val 9664"/>
              </a:avLst>
            </a:prstGeom>
            <a:solidFill>
              <a:srgbClr val="8DA5B8"/>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81" name="Rounded Rectangle 80"/>
            <p:cNvSpPr/>
            <p:nvPr/>
          </p:nvSpPr>
          <p:spPr>
            <a:xfrm>
              <a:off x="6064875" y="1493848"/>
              <a:ext cx="366925"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82" name="Rounded Rectangle 81"/>
            <p:cNvSpPr/>
            <p:nvPr/>
          </p:nvSpPr>
          <p:spPr>
            <a:xfrm>
              <a:off x="6064894" y="1038633"/>
              <a:ext cx="366908" cy="101652"/>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33" dirty="0"/>
            </a:p>
          </p:txBody>
        </p:sp>
        <p:sp>
          <p:nvSpPr>
            <p:cNvPr id="84" name="Rounded Rectangle 83"/>
            <p:cNvSpPr/>
            <p:nvPr/>
          </p:nvSpPr>
          <p:spPr>
            <a:xfrm>
              <a:off x="6062726" y="1195151"/>
              <a:ext cx="366907"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85" name="Rounded Rectangle 84"/>
            <p:cNvSpPr/>
            <p:nvPr/>
          </p:nvSpPr>
          <p:spPr>
            <a:xfrm>
              <a:off x="6062590" y="1344500"/>
              <a:ext cx="366925"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86" name="Rounded Rectangle 85"/>
            <p:cNvSpPr/>
            <p:nvPr/>
          </p:nvSpPr>
          <p:spPr>
            <a:xfrm>
              <a:off x="6640517" y="974622"/>
              <a:ext cx="468816" cy="696984"/>
            </a:xfrm>
            <a:prstGeom prst="roundRect">
              <a:avLst>
                <a:gd name="adj" fmla="val 9664"/>
              </a:avLst>
            </a:prstGeom>
            <a:solidFill>
              <a:srgbClr val="8DA5B8"/>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87" name="Rounded Rectangle 86"/>
            <p:cNvSpPr/>
            <p:nvPr/>
          </p:nvSpPr>
          <p:spPr>
            <a:xfrm>
              <a:off x="6697618" y="1038633"/>
              <a:ext cx="363404" cy="101652"/>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33" dirty="0"/>
            </a:p>
          </p:txBody>
        </p:sp>
        <p:sp>
          <p:nvSpPr>
            <p:cNvPr id="89" name="Rounded Rectangle 88"/>
            <p:cNvSpPr/>
            <p:nvPr/>
          </p:nvSpPr>
          <p:spPr>
            <a:xfrm>
              <a:off x="6691472" y="1494691"/>
              <a:ext cx="366908"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90" name="Rounded Rectangle 89"/>
            <p:cNvSpPr/>
            <p:nvPr/>
          </p:nvSpPr>
          <p:spPr>
            <a:xfrm>
              <a:off x="6691472" y="1197680"/>
              <a:ext cx="366908"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91" name="Rounded Rectangle 90"/>
            <p:cNvSpPr/>
            <p:nvPr/>
          </p:nvSpPr>
          <p:spPr>
            <a:xfrm>
              <a:off x="6691473" y="1346186"/>
              <a:ext cx="366962"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400" dirty="0"/>
            </a:p>
          </p:txBody>
        </p:sp>
        <p:sp>
          <p:nvSpPr>
            <p:cNvPr id="92" name="Rounded Rectangle 91"/>
            <p:cNvSpPr/>
            <p:nvPr/>
          </p:nvSpPr>
          <p:spPr>
            <a:xfrm>
              <a:off x="7271536" y="974622"/>
              <a:ext cx="468816" cy="696984"/>
            </a:xfrm>
            <a:prstGeom prst="roundRect">
              <a:avLst>
                <a:gd name="adj" fmla="val 9664"/>
              </a:avLst>
            </a:prstGeom>
            <a:solidFill>
              <a:srgbClr val="8DA5B8"/>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93" name="Rounded Rectangle 92"/>
            <p:cNvSpPr/>
            <p:nvPr/>
          </p:nvSpPr>
          <p:spPr>
            <a:xfrm>
              <a:off x="7327887" y="1038633"/>
              <a:ext cx="362118" cy="101652"/>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133" dirty="0"/>
            </a:p>
          </p:txBody>
        </p:sp>
        <p:sp>
          <p:nvSpPr>
            <p:cNvPr id="94" name="Rounded Rectangle 93"/>
            <p:cNvSpPr/>
            <p:nvPr/>
          </p:nvSpPr>
          <p:spPr>
            <a:xfrm>
              <a:off x="7322490" y="1349369"/>
              <a:ext cx="366907"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95" name="Rounded Rectangle 94"/>
            <p:cNvSpPr/>
            <p:nvPr/>
          </p:nvSpPr>
          <p:spPr>
            <a:xfrm>
              <a:off x="7322490" y="1197679"/>
              <a:ext cx="366907"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97" name="Rounded Rectangle 96"/>
            <p:cNvSpPr/>
            <p:nvPr/>
          </p:nvSpPr>
          <p:spPr>
            <a:xfrm>
              <a:off x="7322491" y="1501059"/>
              <a:ext cx="366962" cy="121021"/>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000" dirty="0"/>
            </a:p>
          </p:txBody>
        </p:sp>
        <p:cxnSp>
          <p:nvCxnSpPr>
            <p:cNvPr id="98" name="Straight Arrow Connector 97"/>
            <p:cNvCxnSpPr/>
            <p:nvPr/>
          </p:nvCxnSpPr>
          <p:spPr>
            <a:xfrm flipH="1">
              <a:off x="6484084" y="1091560"/>
              <a:ext cx="207388"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flipH="1">
              <a:off x="7114177" y="1091560"/>
              <a:ext cx="208313" cy="0"/>
            </a:xfrm>
            <a:prstGeom prst="straightConnector1">
              <a:avLst/>
            </a:prstGeom>
            <a:ln w="1905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sp>
        <p:nvSpPr>
          <p:cNvPr id="7" name="Slide Number Placeholder 6"/>
          <p:cNvSpPr>
            <a:spLocks noGrp="1"/>
          </p:cNvSpPr>
          <p:nvPr>
            <p:ph type="sldNum" sz="quarter" idx="12"/>
          </p:nvPr>
        </p:nvSpPr>
        <p:spPr/>
        <p:txBody>
          <a:bodyPr/>
          <a:lstStyle/>
          <a:p>
            <a:fld id="{D45B42A2-12DC-D04A-88D3-A93CC82DF348}" type="slidenum">
              <a:rPr lang="en-US" smtClean="0"/>
              <a:t>116</a:t>
            </a:fld>
            <a:endParaRPr lang="en-US" dirty="0"/>
          </a:p>
        </p:txBody>
      </p:sp>
    </p:spTree>
    <p:extLst>
      <p:ext uri="{BB962C8B-B14F-4D97-AF65-F5344CB8AC3E}">
        <p14:creationId xmlns:p14="http://schemas.microsoft.com/office/powerpoint/2010/main" val="18730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5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6"/>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7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6" grpId="1"/>
      <p:bldP spid="54" grpId="0"/>
      <p:bldP spid="54" grpId="1"/>
      <p:bldP spid="58" grpId="0"/>
      <p:bldP spid="75" grpId="0" animBg="1"/>
      <p:bldP spid="76" grpId="0" animBg="1"/>
      <p:bldP spid="77" grpId="0" animBg="1"/>
      <p:bldP spid="78"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Smart </a:t>
            </a:r>
            <a:r>
              <a:rPr lang="nl-BE" dirty="0" err="1"/>
              <a:t>contracts</a:t>
            </a:r>
            <a:endParaRPr lang="fr-BE" dirty="0"/>
          </a:p>
        </p:txBody>
      </p:sp>
      <p:grpSp>
        <p:nvGrpSpPr>
          <p:cNvPr id="69" name="Group 68"/>
          <p:cNvGrpSpPr/>
          <p:nvPr/>
        </p:nvGrpSpPr>
        <p:grpSpPr>
          <a:xfrm>
            <a:off x="-498736" y="2084852"/>
            <a:ext cx="17539416" cy="3306249"/>
            <a:chOff x="-380646" y="884151"/>
            <a:chExt cx="13154562" cy="2479687"/>
          </a:xfrm>
        </p:grpSpPr>
        <p:cxnSp>
          <p:nvCxnSpPr>
            <p:cNvPr id="5" name="Straight Arrow Connector 4"/>
            <p:cNvCxnSpPr/>
            <p:nvPr/>
          </p:nvCxnSpPr>
          <p:spPr>
            <a:xfrm flipH="1" flipV="1">
              <a:off x="1231651" y="1385918"/>
              <a:ext cx="407212" cy="1"/>
            </a:xfrm>
            <a:prstGeom prst="straightConnector1">
              <a:avLst/>
            </a:prstGeom>
            <a:ln w="25400">
              <a:solidFill>
                <a:srgbClr val="B4C7E7"/>
              </a:solidFill>
              <a:tailEnd type="arrow"/>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3464314" y="884152"/>
              <a:ext cx="1612297" cy="2479686"/>
              <a:chOff x="3005960" y="1145211"/>
              <a:chExt cx="1759772" cy="2706500"/>
            </a:xfrm>
          </p:grpSpPr>
          <p:sp>
            <p:nvSpPr>
              <p:cNvPr id="46" name="Rounded Rectangle 45"/>
              <p:cNvSpPr/>
              <p:nvPr/>
            </p:nvSpPr>
            <p:spPr>
              <a:xfrm>
                <a:off x="3005960" y="1145211"/>
                <a:ext cx="1759772" cy="2706500"/>
              </a:xfrm>
              <a:prstGeom prst="roundRect">
                <a:avLst>
                  <a:gd name="adj" fmla="val 9664"/>
                </a:avLst>
              </a:prstGeom>
              <a:solidFill>
                <a:srgbClr val="DBE9F6"/>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47" name="Rounded Rectangle 46"/>
              <p:cNvSpPr/>
              <p:nvPr/>
            </p:nvSpPr>
            <p:spPr>
              <a:xfrm>
                <a:off x="3117964" y="2897528"/>
                <a:ext cx="1551965"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48" name="Rounded Rectangle 47"/>
              <p:cNvSpPr/>
              <p:nvPr/>
            </p:nvSpPr>
            <p:spPr>
              <a:xfrm>
                <a:off x="3118038" y="1534383"/>
                <a:ext cx="1551892" cy="304398"/>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49" name="TextBox 48"/>
              <p:cNvSpPr txBox="1"/>
              <p:nvPr/>
            </p:nvSpPr>
            <p:spPr>
              <a:xfrm>
                <a:off x="3423775" y="1153861"/>
                <a:ext cx="930627" cy="344274"/>
              </a:xfrm>
              <a:prstGeom prst="rect">
                <a:avLst/>
              </a:prstGeom>
              <a:noFill/>
            </p:spPr>
            <p:txBody>
              <a:bodyPr wrap="none" rtlCol="0">
                <a:spAutoFit/>
              </a:bodyPr>
              <a:lstStyle/>
              <a:p>
                <a:r>
                  <a:rPr lang="nl-BE" sz="2133" b="1" dirty="0">
                    <a:solidFill>
                      <a:schemeClr val="accent1">
                        <a:lumMod val="50000"/>
                      </a:schemeClr>
                    </a:solidFill>
                  </a:rPr>
                  <a:t>Block 52</a:t>
                </a:r>
              </a:p>
            </p:txBody>
          </p:sp>
          <p:sp>
            <p:nvSpPr>
              <p:cNvPr id="50" name="Rounded Rectangle 49"/>
              <p:cNvSpPr/>
              <p:nvPr/>
            </p:nvSpPr>
            <p:spPr>
              <a:xfrm>
                <a:off x="3109900" y="2003076"/>
                <a:ext cx="1551891"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51" name="Rounded Rectangle 50"/>
              <p:cNvSpPr/>
              <p:nvPr/>
            </p:nvSpPr>
            <p:spPr>
              <a:xfrm>
                <a:off x="3109388" y="2450302"/>
                <a:ext cx="1551965"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52" name="Rounded Rectangle 51"/>
              <p:cNvSpPr/>
              <p:nvPr/>
            </p:nvSpPr>
            <p:spPr>
              <a:xfrm>
                <a:off x="3109900" y="3344753"/>
                <a:ext cx="1552123"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267" dirty="0"/>
                  <a:t>Bid Alice</a:t>
                </a:r>
              </a:p>
            </p:txBody>
          </p:sp>
        </p:grpSp>
        <p:grpSp>
          <p:nvGrpSpPr>
            <p:cNvPr id="7" name="Group 6"/>
            <p:cNvGrpSpPr/>
            <p:nvPr/>
          </p:nvGrpSpPr>
          <p:grpSpPr>
            <a:xfrm>
              <a:off x="1541834" y="884152"/>
              <a:ext cx="1612297" cy="2053551"/>
              <a:chOff x="925893" y="1145210"/>
              <a:chExt cx="1759772" cy="2241387"/>
            </a:xfrm>
          </p:grpSpPr>
          <p:sp>
            <p:nvSpPr>
              <p:cNvPr id="38" name="Rounded Rectangle 37"/>
              <p:cNvSpPr/>
              <p:nvPr/>
            </p:nvSpPr>
            <p:spPr>
              <a:xfrm>
                <a:off x="925893" y="1145210"/>
                <a:ext cx="1759772" cy="2241387"/>
              </a:xfrm>
              <a:prstGeom prst="roundRect">
                <a:avLst>
                  <a:gd name="adj" fmla="val 9664"/>
                </a:avLst>
              </a:prstGeom>
              <a:solidFill>
                <a:srgbClr val="DBE9F6"/>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39" name="Rounded Rectangle 38"/>
              <p:cNvSpPr/>
              <p:nvPr/>
            </p:nvSpPr>
            <p:spPr>
              <a:xfrm>
                <a:off x="1031902" y="2884280"/>
                <a:ext cx="1551110"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40" name="Rounded Rectangle 39"/>
              <p:cNvSpPr/>
              <p:nvPr/>
            </p:nvSpPr>
            <p:spPr>
              <a:xfrm>
                <a:off x="1030783" y="2001357"/>
                <a:ext cx="1552123" cy="383993"/>
              </a:xfrm>
              <a:prstGeom prst="roundRect">
                <a:avLst/>
              </a:prstGeom>
              <a:solidFill>
                <a:schemeClr val="accent5">
                  <a:alpha val="7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41" name="TextBox 40"/>
              <p:cNvSpPr txBox="1"/>
              <p:nvPr/>
            </p:nvSpPr>
            <p:spPr>
              <a:xfrm>
                <a:off x="1355976" y="1153860"/>
                <a:ext cx="930627" cy="344274"/>
              </a:xfrm>
              <a:prstGeom prst="rect">
                <a:avLst/>
              </a:prstGeom>
              <a:noFill/>
            </p:spPr>
            <p:txBody>
              <a:bodyPr wrap="none" rtlCol="0">
                <a:spAutoFit/>
              </a:bodyPr>
              <a:lstStyle/>
              <a:p>
                <a:r>
                  <a:rPr lang="nl-BE" sz="2133" b="1" dirty="0">
                    <a:solidFill>
                      <a:schemeClr val="accent1">
                        <a:lumMod val="50000"/>
                      </a:schemeClr>
                    </a:solidFill>
                  </a:rPr>
                  <a:t>Block 51</a:t>
                </a:r>
              </a:p>
            </p:txBody>
          </p:sp>
          <p:sp>
            <p:nvSpPr>
              <p:cNvPr id="42" name="Rounded Rectangle 41"/>
              <p:cNvSpPr/>
              <p:nvPr/>
            </p:nvSpPr>
            <p:spPr>
              <a:xfrm>
                <a:off x="1031797" y="1534383"/>
                <a:ext cx="1551109" cy="304398"/>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43" name="Rounded Rectangle 42"/>
              <p:cNvSpPr/>
              <p:nvPr/>
            </p:nvSpPr>
            <p:spPr>
              <a:xfrm>
                <a:off x="1030783" y="2442818"/>
                <a:ext cx="1552123"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267" dirty="0" err="1"/>
                  <a:t>Publish</a:t>
                </a:r>
                <a:r>
                  <a:rPr lang="nl-BE" sz="2267" dirty="0"/>
                  <a:t> </a:t>
                </a:r>
                <a:r>
                  <a:rPr lang="nl-BE" sz="2267" dirty="0" err="1"/>
                  <a:t>contr</a:t>
                </a:r>
                <a:r>
                  <a:rPr lang="nl-BE" sz="2267" dirty="0"/>
                  <a:t>.</a:t>
                </a:r>
              </a:p>
            </p:txBody>
          </p:sp>
        </p:grpSp>
        <p:grpSp>
          <p:nvGrpSpPr>
            <p:cNvPr id="8" name="Group 7"/>
            <p:cNvGrpSpPr/>
            <p:nvPr/>
          </p:nvGrpSpPr>
          <p:grpSpPr>
            <a:xfrm>
              <a:off x="5386795" y="884152"/>
              <a:ext cx="1612297" cy="2479686"/>
              <a:chOff x="5084785" y="1145210"/>
              <a:chExt cx="1759772" cy="2706500"/>
            </a:xfrm>
          </p:grpSpPr>
          <p:sp>
            <p:nvSpPr>
              <p:cNvPr id="29" name="Rounded Rectangle 28"/>
              <p:cNvSpPr/>
              <p:nvPr/>
            </p:nvSpPr>
            <p:spPr>
              <a:xfrm>
                <a:off x="5084785" y="1145210"/>
                <a:ext cx="1759772" cy="2706500"/>
              </a:xfrm>
              <a:prstGeom prst="roundRect">
                <a:avLst>
                  <a:gd name="adj" fmla="val 9664"/>
                </a:avLst>
              </a:prstGeom>
              <a:solidFill>
                <a:srgbClr val="DBE9F6"/>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30" name="Rounded Rectangle 29"/>
              <p:cNvSpPr/>
              <p:nvPr/>
            </p:nvSpPr>
            <p:spPr>
              <a:xfrm>
                <a:off x="5211680" y="1534383"/>
                <a:ext cx="1537075" cy="304398"/>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31" name="TextBox 30"/>
              <p:cNvSpPr txBox="1"/>
              <p:nvPr/>
            </p:nvSpPr>
            <p:spPr>
              <a:xfrm>
                <a:off x="5522453" y="1157941"/>
                <a:ext cx="930627" cy="344274"/>
              </a:xfrm>
              <a:prstGeom prst="rect">
                <a:avLst/>
              </a:prstGeom>
              <a:noFill/>
            </p:spPr>
            <p:txBody>
              <a:bodyPr wrap="none" rtlCol="0">
                <a:spAutoFit/>
              </a:bodyPr>
              <a:lstStyle/>
              <a:p>
                <a:r>
                  <a:rPr lang="nl-BE" sz="2133" b="1" dirty="0">
                    <a:solidFill>
                      <a:schemeClr val="accent1">
                        <a:lumMod val="50000"/>
                      </a:schemeClr>
                    </a:solidFill>
                  </a:rPr>
                  <a:t>Block 53</a:t>
                </a:r>
              </a:p>
            </p:txBody>
          </p:sp>
          <p:sp>
            <p:nvSpPr>
              <p:cNvPr id="32" name="Rounded Rectangle 31"/>
              <p:cNvSpPr/>
              <p:nvPr/>
            </p:nvSpPr>
            <p:spPr>
              <a:xfrm>
                <a:off x="5188610" y="2900052"/>
                <a:ext cx="1551892"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33" name="Rounded Rectangle 32"/>
              <p:cNvSpPr/>
              <p:nvPr/>
            </p:nvSpPr>
            <p:spPr>
              <a:xfrm>
                <a:off x="5188610" y="2010648"/>
                <a:ext cx="1551892"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34" name="Rounded Rectangle 33"/>
              <p:cNvSpPr/>
              <p:nvPr/>
            </p:nvSpPr>
            <p:spPr>
              <a:xfrm>
                <a:off x="5188610" y="2455350"/>
                <a:ext cx="1552123"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267" dirty="0"/>
                  <a:t>Bid Bob</a:t>
                </a:r>
              </a:p>
            </p:txBody>
          </p:sp>
          <p:sp>
            <p:nvSpPr>
              <p:cNvPr id="35" name="Rounded Rectangle 34"/>
              <p:cNvSpPr/>
              <p:nvPr/>
            </p:nvSpPr>
            <p:spPr>
              <a:xfrm>
                <a:off x="5188610" y="3344753"/>
                <a:ext cx="1552123"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000" dirty="0"/>
              </a:p>
            </p:txBody>
          </p:sp>
        </p:grpSp>
        <p:grpSp>
          <p:nvGrpSpPr>
            <p:cNvPr id="9" name="Group 8"/>
            <p:cNvGrpSpPr/>
            <p:nvPr/>
          </p:nvGrpSpPr>
          <p:grpSpPr>
            <a:xfrm>
              <a:off x="7309275" y="884152"/>
              <a:ext cx="1612297" cy="2093155"/>
              <a:chOff x="7133254" y="1145212"/>
              <a:chExt cx="1759772" cy="2284613"/>
            </a:xfrm>
          </p:grpSpPr>
          <p:sp>
            <p:nvSpPr>
              <p:cNvPr id="20" name="Rounded Rectangle 19"/>
              <p:cNvSpPr/>
              <p:nvPr/>
            </p:nvSpPr>
            <p:spPr>
              <a:xfrm>
                <a:off x="7133254" y="1145212"/>
                <a:ext cx="1759772" cy="2284613"/>
              </a:xfrm>
              <a:prstGeom prst="roundRect">
                <a:avLst>
                  <a:gd name="adj" fmla="val 9664"/>
                </a:avLst>
              </a:prstGeom>
              <a:solidFill>
                <a:srgbClr val="DBE9F6"/>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21" name="Rounded Rectangle 20"/>
              <p:cNvSpPr/>
              <p:nvPr/>
            </p:nvSpPr>
            <p:spPr>
              <a:xfrm>
                <a:off x="7257334" y="1534383"/>
                <a:ext cx="1531635" cy="304398"/>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22" name="Rounded Rectangle 21"/>
              <p:cNvSpPr/>
              <p:nvPr/>
            </p:nvSpPr>
            <p:spPr>
              <a:xfrm>
                <a:off x="7237078" y="2464885"/>
                <a:ext cx="1551891"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23" name="Rounded Rectangle 22"/>
              <p:cNvSpPr/>
              <p:nvPr/>
            </p:nvSpPr>
            <p:spPr>
              <a:xfrm>
                <a:off x="7237078" y="2010648"/>
                <a:ext cx="1551891"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24" name="TextBox 23"/>
              <p:cNvSpPr txBox="1"/>
              <p:nvPr/>
            </p:nvSpPr>
            <p:spPr>
              <a:xfrm>
                <a:off x="7573348" y="1157943"/>
                <a:ext cx="930627" cy="344274"/>
              </a:xfrm>
              <a:prstGeom prst="rect">
                <a:avLst/>
              </a:prstGeom>
              <a:noFill/>
            </p:spPr>
            <p:txBody>
              <a:bodyPr wrap="none" rtlCol="0">
                <a:spAutoFit/>
              </a:bodyPr>
              <a:lstStyle/>
              <a:p>
                <a:r>
                  <a:rPr lang="nl-BE" sz="2133" b="1" dirty="0">
                    <a:solidFill>
                      <a:schemeClr val="accent1">
                        <a:lumMod val="50000"/>
                      </a:schemeClr>
                    </a:solidFill>
                  </a:rPr>
                  <a:t>Block 54</a:t>
                </a:r>
              </a:p>
            </p:txBody>
          </p:sp>
          <p:sp>
            <p:nvSpPr>
              <p:cNvPr id="26" name="Rounded Rectangle 25"/>
              <p:cNvSpPr/>
              <p:nvPr/>
            </p:nvSpPr>
            <p:spPr>
              <a:xfrm>
                <a:off x="7237078" y="2919121"/>
                <a:ext cx="1552123"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nl-BE" sz="2000" dirty="0"/>
              </a:p>
            </p:txBody>
          </p:sp>
        </p:grpSp>
        <p:grpSp>
          <p:nvGrpSpPr>
            <p:cNvPr id="10" name="Group 9"/>
            <p:cNvGrpSpPr/>
            <p:nvPr/>
          </p:nvGrpSpPr>
          <p:grpSpPr>
            <a:xfrm>
              <a:off x="-380646" y="884152"/>
              <a:ext cx="1612297" cy="1681721"/>
              <a:chOff x="-1292228" y="1131590"/>
              <a:chExt cx="1759772" cy="1835546"/>
            </a:xfrm>
          </p:grpSpPr>
          <p:sp>
            <p:nvSpPr>
              <p:cNvPr id="15" name="Rounded Rectangle 14"/>
              <p:cNvSpPr/>
              <p:nvPr/>
            </p:nvSpPr>
            <p:spPr>
              <a:xfrm>
                <a:off x="-1292228" y="1131590"/>
                <a:ext cx="1759772" cy="1835546"/>
              </a:xfrm>
              <a:prstGeom prst="roundRect">
                <a:avLst>
                  <a:gd name="adj" fmla="val 9664"/>
                </a:avLst>
              </a:prstGeom>
              <a:solidFill>
                <a:srgbClr val="DBE9F6"/>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16" name="Rounded Rectangle 15"/>
              <p:cNvSpPr/>
              <p:nvPr/>
            </p:nvSpPr>
            <p:spPr>
              <a:xfrm>
                <a:off x="-1180150" y="1520762"/>
                <a:ext cx="1551892" cy="304398"/>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17" name="TextBox 16"/>
              <p:cNvSpPr txBox="1"/>
              <p:nvPr/>
            </p:nvSpPr>
            <p:spPr>
              <a:xfrm>
                <a:off x="-862621" y="1131590"/>
                <a:ext cx="930627" cy="344274"/>
              </a:xfrm>
              <a:prstGeom prst="rect">
                <a:avLst/>
              </a:prstGeom>
              <a:noFill/>
            </p:spPr>
            <p:txBody>
              <a:bodyPr wrap="none" rtlCol="0">
                <a:spAutoFit/>
              </a:bodyPr>
              <a:lstStyle/>
              <a:p>
                <a:r>
                  <a:rPr lang="nl-BE" sz="2133" b="1" dirty="0">
                    <a:solidFill>
                      <a:schemeClr val="accent1">
                        <a:lumMod val="50000"/>
                      </a:schemeClr>
                    </a:solidFill>
                  </a:rPr>
                  <a:t>Block 50</a:t>
                </a:r>
              </a:p>
            </p:txBody>
          </p:sp>
          <p:sp>
            <p:nvSpPr>
              <p:cNvPr id="18" name="Rounded Rectangle 17"/>
              <p:cNvSpPr/>
              <p:nvPr/>
            </p:nvSpPr>
            <p:spPr>
              <a:xfrm>
                <a:off x="-1188288" y="1989455"/>
                <a:ext cx="1551891"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19" name="Rounded Rectangle 18"/>
              <p:cNvSpPr/>
              <p:nvPr/>
            </p:nvSpPr>
            <p:spPr>
              <a:xfrm>
                <a:off x="-1188800" y="2436681"/>
                <a:ext cx="1551965"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grpSp>
        <p:cxnSp>
          <p:nvCxnSpPr>
            <p:cNvPr id="11" name="Straight Arrow Connector 10"/>
            <p:cNvCxnSpPr/>
            <p:nvPr/>
          </p:nvCxnSpPr>
          <p:spPr>
            <a:xfrm flipH="1" flipV="1">
              <a:off x="3159720" y="1385918"/>
              <a:ext cx="407212" cy="1"/>
            </a:xfrm>
            <a:prstGeom prst="straightConnector1">
              <a:avLst/>
            </a:prstGeom>
            <a:ln w="25400">
              <a:solidFill>
                <a:srgbClr val="B4C7E7"/>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flipV="1">
              <a:off x="5088737" y="1385918"/>
              <a:ext cx="407212" cy="1"/>
            </a:xfrm>
            <a:prstGeom prst="straightConnector1">
              <a:avLst/>
            </a:prstGeom>
            <a:ln w="25400">
              <a:solidFill>
                <a:srgbClr val="B4C7E7"/>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7015745" y="1385918"/>
              <a:ext cx="407212" cy="1"/>
            </a:xfrm>
            <a:prstGeom prst="straightConnector1">
              <a:avLst/>
            </a:prstGeom>
            <a:ln w="25400">
              <a:solidFill>
                <a:srgbClr val="B4C7E7"/>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flipV="1">
              <a:off x="10851436" y="1385917"/>
              <a:ext cx="407212" cy="1"/>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grpSp>
          <p:nvGrpSpPr>
            <p:cNvPr id="54" name="Group 53"/>
            <p:cNvGrpSpPr/>
            <p:nvPr/>
          </p:nvGrpSpPr>
          <p:grpSpPr>
            <a:xfrm>
              <a:off x="11161619" y="884151"/>
              <a:ext cx="1612297" cy="2053551"/>
              <a:chOff x="925893" y="1145210"/>
              <a:chExt cx="1759772" cy="2241387"/>
            </a:xfrm>
          </p:grpSpPr>
          <p:sp>
            <p:nvSpPr>
              <p:cNvPr id="55" name="Rounded Rectangle 54"/>
              <p:cNvSpPr/>
              <p:nvPr/>
            </p:nvSpPr>
            <p:spPr>
              <a:xfrm>
                <a:off x="925893" y="1145210"/>
                <a:ext cx="1759772" cy="2241387"/>
              </a:xfrm>
              <a:prstGeom prst="roundRect">
                <a:avLst>
                  <a:gd name="adj" fmla="val 9664"/>
                </a:avLst>
              </a:prstGeom>
              <a:solidFill>
                <a:schemeClr val="bg1">
                  <a:alpha val="55000"/>
                </a:schemeClr>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56" name="Rounded Rectangle 55"/>
              <p:cNvSpPr/>
              <p:nvPr/>
            </p:nvSpPr>
            <p:spPr>
              <a:xfrm>
                <a:off x="1031902" y="2884280"/>
                <a:ext cx="1551110"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57" name="Rounded Rectangle 56"/>
              <p:cNvSpPr/>
              <p:nvPr/>
            </p:nvSpPr>
            <p:spPr>
              <a:xfrm>
                <a:off x="1030783" y="2001357"/>
                <a:ext cx="1552123" cy="383993"/>
              </a:xfrm>
              <a:prstGeom prst="roundRect">
                <a:avLst/>
              </a:prstGeom>
              <a:solidFill>
                <a:schemeClr val="accent5">
                  <a:alpha val="7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58" name="TextBox 57"/>
              <p:cNvSpPr txBox="1"/>
              <p:nvPr/>
            </p:nvSpPr>
            <p:spPr>
              <a:xfrm>
                <a:off x="1355976" y="1153860"/>
                <a:ext cx="930627" cy="344274"/>
              </a:xfrm>
              <a:prstGeom prst="rect">
                <a:avLst/>
              </a:prstGeom>
              <a:noFill/>
            </p:spPr>
            <p:txBody>
              <a:bodyPr wrap="none" rtlCol="0">
                <a:spAutoFit/>
              </a:bodyPr>
              <a:lstStyle/>
              <a:p>
                <a:r>
                  <a:rPr lang="nl-BE" sz="2133" b="1" dirty="0">
                    <a:solidFill>
                      <a:schemeClr val="accent1">
                        <a:lumMod val="50000"/>
                      </a:schemeClr>
                    </a:solidFill>
                  </a:rPr>
                  <a:t>Block 56</a:t>
                </a:r>
              </a:p>
            </p:txBody>
          </p:sp>
          <p:sp>
            <p:nvSpPr>
              <p:cNvPr id="59" name="Rounded Rectangle 58"/>
              <p:cNvSpPr/>
              <p:nvPr/>
            </p:nvSpPr>
            <p:spPr>
              <a:xfrm>
                <a:off x="1031797" y="1534383"/>
                <a:ext cx="1551109" cy="304398"/>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60" name="Rounded Rectangle 59"/>
              <p:cNvSpPr/>
              <p:nvPr/>
            </p:nvSpPr>
            <p:spPr>
              <a:xfrm>
                <a:off x="1030783" y="2442818"/>
                <a:ext cx="1552123"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48000" rIns="48000" rtlCol="0" anchor="ctr"/>
              <a:lstStyle/>
              <a:p>
                <a:pPr algn="ctr"/>
                <a:r>
                  <a:rPr lang="nl-BE" sz="2267" dirty="0" err="1"/>
                  <a:t>Destroy</a:t>
                </a:r>
                <a:r>
                  <a:rPr lang="nl-BE" sz="2267" dirty="0"/>
                  <a:t> </a:t>
                </a:r>
                <a:r>
                  <a:rPr lang="nl-BE" sz="2267" dirty="0" err="1"/>
                  <a:t>contr</a:t>
                </a:r>
                <a:r>
                  <a:rPr lang="nl-BE" sz="2267" dirty="0"/>
                  <a:t>.</a:t>
                </a:r>
              </a:p>
            </p:txBody>
          </p:sp>
        </p:grpSp>
        <p:grpSp>
          <p:nvGrpSpPr>
            <p:cNvPr id="61" name="Group 60"/>
            <p:cNvGrpSpPr/>
            <p:nvPr/>
          </p:nvGrpSpPr>
          <p:grpSpPr>
            <a:xfrm>
              <a:off x="9239139" y="884151"/>
              <a:ext cx="1612297" cy="1681721"/>
              <a:chOff x="-1292228" y="1131590"/>
              <a:chExt cx="1759772" cy="1835546"/>
            </a:xfrm>
          </p:grpSpPr>
          <p:sp>
            <p:nvSpPr>
              <p:cNvPr id="62" name="Rounded Rectangle 61"/>
              <p:cNvSpPr/>
              <p:nvPr/>
            </p:nvSpPr>
            <p:spPr>
              <a:xfrm>
                <a:off x="-1292228" y="1131590"/>
                <a:ext cx="1759772" cy="1835546"/>
              </a:xfrm>
              <a:prstGeom prst="roundRect">
                <a:avLst>
                  <a:gd name="adj" fmla="val 9664"/>
                </a:avLst>
              </a:prstGeom>
              <a:solidFill>
                <a:srgbClr val="DBE9F6"/>
              </a:solid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63" name="Rounded Rectangle 62"/>
              <p:cNvSpPr/>
              <p:nvPr/>
            </p:nvSpPr>
            <p:spPr>
              <a:xfrm>
                <a:off x="-1180150" y="1520762"/>
                <a:ext cx="1551892" cy="304398"/>
              </a:xfrm>
              <a:prstGeom prst="roundRect">
                <a:avLst/>
              </a:prstGeom>
              <a:solidFill>
                <a:schemeClr val="accent4"/>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133" b="1" dirty="0"/>
                  <a:t>Header</a:t>
                </a:r>
                <a:endParaRPr lang="nl-BE" sz="2133" dirty="0"/>
              </a:p>
            </p:txBody>
          </p:sp>
          <p:sp>
            <p:nvSpPr>
              <p:cNvPr id="64" name="TextBox 63"/>
              <p:cNvSpPr txBox="1"/>
              <p:nvPr/>
            </p:nvSpPr>
            <p:spPr>
              <a:xfrm>
                <a:off x="-862621" y="1131590"/>
                <a:ext cx="930627" cy="344274"/>
              </a:xfrm>
              <a:prstGeom prst="rect">
                <a:avLst/>
              </a:prstGeom>
              <a:noFill/>
            </p:spPr>
            <p:txBody>
              <a:bodyPr wrap="none" rtlCol="0">
                <a:spAutoFit/>
              </a:bodyPr>
              <a:lstStyle/>
              <a:p>
                <a:r>
                  <a:rPr lang="nl-BE" sz="2133" b="1" dirty="0">
                    <a:solidFill>
                      <a:schemeClr val="accent1">
                        <a:lumMod val="50000"/>
                      </a:schemeClr>
                    </a:solidFill>
                  </a:rPr>
                  <a:t>Block 55</a:t>
                </a:r>
              </a:p>
            </p:txBody>
          </p:sp>
          <p:sp>
            <p:nvSpPr>
              <p:cNvPr id="65" name="Rounded Rectangle 64"/>
              <p:cNvSpPr/>
              <p:nvPr/>
            </p:nvSpPr>
            <p:spPr>
              <a:xfrm>
                <a:off x="-1188288" y="1989455"/>
                <a:ext cx="1551891"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66" name="Rounded Rectangle 65"/>
              <p:cNvSpPr/>
              <p:nvPr/>
            </p:nvSpPr>
            <p:spPr>
              <a:xfrm>
                <a:off x="-1188800" y="2436681"/>
                <a:ext cx="1551965" cy="383993"/>
              </a:xfrm>
              <a:prstGeom prst="roundRect">
                <a:avLst/>
              </a:prstGeom>
              <a:solidFill>
                <a:schemeClr val="accent5">
                  <a:alpha val="80000"/>
                </a:schemeClr>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err="1"/>
                  <a:t>getMoney</a:t>
                </a:r>
                <a:endParaRPr lang="nl-BE" sz="2400" dirty="0"/>
              </a:p>
            </p:txBody>
          </p:sp>
        </p:grpSp>
        <p:cxnSp>
          <p:nvCxnSpPr>
            <p:cNvPr id="68" name="Straight Arrow Connector 67"/>
            <p:cNvCxnSpPr/>
            <p:nvPr/>
          </p:nvCxnSpPr>
          <p:spPr>
            <a:xfrm flipH="1" flipV="1">
              <a:off x="8921572" y="1385919"/>
              <a:ext cx="407212" cy="1"/>
            </a:xfrm>
            <a:prstGeom prst="straightConnector1">
              <a:avLst/>
            </a:prstGeom>
            <a:ln w="25400">
              <a:solidFill>
                <a:srgbClr val="B4C7E7"/>
              </a:solidFill>
              <a:tailEnd type="arrow"/>
            </a:ln>
          </p:spPr>
          <p:style>
            <a:lnRef idx="1">
              <a:schemeClr val="accent1"/>
            </a:lnRef>
            <a:fillRef idx="0">
              <a:schemeClr val="accent1"/>
            </a:fillRef>
            <a:effectRef idx="0">
              <a:schemeClr val="accent1"/>
            </a:effectRef>
            <a:fontRef idx="minor">
              <a:schemeClr val="tx1"/>
            </a:fontRef>
          </p:style>
        </p:cxnSp>
      </p:grpSp>
      <p:sp>
        <p:nvSpPr>
          <p:cNvPr id="70" name="TextBox 69"/>
          <p:cNvSpPr txBox="1"/>
          <p:nvPr/>
        </p:nvSpPr>
        <p:spPr>
          <a:xfrm>
            <a:off x="659281" y="1244236"/>
            <a:ext cx="11023852" cy="461665"/>
          </a:xfrm>
          <a:prstGeom prst="rect">
            <a:avLst/>
          </a:prstGeom>
          <a:noFill/>
        </p:spPr>
        <p:txBody>
          <a:bodyPr wrap="none" rtlCol="0">
            <a:spAutoFit/>
          </a:bodyPr>
          <a:lstStyle/>
          <a:p>
            <a:r>
              <a:rPr lang="nl-BE" sz="2400" dirty="0"/>
              <a:t>Publishing a contract, </a:t>
            </a:r>
            <a:r>
              <a:rPr lang="nl-BE" sz="2400" dirty="0" err="1"/>
              <a:t>calling</a:t>
            </a:r>
            <a:r>
              <a:rPr lang="nl-BE" sz="2400" dirty="0"/>
              <a:t> </a:t>
            </a:r>
            <a:r>
              <a:rPr lang="nl-BE" sz="2400" dirty="0" err="1"/>
              <a:t>its</a:t>
            </a:r>
            <a:r>
              <a:rPr lang="nl-BE" sz="2400" dirty="0"/>
              <a:t> </a:t>
            </a:r>
            <a:r>
              <a:rPr lang="nl-BE" sz="2400" dirty="0" err="1"/>
              <a:t>functions</a:t>
            </a:r>
            <a:r>
              <a:rPr lang="nl-BE" sz="2400" dirty="0"/>
              <a:t> &amp; </a:t>
            </a:r>
            <a:r>
              <a:rPr lang="nl-BE" sz="2400" dirty="0" err="1"/>
              <a:t>destroying</a:t>
            </a:r>
            <a:r>
              <a:rPr lang="nl-BE" sz="2400" dirty="0"/>
              <a:t> </a:t>
            </a:r>
            <a:r>
              <a:rPr lang="nl-BE" sz="2400" dirty="0" err="1"/>
              <a:t>it</a:t>
            </a:r>
            <a:r>
              <a:rPr lang="nl-BE" sz="2400" dirty="0"/>
              <a:t> </a:t>
            </a:r>
            <a:r>
              <a:rPr lang="nl-BE" sz="2400" dirty="0" err="1"/>
              <a:t>happens</a:t>
            </a:r>
            <a:r>
              <a:rPr lang="nl-BE" sz="2400" dirty="0"/>
              <a:t> </a:t>
            </a:r>
            <a:r>
              <a:rPr lang="nl-BE" sz="2400" dirty="0" err="1"/>
              <a:t>through</a:t>
            </a:r>
            <a:r>
              <a:rPr lang="nl-BE" sz="2400" dirty="0"/>
              <a:t> transactions</a:t>
            </a:r>
            <a:endParaRPr lang="fr-BE" sz="2400" dirty="0"/>
          </a:p>
        </p:txBody>
      </p:sp>
      <p:sp>
        <p:nvSpPr>
          <p:cNvPr id="25" name="Slide Number Placeholder 24"/>
          <p:cNvSpPr>
            <a:spLocks noGrp="1"/>
          </p:cNvSpPr>
          <p:nvPr>
            <p:ph type="sldNum" sz="quarter" idx="12"/>
          </p:nvPr>
        </p:nvSpPr>
        <p:spPr/>
        <p:txBody>
          <a:bodyPr/>
          <a:lstStyle/>
          <a:p>
            <a:fld id="{D45B42A2-12DC-D04A-88D3-A93CC82DF348}" type="slidenum">
              <a:rPr lang="en-US" smtClean="0"/>
              <a:t>117</a:t>
            </a:fld>
            <a:endParaRPr lang="en-US" dirty="0"/>
          </a:p>
        </p:txBody>
      </p:sp>
    </p:spTree>
    <p:extLst>
      <p:ext uri="{BB962C8B-B14F-4D97-AF65-F5344CB8AC3E}">
        <p14:creationId xmlns:p14="http://schemas.microsoft.com/office/powerpoint/2010/main" val="8172273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58333E-6 2.59259E-6 L -0.39805 -0.01088 " pathEditMode="relative" rAng="0" ptsTypes="AA">
                                      <p:cBhvr>
                                        <p:cTn id="6" dur="2000" fill="hold"/>
                                        <p:tgtEl>
                                          <p:spTgt spid="69"/>
                                        </p:tgtEl>
                                        <p:attrNameLst>
                                          <p:attrName>ppt_x</p:attrName>
                                          <p:attrName>ppt_y</p:attrName>
                                        </p:attrNameLst>
                                      </p:cBhvr>
                                      <p:rCtr x="-19909" y="-5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GB" noProof="0" dirty="0"/>
              <a:t>Registration of facts</a:t>
            </a:r>
          </a:p>
        </p:txBody>
      </p:sp>
      <p:grpSp>
        <p:nvGrpSpPr>
          <p:cNvPr id="6" name="Group 5"/>
          <p:cNvGrpSpPr/>
          <p:nvPr/>
        </p:nvGrpSpPr>
        <p:grpSpPr>
          <a:xfrm>
            <a:off x="4603510" y="3026575"/>
            <a:ext cx="1288686" cy="1459274"/>
            <a:chOff x="487707" y="2765109"/>
            <a:chExt cx="1288686" cy="1459274"/>
          </a:xfrm>
        </p:grpSpPr>
        <p:pic>
          <p:nvPicPr>
            <p:cNvPr id="14338" name="Picture 2"/>
            <p:cNvPicPr>
              <a:picLocks noChangeAspect="1" noChangeArrowheads="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5852" y="2765109"/>
              <a:ext cx="1120950" cy="1120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87707" y="3855051"/>
              <a:ext cx="1288686" cy="369332"/>
            </a:xfrm>
            <a:prstGeom prst="rect">
              <a:avLst/>
            </a:prstGeom>
            <a:noFill/>
          </p:spPr>
          <p:txBody>
            <a:bodyPr wrap="none" rtlCol="0">
              <a:spAutoFit/>
            </a:bodyPr>
            <a:lstStyle/>
            <a:p>
              <a:r>
                <a:rPr lang="nl-BE" b="1" dirty="0" err="1">
                  <a:solidFill>
                    <a:schemeClr val="tx1">
                      <a:lumMod val="50000"/>
                      <a:lumOff val="50000"/>
                    </a:schemeClr>
                  </a:solidFill>
                </a:rPr>
                <a:t>Vaccination</a:t>
              </a:r>
              <a:endParaRPr lang="nl-BE" b="1" dirty="0">
                <a:solidFill>
                  <a:schemeClr val="tx1">
                    <a:lumMod val="50000"/>
                    <a:lumOff val="50000"/>
                  </a:schemeClr>
                </a:solidFill>
              </a:endParaRPr>
            </a:p>
          </p:txBody>
        </p:sp>
      </p:grpSp>
      <p:grpSp>
        <p:nvGrpSpPr>
          <p:cNvPr id="14341" name="Group 14340"/>
          <p:cNvGrpSpPr/>
          <p:nvPr/>
        </p:nvGrpSpPr>
        <p:grpSpPr>
          <a:xfrm>
            <a:off x="7606399" y="1406925"/>
            <a:ext cx="1155263" cy="1259366"/>
            <a:chOff x="3034475" y="4294350"/>
            <a:chExt cx="1155263" cy="1259366"/>
          </a:xfrm>
        </p:grpSpPr>
        <p:pic>
          <p:nvPicPr>
            <p:cNvPr id="22" name="Picture 42" descr="Image result for personal information icon"/>
            <p:cNvPicPr>
              <a:picLocks noChangeAspect="1" noChangeArrowheads="1"/>
            </p:cNvPicPr>
            <p:nvPr/>
          </p:nvPicPr>
          <p:blipFill>
            <a:blip r:embed="rId4"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34475" y="4294350"/>
              <a:ext cx="1155263" cy="867234"/>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3146535" y="5184384"/>
              <a:ext cx="931152" cy="369332"/>
            </a:xfrm>
            <a:prstGeom prst="rect">
              <a:avLst/>
            </a:prstGeom>
            <a:noFill/>
          </p:spPr>
          <p:txBody>
            <a:bodyPr wrap="none" rtlCol="0">
              <a:spAutoFit/>
            </a:bodyPr>
            <a:lstStyle/>
            <a:p>
              <a:pPr algn="ctr"/>
              <a:r>
                <a:rPr lang="nl-BE" b="1" dirty="0">
                  <a:solidFill>
                    <a:schemeClr val="tx1">
                      <a:lumMod val="50000"/>
                      <a:lumOff val="50000"/>
                    </a:schemeClr>
                  </a:solidFill>
                </a:rPr>
                <a:t>Identity</a:t>
              </a:r>
            </a:p>
          </p:txBody>
        </p:sp>
      </p:grpSp>
      <p:grpSp>
        <p:nvGrpSpPr>
          <p:cNvPr id="14" name="Group 13"/>
          <p:cNvGrpSpPr/>
          <p:nvPr/>
        </p:nvGrpSpPr>
        <p:grpSpPr>
          <a:xfrm>
            <a:off x="6305808" y="1407042"/>
            <a:ext cx="1018386" cy="1300636"/>
            <a:chOff x="6575378" y="1121119"/>
            <a:chExt cx="1018386" cy="1300636"/>
          </a:xfrm>
        </p:grpSpPr>
        <p:pic>
          <p:nvPicPr>
            <p:cNvPr id="19" name="Picture 36" descr="Diploma Icon Conclusion, diploma icon"/>
            <p:cNvPicPr>
              <a:picLocks noChangeAspect="1" noChangeArrowheads="1"/>
            </p:cNvPicPr>
            <p:nvPr/>
          </p:nvPicPr>
          <p:blipFill>
            <a:blip r:embed="rId5"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75378" y="1121119"/>
              <a:ext cx="1018386" cy="1018386"/>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p:cNvSpPr txBox="1"/>
            <p:nvPr/>
          </p:nvSpPr>
          <p:spPr>
            <a:xfrm>
              <a:off x="6589083" y="2052423"/>
              <a:ext cx="990977" cy="369332"/>
            </a:xfrm>
            <a:prstGeom prst="rect">
              <a:avLst/>
            </a:prstGeom>
            <a:noFill/>
          </p:spPr>
          <p:txBody>
            <a:bodyPr wrap="none" rtlCol="0">
              <a:spAutoFit/>
            </a:bodyPr>
            <a:lstStyle/>
            <a:p>
              <a:r>
                <a:rPr lang="nl-BE" b="1" dirty="0">
                  <a:solidFill>
                    <a:schemeClr val="tx1">
                      <a:lumMod val="50000"/>
                      <a:lumOff val="50000"/>
                    </a:schemeClr>
                  </a:solidFill>
                </a:rPr>
                <a:t>Diploma</a:t>
              </a:r>
            </a:p>
          </p:txBody>
        </p:sp>
      </p:grpSp>
      <p:grpSp>
        <p:nvGrpSpPr>
          <p:cNvPr id="12" name="Group 11"/>
          <p:cNvGrpSpPr/>
          <p:nvPr/>
        </p:nvGrpSpPr>
        <p:grpSpPr>
          <a:xfrm>
            <a:off x="4891390" y="1270564"/>
            <a:ext cx="1132214" cy="1449342"/>
            <a:chOff x="3597305" y="1360580"/>
            <a:chExt cx="1132214" cy="1449342"/>
          </a:xfrm>
        </p:grpSpPr>
        <p:pic>
          <p:nvPicPr>
            <p:cNvPr id="20" name="Picture 38" descr="Image result for marriage icon"/>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97305" y="1360580"/>
              <a:ext cx="1132214" cy="1132215"/>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635517" y="2440590"/>
              <a:ext cx="1055802" cy="369332"/>
            </a:xfrm>
            <a:prstGeom prst="rect">
              <a:avLst/>
            </a:prstGeom>
            <a:noFill/>
          </p:spPr>
          <p:txBody>
            <a:bodyPr wrap="none" rtlCol="0">
              <a:spAutoFit/>
            </a:bodyPr>
            <a:lstStyle/>
            <a:p>
              <a:pPr algn="ctr"/>
              <a:r>
                <a:rPr lang="nl-BE" b="1" dirty="0">
                  <a:solidFill>
                    <a:schemeClr val="tx1">
                      <a:lumMod val="50000"/>
                      <a:lumOff val="50000"/>
                    </a:schemeClr>
                  </a:solidFill>
                </a:rPr>
                <a:t>Marriage</a:t>
              </a:r>
            </a:p>
          </p:txBody>
        </p:sp>
      </p:grpSp>
      <p:grpSp>
        <p:nvGrpSpPr>
          <p:cNvPr id="7" name="Group 6"/>
          <p:cNvGrpSpPr/>
          <p:nvPr/>
        </p:nvGrpSpPr>
        <p:grpSpPr>
          <a:xfrm>
            <a:off x="3358653" y="3314136"/>
            <a:ext cx="946349" cy="1428719"/>
            <a:chOff x="921815" y="1175769"/>
            <a:chExt cx="946349" cy="1428719"/>
          </a:xfrm>
        </p:grpSpPr>
        <p:pic>
          <p:nvPicPr>
            <p:cNvPr id="48" name="Picture 4"/>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0515" y="1175769"/>
              <a:ext cx="928952" cy="928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 name="TextBox 48"/>
            <p:cNvSpPr txBox="1"/>
            <p:nvPr/>
          </p:nvSpPr>
          <p:spPr>
            <a:xfrm>
              <a:off x="921815" y="1958157"/>
              <a:ext cx="946349" cy="646331"/>
            </a:xfrm>
            <a:prstGeom prst="rect">
              <a:avLst/>
            </a:prstGeom>
            <a:noFill/>
          </p:spPr>
          <p:txBody>
            <a:bodyPr wrap="none" rtlCol="0">
              <a:spAutoFit/>
            </a:bodyPr>
            <a:lstStyle/>
            <a:p>
              <a:pPr algn="ctr"/>
              <a:r>
                <a:rPr lang="nl-BE" b="1" dirty="0" err="1">
                  <a:solidFill>
                    <a:schemeClr val="tx1">
                      <a:lumMod val="50000"/>
                      <a:lumOff val="50000"/>
                    </a:schemeClr>
                  </a:solidFill>
                </a:rPr>
                <a:t>Medical</a:t>
              </a:r>
              <a:r>
                <a:rPr lang="nl-BE" b="1" dirty="0">
                  <a:solidFill>
                    <a:schemeClr val="tx1">
                      <a:lumMod val="50000"/>
                      <a:lumOff val="50000"/>
                    </a:schemeClr>
                  </a:solidFill>
                </a:rPr>
                <a:t/>
              </a:r>
              <a:br>
                <a:rPr lang="nl-BE" b="1" dirty="0">
                  <a:solidFill>
                    <a:schemeClr val="tx1">
                      <a:lumMod val="50000"/>
                      <a:lumOff val="50000"/>
                    </a:schemeClr>
                  </a:solidFill>
                </a:rPr>
              </a:br>
              <a:r>
                <a:rPr lang="nl-BE" b="1" dirty="0">
                  <a:solidFill>
                    <a:schemeClr val="tx1">
                      <a:lumMod val="50000"/>
                      <a:lumOff val="50000"/>
                    </a:schemeClr>
                  </a:solidFill>
                </a:rPr>
                <a:t>records</a:t>
              </a:r>
            </a:p>
          </p:txBody>
        </p:sp>
      </p:grpSp>
      <p:grpSp>
        <p:nvGrpSpPr>
          <p:cNvPr id="14340" name="Group 14339"/>
          <p:cNvGrpSpPr/>
          <p:nvPr/>
        </p:nvGrpSpPr>
        <p:grpSpPr>
          <a:xfrm>
            <a:off x="7884143" y="3322540"/>
            <a:ext cx="1098658" cy="1141234"/>
            <a:chOff x="2395221" y="3068768"/>
            <a:chExt cx="1098658" cy="1141234"/>
          </a:xfrm>
        </p:grpSpPr>
        <p:pic>
          <p:nvPicPr>
            <p:cNvPr id="3" name="Picture 2"/>
            <p:cNvPicPr>
              <a:picLocks noChangeAspect="1" noChangeArrowheads="1"/>
            </p:cNvPicPr>
            <p:nvPr/>
          </p:nvPicPr>
          <p:blipFill>
            <a:blip r:embed="rId8">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395221" y="3068768"/>
              <a:ext cx="1098658" cy="828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2" name="TextBox 51"/>
            <p:cNvSpPr txBox="1"/>
            <p:nvPr/>
          </p:nvSpPr>
          <p:spPr>
            <a:xfrm>
              <a:off x="2555464" y="3840670"/>
              <a:ext cx="699807" cy="369332"/>
            </a:xfrm>
            <a:prstGeom prst="rect">
              <a:avLst/>
            </a:prstGeom>
            <a:noFill/>
          </p:spPr>
          <p:txBody>
            <a:bodyPr wrap="none" rtlCol="0">
              <a:spAutoFit/>
            </a:bodyPr>
            <a:lstStyle/>
            <a:p>
              <a:r>
                <a:rPr lang="nl-BE" b="1" dirty="0" err="1">
                  <a:solidFill>
                    <a:schemeClr val="tx1">
                      <a:lumMod val="50000"/>
                      <a:lumOff val="50000"/>
                    </a:schemeClr>
                  </a:solidFill>
                </a:rPr>
                <a:t>Taxes</a:t>
              </a:r>
              <a:endParaRPr lang="nl-BE" b="1" dirty="0">
                <a:solidFill>
                  <a:schemeClr val="tx1">
                    <a:lumMod val="50000"/>
                    <a:lumOff val="50000"/>
                  </a:schemeClr>
                </a:solidFill>
              </a:endParaRPr>
            </a:p>
          </p:txBody>
        </p:sp>
      </p:grpSp>
      <p:grpSp>
        <p:nvGrpSpPr>
          <p:cNvPr id="14342" name="Group 14341"/>
          <p:cNvGrpSpPr/>
          <p:nvPr/>
        </p:nvGrpSpPr>
        <p:grpSpPr>
          <a:xfrm>
            <a:off x="6164257" y="3682094"/>
            <a:ext cx="1447832" cy="1052713"/>
            <a:chOff x="5436394" y="4602669"/>
            <a:chExt cx="1447832" cy="1052713"/>
          </a:xfrm>
        </p:grpSpPr>
        <p:sp>
          <p:nvSpPr>
            <p:cNvPr id="41" name="TextBox 40"/>
            <p:cNvSpPr txBox="1"/>
            <p:nvPr/>
          </p:nvSpPr>
          <p:spPr>
            <a:xfrm>
              <a:off x="5436394" y="5009051"/>
              <a:ext cx="1447832" cy="646331"/>
            </a:xfrm>
            <a:prstGeom prst="rect">
              <a:avLst/>
            </a:prstGeom>
            <a:noFill/>
          </p:spPr>
          <p:txBody>
            <a:bodyPr wrap="none" rtlCol="0">
              <a:spAutoFit/>
            </a:bodyPr>
            <a:lstStyle/>
            <a:p>
              <a:pPr algn="ctr"/>
              <a:r>
                <a:rPr lang="nl-BE" b="1" dirty="0">
                  <a:solidFill>
                    <a:schemeClr val="tx1">
                      <a:lumMod val="50000"/>
                      <a:lumOff val="50000"/>
                    </a:schemeClr>
                  </a:solidFill>
                </a:rPr>
                <a:t>Supply chain </a:t>
              </a:r>
              <a:br>
                <a:rPr lang="nl-BE" b="1" dirty="0">
                  <a:solidFill>
                    <a:schemeClr val="tx1">
                      <a:lumMod val="50000"/>
                      <a:lumOff val="50000"/>
                    </a:schemeClr>
                  </a:solidFill>
                </a:rPr>
              </a:br>
              <a:r>
                <a:rPr lang="nl-BE" b="1" dirty="0">
                  <a:solidFill>
                    <a:schemeClr val="tx1">
                      <a:lumMod val="50000"/>
                      <a:lumOff val="50000"/>
                    </a:schemeClr>
                  </a:solidFill>
                </a:rPr>
                <a:t>Tracking</a:t>
              </a:r>
            </a:p>
          </p:txBody>
        </p:sp>
        <p:grpSp>
          <p:nvGrpSpPr>
            <p:cNvPr id="10" name="Group 9"/>
            <p:cNvGrpSpPr/>
            <p:nvPr/>
          </p:nvGrpSpPr>
          <p:grpSpPr>
            <a:xfrm>
              <a:off x="5675293" y="4602669"/>
              <a:ext cx="970026" cy="422128"/>
              <a:chOff x="2911658" y="5270661"/>
              <a:chExt cx="1077019" cy="438619"/>
            </a:xfrm>
          </p:grpSpPr>
          <p:sp>
            <p:nvSpPr>
              <p:cNvPr id="8" name="Chevron 7"/>
              <p:cNvSpPr/>
              <p:nvPr/>
            </p:nvSpPr>
            <p:spPr>
              <a:xfrm>
                <a:off x="3287135" y="5270661"/>
                <a:ext cx="419510" cy="43861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53" name="Chevron 52"/>
              <p:cNvSpPr/>
              <p:nvPr/>
            </p:nvSpPr>
            <p:spPr>
              <a:xfrm>
                <a:off x="3569167" y="5270661"/>
                <a:ext cx="419510" cy="438619"/>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chemeClr val="tx1"/>
                  </a:solidFill>
                </a:endParaRPr>
              </a:p>
            </p:txBody>
          </p:sp>
          <p:sp>
            <p:nvSpPr>
              <p:cNvPr id="9" name="Pentagon 8"/>
              <p:cNvSpPr/>
              <p:nvPr/>
            </p:nvSpPr>
            <p:spPr>
              <a:xfrm>
                <a:off x="2911658" y="5284391"/>
                <a:ext cx="524337" cy="424889"/>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grpSp>
      </p:grpSp>
      <p:grpSp>
        <p:nvGrpSpPr>
          <p:cNvPr id="15" name="Group 14"/>
          <p:cNvGrpSpPr/>
          <p:nvPr/>
        </p:nvGrpSpPr>
        <p:grpSpPr>
          <a:xfrm>
            <a:off x="3036325" y="1541712"/>
            <a:ext cx="1572866" cy="1165966"/>
            <a:chOff x="2454016" y="1386305"/>
            <a:chExt cx="1572866" cy="1165966"/>
          </a:xfrm>
        </p:grpSpPr>
        <p:pic>
          <p:nvPicPr>
            <p:cNvPr id="5" name="Picture 2"/>
            <p:cNvPicPr>
              <a:picLocks noChangeAspect="1" noChangeArrowheads="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59305" y="1386305"/>
              <a:ext cx="1126961" cy="825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 name="TextBox 37"/>
            <p:cNvSpPr txBox="1"/>
            <p:nvPr/>
          </p:nvSpPr>
          <p:spPr>
            <a:xfrm>
              <a:off x="2454016" y="2182939"/>
              <a:ext cx="1572866" cy="369332"/>
            </a:xfrm>
            <a:prstGeom prst="rect">
              <a:avLst/>
            </a:prstGeom>
            <a:noFill/>
          </p:spPr>
          <p:txBody>
            <a:bodyPr wrap="none" rtlCol="0">
              <a:spAutoFit/>
            </a:bodyPr>
            <a:lstStyle/>
            <a:p>
              <a:pPr algn="ctr"/>
              <a:r>
                <a:rPr lang="nl-BE" b="1" dirty="0" err="1">
                  <a:solidFill>
                    <a:schemeClr val="tx1">
                      <a:lumMod val="50000"/>
                      <a:lumOff val="50000"/>
                    </a:schemeClr>
                  </a:solidFill>
                </a:rPr>
                <a:t>Driving</a:t>
              </a:r>
              <a:r>
                <a:rPr lang="nl-BE" b="1" dirty="0">
                  <a:solidFill>
                    <a:schemeClr val="tx1">
                      <a:lumMod val="50000"/>
                      <a:lumOff val="50000"/>
                    </a:schemeClr>
                  </a:solidFill>
                </a:rPr>
                <a:t> </a:t>
              </a:r>
              <a:r>
                <a:rPr lang="nl-BE" b="1" dirty="0" err="1">
                  <a:solidFill>
                    <a:schemeClr val="tx1">
                      <a:lumMod val="50000"/>
                      <a:lumOff val="50000"/>
                    </a:schemeClr>
                  </a:solidFill>
                </a:rPr>
                <a:t>license</a:t>
              </a:r>
              <a:endParaRPr lang="nl-BE" b="1" dirty="0">
                <a:solidFill>
                  <a:schemeClr val="tx1">
                    <a:lumMod val="50000"/>
                    <a:lumOff val="50000"/>
                  </a:schemeClr>
                </a:solidFill>
              </a:endParaRPr>
            </a:p>
          </p:txBody>
        </p:sp>
      </p:grpSp>
      <p:grpSp>
        <p:nvGrpSpPr>
          <p:cNvPr id="17" name="Group 16"/>
          <p:cNvGrpSpPr/>
          <p:nvPr/>
        </p:nvGrpSpPr>
        <p:grpSpPr>
          <a:xfrm>
            <a:off x="9254863" y="3039380"/>
            <a:ext cx="1128707" cy="1700962"/>
            <a:chOff x="3836270" y="5434037"/>
            <a:chExt cx="1128707" cy="1700962"/>
          </a:xfrm>
        </p:grpSpPr>
        <p:pic>
          <p:nvPicPr>
            <p:cNvPr id="16" name="Picture 2" descr="https://image.flaticon.com/icons/png/128/115/115902.png"/>
            <p:cNvPicPr>
              <a:picLocks noChangeAspect="1" noChangeArrowheads="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860993" y="5434037"/>
              <a:ext cx="1036854" cy="10368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3836270" y="6488668"/>
              <a:ext cx="1128707" cy="646331"/>
            </a:xfrm>
            <a:prstGeom prst="rect">
              <a:avLst/>
            </a:prstGeom>
            <a:noFill/>
          </p:spPr>
          <p:txBody>
            <a:bodyPr wrap="none" rtlCol="0">
              <a:spAutoFit/>
            </a:bodyPr>
            <a:lstStyle/>
            <a:p>
              <a:pPr algn="ctr"/>
              <a:r>
                <a:rPr lang="nl-BE" b="1" dirty="0" err="1">
                  <a:solidFill>
                    <a:schemeClr val="tx1">
                      <a:lumMod val="50000"/>
                      <a:lumOff val="50000"/>
                    </a:schemeClr>
                  </a:solidFill>
                </a:rPr>
                <a:t>Political</a:t>
              </a:r>
              <a:r>
                <a:rPr lang="nl-BE" b="1" dirty="0">
                  <a:solidFill>
                    <a:schemeClr val="tx1">
                      <a:lumMod val="50000"/>
                      <a:lumOff val="50000"/>
                    </a:schemeClr>
                  </a:solidFill>
                </a:rPr>
                <a:t/>
              </a:r>
              <a:br>
                <a:rPr lang="nl-BE" b="1" dirty="0">
                  <a:solidFill>
                    <a:schemeClr val="tx1">
                      <a:lumMod val="50000"/>
                      <a:lumOff val="50000"/>
                    </a:schemeClr>
                  </a:solidFill>
                </a:rPr>
              </a:br>
              <a:r>
                <a:rPr lang="nl-BE" b="1" dirty="0">
                  <a:solidFill>
                    <a:schemeClr val="tx1">
                      <a:lumMod val="50000"/>
                      <a:lumOff val="50000"/>
                    </a:schemeClr>
                  </a:solidFill>
                </a:rPr>
                <a:t>mandates</a:t>
              </a:r>
            </a:p>
          </p:txBody>
        </p:sp>
      </p:grpSp>
      <p:sp>
        <p:nvSpPr>
          <p:cNvPr id="35" name="Rectangle 34"/>
          <p:cNvSpPr/>
          <p:nvPr/>
        </p:nvSpPr>
        <p:spPr>
          <a:xfrm>
            <a:off x="1583978" y="1682665"/>
            <a:ext cx="1370119" cy="707886"/>
          </a:xfrm>
          <a:prstGeom prst="rect">
            <a:avLst/>
          </a:prstGeom>
        </p:spPr>
        <p:txBody>
          <a:bodyPr wrap="none">
            <a:spAutoFit/>
          </a:bodyPr>
          <a:lstStyle/>
          <a:p>
            <a:r>
              <a:rPr lang="nl-BE" sz="2000" b="1" dirty="0"/>
              <a:t>(Official)</a:t>
            </a:r>
            <a:br>
              <a:rPr lang="nl-BE" sz="2000" b="1" dirty="0"/>
            </a:br>
            <a:r>
              <a:rPr lang="nl-BE" sz="2000" b="1" dirty="0" err="1"/>
              <a:t>documents</a:t>
            </a:r>
            <a:endParaRPr lang="nl-BE" sz="2000" b="1" dirty="0"/>
          </a:p>
        </p:txBody>
      </p:sp>
      <p:sp>
        <p:nvSpPr>
          <p:cNvPr id="36" name="Rectangle 35"/>
          <p:cNvSpPr/>
          <p:nvPr/>
        </p:nvSpPr>
        <p:spPr>
          <a:xfrm>
            <a:off x="1598492" y="3694895"/>
            <a:ext cx="1262077" cy="707886"/>
          </a:xfrm>
          <a:prstGeom prst="rect">
            <a:avLst/>
          </a:prstGeom>
        </p:spPr>
        <p:txBody>
          <a:bodyPr wrap="none">
            <a:spAutoFit/>
          </a:bodyPr>
          <a:lstStyle/>
          <a:p>
            <a:r>
              <a:rPr lang="nl-BE" sz="2000" b="1" dirty="0" err="1"/>
              <a:t>History</a:t>
            </a:r>
            <a:r>
              <a:rPr lang="nl-BE" sz="2000" b="1" dirty="0"/>
              <a:t>/</a:t>
            </a:r>
          </a:p>
          <a:p>
            <a:r>
              <a:rPr lang="nl-BE" sz="2000" b="1" dirty="0" err="1"/>
              <a:t>Overview</a:t>
            </a:r>
            <a:r>
              <a:rPr lang="nl-BE" sz="2000" b="1" dirty="0"/>
              <a:t> </a:t>
            </a:r>
          </a:p>
        </p:txBody>
      </p:sp>
      <p:grpSp>
        <p:nvGrpSpPr>
          <p:cNvPr id="21" name="Group 20"/>
          <p:cNvGrpSpPr/>
          <p:nvPr/>
        </p:nvGrpSpPr>
        <p:grpSpPr>
          <a:xfrm>
            <a:off x="9043867" y="1564472"/>
            <a:ext cx="1499889" cy="1126966"/>
            <a:chOff x="4763132" y="2968380"/>
            <a:chExt cx="1499889" cy="1126966"/>
          </a:xfrm>
        </p:grpSpPr>
        <p:pic>
          <p:nvPicPr>
            <p:cNvPr id="18" name="Picture 17"/>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63132" y="2968380"/>
              <a:ext cx="1499889" cy="756000"/>
            </a:xfrm>
            <a:prstGeom prst="rect">
              <a:avLst/>
            </a:prstGeom>
          </p:spPr>
        </p:pic>
        <p:sp>
          <p:nvSpPr>
            <p:cNvPr id="39" name="TextBox 38"/>
            <p:cNvSpPr txBox="1"/>
            <p:nvPr/>
          </p:nvSpPr>
          <p:spPr>
            <a:xfrm>
              <a:off x="5231591" y="3726014"/>
              <a:ext cx="562975" cy="369332"/>
            </a:xfrm>
            <a:prstGeom prst="rect">
              <a:avLst/>
            </a:prstGeom>
            <a:noFill/>
          </p:spPr>
          <p:txBody>
            <a:bodyPr wrap="none" rtlCol="0">
              <a:spAutoFit/>
            </a:bodyPr>
            <a:lstStyle/>
            <a:p>
              <a:pPr algn="ctr"/>
              <a:r>
                <a:rPr lang="nl-BE" b="1" dirty="0">
                  <a:solidFill>
                    <a:schemeClr val="tx1">
                      <a:lumMod val="50000"/>
                      <a:lumOff val="50000"/>
                    </a:schemeClr>
                  </a:solidFill>
                </a:rPr>
                <a:t>Will</a:t>
              </a:r>
            </a:p>
          </p:txBody>
        </p:sp>
      </p:grpSp>
      <p:sp>
        <p:nvSpPr>
          <p:cNvPr id="40" name="Rectangle 39"/>
          <p:cNvSpPr/>
          <p:nvPr/>
        </p:nvSpPr>
        <p:spPr>
          <a:xfrm>
            <a:off x="1620408" y="4766446"/>
            <a:ext cx="8940800" cy="1697742"/>
          </a:xfrm>
          <a:prstGeom prst="rect">
            <a:avLst/>
          </a:prstGeom>
          <a:solidFill>
            <a:schemeClr val="bg2">
              <a:lumMod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2" name="Rectangle 3"/>
          <p:cNvSpPr>
            <a:spLocks noChangeArrowheads="1"/>
          </p:cNvSpPr>
          <p:nvPr/>
        </p:nvSpPr>
        <p:spPr bwMode="auto">
          <a:xfrm>
            <a:off x="4734259" y="5285394"/>
            <a:ext cx="5955476"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fontAlgn="base">
              <a:spcBef>
                <a:spcPct val="0"/>
              </a:spcBef>
              <a:spcAft>
                <a:spcPct val="0"/>
              </a:spcAft>
            </a:pPr>
            <a:r>
              <a:rPr lang="it-IT" sz="1700" dirty="0">
                <a:latin typeface="Consolas" panose="020B0609020204030204" pitchFamily="49" charset="0"/>
                <a:cs typeface="Consolas" panose="020B0609020204030204" pitchFamily="49" charset="0"/>
              </a:rPr>
              <a:t>5f 3b fa 41 9c 63 be 2a 3a 09 ad bd 06 30 c5 1f</a:t>
            </a:r>
          </a:p>
          <a:p>
            <a:pPr lvl="0" fontAlgn="base">
              <a:spcBef>
                <a:spcPct val="0"/>
              </a:spcBef>
              <a:spcAft>
                <a:spcPct val="0"/>
              </a:spcAft>
            </a:pPr>
            <a:r>
              <a:rPr lang="it-IT" sz="1700" dirty="0">
                <a:latin typeface="Consolas" panose="020B0609020204030204" pitchFamily="49" charset="0"/>
                <a:cs typeface="Consolas" panose="020B0609020204030204" pitchFamily="49" charset="0"/>
              </a:rPr>
              <a:t>64 5e b0 3a ba fc d5 f2 ad 39 63 7a 30 6b 41 77 </a:t>
            </a:r>
            <a:endParaRPr lang="nl-BE" altLang="nl-BE" sz="1700" dirty="0">
              <a:latin typeface="Consolas" panose="020B0609020204030204" pitchFamily="49" charset="0"/>
              <a:cs typeface="Consolas" panose="020B0609020204030204" pitchFamily="49" charset="0"/>
            </a:endParaRPr>
          </a:p>
        </p:txBody>
      </p:sp>
      <p:pic>
        <p:nvPicPr>
          <p:cNvPr id="43" name="Picture 2" descr="http://www.clipartkid.com/images/212/simple-funnel-clip-art-at-clker-com-vector-clip-art-online-royalty-3MVbXB-clipart.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rot="16200000">
            <a:off x="3387944" y="5062132"/>
            <a:ext cx="1347860" cy="1103498"/>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http://www.freepngimg.com/download/fingerprint/1-2-fingerprint-free-download-png.png"/>
          <p:cNvPicPr>
            <a:picLocks noChangeAspect="1" noChangeArrowheads="1"/>
          </p:cNvPicPr>
          <p:nvPr/>
        </p:nvPicPr>
        <p:blipFill>
          <a:blip r:embed="rId1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18235" y="5162142"/>
            <a:ext cx="1149406" cy="862055"/>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p:cNvGrpSpPr/>
          <p:nvPr/>
        </p:nvGrpSpPr>
        <p:grpSpPr>
          <a:xfrm>
            <a:off x="1713316" y="5266102"/>
            <a:ext cx="1499889" cy="1126966"/>
            <a:chOff x="4763132" y="2968380"/>
            <a:chExt cx="1499889" cy="1126966"/>
          </a:xfrm>
        </p:grpSpPr>
        <p:pic>
          <p:nvPicPr>
            <p:cNvPr id="46" name="Picture 45"/>
            <p:cNvPicPr>
              <a:picLocks noChangeAspect="1"/>
            </p:cNvPicPr>
            <p:nvPr/>
          </p:nvPicPr>
          <p:blipFill>
            <a:blip r:embed="rId11"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763132" y="2968380"/>
              <a:ext cx="1499889" cy="756000"/>
            </a:xfrm>
            <a:prstGeom prst="rect">
              <a:avLst/>
            </a:prstGeom>
          </p:spPr>
        </p:pic>
        <p:sp>
          <p:nvSpPr>
            <p:cNvPr id="47" name="TextBox 46"/>
            <p:cNvSpPr txBox="1"/>
            <p:nvPr/>
          </p:nvSpPr>
          <p:spPr>
            <a:xfrm>
              <a:off x="5231591" y="3726014"/>
              <a:ext cx="562975" cy="369332"/>
            </a:xfrm>
            <a:prstGeom prst="rect">
              <a:avLst/>
            </a:prstGeom>
            <a:noFill/>
          </p:spPr>
          <p:txBody>
            <a:bodyPr wrap="none" rtlCol="0">
              <a:spAutoFit/>
            </a:bodyPr>
            <a:lstStyle/>
            <a:p>
              <a:pPr algn="ctr"/>
              <a:r>
                <a:rPr lang="nl-BE" b="1" dirty="0">
                  <a:solidFill>
                    <a:schemeClr val="tx1">
                      <a:lumMod val="50000"/>
                      <a:lumOff val="50000"/>
                    </a:schemeClr>
                  </a:solidFill>
                </a:rPr>
                <a:t>Will</a:t>
              </a:r>
            </a:p>
          </p:txBody>
        </p:sp>
      </p:grpSp>
      <p:sp>
        <p:nvSpPr>
          <p:cNvPr id="24" name="Slide Number Placeholder 23"/>
          <p:cNvSpPr>
            <a:spLocks noGrp="1"/>
          </p:cNvSpPr>
          <p:nvPr>
            <p:ph type="sldNum" sz="quarter" idx="12"/>
          </p:nvPr>
        </p:nvSpPr>
        <p:spPr/>
        <p:txBody>
          <a:bodyPr/>
          <a:lstStyle/>
          <a:p>
            <a:fld id="{D45B42A2-12DC-D04A-88D3-A93CC82DF348}" type="slidenum">
              <a:rPr lang="en-US" smtClean="0"/>
              <a:t>118</a:t>
            </a:fld>
            <a:endParaRPr lang="en-US" dirty="0"/>
          </a:p>
        </p:txBody>
      </p:sp>
    </p:spTree>
    <p:extLst>
      <p:ext uri="{BB962C8B-B14F-4D97-AF65-F5344CB8AC3E}">
        <p14:creationId xmlns:p14="http://schemas.microsoft.com/office/powerpoint/2010/main" val="275858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2"/>
                                        </p:tgtEl>
                                      </p:cBhvr>
                                    </p:animEffect>
                                    <p:set>
                                      <p:cBhvr>
                                        <p:cTn id="17" dur="1" fill="hold">
                                          <p:stCondLst>
                                            <p:cond delay="499"/>
                                          </p:stCondLst>
                                        </p:cTn>
                                        <p:tgtEl>
                                          <p:spTgt spid="42"/>
                                        </p:tgtEl>
                                        <p:attrNameLst>
                                          <p:attrName>style.visibility</p:attrName>
                                        </p:attrNameLst>
                                      </p:cBhvr>
                                      <p:to>
                                        <p:strVal val="hidden"/>
                                      </p:to>
                                    </p:set>
                                  </p:childTnLst>
                                </p:cTn>
                              </p:par>
                              <p:par>
                                <p:cTn id="18" presetID="10" presetClass="entr" presetSubtype="0" fill="hold" nodeType="with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fade">
                                      <p:cBhvr>
                                        <p:cTn id="2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2" grpId="0"/>
      <p:bldP spid="42" grpId="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lstStyle/>
          <a:p>
            <a:r>
              <a:rPr lang="en-GB" noProof="0" dirty="0"/>
              <a:t>Transfer of assets</a:t>
            </a:r>
          </a:p>
        </p:txBody>
      </p:sp>
      <p:grpSp>
        <p:nvGrpSpPr>
          <p:cNvPr id="12" name="Group 11"/>
          <p:cNvGrpSpPr/>
          <p:nvPr/>
        </p:nvGrpSpPr>
        <p:grpSpPr>
          <a:xfrm>
            <a:off x="5445952" y="3445411"/>
            <a:ext cx="1661701" cy="1196929"/>
            <a:chOff x="4883372" y="3779353"/>
            <a:chExt cx="1661701" cy="1196929"/>
          </a:xfrm>
        </p:grpSpPr>
        <p:pic>
          <p:nvPicPr>
            <p:cNvPr id="3075" name="Picture 3"/>
            <p:cNvPicPr>
              <a:picLocks noChangeAspect="1" noChangeArrowheads="1"/>
            </p:cNvPicPr>
            <p:nvPr/>
          </p:nvPicPr>
          <p:blipFill>
            <a:blip r:embed="rId3" cstate="print">
              <a:duotone>
                <a:schemeClr val="accent4">
                  <a:shade val="45000"/>
                  <a:satMod val="135000"/>
                </a:schemeClr>
                <a:prstClr val="white"/>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883372" y="3779353"/>
              <a:ext cx="1661701" cy="914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316476" y="4606950"/>
              <a:ext cx="840423" cy="369332"/>
            </a:xfrm>
            <a:prstGeom prst="rect">
              <a:avLst/>
            </a:prstGeom>
            <a:noFill/>
          </p:spPr>
          <p:txBody>
            <a:bodyPr wrap="none" rtlCol="0">
              <a:spAutoFit/>
            </a:bodyPr>
            <a:lstStyle/>
            <a:p>
              <a:r>
                <a:rPr lang="nl-BE" b="1" dirty="0">
                  <a:solidFill>
                    <a:schemeClr val="tx1">
                      <a:lumMod val="50000"/>
                      <a:lumOff val="50000"/>
                    </a:schemeClr>
                  </a:solidFill>
                </a:rPr>
                <a:t>Tickets</a:t>
              </a:r>
            </a:p>
          </p:txBody>
        </p:sp>
      </p:grpSp>
      <p:grpSp>
        <p:nvGrpSpPr>
          <p:cNvPr id="14" name="Group 13"/>
          <p:cNvGrpSpPr/>
          <p:nvPr/>
        </p:nvGrpSpPr>
        <p:grpSpPr>
          <a:xfrm>
            <a:off x="7371114" y="3359866"/>
            <a:ext cx="1629514" cy="1243870"/>
            <a:chOff x="5417477" y="3644771"/>
            <a:chExt cx="1629514" cy="1243870"/>
          </a:xfrm>
        </p:grpSpPr>
        <p:sp>
          <p:nvSpPr>
            <p:cNvPr id="24" name="TextBox 23"/>
            <p:cNvSpPr txBox="1"/>
            <p:nvPr/>
          </p:nvSpPr>
          <p:spPr>
            <a:xfrm>
              <a:off x="5417477" y="3644771"/>
              <a:ext cx="1473480" cy="1200329"/>
            </a:xfrm>
            <a:prstGeom prst="rect">
              <a:avLst/>
            </a:prstGeom>
            <a:noFill/>
          </p:spPr>
          <p:txBody>
            <a:bodyPr wrap="none" rtlCol="0">
              <a:spAutoFit/>
            </a:bodyPr>
            <a:lstStyle/>
            <a:p>
              <a:r>
                <a:rPr lang="nl-BE" sz="7200" b="1" dirty="0">
                  <a:solidFill>
                    <a:schemeClr val="accent1"/>
                  </a:solidFill>
                </a:rPr>
                <a:t>.bit</a:t>
              </a:r>
            </a:p>
          </p:txBody>
        </p:sp>
        <p:sp>
          <p:nvSpPr>
            <p:cNvPr id="34" name="TextBox 33"/>
            <p:cNvSpPr txBox="1"/>
            <p:nvPr/>
          </p:nvSpPr>
          <p:spPr>
            <a:xfrm>
              <a:off x="5427637" y="4519309"/>
              <a:ext cx="1619354" cy="369332"/>
            </a:xfrm>
            <a:prstGeom prst="rect">
              <a:avLst/>
            </a:prstGeom>
            <a:noFill/>
          </p:spPr>
          <p:txBody>
            <a:bodyPr wrap="none" rtlCol="0">
              <a:spAutoFit/>
            </a:bodyPr>
            <a:lstStyle/>
            <a:p>
              <a:r>
                <a:rPr lang="nl-BE" b="1" dirty="0">
                  <a:solidFill>
                    <a:schemeClr val="tx1">
                      <a:lumMod val="50000"/>
                      <a:lumOff val="50000"/>
                    </a:schemeClr>
                  </a:solidFill>
                </a:rPr>
                <a:t>Domain </a:t>
              </a:r>
              <a:r>
                <a:rPr lang="nl-BE" b="1" dirty="0" err="1">
                  <a:solidFill>
                    <a:schemeClr val="tx1">
                      <a:lumMod val="50000"/>
                      <a:lumOff val="50000"/>
                    </a:schemeClr>
                  </a:solidFill>
                </a:rPr>
                <a:t>names</a:t>
              </a:r>
              <a:endParaRPr lang="nl-BE" b="1" dirty="0">
                <a:solidFill>
                  <a:schemeClr val="tx1">
                    <a:lumMod val="50000"/>
                    <a:lumOff val="50000"/>
                  </a:schemeClr>
                </a:solidFill>
              </a:endParaRPr>
            </a:p>
          </p:txBody>
        </p:sp>
      </p:grpSp>
      <p:grpSp>
        <p:nvGrpSpPr>
          <p:cNvPr id="10" name="Group 9"/>
          <p:cNvGrpSpPr/>
          <p:nvPr/>
        </p:nvGrpSpPr>
        <p:grpSpPr>
          <a:xfrm>
            <a:off x="3821973" y="3309396"/>
            <a:ext cx="1115656" cy="1442373"/>
            <a:chOff x="6001423" y="2126225"/>
            <a:chExt cx="1115656" cy="1442373"/>
          </a:xfrm>
        </p:grpSpPr>
        <p:pic>
          <p:nvPicPr>
            <p:cNvPr id="15" name="Picture 28" descr="https://upload.wikimedia.org/wikipedia/commons/thumb/b/b0/Copyright.svg/500px-Copyright.svg.png"/>
            <p:cNvPicPr>
              <a:picLocks noChangeAspect="1" noChangeArrowheads="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01423" y="2126225"/>
              <a:ext cx="1106875" cy="1106875"/>
            </a:xfrm>
            <a:prstGeom prst="rect">
              <a:avLst/>
            </a:prstGeom>
            <a:noFill/>
            <a:extLst>
              <a:ext uri="{909E8E84-426E-40DD-AFC4-6F175D3DCCD1}">
                <a14:hiddenFill xmlns:a14="http://schemas.microsoft.com/office/drawing/2010/main">
                  <a:solidFill>
                    <a:srgbClr val="FFFFFF"/>
                  </a:solidFill>
                </a14:hiddenFill>
              </a:ext>
            </a:extLst>
          </p:spPr>
        </p:pic>
        <p:sp>
          <p:nvSpPr>
            <p:cNvPr id="36" name="TextBox 35"/>
            <p:cNvSpPr txBox="1"/>
            <p:nvPr/>
          </p:nvSpPr>
          <p:spPr>
            <a:xfrm>
              <a:off x="6007608" y="3199266"/>
              <a:ext cx="1109471" cy="369332"/>
            </a:xfrm>
            <a:prstGeom prst="rect">
              <a:avLst/>
            </a:prstGeom>
            <a:noFill/>
          </p:spPr>
          <p:txBody>
            <a:bodyPr wrap="none" rtlCol="0">
              <a:spAutoFit/>
            </a:bodyPr>
            <a:lstStyle/>
            <a:p>
              <a:r>
                <a:rPr lang="nl-BE" b="1" dirty="0">
                  <a:solidFill>
                    <a:schemeClr val="tx1">
                      <a:lumMod val="50000"/>
                      <a:lumOff val="50000"/>
                    </a:schemeClr>
                  </a:solidFill>
                </a:rPr>
                <a:t>Copyright</a:t>
              </a:r>
            </a:p>
          </p:txBody>
        </p:sp>
      </p:grpSp>
      <p:grpSp>
        <p:nvGrpSpPr>
          <p:cNvPr id="2" name="Group 1"/>
          <p:cNvGrpSpPr/>
          <p:nvPr/>
        </p:nvGrpSpPr>
        <p:grpSpPr>
          <a:xfrm>
            <a:off x="3901056" y="1225533"/>
            <a:ext cx="1291613" cy="1641529"/>
            <a:chOff x="1696226" y="1222510"/>
            <a:chExt cx="1291613" cy="1641529"/>
          </a:xfrm>
        </p:grpSpPr>
        <p:pic>
          <p:nvPicPr>
            <p:cNvPr id="25" name="Picture 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96226" y="1222510"/>
              <a:ext cx="1291613" cy="1291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1919163" y="2494707"/>
              <a:ext cx="845745" cy="369332"/>
            </a:xfrm>
            <a:prstGeom prst="rect">
              <a:avLst/>
            </a:prstGeom>
            <a:noFill/>
          </p:spPr>
          <p:txBody>
            <a:bodyPr wrap="none" rtlCol="0">
              <a:spAutoFit/>
            </a:bodyPr>
            <a:lstStyle/>
            <a:p>
              <a:pPr algn="ctr"/>
              <a:r>
                <a:rPr lang="nl-BE" b="1" dirty="0">
                  <a:solidFill>
                    <a:schemeClr val="tx1">
                      <a:lumMod val="50000"/>
                      <a:lumOff val="50000"/>
                    </a:schemeClr>
                  </a:solidFill>
                </a:rPr>
                <a:t>Bitcoin</a:t>
              </a:r>
            </a:p>
          </p:txBody>
        </p:sp>
      </p:grpSp>
      <p:grpSp>
        <p:nvGrpSpPr>
          <p:cNvPr id="3" name="Group 2"/>
          <p:cNvGrpSpPr/>
          <p:nvPr/>
        </p:nvGrpSpPr>
        <p:grpSpPr>
          <a:xfrm>
            <a:off x="6391103" y="1250401"/>
            <a:ext cx="1264295" cy="1616661"/>
            <a:chOff x="4186273" y="1247378"/>
            <a:chExt cx="1264295" cy="1616661"/>
          </a:xfrm>
        </p:grpSpPr>
        <p:pic>
          <p:nvPicPr>
            <p:cNvPr id="23" name="Picture 14" descr="https://pbs.twimg.com/profile_images/473825289630257152/PzHu2yli.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6273" y="1247378"/>
              <a:ext cx="1264295" cy="1264295"/>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361030" y="2494707"/>
              <a:ext cx="951286" cy="369332"/>
            </a:xfrm>
            <a:prstGeom prst="rect">
              <a:avLst/>
            </a:prstGeom>
            <a:noFill/>
          </p:spPr>
          <p:txBody>
            <a:bodyPr wrap="none" rtlCol="0">
              <a:spAutoFit/>
            </a:bodyPr>
            <a:lstStyle/>
            <a:p>
              <a:pPr algn="ctr"/>
              <a:r>
                <a:rPr lang="nl-BE" b="1" dirty="0" err="1">
                  <a:solidFill>
                    <a:schemeClr val="tx1">
                      <a:lumMod val="50000"/>
                      <a:lumOff val="50000"/>
                    </a:schemeClr>
                  </a:solidFill>
                </a:rPr>
                <a:t>Monero</a:t>
              </a:r>
              <a:endParaRPr lang="nl-BE" b="1" dirty="0">
                <a:solidFill>
                  <a:schemeClr val="tx1">
                    <a:lumMod val="50000"/>
                    <a:lumOff val="50000"/>
                  </a:schemeClr>
                </a:solidFill>
              </a:endParaRPr>
            </a:p>
          </p:txBody>
        </p:sp>
      </p:grpSp>
      <p:grpSp>
        <p:nvGrpSpPr>
          <p:cNvPr id="5" name="Group 4"/>
          <p:cNvGrpSpPr/>
          <p:nvPr/>
        </p:nvGrpSpPr>
        <p:grpSpPr>
          <a:xfrm>
            <a:off x="8693668" y="1309107"/>
            <a:ext cx="1118063" cy="1557955"/>
            <a:chOff x="6488838" y="1306084"/>
            <a:chExt cx="1118063" cy="1557955"/>
          </a:xfrm>
        </p:grpSpPr>
        <p:pic>
          <p:nvPicPr>
            <p:cNvPr id="22" name="Picture 30" descr="http://www.helenabitcoinmining.com/wp-content/uploads/2015/10/www.cryptocoinsnews.comwp-contentuploads20150411-ethereum-da39a3ee5e6b4b0d3255bfef95601890afd80709.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13698" y="1306084"/>
              <a:ext cx="817617" cy="1343958"/>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6488838" y="2494707"/>
              <a:ext cx="1118063" cy="369332"/>
            </a:xfrm>
            <a:prstGeom prst="rect">
              <a:avLst/>
            </a:prstGeom>
            <a:noFill/>
          </p:spPr>
          <p:txBody>
            <a:bodyPr wrap="none" rtlCol="0">
              <a:spAutoFit/>
            </a:bodyPr>
            <a:lstStyle/>
            <a:p>
              <a:pPr algn="ctr"/>
              <a:r>
                <a:rPr lang="nl-BE" b="1" dirty="0" err="1">
                  <a:solidFill>
                    <a:schemeClr val="tx1">
                      <a:lumMod val="50000"/>
                      <a:lumOff val="50000"/>
                    </a:schemeClr>
                  </a:solidFill>
                </a:rPr>
                <a:t>Ethereum</a:t>
              </a:r>
              <a:endParaRPr lang="nl-BE" b="1" dirty="0">
                <a:solidFill>
                  <a:schemeClr val="tx1">
                    <a:lumMod val="50000"/>
                    <a:lumOff val="50000"/>
                  </a:schemeClr>
                </a:solidFill>
              </a:endParaRPr>
            </a:p>
          </p:txBody>
        </p:sp>
      </p:grpSp>
      <p:sp>
        <p:nvSpPr>
          <p:cNvPr id="6" name="TextBox 5"/>
          <p:cNvSpPr txBox="1"/>
          <p:nvPr/>
        </p:nvSpPr>
        <p:spPr>
          <a:xfrm>
            <a:off x="1837870" y="1624120"/>
            <a:ext cx="2048510" cy="707886"/>
          </a:xfrm>
          <a:prstGeom prst="rect">
            <a:avLst/>
          </a:prstGeom>
          <a:noFill/>
        </p:spPr>
        <p:txBody>
          <a:bodyPr wrap="none" rtlCol="0">
            <a:spAutoFit/>
          </a:bodyPr>
          <a:lstStyle/>
          <a:p>
            <a:r>
              <a:rPr lang="nl-BE" sz="2000" b="1" dirty="0"/>
              <a:t>Crypto </a:t>
            </a:r>
            <a:r>
              <a:rPr lang="nl-BE" sz="2000" b="1" dirty="0" err="1"/>
              <a:t>currencies</a:t>
            </a:r>
            <a:endParaRPr lang="nl-BE" sz="2000" b="1" dirty="0"/>
          </a:p>
          <a:p>
            <a:r>
              <a:rPr lang="nl-BE" sz="2000" b="1" dirty="0"/>
              <a:t>(Virtuele assets)</a:t>
            </a:r>
          </a:p>
        </p:txBody>
      </p:sp>
      <p:sp>
        <p:nvSpPr>
          <p:cNvPr id="39" name="Rectangle 38"/>
          <p:cNvSpPr/>
          <p:nvPr/>
        </p:nvSpPr>
        <p:spPr>
          <a:xfrm>
            <a:off x="1837870" y="3505867"/>
            <a:ext cx="1351588" cy="707886"/>
          </a:xfrm>
          <a:prstGeom prst="rect">
            <a:avLst/>
          </a:prstGeom>
        </p:spPr>
        <p:txBody>
          <a:bodyPr wrap="none">
            <a:spAutoFit/>
          </a:bodyPr>
          <a:lstStyle/>
          <a:p>
            <a:r>
              <a:rPr lang="nl-BE" sz="2000" b="1" dirty="0" err="1"/>
              <a:t>Untangible</a:t>
            </a:r>
            <a:r>
              <a:rPr lang="nl-BE" sz="2000" b="1" dirty="0"/>
              <a:t/>
            </a:r>
            <a:br>
              <a:rPr lang="nl-BE" sz="2000" b="1" dirty="0"/>
            </a:br>
            <a:r>
              <a:rPr lang="nl-BE" sz="2000" b="1" dirty="0"/>
              <a:t>assets</a:t>
            </a:r>
          </a:p>
        </p:txBody>
      </p:sp>
      <p:grpSp>
        <p:nvGrpSpPr>
          <p:cNvPr id="40" name="Group 39"/>
          <p:cNvGrpSpPr/>
          <p:nvPr/>
        </p:nvGrpSpPr>
        <p:grpSpPr>
          <a:xfrm>
            <a:off x="8686219" y="5155710"/>
            <a:ext cx="1190109" cy="1405552"/>
            <a:chOff x="6637928" y="4218086"/>
            <a:chExt cx="1190109" cy="1405552"/>
          </a:xfrm>
        </p:grpSpPr>
        <p:pic>
          <p:nvPicPr>
            <p:cNvPr id="41" name="Picture 34" descr="https://d30y9cdsu7xlg0.cloudfront.net/png/315-200.png"/>
            <p:cNvPicPr>
              <a:picLocks noChangeAspect="1" noChangeArrowheads="1"/>
            </p:cNvPicPr>
            <p:nvPr/>
          </p:nvPicPr>
          <p:blipFill>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637928" y="4218086"/>
              <a:ext cx="1190109" cy="119010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6664576" y="5254306"/>
              <a:ext cx="1149674" cy="369332"/>
            </a:xfrm>
            <a:prstGeom prst="rect">
              <a:avLst/>
            </a:prstGeom>
            <a:noFill/>
          </p:spPr>
          <p:txBody>
            <a:bodyPr wrap="none" rtlCol="0">
              <a:spAutoFit/>
            </a:bodyPr>
            <a:lstStyle/>
            <a:p>
              <a:r>
                <a:rPr lang="nl-BE" b="1" dirty="0" err="1">
                  <a:solidFill>
                    <a:schemeClr val="tx1">
                      <a:lumMod val="50000"/>
                      <a:lumOff val="50000"/>
                    </a:schemeClr>
                  </a:solidFill>
                </a:rPr>
                <a:t>Diamonds</a:t>
              </a:r>
              <a:endParaRPr lang="nl-BE" b="1" dirty="0">
                <a:solidFill>
                  <a:schemeClr val="tx1">
                    <a:lumMod val="50000"/>
                    <a:lumOff val="50000"/>
                  </a:schemeClr>
                </a:solidFill>
              </a:endParaRPr>
            </a:p>
          </p:txBody>
        </p:sp>
      </p:grpSp>
      <p:grpSp>
        <p:nvGrpSpPr>
          <p:cNvPr id="43" name="Group 42"/>
          <p:cNvGrpSpPr/>
          <p:nvPr/>
        </p:nvGrpSpPr>
        <p:grpSpPr>
          <a:xfrm>
            <a:off x="6048390" y="4720544"/>
            <a:ext cx="2059772" cy="2059772"/>
            <a:chOff x="6402098" y="912198"/>
            <a:chExt cx="2059772" cy="2059772"/>
          </a:xfrm>
        </p:grpSpPr>
        <p:pic>
          <p:nvPicPr>
            <p:cNvPr id="44" name="Picture 32" descr="http://image.flaticon.com/icons/png/512/66/66906.png"/>
            <p:cNvPicPr>
              <a:picLocks noChangeAspect="1" noChangeArrowheads="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02098" y="912198"/>
              <a:ext cx="2059772" cy="2059772"/>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7106154" y="2352807"/>
              <a:ext cx="590611" cy="369332"/>
            </a:xfrm>
            <a:prstGeom prst="rect">
              <a:avLst/>
            </a:prstGeom>
            <a:noFill/>
          </p:spPr>
          <p:txBody>
            <a:bodyPr wrap="none" rtlCol="0">
              <a:spAutoFit/>
            </a:bodyPr>
            <a:lstStyle/>
            <a:p>
              <a:r>
                <a:rPr lang="nl-BE" b="1" dirty="0" err="1">
                  <a:solidFill>
                    <a:schemeClr val="tx1">
                      <a:lumMod val="50000"/>
                      <a:lumOff val="50000"/>
                    </a:schemeClr>
                  </a:solidFill>
                </a:rPr>
                <a:t>Cars</a:t>
              </a:r>
              <a:endParaRPr lang="nl-BE" b="1" dirty="0">
                <a:solidFill>
                  <a:schemeClr val="tx1">
                    <a:lumMod val="50000"/>
                    <a:lumOff val="50000"/>
                  </a:schemeClr>
                </a:solidFill>
              </a:endParaRPr>
            </a:p>
          </p:txBody>
        </p:sp>
      </p:grpSp>
      <p:grpSp>
        <p:nvGrpSpPr>
          <p:cNvPr id="46" name="Group 45"/>
          <p:cNvGrpSpPr/>
          <p:nvPr/>
        </p:nvGrpSpPr>
        <p:grpSpPr>
          <a:xfrm>
            <a:off x="3893653" y="5218035"/>
            <a:ext cx="1416478" cy="1285282"/>
            <a:chOff x="4822548" y="1638597"/>
            <a:chExt cx="1416478" cy="1285282"/>
          </a:xfrm>
        </p:grpSpPr>
        <p:pic>
          <p:nvPicPr>
            <p:cNvPr id="47" name="Picture 30" descr="https://openclipart.org/image/2400px/svg_to_png/217511/1429747035.png"/>
            <p:cNvPicPr>
              <a:picLocks noChangeAspect="1" noChangeArrowheads="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33677" y="1638597"/>
              <a:ext cx="994206" cy="994206"/>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4822548" y="2554547"/>
              <a:ext cx="1416478" cy="369332"/>
            </a:xfrm>
            <a:prstGeom prst="rect">
              <a:avLst/>
            </a:prstGeom>
            <a:noFill/>
          </p:spPr>
          <p:txBody>
            <a:bodyPr wrap="none" rtlCol="0">
              <a:spAutoFit/>
            </a:bodyPr>
            <a:lstStyle/>
            <a:p>
              <a:pPr algn="ctr"/>
              <a:r>
                <a:rPr lang="nl-BE" b="1" dirty="0">
                  <a:solidFill>
                    <a:schemeClr val="tx1">
                      <a:lumMod val="50000"/>
                      <a:lumOff val="50000"/>
                    </a:schemeClr>
                  </a:solidFill>
                </a:rPr>
                <a:t>Land </a:t>
              </a:r>
              <a:r>
                <a:rPr lang="nl-BE" b="1" dirty="0" err="1">
                  <a:solidFill>
                    <a:schemeClr val="tx1">
                      <a:lumMod val="50000"/>
                      <a:lumOff val="50000"/>
                    </a:schemeClr>
                  </a:solidFill>
                </a:rPr>
                <a:t>registry</a:t>
              </a:r>
              <a:endParaRPr lang="nl-BE" b="1" dirty="0">
                <a:solidFill>
                  <a:schemeClr val="tx1">
                    <a:lumMod val="50000"/>
                    <a:lumOff val="50000"/>
                  </a:schemeClr>
                </a:solidFill>
              </a:endParaRPr>
            </a:p>
          </p:txBody>
        </p:sp>
      </p:grpSp>
      <p:sp>
        <p:nvSpPr>
          <p:cNvPr id="49" name="Rectangle 48"/>
          <p:cNvSpPr/>
          <p:nvPr/>
        </p:nvSpPr>
        <p:spPr>
          <a:xfrm>
            <a:off x="1846069" y="5532799"/>
            <a:ext cx="1070934" cy="707886"/>
          </a:xfrm>
          <a:prstGeom prst="rect">
            <a:avLst/>
          </a:prstGeom>
        </p:spPr>
        <p:txBody>
          <a:bodyPr wrap="none">
            <a:spAutoFit/>
          </a:bodyPr>
          <a:lstStyle/>
          <a:p>
            <a:r>
              <a:rPr lang="nl-BE" sz="2000" b="1" dirty="0" err="1"/>
              <a:t>Tangible</a:t>
            </a:r>
            <a:r>
              <a:rPr lang="nl-BE" sz="2000" b="1" dirty="0"/>
              <a:t/>
            </a:r>
            <a:br>
              <a:rPr lang="nl-BE" sz="2000" b="1" dirty="0"/>
            </a:br>
            <a:r>
              <a:rPr lang="nl-BE" sz="2000" b="1" dirty="0"/>
              <a:t>assets</a:t>
            </a:r>
          </a:p>
        </p:txBody>
      </p:sp>
      <p:grpSp>
        <p:nvGrpSpPr>
          <p:cNvPr id="7" name="Group 6"/>
          <p:cNvGrpSpPr/>
          <p:nvPr/>
        </p:nvGrpSpPr>
        <p:grpSpPr>
          <a:xfrm>
            <a:off x="9263064" y="3187668"/>
            <a:ext cx="1139389" cy="1454307"/>
            <a:chOff x="8643938" y="3324570"/>
            <a:chExt cx="1139389" cy="1454307"/>
          </a:xfrm>
        </p:grpSpPr>
        <p:pic>
          <p:nvPicPr>
            <p:cNvPr id="26626" name="Picture 2"/>
            <p:cNvPicPr>
              <a:picLocks noChangeAspect="1" noChangeArrowheads="1"/>
            </p:cNvPicPr>
            <p:nvPr/>
          </p:nvPicPr>
          <p:blipFill>
            <a:blip r:embed="rId12"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43938" y="3324570"/>
              <a:ext cx="1139389" cy="11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TextBox 34"/>
            <p:cNvSpPr txBox="1"/>
            <p:nvPr/>
          </p:nvSpPr>
          <p:spPr>
            <a:xfrm>
              <a:off x="8656340" y="4409545"/>
              <a:ext cx="1124026" cy="369332"/>
            </a:xfrm>
            <a:prstGeom prst="rect">
              <a:avLst/>
            </a:prstGeom>
            <a:noFill/>
          </p:spPr>
          <p:txBody>
            <a:bodyPr wrap="none" rtlCol="0">
              <a:spAutoFit/>
            </a:bodyPr>
            <a:lstStyle/>
            <a:p>
              <a:r>
                <a:rPr lang="nl-BE" b="1" dirty="0">
                  <a:solidFill>
                    <a:schemeClr val="tx1">
                      <a:lumMod val="50000"/>
                      <a:lumOff val="50000"/>
                    </a:schemeClr>
                  </a:solidFill>
                </a:rPr>
                <a:t>Electricity</a:t>
              </a:r>
            </a:p>
          </p:txBody>
        </p:sp>
      </p:grpSp>
      <p:sp>
        <p:nvSpPr>
          <p:cNvPr id="13" name="Slide Number Placeholder 12"/>
          <p:cNvSpPr>
            <a:spLocks noGrp="1"/>
          </p:cNvSpPr>
          <p:nvPr>
            <p:ph type="sldNum" sz="quarter" idx="12"/>
          </p:nvPr>
        </p:nvSpPr>
        <p:spPr/>
        <p:txBody>
          <a:bodyPr/>
          <a:lstStyle/>
          <a:p>
            <a:fld id="{D45B42A2-12DC-D04A-88D3-A93CC82DF348}" type="slidenum">
              <a:rPr lang="en-US" smtClean="0"/>
              <a:t>119</a:t>
            </a:fld>
            <a:endParaRPr lang="en-US" dirty="0"/>
          </a:p>
        </p:txBody>
      </p:sp>
    </p:spTree>
    <p:extLst>
      <p:ext uri="{BB962C8B-B14F-4D97-AF65-F5344CB8AC3E}">
        <p14:creationId xmlns:p14="http://schemas.microsoft.com/office/powerpoint/2010/main" val="728501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CA3CCEA-6EA3-4715-BFB2-41AB1DE2C10E}"/>
              </a:ext>
            </a:extLst>
          </p:cNvPr>
          <p:cNvSpPr>
            <a:spLocks noGrp="1"/>
          </p:cNvSpPr>
          <p:nvPr>
            <p:ph sz="quarter" idx="14"/>
          </p:nvPr>
        </p:nvSpPr>
        <p:spPr/>
        <p:txBody>
          <a:bodyPr/>
          <a:lstStyle/>
          <a:p>
            <a:r>
              <a:rPr lang="en-GB" smtClean="0"/>
              <a:t>some provisions</a:t>
            </a:r>
          </a:p>
          <a:p>
            <a:pPr lvl="1"/>
            <a:r>
              <a:rPr lang="en-GB" smtClean="0"/>
              <a:t>the supervisory body consists of representatives of at least 3 government services and is responsible for monitoring the notified schemes and taking measures</a:t>
            </a:r>
          </a:p>
          <a:p>
            <a:pPr lvl="1"/>
            <a:r>
              <a:rPr lang="en-GB" smtClean="0"/>
              <a:t>the ‘points of single contact’ and an operator of the Belgian node are designated by Royal Decree in accordance with the European Implementing Regulations</a:t>
            </a:r>
          </a:p>
          <a:p>
            <a:pPr lvl="1"/>
            <a:r>
              <a:rPr lang="en-GB" smtClean="0"/>
              <a:t>private parties can provide electronic identification services recognized by DG DT after consulting Colleges of Presidents for access to Belgian government applications within the FAS (conditions for recognition are determined by Royal Decree)</a:t>
            </a:r>
          </a:p>
          <a:p>
            <a:pPr lvl="1"/>
            <a:endParaRPr lang="en-GB" smtClean="0"/>
          </a:p>
          <a:p>
            <a:pPr lvl="1"/>
            <a:endParaRPr lang="en-GB" noProof="0" smtClean="0"/>
          </a:p>
          <a:p>
            <a:endParaRPr lang="en-GB" noProof="0" dirty="0"/>
          </a:p>
        </p:txBody>
      </p:sp>
      <p:sp>
        <p:nvSpPr>
          <p:cNvPr id="2" name="Title 1">
            <a:extLst>
              <a:ext uri="{FF2B5EF4-FFF2-40B4-BE49-F238E27FC236}">
                <a16:creationId xmlns:a16="http://schemas.microsoft.com/office/drawing/2014/main" id="{6469FE33-BE84-47B0-BCA8-0E0DDCEBBD1D}"/>
              </a:ext>
            </a:extLst>
          </p:cNvPr>
          <p:cNvSpPr>
            <a:spLocks noGrp="1"/>
          </p:cNvSpPr>
          <p:nvPr>
            <p:ph type="title"/>
          </p:nvPr>
        </p:nvSpPr>
        <p:spPr/>
        <p:txBody>
          <a:bodyPr/>
          <a:lstStyle/>
          <a:p>
            <a:r>
              <a:rPr lang="en-GB" dirty="0" smtClean="0"/>
              <a:t>Belgian law on electronic identification </a:t>
            </a:r>
            <a:endParaRPr lang="en-GB" noProof="0" dirty="0"/>
          </a:p>
        </p:txBody>
      </p:sp>
      <p:sp>
        <p:nvSpPr>
          <p:cNvPr id="9" name="Slide Number Placeholder 8"/>
          <p:cNvSpPr>
            <a:spLocks noGrp="1"/>
          </p:cNvSpPr>
          <p:nvPr>
            <p:ph type="sldNum" sz="quarter" idx="12"/>
          </p:nvPr>
        </p:nvSpPr>
        <p:spPr/>
        <p:txBody>
          <a:bodyPr/>
          <a:lstStyle/>
          <a:p>
            <a:fld id="{D45B42A2-12DC-D04A-88D3-A93CC82DF348}" type="slidenum">
              <a:rPr lang="en-US" smtClean="0"/>
              <a:t>12</a:t>
            </a:fld>
            <a:endParaRPr lang="en-US" dirty="0"/>
          </a:p>
        </p:txBody>
      </p:sp>
    </p:spTree>
    <p:extLst>
      <p:ext uri="{BB962C8B-B14F-4D97-AF65-F5344CB8AC3E}">
        <p14:creationId xmlns:p14="http://schemas.microsoft.com/office/powerpoint/2010/main" val="7211026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a:t>Enforcements of agreements</a:t>
            </a:r>
          </a:p>
        </p:txBody>
      </p:sp>
      <p:grpSp>
        <p:nvGrpSpPr>
          <p:cNvPr id="22" name="Group 21"/>
          <p:cNvGrpSpPr/>
          <p:nvPr/>
        </p:nvGrpSpPr>
        <p:grpSpPr>
          <a:xfrm>
            <a:off x="6426525" y="2734054"/>
            <a:ext cx="2225289" cy="1514417"/>
            <a:chOff x="5782329" y="1808133"/>
            <a:chExt cx="2225289" cy="1514417"/>
          </a:xfrm>
        </p:grpSpPr>
        <p:sp>
          <p:nvSpPr>
            <p:cNvPr id="6" name="TextBox 5"/>
            <p:cNvSpPr txBox="1"/>
            <p:nvPr/>
          </p:nvSpPr>
          <p:spPr>
            <a:xfrm>
              <a:off x="5782329" y="2676219"/>
              <a:ext cx="2225289" cy="646331"/>
            </a:xfrm>
            <a:prstGeom prst="rect">
              <a:avLst/>
            </a:prstGeom>
            <a:noFill/>
          </p:spPr>
          <p:txBody>
            <a:bodyPr wrap="none" rtlCol="0">
              <a:spAutoFit/>
            </a:bodyPr>
            <a:lstStyle/>
            <a:p>
              <a:pPr algn="ctr"/>
              <a:r>
                <a:rPr lang="nl-BE" b="1" dirty="0"/>
                <a:t>Processing</a:t>
              </a:r>
              <a:br>
                <a:rPr lang="nl-BE" b="1" dirty="0"/>
              </a:br>
              <a:r>
                <a:rPr lang="nl-BE" b="1" dirty="0"/>
                <a:t>medical prescriptions</a:t>
              </a:r>
            </a:p>
          </p:txBody>
        </p:sp>
        <p:grpSp>
          <p:nvGrpSpPr>
            <p:cNvPr id="7" name="Group 6"/>
            <p:cNvGrpSpPr>
              <a:grpSpLocks noChangeAspect="1"/>
            </p:cNvGrpSpPr>
            <p:nvPr/>
          </p:nvGrpSpPr>
          <p:grpSpPr>
            <a:xfrm>
              <a:off x="6434092" y="1808133"/>
              <a:ext cx="911159" cy="972000"/>
              <a:chOff x="2339751" y="3212976"/>
              <a:chExt cx="500269" cy="533673"/>
            </a:xfrm>
          </p:grpSpPr>
          <p:pic>
            <p:nvPicPr>
              <p:cNvPr id="8" name="Picture 7"/>
              <p:cNvPicPr>
                <a:picLocks noChangeAspect="1"/>
              </p:cNvPicPr>
              <p:nvPr/>
            </p:nvPicPr>
            <p:blipFill>
              <a:blip r:embed="rId3" cstate="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339751" y="3212976"/>
                <a:ext cx="432049" cy="451017"/>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27097" y="3433726"/>
                <a:ext cx="312923" cy="312923"/>
              </a:xfrm>
              <a:prstGeom prst="rect">
                <a:avLst/>
              </a:prstGeom>
            </p:spPr>
          </p:pic>
        </p:grpSp>
      </p:grpSp>
      <p:grpSp>
        <p:nvGrpSpPr>
          <p:cNvPr id="10" name="Group 9"/>
          <p:cNvGrpSpPr>
            <a:grpSpLocks noChangeAspect="1"/>
          </p:cNvGrpSpPr>
          <p:nvPr/>
        </p:nvGrpSpPr>
        <p:grpSpPr>
          <a:xfrm>
            <a:off x="8815618" y="2585228"/>
            <a:ext cx="1147886" cy="1479415"/>
            <a:chOff x="6017263" y="2071405"/>
            <a:chExt cx="1116000" cy="1367894"/>
          </a:xfrm>
        </p:grpSpPr>
        <p:sp>
          <p:nvSpPr>
            <p:cNvPr id="11" name="TextBox 10"/>
            <p:cNvSpPr txBox="1"/>
            <p:nvPr/>
          </p:nvSpPr>
          <p:spPr>
            <a:xfrm>
              <a:off x="6093685" y="3097808"/>
              <a:ext cx="1010204" cy="341491"/>
            </a:xfrm>
            <a:prstGeom prst="rect">
              <a:avLst/>
            </a:prstGeom>
            <a:noFill/>
          </p:spPr>
          <p:txBody>
            <a:bodyPr wrap="none" rtlCol="0">
              <a:spAutoFit/>
            </a:bodyPr>
            <a:lstStyle/>
            <a:p>
              <a:pPr algn="ctr"/>
              <a:r>
                <a:rPr lang="nl-BE" b="1" dirty="0"/>
                <a:t>Elections</a:t>
              </a:r>
            </a:p>
          </p:txBody>
        </p:sp>
        <p:pic>
          <p:nvPicPr>
            <p:cNvPr id="12" name="Picture 11" descr="https://d30y9cdsu7xlg0.cloudfront.net/png/84860-200.png"/>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017263" y="2071405"/>
              <a:ext cx="1116000" cy="1116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p:cNvGrpSpPr/>
          <p:nvPr/>
        </p:nvGrpSpPr>
        <p:grpSpPr>
          <a:xfrm>
            <a:off x="7682794" y="4451749"/>
            <a:ext cx="1599861" cy="1599352"/>
            <a:chOff x="3397066" y="5179597"/>
            <a:chExt cx="1599861" cy="1599352"/>
          </a:xfrm>
        </p:grpSpPr>
        <p:pic>
          <p:nvPicPr>
            <p:cNvPr id="27650" name="Picture 2" descr="Afbeeldingsresultaat voor rent icon"/>
            <p:cNvPicPr>
              <a:picLocks noChangeAspect="1" noChangeArrowheads="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22364" y="5179597"/>
              <a:ext cx="1149263" cy="100800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3397066" y="6132618"/>
              <a:ext cx="1599861" cy="646331"/>
            </a:xfrm>
            <a:prstGeom prst="rect">
              <a:avLst/>
            </a:prstGeom>
            <a:noFill/>
          </p:spPr>
          <p:txBody>
            <a:bodyPr wrap="none" rtlCol="0">
              <a:spAutoFit/>
            </a:bodyPr>
            <a:lstStyle/>
            <a:p>
              <a:pPr algn="ctr"/>
              <a:r>
                <a:rPr lang="nl-BE" b="1" dirty="0"/>
                <a:t>Blocking</a:t>
              </a:r>
              <a:br>
                <a:rPr lang="nl-BE" b="1" dirty="0"/>
              </a:br>
              <a:r>
                <a:rPr lang="nl-BE" b="1" dirty="0"/>
                <a:t>rent guarantee</a:t>
              </a:r>
            </a:p>
          </p:txBody>
        </p:sp>
      </p:grpSp>
      <p:grpSp>
        <p:nvGrpSpPr>
          <p:cNvPr id="29" name="Group 28"/>
          <p:cNvGrpSpPr/>
          <p:nvPr/>
        </p:nvGrpSpPr>
        <p:grpSpPr>
          <a:xfrm>
            <a:off x="5754584" y="4522794"/>
            <a:ext cx="1534266" cy="1457265"/>
            <a:chOff x="1815380" y="4969490"/>
            <a:chExt cx="1534266" cy="1457265"/>
          </a:xfrm>
        </p:grpSpPr>
        <p:pic>
          <p:nvPicPr>
            <p:cNvPr id="27652" name="Picture 4" descr="Afbeeldingsresultaat voor crowdfunding icon"/>
            <p:cNvPicPr>
              <a:picLocks noChangeAspect="1" noChangeArrowheads="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86398" y="4969490"/>
              <a:ext cx="1192230" cy="119223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a:off x="1815380" y="6057423"/>
              <a:ext cx="1534266" cy="369332"/>
            </a:xfrm>
            <a:prstGeom prst="rect">
              <a:avLst/>
            </a:prstGeom>
          </p:spPr>
          <p:txBody>
            <a:bodyPr wrap="none">
              <a:spAutoFit/>
            </a:bodyPr>
            <a:lstStyle/>
            <a:p>
              <a:r>
                <a:rPr lang="nl-BE" b="1" dirty="0"/>
                <a:t>Crowdfunding</a:t>
              </a:r>
            </a:p>
          </p:txBody>
        </p:sp>
      </p:grpSp>
      <p:grpSp>
        <p:nvGrpSpPr>
          <p:cNvPr id="19" name="Group 18"/>
          <p:cNvGrpSpPr/>
          <p:nvPr/>
        </p:nvGrpSpPr>
        <p:grpSpPr>
          <a:xfrm>
            <a:off x="2925166" y="4321684"/>
            <a:ext cx="2435475" cy="1859482"/>
            <a:chOff x="-328429" y="5141816"/>
            <a:chExt cx="2435475" cy="1859482"/>
          </a:xfrm>
        </p:grpSpPr>
        <p:pic>
          <p:nvPicPr>
            <p:cNvPr id="27654" name="Picture 6" descr="Gerelateerde afbeelding"/>
            <p:cNvPicPr>
              <a:picLocks noChangeAspect="1" noChangeArrowheads="1"/>
            </p:cNvPicPr>
            <p:nvPr/>
          </p:nvPicPr>
          <p:blipFill>
            <a:blip r:embed="rId8"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8793" y="5141816"/>
              <a:ext cx="1002218" cy="116879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328429" y="6354967"/>
              <a:ext cx="2435475" cy="646331"/>
            </a:xfrm>
            <a:prstGeom prst="rect">
              <a:avLst/>
            </a:prstGeom>
          </p:spPr>
          <p:txBody>
            <a:bodyPr wrap="none">
              <a:spAutoFit/>
            </a:bodyPr>
            <a:lstStyle/>
            <a:p>
              <a:pPr algn="ctr"/>
              <a:r>
                <a:rPr lang="nl-BE" b="1" dirty="0"/>
                <a:t>Application &amp; Payment </a:t>
              </a:r>
              <a:br>
                <a:rPr lang="nl-BE" b="1" dirty="0"/>
              </a:br>
              <a:r>
                <a:rPr lang="nl-BE" b="1" dirty="0"/>
                <a:t>of subsidies / benefits</a:t>
              </a:r>
            </a:p>
          </p:txBody>
        </p:sp>
      </p:grpSp>
      <p:grpSp>
        <p:nvGrpSpPr>
          <p:cNvPr id="21" name="Group 20"/>
          <p:cNvGrpSpPr/>
          <p:nvPr/>
        </p:nvGrpSpPr>
        <p:grpSpPr>
          <a:xfrm>
            <a:off x="2632021" y="2865687"/>
            <a:ext cx="1285608" cy="1379643"/>
            <a:chOff x="4634174" y="2721931"/>
            <a:chExt cx="1285608" cy="1379643"/>
          </a:xfrm>
        </p:grpSpPr>
        <p:pic>
          <p:nvPicPr>
            <p:cNvPr id="27656" name="Picture 8" descr="Afbeeldingsresultaat voor lock icon"/>
            <p:cNvPicPr>
              <a:picLocks noChangeAspect="1" noChangeArrowheads="1"/>
            </p:cNvPicPr>
            <p:nvPr/>
          </p:nvPicPr>
          <p:blipFill>
            <a:blip r:embed="rId9">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771627" y="2721931"/>
              <a:ext cx="1010702" cy="1010702"/>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p:cNvSpPr/>
            <p:nvPr/>
          </p:nvSpPr>
          <p:spPr>
            <a:xfrm>
              <a:off x="4634174" y="3732242"/>
              <a:ext cx="1285608" cy="369332"/>
            </a:xfrm>
            <a:prstGeom prst="rect">
              <a:avLst/>
            </a:prstGeom>
          </p:spPr>
          <p:txBody>
            <a:bodyPr wrap="none">
              <a:spAutoFit/>
            </a:bodyPr>
            <a:lstStyle/>
            <a:p>
              <a:r>
                <a:rPr lang="nl-BE" b="1" dirty="0"/>
                <a:t>Smart locks</a:t>
              </a:r>
            </a:p>
          </p:txBody>
        </p:sp>
      </p:grpSp>
      <p:grpSp>
        <p:nvGrpSpPr>
          <p:cNvPr id="25" name="Group 24"/>
          <p:cNvGrpSpPr/>
          <p:nvPr/>
        </p:nvGrpSpPr>
        <p:grpSpPr>
          <a:xfrm>
            <a:off x="4732999" y="2681048"/>
            <a:ext cx="1255283" cy="1620429"/>
            <a:chOff x="3114613" y="1655954"/>
            <a:chExt cx="1255283" cy="1620429"/>
          </a:xfrm>
        </p:grpSpPr>
        <p:pic>
          <p:nvPicPr>
            <p:cNvPr id="27661" name="Picture 13"/>
            <p:cNvPicPr>
              <a:picLocks noChangeAspect="1" noChangeArrowheads="1"/>
            </p:cNvPicPr>
            <p:nvPr/>
          </p:nvPicPr>
          <p:blipFill>
            <a:blip r:embed="rId10"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14613" y="1655954"/>
              <a:ext cx="1255283" cy="12552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3114613" y="2630052"/>
              <a:ext cx="1180580" cy="646331"/>
            </a:xfrm>
            <a:prstGeom prst="rect">
              <a:avLst/>
            </a:prstGeom>
          </p:spPr>
          <p:txBody>
            <a:bodyPr wrap="none">
              <a:spAutoFit/>
            </a:bodyPr>
            <a:lstStyle/>
            <a:p>
              <a:pPr algn="ctr"/>
              <a:r>
                <a:rPr lang="nl-BE" b="1" dirty="0"/>
                <a:t>Transport</a:t>
              </a:r>
              <a:br>
                <a:rPr lang="nl-BE" b="1" dirty="0"/>
              </a:br>
              <a:r>
                <a:rPr lang="nl-BE" b="1" dirty="0"/>
                <a:t>conditions</a:t>
              </a:r>
            </a:p>
          </p:txBody>
        </p:sp>
      </p:grpSp>
      <p:grpSp>
        <p:nvGrpSpPr>
          <p:cNvPr id="38" name="Group 37"/>
          <p:cNvGrpSpPr/>
          <p:nvPr/>
        </p:nvGrpSpPr>
        <p:grpSpPr>
          <a:xfrm>
            <a:off x="7667518" y="1242174"/>
            <a:ext cx="1354986" cy="1623512"/>
            <a:chOff x="6844114" y="2094476"/>
            <a:chExt cx="1354986" cy="1623512"/>
          </a:xfrm>
        </p:grpSpPr>
        <p:sp>
          <p:nvSpPr>
            <p:cNvPr id="39" name="TextBox 38"/>
            <p:cNvSpPr txBox="1"/>
            <p:nvPr/>
          </p:nvSpPr>
          <p:spPr>
            <a:xfrm>
              <a:off x="6844114" y="3071657"/>
              <a:ext cx="1354986" cy="646331"/>
            </a:xfrm>
            <a:prstGeom prst="rect">
              <a:avLst/>
            </a:prstGeom>
            <a:noFill/>
          </p:spPr>
          <p:txBody>
            <a:bodyPr wrap="none" rtlCol="0">
              <a:spAutoFit/>
            </a:bodyPr>
            <a:lstStyle/>
            <a:p>
              <a:pPr algn="ctr"/>
              <a:r>
                <a:rPr lang="nl-BE" b="1" dirty="0"/>
                <a:t>Flight Delay </a:t>
              </a:r>
            </a:p>
            <a:p>
              <a:pPr algn="ctr"/>
              <a:r>
                <a:rPr lang="nl-BE" b="1" dirty="0"/>
                <a:t>Insurance</a:t>
              </a:r>
            </a:p>
          </p:txBody>
        </p:sp>
        <p:pic>
          <p:nvPicPr>
            <p:cNvPr id="40" name="Picture 2" descr="http://simpleicon.com/wp-content/uploads/umbrella.png"/>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10630" y="2094476"/>
              <a:ext cx="1080000" cy="108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1" name="Group 40"/>
          <p:cNvGrpSpPr/>
          <p:nvPr/>
        </p:nvGrpSpPr>
        <p:grpSpPr>
          <a:xfrm>
            <a:off x="5638688" y="1289923"/>
            <a:ext cx="1375185" cy="1553482"/>
            <a:chOff x="2459227" y="3413314"/>
            <a:chExt cx="1375185" cy="1553482"/>
          </a:xfrm>
        </p:grpSpPr>
        <p:pic>
          <p:nvPicPr>
            <p:cNvPr id="42" name="Picture 12" descr="Permissions"/>
            <p:cNvPicPr>
              <a:picLocks noChangeAspect="1" noChangeArrowheads="1"/>
            </p:cNvPicPr>
            <p:nvPr/>
          </p:nvPicPr>
          <p:blipFill>
            <a:blip r:embed="rId1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71276" y="3413314"/>
              <a:ext cx="951088" cy="953029"/>
            </a:xfrm>
            <a:prstGeom prst="rect">
              <a:avLst/>
            </a:prstGeom>
            <a:noFill/>
            <a:extLst>
              <a:ext uri="{909E8E84-426E-40DD-AFC4-6F175D3DCCD1}">
                <a14:hiddenFill xmlns:a14="http://schemas.microsoft.com/office/drawing/2010/main">
                  <a:solidFill>
                    <a:srgbClr val="FFFFFF"/>
                  </a:solidFill>
                </a14:hiddenFill>
              </a:ext>
            </a:extLst>
          </p:spPr>
        </p:pic>
        <p:sp>
          <p:nvSpPr>
            <p:cNvPr id="43" name="Rectangle 42"/>
            <p:cNvSpPr/>
            <p:nvPr/>
          </p:nvSpPr>
          <p:spPr>
            <a:xfrm>
              <a:off x="2459227" y="4320465"/>
              <a:ext cx="1375185" cy="646331"/>
            </a:xfrm>
            <a:prstGeom prst="rect">
              <a:avLst/>
            </a:prstGeom>
          </p:spPr>
          <p:txBody>
            <a:bodyPr wrap="none">
              <a:spAutoFit/>
            </a:bodyPr>
            <a:lstStyle/>
            <a:p>
              <a:pPr algn="ctr"/>
              <a:r>
                <a:rPr lang="nl-BE" b="1" dirty="0"/>
                <a:t>Permissions </a:t>
              </a:r>
              <a:br>
                <a:rPr lang="nl-BE" b="1" dirty="0"/>
              </a:br>
              <a:r>
                <a:rPr lang="nl-BE" b="1" dirty="0"/>
                <a:t>access PII</a:t>
              </a:r>
            </a:p>
          </p:txBody>
        </p:sp>
      </p:grpSp>
      <p:grpSp>
        <p:nvGrpSpPr>
          <p:cNvPr id="44" name="Group 43"/>
          <p:cNvGrpSpPr/>
          <p:nvPr/>
        </p:nvGrpSpPr>
        <p:grpSpPr>
          <a:xfrm>
            <a:off x="3672844" y="1344188"/>
            <a:ext cx="1240722" cy="1444952"/>
            <a:chOff x="425880" y="3106057"/>
            <a:chExt cx="1240722" cy="1444952"/>
          </a:xfrm>
        </p:grpSpPr>
        <p:pic>
          <p:nvPicPr>
            <p:cNvPr id="45" name="Picture 15" descr="Auction"/>
            <p:cNvPicPr>
              <a:picLocks noChangeAspect="1" noChangeArrowheads="1"/>
            </p:cNvPicPr>
            <p:nvPr/>
          </p:nvPicPr>
          <p:blipFill>
            <a:blip r:embed="rId13"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08800" y="3106057"/>
              <a:ext cx="1157802" cy="1037296"/>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425880" y="4181677"/>
              <a:ext cx="926856" cy="369332"/>
            </a:xfrm>
            <a:prstGeom prst="rect">
              <a:avLst/>
            </a:prstGeom>
          </p:spPr>
          <p:txBody>
            <a:bodyPr wrap="none">
              <a:spAutoFit/>
            </a:bodyPr>
            <a:lstStyle/>
            <a:p>
              <a:pPr algn="ctr"/>
              <a:r>
                <a:rPr lang="nl-BE" b="1" dirty="0"/>
                <a:t>Auction</a:t>
              </a:r>
            </a:p>
          </p:txBody>
        </p:sp>
      </p:grpSp>
      <p:sp>
        <p:nvSpPr>
          <p:cNvPr id="36" name="TextBox 35"/>
          <p:cNvSpPr txBox="1"/>
          <p:nvPr/>
        </p:nvSpPr>
        <p:spPr>
          <a:xfrm>
            <a:off x="2116782" y="6117081"/>
            <a:ext cx="8418994" cy="707886"/>
          </a:xfrm>
          <a:prstGeom prst="rect">
            <a:avLst/>
          </a:prstGeom>
          <a:solidFill>
            <a:schemeClr val="bg2">
              <a:lumMod val="50000"/>
            </a:schemeClr>
          </a:solidFill>
          <a:ln>
            <a:solidFill>
              <a:schemeClr val="bg2">
                <a:lumMod val="50000"/>
              </a:schemeClr>
            </a:solidFill>
          </a:ln>
        </p:spPr>
        <p:txBody>
          <a:bodyPr wrap="square" rtlCol="0">
            <a:spAutoFit/>
          </a:bodyPr>
          <a:lstStyle/>
          <a:p>
            <a:pPr algn="ctr"/>
            <a:r>
              <a:rPr lang="nl-BE" sz="2000" spc="200" dirty="0">
                <a:solidFill>
                  <a:schemeClr val="bg2"/>
                </a:solidFill>
              </a:rPr>
              <a:t>Agreements between parties that do not trust </a:t>
            </a:r>
            <a:r>
              <a:rPr lang="nl-BE" sz="2000" spc="200" dirty="0" err="1">
                <a:solidFill>
                  <a:schemeClr val="bg2"/>
                </a:solidFill>
              </a:rPr>
              <a:t>each</a:t>
            </a:r>
            <a:r>
              <a:rPr lang="nl-BE" sz="2000" spc="200" dirty="0">
                <a:solidFill>
                  <a:schemeClr val="bg2"/>
                </a:solidFill>
              </a:rPr>
              <a:t> </a:t>
            </a:r>
            <a:r>
              <a:rPr lang="nl-BE" sz="2000" spc="200" dirty="0" err="1">
                <a:solidFill>
                  <a:schemeClr val="bg2"/>
                </a:solidFill>
              </a:rPr>
              <a:t>other</a:t>
            </a:r>
            <a:r>
              <a:rPr lang="nl-BE" sz="2000" spc="200" dirty="0">
                <a:solidFill>
                  <a:schemeClr val="bg2"/>
                </a:solidFill>
              </a:rPr>
              <a:t>,</a:t>
            </a:r>
          </a:p>
          <a:p>
            <a:pPr algn="ctr"/>
            <a:r>
              <a:rPr lang="nl-BE" sz="2000" spc="200" dirty="0">
                <a:solidFill>
                  <a:schemeClr val="bg2"/>
                </a:solidFill>
              </a:rPr>
              <a:t>without trusted intermediary</a:t>
            </a:r>
          </a:p>
        </p:txBody>
      </p:sp>
      <p:sp>
        <p:nvSpPr>
          <p:cNvPr id="5" name="Slide Number Placeholder 4"/>
          <p:cNvSpPr>
            <a:spLocks noGrp="1"/>
          </p:cNvSpPr>
          <p:nvPr>
            <p:ph type="sldNum" sz="quarter" idx="12"/>
          </p:nvPr>
        </p:nvSpPr>
        <p:spPr/>
        <p:txBody>
          <a:bodyPr/>
          <a:lstStyle/>
          <a:p>
            <a:fld id="{D45B42A2-12DC-D04A-88D3-A93CC82DF348}" type="slidenum">
              <a:rPr lang="en-US" smtClean="0"/>
              <a:t>120</a:t>
            </a:fld>
            <a:endParaRPr lang="en-US" dirty="0"/>
          </a:p>
        </p:txBody>
      </p:sp>
    </p:spTree>
    <p:extLst>
      <p:ext uri="{BB962C8B-B14F-4D97-AF65-F5344CB8AC3E}">
        <p14:creationId xmlns:p14="http://schemas.microsoft.com/office/powerpoint/2010/main" val="329158224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a:t>Experiences &amp; lessons</a:t>
            </a:r>
            <a:endParaRPr lang="fr-BE" dirty="0"/>
          </a:p>
        </p:txBody>
      </p:sp>
      <p:sp>
        <p:nvSpPr>
          <p:cNvPr id="3" name="TextBox 2"/>
          <p:cNvSpPr txBox="1"/>
          <p:nvPr/>
        </p:nvSpPr>
        <p:spPr>
          <a:xfrm>
            <a:off x="2331436" y="1316765"/>
            <a:ext cx="7384842" cy="502766"/>
          </a:xfrm>
          <a:prstGeom prst="rect">
            <a:avLst/>
          </a:prstGeom>
          <a:noFill/>
        </p:spPr>
        <p:txBody>
          <a:bodyPr wrap="none" rtlCol="0">
            <a:spAutoFit/>
          </a:bodyPr>
          <a:lstStyle/>
          <a:p>
            <a:r>
              <a:rPr lang="nl-BE" sz="2667" i="1" dirty="0" err="1"/>
              <a:t>Positive</a:t>
            </a:r>
            <a:r>
              <a:rPr lang="nl-BE" sz="2667" i="1" dirty="0"/>
              <a:t> </a:t>
            </a:r>
            <a:r>
              <a:rPr lang="nl-BE" sz="2667" i="1" dirty="0" err="1"/>
              <a:t>evolutions</a:t>
            </a:r>
            <a:r>
              <a:rPr lang="nl-BE" sz="2667" i="1" dirty="0"/>
              <a:t>, but </a:t>
            </a:r>
            <a:r>
              <a:rPr lang="nl-BE" sz="2667" i="1" dirty="0" err="1"/>
              <a:t>also</a:t>
            </a:r>
            <a:r>
              <a:rPr lang="nl-BE" sz="2667" i="1" dirty="0"/>
              <a:t> </a:t>
            </a:r>
            <a:r>
              <a:rPr lang="nl-BE" sz="2667" i="1" dirty="0" err="1"/>
              <a:t>considerable</a:t>
            </a:r>
            <a:r>
              <a:rPr lang="nl-BE" sz="2667" i="1" dirty="0"/>
              <a:t> </a:t>
            </a:r>
            <a:r>
              <a:rPr lang="nl-BE" sz="2667" i="1" dirty="0" err="1"/>
              <a:t>challenges</a:t>
            </a:r>
            <a:endParaRPr lang="fr-BE" sz="2667" i="1" dirty="0"/>
          </a:p>
        </p:txBody>
      </p:sp>
      <p:grpSp>
        <p:nvGrpSpPr>
          <p:cNvPr id="24" name="Group 23"/>
          <p:cNvGrpSpPr/>
          <p:nvPr/>
        </p:nvGrpSpPr>
        <p:grpSpPr>
          <a:xfrm>
            <a:off x="474452" y="2595872"/>
            <a:ext cx="3013380" cy="3284371"/>
            <a:chOff x="395864" y="756710"/>
            <a:chExt cx="3312368" cy="2652511"/>
          </a:xfrm>
        </p:grpSpPr>
        <p:sp>
          <p:nvSpPr>
            <p:cNvPr id="35" name="Rectangle 34"/>
            <p:cNvSpPr/>
            <p:nvPr/>
          </p:nvSpPr>
          <p:spPr>
            <a:xfrm>
              <a:off x="395865" y="915566"/>
              <a:ext cx="3240359" cy="2092556"/>
            </a:xfrm>
            <a:prstGeom prst="rect">
              <a:avLst/>
            </a:prstGeom>
            <a:solidFill>
              <a:schemeClr val="bg1">
                <a:alpha val="38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36" name="Rectangle 35"/>
            <p:cNvSpPr/>
            <p:nvPr/>
          </p:nvSpPr>
          <p:spPr>
            <a:xfrm>
              <a:off x="395865" y="756710"/>
              <a:ext cx="3240359" cy="59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37" name="TextBox 36"/>
            <p:cNvSpPr txBox="1"/>
            <p:nvPr/>
          </p:nvSpPr>
          <p:spPr>
            <a:xfrm>
              <a:off x="395864" y="1346129"/>
              <a:ext cx="3312368" cy="2063092"/>
            </a:xfrm>
            <a:prstGeom prst="rect">
              <a:avLst/>
            </a:prstGeom>
            <a:solidFill>
              <a:srgbClr val="328CC2"/>
            </a:solidFill>
          </p:spPr>
          <p:txBody>
            <a:bodyPr wrap="square" rtlCol="0">
              <a:spAutoFit/>
            </a:bodyPr>
            <a:lstStyle/>
            <a:p>
              <a:pPr marL="285750" indent="-285750">
                <a:buFont typeface="Arial" panose="020B0604020202020204" pitchFamily="34" charset="0"/>
                <a:buChar char="•"/>
              </a:pPr>
              <a:r>
                <a:rPr lang="en-US" sz="2000" dirty="0">
                  <a:solidFill>
                    <a:schemeClr val="bg1"/>
                  </a:solidFill>
                </a:rPr>
                <a:t>Considerable challenges </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Cost reduction not always easy</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err="1">
                  <a:solidFill>
                    <a:schemeClr val="bg1"/>
                  </a:solidFill>
                </a:rPr>
                <a:t>Blockchain</a:t>
              </a:r>
              <a:r>
                <a:rPr lang="en-US" sz="2000" dirty="0">
                  <a:solidFill>
                    <a:schemeClr val="bg1"/>
                  </a:solidFill>
                </a:rPr>
                <a:t> will need time to realize its full potential</a:t>
              </a:r>
            </a:p>
          </p:txBody>
        </p:sp>
        <p:sp>
          <p:nvSpPr>
            <p:cNvPr id="38" name="TextBox 37"/>
            <p:cNvSpPr txBox="1"/>
            <p:nvPr/>
          </p:nvSpPr>
          <p:spPr>
            <a:xfrm>
              <a:off x="788756" y="873963"/>
              <a:ext cx="2454576" cy="830997"/>
            </a:xfrm>
            <a:prstGeom prst="rect">
              <a:avLst/>
            </a:prstGeom>
            <a:noFill/>
          </p:spPr>
          <p:txBody>
            <a:bodyPr wrap="square" rtlCol="0">
              <a:spAutoFit/>
            </a:bodyPr>
            <a:lstStyle/>
            <a:p>
              <a:pPr algn="ctr"/>
              <a:r>
                <a:rPr lang="nl-BE" sz="2400" b="1" dirty="0"/>
                <a:t>Financial sector</a:t>
              </a:r>
              <a:endParaRPr lang="fr-BE" sz="2400" b="1" dirty="0"/>
            </a:p>
          </p:txBody>
        </p:sp>
      </p:grpSp>
      <p:grpSp>
        <p:nvGrpSpPr>
          <p:cNvPr id="39" name="Group 38"/>
          <p:cNvGrpSpPr/>
          <p:nvPr/>
        </p:nvGrpSpPr>
        <p:grpSpPr>
          <a:xfrm>
            <a:off x="4063034" y="2518912"/>
            <a:ext cx="3079631" cy="4029634"/>
            <a:chOff x="391934" y="653874"/>
            <a:chExt cx="3312368" cy="3459385"/>
          </a:xfrm>
        </p:grpSpPr>
        <p:sp>
          <p:nvSpPr>
            <p:cNvPr id="40" name="Rectangle 39"/>
            <p:cNvSpPr/>
            <p:nvPr/>
          </p:nvSpPr>
          <p:spPr>
            <a:xfrm>
              <a:off x="395865" y="915566"/>
              <a:ext cx="3240358" cy="2085138"/>
            </a:xfrm>
            <a:prstGeom prst="rect">
              <a:avLst/>
            </a:prstGeom>
            <a:solidFill>
              <a:schemeClr val="bg1">
                <a:alpha val="38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1" name="Rectangle 40"/>
            <p:cNvSpPr/>
            <p:nvPr/>
          </p:nvSpPr>
          <p:spPr>
            <a:xfrm>
              <a:off x="395865" y="749292"/>
              <a:ext cx="3240359" cy="603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2" name="TextBox 41"/>
            <p:cNvSpPr txBox="1"/>
            <p:nvPr/>
          </p:nvSpPr>
          <p:spPr>
            <a:xfrm>
              <a:off x="391934" y="1338929"/>
              <a:ext cx="3312368" cy="2774330"/>
            </a:xfrm>
            <a:prstGeom prst="rect">
              <a:avLst/>
            </a:prstGeom>
            <a:solidFill>
              <a:srgbClr val="2A86BD"/>
            </a:solidFill>
          </p:spPr>
          <p:txBody>
            <a:bodyPr wrap="square" rtlCol="0">
              <a:spAutoFit/>
            </a:bodyPr>
            <a:lstStyle/>
            <a:p>
              <a:pPr marL="285750" indent="-285750">
                <a:buFont typeface="Arial" panose="020B0604020202020204" pitchFamily="34" charset="0"/>
                <a:buChar char="•"/>
              </a:pPr>
              <a:r>
                <a:rPr lang="en-US" sz="2000" dirty="0">
                  <a:solidFill>
                    <a:schemeClr val="bg1"/>
                  </a:solidFill>
                </a:rPr>
                <a:t>Challenging to get all stakeholders on board</a:t>
              </a:r>
            </a:p>
            <a:p>
              <a:pPr marL="285750" indent="-285750">
                <a:buFont typeface="Arial" panose="020B0604020202020204" pitchFamily="34" charset="0"/>
                <a:buChar char="•"/>
              </a:pPr>
              <a:r>
                <a:rPr lang="en-US" sz="2000" dirty="0">
                  <a:solidFill>
                    <a:schemeClr val="bg1"/>
                  </a:solidFill>
                </a:rPr>
                <a:t>Need for a common project</a:t>
              </a:r>
            </a:p>
            <a:p>
              <a:pPr marL="285750" indent="-285750">
                <a:buFont typeface="Arial" panose="020B0604020202020204" pitchFamily="34" charset="0"/>
                <a:buChar char="•"/>
              </a:pPr>
              <a:r>
                <a:rPr lang="en-US" sz="2000" dirty="0">
                  <a:solidFill>
                    <a:schemeClr val="bg1"/>
                  </a:solidFill>
                </a:rPr>
                <a:t>Provenance &amp; </a:t>
              </a:r>
              <a:r>
                <a:rPr lang="en-US" sz="2000" dirty="0" smtClean="0">
                  <a:solidFill>
                    <a:schemeClr val="bg1"/>
                  </a:solidFill>
                </a:rPr>
                <a:t>supply </a:t>
              </a:r>
              <a:r>
                <a:rPr lang="en-US" sz="2000" dirty="0">
                  <a:solidFill>
                    <a:schemeClr val="bg1"/>
                  </a:solidFill>
                </a:rPr>
                <a:t>chain is most advanced use </a:t>
              </a:r>
              <a:r>
                <a:rPr lang="en-US" sz="2000" dirty="0" smtClean="0">
                  <a:solidFill>
                    <a:schemeClr val="bg1"/>
                  </a:solidFill>
                </a:rPr>
                <a:t>case, </a:t>
              </a:r>
              <a:r>
                <a:rPr lang="en-US" sz="2000" dirty="0" err="1" smtClean="0">
                  <a:solidFill>
                    <a:schemeClr val="bg1"/>
                  </a:solidFill>
                </a:rPr>
                <a:t>eg</a:t>
              </a:r>
              <a:endParaRPr lang="nl-NL" sz="2000" dirty="0">
                <a:solidFill>
                  <a:schemeClr val="bg1"/>
                </a:solidFill>
              </a:endParaRPr>
            </a:p>
            <a:p>
              <a:pPr marL="742950" lvl="1" indent="-285750">
                <a:buFont typeface="Arial" panose="020B0604020202020204" pitchFamily="34" charset="0"/>
                <a:buChar char="•"/>
              </a:pPr>
              <a:r>
                <a:rPr lang="nl-NL" sz="1600" dirty="0" err="1">
                  <a:solidFill>
                    <a:schemeClr val="bg1"/>
                  </a:solidFill>
                </a:rPr>
                <a:t>TradeLens</a:t>
              </a:r>
              <a:r>
                <a:rPr lang="nl-NL" sz="1600" dirty="0">
                  <a:solidFill>
                    <a:schemeClr val="bg1"/>
                  </a:solidFill>
                </a:rPr>
                <a:t> container transport </a:t>
              </a:r>
              <a:r>
                <a:rPr lang="nl-NL" sz="1600" dirty="0" smtClean="0">
                  <a:solidFill>
                    <a:schemeClr val="bg1"/>
                  </a:solidFill>
                </a:rPr>
                <a:t>(</a:t>
              </a:r>
              <a:r>
                <a:rPr lang="nl-NL" sz="1600" dirty="0" err="1" smtClean="0">
                  <a:solidFill>
                    <a:schemeClr val="bg1"/>
                  </a:solidFill>
                </a:rPr>
                <a:t>Maersk</a:t>
              </a:r>
              <a:r>
                <a:rPr lang="nl-NL" sz="1600" dirty="0" smtClean="0">
                  <a:solidFill>
                    <a:schemeClr val="bg1"/>
                  </a:solidFill>
                </a:rPr>
                <a:t> &amp; IBM)</a:t>
              </a:r>
            </a:p>
            <a:p>
              <a:pPr marL="742950" lvl="1" indent="-285750">
                <a:buFont typeface="Arial" panose="020B0604020202020204" pitchFamily="34" charset="0"/>
                <a:buChar char="•"/>
              </a:pPr>
              <a:r>
                <a:rPr lang="nl-NL" sz="1600" dirty="0" smtClean="0">
                  <a:solidFill>
                    <a:schemeClr val="bg1"/>
                  </a:solidFill>
                </a:rPr>
                <a:t>Carrefour</a:t>
              </a:r>
            </a:p>
            <a:p>
              <a:pPr marL="742950" lvl="1" indent="-285750">
                <a:buFont typeface="Arial" panose="020B0604020202020204" pitchFamily="34" charset="0"/>
                <a:buChar char="•"/>
              </a:pPr>
              <a:r>
                <a:rPr lang="nl-NL" sz="1600" dirty="0" err="1" smtClean="0">
                  <a:solidFill>
                    <a:schemeClr val="bg1"/>
                  </a:solidFill>
                </a:rPr>
                <a:t>Walmart</a:t>
              </a:r>
              <a:endParaRPr lang="nl-NL" sz="1600" dirty="0">
                <a:solidFill>
                  <a:schemeClr val="bg1"/>
                </a:solidFill>
              </a:endParaRPr>
            </a:p>
          </p:txBody>
        </p:sp>
        <p:sp>
          <p:nvSpPr>
            <p:cNvPr id="43" name="TextBox 42"/>
            <p:cNvSpPr txBox="1"/>
            <p:nvPr/>
          </p:nvSpPr>
          <p:spPr>
            <a:xfrm>
              <a:off x="391934" y="653874"/>
              <a:ext cx="3240361" cy="816023"/>
            </a:xfrm>
            <a:prstGeom prst="rect">
              <a:avLst/>
            </a:prstGeom>
            <a:noFill/>
          </p:spPr>
          <p:txBody>
            <a:bodyPr wrap="square" rtlCol="0">
              <a:spAutoFit/>
            </a:bodyPr>
            <a:lstStyle/>
            <a:p>
              <a:pPr algn="ctr"/>
              <a:r>
                <a:rPr lang="nl-BE" sz="2400" b="1" dirty="0"/>
                <a:t>Provenance &amp; </a:t>
              </a:r>
              <a:br>
                <a:rPr lang="nl-BE" sz="2400" b="1" dirty="0"/>
              </a:br>
              <a:r>
                <a:rPr lang="nl-BE" sz="2400" b="1" dirty="0" err="1"/>
                <a:t>supply</a:t>
              </a:r>
              <a:r>
                <a:rPr lang="nl-BE" sz="2400" b="1" dirty="0"/>
                <a:t> chain</a:t>
              </a:r>
              <a:endParaRPr lang="fr-BE" sz="2400" b="1" dirty="0"/>
            </a:p>
          </p:txBody>
        </p:sp>
      </p:grpSp>
      <p:grpSp>
        <p:nvGrpSpPr>
          <p:cNvPr id="44" name="Group 43"/>
          <p:cNvGrpSpPr/>
          <p:nvPr/>
        </p:nvGrpSpPr>
        <p:grpSpPr>
          <a:xfrm>
            <a:off x="7697283" y="2449902"/>
            <a:ext cx="3163373" cy="3430341"/>
            <a:chOff x="388395" y="759617"/>
            <a:chExt cx="3312368" cy="2415425"/>
          </a:xfrm>
        </p:grpSpPr>
        <p:sp>
          <p:nvSpPr>
            <p:cNvPr id="45" name="Rectangle 44"/>
            <p:cNvSpPr/>
            <p:nvPr/>
          </p:nvSpPr>
          <p:spPr>
            <a:xfrm>
              <a:off x="395864" y="1356037"/>
              <a:ext cx="3240359" cy="1654992"/>
            </a:xfrm>
            <a:prstGeom prst="rect">
              <a:avLst/>
            </a:prstGeom>
            <a:solidFill>
              <a:schemeClr val="bg1">
                <a:alpha val="38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46" name="Rectangle 45"/>
            <p:cNvSpPr/>
            <p:nvPr/>
          </p:nvSpPr>
          <p:spPr>
            <a:xfrm>
              <a:off x="395865" y="759617"/>
              <a:ext cx="3240359" cy="5935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p>
          </p:txBody>
        </p:sp>
        <p:sp>
          <p:nvSpPr>
            <p:cNvPr id="47" name="TextBox 46"/>
            <p:cNvSpPr txBox="1"/>
            <p:nvPr/>
          </p:nvSpPr>
          <p:spPr>
            <a:xfrm>
              <a:off x="388395" y="1356037"/>
              <a:ext cx="3312368" cy="1819005"/>
            </a:xfrm>
            <a:prstGeom prst="rect">
              <a:avLst/>
            </a:prstGeom>
            <a:solidFill>
              <a:srgbClr val="2783BB"/>
            </a:solidFill>
          </p:spPr>
          <p:txBody>
            <a:bodyPr wrap="square" rtlCol="0">
              <a:spAutoFit/>
            </a:bodyPr>
            <a:lstStyle/>
            <a:p>
              <a:pPr marL="285750" indent="-285750">
                <a:buFont typeface="Arial" panose="020B0604020202020204" pitchFamily="34" charset="0"/>
                <a:buChar char="•"/>
              </a:pPr>
              <a:r>
                <a:rPr lang="en-US" sz="2000" dirty="0">
                  <a:solidFill>
                    <a:schemeClr val="bg1"/>
                  </a:solidFill>
                </a:rPr>
                <a:t>Importance of clear communication if personal data involved</a:t>
              </a:r>
            </a:p>
            <a:p>
              <a:pPr marL="285750" indent="-285750">
                <a:buFont typeface="Arial" panose="020B0604020202020204" pitchFamily="34" charset="0"/>
                <a:buChar char="•"/>
              </a:pPr>
              <a:endParaRPr lang="en-US" sz="2000" dirty="0">
                <a:solidFill>
                  <a:schemeClr val="bg1"/>
                </a:solidFill>
              </a:endParaRPr>
            </a:p>
            <a:p>
              <a:pPr marL="285750" indent="-285750">
                <a:buFont typeface="Arial" panose="020B0604020202020204" pitchFamily="34" charset="0"/>
                <a:buChar char="•"/>
              </a:pPr>
              <a:r>
                <a:rPr lang="en-US" sz="2000" dirty="0">
                  <a:solidFill>
                    <a:schemeClr val="bg1"/>
                  </a:solidFill>
                </a:rPr>
                <a:t>Importance of privacy by design &amp; security by design</a:t>
              </a:r>
            </a:p>
          </p:txBody>
        </p:sp>
        <p:sp>
          <p:nvSpPr>
            <p:cNvPr id="48" name="TextBox 47"/>
            <p:cNvSpPr txBox="1"/>
            <p:nvPr/>
          </p:nvSpPr>
          <p:spPr>
            <a:xfrm>
              <a:off x="388395" y="873161"/>
              <a:ext cx="3240361" cy="461665"/>
            </a:xfrm>
            <a:prstGeom prst="rect">
              <a:avLst/>
            </a:prstGeom>
            <a:noFill/>
          </p:spPr>
          <p:txBody>
            <a:bodyPr wrap="square" rtlCol="0">
              <a:spAutoFit/>
            </a:bodyPr>
            <a:lstStyle/>
            <a:p>
              <a:pPr algn="ctr"/>
              <a:r>
                <a:rPr lang="nl-BE" sz="2400" b="1" dirty="0"/>
                <a:t>Personal data</a:t>
              </a:r>
              <a:endParaRPr lang="fr-BE" sz="2400" b="1" dirty="0"/>
            </a:p>
          </p:txBody>
        </p:sp>
      </p:grpSp>
      <p:sp>
        <p:nvSpPr>
          <p:cNvPr id="6" name="Slide Number Placeholder 5"/>
          <p:cNvSpPr>
            <a:spLocks noGrp="1"/>
          </p:cNvSpPr>
          <p:nvPr>
            <p:ph type="sldNum" sz="quarter" idx="12"/>
          </p:nvPr>
        </p:nvSpPr>
        <p:spPr/>
        <p:txBody>
          <a:bodyPr/>
          <a:lstStyle/>
          <a:p>
            <a:fld id="{D45B42A2-12DC-D04A-88D3-A93CC82DF348}" type="slidenum">
              <a:rPr lang="en-US" smtClean="0"/>
              <a:t>121</a:t>
            </a:fld>
            <a:endParaRPr lang="en-US" dirty="0"/>
          </a:p>
        </p:txBody>
      </p:sp>
    </p:spTree>
    <p:extLst>
      <p:ext uri="{BB962C8B-B14F-4D97-AF65-F5344CB8AC3E}">
        <p14:creationId xmlns:p14="http://schemas.microsoft.com/office/powerpoint/2010/main" val="212558254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err="1"/>
              <a:t>Everything</a:t>
            </a:r>
            <a:r>
              <a:rPr lang="nl-BE" dirty="0"/>
              <a:t> </a:t>
            </a:r>
            <a:r>
              <a:rPr lang="nl-BE" dirty="0" err="1"/>
              <a:t>that</a:t>
            </a:r>
            <a:r>
              <a:rPr lang="nl-BE" dirty="0"/>
              <a:t> </a:t>
            </a:r>
            <a:r>
              <a:rPr lang="nl-BE" dirty="0" err="1"/>
              <a:t>can</a:t>
            </a:r>
            <a:r>
              <a:rPr lang="nl-BE" dirty="0"/>
              <a:t> </a:t>
            </a:r>
            <a:r>
              <a:rPr lang="nl-BE" dirty="0" err="1"/>
              <a:t>be</a:t>
            </a:r>
            <a:r>
              <a:rPr lang="nl-BE" dirty="0"/>
              <a:t> </a:t>
            </a:r>
            <a:r>
              <a:rPr lang="nl-BE" dirty="0" err="1"/>
              <a:t>done</a:t>
            </a:r>
            <a:r>
              <a:rPr lang="nl-BE" dirty="0"/>
              <a:t> </a:t>
            </a:r>
            <a:r>
              <a:rPr lang="nl-BE" dirty="0" err="1"/>
              <a:t>with</a:t>
            </a:r>
            <a:r>
              <a:rPr lang="nl-BE" dirty="0"/>
              <a:t> a blockchain, </a:t>
            </a:r>
            <a:r>
              <a:rPr lang="nl-BE" dirty="0" err="1"/>
              <a:t>can</a:t>
            </a:r>
            <a:r>
              <a:rPr lang="nl-BE" dirty="0"/>
              <a:t> </a:t>
            </a:r>
            <a:r>
              <a:rPr lang="nl-BE" dirty="0" err="1" smtClean="0"/>
              <a:t>technologically</a:t>
            </a:r>
            <a:r>
              <a:rPr lang="nl-BE" dirty="0" smtClean="0"/>
              <a:t> </a:t>
            </a:r>
            <a:r>
              <a:rPr lang="nl-BE" dirty="0" err="1" smtClean="0"/>
              <a:t>also</a:t>
            </a:r>
            <a:r>
              <a:rPr lang="nl-BE" dirty="0" smtClean="0"/>
              <a:t> </a:t>
            </a:r>
            <a:r>
              <a:rPr lang="nl-BE" dirty="0" err="1" smtClean="0"/>
              <a:t>be</a:t>
            </a:r>
            <a:r>
              <a:rPr lang="nl-BE" dirty="0" smtClean="0"/>
              <a:t> </a:t>
            </a:r>
            <a:r>
              <a:rPr lang="nl-BE" dirty="0" err="1" smtClean="0"/>
              <a:t>done</a:t>
            </a:r>
            <a:r>
              <a:rPr lang="nl-BE" dirty="0" smtClean="0"/>
              <a:t> </a:t>
            </a:r>
            <a:r>
              <a:rPr lang="nl-BE" dirty="0" err="1" smtClean="0"/>
              <a:t>with</a:t>
            </a:r>
            <a:r>
              <a:rPr lang="nl-BE" dirty="0" smtClean="0"/>
              <a:t> </a:t>
            </a:r>
            <a:r>
              <a:rPr lang="nl-BE" dirty="0"/>
              <a:t>a </a:t>
            </a:r>
            <a:r>
              <a:rPr lang="nl-BE" dirty="0" err="1"/>
              <a:t>centralized</a:t>
            </a:r>
            <a:r>
              <a:rPr lang="nl-BE" dirty="0"/>
              <a:t> approach, </a:t>
            </a:r>
            <a:r>
              <a:rPr lang="nl-BE" dirty="0" err="1"/>
              <a:t>and</a:t>
            </a:r>
            <a:r>
              <a:rPr lang="nl-BE" dirty="0"/>
              <a:t> </a:t>
            </a:r>
            <a:r>
              <a:rPr lang="nl-BE" dirty="0" err="1" smtClean="0"/>
              <a:t>often</a:t>
            </a:r>
            <a:r>
              <a:rPr lang="nl-BE" dirty="0" smtClean="0"/>
              <a:t> even </a:t>
            </a:r>
            <a:r>
              <a:rPr lang="nl-BE" dirty="0"/>
              <a:t>more </a:t>
            </a:r>
            <a:r>
              <a:rPr lang="nl-BE" dirty="0" err="1"/>
              <a:t>efficiently</a:t>
            </a:r>
            <a:endParaRPr lang="fr-BE" dirty="0"/>
          </a:p>
        </p:txBody>
      </p:sp>
      <p:grpSp>
        <p:nvGrpSpPr>
          <p:cNvPr id="3" name="Group 2"/>
          <p:cNvGrpSpPr/>
          <p:nvPr/>
        </p:nvGrpSpPr>
        <p:grpSpPr>
          <a:xfrm>
            <a:off x="2622365" y="1662523"/>
            <a:ext cx="6971616" cy="3398659"/>
            <a:chOff x="1979712" y="1246892"/>
            <a:chExt cx="5228712" cy="2548994"/>
          </a:xfrm>
        </p:grpSpPr>
        <p:sp>
          <p:nvSpPr>
            <p:cNvPr id="20" name="Rectangle 19"/>
            <p:cNvSpPr/>
            <p:nvPr/>
          </p:nvSpPr>
          <p:spPr>
            <a:xfrm>
              <a:off x="1979712" y="2078742"/>
              <a:ext cx="2478917" cy="792088"/>
            </a:xfrm>
            <a:prstGeom prst="rect">
              <a:avLst/>
            </a:prstGeom>
            <a:solidFill>
              <a:srgbClr val="207E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t>Politics</a:t>
              </a:r>
            </a:p>
            <a:p>
              <a:pPr algn="ctr"/>
              <a:r>
                <a:rPr lang="nl-BE" sz="2133" dirty="0"/>
                <a:t>(e.g. cross-border exchanges, privacy)</a:t>
              </a:r>
              <a:endParaRPr lang="fr-BE" sz="2133" dirty="0"/>
            </a:p>
          </p:txBody>
        </p:sp>
        <p:sp>
          <p:nvSpPr>
            <p:cNvPr id="21" name="Rectangle 20"/>
            <p:cNvSpPr/>
            <p:nvPr/>
          </p:nvSpPr>
          <p:spPr>
            <a:xfrm>
              <a:off x="4729507" y="2078742"/>
              <a:ext cx="2478917" cy="792088"/>
            </a:xfrm>
            <a:prstGeom prst="rect">
              <a:avLst/>
            </a:prstGeom>
            <a:solidFill>
              <a:srgbClr val="207E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a:solidFill>
                    <a:schemeClr val="bg1"/>
                  </a:solidFill>
                </a:rPr>
                <a:t>Absence of </a:t>
              </a:r>
              <a:r>
                <a:rPr lang="nl-BE" sz="2400" dirty="0" err="1">
                  <a:solidFill>
                    <a:schemeClr val="bg1"/>
                  </a:solidFill>
                </a:rPr>
                <a:t>trusted</a:t>
              </a:r>
              <a:r>
                <a:rPr lang="nl-BE" sz="2400" dirty="0">
                  <a:solidFill>
                    <a:schemeClr val="bg1"/>
                  </a:solidFill>
                </a:rPr>
                <a:t> </a:t>
              </a:r>
              <a:r>
                <a:rPr lang="nl-BE" sz="2400" dirty="0" err="1">
                  <a:solidFill>
                    <a:schemeClr val="bg1"/>
                  </a:solidFill>
                </a:rPr>
                <a:t>authorities</a:t>
              </a:r>
              <a:endParaRPr lang="nl-BE" sz="2400" dirty="0">
                <a:solidFill>
                  <a:schemeClr val="bg1"/>
                </a:solidFill>
              </a:endParaRPr>
            </a:p>
            <a:p>
              <a:pPr algn="ctr"/>
              <a:r>
                <a:rPr lang="nl-BE" sz="2133" dirty="0">
                  <a:solidFill>
                    <a:schemeClr val="bg1"/>
                  </a:solidFill>
                </a:rPr>
                <a:t>(e.g. </a:t>
              </a:r>
              <a:r>
                <a:rPr lang="nl-BE" sz="2133" dirty="0" err="1">
                  <a:solidFill>
                    <a:schemeClr val="bg1"/>
                  </a:solidFill>
                </a:rPr>
                <a:t>Bitcoin</a:t>
              </a:r>
              <a:r>
                <a:rPr lang="nl-BE" sz="2133" dirty="0">
                  <a:solidFill>
                    <a:schemeClr val="bg1"/>
                  </a:solidFill>
                </a:rPr>
                <a:t> in 2009)</a:t>
              </a:r>
              <a:endParaRPr lang="fr-BE" sz="2133" dirty="0"/>
            </a:p>
          </p:txBody>
        </p:sp>
        <p:sp>
          <p:nvSpPr>
            <p:cNvPr id="22" name="Rectangle 21"/>
            <p:cNvSpPr/>
            <p:nvPr/>
          </p:nvSpPr>
          <p:spPr>
            <a:xfrm>
              <a:off x="1979712" y="3003798"/>
              <a:ext cx="2478917" cy="792088"/>
            </a:xfrm>
            <a:prstGeom prst="rect">
              <a:avLst/>
            </a:prstGeom>
            <a:solidFill>
              <a:srgbClr val="207E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err="1">
                  <a:solidFill>
                    <a:schemeClr val="bg1"/>
                  </a:solidFill>
                </a:rPr>
                <a:t>Abuse</a:t>
              </a:r>
              <a:r>
                <a:rPr lang="nl-BE" sz="2400" dirty="0">
                  <a:solidFill>
                    <a:schemeClr val="bg1"/>
                  </a:solidFill>
                </a:rPr>
                <a:t> </a:t>
              </a:r>
              <a:r>
                <a:rPr lang="nl-BE" sz="2400" dirty="0" smtClean="0">
                  <a:solidFill>
                    <a:schemeClr val="bg1"/>
                  </a:solidFill>
                </a:rPr>
                <a:t>of (quasi-) monopoly </a:t>
              </a:r>
              <a:r>
                <a:rPr lang="nl-BE" sz="2400" dirty="0" err="1">
                  <a:solidFill>
                    <a:schemeClr val="bg1"/>
                  </a:solidFill>
                </a:rPr>
                <a:t>positions</a:t>
              </a:r>
              <a:endParaRPr lang="nl-BE" sz="2400" dirty="0">
                <a:solidFill>
                  <a:schemeClr val="bg1"/>
                </a:solidFill>
              </a:endParaRPr>
            </a:p>
          </p:txBody>
        </p:sp>
        <p:sp>
          <p:nvSpPr>
            <p:cNvPr id="23" name="Rectangle 22"/>
            <p:cNvSpPr/>
            <p:nvPr/>
          </p:nvSpPr>
          <p:spPr>
            <a:xfrm>
              <a:off x="4729507" y="3003798"/>
              <a:ext cx="2478917" cy="792088"/>
            </a:xfrm>
            <a:prstGeom prst="rect">
              <a:avLst/>
            </a:prstGeom>
            <a:solidFill>
              <a:srgbClr val="207EB7"/>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400" dirty="0" err="1">
                  <a:solidFill>
                    <a:schemeClr val="bg1"/>
                  </a:solidFill>
                </a:rPr>
                <a:t>Illegal</a:t>
              </a:r>
              <a:r>
                <a:rPr lang="nl-BE" sz="2400" dirty="0">
                  <a:solidFill>
                    <a:schemeClr val="bg1"/>
                  </a:solidFill>
                </a:rPr>
                <a:t> </a:t>
              </a:r>
              <a:r>
                <a:rPr lang="nl-BE" sz="2400" dirty="0" err="1">
                  <a:solidFill>
                    <a:schemeClr val="bg1"/>
                  </a:solidFill>
                </a:rPr>
                <a:t>activities</a:t>
              </a:r>
              <a:endParaRPr lang="nl-BE" sz="2400" dirty="0">
                <a:solidFill>
                  <a:schemeClr val="bg1"/>
                </a:solidFill>
              </a:endParaRPr>
            </a:p>
            <a:p>
              <a:pPr algn="ctr"/>
              <a:r>
                <a:rPr lang="nl-BE" sz="2133" dirty="0">
                  <a:solidFill>
                    <a:schemeClr val="bg1"/>
                  </a:solidFill>
                </a:rPr>
                <a:t>(e.g. Dark Web)</a:t>
              </a:r>
            </a:p>
          </p:txBody>
        </p:sp>
        <p:sp>
          <p:nvSpPr>
            <p:cNvPr id="25" name="TextBox 24"/>
            <p:cNvSpPr txBox="1"/>
            <p:nvPr/>
          </p:nvSpPr>
          <p:spPr>
            <a:xfrm>
              <a:off x="3321911" y="1246892"/>
              <a:ext cx="2530597" cy="500089"/>
            </a:xfrm>
            <a:prstGeom prst="rect">
              <a:avLst/>
            </a:prstGeom>
            <a:noFill/>
          </p:spPr>
          <p:txBody>
            <a:bodyPr wrap="none" rtlCol="0">
              <a:spAutoFit/>
            </a:bodyPr>
            <a:lstStyle/>
            <a:p>
              <a:r>
                <a:rPr lang="nl-BE" sz="3733" cap="small" dirty="0" err="1"/>
                <a:t>Why</a:t>
              </a:r>
              <a:r>
                <a:rPr lang="nl-BE" sz="3733" cap="small" dirty="0"/>
                <a:t> blockchain</a:t>
              </a:r>
              <a:r>
                <a:rPr lang="nl-BE" sz="3733" dirty="0"/>
                <a:t>?</a:t>
              </a:r>
              <a:endParaRPr lang="fr-BE" sz="3733" dirty="0"/>
            </a:p>
          </p:txBody>
        </p:sp>
        <p:sp>
          <p:nvSpPr>
            <p:cNvPr id="26" name="TextBox 25"/>
            <p:cNvSpPr txBox="1"/>
            <p:nvPr/>
          </p:nvSpPr>
          <p:spPr>
            <a:xfrm>
              <a:off x="2359313" y="1678940"/>
              <a:ext cx="4441552" cy="346249"/>
            </a:xfrm>
            <a:prstGeom prst="rect">
              <a:avLst/>
            </a:prstGeom>
            <a:noFill/>
          </p:spPr>
          <p:txBody>
            <a:bodyPr wrap="none" rtlCol="0">
              <a:spAutoFit/>
            </a:bodyPr>
            <a:lstStyle/>
            <a:p>
              <a:r>
                <a:rPr lang="nl-BE" sz="2400" dirty="0"/>
                <a:t>A </a:t>
              </a:r>
              <a:r>
                <a:rPr lang="nl-BE" sz="2400" dirty="0" err="1"/>
                <a:t>centralized</a:t>
              </a:r>
              <a:r>
                <a:rPr lang="nl-BE" sz="2400" dirty="0"/>
                <a:t> approach </a:t>
              </a:r>
              <a:r>
                <a:rPr lang="nl-BE" sz="2400" dirty="0" err="1"/>
                <a:t>might</a:t>
              </a:r>
              <a:r>
                <a:rPr lang="nl-BE" sz="2400" dirty="0"/>
                <a:t> </a:t>
              </a:r>
              <a:r>
                <a:rPr lang="nl-BE" sz="2400" dirty="0" err="1"/>
                <a:t>not</a:t>
              </a:r>
              <a:r>
                <a:rPr lang="nl-BE" sz="2400" dirty="0"/>
                <a:t> </a:t>
              </a:r>
              <a:r>
                <a:rPr lang="nl-BE" sz="2400" dirty="0" err="1"/>
                <a:t>be</a:t>
              </a:r>
              <a:r>
                <a:rPr lang="nl-BE" sz="2400" dirty="0"/>
                <a:t> </a:t>
              </a:r>
              <a:r>
                <a:rPr lang="nl-BE" sz="2400" dirty="0" err="1"/>
                <a:t>desirable</a:t>
              </a:r>
              <a:endParaRPr lang="fr-BE" sz="2400" dirty="0"/>
            </a:p>
          </p:txBody>
        </p:sp>
      </p:grpSp>
      <p:sp>
        <p:nvSpPr>
          <p:cNvPr id="17" name="Rectangle 16"/>
          <p:cNvSpPr/>
          <p:nvPr/>
        </p:nvSpPr>
        <p:spPr>
          <a:xfrm>
            <a:off x="274068" y="6062822"/>
            <a:ext cx="2153096" cy="630541"/>
          </a:xfrm>
          <a:prstGeom prst="rect">
            <a:avLst/>
          </a:prstGeom>
          <a:solidFill>
            <a:srgbClr val="207EB6"/>
          </a:solidFill>
          <a:ln w="19050">
            <a:solidFill>
              <a:schemeClr val="bg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2133" spc="107" dirty="0" err="1"/>
              <a:t>Process</a:t>
            </a:r>
            <a:r>
              <a:rPr lang="nl-BE" sz="2133" spc="107" dirty="0"/>
              <a:t> </a:t>
            </a:r>
            <a:r>
              <a:rPr lang="nl-BE" sz="2133" spc="107" dirty="0" err="1"/>
              <a:t>automation</a:t>
            </a:r>
            <a:endParaRPr lang="nl-BE" sz="2133" spc="107" dirty="0"/>
          </a:p>
        </p:txBody>
      </p:sp>
      <p:sp>
        <p:nvSpPr>
          <p:cNvPr id="18" name="TextBox 16"/>
          <p:cNvSpPr txBox="1"/>
          <p:nvPr/>
        </p:nvSpPr>
        <p:spPr>
          <a:xfrm>
            <a:off x="1616393" y="5541236"/>
            <a:ext cx="9052606" cy="461665"/>
          </a:xfrm>
          <a:prstGeom prst="rect">
            <a:avLst/>
          </a:prstGeom>
          <a:noFill/>
        </p:spPr>
        <p:txBody>
          <a:bodyPr wrap="non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l-BE" sz="2400" b="1" cap="small" spc="93" dirty="0" err="1"/>
              <a:t>Other</a:t>
            </a:r>
            <a:r>
              <a:rPr lang="nl-BE" sz="2400" b="1" cap="small" spc="93" dirty="0"/>
              <a:t> blockchain </a:t>
            </a:r>
            <a:r>
              <a:rPr lang="nl-BE" sz="2400" b="1" cap="small" spc="93" dirty="0" err="1"/>
              <a:t>advantages</a:t>
            </a:r>
            <a:r>
              <a:rPr lang="nl-BE" sz="2400" b="1" cap="small" spc="93" dirty="0"/>
              <a:t> </a:t>
            </a:r>
            <a:r>
              <a:rPr lang="nl-BE" sz="2400" b="1" cap="small" spc="93" dirty="0" err="1"/>
              <a:t>also</a:t>
            </a:r>
            <a:r>
              <a:rPr lang="nl-BE" sz="2400" b="1" cap="small" spc="93" dirty="0"/>
              <a:t> </a:t>
            </a:r>
            <a:r>
              <a:rPr lang="nl-BE" sz="2400" b="1" cap="small" spc="93" dirty="0" err="1"/>
              <a:t>feasible</a:t>
            </a:r>
            <a:r>
              <a:rPr lang="nl-BE" sz="2400" b="1" cap="small" spc="93" dirty="0"/>
              <a:t> </a:t>
            </a:r>
            <a:r>
              <a:rPr lang="nl-BE" sz="2400" b="1" cap="small" spc="93" dirty="0" err="1"/>
              <a:t>with</a:t>
            </a:r>
            <a:r>
              <a:rPr lang="nl-BE" sz="2400" b="1" cap="small" spc="93" dirty="0"/>
              <a:t> </a:t>
            </a:r>
            <a:r>
              <a:rPr lang="nl-BE" sz="2400" b="1" cap="small" spc="93" dirty="0" err="1"/>
              <a:t>other</a:t>
            </a:r>
            <a:r>
              <a:rPr lang="nl-BE" sz="2400" b="1" cap="small" spc="93" dirty="0"/>
              <a:t> </a:t>
            </a:r>
            <a:r>
              <a:rPr lang="nl-BE" sz="2400" b="1" cap="small" spc="93" dirty="0" err="1"/>
              <a:t>technologies</a:t>
            </a:r>
            <a:endParaRPr lang="fr-BE" sz="2400" b="1" cap="small" spc="93" dirty="0"/>
          </a:p>
        </p:txBody>
      </p:sp>
      <p:sp>
        <p:nvSpPr>
          <p:cNvPr id="19" name="Rectangle 18"/>
          <p:cNvSpPr/>
          <p:nvPr/>
        </p:nvSpPr>
        <p:spPr>
          <a:xfrm>
            <a:off x="2660547" y="6062822"/>
            <a:ext cx="2153096" cy="630541"/>
          </a:xfrm>
          <a:prstGeom prst="rect">
            <a:avLst/>
          </a:prstGeom>
          <a:solidFill>
            <a:srgbClr val="207EB6"/>
          </a:solidFill>
          <a:ln w="19050">
            <a:solidFill>
              <a:schemeClr val="bg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2133" spc="107" dirty="0" err="1"/>
              <a:t>Consistency</a:t>
            </a:r>
            <a:endParaRPr lang="nl-BE" sz="2133" spc="107" dirty="0"/>
          </a:p>
        </p:txBody>
      </p:sp>
      <p:sp>
        <p:nvSpPr>
          <p:cNvPr id="24" name="Rectangle 23"/>
          <p:cNvSpPr/>
          <p:nvPr/>
        </p:nvSpPr>
        <p:spPr>
          <a:xfrm>
            <a:off x="5047025" y="6062822"/>
            <a:ext cx="2153096" cy="630541"/>
          </a:xfrm>
          <a:prstGeom prst="rect">
            <a:avLst/>
          </a:prstGeom>
          <a:solidFill>
            <a:srgbClr val="207EB6"/>
          </a:solidFill>
          <a:ln w="19050">
            <a:solidFill>
              <a:schemeClr val="bg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2133" spc="107" dirty="0" err="1"/>
              <a:t>Streamlined</a:t>
            </a:r>
            <a:r>
              <a:rPr lang="nl-BE" sz="2133" spc="107" dirty="0"/>
              <a:t> </a:t>
            </a:r>
            <a:r>
              <a:rPr lang="nl-BE" sz="2133" spc="107" dirty="0" err="1"/>
              <a:t>processes</a:t>
            </a:r>
            <a:endParaRPr lang="nl-BE" sz="2133" spc="107" dirty="0"/>
          </a:p>
        </p:txBody>
      </p:sp>
      <p:sp>
        <p:nvSpPr>
          <p:cNvPr id="27" name="Rectangle 26"/>
          <p:cNvSpPr/>
          <p:nvPr/>
        </p:nvSpPr>
        <p:spPr>
          <a:xfrm>
            <a:off x="7433504" y="6062822"/>
            <a:ext cx="2153096" cy="630541"/>
          </a:xfrm>
          <a:prstGeom prst="rect">
            <a:avLst/>
          </a:prstGeom>
          <a:solidFill>
            <a:srgbClr val="207EB6"/>
          </a:solidFill>
          <a:ln w="19050">
            <a:solidFill>
              <a:schemeClr val="bg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2133" spc="107" dirty="0"/>
              <a:t>Real-time updates</a:t>
            </a:r>
          </a:p>
        </p:txBody>
      </p:sp>
      <p:sp>
        <p:nvSpPr>
          <p:cNvPr id="28" name="Rectangle 27"/>
          <p:cNvSpPr/>
          <p:nvPr/>
        </p:nvSpPr>
        <p:spPr>
          <a:xfrm>
            <a:off x="9819985" y="6062822"/>
            <a:ext cx="2153096" cy="630541"/>
          </a:xfrm>
          <a:prstGeom prst="rect">
            <a:avLst/>
          </a:prstGeom>
          <a:solidFill>
            <a:srgbClr val="207EB6"/>
          </a:solidFill>
          <a:ln w="19050">
            <a:solidFill>
              <a:schemeClr val="bg1">
                <a:alpha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BE" sz="2133" spc="107" dirty="0" err="1"/>
              <a:t>Insight</a:t>
            </a:r>
            <a:r>
              <a:rPr lang="nl-BE" sz="2133" spc="107" dirty="0"/>
              <a:t> in </a:t>
            </a:r>
            <a:r>
              <a:rPr lang="nl-BE" sz="2133" spc="107" dirty="0" err="1"/>
              <a:t>decision</a:t>
            </a:r>
            <a:r>
              <a:rPr lang="nl-BE" sz="2133" spc="107" dirty="0"/>
              <a:t> proces</a:t>
            </a:r>
          </a:p>
        </p:txBody>
      </p:sp>
      <p:sp>
        <p:nvSpPr>
          <p:cNvPr id="7" name="Slide Number Placeholder 6"/>
          <p:cNvSpPr>
            <a:spLocks noGrp="1"/>
          </p:cNvSpPr>
          <p:nvPr>
            <p:ph type="sldNum" sz="quarter" idx="12"/>
          </p:nvPr>
        </p:nvSpPr>
        <p:spPr/>
        <p:txBody>
          <a:bodyPr/>
          <a:lstStyle/>
          <a:p>
            <a:fld id="{D45B42A2-12DC-D04A-88D3-A93CC82DF348}" type="slidenum">
              <a:rPr lang="en-US" smtClean="0"/>
              <a:t>122</a:t>
            </a:fld>
            <a:endParaRPr lang="en-US" dirty="0"/>
          </a:p>
        </p:txBody>
      </p:sp>
    </p:spTree>
    <p:extLst>
      <p:ext uri="{BB962C8B-B14F-4D97-AF65-F5344CB8AC3E}">
        <p14:creationId xmlns:p14="http://schemas.microsoft.com/office/powerpoint/2010/main" val="348005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4"/>
          </p:nvPr>
        </p:nvSpPr>
        <p:spPr/>
        <p:txBody>
          <a:bodyPr/>
          <a:lstStyle/>
          <a:p>
            <a:pPr marL="0" indent="0" algn="ctr">
              <a:buNone/>
            </a:pPr>
            <a:endParaRPr lang="nl-NL" dirty="0"/>
          </a:p>
          <a:p>
            <a:pPr marL="0" indent="0" algn="ctr">
              <a:buNone/>
            </a:pPr>
            <a:r>
              <a:rPr lang="nl-NL" dirty="0"/>
              <a:t>In case of a </a:t>
            </a:r>
            <a:r>
              <a:rPr lang="nl-NL" dirty="0" err="1"/>
              <a:t>centralized</a:t>
            </a:r>
            <a:r>
              <a:rPr lang="nl-NL" dirty="0"/>
              <a:t> approach, </a:t>
            </a:r>
            <a:br>
              <a:rPr lang="nl-NL" dirty="0"/>
            </a:br>
            <a:r>
              <a:rPr lang="nl-NL" dirty="0"/>
              <a:t>is </a:t>
            </a:r>
            <a:r>
              <a:rPr lang="nl-NL" dirty="0" err="1"/>
              <a:t>it</a:t>
            </a:r>
            <a:r>
              <a:rPr lang="nl-NL" dirty="0"/>
              <a:t> </a:t>
            </a:r>
            <a:r>
              <a:rPr lang="nl-NL" dirty="0" err="1"/>
              <a:t>an</a:t>
            </a:r>
            <a:r>
              <a:rPr lang="nl-NL" dirty="0"/>
              <a:t> issue </a:t>
            </a:r>
            <a:r>
              <a:rPr lang="nl-NL" dirty="0" err="1"/>
              <a:t>that</a:t>
            </a:r>
            <a:r>
              <a:rPr lang="nl-NL" dirty="0"/>
              <a:t> a </a:t>
            </a:r>
            <a:r>
              <a:rPr lang="nl-NL" dirty="0" err="1"/>
              <a:t>central</a:t>
            </a:r>
            <a:r>
              <a:rPr lang="nl-NL" dirty="0"/>
              <a:t> </a:t>
            </a:r>
            <a:r>
              <a:rPr lang="nl-NL" dirty="0" err="1"/>
              <a:t>entity</a:t>
            </a:r>
            <a:r>
              <a:rPr lang="nl-NL" dirty="0"/>
              <a:t> </a:t>
            </a:r>
            <a:r>
              <a:rPr lang="nl-NL" dirty="0" err="1"/>
              <a:t>needs</a:t>
            </a:r>
            <a:r>
              <a:rPr lang="nl-NL" dirty="0"/>
              <a:t> </a:t>
            </a:r>
            <a:r>
              <a:rPr lang="nl-NL" dirty="0" err="1"/>
              <a:t>to</a:t>
            </a:r>
            <a:r>
              <a:rPr lang="nl-NL" dirty="0"/>
              <a:t> </a:t>
            </a:r>
            <a:r>
              <a:rPr lang="nl-NL" dirty="0" err="1"/>
              <a:t>be</a:t>
            </a:r>
            <a:r>
              <a:rPr lang="nl-NL" dirty="0"/>
              <a:t> </a:t>
            </a:r>
            <a:r>
              <a:rPr lang="nl-NL" dirty="0" err="1"/>
              <a:t>trusted</a:t>
            </a:r>
            <a:r>
              <a:rPr lang="nl-NL" dirty="0"/>
              <a:t> ?</a:t>
            </a:r>
          </a:p>
          <a:p>
            <a:endParaRPr lang="fr-BE" dirty="0"/>
          </a:p>
        </p:txBody>
      </p:sp>
      <p:sp>
        <p:nvSpPr>
          <p:cNvPr id="2" name="Title 1"/>
          <p:cNvSpPr>
            <a:spLocks noGrp="1"/>
          </p:cNvSpPr>
          <p:nvPr>
            <p:ph type="title"/>
          </p:nvPr>
        </p:nvSpPr>
        <p:spPr/>
        <p:txBody>
          <a:bodyPr/>
          <a:lstStyle/>
          <a:p>
            <a:r>
              <a:rPr lang="nl-BE" dirty="0"/>
              <a:t>Blockchain is </a:t>
            </a:r>
            <a:r>
              <a:rPr lang="nl-BE" dirty="0" err="1"/>
              <a:t>about</a:t>
            </a:r>
            <a:r>
              <a:rPr lang="nl-BE" dirty="0"/>
              <a:t> </a:t>
            </a:r>
            <a:r>
              <a:rPr lang="nl-BE" b="1" u="sng" dirty="0"/>
              <a:t>trust</a:t>
            </a:r>
            <a:r>
              <a:rPr lang="nl-BE" dirty="0"/>
              <a:t> </a:t>
            </a:r>
            <a:endParaRPr lang="fr-BE" dirty="0"/>
          </a:p>
        </p:txBody>
      </p:sp>
      <p:cxnSp>
        <p:nvCxnSpPr>
          <p:cNvPr id="4" name="Elbow Connector 3"/>
          <p:cNvCxnSpPr/>
          <p:nvPr/>
        </p:nvCxnSpPr>
        <p:spPr>
          <a:xfrm rot="5400000">
            <a:off x="3678258" y="1835414"/>
            <a:ext cx="1056117" cy="3360000"/>
          </a:xfrm>
          <a:prstGeom prst="bentConnector3">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 name="Elbow Connector 4"/>
          <p:cNvCxnSpPr/>
          <p:nvPr/>
        </p:nvCxnSpPr>
        <p:spPr>
          <a:xfrm rot="16200000" flipH="1">
            <a:off x="7278316" y="2123430"/>
            <a:ext cx="576000" cy="3360000"/>
          </a:xfrm>
          <a:prstGeom prst="bentConnector3">
            <a:avLst>
              <a:gd name="adj1" fmla="val 129"/>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478041" y="3366883"/>
            <a:ext cx="288000" cy="288000"/>
          </a:xfrm>
          <a:prstGeom prst="ellipse">
            <a:avLst/>
          </a:prstGeom>
          <a:solidFill>
            <a:srgbClr val="00B05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400"/>
          </a:p>
        </p:txBody>
      </p:sp>
      <p:sp>
        <p:nvSpPr>
          <p:cNvPr id="7" name="Oval 6"/>
          <p:cNvSpPr/>
          <p:nvPr/>
        </p:nvSpPr>
        <p:spPr>
          <a:xfrm>
            <a:off x="4213679" y="3371430"/>
            <a:ext cx="288000" cy="288000"/>
          </a:xfrm>
          <a:prstGeom prst="ellipse">
            <a:avLst/>
          </a:prstGeom>
          <a:solidFill>
            <a:srgbClr val="FF0000"/>
          </a:solidFill>
          <a:ln w="254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400"/>
          </a:p>
        </p:txBody>
      </p:sp>
      <p:sp>
        <p:nvSpPr>
          <p:cNvPr id="10" name="TextBox 9"/>
          <p:cNvSpPr txBox="1"/>
          <p:nvPr/>
        </p:nvSpPr>
        <p:spPr>
          <a:xfrm>
            <a:off x="757263" y="4086883"/>
            <a:ext cx="3464410" cy="502766"/>
          </a:xfrm>
          <a:prstGeom prst="rect">
            <a:avLst/>
          </a:prstGeom>
          <a:noFill/>
        </p:spPr>
        <p:txBody>
          <a:bodyPr wrap="none" rtlCol="0">
            <a:spAutoFit/>
          </a:bodyPr>
          <a:lstStyle/>
          <a:p>
            <a:r>
              <a:rPr lang="nl-BE" sz="2667" dirty="0"/>
              <a:t>Blockchain is a bad </a:t>
            </a:r>
            <a:r>
              <a:rPr lang="nl-BE" sz="2667" dirty="0" err="1"/>
              <a:t>idea</a:t>
            </a:r>
            <a:endParaRPr lang="fr-BE" sz="2667" dirty="0"/>
          </a:p>
        </p:txBody>
      </p:sp>
      <p:sp>
        <p:nvSpPr>
          <p:cNvPr id="11" name="TextBox 10"/>
          <p:cNvSpPr txBox="1"/>
          <p:nvPr/>
        </p:nvSpPr>
        <p:spPr>
          <a:xfrm>
            <a:off x="7038061" y="4086883"/>
            <a:ext cx="4381520" cy="502766"/>
          </a:xfrm>
          <a:prstGeom prst="rect">
            <a:avLst/>
          </a:prstGeom>
          <a:noFill/>
        </p:spPr>
        <p:txBody>
          <a:bodyPr wrap="none" rtlCol="0">
            <a:spAutoFit/>
          </a:bodyPr>
          <a:lstStyle/>
          <a:p>
            <a:r>
              <a:rPr lang="nl-BE" sz="2667" dirty="0"/>
              <a:t>Blockchain </a:t>
            </a:r>
            <a:r>
              <a:rPr lang="nl-BE" sz="2667" dirty="0" err="1"/>
              <a:t>might</a:t>
            </a:r>
            <a:r>
              <a:rPr lang="nl-BE" sz="2667" dirty="0"/>
              <a:t> </a:t>
            </a:r>
            <a:r>
              <a:rPr lang="nl-BE" sz="2667" dirty="0" err="1"/>
              <a:t>be</a:t>
            </a:r>
            <a:r>
              <a:rPr lang="nl-BE" sz="2667" dirty="0"/>
              <a:t> </a:t>
            </a:r>
            <a:r>
              <a:rPr lang="nl-BE" sz="2667" dirty="0" err="1"/>
              <a:t>an</a:t>
            </a:r>
            <a:r>
              <a:rPr lang="nl-BE" sz="2667" dirty="0"/>
              <a:t> option</a:t>
            </a:r>
            <a:endParaRPr lang="fr-BE" sz="2667" dirty="0"/>
          </a:p>
        </p:txBody>
      </p:sp>
      <p:sp>
        <p:nvSpPr>
          <p:cNvPr id="13" name="Slide Number Placeholder 12"/>
          <p:cNvSpPr>
            <a:spLocks noGrp="1"/>
          </p:cNvSpPr>
          <p:nvPr>
            <p:ph type="sldNum" sz="quarter" idx="12"/>
          </p:nvPr>
        </p:nvSpPr>
        <p:spPr/>
        <p:txBody>
          <a:bodyPr/>
          <a:lstStyle/>
          <a:p>
            <a:fld id="{D45B42A2-12DC-D04A-88D3-A93CC82DF348}" type="slidenum">
              <a:rPr lang="en-US" smtClean="0"/>
              <a:t>123</a:t>
            </a:fld>
            <a:endParaRPr lang="en-US" dirty="0"/>
          </a:p>
        </p:txBody>
      </p:sp>
    </p:spTree>
    <p:extLst>
      <p:ext uri="{BB962C8B-B14F-4D97-AF65-F5344CB8AC3E}">
        <p14:creationId xmlns:p14="http://schemas.microsoft.com/office/powerpoint/2010/main" val="164267972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p:txBody>
          <a:bodyPr>
            <a:normAutofit/>
          </a:bodyPr>
          <a:lstStyle/>
          <a:p>
            <a:r>
              <a:rPr lang="nl-BE" dirty="0" err="1"/>
              <a:t>to</a:t>
            </a:r>
            <a:r>
              <a:rPr lang="nl-BE" dirty="0"/>
              <a:t> </a:t>
            </a:r>
            <a:r>
              <a:rPr lang="nl-BE" dirty="0" err="1"/>
              <a:t>be</a:t>
            </a:r>
            <a:r>
              <a:rPr lang="nl-BE" dirty="0"/>
              <a:t> a </a:t>
            </a:r>
            <a:r>
              <a:rPr lang="nl-BE" dirty="0" err="1"/>
              <a:t>victim</a:t>
            </a:r>
            <a:r>
              <a:rPr lang="nl-BE" dirty="0"/>
              <a:t> of </a:t>
            </a:r>
            <a:r>
              <a:rPr lang="nl-BE" dirty="0" err="1"/>
              <a:t>the</a:t>
            </a:r>
            <a:r>
              <a:rPr lang="nl-BE" dirty="0"/>
              <a:t> ‘</a:t>
            </a:r>
            <a:r>
              <a:rPr lang="nl-BE" dirty="0" err="1"/>
              <a:t>PoC</a:t>
            </a:r>
            <a:r>
              <a:rPr lang="nl-BE" dirty="0"/>
              <a:t>’-</a:t>
            </a:r>
            <a:r>
              <a:rPr lang="nl-BE" dirty="0" err="1"/>
              <a:t>industry</a:t>
            </a:r>
            <a:endParaRPr lang="nl-BE" dirty="0"/>
          </a:p>
          <a:p>
            <a:pPr lvl="1"/>
            <a:r>
              <a:rPr lang="nl-BE" dirty="0"/>
              <a:t>“we make </a:t>
            </a:r>
            <a:r>
              <a:rPr lang="nl-BE" dirty="0" err="1"/>
              <a:t>abstraction</a:t>
            </a:r>
            <a:r>
              <a:rPr lang="nl-BE" dirty="0"/>
              <a:t> of </a:t>
            </a:r>
            <a:r>
              <a:rPr lang="nl-BE" dirty="0" err="1"/>
              <a:t>the</a:t>
            </a:r>
            <a:r>
              <a:rPr lang="nl-BE" dirty="0"/>
              <a:t> GDPR”</a:t>
            </a:r>
          </a:p>
          <a:p>
            <a:pPr lvl="1"/>
            <a:r>
              <a:rPr lang="nl-NL" dirty="0"/>
              <a:t>“</a:t>
            </a:r>
            <a:r>
              <a:rPr lang="nl-NL" dirty="0" err="1"/>
              <a:t>given</a:t>
            </a:r>
            <a:r>
              <a:rPr lang="nl-NL" dirty="0"/>
              <a:t> </a:t>
            </a:r>
            <a:r>
              <a:rPr lang="nl-NL" dirty="0" err="1"/>
              <a:t>the</a:t>
            </a:r>
            <a:r>
              <a:rPr lang="nl-NL" dirty="0"/>
              <a:t> </a:t>
            </a:r>
            <a:r>
              <a:rPr lang="nl-NL" dirty="0" err="1"/>
              <a:t>limited</a:t>
            </a:r>
            <a:r>
              <a:rPr lang="nl-NL" dirty="0"/>
              <a:t> budget, we do </a:t>
            </a:r>
            <a:r>
              <a:rPr lang="nl-NL" dirty="0" err="1"/>
              <a:t>not</a:t>
            </a:r>
            <a:r>
              <a:rPr lang="nl-NL" dirty="0"/>
              <a:t> do a prior analysis”</a:t>
            </a:r>
          </a:p>
          <a:p>
            <a:pPr lvl="1"/>
            <a:r>
              <a:rPr lang="nl-BE" dirty="0"/>
              <a:t>“</a:t>
            </a:r>
            <a:r>
              <a:rPr lang="nl-BE" dirty="0" err="1"/>
              <a:t>the</a:t>
            </a:r>
            <a:r>
              <a:rPr lang="nl-BE" dirty="0"/>
              <a:t> blockchain </a:t>
            </a:r>
            <a:r>
              <a:rPr lang="nl-BE" dirty="0" err="1"/>
              <a:t>PoC</a:t>
            </a:r>
            <a:r>
              <a:rPr lang="nl-BE" dirty="0"/>
              <a:t> was </a:t>
            </a:r>
            <a:r>
              <a:rPr lang="nl-BE" dirty="0" err="1"/>
              <a:t>not</a:t>
            </a:r>
            <a:r>
              <a:rPr lang="nl-BE" dirty="0"/>
              <a:t> </a:t>
            </a:r>
            <a:r>
              <a:rPr lang="nl-BE" dirty="0" err="1"/>
              <a:t>meant</a:t>
            </a:r>
            <a:r>
              <a:rPr lang="nl-BE" dirty="0"/>
              <a:t> </a:t>
            </a:r>
            <a:r>
              <a:rPr lang="nl-BE" dirty="0" err="1"/>
              <a:t>to</a:t>
            </a:r>
            <a:r>
              <a:rPr lang="nl-BE" dirty="0"/>
              <a:t> run in a </a:t>
            </a:r>
            <a:r>
              <a:rPr lang="nl-BE" dirty="0" err="1"/>
              <a:t>distributed</a:t>
            </a:r>
            <a:r>
              <a:rPr lang="nl-BE" dirty="0"/>
              <a:t> way”</a:t>
            </a:r>
          </a:p>
          <a:p>
            <a:pPr marL="457200" lvl="1" indent="0">
              <a:buNone/>
            </a:pPr>
            <a:r>
              <a:rPr lang="nl-NL" dirty="0"/>
              <a:t>=&gt; 	is </a:t>
            </a:r>
            <a:r>
              <a:rPr lang="nl-NL" dirty="0" err="1"/>
              <a:t>there</a:t>
            </a:r>
            <a:r>
              <a:rPr lang="nl-NL" dirty="0"/>
              <a:t> a real business case ?</a:t>
            </a:r>
          </a:p>
          <a:p>
            <a:pPr marL="457200" lvl="1" indent="0">
              <a:buNone/>
            </a:pPr>
            <a:r>
              <a:rPr lang="nl-NL" dirty="0"/>
              <a:t>=&gt;	make </a:t>
            </a:r>
            <a:r>
              <a:rPr lang="nl-NL" dirty="0" err="1"/>
              <a:t>clear</a:t>
            </a:r>
            <a:r>
              <a:rPr lang="nl-NL" dirty="0"/>
              <a:t> </a:t>
            </a:r>
            <a:r>
              <a:rPr lang="nl-NL" dirty="0" err="1"/>
              <a:t>agreements</a:t>
            </a:r>
            <a:r>
              <a:rPr lang="nl-NL" dirty="0"/>
              <a:t> (on paper) </a:t>
            </a:r>
            <a:r>
              <a:rPr lang="nl-NL" dirty="0" err="1"/>
              <a:t>if</a:t>
            </a:r>
            <a:r>
              <a:rPr lang="nl-NL" dirty="0"/>
              <a:t> </a:t>
            </a:r>
            <a:r>
              <a:rPr lang="nl-NL" dirty="0" err="1"/>
              <a:t>you</a:t>
            </a:r>
            <a:r>
              <a:rPr lang="nl-NL" dirty="0"/>
              <a:t> are planning </a:t>
            </a:r>
            <a:r>
              <a:rPr lang="nl-NL" dirty="0" err="1"/>
              <a:t>to</a:t>
            </a:r>
            <a:r>
              <a:rPr lang="nl-NL" dirty="0"/>
              <a:t> go </a:t>
            </a:r>
            <a:r>
              <a:rPr lang="nl-NL" dirty="0" err="1"/>
              <a:t>further</a:t>
            </a:r>
            <a:r>
              <a:rPr lang="nl-NL" dirty="0"/>
              <a:t> </a:t>
            </a:r>
            <a:r>
              <a:rPr lang="nl-NL" dirty="0" err="1"/>
              <a:t>than</a:t>
            </a:r>
            <a:r>
              <a:rPr lang="nl-NL" dirty="0"/>
              <a:t> a </a:t>
            </a:r>
            <a:r>
              <a:rPr lang="nl-NL" dirty="0" err="1"/>
              <a:t>PoC</a:t>
            </a:r>
            <a:endParaRPr lang="nl-BE" dirty="0"/>
          </a:p>
          <a:p>
            <a:r>
              <a:rPr lang="nl-BE" dirty="0" err="1"/>
              <a:t>technology</a:t>
            </a:r>
            <a:r>
              <a:rPr lang="nl-BE" dirty="0"/>
              <a:t> </a:t>
            </a:r>
            <a:r>
              <a:rPr lang="nl-BE" dirty="0" err="1"/>
              <a:t>lock</a:t>
            </a:r>
            <a:r>
              <a:rPr lang="nl-BE" dirty="0"/>
              <a:t>-in</a:t>
            </a:r>
          </a:p>
          <a:p>
            <a:pPr lvl="1"/>
            <a:r>
              <a:rPr lang="nl-BE" dirty="0" err="1"/>
              <a:t>leading</a:t>
            </a:r>
            <a:r>
              <a:rPr lang="nl-BE" dirty="0"/>
              <a:t> </a:t>
            </a:r>
            <a:r>
              <a:rPr lang="nl-BE" dirty="0" err="1"/>
              <a:t>technologies</a:t>
            </a:r>
            <a:r>
              <a:rPr lang="nl-BE" dirty="0"/>
              <a:t> </a:t>
            </a:r>
            <a:r>
              <a:rPr lang="nl-BE" dirty="0" err="1"/>
              <a:t>tomorrow</a:t>
            </a:r>
            <a:r>
              <a:rPr lang="nl-BE" dirty="0"/>
              <a:t> ? dominant </a:t>
            </a:r>
            <a:r>
              <a:rPr lang="nl-BE" dirty="0" err="1"/>
              <a:t>technology</a:t>
            </a:r>
            <a:r>
              <a:rPr lang="nl-BE" dirty="0"/>
              <a:t> </a:t>
            </a:r>
            <a:r>
              <a:rPr lang="nl-BE" dirty="0" err="1"/>
              <a:t>today</a:t>
            </a:r>
            <a:r>
              <a:rPr lang="nl-BE" dirty="0"/>
              <a:t> </a:t>
            </a:r>
            <a:r>
              <a:rPr lang="nl-BE" dirty="0" err="1"/>
              <a:t>not</a:t>
            </a:r>
            <a:r>
              <a:rPr lang="nl-BE" dirty="0"/>
              <a:t> </a:t>
            </a:r>
            <a:r>
              <a:rPr lang="nl-BE" dirty="0" err="1"/>
              <a:t>necessarily</a:t>
            </a:r>
            <a:r>
              <a:rPr lang="nl-BE" dirty="0"/>
              <a:t> dominant in 12 </a:t>
            </a:r>
            <a:r>
              <a:rPr lang="nl-BE" dirty="0" err="1"/>
              <a:t>months</a:t>
            </a:r>
            <a:endParaRPr lang="nl-BE" dirty="0"/>
          </a:p>
          <a:p>
            <a:pPr lvl="1"/>
            <a:r>
              <a:rPr lang="nl-BE" dirty="0"/>
              <a:t>no </a:t>
            </a:r>
            <a:r>
              <a:rPr lang="nl-BE" dirty="0" err="1"/>
              <a:t>one-tech-suits-all</a:t>
            </a:r>
            <a:r>
              <a:rPr lang="nl-BE" dirty="0"/>
              <a:t> =&gt; </a:t>
            </a:r>
            <a:r>
              <a:rPr lang="nl-BE" dirty="0" err="1"/>
              <a:t>choice</a:t>
            </a:r>
            <a:r>
              <a:rPr lang="nl-BE" dirty="0"/>
              <a:t> blockchain </a:t>
            </a:r>
            <a:r>
              <a:rPr lang="nl-BE" dirty="0" err="1"/>
              <a:t>technology</a:t>
            </a:r>
            <a:r>
              <a:rPr lang="nl-BE" dirty="0"/>
              <a:t> </a:t>
            </a:r>
            <a:r>
              <a:rPr lang="nl-BE" dirty="0" err="1"/>
              <a:t>will</a:t>
            </a:r>
            <a:r>
              <a:rPr lang="nl-BE" dirty="0"/>
              <a:t> </a:t>
            </a:r>
            <a:r>
              <a:rPr lang="nl-BE" dirty="0" err="1"/>
              <a:t>depend</a:t>
            </a:r>
            <a:r>
              <a:rPr lang="nl-BE" dirty="0"/>
              <a:t> on business case</a:t>
            </a:r>
          </a:p>
          <a:p>
            <a:pPr lvl="1"/>
            <a:r>
              <a:rPr lang="nl-BE" dirty="0"/>
              <a:t>no </a:t>
            </a:r>
            <a:r>
              <a:rPr lang="nl-BE" dirty="0" err="1"/>
              <a:t>standards</a:t>
            </a:r>
            <a:endParaRPr lang="nl-BE" dirty="0"/>
          </a:p>
          <a:p>
            <a:pPr marL="457200" lvl="1" indent="0">
              <a:buNone/>
            </a:pPr>
            <a:r>
              <a:rPr lang="nl-BE" dirty="0"/>
              <a:t>=&gt;	</a:t>
            </a:r>
            <a:r>
              <a:rPr lang="nl-BE" dirty="0" err="1"/>
              <a:t>think</a:t>
            </a:r>
            <a:r>
              <a:rPr lang="nl-BE" dirty="0"/>
              <a:t> </a:t>
            </a:r>
            <a:r>
              <a:rPr lang="nl-BE" dirty="0" err="1"/>
              <a:t>about</a:t>
            </a:r>
            <a:r>
              <a:rPr lang="nl-BE" dirty="0"/>
              <a:t> </a:t>
            </a:r>
            <a:r>
              <a:rPr lang="nl-BE" dirty="0" err="1"/>
              <a:t>how</a:t>
            </a:r>
            <a:r>
              <a:rPr lang="nl-BE" dirty="0"/>
              <a:t> </a:t>
            </a:r>
            <a:r>
              <a:rPr lang="nl-BE" dirty="0" err="1"/>
              <a:t>to</a:t>
            </a:r>
            <a:r>
              <a:rPr lang="nl-BE" dirty="0"/>
              <a:t> </a:t>
            </a:r>
            <a:r>
              <a:rPr lang="nl-BE" dirty="0" err="1"/>
              <a:t>migrate</a:t>
            </a:r>
            <a:r>
              <a:rPr lang="nl-BE" dirty="0"/>
              <a:t> </a:t>
            </a:r>
            <a:r>
              <a:rPr lang="nl-BE" dirty="0" err="1"/>
              <a:t>away</a:t>
            </a:r>
            <a:r>
              <a:rPr lang="nl-BE" dirty="0"/>
              <a:t> </a:t>
            </a:r>
            <a:r>
              <a:rPr lang="nl-BE" dirty="0" err="1"/>
              <a:t>to</a:t>
            </a:r>
            <a:r>
              <a:rPr lang="nl-BE" dirty="0"/>
              <a:t> </a:t>
            </a:r>
            <a:r>
              <a:rPr lang="nl-BE" dirty="0" err="1"/>
              <a:t>avoid</a:t>
            </a:r>
            <a:r>
              <a:rPr lang="nl-BE" dirty="0"/>
              <a:t> </a:t>
            </a:r>
            <a:r>
              <a:rPr lang="nl-BE" dirty="0" err="1"/>
              <a:t>dependency</a:t>
            </a:r>
            <a:r>
              <a:rPr lang="nl-BE" dirty="0"/>
              <a:t> of single </a:t>
            </a:r>
            <a:r>
              <a:rPr lang="nl-BE" dirty="0" err="1"/>
              <a:t>technology</a:t>
            </a:r>
            <a:endParaRPr lang="fr-BE" dirty="0"/>
          </a:p>
          <a:p>
            <a:endParaRPr lang="en-US" dirty="0"/>
          </a:p>
        </p:txBody>
      </p:sp>
      <p:sp>
        <p:nvSpPr>
          <p:cNvPr id="2" name="Title 1"/>
          <p:cNvSpPr>
            <a:spLocks noGrp="1"/>
          </p:cNvSpPr>
          <p:nvPr>
            <p:ph type="title"/>
          </p:nvPr>
        </p:nvSpPr>
        <p:spPr/>
        <p:txBody>
          <a:bodyPr/>
          <a:lstStyle/>
          <a:p>
            <a:r>
              <a:rPr lang="nl-BE" dirty="0" err="1"/>
              <a:t>Avoid</a:t>
            </a:r>
            <a:endParaRPr lang="fr-BE" dirty="0"/>
          </a:p>
        </p:txBody>
      </p:sp>
      <p:sp>
        <p:nvSpPr>
          <p:cNvPr id="6" name="Slide Number Placeholder 5"/>
          <p:cNvSpPr>
            <a:spLocks noGrp="1"/>
          </p:cNvSpPr>
          <p:nvPr>
            <p:ph type="sldNum" sz="quarter" idx="12"/>
          </p:nvPr>
        </p:nvSpPr>
        <p:spPr/>
        <p:txBody>
          <a:bodyPr/>
          <a:lstStyle/>
          <a:p>
            <a:fld id="{D45B42A2-12DC-D04A-88D3-A93CC82DF348}" type="slidenum">
              <a:rPr lang="en-US" smtClean="0"/>
              <a:t>124</a:t>
            </a:fld>
            <a:endParaRPr lang="en-US" dirty="0"/>
          </a:p>
        </p:txBody>
      </p:sp>
    </p:spTree>
    <p:extLst>
      <p:ext uri="{BB962C8B-B14F-4D97-AF65-F5344CB8AC3E}">
        <p14:creationId xmlns:p14="http://schemas.microsoft.com/office/powerpoint/2010/main" val="287283052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54" name="Group 2053"/>
          <p:cNvGrpSpPr/>
          <p:nvPr/>
        </p:nvGrpSpPr>
        <p:grpSpPr>
          <a:xfrm>
            <a:off x="568204" y="1512378"/>
            <a:ext cx="4091166" cy="4563977"/>
            <a:chOff x="304880" y="987574"/>
            <a:chExt cx="3114992" cy="3422983"/>
          </a:xfrm>
        </p:grpSpPr>
        <p:sp>
          <p:nvSpPr>
            <p:cNvPr id="13" name="Rounded Rectangle 12"/>
            <p:cNvSpPr/>
            <p:nvPr/>
          </p:nvSpPr>
          <p:spPr>
            <a:xfrm>
              <a:off x="323528" y="987574"/>
              <a:ext cx="3096344" cy="626400"/>
            </a:xfrm>
            <a:prstGeom prst="roundRect">
              <a:avLst>
                <a:gd name="adj" fmla="val 0"/>
              </a:avLst>
            </a:prstGeom>
            <a:solidFill>
              <a:srgbClr val="2D88B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133" b="1" dirty="0" err="1">
                  <a:solidFill>
                    <a:schemeClr val="bg1"/>
                  </a:solidFill>
                </a:rPr>
                <a:t>Creation</a:t>
              </a:r>
              <a:r>
                <a:rPr lang="nl-NL" sz="2133" b="1" dirty="0">
                  <a:solidFill>
                    <a:schemeClr val="bg1"/>
                  </a:solidFill>
                </a:rPr>
                <a:t> &amp; storage of </a:t>
              </a:r>
              <a:r>
                <a:rPr lang="nl-NL" sz="2133" b="1" dirty="0" err="1">
                  <a:solidFill>
                    <a:schemeClr val="bg1"/>
                  </a:solidFill>
                </a:rPr>
                <a:t>proofs</a:t>
              </a:r>
              <a:r>
                <a:rPr lang="nl-NL" sz="2133" b="1" dirty="0">
                  <a:solidFill>
                    <a:schemeClr val="bg1"/>
                  </a:solidFill>
                </a:rPr>
                <a:t> </a:t>
              </a:r>
              <a:r>
                <a:rPr lang="nl-NL" sz="2133" b="1" dirty="0" err="1">
                  <a:solidFill>
                    <a:schemeClr val="bg1"/>
                  </a:solidFill>
                </a:rPr>
                <a:t>becomes</a:t>
              </a:r>
              <a:r>
                <a:rPr lang="nl-NL" sz="2133" b="1" dirty="0">
                  <a:solidFill>
                    <a:schemeClr val="bg1"/>
                  </a:solidFill>
                </a:rPr>
                <a:t> </a:t>
              </a:r>
              <a:r>
                <a:rPr lang="nl-NL" sz="2133" b="1" dirty="0" err="1">
                  <a:solidFill>
                    <a:schemeClr val="bg1"/>
                  </a:solidFill>
                </a:rPr>
                <a:t>collective</a:t>
              </a:r>
              <a:r>
                <a:rPr lang="nl-NL" sz="2133" b="1" dirty="0">
                  <a:solidFill>
                    <a:schemeClr val="bg1"/>
                  </a:solidFill>
                </a:rPr>
                <a:t> </a:t>
              </a:r>
              <a:r>
                <a:rPr lang="nl-NL" sz="2133" b="1" dirty="0" err="1">
                  <a:solidFill>
                    <a:schemeClr val="bg1"/>
                  </a:solidFill>
                </a:rPr>
                <a:t>process</a:t>
              </a:r>
              <a:endParaRPr lang="nl-NL" sz="2133" b="1" dirty="0">
                <a:solidFill>
                  <a:schemeClr val="bg1"/>
                </a:solidFill>
              </a:endParaRPr>
            </a:p>
          </p:txBody>
        </p:sp>
        <p:sp>
          <p:nvSpPr>
            <p:cNvPr id="15" name="Rounded Rectangle 14"/>
            <p:cNvSpPr/>
            <p:nvPr/>
          </p:nvSpPr>
          <p:spPr>
            <a:xfrm>
              <a:off x="323528" y="1786510"/>
              <a:ext cx="3096344" cy="1000507"/>
            </a:xfrm>
            <a:prstGeom prst="roundRect">
              <a:avLst>
                <a:gd name="adj" fmla="val 0"/>
              </a:avLst>
            </a:prstGeom>
            <a:solidFill>
              <a:srgbClr val="2D88B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133" b="1" dirty="0" err="1">
                  <a:solidFill>
                    <a:schemeClr val="bg1"/>
                  </a:solidFill>
                </a:rPr>
                <a:t>Participants</a:t>
              </a:r>
              <a:r>
                <a:rPr lang="nl-NL" sz="2133" b="1" dirty="0">
                  <a:solidFill>
                    <a:schemeClr val="bg1"/>
                  </a:solidFill>
                </a:rPr>
                <a:t> (</a:t>
              </a:r>
              <a:r>
                <a:rPr lang="nl-NL" sz="2133" b="1" dirty="0" err="1">
                  <a:solidFill>
                    <a:schemeClr val="bg1"/>
                  </a:solidFill>
                </a:rPr>
                <a:t>organisations</a:t>
              </a:r>
              <a:r>
                <a:rPr lang="nl-NL" sz="2133" b="1" dirty="0">
                  <a:solidFill>
                    <a:schemeClr val="bg1"/>
                  </a:solidFill>
                </a:rPr>
                <a:t> &amp; </a:t>
              </a:r>
              <a:r>
                <a:rPr lang="nl-NL" sz="2133" b="1" dirty="0" err="1">
                  <a:solidFill>
                    <a:schemeClr val="bg1"/>
                  </a:solidFill>
                </a:rPr>
                <a:t>eBox</a:t>
              </a:r>
              <a:r>
                <a:rPr lang="nl-NL" sz="2133" b="1" dirty="0">
                  <a:solidFill>
                    <a:schemeClr val="bg1"/>
                  </a:solidFill>
                </a:rPr>
                <a:t>) do </a:t>
              </a:r>
              <a:r>
                <a:rPr lang="nl-NL" sz="2133" b="1" dirty="0" err="1">
                  <a:solidFill>
                    <a:schemeClr val="bg1"/>
                  </a:solidFill>
                </a:rPr>
                <a:t>not</a:t>
              </a:r>
              <a:r>
                <a:rPr lang="nl-NL" sz="2133" b="1" dirty="0">
                  <a:solidFill>
                    <a:schemeClr val="bg1"/>
                  </a:solidFill>
                </a:rPr>
                <a:t> </a:t>
              </a:r>
              <a:r>
                <a:rPr lang="nl-NL" sz="2133" b="1" dirty="0" err="1">
                  <a:solidFill>
                    <a:schemeClr val="bg1"/>
                  </a:solidFill>
                </a:rPr>
                <a:t>need</a:t>
              </a:r>
              <a:r>
                <a:rPr lang="nl-NL" sz="2133" b="1" dirty="0">
                  <a:solidFill>
                    <a:schemeClr val="bg1"/>
                  </a:solidFill>
                </a:rPr>
                <a:t> </a:t>
              </a:r>
              <a:r>
                <a:rPr lang="nl-NL" sz="2133" b="1" dirty="0" err="1">
                  <a:solidFill>
                    <a:schemeClr val="bg1"/>
                  </a:solidFill>
                </a:rPr>
                <a:t>to</a:t>
              </a:r>
              <a:r>
                <a:rPr lang="nl-NL" sz="2133" b="1" dirty="0">
                  <a:solidFill>
                    <a:schemeClr val="bg1"/>
                  </a:solidFill>
                </a:rPr>
                <a:t> trust </a:t>
              </a:r>
              <a:r>
                <a:rPr lang="nl-NL" sz="2133" b="1" dirty="0" err="1">
                  <a:solidFill>
                    <a:schemeClr val="bg1"/>
                  </a:solidFill>
                </a:rPr>
                <a:t>each</a:t>
              </a:r>
              <a:r>
                <a:rPr lang="nl-NL" sz="2133" b="1" dirty="0">
                  <a:solidFill>
                    <a:schemeClr val="bg1"/>
                  </a:solidFill>
                </a:rPr>
                <a:t> </a:t>
              </a:r>
              <a:r>
                <a:rPr lang="nl-NL" sz="2133" b="1" dirty="0" err="1">
                  <a:solidFill>
                    <a:schemeClr val="bg1"/>
                  </a:solidFill>
                </a:rPr>
                <a:t>other</a:t>
              </a:r>
              <a:r>
                <a:rPr lang="nl-NL" sz="2133" b="1" dirty="0">
                  <a:solidFill>
                    <a:schemeClr val="bg1"/>
                  </a:solidFill>
                </a:rPr>
                <a:t> (end users do trust </a:t>
              </a:r>
              <a:r>
                <a:rPr lang="nl-NL" sz="2133" b="1" dirty="0" err="1">
                  <a:solidFill>
                    <a:schemeClr val="bg1"/>
                  </a:solidFill>
                </a:rPr>
                <a:t>their</a:t>
              </a:r>
              <a:r>
                <a:rPr lang="nl-NL" sz="2133" b="1" dirty="0">
                  <a:solidFill>
                    <a:schemeClr val="bg1"/>
                  </a:solidFill>
                </a:rPr>
                <a:t> </a:t>
              </a:r>
              <a:r>
                <a:rPr lang="nl-NL" sz="2133" b="1" dirty="0" err="1">
                  <a:solidFill>
                    <a:schemeClr val="bg1"/>
                  </a:solidFill>
                </a:rPr>
                <a:t>organisation</a:t>
              </a:r>
              <a:r>
                <a:rPr lang="nl-NL" sz="2133" b="1" dirty="0">
                  <a:solidFill>
                    <a:schemeClr val="bg1"/>
                  </a:solidFill>
                </a:rPr>
                <a:t>)</a:t>
              </a:r>
            </a:p>
          </p:txBody>
        </p:sp>
        <p:sp>
          <p:nvSpPr>
            <p:cNvPr id="16" name="Rounded Rectangle 15"/>
            <p:cNvSpPr/>
            <p:nvPr/>
          </p:nvSpPr>
          <p:spPr>
            <a:xfrm>
              <a:off x="304880" y="2986913"/>
              <a:ext cx="3096344" cy="624706"/>
            </a:xfrm>
            <a:prstGeom prst="roundRect">
              <a:avLst>
                <a:gd name="adj" fmla="val 0"/>
              </a:avLst>
            </a:prstGeom>
            <a:solidFill>
              <a:srgbClr val="2D88B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133" b="1" dirty="0">
                  <a:solidFill>
                    <a:schemeClr val="bg1"/>
                  </a:solidFill>
                </a:rPr>
                <a:t>Strong </a:t>
              </a:r>
              <a:r>
                <a:rPr lang="nl-NL" sz="2133" b="1" dirty="0" err="1">
                  <a:solidFill>
                    <a:schemeClr val="bg1"/>
                  </a:solidFill>
                </a:rPr>
                <a:t>probative</a:t>
              </a:r>
              <a:r>
                <a:rPr lang="nl-NL" sz="2133" b="1" dirty="0">
                  <a:solidFill>
                    <a:schemeClr val="bg1"/>
                  </a:solidFill>
                </a:rPr>
                <a:t> </a:t>
              </a:r>
              <a:r>
                <a:rPr lang="nl-NL" sz="2133" b="1" dirty="0" err="1">
                  <a:solidFill>
                    <a:schemeClr val="bg1"/>
                  </a:solidFill>
                </a:rPr>
                <a:t>value</a:t>
              </a:r>
              <a:r>
                <a:rPr lang="nl-NL" sz="2133" b="1" dirty="0">
                  <a:solidFill>
                    <a:schemeClr val="bg1"/>
                  </a:solidFill>
                </a:rPr>
                <a:t> </a:t>
              </a:r>
              <a:br>
                <a:rPr lang="nl-NL" sz="2133" b="1" dirty="0">
                  <a:solidFill>
                    <a:schemeClr val="bg1"/>
                  </a:solidFill>
                </a:rPr>
              </a:br>
              <a:r>
                <a:rPr lang="nl-NL" sz="2133" b="1" dirty="0">
                  <a:solidFill>
                    <a:schemeClr val="bg1"/>
                  </a:solidFill>
                </a:rPr>
                <a:t>without </a:t>
              </a:r>
              <a:r>
                <a:rPr lang="nl-NL" sz="2133" b="1" dirty="0" err="1">
                  <a:solidFill>
                    <a:schemeClr val="bg1"/>
                  </a:solidFill>
                </a:rPr>
                <a:t>central</a:t>
              </a:r>
              <a:r>
                <a:rPr lang="nl-NL" sz="2133" b="1" dirty="0">
                  <a:solidFill>
                    <a:schemeClr val="bg1"/>
                  </a:solidFill>
                </a:rPr>
                <a:t> </a:t>
              </a:r>
              <a:r>
                <a:rPr lang="nl-NL" sz="2133" b="1" dirty="0" err="1">
                  <a:solidFill>
                    <a:schemeClr val="bg1"/>
                  </a:solidFill>
                </a:rPr>
                <a:t>authority</a:t>
              </a:r>
              <a:endParaRPr lang="nl-NL" sz="2133" b="1" dirty="0">
                <a:solidFill>
                  <a:schemeClr val="bg1"/>
                </a:solidFill>
              </a:endParaRPr>
            </a:p>
          </p:txBody>
        </p:sp>
        <p:sp>
          <p:nvSpPr>
            <p:cNvPr id="17" name="Rounded Rectangle 16"/>
            <p:cNvSpPr/>
            <p:nvPr/>
          </p:nvSpPr>
          <p:spPr>
            <a:xfrm>
              <a:off x="304880" y="3784157"/>
              <a:ext cx="3096344" cy="626400"/>
            </a:xfrm>
            <a:prstGeom prst="roundRect">
              <a:avLst>
                <a:gd name="adj" fmla="val 0"/>
              </a:avLst>
            </a:prstGeom>
            <a:solidFill>
              <a:srgbClr val="2D88BF"/>
            </a:solid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133" b="1" dirty="0" err="1">
                  <a:solidFill>
                    <a:schemeClr val="bg1"/>
                  </a:solidFill>
                </a:rPr>
                <a:t>Integrity</a:t>
              </a:r>
              <a:r>
                <a:rPr lang="nl-NL" sz="2133" b="1" dirty="0">
                  <a:solidFill>
                    <a:schemeClr val="bg1"/>
                  </a:solidFill>
                </a:rPr>
                <a:t>, non-</a:t>
              </a:r>
              <a:r>
                <a:rPr lang="nl-NL" sz="2133" b="1" dirty="0" err="1">
                  <a:solidFill>
                    <a:schemeClr val="bg1"/>
                  </a:solidFill>
                </a:rPr>
                <a:t>repudiability</a:t>
              </a:r>
              <a:r>
                <a:rPr lang="nl-NL" sz="2133" b="1" dirty="0">
                  <a:solidFill>
                    <a:schemeClr val="bg1"/>
                  </a:solidFill>
                </a:rPr>
                <a:t>, no date </a:t>
              </a:r>
              <a:r>
                <a:rPr lang="nl-NL" sz="2133" b="1" dirty="0" err="1">
                  <a:solidFill>
                    <a:schemeClr val="bg1"/>
                  </a:solidFill>
                </a:rPr>
                <a:t>tampering</a:t>
              </a:r>
              <a:r>
                <a:rPr lang="nl-NL" sz="2133" b="1" dirty="0">
                  <a:solidFill>
                    <a:schemeClr val="bg1"/>
                  </a:solidFill>
                </a:rPr>
                <a:t>, </a:t>
              </a:r>
              <a:r>
                <a:rPr lang="nl-NL" sz="2133" b="1" dirty="0" err="1">
                  <a:solidFill>
                    <a:schemeClr val="bg1"/>
                  </a:solidFill>
                </a:rPr>
                <a:t>authenticity</a:t>
              </a:r>
              <a:endParaRPr lang="nl-NL" sz="2133" b="1" dirty="0">
                <a:solidFill>
                  <a:schemeClr val="bg1"/>
                </a:solidFill>
              </a:endParaRPr>
            </a:p>
          </p:txBody>
        </p:sp>
      </p:grpSp>
      <p:grpSp>
        <p:nvGrpSpPr>
          <p:cNvPr id="2055" name="Group 2054"/>
          <p:cNvGrpSpPr/>
          <p:nvPr/>
        </p:nvGrpSpPr>
        <p:grpSpPr>
          <a:xfrm>
            <a:off x="10278359" y="6441250"/>
            <a:ext cx="1898568" cy="384473"/>
            <a:chOff x="7708769" y="4830942"/>
            <a:chExt cx="1423926" cy="288355"/>
          </a:xfrm>
        </p:grpSpPr>
        <p:sp>
          <p:nvSpPr>
            <p:cNvPr id="54" name="Oval 53"/>
            <p:cNvSpPr>
              <a:spLocks noChangeAspect="1"/>
            </p:cNvSpPr>
            <p:nvPr/>
          </p:nvSpPr>
          <p:spPr>
            <a:xfrm>
              <a:off x="7708769" y="4850364"/>
              <a:ext cx="268933" cy="268933"/>
            </a:xfrm>
            <a:prstGeom prst="ellipse">
              <a:avLst/>
            </a:prstGeom>
            <a:solidFill>
              <a:schemeClr val="accent3">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sp>
          <p:nvSpPr>
            <p:cNvPr id="55" name="TextBox 54"/>
            <p:cNvSpPr txBox="1"/>
            <p:nvPr/>
          </p:nvSpPr>
          <p:spPr>
            <a:xfrm>
              <a:off x="7926451" y="4830942"/>
              <a:ext cx="1206244" cy="284742"/>
            </a:xfrm>
            <a:prstGeom prst="rect">
              <a:avLst/>
            </a:prstGeom>
            <a:noFill/>
          </p:spPr>
          <p:txBody>
            <a:bodyPr wrap="none" rtlCol="0">
              <a:spAutoFit/>
            </a:bodyPr>
            <a:lstStyle/>
            <a:p>
              <a:r>
                <a:rPr lang="nl-BE" sz="1867" dirty="0">
                  <a:solidFill>
                    <a:schemeClr val="bg1"/>
                  </a:solidFill>
                </a:rPr>
                <a:t>: </a:t>
              </a:r>
              <a:r>
                <a:rPr lang="nl-BE" sz="1867" dirty="0" err="1">
                  <a:solidFill>
                    <a:schemeClr val="bg1"/>
                  </a:solidFill>
                </a:rPr>
                <a:t>Circle</a:t>
              </a:r>
              <a:r>
                <a:rPr lang="nl-BE" sz="1867" dirty="0">
                  <a:solidFill>
                    <a:schemeClr val="bg1"/>
                  </a:solidFill>
                </a:rPr>
                <a:t> of trust</a:t>
              </a:r>
              <a:endParaRPr lang="fr-BE" sz="1867" dirty="0">
                <a:solidFill>
                  <a:schemeClr val="bg1"/>
                </a:solidFill>
              </a:endParaRPr>
            </a:p>
          </p:txBody>
        </p:sp>
      </p:grpSp>
      <p:sp>
        <p:nvSpPr>
          <p:cNvPr id="56" name="Rectangle 55"/>
          <p:cNvSpPr/>
          <p:nvPr/>
        </p:nvSpPr>
        <p:spPr>
          <a:xfrm>
            <a:off x="5197891" y="5637246"/>
            <a:ext cx="5986675" cy="1118127"/>
          </a:xfrm>
          <a:prstGeom prst="rect">
            <a:avLst/>
          </a:prstGeom>
          <a:noFill/>
        </p:spPr>
        <p:txBody>
          <a:bodyPr wrap="square">
            <a:spAutoFit/>
          </a:bodyPr>
          <a:lstStyle/>
          <a:p>
            <a:r>
              <a:rPr lang="nl-BE" sz="2400" b="1" cap="small" dirty="0"/>
              <a:t>Demonstrability</a:t>
            </a:r>
          </a:p>
          <a:p>
            <a:pPr marL="380990" indent="-380990">
              <a:buFontTx/>
              <a:buChar char="-"/>
            </a:pPr>
            <a:r>
              <a:rPr lang="nl-BE" sz="2133" dirty="0" err="1"/>
              <a:t>proof</a:t>
            </a:r>
            <a:r>
              <a:rPr lang="nl-BE" sz="2133" dirty="0"/>
              <a:t>-of-delivery &amp; </a:t>
            </a:r>
            <a:r>
              <a:rPr lang="nl-BE" sz="2133" dirty="0" err="1"/>
              <a:t>proof</a:t>
            </a:r>
            <a:r>
              <a:rPr lang="nl-BE" sz="2133" dirty="0"/>
              <a:t>-of-</a:t>
            </a:r>
            <a:r>
              <a:rPr lang="nl-BE" sz="2133" dirty="0" err="1"/>
              <a:t>receipt</a:t>
            </a:r>
            <a:endParaRPr lang="nl-BE" sz="2133" dirty="0"/>
          </a:p>
          <a:p>
            <a:pPr marL="380990" indent="-380990">
              <a:buFontTx/>
              <a:buChar char="-"/>
            </a:pPr>
            <a:r>
              <a:rPr lang="nl-BE" sz="2133" dirty="0"/>
              <a:t>storage </a:t>
            </a:r>
            <a:r>
              <a:rPr lang="nl-BE" sz="2133" dirty="0" err="1"/>
              <a:t>period</a:t>
            </a:r>
            <a:r>
              <a:rPr lang="nl-BE" sz="2133" dirty="0"/>
              <a:t>: 40-50 </a:t>
            </a:r>
            <a:r>
              <a:rPr lang="nl-BE" sz="2133" dirty="0" err="1"/>
              <a:t>years</a:t>
            </a:r>
            <a:endParaRPr lang="nl-BE" sz="2133" dirty="0"/>
          </a:p>
        </p:txBody>
      </p:sp>
      <p:sp>
        <p:nvSpPr>
          <p:cNvPr id="19" name="Oval 18"/>
          <p:cNvSpPr>
            <a:spLocks noChangeAspect="1"/>
          </p:cNvSpPr>
          <p:nvPr/>
        </p:nvSpPr>
        <p:spPr>
          <a:xfrm>
            <a:off x="6802696" y="1795603"/>
            <a:ext cx="3717077" cy="3717079"/>
          </a:xfrm>
          <a:prstGeom prst="ellipse">
            <a:avLst/>
          </a:prstGeom>
          <a:solidFill>
            <a:schemeClr val="accent3">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2400" dirty="0"/>
          </a:p>
        </p:txBody>
      </p:sp>
      <p:grpSp>
        <p:nvGrpSpPr>
          <p:cNvPr id="20" name="Group 19"/>
          <p:cNvGrpSpPr/>
          <p:nvPr/>
        </p:nvGrpSpPr>
        <p:grpSpPr>
          <a:xfrm>
            <a:off x="9687538" y="4111401"/>
            <a:ext cx="1755041" cy="1681489"/>
            <a:chOff x="6239282" y="3823869"/>
            <a:chExt cx="2104058" cy="2015878"/>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9282" y="5266450"/>
              <a:ext cx="573297" cy="573297"/>
            </a:xfrm>
            <a:prstGeom prst="rect">
              <a:avLst/>
            </a:prstGeom>
            <a:effectLst>
              <a:outerShdw blurRad="50800" dist="38100" dir="2700000" algn="tl" rotWithShape="0">
                <a:schemeClr val="bg1">
                  <a:alpha val="40000"/>
                </a:schemeClr>
              </a:outerShdw>
            </a:effectLst>
          </p:spPr>
        </p:pic>
        <p:grpSp>
          <p:nvGrpSpPr>
            <p:cNvPr id="22" name="Group 21"/>
            <p:cNvGrpSpPr/>
            <p:nvPr/>
          </p:nvGrpSpPr>
          <p:grpSpPr>
            <a:xfrm>
              <a:off x="6493205" y="4110068"/>
              <a:ext cx="1277735" cy="1082667"/>
              <a:chOff x="6493205" y="4110068"/>
              <a:chExt cx="1277735" cy="1082667"/>
            </a:xfrm>
          </p:grpSpPr>
          <p:cxnSp>
            <p:nvCxnSpPr>
              <p:cNvPr id="25" name="Straight Connector 24"/>
              <p:cNvCxnSpPr>
                <a:endCxn id="24" idx="1"/>
              </p:cNvCxnSpPr>
              <p:nvPr/>
            </p:nvCxnSpPr>
            <p:spPr>
              <a:xfrm>
                <a:off x="6888720" y="4110068"/>
                <a:ext cx="882220" cy="2"/>
              </a:xfrm>
              <a:prstGeom prst="line">
                <a:avLst/>
              </a:prstGeom>
              <a:ln w="22225">
                <a:solidFill>
                  <a:srgbClr val="8497B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811405" y="4460266"/>
                <a:ext cx="541392" cy="366234"/>
              </a:xfrm>
              <a:prstGeom prst="line">
                <a:avLst/>
              </a:prstGeom>
              <a:ln w="22225">
                <a:solidFill>
                  <a:srgbClr val="8497B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6493205" y="4460264"/>
                <a:ext cx="0" cy="732471"/>
              </a:xfrm>
              <a:prstGeom prst="line">
                <a:avLst/>
              </a:prstGeom>
              <a:ln w="22225">
                <a:solidFill>
                  <a:srgbClr val="8497B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pic>
          <p:nvPicPr>
            <p:cNvPr id="23" name="Picture 2" descr="http://www.clker.com/cliparts/5/z/K/D/E/s/business-person-black-m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78930" y="4643082"/>
              <a:ext cx="437944" cy="572400"/>
            </a:xfrm>
            <a:prstGeom prst="rect">
              <a:avLst/>
            </a:prstGeom>
            <a:noFill/>
            <a:effectLst>
              <a:outerShdw blurRad="50800" dist="38100" dir="2700000" algn="tl" rotWithShape="0">
                <a:schemeClr val="bg1">
                  <a:alpha val="40000"/>
                </a:schemeClr>
              </a:outerShdw>
            </a:effectLst>
            <a:extLst>
              <a:ext uri="{909E8E84-426E-40DD-AFC4-6F175D3DCCD1}">
                <a14:hiddenFill xmlns:a14="http://schemas.microsoft.com/office/drawing/2010/main">
                  <a:solidFill>
                    <a:srgbClr val="FFFFFF"/>
                  </a:solidFill>
                </a14:hiddenFill>
              </a:ext>
            </a:extLst>
          </p:spPr>
        </p:pic>
        <p:pic>
          <p:nvPicPr>
            <p:cNvPr id="24" name="Picture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70940" y="3823869"/>
              <a:ext cx="572400" cy="572400"/>
            </a:xfrm>
            <a:prstGeom prst="rect">
              <a:avLst/>
            </a:prstGeom>
            <a:effectLst>
              <a:outerShdw blurRad="50800" dist="38100" dir="2700000" algn="tl" rotWithShape="0">
                <a:schemeClr val="bg1">
                  <a:alpha val="40000"/>
                </a:schemeClr>
              </a:outerShdw>
            </a:effectLst>
          </p:spPr>
        </p:pic>
      </p:grpSp>
      <p:grpSp>
        <p:nvGrpSpPr>
          <p:cNvPr id="28" name="Group 27"/>
          <p:cNvGrpSpPr/>
          <p:nvPr/>
        </p:nvGrpSpPr>
        <p:grpSpPr>
          <a:xfrm>
            <a:off x="10107713" y="2276057"/>
            <a:ext cx="1238395" cy="914299"/>
            <a:chOff x="6745881" y="1564812"/>
            <a:chExt cx="1484668" cy="1096120"/>
          </a:xfrm>
        </p:grpSpPr>
        <p:grpSp>
          <p:nvGrpSpPr>
            <p:cNvPr id="29" name="Group 28"/>
            <p:cNvGrpSpPr/>
            <p:nvPr/>
          </p:nvGrpSpPr>
          <p:grpSpPr>
            <a:xfrm>
              <a:off x="6745881" y="1564812"/>
              <a:ext cx="854886" cy="794845"/>
              <a:chOff x="6745881" y="1564812"/>
              <a:chExt cx="854886" cy="794845"/>
            </a:xfrm>
          </p:grpSpPr>
          <p:cxnSp>
            <p:nvCxnSpPr>
              <p:cNvPr id="31" name="Straight Connector 30"/>
              <p:cNvCxnSpPr/>
              <p:nvPr/>
            </p:nvCxnSpPr>
            <p:spPr>
              <a:xfrm flipV="1">
                <a:off x="6745881" y="1564812"/>
                <a:ext cx="433311" cy="353284"/>
              </a:xfrm>
              <a:prstGeom prst="line">
                <a:avLst/>
              </a:prstGeom>
              <a:ln w="22225">
                <a:solidFill>
                  <a:srgbClr val="8497B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757619" y="2359657"/>
                <a:ext cx="843148" cy="0"/>
              </a:xfrm>
              <a:prstGeom prst="line">
                <a:avLst/>
              </a:prstGeom>
              <a:ln w="22225">
                <a:solidFill>
                  <a:srgbClr val="8497B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grpSp>
        <p:pic>
          <p:nvPicPr>
            <p:cNvPr id="30" name="Picture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54548" y="2084932"/>
              <a:ext cx="576001" cy="576000"/>
            </a:xfrm>
            <a:prstGeom prst="rect">
              <a:avLst/>
            </a:prstGeom>
            <a:effectLst>
              <a:outerShdw blurRad="50800" dist="38100" dir="2700000" algn="tl" rotWithShape="0">
                <a:schemeClr val="bg1">
                  <a:alpha val="40000"/>
                </a:schemeClr>
              </a:outerShdw>
            </a:effectLst>
          </p:spPr>
        </p:pic>
      </p:grpSp>
      <p:grpSp>
        <p:nvGrpSpPr>
          <p:cNvPr id="33" name="Group 32"/>
          <p:cNvGrpSpPr/>
          <p:nvPr/>
        </p:nvGrpSpPr>
        <p:grpSpPr>
          <a:xfrm>
            <a:off x="5652929" y="3353876"/>
            <a:ext cx="1208060" cy="1227251"/>
            <a:chOff x="1402329" y="2819800"/>
            <a:chExt cx="1448301" cy="1471309"/>
          </a:xfrm>
        </p:grpSpPr>
        <p:cxnSp>
          <p:nvCxnSpPr>
            <p:cNvPr id="34" name="Straight Connector 33"/>
            <p:cNvCxnSpPr/>
            <p:nvPr/>
          </p:nvCxnSpPr>
          <p:spPr>
            <a:xfrm flipV="1">
              <a:off x="1956878" y="3380968"/>
              <a:ext cx="893752" cy="633890"/>
            </a:xfrm>
            <a:prstGeom prst="line">
              <a:avLst/>
            </a:prstGeom>
            <a:ln w="22225">
              <a:solidFill>
                <a:srgbClr val="8497B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970946" y="3134935"/>
              <a:ext cx="865616" cy="0"/>
            </a:xfrm>
            <a:prstGeom prst="line">
              <a:avLst/>
            </a:prstGeom>
            <a:ln w="22225">
              <a:solidFill>
                <a:srgbClr val="8497B0"/>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75453" y="2819800"/>
              <a:ext cx="445756" cy="572401"/>
            </a:xfrm>
            <a:prstGeom prst="rect">
              <a:avLst/>
            </a:prstGeom>
            <a:effectLst>
              <a:outerShdw blurRad="50800" dist="38100" dir="2700000" algn="tl" rotWithShape="0">
                <a:schemeClr val="bg1">
                  <a:alpha val="40000"/>
                </a:schemeClr>
              </a:outerShdw>
            </a:effectLst>
          </p:spPr>
        </p:pic>
        <p:pic>
          <p:nvPicPr>
            <p:cNvPr id="37" name="Picture 3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2329" y="3679109"/>
              <a:ext cx="612000" cy="612000"/>
            </a:xfrm>
            <a:prstGeom prst="rect">
              <a:avLst/>
            </a:prstGeom>
            <a:effectLst>
              <a:outerShdw blurRad="50800" dist="38100" dir="2700000" algn="tl" rotWithShape="0">
                <a:schemeClr val="bg1">
                  <a:alpha val="40000"/>
                </a:schemeClr>
              </a:outerShdw>
            </a:effectLst>
          </p:spPr>
        </p:pic>
      </p:grpSp>
      <p:cxnSp>
        <p:nvCxnSpPr>
          <p:cNvPr id="40" name="Straight Connector 39"/>
          <p:cNvCxnSpPr/>
          <p:nvPr/>
        </p:nvCxnSpPr>
        <p:spPr>
          <a:xfrm flipH="1" flipV="1">
            <a:off x="6483199" y="2942045"/>
            <a:ext cx="377791" cy="498907"/>
          </a:xfrm>
          <a:prstGeom prst="line">
            <a:avLst/>
          </a:prstGeom>
          <a:ln w="22225">
            <a:solidFill>
              <a:schemeClr val="tx2">
                <a:lumMod val="60000"/>
                <a:lumOff val="40000"/>
              </a:schemeClr>
            </a:solidFill>
            <a:prstDash val="sysDash"/>
            <a:headEnd type="oval"/>
            <a:tailEnd type="oval"/>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401450" y="1795603"/>
            <a:ext cx="486919" cy="480455"/>
          </a:xfrm>
          <a:prstGeom prst="rect">
            <a:avLst/>
          </a:prstGeom>
          <a:effectLst>
            <a:outerShdw blurRad="50800" dist="38100" dir="2700000" algn="tl" rotWithShape="0">
              <a:schemeClr val="bg1">
                <a:alpha val="40000"/>
              </a:schemeClr>
            </a:outerShdw>
          </a:effectLst>
        </p:spPr>
      </p:pic>
      <p:pic>
        <p:nvPicPr>
          <p:cNvPr id="45" name="Picture 3"/>
          <p:cNvPicPr>
            <a:picLocks noChangeAspect="1" noChangeArrowheads="1"/>
          </p:cNvPicPr>
          <p:nvPr/>
        </p:nvPicPr>
        <p:blipFill>
          <a:blip r:embed="rId10" cstate="print">
            <a:duotone>
              <a:schemeClr val="accent3">
                <a:shade val="45000"/>
                <a:satMod val="135000"/>
              </a:schemeClr>
              <a:prstClr val="white"/>
            </a:duotone>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932093" y="3270227"/>
            <a:ext cx="674284" cy="674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3"/>
          <p:cNvPicPr>
            <a:picLocks noChangeAspect="1" noChangeArrowheads="1"/>
          </p:cNvPicPr>
          <p:nvPr/>
        </p:nvPicPr>
        <p:blipFill>
          <a:blip r:embed="rId10" cstate="print">
            <a:duotone>
              <a:schemeClr val="accent6">
                <a:shade val="45000"/>
                <a:satMod val="135000"/>
              </a:schemeClr>
              <a:prstClr val="white"/>
            </a:duotone>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490475" y="2521754"/>
            <a:ext cx="674284" cy="674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7" name="Picture 3"/>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9623366" y="3899954"/>
            <a:ext cx="674284" cy="674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 name="Content Placeholder 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15489" y="2468168"/>
            <a:ext cx="367104" cy="478200"/>
          </a:xfrm>
          <a:prstGeom prst="rect">
            <a:avLst/>
          </a:prstGeom>
          <a:effectLst>
            <a:outerShdw blurRad="50800" dist="38100" dir="2700000" algn="tl" rotWithShape="0">
              <a:schemeClr val="bg1">
                <a:alpha val="40000"/>
              </a:schemeClr>
            </a:outerShdw>
          </a:effectLst>
        </p:spPr>
      </p:pic>
      <p:pic>
        <p:nvPicPr>
          <p:cNvPr id="51" name="Picture 5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227575" y="2736299"/>
            <a:ext cx="456797" cy="456797"/>
          </a:xfrm>
          <a:prstGeom prst="rect">
            <a:avLst/>
          </a:prstGeom>
        </p:spPr>
      </p:pic>
      <p:sp>
        <p:nvSpPr>
          <p:cNvPr id="39" name="Oval 38"/>
          <p:cNvSpPr>
            <a:spLocks noChangeAspect="1"/>
          </p:cNvSpPr>
          <p:nvPr/>
        </p:nvSpPr>
        <p:spPr>
          <a:xfrm>
            <a:off x="8115413" y="3108319"/>
            <a:ext cx="1091647" cy="1091647"/>
          </a:xfrm>
          <a:prstGeom prst="ellipse">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nl-BE" sz="2133" b="1" dirty="0">
                <a:solidFill>
                  <a:schemeClr val="accent1">
                    <a:lumMod val="75000"/>
                  </a:schemeClr>
                </a:solidFill>
              </a:rPr>
              <a:t>eBox</a:t>
            </a:r>
          </a:p>
        </p:txBody>
      </p:sp>
      <p:cxnSp>
        <p:nvCxnSpPr>
          <p:cNvPr id="41" name="Straight Connector 40"/>
          <p:cNvCxnSpPr/>
          <p:nvPr/>
        </p:nvCxnSpPr>
        <p:spPr>
          <a:xfrm>
            <a:off x="7632171" y="3658009"/>
            <a:ext cx="745736" cy="0"/>
          </a:xfrm>
          <a:prstGeom prst="line">
            <a:avLst/>
          </a:prstGeom>
          <a:ln w="38100">
            <a:solidFill>
              <a:schemeClr val="tx2">
                <a:lumMod val="60000"/>
                <a:lumOff val="4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8959799" y="2948948"/>
            <a:ext cx="496575" cy="484561"/>
          </a:xfrm>
          <a:prstGeom prst="line">
            <a:avLst/>
          </a:prstGeom>
          <a:ln w="38100">
            <a:solidFill>
              <a:schemeClr val="tx2">
                <a:lumMod val="60000"/>
                <a:lumOff val="40000"/>
              </a:schemeClr>
            </a:solidFill>
            <a:headEnd type="ova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flipV="1">
            <a:off x="8976321" y="3907941"/>
            <a:ext cx="605884" cy="385155"/>
          </a:xfrm>
          <a:prstGeom prst="line">
            <a:avLst/>
          </a:prstGeom>
          <a:ln w="38100">
            <a:solidFill>
              <a:schemeClr val="tx2">
                <a:lumMod val="60000"/>
                <a:lumOff val="40000"/>
              </a:schemeClr>
            </a:solidFill>
            <a:headEnd type="oval"/>
          </a:ln>
        </p:spPr>
        <p:style>
          <a:lnRef idx="1">
            <a:schemeClr val="accent1"/>
          </a:lnRef>
          <a:fillRef idx="0">
            <a:schemeClr val="accent1"/>
          </a:fillRef>
          <a:effectRef idx="0">
            <a:schemeClr val="accent1"/>
          </a:effectRef>
          <a:fontRef idx="minor">
            <a:schemeClr val="tx1"/>
          </a:fontRef>
        </p:style>
      </p:cxnSp>
      <p:sp>
        <p:nvSpPr>
          <p:cNvPr id="5" name="Title 4"/>
          <p:cNvSpPr>
            <a:spLocks noGrp="1"/>
          </p:cNvSpPr>
          <p:nvPr>
            <p:ph type="title"/>
          </p:nvPr>
        </p:nvSpPr>
        <p:spPr/>
        <p:txBody>
          <a:bodyPr/>
          <a:lstStyle/>
          <a:p>
            <a:r>
              <a:rPr lang="en-US" dirty="0"/>
              <a:t>Example demonstrability service: </a:t>
            </a:r>
            <a:r>
              <a:rPr lang="en-US" dirty="0" err="1"/>
              <a:t>BeSure</a:t>
            </a:r>
            <a:endParaRPr lang="en-US" dirty="0"/>
          </a:p>
        </p:txBody>
      </p:sp>
      <p:sp>
        <p:nvSpPr>
          <p:cNvPr id="4" name="Slide Number Placeholder 3"/>
          <p:cNvSpPr>
            <a:spLocks noGrp="1"/>
          </p:cNvSpPr>
          <p:nvPr>
            <p:ph type="sldNum" sz="quarter" idx="12"/>
          </p:nvPr>
        </p:nvSpPr>
        <p:spPr/>
        <p:txBody>
          <a:bodyPr/>
          <a:lstStyle/>
          <a:p>
            <a:fld id="{D45B42A2-12DC-D04A-88D3-A93CC82DF348}" type="slidenum">
              <a:rPr lang="en-US" smtClean="0"/>
              <a:t>125</a:t>
            </a:fld>
            <a:endParaRPr lang="en-US" dirty="0"/>
          </a:p>
        </p:txBody>
      </p:sp>
    </p:spTree>
    <p:extLst>
      <p:ext uri="{BB962C8B-B14F-4D97-AF65-F5344CB8AC3E}">
        <p14:creationId xmlns:p14="http://schemas.microsoft.com/office/powerpoint/2010/main" val="273579640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demonstrability service: </a:t>
            </a:r>
            <a:r>
              <a:rPr lang="en-US" dirty="0" err="1"/>
              <a:t>BeSure</a:t>
            </a:r>
            <a:endParaRPr lang="fr-BE" dirty="0"/>
          </a:p>
        </p:txBody>
      </p:sp>
      <p:cxnSp>
        <p:nvCxnSpPr>
          <p:cNvPr id="4" name="Straight Connector 3"/>
          <p:cNvCxnSpPr/>
          <p:nvPr/>
        </p:nvCxnSpPr>
        <p:spPr>
          <a:xfrm>
            <a:off x="5531959" y="1357650"/>
            <a:ext cx="0" cy="537659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ight Arrow 4"/>
          <p:cNvSpPr/>
          <p:nvPr/>
        </p:nvSpPr>
        <p:spPr>
          <a:xfrm>
            <a:off x="5807968" y="3793155"/>
            <a:ext cx="576064" cy="505591"/>
          </a:xfrm>
          <a:prstGeom prst="rightArrow">
            <a:avLst>
              <a:gd name="adj1" fmla="val 50000"/>
              <a:gd name="adj2"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400">
              <a:solidFill>
                <a:schemeClr val="tx1"/>
              </a:solidFill>
            </a:endParaRPr>
          </a:p>
        </p:txBody>
      </p:sp>
      <p:sp>
        <p:nvSpPr>
          <p:cNvPr id="6" name="Rectangle 5"/>
          <p:cNvSpPr/>
          <p:nvPr/>
        </p:nvSpPr>
        <p:spPr>
          <a:xfrm>
            <a:off x="827436" y="1261640"/>
            <a:ext cx="4681632" cy="5878340"/>
          </a:xfrm>
          <a:prstGeom prst="rect">
            <a:avLst/>
          </a:prstGeom>
        </p:spPr>
        <p:txBody>
          <a:bodyPr wrap="square">
            <a:spAutoFit/>
          </a:bodyPr>
          <a:lstStyle/>
          <a:p>
            <a:pPr algn="r"/>
            <a:r>
              <a:rPr lang="nl-BE" sz="2400" b="1" dirty="0"/>
              <a:t>No </a:t>
            </a:r>
            <a:r>
              <a:rPr lang="nl-BE" sz="2400" b="1" dirty="0" err="1"/>
              <a:t>sensitive</a:t>
            </a:r>
            <a:r>
              <a:rPr lang="nl-BE" sz="2400" b="1" dirty="0"/>
              <a:t> data on blockchain</a:t>
            </a:r>
            <a:br>
              <a:rPr lang="nl-BE" sz="2400" b="1" dirty="0"/>
            </a:br>
            <a:r>
              <a:rPr lang="nl-BE" sz="2400" dirty="0" err="1"/>
              <a:t>Only</a:t>
            </a:r>
            <a:r>
              <a:rPr lang="nl-BE" sz="2400" dirty="0"/>
              <a:t> (</a:t>
            </a:r>
            <a:r>
              <a:rPr lang="nl-BE" sz="2400" dirty="0" err="1"/>
              <a:t>salted</a:t>
            </a:r>
            <a:r>
              <a:rPr lang="nl-BE" sz="2400" dirty="0"/>
              <a:t>) </a:t>
            </a:r>
            <a:r>
              <a:rPr lang="nl-BE" sz="2400" dirty="0" err="1"/>
              <a:t>fingerprints</a:t>
            </a:r>
            <a:endParaRPr lang="nl-BE" sz="2400" dirty="0"/>
          </a:p>
          <a:p>
            <a:pPr algn="r"/>
            <a:endParaRPr lang="nl-BE" sz="1333" b="1" dirty="0"/>
          </a:p>
          <a:p>
            <a:pPr algn="r"/>
            <a:r>
              <a:rPr lang="nl-BE" sz="2400" b="1" dirty="0" err="1"/>
              <a:t>Simplicity</a:t>
            </a:r>
            <a:r>
              <a:rPr lang="nl-BE" sz="2400" b="1" dirty="0"/>
              <a:t/>
            </a:r>
            <a:br>
              <a:rPr lang="nl-BE" sz="2400" b="1" dirty="0"/>
            </a:br>
            <a:r>
              <a:rPr lang="nl-BE" sz="2400" dirty="0"/>
              <a:t>No complex blockchain </a:t>
            </a:r>
            <a:r>
              <a:rPr lang="nl-BE" sz="2400" dirty="0" err="1"/>
              <a:t>functionality</a:t>
            </a:r>
            <a:r>
              <a:rPr lang="nl-BE" sz="2400" dirty="0"/>
              <a:t> </a:t>
            </a:r>
            <a:r>
              <a:rPr lang="nl-BE" sz="2400" dirty="0" err="1"/>
              <a:t>required</a:t>
            </a:r>
            <a:endParaRPr lang="nl-BE" sz="2400" dirty="0"/>
          </a:p>
          <a:p>
            <a:pPr algn="r"/>
            <a:endParaRPr lang="nl-BE" sz="1333" b="1" dirty="0"/>
          </a:p>
          <a:p>
            <a:pPr algn="r"/>
            <a:r>
              <a:rPr lang="nl-BE" sz="2400" b="1" dirty="0" err="1"/>
              <a:t>Fork</a:t>
            </a:r>
            <a:r>
              <a:rPr lang="nl-BE" sz="2400" b="1" dirty="0"/>
              <a:t> of </a:t>
            </a:r>
            <a:r>
              <a:rPr lang="nl-BE" sz="2400" b="1" dirty="0" err="1"/>
              <a:t>Bitcoin</a:t>
            </a:r>
            <a:r>
              <a:rPr lang="nl-BE" sz="2400" b="1" dirty="0"/>
              <a:t> code</a:t>
            </a:r>
            <a:r>
              <a:rPr lang="nl-BE" sz="2400" dirty="0"/>
              <a:t/>
            </a:r>
            <a:br>
              <a:rPr lang="nl-BE" sz="2400" dirty="0"/>
            </a:br>
            <a:r>
              <a:rPr lang="nl-BE" sz="2400" dirty="0" err="1"/>
              <a:t>Extensively</a:t>
            </a:r>
            <a:r>
              <a:rPr lang="nl-BE" sz="2400" dirty="0"/>
              <a:t> </a:t>
            </a:r>
            <a:r>
              <a:rPr lang="nl-BE" sz="2400" dirty="0" err="1"/>
              <a:t>tested</a:t>
            </a:r>
            <a:r>
              <a:rPr lang="nl-BE" sz="2400" dirty="0"/>
              <a:t> in </a:t>
            </a:r>
            <a:r>
              <a:rPr lang="nl-BE" sz="2400" dirty="0" err="1"/>
              <a:t>practice</a:t>
            </a:r>
            <a:endParaRPr lang="nl-BE" sz="2400" b="1" dirty="0"/>
          </a:p>
          <a:p>
            <a:pPr algn="r"/>
            <a:endParaRPr lang="nl-BE" sz="1333" b="1" dirty="0"/>
          </a:p>
          <a:p>
            <a:pPr algn="r"/>
            <a:r>
              <a:rPr lang="nl-BE" sz="2400" b="1" dirty="0"/>
              <a:t>Secure</a:t>
            </a:r>
            <a:br>
              <a:rPr lang="nl-BE" sz="2400" b="1" dirty="0"/>
            </a:br>
            <a:r>
              <a:rPr lang="nl-BE" sz="2400" dirty="0" err="1"/>
              <a:t>Key</a:t>
            </a:r>
            <a:r>
              <a:rPr lang="nl-BE" sz="2400" dirty="0"/>
              <a:t> </a:t>
            </a:r>
            <a:r>
              <a:rPr lang="nl-BE" sz="2400" dirty="0" err="1"/>
              <a:t>compromise</a:t>
            </a:r>
            <a:r>
              <a:rPr lang="nl-BE" sz="2400" dirty="0"/>
              <a:t> or blockchain data </a:t>
            </a:r>
            <a:r>
              <a:rPr lang="nl-BE" sz="2400" dirty="0" err="1"/>
              <a:t>breach</a:t>
            </a:r>
            <a:r>
              <a:rPr lang="nl-BE" sz="2400" dirty="0"/>
              <a:t> no heavy </a:t>
            </a:r>
            <a:r>
              <a:rPr lang="nl-BE" sz="2400" dirty="0" err="1"/>
              <a:t>repercussions</a:t>
            </a:r>
            <a:r>
              <a:rPr lang="nl-BE" sz="2400" dirty="0"/>
              <a:t/>
            </a:r>
            <a:br>
              <a:rPr lang="nl-BE" sz="2400" dirty="0"/>
            </a:br>
            <a:r>
              <a:rPr lang="nl-BE" sz="2400" dirty="0"/>
              <a:t/>
            </a:r>
            <a:br>
              <a:rPr lang="nl-BE" sz="2400" dirty="0"/>
            </a:br>
            <a:r>
              <a:rPr lang="nl-BE" sz="2400" b="1" dirty="0"/>
              <a:t>Migration </a:t>
            </a:r>
            <a:br>
              <a:rPr lang="nl-BE" sz="2400" b="1" dirty="0"/>
            </a:br>
            <a:r>
              <a:rPr lang="nl-BE" sz="2400" dirty="0" err="1"/>
              <a:t>to</a:t>
            </a:r>
            <a:r>
              <a:rPr lang="nl-BE" sz="2400" dirty="0"/>
              <a:t> </a:t>
            </a:r>
            <a:r>
              <a:rPr lang="nl-BE" sz="2400" dirty="0" err="1"/>
              <a:t>other</a:t>
            </a:r>
            <a:r>
              <a:rPr lang="nl-BE" sz="2400" dirty="0"/>
              <a:t> </a:t>
            </a:r>
            <a:r>
              <a:rPr lang="nl-BE" sz="2400" dirty="0" err="1"/>
              <a:t>technology</a:t>
            </a:r>
            <a:r>
              <a:rPr lang="nl-BE" sz="2400" dirty="0"/>
              <a:t> </a:t>
            </a:r>
            <a:r>
              <a:rPr lang="nl-BE" sz="2400" dirty="0" err="1"/>
              <a:t>possible</a:t>
            </a:r>
            <a:endParaRPr lang="nl-BE" sz="2400" dirty="0"/>
          </a:p>
          <a:p>
            <a:pPr algn="r"/>
            <a:endParaRPr lang="fr-BE" sz="2400" dirty="0"/>
          </a:p>
        </p:txBody>
      </p:sp>
      <p:sp>
        <p:nvSpPr>
          <p:cNvPr id="9" name="Rectangle 8"/>
          <p:cNvSpPr/>
          <p:nvPr/>
        </p:nvSpPr>
        <p:spPr>
          <a:xfrm>
            <a:off x="6864085" y="3170785"/>
            <a:ext cx="3744416" cy="1750327"/>
          </a:xfrm>
          <a:prstGeom prst="rect">
            <a:avLst/>
          </a:prstGeom>
          <a:solidFill>
            <a:srgbClr val="2582BA"/>
          </a:solidFill>
          <a:ln>
            <a:solidFill>
              <a:srgbClr val="2682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80990" indent="-380990">
              <a:buFontTx/>
              <a:buChar char="-"/>
            </a:pPr>
            <a:r>
              <a:rPr lang="nl-BE" sz="2400" dirty="0" err="1">
                <a:solidFill>
                  <a:schemeClr val="bg1"/>
                </a:solidFill>
              </a:rPr>
              <a:t>clear</a:t>
            </a:r>
            <a:r>
              <a:rPr lang="nl-BE" sz="2400" dirty="0">
                <a:solidFill>
                  <a:schemeClr val="bg1"/>
                </a:solidFill>
              </a:rPr>
              <a:t> </a:t>
            </a:r>
            <a:r>
              <a:rPr lang="nl-BE" sz="2400" dirty="0" err="1">
                <a:solidFill>
                  <a:schemeClr val="bg1"/>
                </a:solidFill>
              </a:rPr>
              <a:t>added</a:t>
            </a:r>
            <a:r>
              <a:rPr lang="nl-BE" sz="2400" dirty="0">
                <a:solidFill>
                  <a:schemeClr val="bg1"/>
                </a:solidFill>
              </a:rPr>
              <a:t> </a:t>
            </a:r>
            <a:r>
              <a:rPr lang="nl-BE" sz="2400" dirty="0" err="1">
                <a:solidFill>
                  <a:schemeClr val="bg1"/>
                </a:solidFill>
              </a:rPr>
              <a:t>value</a:t>
            </a:r>
            <a:endParaRPr lang="nl-BE" sz="2400" dirty="0">
              <a:solidFill>
                <a:schemeClr val="bg1"/>
              </a:solidFill>
            </a:endParaRPr>
          </a:p>
          <a:p>
            <a:pPr marL="380990" indent="-380990">
              <a:buFontTx/>
              <a:buChar char="-"/>
            </a:pPr>
            <a:r>
              <a:rPr lang="nl-BE" sz="2400" dirty="0" err="1">
                <a:solidFill>
                  <a:schemeClr val="bg1"/>
                </a:solidFill>
              </a:rPr>
              <a:t>limited</a:t>
            </a:r>
            <a:r>
              <a:rPr lang="nl-BE" sz="2400" dirty="0">
                <a:solidFill>
                  <a:schemeClr val="bg1"/>
                </a:solidFill>
              </a:rPr>
              <a:t> risk</a:t>
            </a:r>
          </a:p>
          <a:p>
            <a:pPr marL="380990" indent="-380990">
              <a:buFontTx/>
              <a:buChar char="-"/>
            </a:pPr>
            <a:r>
              <a:rPr lang="nl-BE" sz="2400" dirty="0" err="1">
                <a:solidFill>
                  <a:schemeClr val="bg1"/>
                </a:solidFill>
              </a:rPr>
              <a:t>taking</a:t>
            </a:r>
            <a:r>
              <a:rPr lang="nl-BE" sz="2400" dirty="0">
                <a:solidFill>
                  <a:schemeClr val="bg1"/>
                </a:solidFill>
              </a:rPr>
              <a:t> </a:t>
            </a:r>
            <a:r>
              <a:rPr lang="nl-BE" sz="2400" dirty="0" err="1">
                <a:solidFill>
                  <a:schemeClr val="bg1"/>
                </a:solidFill>
              </a:rPr>
              <a:t>into</a:t>
            </a:r>
            <a:r>
              <a:rPr lang="nl-BE" sz="2400" dirty="0">
                <a:solidFill>
                  <a:schemeClr val="bg1"/>
                </a:solidFill>
              </a:rPr>
              <a:t> account </a:t>
            </a:r>
            <a:r>
              <a:rPr lang="nl-BE" sz="2400" dirty="0" err="1">
                <a:solidFill>
                  <a:schemeClr val="bg1"/>
                </a:solidFill>
              </a:rPr>
              <a:t>the</a:t>
            </a:r>
            <a:r>
              <a:rPr lang="nl-BE" sz="2400" dirty="0">
                <a:solidFill>
                  <a:schemeClr val="bg1"/>
                </a:solidFill>
              </a:rPr>
              <a:t> </a:t>
            </a:r>
            <a:r>
              <a:rPr lang="nl-BE" sz="2400" dirty="0" err="1">
                <a:solidFill>
                  <a:schemeClr val="bg1"/>
                </a:solidFill>
              </a:rPr>
              <a:t>limitations</a:t>
            </a:r>
            <a:r>
              <a:rPr lang="nl-BE" sz="2400" dirty="0">
                <a:solidFill>
                  <a:schemeClr val="bg1"/>
                </a:solidFill>
              </a:rPr>
              <a:t> of </a:t>
            </a:r>
            <a:r>
              <a:rPr lang="nl-BE" sz="2400" dirty="0" err="1">
                <a:solidFill>
                  <a:schemeClr val="bg1"/>
                </a:solidFill>
              </a:rPr>
              <a:t>today</a:t>
            </a:r>
            <a:endParaRPr lang="fr-BE" sz="2400" dirty="0">
              <a:solidFill>
                <a:schemeClr val="bg1"/>
              </a:solidFill>
            </a:endParaRPr>
          </a:p>
        </p:txBody>
      </p:sp>
      <p:sp>
        <p:nvSpPr>
          <p:cNvPr id="3" name="TextBox 2"/>
          <p:cNvSpPr txBox="1"/>
          <p:nvPr/>
        </p:nvSpPr>
        <p:spPr>
          <a:xfrm>
            <a:off x="10128449" y="5102067"/>
            <a:ext cx="184731" cy="461665"/>
          </a:xfrm>
          <a:prstGeom prst="rect">
            <a:avLst/>
          </a:prstGeom>
          <a:noFill/>
        </p:spPr>
        <p:txBody>
          <a:bodyPr wrap="none" rtlCol="0">
            <a:spAutoFit/>
          </a:bodyPr>
          <a:lstStyle/>
          <a:p>
            <a:endParaRPr lang="fr-BE" sz="2400" dirty="0"/>
          </a:p>
        </p:txBody>
      </p:sp>
      <p:sp>
        <p:nvSpPr>
          <p:cNvPr id="10" name="Slide Number Placeholder 9"/>
          <p:cNvSpPr>
            <a:spLocks noGrp="1"/>
          </p:cNvSpPr>
          <p:nvPr>
            <p:ph type="sldNum" sz="quarter" idx="12"/>
          </p:nvPr>
        </p:nvSpPr>
        <p:spPr/>
        <p:txBody>
          <a:bodyPr/>
          <a:lstStyle/>
          <a:p>
            <a:fld id="{D45B42A2-12DC-D04A-88D3-A93CC82DF348}" type="slidenum">
              <a:rPr lang="en-US" smtClean="0"/>
              <a:t>126</a:t>
            </a:fld>
            <a:endParaRPr lang="en-US" dirty="0"/>
          </a:p>
        </p:txBody>
      </p:sp>
    </p:spTree>
    <p:extLst>
      <p:ext uri="{BB962C8B-B14F-4D97-AF65-F5344CB8AC3E}">
        <p14:creationId xmlns:p14="http://schemas.microsoft.com/office/powerpoint/2010/main" val="28467551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815414" y="1997104"/>
            <a:ext cx="10676717" cy="835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sz="2400"/>
          </a:p>
        </p:txBody>
      </p:sp>
      <p:sp>
        <p:nvSpPr>
          <p:cNvPr id="5" name="TextBox 4"/>
          <p:cNvSpPr txBox="1"/>
          <p:nvPr/>
        </p:nvSpPr>
        <p:spPr>
          <a:xfrm>
            <a:off x="527382" y="1344798"/>
            <a:ext cx="11080975" cy="584775"/>
          </a:xfrm>
          <a:prstGeom prst="rect">
            <a:avLst/>
          </a:prstGeom>
          <a:noFill/>
        </p:spPr>
        <p:txBody>
          <a:bodyPr wrap="square" rtlCol="0">
            <a:spAutoFit/>
          </a:bodyPr>
          <a:lstStyle/>
          <a:p>
            <a:pPr algn="ctr"/>
            <a:r>
              <a:rPr lang="nl-BE" sz="3200" dirty="0" err="1"/>
              <a:t>Determines</a:t>
            </a:r>
            <a:r>
              <a:rPr lang="nl-BE" sz="3200" dirty="0"/>
              <a:t> </a:t>
            </a:r>
            <a:r>
              <a:rPr lang="nl-BE" sz="3200" dirty="0" err="1"/>
              <a:t>if</a:t>
            </a:r>
            <a:r>
              <a:rPr lang="nl-BE" sz="3200" dirty="0"/>
              <a:t> care provider has access </a:t>
            </a:r>
            <a:r>
              <a:rPr lang="nl-BE" sz="3200" dirty="0" err="1"/>
              <a:t>to</a:t>
            </a:r>
            <a:r>
              <a:rPr lang="nl-BE" sz="3200" dirty="0"/>
              <a:t> health data of a </a:t>
            </a:r>
            <a:r>
              <a:rPr lang="nl-BE" sz="3200" dirty="0" err="1"/>
              <a:t>patient</a:t>
            </a:r>
            <a:endParaRPr lang="fr-BE" sz="3200"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1452" y="2120072"/>
            <a:ext cx="2674413" cy="667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descr="Nationaal Intermutualistisch College (N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733" y="1964836"/>
            <a:ext cx="2565823" cy="822448"/>
          </a:xfrm>
          <a:prstGeom prst="rect">
            <a:avLst/>
          </a:prstGeom>
          <a:noFill/>
          <a:extLst>
            <a:ext uri="{909E8E84-426E-40DD-AFC4-6F175D3DCCD1}">
              <a14:hiddenFill xmlns:a14="http://schemas.microsoft.com/office/drawing/2010/main">
                <a:solidFill>
                  <a:srgbClr val="FFFFFF"/>
                </a:solidFill>
              </a14:hiddenFill>
            </a:ext>
          </a:extLst>
        </p:spPr>
      </p:pic>
      <p:pic>
        <p:nvPicPr>
          <p:cNvPr id="15369"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99932" y="2120073"/>
            <a:ext cx="2295737" cy="585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10077888" y="2309689"/>
            <a:ext cx="474810" cy="461665"/>
          </a:xfrm>
          <a:prstGeom prst="rect">
            <a:avLst/>
          </a:prstGeom>
          <a:noFill/>
        </p:spPr>
        <p:txBody>
          <a:bodyPr wrap="none" rtlCol="0">
            <a:spAutoFit/>
          </a:bodyPr>
          <a:lstStyle/>
          <a:p>
            <a:r>
              <a:rPr lang="nl-BE" sz="2400" dirty="0"/>
              <a:t>….</a:t>
            </a:r>
            <a:endParaRPr lang="fr-BE" sz="2400" dirty="0"/>
          </a:p>
        </p:txBody>
      </p:sp>
      <p:sp>
        <p:nvSpPr>
          <p:cNvPr id="10" name="TextBox 9"/>
          <p:cNvSpPr txBox="1"/>
          <p:nvPr/>
        </p:nvSpPr>
        <p:spPr>
          <a:xfrm>
            <a:off x="783973" y="4941167"/>
            <a:ext cx="6992299" cy="1241430"/>
          </a:xfrm>
          <a:prstGeom prst="rect">
            <a:avLst/>
          </a:prstGeom>
          <a:noFill/>
        </p:spPr>
        <p:txBody>
          <a:bodyPr wrap="none" rtlCol="0">
            <a:spAutoFit/>
          </a:bodyPr>
          <a:lstStyle/>
          <a:p>
            <a:r>
              <a:rPr lang="nl-BE" sz="2667" b="1" cap="small" dirty="0"/>
              <a:t>Trust issues</a:t>
            </a:r>
          </a:p>
          <a:p>
            <a:pPr marL="380990" indent="-380990">
              <a:buFontTx/>
              <a:buChar char="-"/>
            </a:pPr>
            <a:r>
              <a:rPr lang="nl-BE" sz="2400" dirty="0" err="1"/>
              <a:t>participants</a:t>
            </a:r>
            <a:r>
              <a:rPr lang="nl-BE" sz="2400" dirty="0"/>
              <a:t> are </a:t>
            </a:r>
            <a:r>
              <a:rPr lang="nl-BE" sz="2400" dirty="0" err="1"/>
              <a:t>somehow</a:t>
            </a:r>
            <a:r>
              <a:rPr lang="nl-BE" sz="2400" dirty="0"/>
              <a:t> </a:t>
            </a:r>
            <a:r>
              <a:rPr lang="nl-BE" sz="2400" dirty="0" err="1"/>
              <a:t>each</a:t>
            </a:r>
            <a:r>
              <a:rPr lang="nl-BE" sz="2400" dirty="0"/>
              <a:t> </a:t>
            </a:r>
            <a:r>
              <a:rPr lang="nl-BE" sz="2400" dirty="0" err="1"/>
              <a:t>other’s</a:t>
            </a:r>
            <a:r>
              <a:rPr lang="nl-BE" sz="2400" dirty="0"/>
              <a:t> </a:t>
            </a:r>
            <a:r>
              <a:rPr lang="nl-BE" sz="2400" dirty="0" err="1"/>
              <a:t>competitors</a:t>
            </a:r>
            <a:endParaRPr lang="nl-BE" sz="2400" dirty="0"/>
          </a:p>
          <a:p>
            <a:pPr marL="380990" indent="-380990">
              <a:buFontTx/>
              <a:buChar char="-"/>
            </a:pPr>
            <a:r>
              <a:rPr lang="nl-BE" sz="2400" dirty="0" err="1"/>
              <a:t>centralized</a:t>
            </a:r>
            <a:r>
              <a:rPr lang="nl-BE" sz="2400" dirty="0"/>
              <a:t> approach </a:t>
            </a:r>
            <a:r>
              <a:rPr lang="nl-BE" sz="2400" dirty="0" err="1"/>
              <a:t>might</a:t>
            </a:r>
            <a:r>
              <a:rPr lang="nl-BE" sz="2400" dirty="0"/>
              <a:t> </a:t>
            </a:r>
            <a:r>
              <a:rPr lang="nl-BE" sz="2400" dirty="0" err="1"/>
              <a:t>raise</a:t>
            </a:r>
            <a:r>
              <a:rPr lang="nl-BE" sz="2400" dirty="0"/>
              <a:t> privacy concerns</a:t>
            </a:r>
            <a:endParaRPr lang="fr-BE" sz="2400" dirty="0"/>
          </a:p>
        </p:txBody>
      </p:sp>
      <p:sp>
        <p:nvSpPr>
          <p:cNvPr id="14" name="TextBox 13"/>
          <p:cNvSpPr txBox="1"/>
          <p:nvPr/>
        </p:nvSpPr>
        <p:spPr>
          <a:xfrm>
            <a:off x="783973" y="3308985"/>
            <a:ext cx="5285550" cy="1241430"/>
          </a:xfrm>
          <a:prstGeom prst="rect">
            <a:avLst/>
          </a:prstGeom>
          <a:noFill/>
        </p:spPr>
        <p:txBody>
          <a:bodyPr wrap="none" rtlCol="0">
            <a:spAutoFit/>
          </a:bodyPr>
          <a:lstStyle/>
          <a:p>
            <a:r>
              <a:rPr lang="nl-BE" sz="2667" b="1" cap="small" dirty="0"/>
              <a:t>Problem</a:t>
            </a:r>
            <a:endParaRPr lang="fr-BE" sz="2667" b="1" cap="small" dirty="0"/>
          </a:p>
          <a:p>
            <a:pPr marL="364058" indent="-364058">
              <a:buFontTx/>
              <a:buChar char="-"/>
            </a:pPr>
            <a:r>
              <a:rPr lang="nl-BE" sz="2400" dirty="0" err="1"/>
              <a:t>fragmentation</a:t>
            </a:r>
            <a:r>
              <a:rPr lang="nl-BE" sz="2400" dirty="0"/>
              <a:t>: information </a:t>
            </a:r>
            <a:r>
              <a:rPr lang="nl-BE" sz="2400" dirty="0" err="1"/>
              <a:t>dispersed</a:t>
            </a:r>
            <a:endParaRPr lang="nl-BE" sz="2400" dirty="0"/>
          </a:p>
          <a:p>
            <a:pPr marL="364058" indent="-364058">
              <a:buFontTx/>
              <a:buChar char="-"/>
            </a:pPr>
            <a:r>
              <a:rPr lang="fr-BE" sz="2400" dirty="0"/>
              <a:t>no </a:t>
            </a:r>
            <a:r>
              <a:rPr lang="fr-BE" sz="2400" dirty="0" err="1"/>
              <a:t>overview</a:t>
            </a:r>
            <a:r>
              <a:rPr lang="fr-BE" sz="2400" dirty="0"/>
              <a:t> for patient</a:t>
            </a:r>
            <a:endParaRPr lang="nl-BE" sz="2400" dirty="0"/>
          </a:p>
        </p:txBody>
      </p:sp>
      <p:sp>
        <p:nvSpPr>
          <p:cNvPr id="4" name="Title 3"/>
          <p:cNvSpPr>
            <a:spLocks noGrp="1"/>
          </p:cNvSpPr>
          <p:nvPr>
            <p:ph type="title"/>
          </p:nvPr>
        </p:nvSpPr>
        <p:spPr/>
        <p:txBody>
          <a:bodyPr/>
          <a:lstStyle/>
          <a:p>
            <a:r>
              <a:rPr lang="en-US" dirty="0"/>
              <a:t>Example: therapeutic relation</a:t>
            </a:r>
          </a:p>
        </p:txBody>
      </p:sp>
      <p:sp>
        <p:nvSpPr>
          <p:cNvPr id="7" name="Slide Number Placeholder 6"/>
          <p:cNvSpPr>
            <a:spLocks noGrp="1"/>
          </p:cNvSpPr>
          <p:nvPr>
            <p:ph type="sldNum" sz="quarter" idx="12"/>
          </p:nvPr>
        </p:nvSpPr>
        <p:spPr/>
        <p:txBody>
          <a:bodyPr/>
          <a:lstStyle/>
          <a:p>
            <a:fld id="{D45B42A2-12DC-D04A-88D3-A93CC82DF348}" type="slidenum">
              <a:rPr lang="en-US" smtClean="0"/>
              <a:t>127</a:t>
            </a:fld>
            <a:endParaRPr lang="en-US" dirty="0"/>
          </a:p>
        </p:txBody>
      </p:sp>
    </p:spTree>
    <p:extLst>
      <p:ext uri="{BB962C8B-B14F-4D97-AF65-F5344CB8AC3E}">
        <p14:creationId xmlns:p14="http://schemas.microsoft.com/office/powerpoint/2010/main" val="4124797862"/>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BE" dirty="0" err="1"/>
              <a:t>Example</a:t>
            </a:r>
            <a:r>
              <a:rPr lang="nl-BE" dirty="0"/>
              <a:t>: cross-border </a:t>
            </a:r>
            <a:r>
              <a:rPr lang="nl-BE" dirty="0" err="1"/>
              <a:t>processes</a:t>
            </a:r>
            <a:endParaRPr lang="fr-BE" dirty="0"/>
          </a:p>
        </p:txBody>
      </p:sp>
      <p:grpSp>
        <p:nvGrpSpPr>
          <p:cNvPr id="7" name="Group 6"/>
          <p:cNvGrpSpPr/>
          <p:nvPr/>
        </p:nvGrpSpPr>
        <p:grpSpPr>
          <a:xfrm>
            <a:off x="9873890" y="2137948"/>
            <a:ext cx="1673140" cy="1716521"/>
            <a:chOff x="2441895" y="4750799"/>
            <a:chExt cx="1254855" cy="1716521"/>
          </a:xfrm>
        </p:grpSpPr>
        <p:sp>
          <p:nvSpPr>
            <p:cNvPr id="8" name="TextBox 7"/>
            <p:cNvSpPr txBox="1"/>
            <p:nvPr/>
          </p:nvSpPr>
          <p:spPr>
            <a:xfrm>
              <a:off x="2528148" y="6005655"/>
              <a:ext cx="1038987" cy="461665"/>
            </a:xfrm>
            <a:prstGeom prst="rect">
              <a:avLst/>
            </a:prstGeom>
            <a:noFill/>
          </p:spPr>
          <p:txBody>
            <a:bodyPr wrap="none" rtlCol="0">
              <a:spAutoFit/>
            </a:bodyPr>
            <a:lstStyle/>
            <a:p>
              <a:r>
                <a:rPr lang="nl-BE" sz="2400" b="1" dirty="0" err="1"/>
                <a:t>Diplomas</a:t>
              </a:r>
              <a:endParaRPr lang="nl-BE" sz="2400" b="1" dirty="0"/>
            </a:p>
          </p:txBody>
        </p:sp>
        <p:pic>
          <p:nvPicPr>
            <p:cNvPr id="9" name="Picture 8"/>
            <p:cNvPicPr>
              <a:picLocks noChangeAspect="1" noChangeArrowheads="1"/>
            </p:cNvPicPr>
            <p:nvPr/>
          </p:nvPicPr>
          <p:blipFill>
            <a:blip r:embed="rId3">
              <a:duotone>
                <a:prstClr val="black"/>
                <a:schemeClr val="accent1">
                  <a:tint val="45000"/>
                  <a:satMod val="400000"/>
                </a:schemeClr>
              </a:duotone>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2441895" y="4750799"/>
              <a:ext cx="1254855" cy="12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0" name="AutoShape 2" descr="Image result for icon nuclear waste"/>
          <p:cNvSpPr>
            <a:spLocks noChangeAspect="1" noChangeArrowheads="1"/>
          </p:cNvSpPr>
          <p:nvPr/>
        </p:nvSpPr>
        <p:spPr bwMode="auto">
          <a:xfrm>
            <a:off x="207433" y="-144462"/>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fr-BE" sz="2400"/>
          </a:p>
        </p:txBody>
      </p:sp>
      <p:sp>
        <p:nvSpPr>
          <p:cNvPr id="11" name="AutoShape 4" descr="Image result for icon nuclear waste"/>
          <p:cNvSpPr>
            <a:spLocks noChangeAspect="1" noChangeArrowheads="1"/>
          </p:cNvSpPr>
          <p:nvPr/>
        </p:nvSpPr>
        <p:spPr bwMode="auto">
          <a:xfrm>
            <a:off x="410633" y="7938"/>
            <a:ext cx="4064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121920" tIns="60960" rIns="121920" bIns="60960" numCol="1" anchor="t" anchorCtr="0" compatLnSpc="1">
            <a:prstTxWarp prst="textNoShape">
              <a:avLst/>
            </a:prstTxWarp>
          </a:bodyPr>
          <a:lstStyle/>
          <a:p>
            <a:endParaRPr lang="fr-BE" sz="2400"/>
          </a:p>
        </p:txBody>
      </p:sp>
      <p:grpSp>
        <p:nvGrpSpPr>
          <p:cNvPr id="12" name="Group 11"/>
          <p:cNvGrpSpPr/>
          <p:nvPr/>
        </p:nvGrpSpPr>
        <p:grpSpPr>
          <a:xfrm>
            <a:off x="511187" y="1640280"/>
            <a:ext cx="2540000" cy="2499564"/>
            <a:chOff x="5082087" y="2916792"/>
            <a:chExt cx="1905000" cy="2499564"/>
          </a:xfrm>
        </p:grpSpPr>
        <p:pic>
          <p:nvPicPr>
            <p:cNvPr id="16391" name="Picture 7" descr="Image result for icon container"/>
            <p:cNvPicPr>
              <a:picLocks noChangeAspect="1" noChangeArrowheads="1"/>
            </p:cNvPicPr>
            <p:nvPr/>
          </p:nvPicPr>
          <p:blipFill>
            <a:blip r:embed="rId5">
              <a:duotone>
                <a:prstClr val="black"/>
                <a:schemeClr val="accent1">
                  <a:tint val="45000"/>
                  <a:satMod val="400000"/>
                </a:schemeClr>
              </a:duotone>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5082087" y="2916792"/>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5210600" y="4585359"/>
              <a:ext cx="1671564" cy="830997"/>
            </a:xfrm>
            <a:prstGeom prst="rect">
              <a:avLst/>
            </a:prstGeom>
            <a:noFill/>
          </p:spPr>
          <p:txBody>
            <a:bodyPr wrap="none" rtlCol="0">
              <a:spAutoFit/>
            </a:bodyPr>
            <a:lstStyle/>
            <a:p>
              <a:pPr algn="ctr"/>
              <a:r>
                <a:rPr lang="nl-BE" sz="2400" b="1" dirty="0"/>
                <a:t>International </a:t>
              </a:r>
              <a:br>
                <a:rPr lang="nl-BE" sz="2400" b="1" dirty="0"/>
              </a:br>
              <a:r>
                <a:rPr lang="nl-BE" sz="2400" b="1" dirty="0"/>
                <a:t>container traffic</a:t>
              </a:r>
            </a:p>
          </p:txBody>
        </p:sp>
      </p:grpSp>
      <p:sp>
        <p:nvSpPr>
          <p:cNvPr id="16" name="TextBox 15"/>
          <p:cNvSpPr txBox="1"/>
          <p:nvPr/>
        </p:nvSpPr>
        <p:spPr>
          <a:xfrm>
            <a:off x="3744760" y="3340845"/>
            <a:ext cx="2276905" cy="830997"/>
          </a:xfrm>
          <a:prstGeom prst="rect">
            <a:avLst/>
          </a:prstGeom>
          <a:noFill/>
        </p:spPr>
        <p:txBody>
          <a:bodyPr wrap="none" rtlCol="0">
            <a:spAutoFit/>
          </a:bodyPr>
          <a:lstStyle/>
          <a:p>
            <a:pPr algn="ctr"/>
            <a:r>
              <a:rPr lang="nl-BE" sz="2400" b="1" dirty="0" err="1"/>
              <a:t>Nuclear</a:t>
            </a:r>
            <a:endParaRPr lang="nl-BE" sz="2400" b="1" dirty="0"/>
          </a:p>
          <a:p>
            <a:pPr algn="ctr"/>
            <a:r>
              <a:rPr lang="nl-BE" sz="2400" b="1" dirty="0"/>
              <a:t>waste transport </a:t>
            </a:r>
          </a:p>
        </p:txBody>
      </p:sp>
      <p:grpSp>
        <p:nvGrpSpPr>
          <p:cNvPr id="15" name="Group 14"/>
          <p:cNvGrpSpPr/>
          <p:nvPr/>
        </p:nvGrpSpPr>
        <p:grpSpPr>
          <a:xfrm>
            <a:off x="6583025" y="2424559"/>
            <a:ext cx="2481192" cy="1410034"/>
            <a:chOff x="4223852" y="3610732"/>
            <a:chExt cx="1860894" cy="1410035"/>
          </a:xfrm>
        </p:grpSpPr>
        <p:pic>
          <p:nvPicPr>
            <p:cNvPr id="6" name="Picture 7"/>
            <p:cNvPicPr>
              <a:picLocks noChangeAspect="1" noChangeArrowheads="1"/>
            </p:cNvPicPr>
            <p:nvPr/>
          </p:nvPicPr>
          <p:blipFill>
            <a:blip r:embed="rId7" cstate="print">
              <a:duotone>
                <a:prstClr val="black"/>
                <a:schemeClr val="accent1">
                  <a:tint val="45000"/>
                  <a:satMod val="400000"/>
                </a:schemeClr>
              </a:duotone>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785412" y="3610732"/>
              <a:ext cx="737763" cy="949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4223852" y="4559102"/>
              <a:ext cx="1860894" cy="461665"/>
            </a:xfrm>
            <a:prstGeom prst="rect">
              <a:avLst/>
            </a:prstGeom>
            <a:noFill/>
          </p:spPr>
          <p:txBody>
            <a:bodyPr wrap="none" rtlCol="0">
              <a:spAutoFit/>
            </a:bodyPr>
            <a:lstStyle/>
            <a:p>
              <a:pPr algn="ctr"/>
              <a:r>
                <a:rPr lang="nl-BE" sz="2400" b="1" dirty="0"/>
                <a:t>Food </a:t>
              </a:r>
              <a:r>
                <a:rPr lang="nl-BE" sz="2400" b="1" dirty="0" err="1"/>
                <a:t>supply</a:t>
              </a:r>
              <a:r>
                <a:rPr lang="nl-BE" sz="2400" b="1" dirty="0"/>
                <a:t> chain</a:t>
              </a:r>
            </a:p>
          </p:txBody>
        </p:sp>
      </p:grpSp>
      <p:sp>
        <p:nvSpPr>
          <p:cNvPr id="19" name="TextBox 18"/>
          <p:cNvSpPr txBox="1"/>
          <p:nvPr/>
        </p:nvSpPr>
        <p:spPr>
          <a:xfrm>
            <a:off x="2914324" y="4773149"/>
            <a:ext cx="6277681" cy="1241430"/>
          </a:xfrm>
          <a:prstGeom prst="rect">
            <a:avLst/>
          </a:prstGeom>
          <a:noFill/>
        </p:spPr>
        <p:txBody>
          <a:bodyPr wrap="none" rtlCol="0">
            <a:spAutoFit/>
          </a:bodyPr>
          <a:lstStyle/>
          <a:p>
            <a:r>
              <a:rPr lang="nl-BE" sz="2667" b="1" dirty="0"/>
              <a:t>Trust issues</a:t>
            </a:r>
          </a:p>
          <a:p>
            <a:pPr marL="380990" indent="-380990">
              <a:buFontTx/>
              <a:buChar char="-"/>
            </a:pPr>
            <a:r>
              <a:rPr lang="nl-BE" sz="2400" dirty="0" err="1"/>
              <a:t>what</a:t>
            </a:r>
            <a:r>
              <a:rPr lang="nl-BE" sz="2400" dirty="0"/>
              <a:t> country </a:t>
            </a:r>
            <a:r>
              <a:rPr lang="nl-BE" sz="2400" dirty="0" err="1"/>
              <a:t>could</a:t>
            </a:r>
            <a:r>
              <a:rPr lang="nl-BE" sz="2400" dirty="0"/>
              <a:t> </a:t>
            </a:r>
            <a:r>
              <a:rPr lang="nl-BE" sz="2400" dirty="0" err="1"/>
              <a:t>be</a:t>
            </a:r>
            <a:r>
              <a:rPr lang="nl-BE" sz="2400" dirty="0"/>
              <a:t> </a:t>
            </a:r>
            <a:r>
              <a:rPr lang="nl-BE" sz="2400" i="1" dirty="0"/>
              <a:t>primus </a:t>
            </a:r>
            <a:r>
              <a:rPr lang="nl-BE" sz="2400" i="1" dirty="0" err="1"/>
              <a:t>inter</a:t>
            </a:r>
            <a:r>
              <a:rPr lang="nl-BE" sz="2400" i="1" dirty="0"/>
              <a:t> </a:t>
            </a:r>
            <a:r>
              <a:rPr lang="nl-BE" sz="2400" i="1" dirty="0" err="1"/>
              <a:t>pares</a:t>
            </a:r>
            <a:r>
              <a:rPr lang="nl-BE" sz="2400" dirty="0"/>
              <a:t>?</a:t>
            </a:r>
          </a:p>
          <a:p>
            <a:pPr marL="380990" indent="-380990">
              <a:buFontTx/>
              <a:buChar char="-"/>
            </a:pPr>
            <a:r>
              <a:rPr lang="nl-BE" sz="2400" dirty="0" err="1"/>
              <a:t>centralized</a:t>
            </a:r>
            <a:r>
              <a:rPr lang="nl-BE" sz="2400" dirty="0"/>
              <a:t> approach </a:t>
            </a:r>
            <a:r>
              <a:rPr lang="nl-BE" sz="2400" dirty="0" err="1"/>
              <a:t>organisationally</a:t>
            </a:r>
            <a:r>
              <a:rPr lang="nl-BE" sz="2400" dirty="0"/>
              <a:t> </a:t>
            </a:r>
            <a:r>
              <a:rPr lang="nl-BE" sz="2400" dirty="0" err="1"/>
              <a:t>difficult</a:t>
            </a:r>
            <a:endParaRPr lang="fr-BE" sz="2400" dirty="0"/>
          </a:p>
        </p:txBody>
      </p:sp>
      <p:pic>
        <p:nvPicPr>
          <p:cNvPr id="4098" name="Picture 2"/>
          <p:cNvPicPr>
            <a:picLocks noChangeAspect="1" noChangeArrowheads="1"/>
          </p:cNvPicPr>
          <p:nvPr/>
        </p:nvPicPr>
        <p:blipFill>
          <a:blip r:embed="rId9">
            <a:duotone>
              <a:prstClr val="black"/>
              <a:schemeClr val="accent1">
                <a:tint val="45000"/>
                <a:satMod val="400000"/>
              </a:schemeClr>
            </a:duotone>
            <a:extLst>
              <a:ext uri="{BEBA8EAE-BF5A-486C-A8C5-ECC9F3942E4B}">
                <a14:imgProps xmlns:a14="http://schemas.microsoft.com/office/drawing/2010/main">
                  <a14:imgLayer r:embed="rId10">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4219027" y="1988840"/>
            <a:ext cx="1328371" cy="1328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Slide Number Placeholder 12"/>
          <p:cNvSpPr>
            <a:spLocks noGrp="1"/>
          </p:cNvSpPr>
          <p:nvPr>
            <p:ph type="sldNum" sz="quarter" idx="12"/>
          </p:nvPr>
        </p:nvSpPr>
        <p:spPr/>
        <p:txBody>
          <a:bodyPr/>
          <a:lstStyle/>
          <a:p>
            <a:fld id="{D45B42A2-12DC-D04A-88D3-A93CC82DF348}" type="slidenum">
              <a:rPr lang="en-US" smtClean="0"/>
              <a:t>128</a:t>
            </a:fld>
            <a:endParaRPr lang="en-US" dirty="0"/>
          </a:p>
        </p:txBody>
      </p:sp>
    </p:spTree>
    <p:extLst>
      <p:ext uri="{BB962C8B-B14F-4D97-AF65-F5344CB8AC3E}">
        <p14:creationId xmlns:p14="http://schemas.microsoft.com/office/powerpoint/2010/main" val="3326374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quarter" idx="14"/>
          </p:nvPr>
        </p:nvSpPr>
        <p:spPr/>
        <p:txBody>
          <a:bodyPr/>
          <a:lstStyle/>
          <a:p>
            <a:r>
              <a:rPr lang="en-GB" dirty="0" err="1"/>
              <a:t>blockchain</a:t>
            </a:r>
            <a:r>
              <a:rPr lang="en-GB" dirty="0"/>
              <a:t> ≠ a complete business solution, but a component of a larger system</a:t>
            </a:r>
          </a:p>
          <a:p>
            <a:endParaRPr lang="en-GB" dirty="0"/>
          </a:p>
          <a:p>
            <a:endParaRPr lang="en-GB" dirty="0"/>
          </a:p>
          <a:p>
            <a:endParaRPr lang="en-GB" dirty="0"/>
          </a:p>
          <a:p>
            <a:r>
              <a:rPr lang="en-GB" dirty="0" err="1"/>
              <a:t>blockchain</a:t>
            </a:r>
            <a:r>
              <a:rPr lang="en-GB" dirty="0"/>
              <a:t> ≠ start from scratch (fortunately) =&gt; reuse of existing components </a:t>
            </a:r>
          </a:p>
          <a:p>
            <a:endParaRPr lang="en-GB" dirty="0"/>
          </a:p>
          <a:p>
            <a:endParaRPr lang="en-US" dirty="0"/>
          </a:p>
        </p:txBody>
      </p:sp>
      <p:sp>
        <p:nvSpPr>
          <p:cNvPr id="3" name="Title 2"/>
          <p:cNvSpPr>
            <a:spLocks noGrp="1"/>
          </p:cNvSpPr>
          <p:nvPr>
            <p:ph type="title"/>
          </p:nvPr>
        </p:nvSpPr>
        <p:spPr/>
        <p:txBody>
          <a:bodyPr/>
          <a:lstStyle/>
          <a:p>
            <a:r>
              <a:rPr lang="en-GB" noProof="0"/>
              <a:t>Integration</a:t>
            </a:r>
            <a:endParaRPr lang="en-GB" noProof="0" dirty="0"/>
          </a:p>
        </p:txBody>
      </p:sp>
      <p:sp>
        <p:nvSpPr>
          <p:cNvPr id="5" name="Rounded Rectangle 4"/>
          <p:cNvSpPr/>
          <p:nvPr/>
        </p:nvSpPr>
        <p:spPr>
          <a:xfrm>
            <a:off x="608596" y="2515673"/>
            <a:ext cx="7255840" cy="1108051"/>
          </a:xfrm>
          <a:prstGeom prst="roundRect">
            <a:avLst>
              <a:gd name="adj" fmla="val 6572"/>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000" dirty="0">
              <a:solidFill>
                <a:schemeClr val="tx1"/>
              </a:solidFill>
            </a:endParaRPr>
          </a:p>
        </p:txBody>
      </p:sp>
      <p:sp>
        <p:nvSpPr>
          <p:cNvPr id="6" name="Content Placeholder 2"/>
          <p:cNvSpPr txBox="1">
            <a:spLocks/>
          </p:cNvSpPr>
          <p:nvPr/>
        </p:nvSpPr>
        <p:spPr>
          <a:xfrm>
            <a:off x="1981200" y="1164776"/>
            <a:ext cx="855345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nl-BE" dirty="0"/>
          </a:p>
          <a:p>
            <a:pPr marL="0" indent="0">
              <a:buNone/>
            </a:pPr>
            <a:endParaRPr lang="nl-BE" dirty="0"/>
          </a:p>
          <a:p>
            <a:pPr marL="0" indent="0">
              <a:buNone/>
            </a:pPr>
            <a:endParaRPr lang="nl-BE" dirty="0"/>
          </a:p>
          <a:p>
            <a:endParaRPr lang="nl-BE" dirty="0"/>
          </a:p>
          <a:p>
            <a:endParaRPr lang="nl-BE" dirty="0"/>
          </a:p>
        </p:txBody>
      </p:sp>
      <p:pic>
        <p:nvPicPr>
          <p:cNvPr id="7" name="Picture 2" descr="CS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3527" y="5258960"/>
            <a:ext cx="2241097" cy="70643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7440" y="5227866"/>
            <a:ext cx="4924425" cy="885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992854" y="2497836"/>
            <a:ext cx="4871583" cy="1107996"/>
          </a:xfrm>
          <a:prstGeom prst="rect">
            <a:avLst/>
          </a:prstGeom>
        </p:spPr>
        <p:txBody>
          <a:bodyPr wrap="square">
            <a:spAutoFit/>
          </a:bodyPr>
          <a:lstStyle/>
          <a:p>
            <a:r>
              <a:rPr lang="en-GB" sz="2200" dirty="0"/>
              <a:t>“</a:t>
            </a:r>
            <a:r>
              <a:rPr lang="en-GB" sz="2200" i="1" dirty="0"/>
              <a:t>CIOs should view the </a:t>
            </a:r>
            <a:r>
              <a:rPr lang="en-GB" sz="2200" i="1" dirty="0" err="1"/>
              <a:t>blockchain</a:t>
            </a:r>
            <a:r>
              <a:rPr lang="en-GB" sz="2200" i="1" dirty="0"/>
              <a:t> portion to be less than 5% of the total project development effort.</a:t>
            </a:r>
            <a:r>
              <a:rPr lang="en-GB" sz="2200" dirty="0"/>
              <a:t>”</a:t>
            </a:r>
          </a:p>
        </p:txBody>
      </p:sp>
      <p:pic>
        <p:nvPicPr>
          <p:cNvPr id="10" name="Picture 5" descr="https://upload.wikimedia.org/wikipedia/commons/thumb/9/98/Gartner_logo.svg/2000px-Gartner_logo.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701" y="2604899"/>
            <a:ext cx="1944234" cy="449764"/>
          </a:xfrm>
          <a:prstGeom prst="rect">
            <a:avLst/>
          </a:prstGeom>
          <a:noFill/>
          <a:extLst>
            <a:ext uri="{909E8E84-426E-40DD-AFC4-6F175D3DCCD1}">
              <a14:hiddenFill xmlns:a14="http://schemas.microsoft.com/office/drawing/2010/main">
                <a:solidFill>
                  <a:srgbClr val="FFFFFF"/>
                </a:solidFill>
              </a14:hiddenFill>
            </a:ext>
          </a:extLst>
        </p:spPr>
      </p:pic>
      <p:sp>
        <p:nvSpPr>
          <p:cNvPr id="12" name="Slide Number Placeholder 11"/>
          <p:cNvSpPr>
            <a:spLocks noGrp="1"/>
          </p:cNvSpPr>
          <p:nvPr>
            <p:ph type="sldNum" sz="quarter" idx="12"/>
          </p:nvPr>
        </p:nvSpPr>
        <p:spPr/>
        <p:txBody>
          <a:bodyPr/>
          <a:lstStyle/>
          <a:p>
            <a:fld id="{D45B42A2-12DC-D04A-88D3-A93CC82DF348}" type="slidenum">
              <a:rPr lang="en-US" smtClean="0"/>
              <a:t>129</a:t>
            </a:fld>
            <a:endParaRPr lang="en-US" dirty="0"/>
          </a:p>
        </p:txBody>
      </p:sp>
    </p:spTree>
    <p:extLst>
      <p:ext uri="{BB962C8B-B14F-4D97-AF65-F5344CB8AC3E}">
        <p14:creationId xmlns:p14="http://schemas.microsoft.com/office/powerpoint/2010/main" val="2226500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lstStyle/>
          <a:p>
            <a:r>
              <a:rPr lang="en-US" dirty="0" smtClean="0"/>
              <a:t>BE already connected with 6 other countries</a:t>
            </a:r>
            <a:br>
              <a:rPr lang="en-US" dirty="0" smtClean="0"/>
            </a:br>
            <a:r>
              <a:rPr lang="en-US" dirty="0" smtClean="0"/>
              <a:t>Germany – Estonia – Spain – Croatia – Italy – Luxemburg</a:t>
            </a:r>
            <a:endParaRPr lang="en-US" dirty="0"/>
          </a:p>
        </p:txBody>
      </p:sp>
      <p:sp>
        <p:nvSpPr>
          <p:cNvPr id="4" name="Title 3"/>
          <p:cNvSpPr>
            <a:spLocks noGrp="1"/>
          </p:cNvSpPr>
          <p:nvPr>
            <p:ph type="title"/>
          </p:nvPr>
        </p:nvSpPr>
        <p:spPr/>
        <p:txBody>
          <a:bodyPr/>
          <a:lstStyle/>
          <a:p>
            <a:r>
              <a:rPr lang="en-US" smtClean="0"/>
              <a:t>eIDAS</a:t>
            </a:r>
            <a:endParaRPr lang="en-US" dirty="0"/>
          </a:p>
        </p:txBody>
      </p:sp>
      <p:pic>
        <p:nvPicPr>
          <p:cNvPr id="5" name="Picture 4"/>
          <p:cNvPicPr>
            <a:picLocks noChangeAspect="1"/>
          </p:cNvPicPr>
          <p:nvPr/>
        </p:nvPicPr>
        <p:blipFill>
          <a:blip r:embed="rId2"/>
          <a:stretch>
            <a:fillRect/>
          </a:stretch>
        </p:blipFill>
        <p:spPr>
          <a:xfrm>
            <a:off x="809049" y="2523941"/>
            <a:ext cx="4254500" cy="1705911"/>
          </a:xfrm>
          <a:prstGeom prst="rect">
            <a:avLst/>
          </a:prstGeom>
        </p:spPr>
      </p:pic>
      <p:pic>
        <p:nvPicPr>
          <p:cNvPr id="8" name="Picture 7"/>
          <p:cNvPicPr>
            <a:picLocks noChangeAspect="1"/>
          </p:cNvPicPr>
          <p:nvPr/>
        </p:nvPicPr>
        <p:blipFill>
          <a:blip r:embed="rId3"/>
          <a:stretch>
            <a:fillRect/>
          </a:stretch>
        </p:blipFill>
        <p:spPr>
          <a:xfrm>
            <a:off x="783411" y="4420455"/>
            <a:ext cx="10210236" cy="1504455"/>
          </a:xfrm>
          <a:prstGeom prst="rect">
            <a:avLst/>
          </a:prstGeom>
        </p:spPr>
      </p:pic>
      <p:sp>
        <p:nvSpPr>
          <p:cNvPr id="11" name="Slide Number Placeholder 10"/>
          <p:cNvSpPr>
            <a:spLocks noGrp="1"/>
          </p:cNvSpPr>
          <p:nvPr>
            <p:ph type="sldNum" sz="quarter" idx="12"/>
          </p:nvPr>
        </p:nvSpPr>
        <p:spPr/>
        <p:txBody>
          <a:bodyPr/>
          <a:lstStyle/>
          <a:p>
            <a:fld id="{D45B42A2-12DC-D04A-88D3-A93CC82DF348}" type="slidenum">
              <a:rPr lang="en-US" smtClean="0"/>
              <a:t>13</a:t>
            </a:fld>
            <a:endParaRPr lang="en-US" dirty="0"/>
          </a:p>
        </p:txBody>
      </p:sp>
    </p:spTree>
    <p:extLst>
      <p:ext uri="{BB962C8B-B14F-4D97-AF65-F5344CB8AC3E}">
        <p14:creationId xmlns:p14="http://schemas.microsoft.com/office/powerpoint/2010/main" val="1102983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GB" noProof="0" dirty="0"/>
              <a:t>Technological trends</a:t>
            </a:r>
          </a:p>
        </p:txBody>
      </p:sp>
      <p:sp>
        <p:nvSpPr>
          <p:cNvPr id="23" name="Rectangle 22"/>
          <p:cNvSpPr/>
          <p:nvPr/>
        </p:nvSpPr>
        <p:spPr>
          <a:xfrm>
            <a:off x="1734047" y="1326658"/>
            <a:ext cx="7721600" cy="1015663"/>
          </a:xfrm>
          <a:prstGeom prst="rect">
            <a:avLst/>
          </a:prstGeom>
        </p:spPr>
        <p:txBody>
          <a:bodyPr wrap="square">
            <a:spAutoFit/>
          </a:bodyPr>
          <a:lstStyle/>
          <a:p>
            <a:pPr algn="ctr"/>
            <a:r>
              <a:rPr lang="en-GB" sz="2000" dirty="0" err="1"/>
              <a:t>Blockchain</a:t>
            </a:r>
            <a:r>
              <a:rPr lang="en-GB" sz="2000" dirty="0"/>
              <a:t> isn't the only trend</a:t>
            </a:r>
          </a:p>
          <a:p>
            <a:pPr algn="ctr"/>
            <a:r>
              <a:rPr lang="en-GB" sz="2000" dirty="0"/>
              <a:t>Multiple technologies combined offer new perspectives and are able to transform the business</a:t>
            </a:r>
          </a:p>
        </p:txBody>
      </p:sp>
      <p:grpSp>
        <p:nvGrpSpPr>
          <p:cNvPr id="24" name="Group 23"/>
          <p:cNvGrpSpPr/>
          <p:nvPr/>
        </p:nvGrpSpPr>
        <p:grpSpPr>
          <a:xfrm>
            <a:off x="1950222" y="2585882"/>
            <a:ext cx="1717368" cy="1825231"/>
            <a:chOff x="288747" y="2454921"/>
            <a:chExt cx="1717368" cy="1825231"/>
          </a:xfrm>
        </p:grpSpPr>
        <p:pic>
          <p:nvPicPr>
            <p:cNvPr id="2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747" y="2454921"/>
              <a:ext cx="1717368" cy="149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484093" y="3910820"/>
              <a:ext cx="1499962" cy="369332"/>
            </a:xfrm>
            <a:prstGeom prst="rect">
              <a:avLst/>
            </a:prstGeom>
            <a:noFill/>
          </p:spPr>
          <p:txBody>
            <a:bodyPr wrap="none" rtlCol="0">
              <a:spAutoFit/>
            </a:bodyPr>
            <a:lstStyle/>
            <a:p>
              <a:r>
                <a:rPr lang="en-GB" b="1"/>
                <a:t>Microservices</a:t>
              </a:r>
            </a:p>
          </p:txBody>
        </p:sp>
      </p:grpSp>
      <p:grpSp>
        <p:nvGrpSpPr>
          <p:cNvPr id="30" name="Group 29"/>
          <p:cNvGrpSpPr/>
          <p:nvPr/>
        </p:nvGrpSpPr>
        <p:grpSpPr>
          <a:xfrm>
            <a:off x="6695507" y="4341887"/>
            <a:ext cx="1976369" cy="1663236"/>
            <a:chOff x="5768359" y="2394853"/>
            <a:chExt cx="1976369" cy="1663236"/>
          </a:xfrm>
        </p:grpSpPr>
        <p:pic>
          <p:nvPicPr>
            <p:cNvPr id="34" name="Picture 4" descr="https://www.smalsresearch.be/wp-content/uploads/2017/01/moby-300x19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68359" y="2394853"/>
              <a:ext cx="1976369" cy="126487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p:cNvSpPr txBox="1"/>
            <p:nvPr/>
          </p:nvSpPr>
          <p:spPr>
            <a:xfrm>
              <a:off x="6006562" y="3688757"/>
              <a:ext cx="1208216" cy="369332"/>
            </a:xfrm>
            <a:prstGeom prst="rect">
              <a:avLst/>
            </a:prstGeom>
            <a:noFill/>
          </p:spPr>
          <p:txBody>
            <a:bodyPr wrap="none" rtlCol="0">
              <a:spAutoFit/>
            </a:bodyPr>
            <a:lstStyle/>
            <a:p>
              <a:r>
                <a:rPr lang="en-GB" b="1"/>
                <a:t>Containers</a:t>
              </a:r>
            </a:p>
          </p:txBody>
        </p:sp>
      </p:grpSp>
      <p:grpSp>
        <p:nvGrpSpPr>
          <p:cNvPr id="36" name="Group 35"/>
          <p:cNvGrpSpPr/>
          <p:nvPr/>
        </p:nvGrpSpPr>
        <p:grpSpPr>
          <a:xfrm>
            <a:off x="4619381" y="2463023"/>
            <a:ext cx="2600264" cy="1847003"/>
            <a:chOff x="3271923" y="2433149"/>
            <a:chExt cx="2600264" cy="1847003"/>
          </a:xfrm>
        </p:grpSpPr>
        <p:grpSp>
          <p:nvGrpSpPr>
            <p:cNvPr id="37" name="Group 36"/>
            <p:cNvGrpSpPr/>
            <p:nvPr/>
          </p:nvGrpSpPr>
          <p:grpSpPr>
            <a:xfrm>
              <a:off x="3670419" y="2433149"/>
              <a:ext cx="1582057" cy="1248230"/>
              <a:chOff x="719577" y="4550597"/>
              <a:chExt cx="2473566" cy="1806662"/>
            </a:xfrm>
          </p:grpSpPr>
          <p:pic>
            <p:nvPicPr>
              <p:cNvPr id="39" name="Picture 7" descr="https://upload.wikimedia.org/wikipedia/commons/thumb/3/37/Speech_balloon.svg/2000px-Speech_balloon.svg.png"/>
              <p:cNvPicPr>
                <a:picLocks noChangeAspect="1" noChangeArrowheads="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719577" y="4833257"/>
                <a:ext cx="1352125" cy="1095829"/>
              </a:xfrm>
              <a:prstGeom prst="rect">
                <a:avLst/>
              </a:prstGeom>
              <a:noFill/>
            </p:spPr>
          </p:pic>
          <p:pic>
            <p:nvPicPr>
              <p:cNvPr id="40" name="Picture 7" descr="https://upload.wikimedia.org/wikipedia/commons/thumb/3/37/Speech_balloon.svg/2000px-Speech_balloon.svg.png"/>
              <p:cNvPicPr>
                <a:picLocks noChangeAspect="1" noChangeArrowheads="1"/>
              </p:cNvPicPr>
              <p:nvPr/>
            </p:nvPicPr>
            <p:blipFill>
              <a:blip r:embed="rId6" cstate="print">
                <a:duotone>
                  <a:prstClr val="black"/>
                  <a:schemeClr val="accent2">
                    <a:tint val="45000"/>
                    <a:satMod val="400000"/>
                  </a:schemeClr>
                </a:duotone>
                <a:extLst>
                  <a:ext uri="{28A0092B-C50C-407E-A947-70E740481C1C}">
                    <a14:useLocalDpi xmlns:a14="http://schemas.microsoft.com/office/drawing/2010/main" val="0"/>
                  </a:ext>
                </a:extLst>
              </a:blip>
              <a:srcRect/>
              <a:stretch>
                <a:fillRect/>
              </a:stretch>
            </p:blipFill>
            <p:spPr bwMode="auto">
              <a:xfrm>
                <a:off x="2168312" y="4550597"/>
                <a:ext cx="1024831" cy="83057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7" descr="https://upload.wikimedia.org/wikipedia/commons/thumb/3/37/Speech_balloon.svg/2000px-Speech_balloon.svg.png"/>
              <p:cNvPicPr>
                <a:picLocks noChangeAspect="1" noChangeArrowheads="1"/>
              </p:cNvPicPr>
              <p:nvPr/>
            </p:nvPicPr>
            <p:blipFill>
              <a:blip r:embed="rId7" cstate="print">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1854680" y="5402944"/>
                <a:ext cx="1177513" cy="954315"/>
              </a:xfrm>
              <a:prstGeom prst="rect">
                <a:avLst/>
              </a:prstGeom>
              <a:noFill/>
              <a:extLst>
                <a:ext uri="{909E8E84-426E-40DD-AFC4-6F175D3DCCD1}">
                  <a14:hiddenFill xmlns:a14="http://schemas.microsoft.com/office/drawing/2010/main">
                    <a:solidFill>
                      <a:srgbClr val="FFFFFF"/>
                    </a:solidFill>
                  </a14:hiddenFill>
                </a:ext>
              </a:extLst>
            </p:spPr>
          </p:pic>
        </p:grpSp>
        <p:sp>
          <p:nvSpPr>
            <p:cNvPr id="38" name="TextBox 37"/>
            <p:cNvSpPr txBox="1"/>
            <p:nvPr/>
          </p:nvSpPr>
          <p:spPr>
            <a:xfrm>
              <a:off x="3271923" y="3910820"/>
              <a:ext cx="2600264" cy="369332"/>
            </a:xfrm>
            <a:prstGeom prst="rect">
              <a:avLst/>
            </a:prstGeom>
            <a:noFill/>
          </p:spPr>
          <p:txBody>
            <a:bodyPr wrap="none" rtlCol="0">
              <a:spAutoFit/>
            </a:bodyPr>
            <a:lstStyle/>
            <a:p>
              <a:r>
                <a:rPr lang="en-GB" b="1"/>
                <a:t>Event-driven architecture</a:t>
              </a:r>
            </a:p>
          </p:txBody>
        </p:sp>
      </p:grpSp>
      <p:grpSp>
        <p:nvGrpSpPr>
          <p:cNvPr id="42" name="Group 41"/>
          <p:cNvGrpSpPr/>
          <p:nvPr/>
        </p:nvGrpSpPr>
        <p:grpSpPr>
          <a:xfrm>
            <a:off x="8462775" y="2669318"/>
            <a:ext cx="1434495" cy="1600833"/>
            <a:chOff x="7744728" y="2701091"/>
            <a:chExt cx="1434495" cy="1600833"/>
          </a:xfrm>
        </p:grpSpPr>
        <p:pic>
          <p:nvPicPr>
            <p:cNvPr id="43" name="Picture 9" descr="http://www.indianmagentoexperts.com/wp-content/uploads/2013/02/api-icon.png"/>
            <p:cNvPicPr>
              <a:picLocks noChangeAspect="1" noChangeArrowheads="1"/>
            </p:cNvPicPr>
            <p:nvPr/>
          </p:nvPicPr>
          <p:blipFill>
            <a:blip r:embed="rId8">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66743" y="2701091"/>
              <a:ext cx="1209729" cy="1209729"/>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7744728" y="3932592"/>
              <a:ext cx="1434495" cy="369332"/>
            </a:xfrm>
            <a:prstGeom prst="rect">
              <a:avLst/>
            </a:prstGeom>
            <a:noFill/>
          </p:spPr>
          <p:txBody>
            <a:bodyPr wrap="none" rtlCol="0">
              <a:spAutoFit/>
            </a:bodyPr>
            <a:lstStyle/>
            <a:p>
              <a:r>
                <a:rPr lang="en-GB" b="1"/>
                <a:t>API economy</a:t>
              </a:r>
            </a:p>
          </p:txBody>
        </p:sp>
      </p:grpSp>
      <p:grpSp>
        <p:nvGrpSpPr>
          <p:cNvPr id="45" name="Group 44"/>
          <p:cNvGrpSpPr/>
          <p:nvPr/>
        </p:nvGrpSpPr>
        <p:grpSpPr>
          <a:xfrm>
            <a:off x="3291479" y="4441667"/>
            <a:ext cx="1819619" cy="1563457"/>
            <a:chOff x="2724910" y="4079412"/>
            <a:chExt cx="1819619" cy="1563457"/>
          </a:xfrm>
        </p:grpSpPr>
        <p:pic>
          <p:nvPicPr>
            <p:cNvPr id="46"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724910" y="4079412"/>
              <a:ext cx="1819619" cy="119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TextBox 46"/>
            <p:cNvSpPr txBox="1"/>
            <p:nvPr/>
          </p:nvSpPr>
          <p:spPr>
            <a:xfrm>
              <a:off x="3268272" y="5273537"/>
              <a:ext cx="732893" cy="369332"/>
            </a:xfrm>
            <a:prstGeom prst="rect">
              <a:avLst/>
            </a:prstGeom>
            <a:noFill/>
          </p:spPr>
          <p:txBody>
            <a:bodyPr wrap="none" rtlCol="0">
              <a:spAutoFit/>
            </a:bodyPr>
            <a:lstStyle/>
            <a:p>
              <a:r>
                <a:rPr lang="en-GB" b="1"/>
                <a:t>Cloud</a:t>
              </a:r>
            </a:p>
          </p:txBody>
        </p:sp>
      </p:grpSp>
      <p:sp>
        <p:nvSpPr>
          <p:cNvPr id="48" name="Rounded Rectangle 47"/>
          <p:cNvSpPr/>
          <p:nvPr/>
        </p:nvSpPr>
        <p:spPr>
          <a:xfrm>
            <a:off x="1950223" y="6282828"/>
            <a:ext cx="7723139" cy="397429"/>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a:t>(Re)use can lead to fast(er) results</a:t>
            </a:r>
          </a:p>
        </p:txBody>
      </p:sp>
      <p:sp>
        <p:nvSpPr>
          <p:cNvPr id="6" name="Slide Number Placeholder 5"/>
          <p:cNvSpPr>
            <a:spLocks noGrp="1"/>
          </p:cNvSpPr>
          <p:nvPr>
            <p:ph type="sldNum" sz="quarter" idx="12"/>
          </p:nvPr>
        </p:nvSpPr>
        <p:spPr/>
        <p:txBody>
          <a:bodyPr/>
          <a:lstStyle/>
          <a:p>
            <a:fld id="{D45B42A2-12DC-D04A-88D3-A93CC82DF348}" type="slidenum">
              <a:rPr lang="en-US" smtClean="0"/>
              <a:t>130</a:t>
            </a:fld>
            <a:endParaRPr lang="en-US" dirty="0"/>
          </a:p>
        </p:txBody>
      </p:sp>
    </p:spTree>
    <p:extLst>
      <p:ext uri="{BB962C8B-B14F-4D97-AF65-F5344CB8AC3E}">
        <p14:creationId xmlns:p14="http://schemas.microsoft.com/office/powerpoint/2010/main" val="357900109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dirty="0" err="1"/>
              <a:t>Blockchain</a:t>
            </a:r>
            <a:r>
              <a:rPr lang="en-GB" noProof="0" dirty="0"/>
              <a:t> as a Service (</a:t>
            </a:r>
            <a:r>
              <a:rPr lang="en-GB" noProof="0" dirty="0" err="1"/>
              <a:t>BaaS</a:t>
            </a:r>
            <a:r>
              <a:rPr lang="en-GB" noProof="0" dirty="0"/>
              <a:t>)</a:t>
            </a:r>
          </a:p>
        </p:txBody>
      </p:sp>
      <p:sp>
        <p:nvSpPr>
          <p:cNvPr id="6" name="TextBox 5"/>
          <p:cNvSpPr txBox="1"/>
          <p:nvPr/>
        </p:nvSpPr>
        <p:spPr>
          <a:xfrm>
            <a:off x="2630577" y="2156404"/>
            <a:ext cx="6949440" cy="707886"/>
          </a:xfrm>
          <a:prstGeom prst="rect">
            <a:avLst/>
          </a:prstGeom>
          <a:noFill/>
        </p:spPr>
        <p:txBody>
          <a:bodyPr wrap="square" rtlCol="0">
            <a:spAutoFit/>
          </a:bodyPr>
          <a:lstStyle/>
          <a:p>
            <a:pPr algn="ctr"/>
            <a:r>
              <a:rPr lang="en-GB" sz="2000"/>
              <a:t>Several cloud providers offer the possibility to set up a blockchain network in their cloud environment</a:t>
            </a:r>
          </a:p>
        </p:txBody>
      </p:sp>
      <p:pic>
        <p:nvPicPr>
          <p:cNvPr id="14344" name="Picture 8" descr="Image result for orac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9888" y="3012856"/>
            <a:ext cx="2084206" cy="295957"/>
          </a:xfrm>
          <a:prstGeom prst="rect">
            <a:avLst/>
          </a:prstGeom>
          <a:noFill/>
          <a:extLst>
            <a:ext uri="{909E8E84-426E-40DD-AFC4-6F175D3DCCD1}">
              <a14:hiddenFill xmlns:a14="http://schemas.microsoft.com/office/drawing/2010/main">
                <a:solidFill>
                  <a:srgbClr val="FFFFFF"/>
                </a:solidFill>
              </a14:hiddenFill>
            </a:ext>
          </a:extLst>
        </p:spPr>
      </p:pic>
      <p:pic>
        <p:nvPicPr>
          <p:cNvPr id="14348" name="Picture 12" descr="Image result for ib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2296" y="2854827"/>
            <a:ext cx="1044021" cy="612012"/>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84518" y="2968732"/>
            <a:ext cx="1589219" cy="340080"/>
          </a:xfrm>
          <a:prstGeom prst="rect">
            <a:avLst/>
          </a:prstGeom>
        </p:spPr>
      </p:pic>
      <p:sp>
        <p:nvSpPr>
          <p:cNvPr id="21" name="Rectangle 20"/>
          <p:cNvSpPr/>
          <p:nvPr/>
        </p:nvSpPr>
        <p:spPr>
          <a:xfrm>
            <a:off x="2023429" y="5568675"/>
            <a:ext cx="8226425" cy="846000"/>
          </a:xfrm>
          <a:prstGeom prst="rect">
            <a:avLst/>
          </a:prstGeom>
          <a:solidFill>
            <a:schemeClr val="accent1">
              <a:lumMod val="20000"/>
              <a:lumOff val="80000"/>
              <a:alpha val="79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720000" rtlCol="0" anchor="ctr"/>
          <a:lstStyle/>
          <a:p>
            <a:r>
              <a:rPr lang="en-GB" sz="2400" dirty="0">
                <a:solidFill>
                  <a:schemeClr val="tx1"/>
                </a:solidFill>
              </a:rPr>
              <a:t>In the long run government </a:t>
            </a:r>
            <a:r>
              <a:rPr lang="en-GB" sz="2400" dirty="0" err="1">
                <a:solidFill>
                  <a:schemeClr val="tx1"/>
                </a:solidFill>
              </a:rPr>
              <a:t>BaaS</a:t>
            </a:r>
            <a:r>
              <a:rPr lang="en-GB" sz="2400" dirty="0">
                <a:solidFill>
                  <a:schemeClr val="tx1"/>
                </a:solidFill>
              </a:rPr>
              <a:t> might be the best option</a:t>
            </a:r>
          </a:p>
        </p:txBody>
      </p:sp>
      <p:pic>
        <p:nvPicPr>
          <p:cNvPr id="14352" name="Picture 16" descr="Image result for hp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31937" y="2814960"/>
            <a:ext cx="647624" cy="64762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136775" y="1231958"/>
            <a:ext cx="7817340" cy="830997"/>
          </a:xfrm>
          <a:prstGeom prst="rect">
            <a:avLst/>
          </a:prstGeom>
          <a:noFill/>
        </p:spPr>
        <p:txBody>
          <a:bodyPr wrap="square" rtlCol="0">
            <a:spAutoFit/>
          </a:bodyPr>
          <a:lstStyle/>
          <a:p>
            <a:pPr algn="ctr"/>
            <a:r>
              <a:rPr lang="en-GB" sz="2400" b="1" dirty="0">
                <a:solidFill>
                  <a:schemeClr val="accent1"/>
                </a:solidFill>
              </a:rPr>
              <a:t>Setting up a simple </a:t>
            </a:r>
            <a:r>
              <a:rPr lang="en-GB" sz="2400" b="1" dirty="0" err="1">
                <a:solidFill>
                  <a:schemeClr val="accent1"/>
                </a:solidFill>
              </a:rPr>
              <a:t>blockchain</a:t>
            </a:r>
            <a:r>
              <a:rPr lang="en-GB" sz="2400" b="1" dirty="0">
                <a:solidFill>
                  <a:schemeClr val="accent1"/>
                </a:solidFill>
              </a:rPr>
              <a:t> infrastructure can be very complicated</a:t>
            </a:r>
          </a:p>
        </p:txBody>
      </p:sp>
      <p:sp>
        <p:nvSpPr>
          <p:cNvPr id="18" name="Rectangle 17"/>
          <p:cNvSpPr/>
          <p:nvPr/>
        </p:nvSpPr>
        <p:spPr>
          <a:xfrm>
            <a:off x="1903721" y="3689320"/>
            <a:ext cx="4232920" cy="1477328"/>
          </a:xfrm>
          <a:prstGeom prst="rect">
            <a:avLst/>
          </a:prstGeom>
        </p:spPr>
        <p:txBody>
          <a:bodyPr wrap="square">
            <a:spAutoFit/>
          </a:bodyPr>
          <a:lstStyle/>
          <a:p>
            <a:r>
              <a:rPr lang="en-GB" b="1" dirty="0"/>
              <a:t>Advantages</a:t>
            </a:r>
          </a:p>
          <a:p>
            <a:pPr marL="285750" indent="-285750">
              <a:buFontTx/>
              <a:buChar char="-"/>
            </a:pPr>
            <a:r>
              <a:rPr lang="en-GB" dirty="0"/>
              <a:t>The infrastructure’s complexity is hidden </a:t>
            </a:r>
          </a:p>
          <a:p>
            <a:pPr marL="285750" indent="-285750">
              <a:buFontTx/>
              <a:buChar char="-"/>
            </a:pPr>
            <a:r>
              <a:rPr lang="en-GB" dirty="0"/>
              <a:t>Focus on the applicative part</a:t>
            </a:r>
          </a:p>
          <a:p>
            <a:pPr marL="285750" indent="-285750">
              <a:buFontTx/>
              <a:buChar char="-"/>
            </a:pPr>
            <a:r>
              <a:rPr lang="en-GB" dirty="0"/>
              <a:t>Faster and cheaper </a:t>
            </a:r>
          </a:p>
          <a:p>
            <a:pPr marL="285750" indent="-285750">
              <a:buFontTx/>
              <a:buChar char="-"/>
            </a:pPr>
            <a:r>
              <a:rPr lang="en-GB" dirty="0"/>
              <a:t>More security</a:t>
            </a:r>
          </a:p>
        </p:txBody>
      </p:sp>
      <p:sp>
        <p:nvSpPr>
          <p:cNvPr id="24" name="Rectangle 23"/>
          <p:cNvSpPr/>
          <p:nvPr/>
        </p:nvSpPr>
        <p:spPr>
          <a:xfrm>
            <a:off x="6276982" y="3689320"/>
            <a:ext cx="4232920" cy="1754326"/>
          </a:xfrm>
          <a:prstGeom prst="rect">
            <a:avLst/>
          </a:prstGeom>
        </p:spPr>
        <p:txBody>
          <a:bodyPr wrap="square">
            <a:spAutoFit/>
          </a:bodyPr>
          <a:lstStyle/>
          <a:p>
            <a:r>
              <a:rPr lang="en-GB" b="1"/>
              <a:t>Disadvantages</a:t>
            </a:r>
          </a:p>
          <a:p>
            <a:pPr marL="285750" indent="-285750">
              <a:buFontTx/>
              <a:buChar char="-"/>
            </a:pPr>
            <a:r>
              <a:rPr lang="en-GB"/>
              <a:t>Dependence BaaS provider</a:t>
            </a:r>
            <a:br>
              <a:rPr lang="en-GB"/>
            </a:br>
            <a:r>
              <a:rPr lang="en-GB" i="1"/>
              <a:t>“We do not trust each other, but we do trust the BaaS provider”</a:t>
            </a:r>
          </a:p>
          <a:p>
            <a:pPr marL="285750" indent="-285750">
              <a:buFontTx/>
              <a:buChar char="-"/>
            </a:pPr>
            <a:r>
              <a:rPr lang="en-GB"/>
              <a:t>Blockchain technology-specific </a:t>
            </a:r>
          </a:p>
          <a:p>
            <a:pPr marL="285750" indent="-285750">
              <a:buFontTx/>
              <a:buChar char="-"/>
            </a:pPr>
            <a:r>
              <a:rPr lang="en-GB"/>
              <a:t>Recent development</a:t>
            </a:r>
          </a:p>
        </p:txBody>
      </p:sp>
      <p:cxnSp>
        <p:nvCxnSpPr>
          <p:cNvPr id="25" name="Straight Connector 24"/>
          <p:cNvCxnSpPr/>
          <p:nvPr/>
        </p:nvCxnSpPr>
        <p:spPr>
          <a:xfrm flipH="1">
            <a:off x="6084510" y="3709640"/>
            <a:ext cx="1070" cy="1734007"/>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19" name="Picture 1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8921911">
            <a:off x="9660501" y="6066100"/>
            <a:ext cx="956137" cy="538692"/>
          </a:xfrm>
          <a:prstGeom prst="rect">
            <a:avLst/>
          </a:prstGeom>
        </p:spPr>
      </p:pic>
      <p:sp>
        <p:nvSpPr>
          <p:cNvPr id="7" name="Slide Number Placeholder 6"/>
          <p:cNvSpPr>
            <a:spLocks noGrp="1"/>
          </p:cNvSpPr>
          <p:nvPr>
            <p:ph type="sldNum" sz="quarter" idx="12"/>
          </p:nvPr>
        </p:nvSpPr>
        <p:spPr/>
        <p:txBody>
          <a:bodyPr/>
          <a:lstStyle/>
          <a:p>
            <a:fld id="{D45B42A2-12DC-D04A-88D3-A93CC82DF348}" type="slidenum">
              <a:rPr lang="en-US" smtClean="0"/>
              <a:t>131</a:t>
            </a:fld>
            <a:endParaRPr lang="en-US" dirty="0"/>
          </a:p>
        </p:txBody>
      </p:sp>
    </p:spTree>
    <p:extLst>
      <p:ext uri="{BB962C8B-B14F-4D97-AF65-F5344CB8AC3E}">
        <p14:creationId xmlns:p14="http://schemas.microsoft.com/office/powerpoint/2010/main" val="149554077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ounded Rectangle 30"/>
          <p:cNvSpPr/>
          <p:nvPr/>
        </p:nvSpPr>
        <p:spPr>
          <a:xfrm>
            <a:off x="6383892" y="3837100"/>
            <a:ext cx="3937064" cy="2061157"/>
          </a:xfrm>
          <a:prstGeom prst="roundRect">
            <a:avLst>
              <a:gd name="adj" fmla="val 59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7" name="Rounded Rectangle 26"/>
          <p:cNvSpPr/>
          <p:nvPr/>
        </p:nvSpPr>
        <p:spPr>
          <a:xfrm>
            <a:off x="6614161" y="1337717"/>
            <a:ext cx="3312159" cy="1794273"/>
          </a:xfrm>
          <a:prstGeom prst="roundRect">
            <a:avLst>
              <a:gd name="adj" fmla="val 59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2" name="Rounded Rectangle 21"/>
          <p:cNvSpPr/>
          <p:nvPr/>
        </p:nvSpPr>
        <p:spPr>
          <a:xfrm>
            <a:off x="1872260" y="1546336"/>
            <a:ext cx="4145280" cy="3400555"/>
          </a:xfrm>
          <a:prstGeom prst="roundRect">
            <a:avLst>
              <a:gd name="adj" fmla="val 591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2" name="Title 1"/>
          <p:cNvSpPr>
            <a:spLocks noGrp="1"/>
          </p:cNvSpPr>
          <p:nvPr>
            <p:ph type="title"/>
          </p:nvPr>
        </p:nvSpPr>
        <p:spPr/>
        <p:txBody>
          <a:bodyPr/>
          <a:lstStyle/>
          <a:p>
            <a:r>
              <a:rPr lang="en-GB" noProof="0" dirty="0"/>
              <a:t>Future </a:t>
            </a:r>
            <a:r>
              <a:rPr lang="en-GB" noProof="0" dirty="0" err="1"/>
              <a:t>blockchain</a:t>
            </a:r>
            <a:r>
              <a:rPr lang="en-GB" noProof="0" dirty="0"/>
              <a:t> landscape</a:t>
            </a:r>
          </a:p>
        </p:txBody>
      </p:sp>
      <p:pic>
        <p:nvPicPr>
          <p:cNvPr id="5" name="Picture 3"/>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45653" y="4863674"/>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loud 5"/>
          <p:cNvSpPr/>
          <p:nvPr/>
        </p:nvSpPr>
        <p:spPr>
          <a:xfrm>
            <a:off x="2324954" y="3599273"/>
            <a:ext cx="1660866" cy="998528"/>
          </a:xfrm>
          <a:prstGeom prst="cloud">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BaaS </a:t>
            </a:r>
            <a:br>
              <a:rPr lang="en-GB">
                <a:solidFill>
                  <a:schemeClr val="tx1"/>
                </a:solidFill>
              </a:rPr>
            </a:br>
            <a:r>
              <a:rPr lang="en-GB">
                <a:solidFill>
                  <a:schemeClr val="tx1"/>
                </a:solidFill>
              </a:rPr>
              <a:t>Provider</a:t>
            </a:r>
            <a:br>
              <a:rPr lang="en-GB">
                <a:solidFill>
                  <a:schemeClr val="tx1"/>
                </a:solidFill>
              </a:rPr>
            </a:br>
            <a:r>
              <a:rPr lang="en-GB">
                <a:solidFill>
                  <a:schemeClr val="tx1"/>
                </a:solidFill>
              </a:rPr>
              <a:t>C</a:t>
            </a:r>
          </a:p>
        </p:txBody>
      </p:sp>
      <p:pic>
        <p:nvPicPr>
          <p:cNvPr id="14" name="Picture 3"/>
          <p:cNvPicPr>
            <a:picLocks noChangeAspect="1" noChangeArrowheads="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561858" y="4487227"/>
            <a:ext cx="661714" cy="661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p:cNvSpPr txBox="1"/>
          <p:nvPr/>
        </p:nvSpPr>
        <p:spPr>
          <a:xfrm>
            <a:off x="2949220" y="1546334"/>
            <a:ext cx="1896673" cy="523220"/>
          </a:xfrm>
          <a:prstGeom prst="rect">
            <a:avLst/>
          </a:prstGeom>
          <a:noFill/>
        </p:spPr>
        <p:txBody>
          <a:bodyPr wrap="none" rtlCol="0">
            <a:spAutoFit/>
          </a:bodyPr>
          <a:lstStyle/>
          <a:p>
            <a:r>
              <a:rPr lang="en-GB" sz="2800" b="1"/>
              <a:t>Public BaaS</a:t>
            </a:r>
          </a:p>
        </p:txBody>
      </p:sp>
      <p:sp>
        <p:nvSpPr>
          <p:cNvPr id="16" name="TextBox 15"/>
          <p:cNvSpPr txBox="1"/>
          <p:nvPr/>
        </p:nvSpPr>
        <p:spPr>
          <a:xfrm>
            <a:off x="6905923" y="1373615"/>
            <a:ext cx="2728632" cy="523220"/>
          </a:xfrm>
          <a:prstGeom prst="rect">
            <a:avLst/>
          </a:prstGeom>
          <a:noFill/>
        </p:spPr>
        <p:txBody>
          <a:bodyPr wrap="none" rtlCol="0">
            <a:spAutoFit/>
          </a:bodyPr>
          <a:lstStyle/>
          <a:p>
            <a:r>
              <a:rPr lang="en-GB" sz="2800" b="1"/>
              <a:t>Community BaaS</a:t>
            </a:r>
          </a:p>
        </p:txBody>
      </p:sp>
      <p:sp>
        <p:nvSpPr>
          <p:cNvPr id="18" name="TextBox 17"/>
          <p:cNvSpPr txBox="1"/>
          <p:nvPr/>
        </p:nvSpPr>
        <p:spPr>
          <a:xfrm>
            <a:off x="6793795" y="3855601"/>
            <a:ext cx="3132524" cy="523220"/>
          </a:xfrm>
          <a:prstGeom prst="rect">
            <a:avLst/>
          </a:prstGeom>
          <a:noFill/>
        </p:spPr>
        <p:txBody>
          <a:bodyPr wrap="none" rtlCol="0">
            <a:spAutoFit/>
          </a:bodyPr>
          <a:lstStyle/>
          <a:p>
            <a:r>
              <a:rPr lang="en-GB" sz="2800" b="1"/>
              <a:t>Own infrastructure</a:t>
            </a:r>
          </a:p>
        </p:txBody>
      </p:sp>
      <p:sp>
        <p:nvSpPr>
          <p:cNvPr id="19" name="Cloud 18"/>
          <p:cNvSpPr/>
          <p:nvPr/>
        </p:nvSpPr>
        <p:spPr>
          <a:xfrm>
            <a:off x="2012534" y="2343595"/>
            <a:ext cx="1660866" cy="998528"/>
          </a:xfrm>
          <a:prstGeom prst="cloud">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BaaS </a:t>
            </a:r>
            <a:br>
              <a:rPr lang="en-GB">
                <a:solidFill>
                  <a:schemeClr val="tx1"/>
                </a:solidFill>
              </a:rPr>
            </a:br>
            <a:r>
              <a:rPr lang="en-GB">
                <a:solidFill>
                  <a:schemeClr val="tx1"/>
                </a:solidFill>
              </a:rPr>
              <a:t>Provider</a:t>
            </a:r>
            <a:br>
              <a:rPr lang="en-GB">
                <a:solidFill>
                  <a:schemeClr val="tx1"/>
                </a:solidFill>
              </a:rPr>
            </a:br>
            <a:r>
              <a:rPr lang="en-GB">
                <a:solidFill>
                  <a:schemeClr val="tx1"/>
                </a:solidFill>
              </a:rPr>
              <a:t>A</a:t>
            </a:r>
          </a:p>
        </p:txBody>
      </p:sp>
      <p:sp>
        <p:nvSpPr>
          <p:cNvPr id="20" name="Cloud 19"/>
          <p:cNvSpPr/>
          <p:nvPr/>
        </p:nvSpPr>
        <p:spPr>
          <a:xfrm>
            <a:off x="4175049" y="2842859"/>
            <a:ext cx="1660866" cy="998528"/>
          </a:xfrm>
          <a:prstGeom prst="cloud">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BaaS </a:t>
            </a:r>
            <a:br>
              <a:rPr lang="en-GB">
                <a:solidFill>
                  <a:schemeClr val="tx1"/>
                </a:solidFill>
              </a:rPr>
            </a:br>
            <a:r>
              <a:rPr lang="en-GB">
                <a:solidFill>
                  <a:schemeClr val="tx1"/>
                </a:solidFill>
              </a:rPr>
              <a:t>Provider</a:t>
            </a:r>
            <a:br>
              <a:rPr lang="en-GB">
                <a:solidFill>
                  <a:schemeClr val="tx1"/>
                </a:solidFill>
              </a:rPr>
            </a:br>
            <a:r>
              <a:rPr lang="en-GB">
                <a:solidFill>
                  <a:schemeClr val="tx1"/>
                </a:solidFill>
              </a:rPr>
              <a:t>B</a:t>
            </a:r>
          </a:p>
        </p:txBody>
      </p:sp>
      <p:sp>
        <p:nvSpPr>
          <p:cNvPr id="21" name="Cloud 20"/>
          <p:cNvSpPr/>
          <p:nvPr/>
        </p:nvSpPr>
        <p:spPr>
          <a:xfrm>
            <a:off x="7455225" y="1947355"/>
            <a:ext cx="1660866" cy="998528"/>
          </a:xfrm>
          <a:prstGeom prst="cloud">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BaaS </a:t>
            </a:r>
            <a:br>
              <a:rPr lang="en-GB">
                <a:solidFill>
                  <a:schemeClr val="tx1"/>
                </a:solidFill>
              </a:rPr>
            </a:br>
            <a:r>
              <a:rPr lang="en-GB">
                <a:solidFill>
                  <a:schemeClr val="tx1"/>
                </a:solidFill>
              </a:rPr>
              <a:t>Provider</a:t>
            </a:r>
          </a:p>
        </p:txBody>
      </p:sp>
      <p:pic>
        <p:nvPicPr>
          <p:cNvPr id="15362" name="Picture 2" descr="Image result for ser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2674" y="5203308"/>
            <a:ext cx="403255" cy="62341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Image result for serv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15514" y="4837236"/>
            <a:ext cx="403255" cy="623410"/>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8357" y="3383676"/>
            <a:ext cx="504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05695" y="4209103"/>
            <a:ext cx="504000" cy="50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72" name="Picture 12" descr="Image result for belgium fla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11265" y="2879989"/>
            <a:ext cx="504000" cy="504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https://d30y9cdsu7xlg0.cloudfront.net/png/225592-200.png"/>
          <p:cNvPicPr>
            <a:picLocks noChangeAspect="1" noChangeArrowheads="1"/>
          </p:cNvPicPr>
          <p:nvPr/>
        </p:nvPicPr>
        <p:blipFill>
          <a:blip r:embed="rId8"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62157" y="4706207"/>
            <a:ext cx="661714" cy="661714"/>
          </a:xfrm>
          <a:prstGeom prst="rect">
            <a:avLst/>
          </a:prstGeom>
          <a:noFill/>
          <a:extLst>
            <a:ext uri="{909E8E84-426E-40DD-AFC4-6F175D3DCCD1}">
              <a14:hiddenFill xmlns:a14="http://schemas.microsoft.com/office/drawing/2010/main">
                <a:solidFill>
                  <a:srgbClr val="FFFFFF"/>
                </a:solidFill>
              </a14:hiddenFill>
            </a:ext>
          </a:extLst>
        </p:spPr>
      </p:pic>
      <p:sp>
        <p:nvSpPr>
          <p:cNvPr id="32" name="Cloud 31"/>
          <p:cNvSpPr/>
          <p:nvPr/>
        </p:nvSpPr>
        <p:spPr>
          <a:xfrm>
            <a:off x="8819246" y="5074208"/>
            <a:ext cx="1337178" cy="728166"/>
          </a:xfrm>
          <a:prstGeom prst="cloud">
            <a:avLst/>
          </a:prstGeom>
          <a:solidFill>
            <a:schemeClr val="accent1">
              <a:lumMod val="40000"/>
              <a:lumOff val="6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Private</a:t>
            </a:r>
            <a:br>
              <a:rPr lang="en-GB">
                <a:solidFill>
                  <a:schemeClr val="tx1"/>
                </a:solidFill>
              </a:rPr>
            </a:br>
            <a:r>
              <a:rPr lang="en-GB">
                <a:solidFill>
                  <a:schemeClr val="tx1"/>
                </a:solidFill>
              </a:rPr>
              <a:t>BaaS</a:t>
            </a:r>
          </a:p>
        </p:txBody>
      </p:sp>
      <p:pic>
        <p:nvPicPr>
          <p:cNvPr id="28" name="Picture 2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8921911">
            <a:off x="6199867" y="1390701"/>
            <a:ext cx="956137" cy="538692"/>
          </a:xfrm>
          <a:prstGeom prst="rect">
            <a:avLst/>
          </a:prstGeom>
        </p:spPr>
      </p:pic>
      <p:sp>
        <p:nvSpPr>
          <p:cNvPr id="8" name="Slide Number Placeholder 7"/>
          <p:cNvSpPr>
            <a:spLocks noGrp="1"/>
          </p:cNvSpPr>
          <p:nvPr>
            <p:ph type="sldNum" sz="quarter" idx="12"/>
          </p:nvPr>
        </p:nvSpPr>
        <p:spPr/>
        <p:txBody>
          <a:bodyPr/>
          <a:lstStyle/>
          <a:p>
            <a:fld id="{D45B42A2-12DC-D04A-88D3-A93CC82DF348}" type="slidenum">
              <a:rPr lang="en-US" smtClean="0"/>
              <a:t>132</a:t>
            </a:fld>
            <a:endParaRPr lang="en-US" dirty="0"/>
          </a:p>
        </p:txBody>
      </p:sp>
    </p:spTree>
    <p:extLst>
      <p:ext uri="{BB962C8B-B14F-4D97-AF65-F5344CB8AC3E}">
        <p14:creationId xmlns:p14="http://schemas.microsoft.com/office/powerpoint/2010/main" val="2169159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Some </a:t>
            </a:r>
            <a:r>
              <a:rPr lang="en-US" dirty="0"/>
              <a:t>reusable public sector </a:t>
            </a:r>
            <a:r>
              <a:rPr lang="en-US" dirty="0" smtClean="0"/>
              <a:t>components</a:t>
            </a:r>
            <a:endParaRPr lang="en-US" dirty="0"/>
          </a:p>
        </p:txBody>
      </p:sp>
      <p:sp>
        <p:nvSpPr>
          <p:cNvPr id="7" name="Slide Number Placeholder 6"/>
          <p:cNvSpPr>
            <a:spLocks noGrp="1"/>
          </p:cNvSpPr>
          <p:nvPr>
            <p:ph type="sldNum" sz="quarter" idx="10"/>
          </p:nvPr>
        </p:nvSpPr>
        <p:spPr/>
        <p:txBody>
          <a:bodyPr/>
          <a:lstStyle/>
          <a:p>
            <a:fld id="{D45B42A2-12DC-D04A-88D3-A93CC82DF348}" type="slidenum">
              <a:rPr lang="en-US" smtClean="0"/>
              <a:pPr/>
              <a:t>133</a:t>
            </a:fld>
            <a:endParaRPr lang="en-US" dirty="0"/>
          </a:p>
        </p:txBody>
      </p:sp>
    </p:spTree>
    <p:extLst>
      <p:ext uri="{BB962C8B-B14F-4D97-AF65-F5344CB8AC3E}">
        <p14:creationId xmlns:p14="http://schemas.microsoft.com/office/powerpoint/2010/main" val="146590893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a:bodyPr>
          <a:lstStyle/>
          <a:p>
            <a:r>
              <a:rPr lang="en-GB" altLang="en-US" dirty="0" smtClean="0"/>
              <a:t>a cooperation framework, a set of agreements to organise every aspect of Identity &amp; Access Management for e-government</a:t>
            </a:r>
          </a:p>
          <a:p>
            <a:r>
              <a:rPr lang="en-GB" altLang="en-US" dirty="0" smtClean="0"/>
              <a:t>therefore we need</a:t>
            </a:r>
          </a:p>
          <a:p>
            <a:pPr lvl="1"/>
            <a:r>
              <a:rPr lang="en-GB" altLang="en-US" dirty="0"/>
              <a:t>a</a:t>
            </a:r>
            <a:r>
              <a:rPr lang="en-GB" altLang="en-US" dirty="0" smtClean="0"/>
              <a:t>greements and guidelines for:</a:t>
            </a:r>
          </a:p>
          <a:p>
            <a:pPr lvl="2"/>
            <a:r>
              <a:rPr lang="en-GB" altLang="en-US" dirty="0"/>
              <a:t>i</a:t>
            </a:r>
            <a:r>
              <a:rPr lang="en-GB" altLang="en-US" dirty="0" smtClean="0"/>
              <a:t>dentification</a:t>
            </a:r>
          </a:p>
          <a:p>
            <a:pPr lvl="2"/>
            <a:r>
              <a:rPr lang="en-GB" altLang="en-US" dirty="0"/>
              <a:t>a</a:t>
            </a:r>
            <a:r>
              <a:rPr lang="en-GB" altLang="en-US" dirty="0" smtClean="0"/>
              <a:t>uthentication</a:t>
            </a:r>
          </a:p>
          <a:p>
            <a:pPr lvl="2"/>
            <a:r>
              <a:rPr lang="en-GB" altLang="en-US" dirty="0"/>
              <a:t>a</a:t>
            </a:r>
            <a:r>
              <a:rPr lang="en-GB" altLang="en-US" dirty="0" smtClean="0"/>
              <a:t>uthorization</a:t>
            </a:r>
          </a:p>
          <a:p>
            <a:pPr lvl="2"/>
            <a:r>
              <a:rPr lang="en-GB" altLang="en-US" dirty="0"/>
              <a:t>a</a:t>
            </a:r>
            <a:r>
              <a:rPr lang="en-GB" altLang="en-US" dirty="0" smtClean="0"/>
              <a:t>ccess Administration</a:t>
            </a:r>
          </a:p>
          <a:p>
            <a:pPr lvl="1"/>
            <a:r>
              <a:rPr lang="en-GB" altLang="en-US" dirty="0" smtClean="0"/>
              <a:t>IT Services:</a:t>
            </a:r>
          </a:p>
          <a:p>
            <a:pPr lvl="2"/>
            <a:r>
              <a:rPr lang="en-GB" altLang="en-US" dirty="0" smtClean="0"/>
              <a:t>FAS: service for identification and authentication of  a person</a:t>
            </a:r>
          </a:p>
          <a:p>
            <a:pPr lvl="2"/>
            <a:r>
              <a:rPr lang="en-GB" altLang="en-US" dirty="0" smtClean="0"/>
              <a:t>BTB: service to appoint access administrators within a company</a:t>
            </a:r>
          </a:p>
          <a:p>
            <a:pPr lvl="2"/>
            <a:r>
              <a:rPr lang="en-GB" altLang="en-US" dirty="0" smtClean="0"/>
              <a:t>SSM: mandate management service</a:t>
            </a:r>
            <a:endParaRPr lang="nl-BE" altLang="en-US" dirty="0"/>
          </a:p>
        </p:txBody>
      </p:sp>
      <p:sp>
        <p:nvSpPr>
          <p:cNvPr id="2" name="Title 1"/>
          <p:cNvSpPr>
            <a:spLocks noGrp="1"/>
          </p:cNvSpPr>
          <p:nvPr>
            <p:ph type="title"/>
          </p:nvPr>
        </p:nvSpPr>
        <p:spPr/>
        <p:txBody>
          <a:bodyPr/>
          <a:lstStyle/>
          <a:p>
            <a:r>
              <a:rPr lang="en-US" dirty="0" smtClean="0"/>
              <a:t>CSAM: what ?</a:t>
            </a:r>
            <a:endParaRPr lang="en-US" dirty="0"/>
          </a:p>
        </p:txBody>
      </p:sp>
      <p:sp>
        <p:nvSpPr>
          <p:cNvPr id="6" name="Right Brace 1"/>
          <p:cNvSpPr>
            <a:spLocks/>
          </p:cNvSpPr>
          <p:nvPr/>
        </p:nvSpPr>
        <p:spPr bwMode="auto">
          <a:xfrm>
            <a:off x="3294680" y="3360993"/>
            <a:ext cx="45719" cy="461665"/>
          </a:xfrm>
          <a:prstGeom prst="rightBrace">
            <a:avLst>
              <a:gd name="adj1" fmla="val 8416"/>
              <a:gd name="adj2" fmla="val 50000"/>
            </a:avLst>
          </a:prstGeom>
          <a:noFill/>
          <a:ln w="12700" algn="ctr">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spcBef>
                <a:spcPct val="20000"/>
              </a:spcBef>
              <a:buClr>
                <a:srgbClr val="BE008C"/>
              </a:buClr>
              <a:buChar char="•"/>
              <a:defRPr sz="2400">
                <a:solidFill>
                  <a:srgbClr val="2C2C86"/>
                </a:solidFill>
                <a:latin typeface="Verdana" pitchFamily="34" charset="0"/>
              </a:defRPr>
            </a:lvl1pPr>
            <a:lvl2pPr marL="742950" indent="-285750" eaLnBrk="0" hangingPunct="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eaLnBrk="0" hangingPunct="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eaLnBrk="0" hangingPunct="0">
              <a:spcBef>
                <a:spcPct val="20000"/>
              </a:spcBef>
              <a:buClr>
                <a:srgbClr val="BE008C"/>
              </a:buClr>
              <a:buChar char="–"/>
              <a:defRPr>
                <a:solidFill>
                  <a:srgbClr val="2C2C86"/>
                </a:solidFill>
                <a:latin typeface="Verdana" pitchFamily="34" charset="0"/>
              </a:defRPr>
            </a:lvl4pPr>
            <a:lvl5pPr marL="2057400" indent="-228600" eaLnBrk="0" hangingPunct="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0"/>
              </a:spcBef>
              <a:buClrTx/>
              <a:buFontTx/>
              <a:buNone/>
            </a:pPr>
            <a:endParaRPr lang="en-GB" altLang="nl-BE">
              <a:solidFill>
                <a:schemeClr val="tx1"/>
              </a:solidFill>
              <a:latin typeface="Times New Roman" pitchFamily="18" charset="0"/>
            </a:endParaRPr>
          </a:p>
        </p:txBody>
      </p:sp>
      <p:sp>
        <p:nvSpPr>
          <p:cNvPr id="7" name="Right Brace 4"/>
          <p:cNvSpPr>
            <a:spLocks/>
          </p:cNvSpPr>
          <p:nvPr/>
        </p:nvSpPr>
        <p:spPr bwMode="auto">
          <a:xfrm>
            <a:off x="4753493" y="3652754"/>
            <a:ext cx="172408" cy="466130"/>
          </a:xfrm>
          <a:prstGeom prst="rightBrace">
            <a:avLst>
              <a:gd name="adj1" fmla="val 8023"/>
              <a:gd name="adj2" fmla="val 50000"/>
            </a:avLst>
          </a:prstGeom>
          <a:noFill/>
          <a:ln w="12700" algn="ctr">
            <a:solidFill>
              <a:srgbClr val="800000"/>
            </a:solidFill>
            <a:round/>
            <a:headEnd/>
            <a:tailEnd/>
          </a:ln>
          <a:extLst>
            <a:ext uri="{909E8E84-426E-40DD-AFC4-6F175D3DCCD1}">
              <a14:hiddenFill xmlns:a14="http://schemas.microsoft.com/office/drawing/2010/main">
                <a:solidFill>
                  <a:srgbClr val="FFFFFF"/>
                </a:solidFill>
              </a14:hiddenFill>
            </a:ext>
          </a:extLst>
        </p:spPr>
        <p:txBody>
          <a:bodyPr wrap="square" anchor="ctr">
            <a:spAutoFit/>
          </a:bodyPr>
          <a:lstStyle>
            <a:lvl1pPr eaLnBrk="0" hangingPunct="0">
              <a:spcBef>
                <a:spcPct val="20000"/>
              </a:spcBef>
              <a:buClr>
                <a:srgbClr val="BE008C"/>
              </a:buClr>
              <a:buChar char="•"/>
              <a:defRPr sz="2400">
                <a:solidFill>
                  <a:srgbClr val="2C2C86"/>
                </a:solidFill>
                <a:latin typeface="Verdana" pitchFamily="34" charset="0"/>
              </a:defRPr>
            </a:lvl1pPr>
            <a:lvl2pPr marL="742950" indent="-285750" eaLnBrk="0" hangingPunct="0">
              <a:spcBef>
                <a:spcPct val="20000"/>
              </a:spcBef>
              <a:buClr>
                <a:srgbClr val="BE008C"/>
              </a:buClr>
              <a:buFont typeface="Symbol" pitchFamily="18" charset="2"/>
              <a:buChar char="-"/>
              <a:defRPr sz="2200">
                <a:solidFill>
                  <a:srgbClr val="2C2C86"/>
                </a:solidFill>
                <a:latin typeface="Verdana" pitchFamily="34" charset="0"/>
              </a:defRPr>
            </a:lvl2pPr>
            <a:lvl3pPr marL="1143000" indent="-228600" eaLnBrk="0" hangingPunct="0">
              <a:spcBef>
                <a:spcPct val="20000"/>
              </a:spcBef>
              <a:buClr>
                <a:srgbClr val="BE008C"/>
              </a:buClr>
              <a:buFont typeface="Wingdings" pitchFamily="2" charset="2"/>
              <a:buChar char="§"/>
              <a:defRPr sz="2000">
                <a:solidFill>
                  <a:srgbClr val="2C2C86"/>
                </a:solidFill>
                <a:latin typeface="Verdana" pitchFamily="34" charset="0"/>
              </a:defRPr>
            </a:lvl3pPr>
            <a:lvl4pPr marL="1600200" indent="-228600" eaLnBrk="0" hangingPunct="0">
              <a:spcBef>
                <a:spcPct val="20000"/>
              </a:spcBef>
              <a:buClr>
                <a:srgbClr val="BE008C"/>
              </a:buClr>
              <a:buChar char="–"/>
              <a:defRPr>
                <a:solidFill>
                  <a:srgbClr val="2C2C86"/>
                </a:solidFill>
                <a:latin typeface="Verdana" pitchFamily="34" charset="0"/>
              </a:defRPr>
            </a:lvl4pPr>
            <a:lvl5pPr marL="2057400" indent="-228600" eaLnBrk="0" hangingPunct="0">
              <a:spcBef>
                <a:spcPct val="20000"/>
              </a:spcBef>
              <a:buClr>
                <a:srgbClr val="BE008C"/>
              </a:buClr>
              <a:buChar char="»"/>
              <a:defRPr>
                <a:solidFill>
                  <a:srgbClr val="2C2C86"/>
                </a:solidFill>
                <a:latin typeface="Verdana" pitchFamily="34" charset="0"/>
              </a:defRPr>
            </a:lvl5pPr>
            <a:lvl6pPr marL="2514600" indent="-228600" eaLnBrk="0" fontAlgn="base" hangingPunct="0">
              <a:spcBef>
                <a:spcPct val="20000"/>
              </a:spcBef>
              <a:spcAft>
                <a:spcPct val="0"/>
              </a:spcAft>
              <a:buClr>
                <a:srgbClr val="BE008C"/>
              </a:buClr>
              <a:buChar char="»"/>
              <a:defRPr>
                <a:solidFill>
                  <a:srgbClr val="2C2C86"/>
                </a:solidFill>
                <a:latin typeface="Verdana" pitchFamily="34" charset="0"/>
              </a:defRPr>
            </a:lvl6pPr>
            <a:lvl7pPr marL="2971800" indent="-228600" eaLnBrk="0" fontAlgn="base" hangingPunct="0">
              <a:spcBef>
                <a:spcPct val="20000"/>
              </a:spcBef>
              <a:spcAft>
                <a:spcPct val="0"/>
              </a:spcAft>
              <a:buClr>
                <a:srgbClr val="BE008C"/>
              </a:buClr>
              <a:buChar char="»"/>
              <a:defRPr>
                <a:solidFill>
                  <a:srgbClr val="2C2C86"/>
                </a:solidFill>
                <a:latin typeface="Verdana" pitchFamily="34" charset="0"/>
              </a:defRPr>
            </a:lvl7pPr>
            <a:lvl8pPr marL="3429000" indent="-228600" eaLnBrk="0" fontAlgn="base" hangingPunct="0">
              <a:spcBef>
                <a:spcPct val="20000"/>
              </a:spcBef>
              <a:spcAft>
                <a:spcPct val="0"/>
              </a:spcAft>
              <a:buClr>
                <a:srgbClr val="BE008C"/>
              </a:buClr>
              <a:buChar char="»"/>
              <a:defRPr>
                <a:solidFill>
                  <a:srgbClr val="2C2C86"/>
                </a:solidFill>
                <a:latin typeface="Verdana" pitchFamily="34" charset="0"/>
              </a:defRPr>
            </a:lvl8pPr>
            <a:lvl9pPr marL="3886200" indent="-228600" eaLnBrk="0" fontAlgn="base" hangingPunct="0">
              <a:spcBef>
                <a:spcPct val="20000"/>
              </a:spcBef>
              <a:spcAft>
                <a:spcPct val="0"/>
              </a:spcAft>
              <a:buClr>
                <a:srgbClr val="BE008C"/>
              </a:buClr>
              <a:buChar char="»"/>
              <a:defRPr>
                <a:solidFill>
                  <a:srgbClr val="2C2C86"/>
                </a:solidFill>
                <a:latin typeface="Verdana" pitchFamily="34" charset="0"/>
              </a:defRPr>
            </a:lvl9pPr>
          </a:lstStyle>
          <a:p>
            <a:pPr>
              <a:spcBef>
                <a:spcPct val="0"/>
              </a:spcBef>
              <a:buClrTx/>
              <a:buFontTx/>
              <a:buNone/>
            </a:pPr>
            <a:endParaRPr lang="en-GB" altLang="nl-BE">
              <a:solidFill>
                <a:schemeClr val="tx1"/>
              </a:solidFill>
              <a:latin typeface="Times New Roman" pitchFamily="18" charset="0"/>
            </a:endParaRPr>
          </a:p>
        </p:txBody>
      </p:sp>
      <p:sp>
        <p:nvSpPr>
          <p:cNvPr id="8" name="Content Placeholder 2"/>
          <p:cNvSpPr txBox="1">
            <a:spLocks/>
          </p:cNvSpPr>
          <p:nvPr/>
        </p:nvSpPr>
        <p:spPr bwMode="auto">
          <a:xfrm>
            <a:off x="3324775" y="3360993"/>
            <a:ext cx="1359626" cy="5254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BE008C"/>
              </a:buClr>
              <a:buChar char="•"/>
              <a:defRPr sz="2400">
                <a:solidFill>
                  <a:srgbClr val="2C2C86"/>
                </a:solidFill>
                <a:latin typeface="+mn-lt"/>
                <a:ea typeface="+mn-ea"/>
                <a:cs typeface="+mn-cs"/>
              </a:defRPr>
            </a:lvl1pPr>
            <a:lvl2pPr marL="742950" indent="-285750" algn="l" rtl="0" eaLnBrk="0" fontAlgn="base" hangingPunct="0">
              <a:spcBef>
                <a:spcPct val="20000"/>
              </a:spcBef>
              <a:spcAft>
                <a:spcPct val="0"/>
              </a:spcAft>
              <a:buClr>
                <a:srgbClr val="BE008C"/>
              </a:buClr>
              <a:buFont typeface="Symbol" pitchFamily="18" charset="2"/>
              <a:buChar char="-"/>
              <a:defRPr sz="2200">
                <a:solidFill>
                  <a:srgbClr val="2C2C86"/>
                </a:solidFill>
                <a:latin typeface="+mn-lt"/>
              </a:defRPr>
            </a:lvl2pPr>
            <a:lvl3pPr marL="1143000" indent="-228600" algn="l" rtl="0" eaLnBrk="0" fontAlgn="base" hangingPunct="0">
              <a:spcBef>
                <a:spcPct val="20000"/>
              </a:spcBef>
              <a:spcAft>
                <a:spcPct val="0"/>
              </a:spcAft>
              <a:buClr>
                <a:srgbClr val="BE008C"/>
              </a:buClr>
              <a:buFont typeface="Wingdings" pitchFamily="2" charset="2"/>
              <a:buChar char="§"/>
              <a:defRPr sz="2000">
                <a:solidFill>
                  <a:srgbClr val="2C2C86"/>
                </a:solidFill>
                <a:latin typeface="+mn-lt"/>
              </a:defRPr>
            </a:lvl3pPr>
            <a:lvl4pPr marL="1600200" indent="-228600" algn="l" rtl="0" eaLnBrk="0" fontAlgn="base" hangingPunct="0">
              <a:spcBef>
                <a:spcPct val="20000"/>
              </a:spcBef>
              <a:spcAft>
                <a:spcPct val="0"/>
              </a:spcAft>
              <a:buClr>
                <a:srgbClr val="BE008C"/>
              </a:buClr>
              <a:buChar char="–"/>
              <a:defRPr>
                <a:solidFill>
                  <a:srgbClr val="2C2C86"/>
                </a:solidFill>
                <a:latin typeface="+mn-lt"/>
              </a:defRPr>
            </a:lvl4pPr>
            <a:lvl5pPr marL="2057400" indent="-228600" algn="l" rtl="0" eaLnBrk="0" fontAlgn="base" hangingPunct="0">
              <a:spcBef>
                <a:spcPct val="20000"/>
              </a:spcBef>
              <a:spcAft>
                <a:spcPct val="0"/>
              </a:spcAft>
              <a:buClr>
                <a:srgbClr val="BE008C"/>
              </a:buClr>
              <a:buChar char="»"/>
              <a:defRPr>
                <a:solidFill>
                  <a:srgbClr val="2C2C86"/>
                </a:solidFill>
                <a:latin typeface="+mn-lt"/>
              </a:defRPr>
            </a:lvl5pPr>
            <a:lvl6pPr marL="2514600" indent="-228600" algn="l" rtl="0" eaLnBrk="1" fontAlgn="base" hangingPunct="1">
              <a:spcBef>
                <a:spcPct val="20000"/>
              </a:spcBef>
              <a:spcAft>
                <a:spcPct val="0"/>
              </a:spcAft>
              <a:buClr>
                <a:srgbClr val="BE008C"/>
              </a:buClr>
              <a:buChar char="»"/>
              <a:defRPr>
                <a:solidFill>
                  <a:srgbClr val="2C2C86"/>
                </a:solidFill>
                <a:latin typeface="+mn-lt"/>
              </a:defRPr>
            </a:lvl6pPr>
            <a:lvl7pPr marL="2971800" indent="-228600" algn="l" rtl="0" eaLnBrk="1" fontAlgn="base" hangingPunct="1">
              <a:spcBef>
                <a:spcPct val="20000"/>
              </a:spcBef>
              <a:spcAft>
                <a:spcPct val="0"/>
              </a:spcAft>
              <a:buClr>
                <a:srgbClr val="BE008C"/>
              </a:buClr>
              <a:buChar char="»"/>
              <a:defRPr>
                <a:solidFill>
                  <a:srgbClr val="2C2C86"/>
                </a:solidFill>
                <a:latin typeface="+mn-lt"/>
              </a:defRPr>
            </a:lvl7pPr>
            <a:lvl8pPr marL="3429000" indent="-228600" algn="l" rtl="0" eaLnBrk="1" fontAlgn="base" hangingPunct="1">
              <a:spcBef>
                <a:spcPct val="20000"/>
              </a:spcBef>
              <a:spcAft>
                <a:spcPct val="0"/>
              </a:spcAft>
              <a:buClr>
                <a:srgbClr val="BE008C"/>
              </a:buClr>
              <a:buChar char="»"/>
              <a:defRPr>
                <a:solidFill>
                  <a:srgbClr val="2C2C86"/>
                </a:solidFill>
                <a:latin typeface="+mn-lt"/>
              </a:defRPr>
            </a:lvl8pPr>
            <a:lvl9pPr marL="3886200" indent="-228600" algn="l" rtl="0" eaLnBrk="1" fontAlgn="base" hangingPunct="1">
              <a:spcBef>
                <a:spcPct val="20000"/>
              </a:spcBef>
              <a:spcAft>
                <a:spcPct val="0"/>
              </a:spcAft>
              <a:buClr>
                <a:srgbClr val="BE008C"/>
              </a:buClr>
              <a:buChar char="»"/>
              <a:defRPr>
                <a:solidFill>
                  <a:srgbClr val="2C2C86"/>
                </a:solidFill>
                <a:latin typeface="+mn-lt"/>
              </a:defRPr>
            </a:lvl9pPr>
          </a:lstStyle>
          <a:p>
            <a:pPr marL="0" indent="0">
              <a:buNone/>
              <a:defRPr/>
            </a:pPr>
            <a:r>
              <a:rPr lang="en-US" altLang="en-US" sz="1100" kern="0" dirty="0">
                <a:solidFill>
                  <a:srgbClr val="4D4D4D"/>
                </a:solidFill>
              </a:rPr>
              <a:t>As a citizen, representing myself</a:t>
            </a:r>
          </a:p>
        </p:txBody>
      </p:sp>
      <p:sp>
        <p:nvSpPr>
          <p:cNvPr id="9" name="Content Placeholder 2"/>
          <p:cNvSpPr txBox="1">
            <a:spLocks/>
          </p:cNvSpPr>
          <p:nvPr/>
        </p:nvSpPr>
        <p:spPr bwMode="auto">
          <a:xfrm>
            <a:off x="4925901" y="3745057"/>
            <a:ext cx="2517928" cy="43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rgbClr val="BE008C"/>
              </a:buClr>
              <a:buChar char="•"/>
              <a:defRPr sz="2400">
                <a:solidFill>
                  <a:srgbClr val="2C2C86"/>
                </a:solidFill>
                <a:latin typeface="+mn-lt"/>
                <a:ea typeface="+mn-ea"/>
                <a:cs typeface="+mn-cs"/>
              </a:defRPr>
            </a:lvl1pPr>
            <a:lvl2pPr marL="742950" indent="-285750" algn="l" rtl="0" eaLnBrk="0" fontAlgn="base" hangingPunct="0">
              <a:spcBef>
                <a:spcPct val="20000"/>
              </a:spcBef>
              <a:spcAft>
                <a:spcPct val="0"/>
              </a:spcAft>
              <a:buClr>
                <a:srgbClr val="BE008C"/>
              </a:buClr>
              <a:buFont typeface="Symbol" pitchFamily="18" charset="2"/>
              <a:buChar char="-"/>
              <a:defRPr sz="2200">
                <a:solidFill>
                  <a:srgbClr val="2C2C86"/>
                </a:solidFill>
                <a:latin typeface="+mn-lt"/>
              </a:defRPr>
            </a:lvl2pPr>
            <a:lvl3pPr marL="1143000" indent="-228600" algn="l" rtl="0" eaLnBrk="0" fontAlgn="base" hangingPunct="0">
              <a:spcBef>
                <a:spcPct val="20000"/>
              </a:spcBef>
              <a:spcAft>
                <a:spcPct val="0"/>
              </a:spcAft>
              <a:buClr>
                <a:srgbClr val="BE008C"/>
              </a:buClr>
              <a:buFont typeface="Wingdings" pitchFamily="2" charset="2"/>
              <a:buChar char="§"/>
              <a:defRPr sz="2000">
                <a:solidFill>
                  <a:srgbClr val="2C2C86"/>
                </a:solidFill>
                <a:latin typeface="+mn-lt"/>
              </a:defRPr>
            </a:lvl3pPr>
            <a:lvl4pPr marL="1600200" indent="-228600" algn="l" rtl="0" eaLnBrk="0" fontAlgn="base" hangingPunct="0">
              <a:spcBef>
                <a:spcPct val="20000"/>
              </a:spcBef>
              <a:spcAft>
                <a:spcPct val="0"/>
              </a:spcAft>
              <a:buClr>
                <a:srgbClr val="BE008C"/>
              </a:buClr>
              <a:buChar char="–"/>
              <a:defRPr>
                <a:solidFill>
                  <a:srgbClr val="2C2C86"/>
                </a:solidFill>
                <a:latin typeface="+mn-lt"/>
              </a:defRPr>
            </a:lvl4pPr>
            <a:lvl5pPr marL="2057400" indent="-228600" algn="l" rtl="0" eaLnBrk="0" fontAlgn="base" hangingPunct="0">
              <a:spcBef>
                <a:spcPct val="20000"/>
              </a:spcBef>
              <a:spcAft>
                <a:spcPct val="0"/>
              </a:spcAft>
              <a:buClr>
                <a:srgbClr val="BE008C"/>
              </a:buClr>
              <a:buChar char="»"/>
              <a:defRPr>
                <a:solidFill>
                  <a:srgbClr val="2C2C86"/>
                </a:solidFill>
                <a:latin typeface="+mn-lt"/>
              </a:defRPr>
            </a:lvl5pPr>
            <a:lvl6pPr marL="2514600" indent="-228600" algn="l" rtl="0" eaLnBrk="1" fontAlgn="base" hangingPunct="1">
              <a:spcBef>
                <a:spcPct val="20000"/>
              </a:spcBef>
              <a:spcAft>
                <a:spcPct val="0"/>
              </a:spcAft>
              <a:buClr>
                <a:srgbClr val="BE008C"/>
              </a:buClr>
              <a:buChar char="»"/>
              <a:defRPr>
                <a:solidFill>
                  <a:srgbClr val="2C2C86"/>
                </a:solidFill>
                <a:latin typeface="+mn-lt"/>
              </a:defRPr>
            </a:lvl6pPr>
            <a:lvl7pPr marL="2971800" indent="-228600" algn="l" rtl="0" eaLnBrk="1" fontAlgn="base" hangingPunct="1">
              <a:spcBef>
                <a:spcPct val="20000"/>
              </a:spcBef>
              <a:spcAft>
                <a:spcPct val="0"/>
              </a:spcAft>
              <a:buClr>
                <a:srgbClr val="BE008C"/>
              </a:buClr>
              <a:buChar char="»"/>
              <a:defRPr>
                <a:solidFill>
                  <a:srgbClr val="2C2C86"/>
                </a:solidFill>
                <a:latin typeface="+mn-lt"/>
              </a:defRPr>
            </a:lvl7pPr>
            <a:lvl8pPr marL="3429000" indent="-228600" algn="l" rtl="0" eaLnBrk="1" fontAlgn="base" hangingPunct="1">
              <a:spcBef>
                <a:spcPct val="20000"/>
              </a:spcBef>
              <a:spcAft>
                <a:spcPct val="0"/>
              </a:spcAft>
              <a:buClr>
                <a:srgbClr val="BE008C"/>
              </a:buClr>
              <a:buChar char="»"/>
              <a:defRPr>
                <a:solidFill>
                  <a:srgbClr val="2C2C86"/>
                </a:solidFill>
                <a:latin typeface="+mn-lt"/>
              </a:defRPr>
            </a:lvl8pPr>
            <a:lvl9pPr marL="3886200" indent="-228600" algn="l" rtl="0" eaLnBrk="1" fontAlgn="base" hangingPunct="1">
              <a:spcBef>
                <a:spcPct val="20000"/>
              </a:spcBef>
              <a:spcAft>
                <a:spcPct val="0"/>
              </a:spcAft>
              <a:buClr>
                <a:srgbClr val="BE008C"/>
              </a:buClr>
              <a:buChar char="»"/>
              <a:defRPr>
                <a:solidFill>
                  <a:srgbClr val="2C2C86"/>
                </a:solidFill>
                <a:latin typeface="+mn-lt"/>
              </a:defRPr>
            </a:lvl9pPr>
          </a:lstStyle>
          <a:p>
            <a:pPr marL="0" indent="0">
              <a:buNone/>
              <a:defRPr/>
            </a:pPr>
            <a:r>
              <a:rPr lang="en-US" altLang="en-US" sz="1100" kern="0" dirty="0">
                <a:solidFill>
                  <a:srgbClr val="4D4D4D"/>
                </a:solidFill>
              </a:rPr>
              <a:t>Representing a company</a:t>
            </a:r>
          </a:p>
        </p:txBody>
      </p:sp>
      <p:pic>
        <p:nvPicPr>
          <p:cNvPr id="13" name="Picture 2" descr="CS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7848" y="5928966"/>
            <a:ext cx="2241097" cy="706434"/>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15"/>
          <p:cNvSpPr>
            <a:spLocks noGrp="1"/>
          </p:cNvSpPr>
          <p:nvPr>
            <p:ph type="sldNum" sz="quarter" idx="12"/>
          </p:nvPr>
        </p:nvSpPr>
        <p:spPr/>
        <p:txBody>
          <a:bodyPr/>
          <a:lstStyle/>
          <a:p>
            <a:fld id="{D45B42A2-12DC-D04A-88D3-A93CC82DF348}" type="slidenum">
              <a:rPr lang="en-US" smtClean="0"/>
              <a:t>134</a:t>
            </a:fld>
            <a:endParaRPr lang="en-US" dirty="0"/>
          </a:p>
        </p:txBody>
      </p:sp>
    </p:spTree>
    <p:extLst>
      <p:ext uri="{BB962C8B-B14F-4D97-AF65-F5344CB8AC3E}">
        <p14:creationId xmlns:p14="http://schemas.microsoft.com/office/powerpoint/2010/main" val="2169118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sz="quarter" idx="14"/>
          </p:nvPr>
        </p:nvSpPr>
        <p:spPr/>
        <p:txBody>
          <a:bodyPr/>
          <a:lstStyle/>
          <a:p>
            <a:r>
              <a:rPr lang="en-US" dirty="0"/>
              <a:t>t</a:t>
            </a:r>
            <a:r>
              <a:rPr lang="en-US" dirty="0" smtClean="0"/>
              <a:t>ransparency</a:t>
            </a:r>
          </a:p>
          <a:p>
            <a:pPr lvl="1"/>
            <a:r>
              <a:rPr lang="en-US" dirty="0"/>
              <a:t>n</a:t>
            </a:r>
            <a:r>
              <a:rPr lang="en-US" dirty="0" smtClean="0"/>
              <a:t>ew applications are easily “plugged in” </a:t>
            </a:r>
          </a:p>
          <a:p>
            <a:r>
              <a:rPr lang="en-US" dirty="0"/>
              <a:t>c</a:t>
            </a:r>
            <a:r>
              <a:rPr lang="en-US" dirty="0" smtClean="0"/>
              <a:t>onsistency</a:t>
            </a:r>
          </a:p>
          <a:p>
            <a:pPr lvl="1"/>
            <a:r>
              <a:rPr lang="en-US" dirty="0"/>
              <a:t>u</a:t>
            </a:r>
            <a:r>
              <a:rPr lang="en-US" dirty="0" smtClean="0"/>
              <a:t>se of authentic sources</a:t>
            </a:r>
          </a:p>
          <a:p>
            <a:r>
              <a:rPr lang="en-US" dirty="0"/>
              <a:t>s</a:t>
            </a:r>
            <a:r>
              <a:rPr lang="en-US" dirty="0" smtClean="0"/>
              <a:t>ecurity</a:t>
            </a:r>
          </a:p>
          <a:p>
            <a:pPr lvl="1"/>
            <a:r>
              <a:rPr lang="en-US" dirty="0"/>
              <a:t>r</a:t>
            </a:r>
            <a:r>
              <a:rPr lang="en-US" dirty="0" smtClean="0"/>
              <a:t>educing the risk of unauthorized access</a:t>
            </a:r>
          </a:p>
          <a:p>
            <a:pPr lvl="1"/>
            <a:r>
              <a:rPr lang="en-US" dirty="0"/>
              <a:t>u</a:t>
            </a:r>
            <a:r>
              <a:rPr lang="en-US" dirty="0" smtClean="0"/>
              <a:t>ser identity and data integrity</a:t>
            </a:r>
          </a:p>
          <a:p>
            <a:r>
              <a:rPr lang="en-US" dirty="0" smtClean="0"/>
              <a:t>efficiency</a:t>
            </a:r>
          </a:p>
          <a:p>
            <a:pPr lvl="1"/>
            <a:r>
              <a:rPr lang="en-US" dirty="0"/>
              <a:t>c</a:t>
            </a:r>
            <a:r>
              <a:rPr lang="en-US" dirty="0" smtClean="0"/>
              <a:t>entralized management (authentication means, authorizations)</a:t>
            </a:r>
          </a:p>
          <a:p>
            <a:pPr lvl="1"/>
            <a:r>
              <a:rPr lang="en-US" dirty="0"/>
              <a:t>p</a:t>
            </a:r>
            <a:r>
              <a:rPr lang="en-US" dirty="0" smtClean="0"/>
              <a:t>rovide company representatives with a clear and accurate view on “who has which rights” on behalf of the company</a:t>
            </a:r>
            <a:endParaRPr lang="en-US" dirty="0"/>
          </a:p>
        </p:txBody>
      </p:sp>
      <p:sp>
        <p:nvSpPr>
          <p:cNvPr id="6" name="Title 1"/>
          <p:cNvSpPr>
            <a:spLocks noGrp="1"/>
          </p:cNvSpPr>
          <p:nvPr>
            <p:ph type="title"/>
          </p:nvPr>
        </p:nvSpPr>
        <p:spPr/>
        <p:txBody>
          <a:bodyPr/>
          <a:lstStyle/>
          <a:p>
            <a:r>
              <a:rPr lang="en-US" dirty="0" smtClean="0"/>
              <a:t>Objectives</a:t>
            </a:r>
          </a:p>
        </p:txBody>
      </p:sp>
      <p:sp>
        <p:nvSpPr>
          <p:cNvPr id="9" name="Slide Number Placeholder 8"/>
          <p:cNvSpPr>
            <a:spLocks noGrp="1"/>
          </p:cNvSpPr>
          <p:nvPr>
            <p:ph type="sldNum" sz="quarter" idx="12"/>
          </p:nvPr>
        </p:nvSpPr>
        <p:spPr/>
        <p:txBody>
          <a:bodyPr/>
          <a:lstStyle/>
          <a:p>
            <a:fld id="{D45B42A2-12DC-D04A-88D3-A93CC82DF348}" type="slidenum">
              <a:rPr lang="en-US" smtClean="0"/>
              <a:t>135</a:t>
            </a:fld>
            <a:endParaRPr lang="en-US" dirty="0"/>
          </a:p>
        </p:txBody>
      </p:sp>
    </p:spTree>
    <p:extLst>
      <p:ext uri="{BB962C8B-B14F-4D97-AF65-F5344CB8AC3E}">
        <p14:creationId xmlns:p14="http://schemas.microsoft.com/office/powerpoint/2010/main" val="12323149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Content Placeholder 2"/>
          <p:cNvSpPr>
            <a:spLocks noGrp="1"/>
          </p:cNvSpPr>
          <p:nvPr>
            <p:ph sz="quarter" idx="14"/>
          </p:nvPr>
        </p:nvSpPr>
        <p:spPr/>
        <p:txBody>
          <a:bodyPr>
            <a:normAutofit/>
          </a:bodyPr>
          <a:lstStyle/>
          <a:p>
            <a:r>
              <a:rPr lang="en-US" dirty="0"/>
              <a:t>n</a:t>
            </a:r>
            <a:r>
              <a:rPr lang="en-US" dirty="0" smtClean="0"/>
              <a:t>eutral and independent</a:t>
            </a:r>
            <a:endParaRPr lang="en-US" dirty="0"/>
          </a:p>
          <a:p>
            <a:pPr lvl="1"/>
            <a:r>
              <a:rPr lang="en-US" dirty="0" smtClean="0"/>
              <a:t>specificity and autonomy of each member</a:t>
            </a:r>
            <a:endParaRPr lang="en-US" noProof="0" dirty="0" smtClean="0"/>
          </a:p>
          <a:p>
            <a:r>
              <a:rPr lang="en-US" dirty="0" smtClean="0"/>
              <a:t>maximum stakeholder implication in the definition of strategy and priorities</a:t>
            </a:r>
          </a:p>
          <a:p>
            <a:r>
              <a:rPr lang="en-US" dirty="0" smtClean="0"/>
              <a:t>open structure</a:t>
            </a:r>
            <a:endParaRPr lang="en-US" dirty="0"/>
          </a:p>
          <a:p>
            <a:r>
              <a:rPr lang="en-US" dirty="0" smtClean="0"/>
              <a:t>CSAM offers trusted services for identification, authentication, authorization and access management, but is not a service integrator</a:t>
            </a:r>
          </a:p>
        </p:txBody>
      </p:sp>
      <p:sp>
        <p:nvSpPr>
          <p:cNvPr id="6" name="Title 1"/>
          <p:cNvSpPr>
            <a:spLocks noGrp="1"/>
          </p:cNvSpPr>
          <p:nvPr>
            <p:ph type="title"/>
          </p:nvPr>
        </p:nvSpPr>
        <p:spPr/>
        <p:txBody>
          <a:bodyPr/>
          <a:lstStyle/>
          <a:p>
            <a:r>
              <a:rPr lang="nl-BE" noProof="0" dirty="0" err="1" smtClean="0"/>
              <a:t>Objectives</a:t>
            </a:r>
            <a:endParaRPr lang="nl-BE" noProof="0" dirty="0" smtClean="0"/>
          </a:p>
        </p:txBody>
      </p:sp>
      <p:sp>
        <p:nvSpPr>
          <p:cNvPr id="9" name="Slide Number Placeholder 8"/>
          <p:cNvSpPr>
            <a:spLocks noGrp="1"/>
          </p:cNvSpPr>
          <p:nvPr>
            <p:ph type="sldNum" sz="quarter" idx="12"/>
          </p:nvPr>
        </p:nvSpPr>
        <p:spPr/>
        <p:txBody>
          <a:bodyPr/>
          <a:lstStyle/>
          <a:p>
            <a:fld id="{D45B42A2-12DC-D04A-88D3-A93CC82DF348}" type="slidenum">
              <a:rPr lang="en-US" smtClean="0"/>
              <a:t>136</a:t>
            </a:fld>
            <a:endParaRPr lang="en-US" dirty="0"/>
          </a:p>
        </p:txBody>
      </p:sp>
    </p:spTree>
    <p:extLst>
      <p:ext uri="{BB962C8B-B14F-4D97-AF65-F5344CB8AC3E}">
        <p14:creationId xmlns:p14="http://schemas.microsoft.com/office/powerpoint/2010/main" val="36331239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p:txBody>
          <a:bodyPr/>
          <a:lstStyle/>
          <a:p>
            <a:r>
              <a:rPr lang="en-GB" dirty="0" smtClean="0"/>
              <a:t>Process flow</a:t>
            </a:r>
          </a:p>
        </p:txBody>
      </p:sp>
      <p:pic>
        <p:nvPicPr>
          <p:cNvPr id="27" name="Picture 26"/>
          <p:cNvPicPr>
            <a:picLocks noChangeAspect="1"/>
          </p:cNvPicPr>
          <p:nvPr/>
        </p:nvPicPr>
        <p:blipFill>
          <a:blip r:embed="rId3"/>
          <a:stretch>
            <a:fillRect/>
          </a:stretch>
        </p:blipFill>
        <p:spPr>
          <a:xfrm>
            <a:off x="1983251" y="1366880"/>
            <a:ext cx="8271701" cy="5491120"/>
          </a:xfrm>
          <a:prstGeom prst="rect">
            <a:avLst/>
          </a:prstGeom>
        </p:spPr>
      </p:pic>
      <p:sp>
        <p:nvSpPr>
          <p:cNvPr id="50" name="Slide Number Placeholder 49"/>
          <p:cNvSpPr>
            <a:spLocks noGrp="1"/>
          </p:cNvSpPr>
          <p:nvPr>
            <p:ph type="sldNum" sz="quarter" idx="12"/>
          </p:nvPr>
        </p:nvSpPr>
        <p:spPr/>
        <p:txBody>
          <a:bodyPr/>
          <a:lstStyle/>
          <a:p>
            <a:fld id="{D45B42A2-12DC-D04A-88D3-A93CC82DF348}" type="slidenum">
              <a:rPr lang="en-US" smtClean="0"/>
              <a:t>137</a:t>
            </a:fld>
            <a:endParaRPr lang="en-US" dirty="0"/>
          </a:p>
        </p:txBody>
      </p:sp>
    </p:spTree>
    <p:extLst>
      <p:ext uri="{BB962C8B-B14F-4D97-AF65-F5344CB8AC3E}">
        <p14:creationId xmlns:p14="http://schemas.microsoft.com/office/powerpoint/2010/main" val="2373829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nl-BE" smtClean="0"/>
              <a:t>BTB service</a:t>
            </a:r>
            <a:endParaRPr lang="en-US" dirty="0"/>
          </a:p>
        </p:txBody>
      </p:sp>
      <p:sp>
        <p:nvSpPr>
          <p:cNvPr id="8" name="Round Diagonal Corner Rectangle 7"/>
          <p:cNvSpPr/>
          <p:nvPr/>
        </p:nvSpPr>
        <p:spPr bwMode="auto">
          <a:xfrm>
            <a:off x="7938579" y="5217583"/>
            <a:ext cx="2394986" cy="908881"/>
          </a:xfrm>
          <a:prstGeom prst="round2DiagRect">
            <a:avLst/>
          </a:prstGeom>
          <a:solidFill>
            <a:srgbClr val="FFFFFF"/>
          </a:solidFill>
          <a:ln w="25400" cap="flat" cmpd="sng" algn="ctr">
            <a:solidFill>
              <a:srgbClr val="FFCAAA"/>
            </a:solidFill>
            <a:prstDash val="soli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1C1C1C"/>
                </a:solidFill>
                <a:effectLst/>
                <a:uLnTx/>
                <a:uFillTx/>
                <a:latin typeface="Arial"/>
                <a:ea typeface="+mn-ea"/>
                <a:cs typeface="+mn-cs"/>
              </a:rPr>
              <a:t>End Users</a:t>
            </a:r>
          </a:p>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1C1C1C"/>
                </a:solidFill>
                <a:effectLst/>
                <a:uLnTx/>
                <a:uFillTx/>
                <a:latin typeface="Arial"/>
                <a:ea typeface="+mn-ea"/>
                <a:cs typeface="+mn-cs"/>
                <a:sym typeface="Wingdings" pitchFamily="2" charset="2"/>
              </a:rPr>
              <a:t> </a:t>
            </a:r>
            <a:r>
              <a:rPr kumimoji="0" lang="en-GB" sz="1200" b="0" i="0" u="none" strike="noStrike" kern="0" cap="none" spc="0" normalizeH="0" baseline="0" noProof="0" dirty="0" smtClean="0">
                <a:ln>
                  <a:noFill/>
                </a:ln>
                <a:solidFill>
                  <a:srgbClr val="1C1C1C"/>
                </a:solidFill>
                <a:effectLst/>
                <a:uLnTx/>
                <a:uFillTx/>
                <a:latin typeface="Arial"/>
                <a:ea typeface="+mn-ea"/>
                <a:cs typeface="+mn-cs"/>
              </a:rPr>
              <a:t>Appointed by Access Admin</a:t>
            </a:r>
          </a:p>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1C1C1C"/>
                </a:solidFill>
                <a:effectLst/>
                <a:uLnTx/>
                <a:uFillTx/>
                <a:latin typeface="Arial"/>
                <a:ea typeface="+mn-ea"/>
                <a:cs typeface="+mn-cs"/>
                <a:sym typeface="Wingdings" pitchFamily="2" charset="2"/>
              </a:rPr>
              <a:t> </a:t>
            </a:r>
            <a:r>
              <a:rPr kumimoji="0" lang="en-GB" sz="1200" b="0" i="0" u="none" strike="noStrike" kern="0" cap="none" spc="0" normalizeH="0" baseline="0" noProof="0" dirty="0" smtClean="0">
                <a:ln>
                  <a:noFill/>
                </a:ln>
                <a:solidFill>
                  <a:srgbClr val="1C1C1C"/>
                </a:solidFill>
                <a:effectLst/>
                <a:uLnTx/>
                <a:uFillTx/>
                <a:latin typeface="Arial"/>
                <a:ea typeface="+mn-ea"/>
                <a:cs typeface="+mn-cs"/>
              </a:rPr>
              <a:t>For Role (which is active in Domain), within Enterprise</a:t>
            </a:r>
          </a:p>
        </p:txBody>
      </p:sp>
      <p:sp>
        <p:nvSpPr>
          <p:cNvPr id="10" name="Round Diagonal Corner Rectangle 9"/>
          <p:cNvSpPr/>
          <p:nvPr/>
        </p:nvSpPr>
        <p:spPr bwMode="auto">
          <a:xfrm>
            <a:off x="7938579" y="1657796"/>
            <a:ext cx="2394986" cy="908881"/>
          </a:xfrm>
          <a:prstGeom prst="round2DiagRect">
            <a:avLst/>
          </a:prstGeom>
          <a:solidFill>
            <a:srgbClr val="FFFFFF"/>
          </a:solidFill>
          <a:ln w="25400" cap="flat" cmpd="sng" algn="ctr">
            <a:solidFill>
              <a:srgbClr val="FFCAAA"/>
            </a:solidFill>
            <a:prstDash val="soli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1C1C1C"/>
                </a:solidFill>
                <a:effectLst/>
                <a:uLnTx/>
                <a:uFillTx/>
                <a:latin typeface="Arial"/>
                <a:ea typeface="+mn-ea"/>
                <a:cs typeface="+mn-cs"/>
              </a:rPr>
              <a:t>Legal Representative of Enterprise</a:t>
            </a:r>
          </a:p>
          <a:p>
            <a:pPr marL="0" marR="0" lvl="1"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1C1C1C"/>
                </a:solidFill>
                <a:effectLst/>
                <a:uLnTx/>
                <a:uFillTx/>
                <a:latin typeface="Arial"/>
                <a:ea typeface="+mn-ea"/>
                <a:cs typeface="+mn-cs"/>
                <a:sym typeface="Wingdings" pitchFamily="2" charset="2"/>
              </a:rPr>
              <a:t> </a:t>
            </a:r>
            <a:r>
              <a:rPr kumimoji="0" lang="en-GB" sz="1200" b="0" i="0" u="none" strike="noStrike" kern="0" cap="none" spc="0" normalizeH="0" baseline="0" noProof="0" dirty="0" smtClean="0">
                <a:ln>
                  <a:noFill/>
                </a:ln>
                <a:solidFill>
                  <a:srgbClr val="1C1C1C"/>
                </a:solidFill>
                <a:effectLst/>
                <a:uLnTx/>
                <a:uFillTx/>
                <a:latin typeface="Arial"/>
                <a:ea typeface="+mn-ea"/>
                <a:cs typeface="+mn-cs"/>
              </a:rPr>
              <a:t>Defined in Authentic Source</a:t>
            </a:r>
            <a:br>
              <a:rPr kumimoji="0" lang="en-GB" sz="1200" b="0" i="0" u="none" strike="noStrike" kern="0" cap="none" spc="0" normalizeH="0" baseline="0" noProof="0" dirty="0" smtClean="0">
                <a:ln>
                  <a:noFill/>
                </a:ln>
                <a:solidFill>
                  <a:srgbClr val="1C1C1C"/>
                </a:solidFill>
                <a:effectLst/>
                <a:uLnTx/>
                <a:uFillTx/>
                <a:latin typeface="Arial"/>
                <a:ea typeface="+mn-ea"/>
                <a:cs typeface="+mn-cs"/>
              </a:rPr>
            </a:br>
            <a:r>
              <a:rPr kumimoji="0" lang="en-GB" sz="1200" b="0" i="0" u="none" strike="noStrike" kern="0" cap="none" spc="0" normalizeH="0" baseline="0" noProof="0" dirty="0" smtClean="0">
                <a:ln>
                  <a:noFill/>
                </a:ln>
                <a:solidFill>
                  <a:srgbClr val="1C1C1C"/>
                </a:solidFill>
                <a:effectLst/>
                <a:uLnTx/>
                <a:uFillTx/>
                <a:latin typeface="Arial"/>
                <a:ea typeface="+mn-ea"/>
                <a:cs typeface="+mn-cs"/>
              </a:rPr>
              <a:t>Crossroads Bank for Enterprises</a:t>
            </a:r>
          </a:p>
        </p:txBody>
      </p:sp>
      <p:sp>
        <p:nvSpPr>
          <p:cNvPr id="11" name="Round Diagonal Corner Rectangle 10"/>
          <p:cNvSpPr/>
          <p:nvPr/>
        </p:nvSpPr>
        <p:spPr bwMode="auto">
          <a:xfrm>
            <a:off x="7938579" y="2676479"/>
            <a:ext cx="2394986" cy="908881"/>
          </a:xfrm>
          <a:prstGeom prst="round2DiagRect">
            <a:avLst/>
          </a:prstGeom>
          <a:solidFill>
            <a:srgbClr val="FFFFFF"/>
          </a:solidFill>
          <a:ln w="25400" cap="flat" cmpd="sng" algn="ctr">
            <a:solidFill>
              <a:srgbClr val="FFCAAA"/>
            </a:solidFill>
            <a:prstDash val="soli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1C1C1C"/>
                </a:solidFill>
                <a:effectLst/>
                <a:uLnTx/>
                <a:uFillTx/>
                <a:latin typeface="Arial"/>
                <a:ea typeface="+mn-ea"/>
                <a:cs typeface="+mn-cs"/>
              </a:rPr>
              <a:t>Chief Access Admin</a:t>
            </a:r>
          </a:p>
          <a:p>
            <a:pPr marL="0" marR="0" lvl="1"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1C1C1C"/>
                </a:solidFill>
                <a:effectLst/>
                <a:uLnTx/>
                <a:uFillTx/>
                <a:latin typeface="Arial"/>
                <a:ea typeface="+mn-ea"/>
                <a:cs typeface="+mn-cs"/>
                <a:sym typeface="Wingdings" pitchFamily="2" charset="2"/>
              </a:rPr>
              <a:t> </a:t>
            </a:r>
            <a:r>
              <a:rPr kumimoji="0" lang="en-GB" sz="1200" b="0" i="0" u="none" strike="noStrike" kern="0" cap="none" spc="0" normalizeH="0" baseline="0" noProof="0" dirty="0" smtClean="0">
                <a:ln>
                  <a:noFill/>
                </a:ln>
                <a:solidFill>
                  <a:srgbClr val="1C1C1C"/>
                </a:solidFill>
                <a:effectLst/>
                <a:uLnTx/>
                <a:uFillTx/>
                <a:latin typeface="Arial"/>
                <a:ea typeface="+mn-ea"/>
                <a:cs typeface="+mn-cs"/>
              </a:rPr>
              <a:t>Designated by Legal </a:t>
            </a:r>
            <a:r>
              <a:rPr kumimoji="0" lang="en-GB" sz="1200" b="0" i="0" u="none" strike="noStrike" kern="0" cap="none" spc="0" normalizeH="0" baseline="0" noProof="0" dirty="0" err="1" smtClean="0">
                <a:ln>
                  <a:noFill/>
                </a:ln>
                <a:solidFill>
                  <a:srgbClr val="1C1C1C"/>
                </a:solidFill>
                <a:effectLst/>
                <a:uLnTx/>
                <a:uFillTx/>
                <a:latin typeface="Arial"/>
                <a:ea typeface="+mn-ea"/>
                <a:cs typeface="+mn-cs"/>
              </a:rPr>
              <a:t>Repr</a:t>
            </a:r>
            <a:r>
              <a:rPr kumimoji="0" lang="en-GB" sz="1200" b="0" i="0" u="none" strike="noStrike" kern="0" cap="none" spc="0" normalizeH="0" baseline="0" noProof="0" dirty="0" smtClean="0">
                <a:ln>
                  <a:noFill/>
                </a:ln>
                <a:solidFill>
                  <a:srgbClr val="1C1C1C"/>
                </a:solidFill>
                <a:effectLst/>
                <a:uLnTx/>
                <a:uFillTx/>
                <a:latin typeface="Arial"/>
                <a:ea typeface="+mn-ea"/>
                <a:cs typeface="+mn-cs"/>
              </a:rPr>
              <a:t>.</a:t>
            </a:r>
          </a:p>
          <a:p>
            <a:pPr marL="0" marR="0" lvl="1"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1C1C1C"/>
                </a:solidFill>
                <a:effectLst/>
                <a:uLnTx/>
                <a:uFillTx/>
                <a:latin typeface="Arial"/>
                <a:ea typeface="+mn-ea"/>
                <a:cs typeface="+mn-cs"/>
                <a:sym typeface="Wingdings" pitchFamily="2" charset="2"/>
              </a:rPr>
              <a:t> </a:t>
            </a:r>
            <a:r>
              <a:rPr kumimoji="0" lang="en-GB" sz="1200" b="0" i="0" u="none" strike="noStrike" kern="0" cap="none" spc="0" normalizeH="0" baseline="0" noProof="0" dirty="0" smtClean="0">
                <a:ln>
                  <a:noFill/>
                </a:ln>
                <a:solidFill>
                  <a:srgbClr val="1C1C1C"/>
                </a:solidFill>
                <a:effectLst/>
                <a:uLnTx/>
                <a:uFillTx/>
                <a:latin typeface="Arial"/>
                <a:ea typeface="+mn-ea"/>
                <a:cs typeface="+mn-cs"/>
              </a:rPr>
              <a:t>For Enterprise</a:t>
            </a:r>
          </a:p>
        </p:txBody>
      </p:sp>
      <p:sp>
        <p:nvSpPr>
          <p:cNvPr id="12" name="Round Diagonal Corner Rectangle 11"/>
          <p:cNvSpPr/>
          <p:nvPr/>
        </p:nvSpPr>
        <p:spPr bwMode="auto">
          <a:xfrm>
            <a:off x="7938579" y="3695161"/>
            <a:ext cx="2394986" cy="998158"/>
          </a:xfrm>
          <a:prstGeom prst="round2DiagRect">
            <a:avLst/>
          </a:prstGeom>
          <a:solidFill>
            <a:srgbClr val="FFFFFF"/>
          </a:solidFill>
          <a:ln w="25400" cap="flat" cmpd="sng" algn="ctr">
            <a:solidFill>
              <a:srgbClr val="FFCAAA"/>
            </a:solidFill>
            <a:prstDash val="soli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1C1C1C"/>
                </a:solidFill>
                <a:effectLst/>
                <a:uLnTx/>
                <a:uFillTx/>
                <a:latin typeface="Arial"/>
                <a:ea typeface="+mn-ea"/>
                <a:cs typeface="+mn-cs"/>
              </a:rPr>
              <a:t>Access Admin</a:t>
            </a:r>
          </a:p>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1C1C1C"/>
                </a:solidFill>
                <a:effectLst/>
                <a:uLnTx/>
                <a:uFillTx/>
                <a:latin typeface="Arial"/>
                <a:ea typeface="+mn-ea"/>
                <a:cs typeface="+mn-cs"/>
                <a:sym typeface="Wingdings" pitchFamily="2" charset="2"/>
              </a:rPr>
              <a:t> Appointed by Chief Access Admin</a:t>
            </a:r>
            <a:endParaRPr kumimoji="0" lang="en-GB" sz="1200" b="0" i="0" u="none" strike="noStrike" kern="0" cap="none" spc="0" normalizeH="0" baseline="0" noProof="0" dirty="0" smtClean="0">
              <a:ln>
                <a:noFill/>
              </a:ln>
              <a:solidFill>
                <a:srgbClr val="1C1C1C"/>
              </a:solidFill>
              <a:effectLst/>
              <a:uLnTx/>
              <a:uFillTx/>
              <a:latin typeface="Arial"/>
              <a:ea typeface="+mn-ea"/>
              <a:cs typeface="+mn-cs"/>
            </a:endParaRPr>
          </a:p>
          <a:p>
            <a:pPr marL="0" marR="0" lvl="0" indent="0"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1C1C1C"/>
                </a:solidFill>
                <a:effectLst/>
                <a:uLnTx/>
                <a:uFillTx/>
                <a:latin typeface="Arial"/>
                <a:ea typeface="+mn-ea"/>
                <a:cs typeface="+mn-cs"/>
                <a:sym typeface="Wingdings" pitchFamily="2" charset="2"/>
              </a:rPr>
              <a:t> </a:t>
            </a:r>
            <a:r>
              <a:rPr kumimoji="0" lang="en-GB" sz="1200" b="0" i="0" u="none" strike="noStrike" kern="0" cap="none" spc="0" normalizeH="0" baseline="0" noProof="0" dirty="0" smtClean="0">
                <a:ln>
                  <a:noFill/>
                </a:ln>
                <a:solidFill>
                  <a:srgbClr val="1C1C1C"/>
                </a:solidFill>
                <a:effectLst/>
                <a:uLnTx/>
                <a:uFillTx/>
                <a:latin typeface="Arial"/>
                <a:ea typeface="+mn-ea"/>
                <a:cs typeface="+mn-cs"/>
              </a:rPr>
              <a:t>For a group of applications </a:t>
            </a:r>
            <a:br>
              <a:rPr kumimoji="0" lang="en-GB" sz="1200" b="0" i="0" u="none" strike="noStrike" kern="0" cap="none" spc="0" normalizeH="0" baseline="0" noProof="0" dirty="0" smtClean="0">
                <a:ln>
                  <a:noFill/>
                </a:ln>
                <a:solidFill>
                  <a:srgbClr val="1C1C1C"/>
                </a:solidFill>
                <a:effectLst/>
                <a:uLnTx/>
                <a:uFillTx/>
                <a:latin typeface="Arial"/>
                <a:ea typeface="+mn-ea"/>
                <a:cs typeface="+mn-cs"/>
              </a:rPr>
            </a:br>
            <a:r>
              <a:rPr kumimoji="0" lang="en-GB" sz="1200" b="0" i="0" u="none" strike="noStrike" kern="0" cap="none" spc="0" normalizeH="0" baseline="0" noProof="0" dirty="0" smtClean="0">
                <a:ln>
                  <a:noFill/>
                </a:ln>
                <a:solidFill>
                  <a:srgbClr val="1C1C1C"/>
                </a:solidFill>
                <a:effectLst/>
                <a:uLnTx/>
                <a:uFillTx/>
                <a:latin typeface="Arial"/>
                <a:ea typeface="+mn-ea"/>
                <a:cs typeface="+mn-cs"/>
              </a:rPr>
              <a:t>    (in the same ‘domain’)</a:t>
            </a:r>
          </a:p>
        </p:txBody>
      </p:sp>
      <p:grpSp>
        <p:nvGrpSpPr>
          <p:cNvPr id="13" name="Group 12"/>
          <p:cNvGrpSpPr/>
          <p:nvPr/>
        </p:nvGrpSpPr>
        <p:grpSpPr>
          <a:xfrm>
            <a:off x="3418922" y="4454462"/>
            <a:ext cx="4417693" cy="1581491"/>
            <a:chOff x="880743" y="4340510"/>
            <a:chExt cx="4417693" cy="1581491"/>
          </a:xfrm>
        </p:grpSpPr>
        <p:grpSp>
          <p:nvGrpSpPr>
            <p:cNvPr id="14" name="Group 13"/>
            <p:cNvGrpSpPr/>
            <p:nvPr/>
          </p:nvGrpSpPr>
          <p:grpSpPr>
            <a:xfrm>
              <a:off x="880743" y="4340510"/>
              <a:ext cx="3405414" cy="1581491"/>
              <a:chOff x="880743" y="4340510"/>
              <a:chExt cx="3405414" cy="1581491"/>
            </a:xfrm>
          </p:grpSpPr>
          <p:sp>
            <p:nvSpPr>
              <p:cNvPr id="17" name="Trapezoid 176"/>
              <p:cNvSpPr/>
              <p:nvPr/>
            </p:nvSpPr>
            <p:spPr bwMode="auto">
              <a:xfrm>
                <a:off x="880743" y="4340510"/>
                <a:ext cx="3405414" cy="1581491"/>
              </a:xfrm>
              <a:custGeom>
                <a:avLst/>
                <a:gdLst>
                  <a:gd name="connsiteX0" fmla="*/ 0 w 3700689"/>
                  <a:gd name="connsiteY0" fmla="*/ 1571966 h 1571966"/>
                  <a:gd name="connsiteX1" fmla="*/ 840813 w 3700689"/>
                  <a:gd name="connsiteY1" fmla="*/ 0 h 1571966"/>
                  <a:gd name="connsiteX2" fmla="*/ 2859876 w 3700689"/>
                  <a:gd name="connsiteY2" fmla="*/ 0 h 1571966"/>
                  <a:gd name="connsiteX3" fmla="*/ 3700689 w 3700689"/>
                  <a:gd name="connsiteY3" fmla="*/ 1571966 h 1571966"/>
                  <a:gd name="connsiteX4" fmla="*/ 0 w 3700689"/>
                  <a:gd name="connsiteY4" fmla="*/ 1571966 h 1571966"/>
                  <a:gd name="connsiteX0" fmla="*/ 0 w 3862614"/>
                  <a:gd name="connsiteY0" fmla="*/ 1571966 h 1581491"/>
                  <a:gd name="connsiteX1" fmla="*/ 840813 w 3862614"/>
                  <a:gd name="connsiteY1" fmla="*/ 0 h 1581491"/>
                  <a:gd name="connsiteX2" fmla="*/ 2859876 w 3862614"/>
                  <a:gd name="connsiteY2" fmla="*/ 0 h 1581491"/>
                  <a:gd name="connsiteX3" fmla="*/ 3862614 w 3862614"/>
                  <a:gd name="connsiteY3" fmla="*/ 1581491 h 1581491"/>
                  <a:gd name="connsiteX4" fmla="*/ 0 w 3862614"/>
                  <a:gd name="connsiteY4" fmla="*/ 1571966 h 1581491"/>
                  <a:gd name="connsiteX0" fmla="*/ 0 w 3614964"/>
                  <a:gd name="connsiteY0" fmla="*/ 1581491 h 1581491"/>
                  <a:gd name="connsiteX1" fmla="*/ 593163 w 3614964"/>
                  <a:gd name="connsiteY1" fmla="*/ 0 h 1581491"/>
                  <a:gd name="connsiteX2" fmla="*/ 2612226 w 3614964"/>
                  <a:gd name="connsiteY2" fmla="*/ 0 h 1581491"/>
                  <a:gd name="connsiteX3" fmla="*/ 3614964 w 3614964"/>
                  <a:gd name="connsiteY3" fmla="*/ 1581491 h 1581491"/>
                  <a:gd name="connsiteX4" fmla="*/ 0 w 3614964"/>
                  <a:gd name="connsiteY4" fmla="*/ 1581491 h 1581491"/>
                  <a:gd name="connsiteX0" fmla="*/ 0 w 3614964"/>
                  <a:gd name="connsiteY0" fmla="*/ 1581491 h 1581491"/>
                  <a:gd name="connsiteX1" fmla="*/ 593163 w 3614964"/>
                  <a:gd name="connsiteY1" fmla="*/ 0 h 1581491"/>
                  <a:gd name="connsiteX2" fmla="*/ 2564601 w 3614964"/>
                  <a:gd name="connsiteY2" fmla="*/ 0 h 1581491"/>
                  <a:gd name="connsiteX3" fmla="*/ 3614964 w 3614964"/>
                  <a:gd name="connsiteY3" fmla="*/ 1581491 h 1581491"/>
                  <a:gd name="connsiteX4" fmla="*/ 0 w 3614964"/>
                  <a:gd name="connsiteY4" fmla="*/ 1581491 h 1581491"/>
                  <a:gd name="connsiteX0" fmla="*/ 0 w 3138714"/>
                  <a:gd name="connsiteY0" fmla="*/ 1581491 h 1581491"/>
                  <a:gd name="connsiteX1" fmla="*/ 593163 w 3138714"/>
                  <a:gd name="connsiteY1" fmla="*/ 0 h 1581491"/>
                  <a:gd name="connsiteX2" fmla="*/ 2564601 w 3138714"/>
                  <a:gd name="connsiteY2" fmla="*/ 0 h 1581491"/>
                  <a:gd name="connsiteX3" fmla="*/ 3138714 w 3138714"/>
                  <a:gd name="connsiteY3" fmla="*/ 1581491 h 1581491"/>
                  <a:gd name="connsiteX4" fmla="*/ 0 w 3138714"/>
                  <a:gd name="connsiteY4" fmla="*/ 1581491 h 1581491"/>
                  <a:gd name="connsiteX0" fmla="*/ 0 w 3405414"/>
                  <a:gd name="connsiteY0" fmla="*/ 1581491 h 1581491"/>
                  <a:gd name="connsiteX1" fmla="*/ 593163 w 3405414"/>
                  <a:gd name="connsiteY1" fmla="*/ 0 h 1581491"/>
                  <a:gd name="connsiteX2" fmla="*/ 2564601 w 3405414"/>
                  <a:gd name="connsiteY2" fmla="*/ 0 h 1581491"/>
                  <a:gd name="connsiteX3" fmla="*/ 3405414 w 3405414"/>
                  <a:gd name="connsiteY3" fmla="*/ 1581491 h 1581491"/>
                  <a:gd name="connsiteX4" fmla="*/ 0 w 3405414"/>
                  <a:gd name="connsiteY4" fmla="*/ 1581491 h 158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05414" h="1581491">
                    <a:moveTo>
                      <a:pt x="0" y="1581491"/>
                    </a:moveTo>
                    <a:lnTo>
                      <a:pt x="593163" y="0"/>
                    </a:lnTo>
                    <a:lnTo>
                      <a:pt x="2564601" y="0"/>
                    </a:lnTo>
                    <a:lnTo>
                      <a:pt x="3405414" y="1581491"/>
                    </a:lnTo>
                    <a:lnTo>
                      <a:pt x="0" y="1581491"/>
                    </a:lnTo>
                    <a:close/>
                  </a:path>
                </a:pathLst>
              </a:custGeom>
              <a:solidFill>
                <a:srgbClr val="FFFFFF">
                  <a:lumMod val="75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dirty="0" smtClean="0">
                  <a:ln>
                    <a:noFill/>
                  </a:ln>
                  <a:solidFill>
                    <a:srgbClr val="710F0F"/>
                  </a:solidFill>
                  <a:effectLst/>
                  <a:uLnTx/>
                  <a:uFillTx/>
                  <a:latin typeface="Trebuchet MS" pitchFamily="34" charset="0"/>
                </a:endParaRPr>
              </a:p>
            </p:txBody>
          </p:sp>
          <p:grpSp>
            <p:nvGrpSpPr>
              <p:cNvPr id="18" name="Group 17"/>
              <p:cNvGrpSpPr/>
              <p:nvPr/>
            </p:nvGrpSpPr>
            <p:grpSpPr>
              <a:xfrm>
                <a:off x="2005088" y="4694012"/>
                <a:ext cx="1063026" cy="928761"/>
                <a:chOff x="871971" y="4678583"/>
                <a:chExt cx="1063026" cy="928761"/>
              </a:xfrm>
            </p:grpSpPr>
            <p:grpSp>
              <p:nvGrpSpPr>
                <p:cNvPr id="19" name="Group 18"/>
                <p:cNvGrpSpPr/>
                <p:nvPr/>
              </p:nvGrpSpPr>
              <p:grpSpPr>
                <a:xfrm>
                  <a:off x="1649850" y="4771563"/>
                  <a:ext cx="285147" cy="835781"/>
                  <a:chOff x="7279336" y="1536700"/>
                  <a:chExt cx="358252" cy="1050056"/>
                </a:xfrm>
              </p:grpSpPr>
              <p:grpSp>
                <p:nvGrpSpPr>
                  <p:cNvPr id="53" name="Group 52"/>
                  <p:cNvGrpSpPr/>
                  <p:nvPr/>
                </p:nvGrpSpPr>
                <p:grpSpPr>
                  <a:xfrm>
                    <a:off x="7279336" y="1671141"/>
                    <a:ext cx="358252" cy="753730"/>
                    <a:chOff x="7066676" y="1671141"/>
                    <a:chExt cx="358252" cy="753730"/>
                  </a:xfrm>
                </p:grpSpPr>
                <p:sp>
                  <p:nvSpPr>
                    <p:cNvPr id="55" name="Smiley Face 5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56" name="Straight Connector 55"/>
                    <p:cNvCxnSpPr>
                      <a:stCxn id="5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57" name="Straight Connector 5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58" name="Straight Connector 5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59" name="Straight Connector 5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60" name="Straight Connector 5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61" name="Straight Connector 6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62" name="Straight Connector 6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54" name="Oval 5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20" name="Group 19"/>
                <p:cNvGrpSpPr/>
                <p:nvPr/>
              </p:nvGrpSpPr>
              <p:grpSpPr>
                <a:xfrm>
                  <a:off x="1393416" y="4686490"/>
                  <a:ext cx="285147" cy="835781"/>
                  <a:chOff x="7279336" y="1536700"/>
                  <a:chExt cx="358252" cy="1050056"/>
                </a:xfrm>
              </p:grpSpPr>
              <p:grpSp>
                <p:nvGrpSpPr>
                  <p:cNvPr id="43" name="Group 42"/>
                  <p:cNvGrpSpPr/>
                  <p:nvPr/>
                </p:nvGrpSpPr>
                <p:grpSpPr>
                  <a:xfrm>
                    <a:off x="7279336" y="1671141"/>
                    <a:ext cx="358252" cy="753730"/>
                    <a:chOff x="7066676" y="1671141"/>
                    <a:chExt cx="358252" cy="753730"/>
                  </a:xfrm>
                </p:grpSpPr>
                <p:sp>
                  <p:nvSpPr>
                    <p:cNvPr id="45" name="Smiley Face 4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46" name="Straight Connector 45"/>
                    <p:cNvCxnSpPr>
                      <a:stCxn id="4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47" name="Straight Connector 4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48" name="Straight Connector 4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49" name="Straight Connector 4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50" name="Straight Connector 4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51" name="Straight Connector 5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52" name="Straight Connector 5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44" name="Oval 4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21" name="Group 20"/>
                <p:cNvGrpSpPr/>
                <p:nvPr/>
              </p:nvGrpSpPr>
              <p:grpSpPr>
                <a:xfrm>
                  <a:off x="1128405" y="4763656"/>
                  <a:ext cx="285147" cy="835781"/>
                  <a:chOff x="7279336" y="1536700"/>
                  <a:chExt cx="358252" cy="1050056"/>
                </a:xfrm>
              </p:grpSpPr>
              <p:grpSp>
                <p:nvGrpSpPr>
                  <p:cNvPr id="33" name="Group 32"/>
                  <p:cNvGrpSpPr/>
                  <p:nvPr/>
                </p:nvGrpSpPr>
                <p:grpSpPr>
                  <a:xfrm>
                    <a:off x="7279336" y="1671141"/>
                    <a:ext cx="358252" cy="753730"/>
                    <a:chOff x="7066676" y="1671141"/>
                    <a:chExt cx="358252" cy="753730"/>
                  </a:xfrm>
                </p:grpSpPr>
                <p:sp>
                  <p:nvSpPr>
                    <p:cNvPr id="35" name="Smiley Face 3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36" name="Straight Connector 35"/>
                    <p:cNvCxnSpPr>
                      <a:stCxn id="3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37" name="Straight Connector 3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38" name="Straight Connector 3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39" name="Straight Connector 3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40" name="Straight Connector 3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41" name="Straight Connector 4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42" name="Straight Connector 4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34" name="Oval 3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22" name="Group 21"/>
                <p:cNvGrpSpPr/>
                <p:nvPr/>
              </p:nvGrpSpPr>
              <p:grpSpPr>
                <a:xfrm>
                  <a:off x="871971" y="4678583"/>
                  <a:ext cx="285147" cy="835781"/>
                  <a:chOff x="7279336" y="1536700"/>
                  <a:chExt cx="358252" cy="1050056"/>
                </a:xfrm>
              </p:grpSpPr>
              <p:grpSp>
                <p:nvGrpSpPr>
                  <p:cNvPr id="23" name="Group 22"/>
                  <p:cNvGrpSpPr/>
                  <p:nvPr/>
                </p:nvGrpSpPr>
                <p:grpSpPr>
                  <a:xfrm>
                    <a:off x="7279336" y="1671141"/>
                    <a:ext cx="358252" cy="753730"/>
                    <a:chOff x="7066676" y="1671141"/>
                    <a:chExt cx="358252" cy="753730"/>
                  </a:xfrm>
                </p:grpSpPr>
                <p:sp>
                  <p:nvSpPr>
                    <p:cNvPr id="25" name="Smiley Face 2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26" name="Straight Connector 25"/>
                    <p:cNvCxnSpPr>
                      <a:stCxn id="2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7" name="Straight Connector 2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8" name="Straight Connector 2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9" name="Straight Connector 2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30" name="Straight Connector 2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31" name="Straight Connector 3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32" name="Straight Connector 3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24" name="Oval 2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grpSp>
        <p:sp>
          <p:nvSpPr>
            <p:cNvPr id="15" name="Can 14"/>
            <p:cNvSpPr/>
            <p:nvPr/>
          </p:nvSpPr>
          <p:spPr bwMode="auto">
            <a:xfrm>
              <a:off x="4330075" y="4553287"/>
              <a:ext cx="968361" cy="279080"/>
            </a:xfrm>
            <a:prstGeom prst="can">
              <a:avLst/>
            </a:prstGeom>
            <a:solidFill>
              <a:srgbClr val="FFFFFF">
                <a:lumMod val="75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710F0F"/>
                  </a:solidFill>
                  <a:effectLst/>
                  <a:uLnTx/>
                  <a:uFillTx/>
                  <a:latin typeface="Trebuchet MS" pitchFamily="34" charset="0"/>
                </a:rPr>
                <a:t>PIP</a:t>
              </a:r>
            </a:p>
          </p:txBody>
        </p:sp>
        <p:cxnSp>
          <p:nvCxnSpPr>
            <p:cNvPr id="16" name="Straight Arrow Connector 15"/>
            <p:cNvCxnSpPr>
              <a:endCxn id="15" idx="2"/>
            </p:cNvCxnSpPr>
            <p:nvPr/>
          </p:nvCxnSpPr>
          <p:spPr bwMode="auto">
            <a:xfrm>
              <a:off x="3645928" y="4691036"/>
              <a:ext cx="684147" cy="1791"/>
            </a:xfrm>
            <a:prstGeom prst="straightConnector1">
              <a:avLst/>
            </a:prstGeom>
            <a:solidFill>
              <a:srgbClr val="FF9900"/>
            </a:solidFill>
            <a:ln w="6350" cap="flat" cmpd="sng" algn="ctr">
              <a:solidFill>
                <a:srgbClr val="710F0F"/>
              </a:solidFill>
              <a:prstDash val="solid"/>
              <a:round/>
              <a:headEnd type="none" w="med" len="med"/>
              <a:tailEnd type="arrow"/>
            </a:ln>
            <a:effectLst/>
          </p:spPr>
        </p:cxnSp>
      </p:grpSp>
      <p:grpSp>
        <p:nvGrpSpPr>
          <p:cNvPr id="63" name="Group 62"/>
          <p:cNvGrpSpPr/>
          <p:nvPr/>
        </p:nvGrpSpPr>
        <p:grpSpPr>
          <a:xfrm>
            <a:off x="3397900" y="4542072"/>
            <a:ext cx="4438714" cy="1562441"/>
            <a:chOff x="513822" y="4600280"/>
            <a:chExt cx="4438714" cy="1562441"/>
          </a:xfrm>
        </p:grpSpPr>
        <p:grpSp>
          <p:nvGrpSpPr>
            <p:cNvPr id="64" name="Group 63"/>
            <p:cNvGrpSpPr/>
            <p:nvPr/>
          </p:nvGrpSpPr>
          <p:grpSpPr>
            <a:xfrm>
              <a:off x="513822" y="4600280"/>
              <a:ext cx="3291114" cy="1562441"/>
              <a:chOff x="513822" y="4600280"/>
              <a:chExt cx="3291114" cy="1562441"/>
            </a:xfrm>
          </p:grpSpPr>
          <p:sp>
            <p:nvSpPr>
              <p:cNvPr id="67" name="Trapezoid 175"/>
              <p:cNvSpPr/>
              <p:nvPr/>
            </p:nvSpPr>
            <p:spPr bwMode="auto">
              <a:xfrm>
                <a:off x="513822" y="4600280"/>
                <a:ext cx="3291114" cy="1562441"/>
              </a:xfrm>
              <a:custGeom>
                <a:avLst/>
                <a:gdLst>
                  <a:gd name="connsiteX0" fmla="*/ 0 w 3700689"/>
                  <a:gd name="connsiteY0" fmla="*/ 1571966 h 1571966"/>
                  <a:gd name="connsiteX1" fmla="*/ 878918 w 3700689"/>
                  <a:gd name="connsiteY1" fmla="*/ 0 h 1571966"/>
                  <a:gd name="connsiteX2" fmla="*/ 2821771 w 3700689"/>
                  <a:gd name="connsiteY2" fmla="*/ 0 h 1571966"/>
                  <a:gd name="connsiteX3" fmla="*/ 3700689 w 3700689"/>
                  <a:gd name="connsiteY3" fmla="*/ 1571966 h 1571966"/>
                  <a:gd name="connsiteX4" fmla="*/ 0 w 3700689"/>
                  <a:gd name="connsiteY4" fmla="*/ 1571966 h 1571966"/>
                  <a:gd name="connsiteX0" fmla="*/ 0 w 3443514"/>
                  <a:gd name="connsiteY0" fmla="*/ 1562441 h 1571966"/>
                  <a:gd name="connsiteX1" fmla="*/ 621743 w 3443514"/>
                  <a:gd name="connsiteY1" fmla="*/ 0 h 1571966"/>
                  <a:gd name="connsiteX2" fmla="*/ 2564596 w 3443514"/>
                  <a:gd name="connsiteY2" fmla="*/ 0 h 1571966"/>
                  <a:gd name="connsiteX3" fmla="*/ 3443514 w 3443514"/>
                  <a:gd name="connsiteY3" fmla="*/ 1571966 h 1571966"/>
                  <a:gd name="connsiteX4" fmla="*/ 0 w 3443514"/>
                  <a:gd name="connsiteY4" fmla="*/ 1562441 h 1571966"/>
                  <a:gd name="connsiteX0" fmla="*/ 0 w 3148239"/>
                  <a:gd name="connsiteY0" fmla="*/ 1562441 h 1591016"/>
                  <a:gd name="connsiteX1" fmla="*/ 621743 w 3148239"/>
                  <a:gd name="connsiteY1" fmla="*/ 0 h 1591016"/>
                  <a:gd name="connsiteX2" fmla="*/ 2564596 w 3148239"/>
                  <a:gd name="connsiteY2" fmla="*/ 0 h 1591016"/>
                  <a:gd name="connsiteX3" fmla="*/ 3148239 w 3148239"/>
                  <a:gd name="connsiteY3" fmla="*/ 1591016 h 1591016"/>
                  <a:gd name="connsiteX4" fmla="*/ 0 w 3148239"/>
                  <a:gd name="connsiteY4" fmla="*/ 1562441 h 1591016"/>
                  <a:gd name="connsiteX0" fmla="*/ 0 w 3148239"/>
                  <a:gd name="connsiteY0" fmla="*/ 1562441 h 1591016"/>
                  <a:gd name="connsiteX1" fmla="*/ 621743 w 3148239"/>
                  <a:gd name="connsiteY1" fmla="*/ 0 h 1591016"/>
                  <a:gd name="connsiteX2" fmla="*/ 2545546 w 3148239"/>
                  <a:gd name="connsiteY2" fmla="*/ 9525 h 1591016"/>
                  <a:gd name="connsiteX3" fmla="*/ 3148239 w 3148239"/>
                  <a:gd name="connsiteY3" fmla="*/ 1591016 h 1591016"/>
                  <a:gd name="connsiteX4" fmla="*/ 0 w 3148239"/>
                  <a:gd name="connsiteY4" fmla="*/ 1562441 h 1591016"/>
                  <a:gd name="connsiteX0" fmla="*/ 0 w 3119664"/>
                  <a:gd name="connsiteY0" fmla="*/ 1562441 h 1591016"/>
                  <a:gd name="connsiteX1" fmla="*/ 621743 w 3119664"/>
                  <a:gd name="connsiteY1" fmla="*/ 0 h 1591016"/>
                  <a:gd name="connsiteX2" fmla="*/ 2545546 w 3119664"/>
                  <a:gd name="connsiteY2" fmla="*/ 9525 h 1591016"/>
                  <a:gd name="connsiteX3" fmla="*/ 3119664 w 3119664"/>
                  <a:gd name="connsiteY3" fmla="*/ 1591016 h 1591016"/>
                  <a:gd name="connsiteX4" fmla="*/ 0 w 3119664"/>
                  <a:gd name="connsiteY4" fmla="*/ 1562441 h 1591016"/>
                  <a:gd name="connsiteX0" fmla="*/ 0 w 3262539"/>
                  <a:gd name="connsiteY0" fmla="*/ 1562441 h 1562441"/>
                  <a:gd name="connsiteX1" fmla="*/ 621743 w 3262539"/>
                  <a:gd name="connsiteY1" fmla="*/ 0 h 1562441"/>
                  <a:gd name="connsiteX2" fmla="*/ 2545546 w 3262539"/>
                  <a:gd name="connsiteY2" fmla="*/ 9525 h 1562441"/>
                  <a:gd name="connsiteX3" fmla="*/ 3262539 w 3262539"/>
                  <a:gd name="connsiteY3" fmla="*/ 1562441 h 1562441"/>
                  <a:gd name="connsiteX4" fmla="*/ 0 w 3262539"/>
                  <a:gd name="connsiteY4" fmla="*/ 1562441 h 1562441"/>
                  <a:gd name="connsiteX0" fmla="*/ 0 w 3291114"/>
                  <a:gd name="connsiteY0" fmla="*/ 1562441 h 1562441"/>
                  <a:gd name="connsiteX1" fmla="*/ 621743 w 3291114"/>
                  <a:gd name="connsiteY1" fmla="*/ 0 h 1562441"/>
                  <a:gd name="connsiteX2" fmla="*/ 2545546 w 3291114"/>
                  <a:gd name="connsiteY2" fmla="*/ 9525 h 1562441"/>
                  <a:gd name="connsiteX3" fmla="*/ 3291114 w 3291114"/>
                  <a:gd name="connsiteY3" fmla="*/ 1562441 h 1562441"/>
                  <a:gd name="connsiteX4" fmla="*/ 0 w 3291114"/>
                  <a:gd name="connsiteY4" fmla="*/ 1562441 h 1562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1114" h="1562441">
                    <a:moveTo>
                      <a:pt x="0" y="1562441"/>
                    </a:moveTo>
                    <a:lnTo>
                      <a:pt x="621743" y="0"/>
                    </a:lnTo>
                    <a:lnTo>
                      <a:pt x="2545546" y="9525"/>
                    </a:lnTo>
                    <a:lnTo>
                      <a:pt x="3291114" y="1562441"/>
                    </a:lnTo>
                    <a:lnTo>
                      <a:pt x="0" y="1562441"/>
                    </a:lnTo>
                    <a:close/>
                  </a:path>
                </a:pathLst>
              </a:custGeom>
              <a:solidFill>
                <a:srgbClr val="FFFF00"/>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dirty="0" smtClean="0">
                  <a:ln>
                    <a:noFill/>
                  </a:ln>
                  <a:solidFill>
                    <a:srgbClr val="710F0F"/>
                  </a:solidFill>
                  <a:effectLst/>
                  <a:uLnTx/>
                  <a:uFillTx/>
                  <a:latin typeface="Trebuchet MS" pitchFamily="34" charset="0"/>
                </a:endParaRPr>
              </a:p>
            </p:txBody>
          </p:sp>
          <p:grpSp>
            <p:nvGrpSpPr>
              <p:cNvPr id="68" name="Group 67"/>
              <p:cNvGrpSpPr/>
              <p:nvPr/>
            </p:nvGrpSpPr>
            <p:grpSpPr>
              <a:xfrm>
                <a:off x="1859944" y="4770217"/>
                <a:ext cx="1063026" cy="928761"/>
                <a:chOff x="871971" y="4678583"/>
                <a:chExt cx="1063026" cy="928761"/>
              </a:xfrm>
            </p:grpSpPr>
            <p:grpSp>
              <p:nvGrpSpPr>
                <p:cNvPr id="69" name="Group 68"/>
                <p:cNvGrpSpPr/>
                <p:nvPr/>
              </p:nvGrpSpPr>
              <p:grpSpPr>
                <a:xfrm>
                  <a:off x="1649850" y="4771563"/>
                  <a:ext cx="285147" cy="835781"/>
                  <a:chOff x="7279336" y="1536700"/>
                  <a:chExt cx="358252" cy="1050056"/>
                </a:xfrm>
              </p:grpSpPr>
              <p:grpSp>
                <p:nvGrpSpPr>
                  <p:cNvPr id="103" name="Group 102"/>
                  <p:cNvGrpSpPr/>
                  <p:nvPr/>
                </p:nvGrpSpPr>
                <p:grpSpPr>
                  <a:xfrm>
                    <a:off x="7279336" y="1671141"/>
                    <a:ext cx="358252" cy="753730"/>
                    <a:chOff x="7066676" y="1671141"/>
                    <a:chExt cx="358252" cy="753730"/>
                  </a:xfrm>
                </p:grpSpPr>
                <p:sp>
                  <p:nvSpPr>
                    <p:cNvPr id="105" name="Smiley Face 10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106" name="Straight Connector 105"/>
                    <p:cNvCxnSpPr>
                      <a:stCxn id="10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07" name="Straight Connector 10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08" name="Straight Connector 10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09" name="Straight Connector 10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10" name="Straight Connector 10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11" name="Straight Connector 11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12" name="Straight Connector 11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104" name="Oval 10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70" name="Group 69"/>
                <p:cNvGrpSpPr/>
                <p:nvPr/>
              </p:nvGrpSpPr>
              <p:grpSpPr>
                <a:xfrm>
                  <a:off x="1393416" y="4686490"/>
                  <a:ext cx="285147" cy="835781"/>
                  <a:chOff x="7279336" y="1536700"/>
                  <a:chExt cx="358252" cy="1050056"/>
                </a:xfrm>
              </p:grpSpPr>
              <p:grpSp>
                <p:nvGrpSpPr>
                  <p:cNvPr id="93" name="Group 92"/>
                  <p:cNvGrpSpPr/>
                  <p:nvPr/>
                </p:nvGrpSpPr>
                <p:grpSpPr>
                  <a:xfrm>
                    <a:off x="7279336" y="1671141"/>
                    <a:ext cx="358252" cy="753730"/>
                    <a:chOff x="7066676" y="1671141"/>
                    <a:chExt cx="358252" cy="753730"/>
                  </a:xfrm>
                </p:grpSpPr>
                <p:sp>
                  <p:nvSpPr>
                    <p:cNvPr id="95" name="Smiley Face 9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96" name="Straight Connector 95"/>
                    <p:cNvCxnSpPr>
                      <a:stCxn id="9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97" name="Straight Connector 9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98" name="Straight Connector 9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99" name="Straight Connector 9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00" name="Straight Connector 9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01" name="Straight Connector 10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02" name="Straight Connector 10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94" name="Oval 9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71" name="Group 70"/>
                <p:cNvGrpSpPr/>
                <p:nvPr/>
              </p:nvGrpSpPr>
              <p:grpSpPr>
                <a:xfrm>
                  <a:off x="1128405" y="4763656"/>
                  <a:ext cx="285147" cy="835781"/>
                  <a:chOff x="7279336" y="1536700"/>
                  <a:chExt cx="358252" cy="1050056"/>
                </a:xfrm>
              </p:grpSpPr>
              <p:grpSp>
                <p:nvGrpSpPr>
                  <p:cNvPr id="83" name="Group 82"/>
                  <p:cNvGrpSpPr/>
                  <p:nvPr/>
                </p:nvGrpSpPr>
                <p:grpSpPr>
                  <a:xfrm>
                    <a:off x="7279336" y="1671141"/>
                    <a:ext cx="358252" cy="753730"/>
                    <a:chOff x="7066676" y="1671141"/>
                    <a:chExt cx="358252" cy="753730"/>
                  </a:xfrm>
                </p:grpSpPr>
                <p:sp>
                  <p:nvSpPr>
                    <p:cNvPr id="85" name="Smiley Face 8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86" name="Straight Connector 85"/>
                    <p:cNvCxnSpPr>
                      <a:stCxn id="8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87" name="Straight Connector 8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88" name="Straight Connector 8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89" name="Straight Connector 8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90" name="Straight Connector 8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91" name="Straight Connector 9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92" name="Straight Connector 9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84" name="Oval 8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72" name="Group 71"/>
                <p:cNvGrpSpPr/>
                <p:nvPr/>
              </p:nvGrpSpPr>
              <p:grpSpPr>
                <a:xfrm>
                  <a:off x="871971" y="4678583"/>
                  <a:ext cx="285147" cy="835781"/>
                  <a:chOff x="7279336" y="1536700"/>
                  <a:chExt cx="358252" cy="1050056"/>
                </a:xfrm>
              </p:grpSpPr>
              <p:grpSp>
                <p:nvGrpSpPr>
                  <p:cNvPr id="73" name="Group 72"/>
                  <p:cNvGrpSpPr/>
                  <p:nvPr/>
                </p:nvGrpSpPr>
                <p:grpSpPr>
                  <a:xfrm>
                    <a:off x="7279336" y="1671141"/>
                    <a:ext cx="358252" cy="753730"/>
                    <a:chOff x="7066676" y="1671141"/>
                    <a:chExt cx="358252" cy="753730"/>
                  </a:xfrm>
                </p:grpSpPr>
                <p:sp>
                  <p:nvSpPr>
                    <p:cNvPr id="75" name="Smiley Face 7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76" name="Straight Connector 75"/>
                    <p:cNvCxnSpPr>
                      <a:stCxn id="7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77" name="Straight Connector 7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78" name="Straight Connector 7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79" name="Straight Connector 7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80" name="Straight Connector 7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81" name="Straight Connector 8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82" name="Straight Connector 8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74" name="Oval 7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grpSp>
        <p:sp>
          <p:nvSpPr>
            <p:cNvPr id="65" name="Can 64"/>
            <p:cNvSpPr/>
            <p:nvPr/>
          </p:nvSpPr>
          <p:spPr bwMode="auto">
            <a:xfrm>
              <a:off x="3984175" y="5030129"/>
              <a:ext cx="968361" cy="279080"/>
            </a:xfrm>
            <a:prstGeom prst="can">
              <a:avLst/>
            </a:prstGeom>
            <a:solidFill>
              <a:srgbClr val="FFFF00"/>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710F0F"/>
                  </a:solidFill>
                  <a:effectLst/>
                  <a:uLnTx/>
                  <a:uFillTx/>
                  <a:latin typeface="Trebuchet MS" pitchFamily="34" charset="0"/>
                </a:rPr>
                <a:t>PIP</a:t>
              </a:r>
            </a:p>
          </p:txBody>
        </p:sp>
        <p:cxnSp>
          <p:nvCxnSpPr>
            <p:cNvPr id="66" name="Straight Arrow Connector 65"/>
            <p:cNvCxnSpPr>
              <a:endCxn id="65" idx="2"/>
            </p:cNvCxnSpPr>
            <p:nvPr/>
          </p:nvCxnSpPr>
          <p:spPr bwMode="auto">
            <a:xfrm flipV="1">
              <a:off x="3338574" y="5169669"/>
              <a:ext cx="645601" cy="1937"/>
            </a:xfrm>
            <a:prstGeom prst="straightConnector1">
              <a:avLst/>
            </a:prstGeom>
            <a:solidFill>
              <a:srgbClr val="FF9900"/>
            </a:solidFill>
            <a:ln w="6350" cap="flat" cmpd="sng" algn="ctr">
              <a:solidFill>
                <a:srgbClr val="710F0F"/>
              </a:solidFill>
              <a:prstDash val="solid"/>
              <a:round/>
              <a:headEnd type="none" w="med" len="med"/>
              <a:tailEnd type="arrow"/>
            </a:ln>
            <a:effectLst/>
          </p:spPr>
        </p:cxnSp>
      </p:grpSp>
      <p:grpSp>
        <p:nvGrpSpPr>
          <p:cNvPr id="113" name="Group 112"/>
          <p:cNvGrpSpPr/>
          <p:nvPr/>
        </p:nvGrpSpPr>
        <p:grpSpPr>
          <a:xfrm>
            <a:off x="3356247" y="4567152"/>
            <a:ext cx="4487790" cy="1581491"/>
            <a:chOff x="557894" y="4591494"/>
            <a:chExt cx="4487790" cy="1581491"/>
          </a:xfrm>
        </p:grpSpPr>
        <p:grpSp>
          <p:nvGrpSpPr>
            <p:cNvPr id="114" name="Group 113"/>
            <p:cNvGrpSpPr/>
            <p:nvPr/>
          </p:nvGrpSpPr>
          <p:grpSpPr>
            <a:xfrm>
              <a:off x="557894" y="4591494"/>
              <a:ext cx="3167289" cy="1581491"/>
              <a:chOff x="557894" y="4591494"/>
              <a:chExt cx="3167289" cy="1581491"/>
            </a:xfrm>
          </p:grpSpPr>
          <p:sp>
            <p:nvSpPr>
              <p:cNvPr id="117" name="Trapezoid 174"/>
              <p:cNvSpPr/>
              <p:nvPr/>
            </p:nvSpPr>
            <p:spPr bwMode="auto">
              <a:xfrm>
                <a:off x="557894" y="4591494"/>
                <a:ext cx="3167289" cy="1581491"/>
              </a:xfrm>
              <a:custGeom>
                <a:avLst/>
                <a:gdLst>
                  <a:gd name="connsiteX0" fmla="*/ 0 w 3700689"/>
                  <a:gd name="connsiteY0" fmla="*/ 1571966 h 1571966"/>
                  <a:gd name="connsiteX1" fmla="*/ 859865 w 3700689"/>
                  <a:gd name="connsiteY1" fmla="*/ 0 h 1571966"/>
                  <a:gd name="connsiteX2" fmla="*/ 2840824 w 3700689"/>
                  <a:gd name="connsiteY2" fmla="*/ 0 h 1571966"/>
                  <a:gd name="connsiteX3" fmla="*/ 3700689 w 3700689"/>
                  <a:gd name="connsiteY3" fmla="*/ 1571966 h 1571966"/>
                  <a:gd name="connsiteX4" fmla="*/ 0 w 3700689"/>
                  <a:gd name="connsiteY4" fmla="*/ 1571966 h 1571966"/>
                  <a:gd name="connsiteX0" fmla="*/ 0 w 3595914"/>
                  <a:gd name="connsiteY0" fmla="*/ 1571966 h 1581491"/>
                  <a:gd name="connsiteX1" fmla="*/ 859865 w 3595914"/>
                  <a:gd name="connsiteY1" fmla="*/ 0 h 1581491"/>
                  <a:gd name="connsiteX2" fmla="*/ 2840824 w 3595914"/>
                  <a:gd name="connsiteY2" fmla="*/ 0 h 1581491"/>
                  <a:gd name="connsiteX3" fmla="*/ 3595914 w 3595914"/>
                  <a:gd name="connsiteY3" fmla="*/ 1581491 h 1581491"/>
                  <a:gd name="connsiteX4" fmla="*/ 0 w 3595914"/>
                  <a:gd name="connsiteY4" fmla="*/ 1571966 h 1581491"/>
                  <a:gd name="connsiteX0" fmla="*/ 0 w 3348264"/>
                  <a:gd name="connsiteY0" fmla="*/ 1571966 h 1581491"/>
                  <a:gd name="connsiteX1" fmla="*/ 612215 w 3348264"/>
                  <a:gd name="connsiteY1" fmla="*/ 0 h 1581491"/>
                  <a:gd name="connsiteX2" fmla="*/ 2593174 w 3348264"/>
                  <a:gd name="connsiteY2" fmla="*/ 0 h 1581491"/>
                  <a:gd name="connsiteX3" fmla="*/ 3348264 w 3348264"/>
                  <a:gd name="connsiteY3" fmla="*/ 1581491 h 1581491"/>
                  <a:gd name="connsiteX4" fmla="*/ 0 w 3348264"/>
                  <a:gd name="connsiteY4" fmla="*/ 1571966 h 1581491"/>
                  <a:gd name="connsiteX0" fmla="*/ 0 w 3348264"/>
                  <a:gd name="connsiteY0" fmla="*/ 1571966 h 1581491"/>
                  <a:gd name="connsiteX1" fmla="*/ 612215 w 3348264"/>
                  <a:gd name="connsiteY1" fmla="*/ 0 h 1581491"/>
                  <a:gd name="connsiteX2" fmla="*/ 2516974 w 3348264"/>
                  <a:gd name="connsiteY2" fmla="*/ 0 h 1581491"/>
                  <a:gd name="connsiteX3" fmla="*/ 3348264 w 3348264"/>
                  <a:gd name="connsiteY3" fmla="*/ 1581491 h 1581491"/>
                  <a:gd name="connsiteX4" fmla="*/ 0 w 3348264"/>
                  <a:gd name="connsiteY4" fmla="*/ 1571966 h 1581491"/>
                  <a:gd name="connsiteX0" fmla="*/ 0 w 3100614"/>
                  <a:gd name="connsiteY0" fmla="*/ 1571966 h 1581491"/>
                  <a:gd name="connsiteX1" fmla="*/ 612215 w 3100614"/>
                  <a:gd name="connsiteY1" fmla="*/ 0 h 1581491"/>
                  <a:gd name="connsiteX2" fmla="*/ 2516974 w 3100614"/>
                  <a:gd name="connsiteY2" fmla="*/ 0 h 1581491"/>
                  <a:gd name="connsiteX3" fmla="*/ 3100614 w 3100614"/>
                  <a:gd name="connsiteY3" fmla="*/ 1581491 h 1581491"/>
                  <a:gd name="connsiteX4" fmla="*/ 0 w 3100614"/>
                  <a:gd name="connsiteY4" fmla="*/ 1571966 h 1581491"/>
                  <a:gd name="connsiteX0" fmla="*/ 0 w 3167289"/>
                  <a:gd name="connsiteY0" fmla="*/ 1571966 h 1581491"/>
                  <a:gd name="connsiteX1" fmla="*/ 612215 w 3167289"/>
                  <a:gd name="connsiteY1" fmla="*/ 0 h 1581491"/>
                  <a:gd name="connsiteX2" fmla="*/ 2516974 w 3167289"/>
                  <a:gd name="connsiteY2" fmla="*/ 0 h 1581491"/>
                  <a:gd name="connsiteX3" fmla="*/ 3167289 w 3167289"/>
                  <a:gd name="connsiteY3" fmla="*/ 1581491 h 1581491"/>
                  <a:gd name="connsiteX4" fmla="*/ 0 w 3167289"/>
                  <a:gd name="connsiteY4" fmla="*/ 1571966 h 15814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67289" h="1581491">
                    <a:moveTo>
                      <a:pt x="0" y="1571966"/>
                    </a:moveTo>
                    <a:lnTo>
                      <a:pt x="612215" y="0"/>
                    </a:lnTo>
                    <a:lnTo>
                      <a:pt x="2516974" y="0"/>
                    </a:lnTo>
                    <a:lnTo>
                      <a:pt x="3167289" y="1581491"/>
                    </a:lnTo>
                    <a:lnTo>
                      <a:pt x="0" y="1571966"/>
                    </a:lnTo>
                    <a:close/>
                  </a:path>
                </a:pathLst>
              </a:custGeom>
              <a:solidFill>
                <a:srgbClr val="00C072"/>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dirty="0" smtClean="0">
                  <a:ln>
                    <a:noFill/>
                  </a:ln>
                  <a:solidFill>
                    <a:srgbClr val="710F0F"/>
                  </a:solidFill>
                  <a:effectLst/>
                  <a:uLnTx/>
                  <a:uFillTx/>
                  <a:latin typeface="Trebuchet MS" pitchFamily="34" charset="0"/>
                </a:endParaRPr>
              </a:p>
            </p:txBody>
          </p:sp>
          <p:grpSp>
            <p:nvGrpSpPr>
              <p:cNvPr id="118" name="Group 117"/>
              <p:cNvGrpSpPr/>
              <p:nvPr/>
            </p:nvGrpSpPr>
            <p:grpSpPr>
              <a:xfrm>
                <a:off x="1714800" y="4846422"/>
                <a:ext cx="1063026" cy="928761"/>
                <a:chOff x="871971" y="4678583"/>
                <a:chExt cx="1063026" cy="928761"/>
              </a:xfrm>
            </p:grpSpPr>
            <p:grpSp>
              <p:nvGrpSpPr>
                <p:cNvPr id="119" name="Group 118"/>
                <p:cNvGrpSpPr/>
                <p:nvPr/>
              </p:nvGrpSpPr>
              <p:grpSpPr>
                <a:xfrm>
                  <a:off x="1649850" y="4771563"/>
                  <a:ext cx="285147" cy="835781"/>
                  <a:chOff x="7279336" y="1536700"/>
                  <a:chExt cx="358252" cy="1050056"/>
                </a:xfrm>
              </p:grpSpPr>
              <p:grpSp>
                <p:nvGrpSpPr>
                  <p:cNvPr id="153" name="Group 152"/>
                  <p:cNvGrpSpPr/>
                  <p:nvPr/>
                </p:nvGrpSpPr>
                <p:grpSpPr>
                  <a:xfrm>
                    <a:off x="7279336" y="1671141"/>
                    <a:ext cx="358252" cy="753730"/>
                    <a:chOff x="7066676" y="1671141"/>
                    <a:chExt cx="358252" cy="753730"/>
                  </a:xfrm>
                </p:grpSpPr>
                <p:sp>
                  <p:nvSpPr>
                    <p:cNvPr id="155" name="Smiley Face 15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156" name="Straight Connector 155"/>
                    <p:cNvCxnSpPr>
                      <a:stCxn id="15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57" name="Straight Connector 15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58" name="Straight Connector 15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59" name="Straight Connector 15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60" name="Straight Connector 15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61" name="Straight Connector 16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62" name="Straight Connector 16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154" name="Oval 15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120" name="Group 119"/>
                <p:cNvGrpSpPr/>
                <p:nvPr/>
              </p:nvGrpSpPr>
              <p:grpSpPr>
                <a:xfrm>
                  <a:off x="1393416" y="4686490"/>
                  <a:ext cx="285147" cy="835781"/>
                  <a:chOff x="7279336" y="1536700"/>
                  <a:chExt cx="358252" cy="1050056"/>
                </a:xfrm>
              </p:grpSpPr>
              <p:grpSp>
                <p:nvGrpSpPr>
                  <p:cNvPr id="143" name="Group 142"/>
                  <p:cNvGrpSpPr/>
                  <p:nvPr/>
                </p:nvGrpSpPr>
                <p:grpSpPr>
                  <a:xfrm>
                    <a:off x="7279336" y="1671141"/>
                    <a:ext cx="358252" cy="753730"/>
                    <a:chOff x="7066676" y="1671141"/>
                    <a:chExt cx="358252" cy="753730"/>
                  </a:xfrm>
                </p:grpSpPr>
                <p:sp>
                  <p:nvSpPr>
                    <p:cNvPr id="145" name="Smiley Face 14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146" name="Straight Connector 145"/>
                    <p:cNvCxnSpPr>
                      <a:stCxn id="14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47" name="Straight Connector 14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48" name="Straight Connector 14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49" name="Straight Connector 14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50" name="Straight Connector 14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51" name="Straight Connector 15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52" name="Straight Connector 15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144" name="Oval 14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121" name="Group 120"/>
                <p:cNvGrpSpPr/>
                <p:nvPr/>
              </p:nvGrpSpPr>
              <p:grpSpPr>
                <a:xfrm>
                  <a:off x="1128405" y="4763656"/>
                  <a:ext cx="285147" cy="835781"/>
                  <a:chOff x="7279336" y="1536700"/>
                  <a:chExt cx="358252" cy="1050056"/>
                </a:xfrm>
              </p:grpSpPr>
              <p:grpSp>
                <p:nvGrpSpPr>
                  <p:cNvPr id="133" name="Group 132"/>
                  <p:cNvGrpSpPr/>
                  <p:nvPr/>
                </p:nvGrpSpPr>
                <p:grpSpPr>
                  <a:xfrm>
                    <a:off x="7279336" y="1671141"/>
                    <a:ext cx="358252" cy="753730"/>
                    <a:chOff x="7066676" y="1671141"/>
                    <a:chExt cx="358252" cy="753730"/>
                  </a:xfrm>
                </p:grpSpPr>
                <p:sp>
                  <p:nvSpPr>
                    <p:cNvPr id="135" name="Smiley Face 13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136" name="Straight Connector 135"/>
                    <p:cNvCxnSpPr>
                      <a:stCxn id="13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37" name="Straight Connector 13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38" name="Straight Connector 13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39" name="Straight Connector 13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40" name="Straight Connector 13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41" name="Straight Connector 14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42" name="Straight Connector 14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134" name="Oval 13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122" name="Group 121"/>
                <p:cNvGrpSpPr/>
                <p:nvPr/>
              </p:nvGrpSpPr>
              <p:grpSpPr>
                <a:xfrm>
                  <a:off x="871971" y="4678583"/>
                  <a:ext cx="285147" cy="835781"/>
                  <a:chOff x="7279336" y="1536700"/>
                  <a:chExt cx="358252" cy="1050056"/>
                </a:xfrm>
              </p:grpSpPr>
              <p:grpSp>
                <p:nvGrpSpPr>
                  <p:cNvPr id="123" name="Group 122"/>
                  <p:cNvGrpSpPr/>
                  <p:nvPr/>
                </p:nvGrpSpPr>
                <p:grpSpPr>
                  <a:xfrm>
                    <a:off x="7279336" y="1671141"/>
                    <a:ext cx="358252" cy="753730"/>
                    <a:chOff x="7066676" y="1671141"/>
                    <a:chExt cx="358252" cy="753730"/>
                  </a:xfrm>
                </p:grpSpPr>
                <p:sp>
                  <p:nvSpPr>
                    <p:cNvPr id="125" name="Smiley Face 124"/>
                    <p:cNvSpPr/>
                    <p:nvPr/>
                  </p:nvSpPr>
                  <p:spPr bwMode="auto">
                    <a:xfrm>
                      <a:off x="7139836" y="1671141"/>
                      <a:ext cx="212942" cy="212942"/>
                    </a:xfrm>
                    <a:prstGeom prst="smileyFace">
                      <a:avLst/>
                    </a:prstGeom>
                    <a:solidFill>
                      <a:srgbClr val="1C1C1C">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126" name="Straight Connector 125"/>
                    <p:cNvCxnSpPr>
                      <a:stCxn id="12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27" name="Straight Connector 12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28" name="Straight Connector 12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29" name="Straight Connector 12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30" name="Straight Connector 12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31" name="Straight Connector 13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32" name="Straight Connector 13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124" name="Oval 12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grpSp>
        <p:sp>
          <p:nvSpPr>
            <p:cNvPr id="115" name="Can 114"/>
            <p:cNvSpPr/>
            <p:nvPr/>
          </p:nvSpPr>
          <p:spPr bwMode="auto">
            <a:xfrm>
              <a:off x="4077323" y="5303644"/>
              <a:ext cx="968361" cy="279080"/>
            </a:xfrm>
            <a:prstGeom prst="can">
              <a:avLst/>
            </a:prstGeom>
            <a:solidFill>
              <a:srgbClr val="00C072"/>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710F0F"/>
                  </a:solidFill>
                  <a:effectLst/>
                  <a:uLnTx/>
                  <a:uFillTx/>
                  <a:latin typeface="Trebuchet MS" pitchFamily="34" charset="0"/>
                </a:rPr>
                <a:t>PIP</a:t>
              </a:r>
            </a:p>
          </p:txBody>
        </p:sp>
        <p:cxnSp>
          <p:nvCxnSpPr>
            <p:cNvPr id="116" name="Straight Arrow Connector 115"/>
            <p:cNvCxnSpPr>
              <a:endCxn id="115" idx="2"/>
            </p:cNvCxnSpPr>
            <p:nvPr/>
          </p:nvCxnSpPr>
          <p:spPr bwMode="auto">
            <a:xfrm flipV="1">
              <a:off x="3437510" y="5443184"/>
              <a:ext cx="639813" cy="97"/>
            </a:xfrm>
            <a:prstGeom prst="straightConnector1">
              <a:avLst/>
            </a:prstGeom>
            <a:solidFill>
              <a:srgbClr val="FF9900"/>
            </a:solidFill>
            <a:ln w="6350" cap="flat" cmpd="sng" algn="ctr">
              <a:solidFill>
                <a:srgbClr val="710F0F"/>
              </a:solidFill>
              <a:prstDash val="solid"/>
              <a:round/>
              <a:headEnd type="none" w="med" len="med"/>
              <a:tailEnd type="arrow"/>
            </a:ln>
            <a:effectLst/>
          </p:spPr>
        </p:cxnSp>
      </p:grpSp>
      <p:grpSp>
        <p:nvGrpSpPr>
          <p:cNvPr id="163" name="Group 162"/>
          <p:cNvGrpSpPr/>
          <p:nvPr/>
        </p:nvGrpSpPr>
        <p:grpSpPr>
          <a:xfrm>
            <a:off x="3230154" y="4601023"/>
            <a:ext cx="4610243" cy="1562441"/>
            <a:chOff x="536575" y="4601022"/>
            <a:chExt cx="4610243" cy="1562441"/>
          </a:xfrm>
        </p:grpSpPr>
        <p:sp>
          <p:nvSpPr>
            <p:cNvPr id="164" name="Trapezoid 170"/>
            <p:cNvSpPr/>
            <p:nvPr/>
          </p:nvSpPr>
          <p:spPr bwMode="auto">
            <a:xfrm>
              <a:off x="536575" y="4601022"/>
              <a:ext cx="3110139" cy="1562441"/>
            </a:xfrm>
            <a:custGeom>
              <a:avLst/>
              <a:gdLst>
                <a:gd name="connsiteX0" fmla="*/ 0 w 3700689"/>
                <a:gd name="connsiteY0" fmla="*/ 1571966 h 1571966"/>
                <a:gd name="connsiteX1" fmla="*/ 885268 w 3700689"/>
                <a:gd name="connsiteY1" fmla="*/ 0 h 1571966"/>
                <a:gd name="connsiteX2" fmla="*/ 2815421 w 3700689"/>
                <a:gd name="connsiteY2" fmla="*/ 0 h 1571966"/>
                <a:gd name="connsiteX3" fmla="*/ 3700689 w 3700689"/>
                <a:gd name="connsiteY3" fmla="*/ 1571966 h 1571966"/>
                <a:gd name="connsiteX4" fmla="*/ 0 w 3700689"/>
                <a:gd name="connsiteY4" fmla="*/ 1571966 h 1571966"/>
                <a:gd name="connsiteX0" fmla="*/ 0 w 3414939"/>
                <a:gd name="connsiteY0" fmla="*/ 1552916 h 1571966"/>
                <a:gd name="connsiteX1" fmla="*/ 599518 w 3414939"/>
                <a:gd name="connsiteY1" fmla="*/ 0 h 1571966"/>
                <a:gd name="connsiteX2" fmla="*/ 2529671 w 3414939"/>
                <a:gd name="connsiteY2" fmla="*/ 0 h 1571966"/>
                <a:gd name="connsiteX3" fmla="*/ 3414939 w 3414939"/>
                <a:gd name="connsiteY3" fmla="*/ 1571966 h 1571966"/>
                <a:gd name="connsiteX4" fmla="*/ 0 w 3414939"/>
                <a:gd name="connsiteY4" fmla="*/ 1552916 h 1571966"/>
                <a:gd name="connsiteX0" fmla="*/ 0 w 3414939"/>
                <a:gd name="connsiteY0" fmla="*/ 1552916 h 1571966"/>
                <a:gd name="connsiteX1" fmla="*/ 618568 w 3414939"/>
                <a:gd name="connsiteY1" fmla="*/ 9525 h 1571966"/>
                <a:gd name="connsiteX2" fmla="*/ 2529671 w 3414939"/>
                <a:gd name="connsiteY2" fmla="*/ 0 h 1571966"/>
                <a:gd name="connsiteX3" fmla="*/ 3414939 w 3414939"/>
                <a:gd name="connsiteY3" fmla="*/ 1571966 h 1571966"/>
                <a:gd name="connsiteX4" fmla="*/ 0 w 3414939"/>
                <a:gd name="connsiteY4" fmla="*/ 1552916 h 1571966"/>
                <a:gd name="connsiteX0" fmla="*/ 0 w 3110139"/>
                <a:gd name="connsiteY0" fmla="*/ 1552916 h 1562441"/>
                <a:gd name="connsiteX1" fmla="*/ 618568 w 3110139"/>
                <a:gd name="connsiteY1" fmla="*/ 9525 h 1562441"/>
                <a:gd name="connsiteX2" fmla="*/ 2529671 w 3110139"/>
                <a:gd name="connsiteY2" fmla="*/ 0 h 1562441"/>
                <a:gd name="connsiteX3" fmla="*/ 3110139 w 3110139"/>
                <a:gd name="connsiteY3" fmla="*/ 1562441 h 1562441"/>
                <a:gd name="connsiteX4" fmla="*/ 0 w 3110139"/>
                <a:gd name="connsiteY4" fmla="*/ 1552916 h 1562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10139" h="1562441">
                  <a:moveTo>
                    <a:pt x="0" y="1552916"/>
                  </a:moveTo>
                  <a:lnTo>
                    <a:pt x="618568" y="9525"/>
                  </a:lnTo>
                  <a:lnTo>
                    <a:pt x="2529671" y="0"/>
                  </a:lnTo>
                  <a:lnTo>
                    <a:pt x="3110139" y="1562441"/>
                  </a:lnTo>
                  <a:lnTo>
                    <a:pt x="0" y="1552916"/>
                  </a:lnTo>
                  <a:close/>
                </a:path>
              </a:pathLst>
            </a:custGeom>
            <a:solidFill>
              <a:srgbClr val="FFC000"/>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GB" sz="1200" b="0" i="0" u="none" strike="noStrike" kern="0" cap="none" spc="0" normalizeH="0" baseline="0" noProof="0" dirty="0" smtClean="0">
                <a:ln>
                  <a:noFill/>
                </a:ln>
                <a:solidFill>
                  <a:srgbClr val="710F0F"/>
                </a:solidFill>
                <a:effectLst/>
                <a:uLnTx/>
                <a:uFillTx/>
                <a:latin typeface="Trebuchet MS" pitchFamily="34" charset="0"/>
              </a:endParaRPr>
            </a:p>
          </p:txBody>
        </p:sp>
        <p:grpSp>
          <p:nvGrpSpPr>
            <p:cNvPr id="165" name="Group 164"/>
            <p:cNvGrpSpPr/>
            <p:nvPr/>
          </p:nvGrpSpPr>
          <p:grpSpPr>
            <a:xfrm>
              <a:off x="1587967" y="4906503"/>
              <a:ext cx="1063026" cy="928761"/>
              <a:chOff x="871971" y="4678583"/>
              <a:chExt cx="1063026" cy="928761"/>
            </a:xfrm>
          </p:grpSpPr>
          <p:grpSp>
            <p:nvGrpSpPr>
              <p:cNvPr id="168" name="Group 167"/>
              <p:cNvGrpSpPr/>
              <p:nvPr/>
            </p:nvGrpSpPr>
            <p:grpSpPr>
              <a:xfrm>
                <a:off x="1649850" y="4771563"/>
                <a:ext cx="285147" cy="835781"/>
                <a:chOff x="7279336" y="1536700"/>
                <a:chExt cx="358252" cy="1050056"/>
              </a:xfrm>
            </p:grpSpPr>
            <p:grpSp>
              <p:nvGrpSpPr>
                <p:cNvPr id="202" name="Group 201"/>
                <p:cNvGrpSpPr/>
                <p:nvPr/>
              </p:nvGrpSpPr>
              <p:grpSpPr>
                <a:xfrm>
                  <a:off x="7279336" y="1671141"/>
                  <a:ext cx="358252" cy="753730"/>
                  <a:chOff x="7066676" y="1671141"/>
                  <a:chExt cx="358252" cy="753730"/>
                </a:xfrm>
              </p:grpSpPr>
              <p:sp>
                <p:nvSpPr>
                  <p:cNvPr id="204" name="Smiley Face 203"/>
                  <p:cNvSpPr/>
                  <p:nvPr/>
                </p:nvSpPr>
                <p:spPr bwMode="auto">
                  <a:xfrm>
                    <a:off x="7139836" y="1671141"/>
                    <a:ext cx="212942" cy="212942"/>
                  </a:xfrm>
                  <a:prstGeom prst="smileyFace">
                    <a:avLst/>
                  </a:prstGeom>
                  <a:solidFill>
                    <a:srgbClr val="E72D00">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205" name="Straight Connector 204"/>
                  <p:cNvCxnSpPr>
                    <a:stCxn id="204"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06" name="Straight Connector 205"/>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07" name="Straight Connector 206"/>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08" name="Straight Connector 207"/>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09" name="Straight Connector 208"/>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10" name="Straight Connector 209"/>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11" name="Straight Connector 210"/>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203" name="Oval 202"/>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169" name="Group 168"/>
              <p:cNvGrpSpPr/>
              <p:nvPr/>
            </p:nvGrpSpPr>
            <p:grpSpPr>
              <a:xfrm>
                <a:off x="1393416" y="4686490"/>
                <a:ext cx="285147" cy="835781"/>
                <a:chOff x="7279336" y="1536700"/>
                <a:chExt cx="358252" cy="1050056"/>
              </a:xfrm>
            </p:grpSpPr>
            <p:grpSp>
              <p:nvGrpSpPr>
                <p:cNvPr id="192" name="Group 191"/>
                <p:cNvGrpSpPr/>
                <p:nvPr/>
              </p:nvGrpSpPr>
              <p:grpSpPr>
                <a:xfrm>
                  <a:off x="7279336" y="1671141"/>
                  <a:ext cx="358252" cy="753730"/>
                  <a:chOff x="7066676" y="1671141"/>
                  <a:chExt cx="358252" cy="753730"/>
                </a:xfrm>
              </p:grpSpPr>
              <p:sp>
                <p:nvSpPr>
                  <p:cNvPr id="194" name="Smiley Face 193"/>
                  <p:cNvSpPr/>
                  <p:nvPr/>
                </p:nvSpPr>
                <p:spPr bwMode="auto">
                  <a:xfrm>
                    <a:off x="7139836" y="1671141"/>
                    <a:ext cx="212942" cy="212942"/>
                  </a:xfrm>
                  <a:prstGeom prst="smileyFace">
                    <a:avLst/>
                  </a:prstGeom>
                  <a:solidFill>
                    <a:srgbClr val="E72D00">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195" name="Straight Connector 194"/>
                  <p:cNvCxnSpPr>
                    <a:stCxn id="194"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96" name="Straight Connector 195"/>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97" name="Straight Connector 196"/>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98" name="Straight Connector 197"/>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99" name="Straight Connector 198"/>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00" name="Straight Connector 199"/>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01" name="Straight Connector 200"/>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193" name="Oval 192"/>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170" name="Group 169"/>
              <p:cNvGrpSpPr/>
              <p:nvPr/>
            </p:nvGrpSpPr>
            <p:grpSpPr>
              <a:xfrm>
                <a:off x="1128405" y="4763656"/>
                <a:ext cx="285147" cy="835781"/>
                <a:chOff x="7279336" y="1536700"/>
                <a:chExt cx="358252" cy="1050056"/>
              </a:xfrm>
            </p:grpSpPr>
            <p:grpSp>
              <p:nvGrpSpPr>
                <p:cNvPr id="182" name="Group 181"/>
                <p:cNvGrpSpPr/>
                <p:nvPr/>
              </p:nvGrpSpPr>
              <p:grpSpPr>
                <a:xfrm>
                  <a:off x="7279336" y="1671141"/>
                  <a:ext cx="358252" cy="753730"/>
                  <a:chOff x="7066676" y="1671141"/>
                  <a:chExt cx="358252" cy="753730"/>
                </a:xfrm>
              </p:grpSpPr>
              <p:sp>
                <p:nvSpPr>
                  <p:cNvPr id="184" name="Smiley Face 183"/>
                  <p:cNvSpPr/>
                  <p:nvPr/>
                </p:nvSpPr>
                <p:spPr bwMode="auto">
                  <a:xfrm>
                    <a:off x="7139836" y="1671141"/>
                    <a:ext cx="212942" cy="212942"/>
                  </a:xfrm>
                  <a:prstGeom prst="smileyFace">
                    <a:avLst/>
                  </a:prstGeom>
                  <a:solidFill>
                    <a:srgbClr val="E72D00">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185" name="Straight Connector 184"/>
                  <p:cNvCxnSpPr>
                    <a:stCxn id="184"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86" name="Straight Connector 185"/>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87" name="Straight Connector 186"/>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88" name="Straight Connector 187"/>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89" name="Straight Connector 188"/>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90" name="Straight Connector 189"/>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91" name="Straight Connector 190"/>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183" name="Oval 182"/>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171" name="Group 170"/>
              <p:cNvGrpSpPr/>
              <p:nvPr/>
            </p:nvGrpSpPr>
            <p:grpSpPr>
              <a:xfrm>
                <a:off x="871971" y="4678583"/>
                <a:ext cx="285147" cy="835781"/>
                <a:chOff x="7279336" y="1536700"/>
                <a:chExt cx="358252" cy="1050056"/>
              </a:xfrm>
            </p:grpSpPr>
            <p:grpSp>
              <p:nvGrpSpPr>
                <p:cNvPr id="172" name="Group 171"/>
                <p:cNvGrpSpPr/>
                <p:nvPr/>
              </p:nvGrpSpPr>
              <p:grpSpPr>
                <a:xfrm>
                  <a:off x="7279336" y="1671141"/>
                  <a:ext cx="358252" cy="753730"/>
                  <a:chOff x="7066676" y="1671141"/>
                  <a:chExt cx="358252" cy="753730"/>
                </a:xfrm>
              </p:grpSpPr>
              <p:sp>
                <p:nvSpPr>
                  <p:cNvPr id="174" name="Smiley Face 173"/>
                  <p:cNvSpPr/>
                  <p:nvPr/>
                </p:nvSpPr>
                <p:spPr bwMode="auto">
                  <a:xfrm>
                    <a:off x="7139836" y="1671141"/>
                    <a:ext cx="212942" cy="212942"/>
                  </a:xfrm>
                  <a:prstGeom prst="smileyFace">
                    <a:avLst/>
                  </a:prstGeom>
                  <a:solidFill>
                    <a:srgbClr val="E72D00">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175" name="Straight Connector 174"/>
                  <p:cNvCxnSpPr>
                    <a:stCxn id="174"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76" name="Straight Connector 175"/>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77" name="Straight Connector 176"/>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78" name="Straight Connector 177"/>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79" name="Straight Connector 178"/>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80" name="Straight Connector 179"/>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181" name="Straight Connector 180"/>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173" name="Oval 172"/>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sp>
          <p:nvSpPr>
            <p:cNvPr id="166" name="Can 165"/>
            <p:cNvSpPr/>
            <p:nvPr/>
          </p:nvSpPr>
          <p:spPr bwMode="auto">
            <a:xfrm>
              <a:off x="4178457" y="5590286"/>
              <a:ext cx="968361" cy="279080"/>
            </a:xfrm>
            <a:prstGeom prst="can">
              <a:avLst/>
            </a:prstGeom>
            <a:solidFill>
              <a:srgbClr val="FFC000"/>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710F0F"/>
                  </a:solidFill>
                  <a:effectLst/>
                  <a:uLnTx/>
                  <a:uFillTx/>
                  <a:latin typeface="Trebuchet MS" pitchFamily="34" charset="0"/>
                </a:rPr>
                <a:t>PIP</a:t>
              </a:r>
            </a:p>
          </p:txBody>
        </p:sp>
        <p:cxnSp>
          <p:nvCxnSpPr>
            <p:cNvPr id="167" name="Straight Arrow Connector 166"/>
            <p:cNvCxnSpPr>
              <a:endCxn id="166" idx="2"/>
            </p:cNvCxnSpPr>
            <p:nvPr/>
          </p:nvCxnSpPr>
          <p:spPr bwMode="auto">
            <a:xfrm flipV="1">
              <a:off x="3497293" y="5729826"/>
              <a:ext cx="681164" cy="12458"/>
            </a:xfrm>
            <a:prstGeom prst="straightConnector1">
              <a:avLst/>
            </a:prstGeom>
            <a:solidFill>
              <a:srgbClr val="FF9900"/>
            </a:solidFill>
            <a:ln w="6350" cap="flat" cmpd="sng" algn="ctr">
              <a:solidFill>
                <a:srgbClr val="710F0F"/>
              </a:solidFill>
              <a:prstDash val="solid"/>
              <a:round/>
              <a:headEnd type="none" w="med" len="med"/>
              <a:tailEnd type="arrow"/>
            </a:ln>
            <a:effectLst/>
          </p:spPr>
        </p:cxnSp>
      </p:grpSp>
      <p:grpSp>
        <p:nvGrpSpPr>
          <p:cNvPr id="212" name="Group 211"/>
          <p:cNvGrpSpPr/>
          <p:nvPr/>
        </p:nvGrpSpPr>
        <p:grpSpPr>
          <a:xfrm>
            <a:off x="5542910" y="1604297"/>
            <a:ext cx="285147" cy="835781"/>
            <a:chOff x="7279336" y="1536700"/>
            <a:chExt cx="358252" cy="1050056"/>
          </a:xfrm>
        </p:grpSpPr>
        <p:grpSp>
          <p:nvGrpSpPr>
            <p:cNvPr id="213" name="Group 212"/>
            <p:cNvGrpSpPr/>
            <p:nvPr/>
          </p:nvGrpSpPr>
          <p:grpSpPr>
            <a:xfrm>
              <a:off x="7279336" y="1671141"/>
              <a:ext cx="358252" cy="753730"/>
              <a:chOff x="7066676" y="1671141"/>
              <a:chExt cx="358252" cy="753730"/>
            </a:xfrm>
          </p:grpSpPr>
          <p:sp>
            <p:nvSpPr>
              <p:cNvPr id="215" name="Smiley Face 214"/>
              <p:cNvSpPr/>
              <p:nvPr/>
            </p:nvSpPr>
            <p:spPr bwMode="auto">
              <a:xfrm>
                <a:off x="7139836" y="1671141"/>
                <a:ext cx="212942" cy="212942"/>
              </a:xfrm>
              <a:prstGeom prst="smileyFace">
                <a:avLst/>
              </a:prstGeom>
              <a:solidFill>
                <a:srgbClr val="E72D00">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216" name="Straight Connector 215"/>
              <p:cNvCxnSpPr>
                <a:stCxn id="215"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17" name="Straight Connector 216"/>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18" name="Straight Connector 217"/>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19" name="Straight Connector 218"/>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20" name="Straight Connector 219"/>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21" name="Straight Connector 220"/>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22" name="Straight Connector 221"/>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214" name="Oval 213"/>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223" name="Group 222"/>
          <p:cNvGrpSpPr/>
          <p:nvPr/>
        </p:nvGrpSpPr>
        <p:grpSpPr>
          <a:xfrm>
            <a:off x="3868327" y="2209800"/>
            <a:ext cx="2159000" cy="2394242"/>
            <a:chOff x="846935" y="2209800"/>
            <a:chExt cx="2925076" cy="2394242"/>
          </a:xfrm>
          <a:solidFill>
            <a:srgbClr val="FFFFFF">
              <a:lumMod val="95000"/>
            </a:srgbClr>
          </a:solidFill>
        </p:grpSpPr>
        <p:sp>
          <p:nvSpPr>
            <p:cNvPr id="224" name="Isosceles Triangle 223"/>
            <p:cNvSpPr/>
            <p:nvPr/>
          </p:nvSpPr>
          <p:spPr bwMode="auto">
            <a:xfrm>
              <a:off x="846935" y="2209800"/>
              <a:ext cx="2552303" cy="2394242"/>
            </a:xfrm>
            <a:prstGeom prst="triangle">
              <a:avLst>
                <a:gd name="adj" fmla="val 50249"/>
              </a:avLst>
            </a:prstGeom>
            <a:grpFill/>
            <a:ln w="9525" cap="flat" cmpd="sng" algn="ctr">
              <a:solidFill>
                <a:srgbClr val="710F0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a typeface="+mn-ea"/>
                <a:cs typeface="+mn-cs"/>
              </a:endParaRPr>
            </a:p>
          </p:txBody>
        </p:sp>
        <p:sp>
          <p:nvSpPr>
            <p:cNvPr id="225" name="Isosceles Triangle 224"/>
            <p:cNvSpPr/>
            <p:nvPr/>
          </p:nvSpPr>
          <p:spPr bwMode="auto">
            <a:xfrm>
              <a:off x="2142723" y="2214291"/>
              <a:ext cx="1629288" cy="2380733"/>
            </a:xfrm>
            <a:custGeom>
              <a:avLst/>
              <a:gdLst>
                <a:gd name="connsiteX0" fmla="*/ 0 w 1067423"/>
                <a:gd name="connsiteY0" fmla="*/ 1424038 h 1424038"/>
                <a:gd name="connsiteX1" fmla="*/ 533712 w 1067423"/>
                <a:gd name="connsiteY1" fmla="*/ 0 h 1424038"/>
                <a:gd name="connsiteX2" fmla="*/ 1067423 w 1067423"/>
                <a:gd name="connsiteY2" fmla="*/ 1424038 h 1424038"/>
                <a:gd name="connsiteX3" fmla="*/ 0 w 1067423"/>
                <a:gd name="connsiteY3" fmla="*/ 1424038 h 1424038"/>
                <a:gd name="connsiteX0" fmla="*/ 337146 w 1404569"/>
                <a:gd name="connsiteY0" fmla="*/ 1489352 h 1489352"/>
                <a:gd name="connsiteX1" fmla="*/ 0 w 1404569"/>
                <a:gd name="connsiteY1" fmla="*/ 0 h 1489352"/>
                <a:gd name="connsiteX2" fmla="*/ 1404569 w 1404569"/>
                <a:gd name="connsiteY2" fmla="*/ 1489352 h 1489352"/>
                <a:gd name="connsiteX3" fmla="*/ 337146 w 1404569"/>
                <a:gd name="connsiteY3" fmla="*/ 1489352 h 1489352"/>
                <a:gd name="connsiteX0" fmla="*/ 337146 w 849397"/>
                <a:gd name="connsiteY0" fmla="*/ 1489352 h 1489352"/>
                <a:gd name="connsiteX1" fmla="*/ 0 w 849397"/>
                <a:gd name="connsiteY1" fmla="*/ 0 h 1489352"/>
                <a:gd name="connsiteX2" fmla="*/ 849397 w 849397"/>
                <a:gd name="connsiteY2" fmla="*/ 781780 h 1489352"/>
                <a:gd name="connsiteX3" fmla="*/ 337146 w 849397"/>
                <a:gd name="connsiteY3" fmla="*/ 1489352 h 1489352"/>
                <a:gd name="connsiteX0" fmla="*/ 337146 w 751426"/>
                <a:gd name="connsiteY0" fmla="*/ 1489352 h 1489352"/>
                <a:gd name="connsiteX1" fmla="*/ 0 w 751426"/>
                <a:gd name="connsiteY1" fmla="*/ 0 h 1489352"/>
                <a:gd name="connsiteX2" fmla="*/ 751426 w 751426"/>
                <a:gd name="connsiteY2" fmla="*/ 1293408 h 1489352"/>
                <a:gd name="connsiteX3" fmla="*/ 337146 w 751426"/>
                <a:gd name="connsiteY3" fmla="*/ 1489352 h 1489352"/>
                <a:gd name="connsiteX0" fmla="*/ 337146 w 758570"/>
                <a:gd name="connsiteY0" fmla="*/ 1489352 h 1489352"/>
                <a:gd name="connsiteX1" fmla="*/ 0 w 758570"/>
                <a:gd name="connsiteY1" fmla="*/ 0 h 1489352"/>
                <a:gd name="connsiteX2" fmla="*/ 758570 w 758570"/>
                <a:gd name="connsiteY2" fmla="*/ 1312458 h 1489352"/>
                <a:gd name="connsiteX3" fmla="*/ 337146 w 758570"/>
                <a:gd name="connsiteY3" fmla="*/ 1489352 h 1489352"/>
                <a:gd name="connsiteX0" fmla="*/ 341908 w 758570"/>
                <a:gd name="connsiteY0" fmla="*/ 1498877 h 1498877"/>
                <a:gd name="connsiteX1" fmla="*/ 0 w 758570"/>
                <a:gd name="connsiteY1" fmla="*/ 0 h 1498877"/>
                <a:gd name="connsiteX2" fmla="*/ 758570 w 758570"/>
                <a:gd name="connsiteY2" fmla="*/ 1312458 h 1498877"/>
                <a:gd name="connsiteX3" fmla="*/ 341908 w 758570"/>
                <a:gd name="connsiteY3" fmla="*/ 1498877 h 1498877"/>
                <a:gd name="connsiteX0" fmla="*/ 806252 w 1222914"/>
                <a:gd name="connsiteY0" fmla="*/ 2441852 h 2441852"/>
                <a:gd name="connsiteX1" fmla="*/ 0 w 1222914"/>
                <a:gd name="connsiteY1" fmla="*/ 0 h 2441852"/>
                <a:gd name="connsiteX2" fmla="*/ 1222914 w 1222914"/>
                <a:gd name="connsiteY2" fmla="*/ 2255433 h 2441852"/>
                <a:gd name="connsiteX3" fmla="*/ 806252 w 1222914"/>
                <a:gd name="connsiteY3" fmla="*/ 2441852 h 2441852"/>
                <a:gd name="connsiteX0" fmla="*/ 1270596 w 1687258"/>
                <a:gd name="connsiteY0" fmla="*/ 3434833 h 3434833"/>
                <a:gd name="connsiteX1" fmla="*/ 0 w 1687258"/>
                <a:gd name="connsiteY1" fmla="*/ 0 h 3434833"/>
                <a:gd name="connsiteX2" fmla="*/ 1687258 w 1687258"/>
                <a:gd name="connsiteY2" fmla="*/ 3248414 h 3434833"/>
                <a:gd name="connsiteX3" fmla="*/ 1270596 w 1687258"/>
                <a:gd name="connsiteY3" fmla="*/ 3434833 h 3434833"/>
                <a:gd name="connsiteX0" fmla="*/ 1264246 w 1680908"/>
                <a:gd name="connsiteY0" fmla="*/ 2380733 h 2380733"/>
                <a:gd name="connsiteX1" fmla="*/ 0 w 1680908"/>
                <a:gd name="connsiteY1" fmla="*/ 0 h 2380733"/>
                <a:gd name="connsiteX2" fmla="*/ 1680908 w 1680908"/>
                <a:gd name="connsiteY2" fmla="*/ 2194314 h 2380733"/>
                <a:gd name="connsiteX3" fmla="*/ 1264246 w 1680908"/>
                <a:gd name="connsiteY3" fmla="*/ 2380733 h 2380733"/>
                <a:gd name="connsiteX0" fmla="*/ 1264246 w 1887384"/>
                <a:gd name="connsiteY0" fmla="*/ 2380733 h 2380733"/>
                <a:gd name="connsiteX1" fmla="*/ 0 w 1887384"/>
                <a:gd name="connsiteY1" fmla="*/ 0 h 2380733"/>
                <a:gd name="connsiteX2" fmla="*/ 1887384 w 1887384"/>
                <a:gd name="connsiteY2" fmla="*/ 2168914 h 2380733"/>
                <a:gd name="connsiteX3" fmla="*/ 1264246 w 1887384"/>
                <a:gd name="connsiteY3" fmla="*/ 2380733 h 2380733"/>
                <a:gd name="connsiteX0" fmla="*/ 1264246 w 1629289"/>
                <a:gd name="connsiteY0" fmla="*/ 2380733 h 2380733"/>
                <a:gd name="connsiteX1" fmla="*/ 0 w 1629289"/>
                <a:gd name="connsiteY1" fmla="*/ 0 h 2380733"/>
                <a:gd name="connsiteX2" fmla="*/ 1629289 w 1629289"/>
                <a:gd name="connsiteY2" fmla="*/ 2292739 h 2380733"/>
                <a:gd name="connsiteX3" fmla="*/ 1264246 w 1629289"/>
                <a:gd name="connsiteY3" fmla="*/ 2380733 h 2380733"/>
              </a:gdLst>
              <a:ahLst/>
              <a:cxnLst>
                <a:cxn ang="0">
                  <a:pos x="connsiteX0" y="connsiteY0"/>
                </a:cxn>
                <a:cxn ang="0">
                  <a:pos x="connsiteX1" y="connsiteY1"/>
                </a:cxn>
                <a:cxn ang="0">
                  <a:pos x="connsiteX2" y="connsiteY2"/>
                </a:cxn>
                <a:cxn ang="0">
                  <a:pos x="connsiteX3" y="connsiteY3"/>
                </a:cxn>
              </a:cxnLst>
              <a:rect l="l" t="t" r="r" b="b"/>
              <a:pathLst>
                <a:path w="1629289" h="2380733">
                  <a:moveTo>
                    <a:pt x="1264246" y="2380733"/>
                  </a:moveTo>
                  <a:lnTo>
                    <a:pt x="0" y="0"/>
                  </a:lnTo>
                  <a:lnTo>
                    <a:pt x="1629289" y="2292739"/>
                  </a:lnTo>
                  <a:lnTo>
                    <a:pt x="1264246" y="2380733"/>
                  </a:lnTo>
                  <a:close/>
                </a:path>
              </a:pathLst>
            </a:custGeom>
            <a:grpFill/>
            <a:ln w="9525" cap="flat" cmpd="sng" algn="ctr">
              <a:solidFill>
                <a:srgbClr val="710F0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a typeface="+mn-ea"/>
                <a:cs typeface="+mn-cs"/>
              </a:endParaRPr>
            </a:p>
          </p:txBody>
        </p:sp>
      </p:grpSp>
      <p:grpSp>
        <p:nvGrpSpPr>
          <p:cNvPr id="226" name="Group 225"/>
          <p:cNvGrpSpPr/>
          <p:nvPr/>
        </p:nvGrpSpPr>
        <p:grpSpPr>
          <a:xfrm>
            <a:off x="4694177" y="2739838"/>
            <a:ext cx="285147" cy="835781"/>
            <a:chOff x="7076806" y="1430370"/>
            <a:chExt cx="358252" cy="1050056"/>
          </a:xfrm>
        </p:grpSpPr>
        <p:grpSp>
          <p:nvGrpSpPr>
            <p:cNvPr id="227" name="Group 226"/>
            <p:cNvGrpSpPr/>
            <p:nvPr/>
          </p:nvGrpSpPr>
          <p:grpSpPr>
            <a:xfrm>
              <a:off x="7076806" y="1430370"/>
              <a:ext cx="358252" cy="1050056"/>
              <a:chOff x="7279336" y="1536700"/>
              <a:chExt cx="358252" cy="1050056"/>
            </a:xfrm>
          </p:grpSpPr>
          <p:grpSp>
            <p:nvGrpSpPr>
              <p:cNvPr id="231" name="Group 230"/>
              <p:cNvGrpSpPr/>
              <p:nvPr/>
            </p:nvGrpSpPr>
            <p:grpSpPr>
              <a:xfrm>
                <a:off x="7279336" y="1671141"/>
                <a:ext cx="358252" cy="753730"/>
                <a:chOff x="7066676" y="1671141"/>
                <a:chExt cx="358252" cy="753730"/>
              </a:xfrm>
            </p:grpSpPr>
            <p:sp>
              <p:nvSpPr>
                <p:cNvPr id="233" name="Smiley Face 232"/>
                <p:cNvSpPr/>
                <p:nvPr/>
              </p:nvSpPr>
              <p:spPr bwMode="auto">
                <a:xfrm>
                  <a:off x="7139836" y="1671141"/>
                  <a:ext cx="212942" cy="212942"/>
                </a:xfrm>
                <a:prstGeom prst="smileyFace">
                  <a:avLst/>
                </a:prstGeom>
                <a:solidFill>
                  <a:srgbClr val="E72D00">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234" name="Straight Connector 233"/>
                <p:cNvCxnSpPr>
                  <a:stCxn id="233"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35" name="Straight Connector 234"/>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36" name="Straight Connector 235"/>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37" name="Straight Connector 236"/>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38" name="Straight Connector 237"/>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39" name="Straight Connector 238"/>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40" name="Straight Connector 239"/>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232" name="Oval 231"/>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228" name="Group 227"/>
            <p:cNvGrpSpPr/>
            <p:nvPr/>
          </p:nvGrpSpPr>
          <p:grpSpPr>
            <a:xfrm>
              <a:off x="7146899" y="1539732"/>
              <a:ext cx="219075" cy="88479"/>
              <a:chOff x="6503194" y="1385889"/>
              <a:chExt cx="476507" cy="192450"/>
            </a:xfrm>
          </p:grpSpPr>
          <p:sp>
            <p:nvSpPr>
              <p:cNvPr id="229" name="Donut 228"/>
              <p:cNvSpPr/>
              <p:nvPr/>
            </p:nvSpPr>
            <p:spPr bwMode="auto">
              <a:xfrm>
                <a:off x="6503194" y="1385889"/>
                <a:ext cx="476507" cy="192450"/>
              </a:xfrm>
              <a:prstGeom prst="donut">
                <a:avLst>
                  <a:gd name="adj" fmla="val 37153"/>
                </a:avLst>
              </a:prstGeom>
              <a:solidFill>
                <a:srgbClr val="FF9900"/>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sp>
            <p:nvSpPr>
              <p:cNvPr id="230" name="Can 229"/>
              <p:cNvSpPr/>
              <p:nvPr/>
            </p:nvSpPr>
            <p:spPr bwMode="auto">
              <a:xfrm>
                <a:off x="6578571" y="1398654"/>
                <a:ext cx="324673" cy="104774"/>
              </a:xfrm>
              <a:prstGeom prst="can">
                <a:avLst>
                  <a:gd name="adj" fmla="val 50000"/>
                </a:avLst>
              </a:prstGeom>
              <a:solidFill>
                <a:srgbClr val="FF9900"/>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grpSp>
        <p:nvGrpSpPr>
          <p:cNvPr id="241" name="Group 240"/>
          <p:cNvGrpSpPr/>
          <p:nvPr/>
        </p:nvGrpSpPr>
        <p:grpSpPr>
          <a:xfrm>
            <a:off x="2773570" y="2440077"/>
            <a:ext cx="2890649" cy="336634"/>
            <a:chOff x="79991" y="2440077"/>
            <a:chExt cx="2890649" cy="336634"/>
          </a:xfrm>
        </p:grpSpPr>
        <p:sp>
          <p:nvSpPr>
            <p:cNvPr id="242" name="Rectangle 241"/>
            <p:cNvSpPr/>
            <p:nvPr/>
          </p:nvSpPr>
          <p:spPr bwMode="auto">
            <a:xfrm>
              <a:off x="79991" y="2440383"/>
              <a:ext cx="1411535" cy="336328"/>
            </a:xfrm>
            <a:prstGeom prst="rect">
              <a:avLst/>
            </a:prstGeom>
            <a:solidFill>
              <a:srgbClr val="FFFFFF"/>
            </a:solidFill>
            <a:ln w="25400" cap="flat" cmpd="sng" algn="ctr">
              <a:solidFill>
                <a:srgbClr val="710F0F"/>
              </a:solidFill>
              <a:prstDash val="soli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fr-BE" sz="1000" b="0" i="0" u="none" strike="noStrike" kern="0" cap="none" spc="0" normalizeH="0" baseline="0" noProof="0" dirty="0" smtClean="0">
                  <a:ln>
                    <a:noFill/>
                  </a:ln>
                  <a:solidFill>
                    <a:srgbClr val="710F0F"/>
                  </a:solidFill>
                  <a:effectLst/>
                  <a:uLnTx/>
                  <a:uFillTx/>
                  <a:latin typeface="Trebuchet MS" pitchFamily="34" charset="0"/>
                  <a:ea typeface="+mn-ea"/>
                  <a:cs typeface="+mn-cs"/>
                </a:rPr>
                <a:t>Digital signature </a:t>
              </a:r>
              <a:br>
                <a:rPr kumimoji="0" lang="fr-BE" sz="1000" b="0" i="0" u="none" strike="noStrike" kern="0" cap="none" spc="0" normalizeH="0" baseline="0" noProof="0" dirty="0" smtClean="0">
                  <a:ln>
                    <a:noFill/>
                  </a:ln>
                  <a:solidFill>
                    <a:srgbClr val="710F0F"/>
                  </a:solidFill>
                  <a:effectLst/>
                  <a:uLnTx/>
                  <a:uFillTx/>
                  <a:latin typeface="Trebuchet MS" pitchFamily="34" charset="0"/>
                  <a:ea typeface="+mn-ea"/>
                  <a:cs typeface="+mn-cs"/>
                </a:rPr>
              </a:br>
              <a:r>
                <a:rPr kumimoji="0" lang="fr-BE" sz="1000" b="0" i="0" u="none" strike="noStrike" kern="0" cap="none" spc="0" normalizeH="0" baseline="0" noProof="0" dirty="0" err="1" smtClean="0">
                  <a:ln>
                    <a:noFill/>
                  </a:ln>
                  <a:solidFill>
                    <a:srgbClr val="710F0F"/>
                  </a:solidFill>
                  <a:effectLst/>
                  <a:uLnTx/>
                  <a:uFillTx/>
                  <a:latin typeface="Trebuchet MS" pitchFamily="34" charset="0"/>
                  <a:ea typeface="+mn-ea"/>
                  <a:cs typeface="+mn-cs"/>
                </a:rPr>
                <a:t>with</a:t>
              </a:r>
              <a:r>
                <a:rPr kumimoji="0" lang="fr-BE" sz="1000" b="0" i="0" u="none" strike="noStrike" kern="0" cap="none" spc="0" normalizeH="0" baseline="0" noProof="0" dirty="0" smtClean="0">
                  <a:ln>
                    <a:noFill/>
                  </a:ln>
                  <a:solidFill>
                    <a:srgbClr val="710F0F"/>
                  </a:solidFill>
                  <a:effectLst/>
                  <a:uLnTx/>
                  <a:uFillTx/>
                  <a:latin typeface="Trebuchet MS" pitchFamily="34" charset="0"/>
                  <a:ea typeface="+mn-ea"/>
                  <a:cs typeface="+mn-cs"/>
                </a:rPr>
                <a:t> eID</a:t>
              </a:r>
              <a:endParaRPr kumimoji="0" lang="en-GB" sz="1000" b="0" i="0" u="none" strike="noStrike" kern="0" cap="none" spc="0" normalizeH="0" baseline="0" noProof="0" dirty="0" smtClean="0">
                <a:ln>
                  <a:noFill/>
                </a:ln>
                <a:solidFill>
                  <a:srgbClr val="710F0F"/>
                </a:solidFill>
                <a:effectLst/>
                <a:uLnTx/>
                <a:uFillTx/>
                <a:latin typeface="Trebuchet MS" pitchFamily="34" charset="0"/>
                <a:ea typeface="+mn-ea"/>
                <a:cs typeface="+mn-cs"/>
              </a:endParaRPr>
            </a:p>
          </p:txBody>
        </p:sp>
        <p:cxnSp>
          <p:nvCxnSpPr>
            <p:cNvPr id="243" name="Straight Arrow Connector 242"/>
            <p:cNvCxnSpPr>
              <a:stCxn id="214" idx="4"/>
              <a:endCxn id="232" idx="0"/>
            </p:cNvCxnSpPr>
            <p:nvPr/>
          </p:nvCxnSpPr>
          <p:spPr bwMode="auto">
            <a:xfrm flipH="1">
              <a:off x="2121907" y="2440077"/>
              <a:ext cx="848733" cy="299760"/>
            </a:xfrm>
            <a:prstGeom prst="straightConnector1">
              <a:avLst/>
            </a:prstGeom>
            <a:solidFill>
              <a:srgbClr val="FF9900"/>
            </a:solidFill>
            <a:ln w="6350" cap="flat" cmpd="sng" algn="ctr">
              <a:solidFill>
                <a:srgbClr val="710F0F"/>
              </a:solidFill>
              <a:prstDash val="solid"/>
              <a:round/>
              <a:headEnd type="none" w="med" len="med"/>
              <a:tailEnd type="arrow"/>
            </a:ln>
            <a:effectLst/>
          </p:spPr>
        </p:cxnSp>
      </p:grpSp>
      <p:grpSp>
        <p:nvGrpSpPr>
          <p:cNvPr id="244" name="Group 243"/>
          <p:cNvGrpSpPr/>
          <p:nvPr/>
        </p:nvGrpSpPr>
        <p:grpSpPr>
          <a:xfrm>
            <a:off x="2772715" y="3418676"/>
            <a:ext cx="2404741" cy="1111804"/>
            <a:chOff x="79136" y="3418676"/>
            <a:chExt cx="2404741" cy="1111804"/>
          </a:xfrm>
        </p:grpSpPr>
        <p:grpSp>
          <p:nvGrpSpPr>
            <p:cNvPr id="245" name="Group 244"/>
            <p:cNvGrpSpPr/>
            <p:nvPr/>
          </p:nvGrpSpPr>
          <p:grpSpPr>
            <a:xfrm>
              <a:off x="1753443" y="3486839"/>
              <a:ext cx="730434" cy="1043641"/>
              <a:chOff x="1753443" y="3486839"/>
              <a:chExt cx="730434" cy="1043641"/>
            </a:xfrm>
          </p:grpSpPr>
          <p:grpSp>
            <p:nvGrpSpPr>
              <p:cNvPr id="247" name="Group 246"/>
              <p:cNvGrpSpPr/>
              <p:nvPr/>
            </p:nvGrpSpPr>
            <p:grpSpPr>
              <a:xfrm>
                <a:off x="1753443" y="3694699"/>
                <a:ext cx="730434" cy="835781"/>
                <a:chOff x="1276556" y="3165921"/>
                <a:chExt cx="730434" cy="835781"/>
              </a:xfrm>
            </p:grpSpPr>
            <p:grpSp>
              <p:nvGrpSpPr>
                <p:cNvPr id="249" name="Group 248"/>
                <p:cNvGrpSpPr/>
                <p:nvPr/>
              </p:nvGrpSpPr>
              <p:grpSpPr>
                <a:xfrm>
                  <a:off x="1276556" y="3165921"/>
                  <a:ext cx="285147" cy="835781"/>
                  <a:chOff x="7076806" y="1430370"/>
                  <a:chExt cx="358252" cy="1050056"/>
                </a:xfrm>
              </p:grpSpPr>
              <p:grpSp>
                <p:nvGrpSpPr>
                  <p:cNvPr id="265" name="Group 264"/>
                  <p:cNvGrpSpPr/>
                  <p:nvPr/>
                </p:nvGrpSpPr>
                <p:grpSpPr>
                  <a:xfrm>
                    <a:off x="7076806" y="1430370"/>
                    <a:ext cx="358252" cy="1050056"/>
                    <a:chOff x="7279336" y="1536700"/>
                    <a:chExt cx="358252" cy="1050056"/>
                  </a:xfrm>
                </p:grpSpPr>
                <p:grpSp>
                  <p:nvGrpSpPr>
                    <p:cNvPr id="269" name="Group 268"/>
                    <p:cNvGrpSpPr/>
                    <p:nvPr/>
                  </p:nvGrpSpPr>
                  <p:grpSpPr>
                    <a:xfrm>
                      <a:off x="7279336" y="1671141"/>
                      <a:ext cx="358252" cy="753730"/>
                      <a:chOff x="7066676" y="1671141"/>
                      <a:chExt cx="358252" cy="753730"/>
                    </a:xfrm>
                  </p:grpSpPr>
                  <p:sp>
                    <p:nvSpPr>
                      <p:cNvPr id="271" name="Smiley Face 270"/>
                      <p:cNvSpPr/>
                      <p:nvPr/>
                    </p:nvSpPr>
                    <p:spPr bwMode="auto">
                      <a:xfrm>
                        <a:off x="7139836" y="1671141"/>
                        <a:ext cx="212942" cy="212942"/>
                      </a:xfrm>
                      <a:prstGeom prst="smileyFace">
                        <a:avLst/>
                      </a:prstGeom>
                      <a:solidFill>
                        <a:srgbClr val="E72D00">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272" name="Straight Connector 271"/>
                      <p:cNvCxnSpPr>
                        <a:stCxn id="271"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73" name="Straight Connector 272"/>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74" name="Straight Connector 273"/>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75" name="Straight Connector 274"/>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76" name="Straight Connector 275"/>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77" name="Straight Connector 276"/>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78" name="Straight Connector 277"/>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270" name="Oval 269"/>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266" name="Group 265"/>
                  <p:cNvGrpSpPr/>
                  <p:nvPr/>
                </p:nvGrpSpPr>
                <p:grpSpPr>
                  <a:xfrm>
                    <a:off x="7146899" y="1539732"/>
                    <a:ext cx="219075" cy="88479"/>
                    <a:chOff x="6503194" y="1385889"/>
                    <a:chExt cx="476507" cy="192450"/>
                  </a:xfrm>
                </p:grpSpPr>
                <p:sp>
                  <p:nvSpPr>
                    <p:cNvPr id="267" name="Donut 266"/>
                    <p:cNvSpPr/>
                    <p:nvPr/>
                  </p:nvSpPr>
                  <p:spPr bwMode="auto">
                    <a:xfrm>
                      <a:off x="6503194" y="1385889"/>
                      <a:ext cx="476507" cy="192450"/>
                    </a:xfrm>
                    <a:prstGeom prst="donut">
                      <a:avLst>
                        <a:gd name="adj" fmla="val 37153"/>
                      </a:avLst>
                    </a:prstGeom>
                    <a:solidFill>
                      <a:srgbClr val="FF9900"/>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sp>
                  <p:nvSpPr>
                    <p:cNvPr id="268" name="Can 267"/>
                    <p:cNvSpPr/>
                    <p:nvPr/>
                  </p:nvSpPr>
                  <p:spPr bwMode="auto">
                    <a:xfrm>
                      <a:off x="6578571" y="1398654"/>
                      <a:ext cx="324673" cy="104774"/>
                    </a:xfrm>
                    <a:prstGeom prst="can">
                      <a:avLst>
                        <a:gd name="adj" fmla="val 50000"/>
                      </a:avLst>
                    </a:prstGeom>
                    <a:solidFill>
                      <a:srgbClr val="FF9900"/>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grpSp>
              <p:nvGrpSpPr>
                <p:cNvPr id="250" name="Group 249"/>
                <p:cNvGrpSpPr/>
                <p:nvPr/>
              </p:nvGrpSpPr>
              <p:grpSpPr>
                <a:xfrm>
                  <a:off x="1721843" y="3165921"/>
                  <a:ext cx="285147" cy="835781"/>
                  <a:chOff x="7076806" y="1430370"/>
                  <a:chExt cx="358252" cy="1050056"/>
                </a:xfrm>
              </p:grpSpPr>
              <p:grpSp>
                <p:nvGrpSpPr>
                  <p:cNvPr id="251" name="Group 250"/>
                  <p:cNvGrpSpPr/>
                  <p:nvPr/>
                </p:nvGrpSpPr>
                <p:grpSpPr>
                  <a:xfrm>
                    <a:off x="7076806" y="1430370"/>
                    <a:ext cx="358252" cy="1050056"/>
                    <a:chOff x="7279336" y="1536700"/>
                    <a:chExt cx="358252" cy="1050056"/>
                  </a:xfrm>
                </p:grpSpPr>
                <p:grpSp>
                  <p:nvGrpSpPr>
                    <p:cNvPr id="255" name="Group 254"/>
                    <p:cNvGrpSpPr/>
                    <p:nvPr/>
                  </p:nvGrpSpPr>
                  <p:grpSpPr>
                    <a:xfrm>
                      <a:off x="7279336" y="1671141"/>
                      <a:ext cx="358252" cy="753730"/>
                      <a:chOff x="7066676" y="1671141"/>
                      <a:chExt cx="358252" cy="753730"/>
                    </a:xfrm>
                  </p:grpSpPr>
                  <p:sp>
                    <p:nvSpPr>
                      <p:cNvPr id="257" name="Smiley Face 256"/>
                      <p:cNvSpPr/>
                      <p:nvPr/>
                    </p:nvSpPr>
                    <p:spPr bwMode="auto">
                      <a:xfrm>
                        <a:off x="7139836" y="1671141"/>
                        <a:ext cx="212942" cy="212942"/>
                      </a:xfrm>
                      <a:prstGeom prst="smileyFace">
                        <a:avLst/>
                      </a:prstGeom>
                      <a:solidFill>
                        <a:srgbClr val="E72D00">
                          <a:lumMod val="20000"/>
                          <a:lumOff val="80000"/>
                        </a:srgbClr>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cxnSp>
                    <p:nvCxnSpPr>
                      <p:cNvPr id="258" name="Straight Connector 257"/>
                      <p:cNvCxnSpPr>
                        <a:stCxn id="257" idx="4"/>
                      </p:cNvCxnSpPr>
                      <p:nvPr/>
                    </p:nvCxnSpPr>
                    <p:spPr bwMode="auto">
                      <a:xfrm>
                        <a:off x="7246307" y="1884083"/>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59" name="Straight Connector 258"/>
                      <p:cNvCxnSpPr/>
                      <p:nvPr/>
                    </p:nvCxnSpPr>
                    <p:spPr bwMode="auto">
                      <a:xfrm>
                        <a:off x="7352778"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60" name="Straight Connector 259"/>
                      <p:cNvCxnSpPr/>
                      <p:nvPr/>
                    </p:nvCxnSpPr>
                    <p:spPr bwMode="auto">
                      <a:xfrm>
                        <a:off x="7139836" y="2154477"/>
                        <a:ext cx="0" cy="270394"/>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61" name="Straight Connector 260"/>
                      <p:cNvCxnSpPr/>
                      <p:nvPr/>
                    </p:nvCxnSpPr>
                    <p:spPr bwMode="auto">
                      <a:xfrm>
                        <a:off x="7139836" y="215447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62" name="Straight Connector 261"/>
                      <p:cNvCxnSpPr/>
                      <p:nvPr/>
                    </p:nvCxnSpPr>
                    <p:spPr bwMode="auto">
                      <a:xfrm>
                        <a:off x="7139836" y="1956967"/>
                        <a:ext cx="212942" cy="0"/>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63" name="Straight Connector 262"/>
                      <p:cNvCxnSpPr/>
                      <p:nvPr/>
                    </p:nvCxnSpPr>
                    <p:spPr bwMode="auto">
                      <a:xfrm flipH="1" flipV="1">
                        <a:off x="7066676" y="1858061"/>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cxnSp>
                    <p:nvCxnSpPr>
                      <p:cNvPr id="264" name="Straight Connector 263"/>
                      <p:cNvCxnSpPr/>
                      <p:nvPr/>
                    </p:nvCxnSpPr>
                    <p:spPr bwMode="auto">
                      <a:xfrm flipV="1">
                        <a:off x="7352778" y="1855939"/>
                        <a:ext cx="72150" cy="98906"/>
                      </a:xfrm>
                      <a:prstGeom prst="line">
                        <a:avLst/>
                      </a:prstGeom>
                      <a:solidFill>
                        <a:srgbClr val="FF9900"/>
                      </a:solidFill>
                      <a:ln w="6350" cap="flat" cmpd="sng" algn="ctr">
                        <a:solidFill>
                          <a:srgbClr val="710F0F"/>
                        </a:solidFill>
                        <a:prstDash val="solid"/>
                        <a:round/>
                        <a:headEnd type="none" w="med" len="med"/>
                        <a:tailEnd type="none" w="med" len="med"/>
                      </a:ln>
                      <a:effectLst/>
                    </p:spPr>
                  </p:cxnSp>
                </p:grpSp>
                <p:sp>
                  <p:nvSpPr>
                    <p:cNvPr id="256" name="Oval 255"/>
                    <p:cNvSpPr/>
                    <p:nvPr/>
                  </p:nvSpPr>
                  <p:spPr bwMode="auto">
                    <a:xfrm>
                      <a:off x="7279336" y="1536700"/>
                      <a:ext cx="358252" cy="1050056"/>
                    </a:xfrm>
                    <a:prstGeom prst="ellipse">
                      <a:avLst/>
                    </a:prstGeom>
                    <a:noFill/>
                    <a:ln w="6350" cap="flat" cmpd="sng" algn="ctr">
                      <a:no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nvGrpSpPr>
                  <p:cNvPr id="252" name="Group 251"/>
                  <p:cNvGrpSpPr/>
                  <p:nvPr/>
                </p:nvGrpSpPr>
                <p:grpSpPr>
                  <a:xfrm>
                    <a:off x="7146899" y="1539732"/>
                    <a:ext cx="219075" cy="88479"/>
                    <a:chOff x="6503194" y="1385889"/>
                    <a:chExt cx="476507" cy="192450"/>
                  </a:xfrm>
                </p:grpSpPr>
                <p:sp>
                  <p:nvSpPr>
                    <p:cNvPr id="253" name="Donut 252"/>
                    <p:cNvSpPr/>
                    <p:nvPr/>
                  </p:nvSpPr>
                  <p:spPr bwMode="auto">
                    <a:xfrm>
                      <a:off x="6503194" y="1385889"/>
                      <a:ext cx="476507" cy="192450"/>
                    </a:xfrm>
                    <a:prstGeom prst="donut">
                      <a:avLst>
                        <a:gd name="adj" fmla="val 37153"/>
                      </a:avLst>
                    </a:prstGeom>
                    <a:solidFill>
                      <a:srgbClr val="FF9900"/>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sp>
                  <p:nvSpPr>
                    <p:cNvPr id="254" name="Can 253"/>
                    <p:cNvSpPr/>
                    <p:nvPr/>
                  </p:nvSpPr>
                  <p:spPr bwMode="auto">
                    <a:xfrm>
                      <a:off x="6578571" y="1398654"/>
                      <a:ext cx="324673" cy="104774"/>
                    </a:xfrm>
                    <a:prstGeom prst="can">
                      <a:avLst>
                        <a:gd name="adj" fmla="val 50000"/>
                      </a:avLst>
                    </a:prstGeom>
                    <a:solidFill>
                      <a:srgbClr val="FF9900"/>
                    </a:solidFill>
                    <a:ln w="6350" cap="flat" cmpd="sng" algn="ctr">
                      <a:solidFill>
                        <a:srgbClr val="710F0F"/>
                      </a:solidFill>
                      <a:prstDash val="solid"/>
                      <a:roun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GB" sz="1800" b="0" i="0" u="none" strike="noStrike" kern="0" cap="none" spc="0" normalizeH="0" baseline="0" noProof="0" dirty="0" smtClean="0">
                        <a:ln>
                          <a:noFill/>
                        </a:ln>
                        <a:solidFill>
                          <a:srgbClr val="710F0F"/>
                        </a:solidFill>
                        <a:effectLst/>
                        <a:uLnTx/>
                        <a:uFillTx/>
                        <a:latin typeface="Trebuchet MS" pitchFamily="34" charset="0"/>
                      </a:endParaRPr>
                    </a:p>
                  </p:txBody>
                </p:sp>
              </p:grpSp>
            </p:grpSp>
          </p:grpSp>
          <p:cxnSp>
            <p:nvCxnSpPr>
              <p:cNvPr id="248" name="Straight Arrow Connector 247"/>
              <p:cNvCxnSpPr/>
              <p:nvPr/>
            </p:nvCxnSpPr>
            <p:spPr bwMode="auto">
              <a:xfrm>
                <a:off x="2130096" y="3486839"/>
                <a:ext cx="0" cy="396139"/>
              </a:xfrm>
              <a:prstGeom prst="straightConnector1">
                <a:avLst/>
              </a:prstGeom>
              <a:solidFill>
                <a:srgbClr val="FF9900"/>
              </a:solidFill>
              <a:ln w="6350" cap="flat" cmpd="sng" algn="ctr">
                <a:solidFill>
                  <a:srgbClr val="710F0F"/>
                </a:solidFill>
                <a:prstDash val="solid"/>
                <a:round/>
                <a:headEnd type="none" w="med" len="med"/>
                <a:tailEnd type="arrow"/>
              </a:ln>
              <a:effectLst/>
            </p:spPr>
          </p:cxnSp>
        </p:grpSp>
        <p:sp>
          <p:nvSpPr>
            <p:cNvPr id="246" name="Rectangle 245"/>
            <p:cNvSpPr/>
            <p:nvPr/>
          </p:nvSpPr>
          <p:spPr bwMode="auto">
            <a:xfrm>
              <a:off x="79136" y="3418676"/>
              <a:ext cx="1411535" cy="336328"/>
            </a:xfrm>
            <a:prstGeom prst="rect">
              <a:avLst/>
            </a:prstGeom>
            <a:solidFill>
              <a:srgbClr val="FFFFFF"/>
            </a:solidFill>
            <a:ln w="25400" cap="flat" cmpd="sng" algn="ctr">
              <a:solidFill>
                <a:srgbClr val="710F0F"/>
              </a:solidFill>
              <a:prstDash val="soli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dirty="0" smtClean="0">
                  <a:ln>
                    <a:noFill/>
                  </a:ln>
                  <a:solidFill>
                    <a:srgbClr val="710F0F"/>
                  </a:solidFill>
                  <a:effectLst/>
                  <a:uLnTx/>
                  <a:uFillTx/>
                  <a:latin typeface="Trebuchet MS" pitchFamily="34" charset="0"/>
                  <a:ea typeface="+mn-ea"/>
                  <a:cs typeface="+mn-cs"/>
                </a:rPr>
                <a:t>Online procedure</a:t>
              </a:r>
            </a:p>
          </p:txBody>
        </p:sp>
      </p:grpSp>
      <p:grpSp>
        <p:nvGrpSpPr>
          <p:cNvPr id="279" name="Group 278"/>
          <p:cNvGrpSpPr/>
          <p:nvPr/>
        </p:nvGrpSpPr>
        <p:grpSpPr>
          <a:xfrm>
            <a:off x="2772714" y="4356991"/>
            <a:ext cx="2030277" cy="510624"/>
            <a:chOff x="79135" y="4356991"/>
            <a:chExt cx="2030277" cy="510624"/>
          </a:xfrm>
        </p:grpSpPr>
        <p:sp>
          <p:nvSpPr>
            <p:cNvPr id="280" name="Rectangle 279"/>
            <p:cNvSpPr/>
            <p:nvPr/>
          </p:nvSpPr>
          <p:spPr bwMode="auto">
            <a:xfrm>
              <a:off x="79135" y="4356991"/>
              <a:ext cx="1411535" cy="336328"/>
            </a:xfrm>
            <a:prstGeom prst="rect">
              <a:avLst/>
            </a:prstGeom>
            <a:solidFill>
              <a:srgbClr val="FFFFFF"/>
            </a:solidFill>
            <a:ln w="25400" cap="flat" cmpd="sng" algn="ctr">
              <a:solidFill>
                <a:srgbClr val="710F0F"/>
              </a:solidFill>
              <a:prstDash val="solid"/>
              <a:headEnd type="none" w="med" len="med"/>
              <a:tailEnd type="none" w="med" len="med"/>
            </a:ln>
            <a:effectLst/>
          </p:spPr>
          <p:txBody>
            <a:bodyPr vert="horz" wrap="square" lIns="54000" tIns="45720" rIns="54000" bIns="45720" numCol="1" rtlCol="0" anchor="ctr" anchorCtr="0" compatLnSpc="1">
              <a:prstTxWarp prst="textNoShape">
                <a:avLst/>
              </a:prstTxWarp>
            </a:body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GB" sz="1000" b="0" i="0" u="none" strike="noStrike" kern="0" cap="none" spc="0" normalizeH="0" baseline="0" noProof="0" dirty="0" smtClean="0">
                  <a:ln>
                    <a:noFill/>
                  </a:ln>
                  <a:solidFill>
                    <a:srgbClr val="710F0F"/>
                  </a:solidFill>
                  <a:effectLst/>
                  <a:uLnTx/>
                  <a:uFillTx/>
                  <a:latin typeface="Trebuchet MS" pitchFamily="34" charset="0"/>
                  <a:ea typeface="+mn-ea"/>
                  <a:cs typeface="+mn-cs"/>
                </a:rPr>
                <a:t>Online procedure</a:t>
              </a:r>
            </a:p>
          </p:txBody>
        </p:sp>
        <p:cxnSp>
          <p:nvCxnSpPr>
            <p:cNvPr id="281" name="Straight Arrow Connector 280"/>
            <p:cNvCxnSpPr/>
            <p:nvPr/>
          </p:nvCxnSpPr>
          <p:spPr bwMode="auto">
            <a:xfrm>
              <a:off x="2109412" y="4471476"/>
              <a:ext cx="0" cy="396139"/>
            </a:xfrm>
            <a:prstGeom prst="straightConnector1">
              <a:avLst/>
            </a:prstGeom>
            <a:solidFill>
              <a:srgbClr val="FF9900"/>
            </a:solidFill>
            <a:ln w="6350" cap="flat" cmpd="sng" algn="ctr">
              <a:solidFill>
                <a:srgbClr val="710F0F"/>
              </a:solidFill>
              <a:prstDash val="solid"/>
              <a:round/>
              <a:headEnd type="none" w="med" len="med"/>
              <a:tailEnd type="arrow"/>
            </a:ln>
            <a:effectLst/>
          </p:spPr>
        </p:cxnSp>
      </p:grpSp>
      <p:grpSp>
        <p:nvGrpSpPr>
          <p:cNvPr id="282" name="Group 281"/>
          <p:cNvGrpSpPr/>
          <p:nvPr/>
        </p:nvGrpSpPr>
        <p:grpSpPr>
          <a:xfrm>
            <a:off x="5433606" y="3436313"/>
            <a:ext cx="2401121" cy="476623"/>
            <a:chOff x="2666498" y="3372267"/>
            <a:chExt cx="2921048" cy="476623"/>
          </a:xfrm>
          <a:solidFill>
            <a:srgbClr val="FFFFFF">
              <a:lumMod val="95000"/>
            </a:srgbClr>
          </a:solidFill>
        </p:grpSpPr>
        <p:sp>
          <p:nvSpPr>
            <p:cNvPr id="283" name="Can 282"/>
            <p:cNvSpPr/>
            <p:nvPr/>
          </p:nvSpPr>
          <p:spPr bwMode="auto">
            <a:xfrm>
              <a:off x="3829958" y="3372267"/>
              <a:ext cx="1757588" cy="476623"/>
            </a:xfrm>
            <a:prstGeom prst="can">
              <a:avLst/>
            </a:prstGeom>
            <a:grpFill/>
            <a:ln w="9525" cap="flat" cmpd="sng" algn="ctr">
              <a:solidFill>
                <a:srgbClr val="710F0F"/>
              </a:solidFill>
              <a:prstDash val="solid"/>
              <a:headEnd type="none" w="med" len="med"/>
              <a:tailEnd type="none" w="med" len="med"/>
            </a:ln>
            <a:effectLst>
              <a:outerShdw blurRad="40000" dist="20000" dir="5400000" rotWithShape="0">
                <a:srgbClr val="000000">
                  <a:alpha val="38000"/>
                </a:srgbClr>
              </a:outerShdw>
            </a:effectLst>
          </p:spPr>
          <p:txBody>
            <a:bodyPr vert="horz" wrap="square" lIns="54000" tIns="45720" rIns="5400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200" b="0" i="0" u="none" strike="noStrike" kern="0" cap="none" spc="0" normalizeH="0" baseline="0" noProof="0" dirty="0" smtClean="0">
                  <a:ln>
                    <a:noFill/>
                  </a:ln>
                  <a:solidFill>
                    <a:srgbClr val="710F0F"/>
                  </a:solidFill>
                  <a:effectLst/>
                  <a:uLnTx/>
                  <a:uFillTx/>
                  <a:latin typeface="Arial"/>
                  <a:ea typeface="+mn-ea"/>
                  <a:cs typeface="+mn-cs"/>
                </a:rPr>
                <a:t>BTB</a:t>
              </a:r>
            </a:p>
          </p:txBody>
        </p:sp>
        <p:cxnSp>
          <p:nvCxnSpPr>
            <p:cNvPr id="284" name="Straight Arrow Connector 283"/>
            <p:cNvCxnSpPr>
              <a:endCxn id="283" idx="2"/>
            </p:cNvCxnSpPr>
            <p:nvPr/>
          </p:nvCxnSpPr>
          <p:spPr bwMode="auto">
            <a:xfrm>
              <a:off x="2666498" y="3610578"/>
              <a:ext cx="1163460" cy="1"/>
            </a:xfrm>
            <a:prstGeom prst="straightConnector1">
              <a:avLst/>
            </a:prstGeom>
            <a:grpFill/>
            <a:ln w="6350" cap="flat" cmpd="sng" algn="ctr">
              <a:solidFill>
                <a:srgbClr val="710F0F"/>
              </a:solidFill>
              <a:prstDash val="solid"/>
              <a:round/>
              <a:headEnd type="none" w="med" len="med"/>
              <a:tailEnd type="arrow"/>
            </a:ln>
            <a:effectLst/>
          </p:spPr>
        </p:cxnSp>
      </p:grpSp>
      <p:sp>
        <p:nvSpPr>
          <p:cNvPr id="285" name="Can 284"/>
          <p:cNvSpPr/>
          <p:nvPr/>
        </p:nvSpPr>
        <p:spPr bwMode="auto">
          <a:xfrm>
            <a:off x="6389977" y="1884032"/>
            <a:ext cx="1456788" cy="279080"/>
          </a:xfrm>
          <a:prstGeom prst="can">
            <a:avLst/>
          </a:prstGeom>
          <a:solidFill>
            <a:srgbClr val="FFFFFF"/>
          </a:solidFill>
          <a:ln>
            <a:solidFill>
              <a:srgbClr val="710F0F"/>
            </a:solidFill>
            <a:headEnd type="none" w="med" len="med"/>
            <a:tailEnd type="none" w="med" len="me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vert="horz" wrap="square" lIns="54000" tIns="45720" rIns="54000" bIns="45720" numCol="1" rtlCol="0" anchor="ctr" anchorCtr="0" compatLnSpc="1">
            <a:prstTxWarp prst="textNoShape">
              <a:avLst/>
            </a:prstTxWarp>
          </a:body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sz="1100" b="0" i="0" u="none" strike="noStrike" kern="0" cap="none" spc="0" normalizeH="0" baseline="0" noProof="0" dirty="0" smtClean="0">
                <a:ln>
                  <a:noFill/>
                </a:ln>
                <a:solidFill>
                  <a:srgbClr val="710F0F"/>
                </a:solidFill>
                <a:effectLst/>
                <a:uLnTx/>
                <a:uFillTx/>
                <a:latin typeface="Trebuchet MS" pitchFamily="34" charset="0"/>
                <a:ea typeface="+mn-ea"/>
                <a:cs typeface="+mn-cs"/>
              </a:rPr>
              <a:t>CBE</a:t>
            </a:r>
          </a:p>
        </p:txBody>
      </p:sp>
      <p:cxnSp>
        <p:nvCxnSpPr>
          <p:cNvPr id="286" name="Straight Arrow Connector 285"/>
          <p:cNvCxnSpPr>
            <a:stCxn id="285" idx="2"/>
            <a:endCxn id="214" idx="6"/>
          </p:cNvCxnSpPr>
          <p:nvPr/>
        </p:nvCxnSpPr>
        <p:spPr bwMode="auto">
          <a:xfrm flipH="1" flipV="1">
            <a:off x="5828057" y="2022188"/>
            <a:ext cx="561921" cy="1385"/>
          </a:xfrm>
          <a:prstGeom prst="straightConnector1">
            <a:avLst/>
          </a:prstGeom>
          <a:solidFill>
            <a:srgbClr val="FF9900"/>
          </a:solidFill>
          <a:ln w="6350" cap="flat" cmpd="sng" algn="ctr">
            <a:solidFill>
              <a:srgbClr val="710F0F"/>
            </a:solidFill>
            <a:prstDash val="solid"/>
            <a:round/>
            <a:headEnd type="none" w="med" len="med"/>
            <a:tailEnd type="arrow"/>
          </a:ln>
          <a:effectLst/>
        </p:spPr>
      </p:cxnSp>
      <p:sp>
        <p:nvSpPr>
          <p:cNvPr id="293" name="Slide Number Placeholder 292"/>
          <p:cNvSpPr>
            <a:spLocks noGrp="1"/>
          </p:cNvSpPr>
          <p:nvPr>
            <p:ph type="sldNum" sz="quarter" idx="12"/>
          </p:nvPr>
        </p:nvSpPr>
        <p:spPr/>
        <p:txBody>
          <a:bodyPr/>
          <a:lstStyle/>
          <a:p>
            <a:fld id="{D45B42A2-12DC-D04A-88D3-A93CC82DF348}" type="slidenum">
              <a:rPr lang="en-US" smtClean="0"/>
              <a:t>138</a:t>
            </a:fld>
            <a:endParaRPr lang="en-US" dirty="0"/>
          </a:p>
        </p:txBody>
      </p:sp>
    </p:spTree>
    <p:extLst>
      <p:ext uri="{BB962C8B-B14F-4D97-AF65-F5344CB8AC3E}">
        <p14:creationId xmlns:p14="http://schemas.microsoft.com/office/powerpoint/2010/main" val="2056181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8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8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4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7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3"/>
                                        </p:tgtEl>
                                        <p:attrNameLst>
                                          <p:attrName>style.visibility</p:attrName>
                                        </p:attrNameLst>
                                      </p:cBhvr>
                                      <p:to>
                                        <p:strVal val="visible"/>
                                      </p:to>
                                    </p:set>
                                  </p:childTnLst>
                                </p:cTn>
                              </p:par>
                              <p:par>
                                <p:cTn id="43" presetID="1" presetClass="exit" presetSubtype="0" fill="hold" nodeType="withEffect">
                                  <p:stCondLst>
                                    <p:cond delay="0"/>
                                  </p:stCondLst>
                                  <p:childTnLst>
                                    <p:set>
                                      <p:cBhvr>
                                        <p:cTn id="44" dur="1" fill="hold">
                                          <p:stCondLst>
                                            <p:cond delay="0"/>
                                          </p:stCondLst>
                                        </p:cTn>
                                        <p:tgtEl>
                                          <p:spTgt spid="16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113"/>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par>
                                <p:cTn id="55" presetID="1" presetClass="exit" presetSubtype="0" fill="hold" nodeType="withEffect">
                                  <p:stCondLst>
                                    <p:cond delay="0"/>
                                  </p:stCondLst>
                                  <p:childTnLst>
                                    <p:set>
                                      <p:cBhvr>
                                        <p:cTn id="56" dur="1" fill="hold">
                                          <p:stCondLst>
                                            <p:cond delay="0"/>
                                          </p:stCondLst>
                                        </p:cTn>
                                        <p:tgtEl>
                                          <p:spTgt spid="63"/>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6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13"/>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1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P spid="285"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smtClean="0"/>
              <a:t>BTB: </a:t>
            </a:r>
            <a:r>
              <a:rPr lang="fr-BE" smtClean="0"/>
              <a:t>&gt; 200,000</a:t>
            </a:r>
            <a:r>
              <a:rPr lang="en-GB" smtClean="0"/>
              <a:t>  companies have appointed their access administrators</a:t>
            </a:r>
            <a:endParaRPr lang="en-US" dirty="0"/>
          </a:p>
        </p:txBody>
      </p:sp>
      <p:pic>
        <p:nvPicPr>
          <p:cNvPr id="8" name="Picture 7"/>
          <p:cNvPicPr>
            <a:picLocks noChangeAspect="1"/>
          </p:cNvPicPr>
          <p:nvPr/>
        </p:nvPicPr>
        <p:blipFill>
          <a:blip r:embed="rId2"/>
          <a:stretch>
            <a:fillRect/>
          </a:stretch>
        </p:blipFill>
        <p:spPr>
          <a:xfrm>
            <a:off x="1925502" y="1374176"/>
            <a:ext cx="8259391" cy="5082702"/>
          </a:xfrm>
          <a:prstGeom prst="rect">
            <a:avLst/>
          </a:prstGeom>
        </p:spPr>
      </p:pic>
      <p:sp>
        <p:nvSpPr>
          <p:cNvPr id="14" name="Slide Number Placeholder 13"/>
          <p:cNvSpPr>
            <a:spLocks noGrp="1"/>
          </p:cNvSpPr>
          <p:nvPr>
            <p:ph type="sldNum" sz="quarter" idx="12"/>
          </p:nvPr>
        </p:nvSpPr>
        <p:spPr/>
        <p:txBody>
          <a:bodyPr/>
          <a:lstStyle/>
          <a:p>
            <a:fld id="{D45B42A2-12DC-D04A-88D3-A93CC82DF348}" type="slidenum">
              <a:rPr lang="en-US" smtClean="0"/>
              <a:t>139</a:t>
            </a:fld>
            <a:endParaRPr lang="en-US" dirty="0"/>
          </a:p>
        </p:txBody>
      </p:sp>
    </p:spTree>
    <p:extLst>
      <p:ext uri="{BB962C8B-B14F-4D97-AF65-F5344CB8AC3E}">
        <p14:creationId xmlns:p14="http://schemas.microsoft.com/office/powerpoint/2010/main" val="14027127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eIDAS</a:t>
            </a:r>
            <a:r>
              <a:rPr lang="en-US" dirty="0" smtClean="0"/>
              <a:t> flow (BOSA)</a:t>
            </a:r>
            <a:endParaRPr lang="en-US" dirty="0"/>
          </a:p>
        </p:txBody>
      </p:sp>
      <p:pic>
        <p:nvPicPr>
          <p:cNvPr id="7" name="Picture 6"/>
          <p:cNvPicPr>
            <a:picLocks noChangeAspect="1"/>
          </p:cNvPicPr>
          <p:nvPr/>
        </p:nvPicPr>
        <p:blipFill>
          <a:blip r:embed="rId2"/>
          <a:stretch>
            <a:fillRect/>
          </a:stretch>
        </p:blipFill>
        <p:spPr>
          <a:xfrm>
            <a:off x="527037" y="1375854"/>
            <a:ext cx="8934897" cy="4965379"/>
          </a:xfrm>
          <a:prstGeom prst="rect">
            <a:avLst/>
          </a:prstGeom>
        </p:spPr>
      </p:pic>
      <p:sp>
        <p:nvSpPr>
          <p:cNvPr id="9" name="TextBox 8"/>
          <p:cNvSpPr txBox="1"/>
          <p:nvPr/>
        </p:nvSpPr>
        <p:spPr>
          <a:xfrm>
            <a:off x="5218870" y="3689267"/>
            <a:ext cx="2036135" cy="338554"/>
          </a:xfrm>
          <a:prstGeom prst="rect">
            <a:avLst/>
          </a:prstGeom>
          <a:noFill/>
        </p:spPr>
        <p:txBody>
          <a:bodyPr wrap="none" rtlCol="0">
            <a:spAutoFit/>
          </a:bodyPr>
          <a:lstStyle/>
          <a:p>
            <a:pPr defTabSz="1219170" eaLnBrk="0" hangingPunct="0"/>
            <a:r>
              <a:rPr lang="nl-BE" sz="1600" dirty="0">
                <a:solidFill>
                  <a:srgbClr val="1C1C1C"/>
                </a:solidFill>
                <a:latin typeface="Arial" charset="0"/>
                <a:cs typeface="+mn-cs"/>
              </a:rPr>
              <a:t> &lt;-  zoals gewoonlijk</a:t>
            </a:r>
          </a:p>
        </p:txBody>
      </p:sp>
      <p:sp>
        <p:nvSpPr>
          <p:cNvPr id="11" name="TextBox 10"/>
          <p:cNvSpPr txBox="1"/>
          <p:nvPr/>
        </p:nvSpPr>
        <p:spPr>
          <a:xfrm>
            <a:off x="6862943" y="3319935"/>
            <a:ext cx="4818948" cy="338554"/>
          </a:xfrm>
          <a:prstGeom prst="rect">
            <a:avLst/>
          </a:prstGeom>
          <a:noFill/>
        </p:spPr>
        <p:txBody>
          <a:bodyPr wrap="none" rtlCol="0">
            <a:spAutoFit/>
          </a:bodyPr>
          <a:lstStyle/>
          <a:p>
            <a:pPr defTabSz="1219170" eaLnBrk="0" hangingPunct="0"/>
            <a:r>
              <a:rPr lang="nl-BE" sz="1600" dirty="0">
                <a:solidFill>
                  <a:srgbClr val="1C1C1C"/>
                </a:solidFill>
                <a:latin typeface="Arial" charset="0"/>
                <a:cs typeface="+mn-cs"/>
              </a:rPr>
              <a:t> &lt;-  deze gevallen worden opgevangen door BOSA</a:t>
            </a:r>
          </a:p>
        </p:txBody>
      </p:sp>
      <p:sp>
        <p:nvSpPr>
          <p:cNvPr id="15" name="Slide Number Placeholder 14"/>
          <p:cNvSpPr>
            <a:spLocks noGrp="1"/>
          </p:cNvSpPr>
          <p:nvPr>
            <p:ph type="sldNum" sz="quarter" idx="12"/>
          </p:nvPr>
        </p:nvSpPr>
        <p:spPr/>
        <p:txBody>
          <a:bodyPr/>
          <a:lstStyle/>
          <a:p>
            <a:fld id="{D45B42A2-12DC-D04A-88D3-A93CC82DF348}" type="slidenum">
              <a:rPr lang="en-US" smtClean="0"/>
              <a:t>14</a:t>
            </a:fld>
            <a:endParaRPr lang="en-US" dirty="0"/>
          </a:p>
        </p:txBody>
      </p:sp>
    </p:spTree>
    <p:extLst>
      <p:ext uri="{BB962C8B-B14F-4D97-AF65-F5344CB8AC3E}">
        <p14:creationId xmlns:p14="http://schemas.microsoft.com/office/powerpoint/2010/main" val="19664130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lstStyle/>
          <a:p>
            <a:r>
              <a:rPr lang="en-US" smtClean="0"/>
              <a:t>mandates between</a:t>
            </a:r>
          </a:p>
          <a:p>
            <a:pPr lvl="1"/>
            <a:r>
              <a:rPr lang="en-US" smtClean="0"/>
              <a:t>citizen – enterprise</a:t>
            </a:r>
          </a:p>
          <a:p>
            <a:pPr lvl="1"/>
            <a:r>
              <a:rPr lang="en-US" smtClean="0"/>
              <a:t>citizen – citizen</a:t>
            </a:r>
          </a:p>
          <a:p>
            <a:pPr lvl="1"/>
            <a:r>
              <a:rPr lang="en-US" smtClean="0"/>
              <a:t>enterprise – citizen</a:t>
            </a:r>
          </a:p>
          <a:p>
            <a:pPr lvl="1"/>
            <a:r>
              <a:rPr lang="en-US" smtClean="0"/>
              <a:t>enterprise - enterprise</a:t>
            </a:r>
          </a:p>
          <a:p>
            <a:r>
              <a:rPr lang="en-US" smtClean="0"/>
              <a:t>focus on electronic flow</a:t>
            </a:r>
          </a:p>
          <a:p>
            <a:r>
              <a:rPr lang="en-US" smtClean="0"/>
              <a:t>self Service</a:t>
            </a:r>
          </a:p>
          <a:p>
            <a:r>
              <a:rPr lang="en-US" smtClean="0"/>
              <a:t>universally applicable: accountancy, health care, …</a:t>
            </a:r>
          </a:p>
          <a:p>
            <a:endParaRPr lang="en-US" dirty="0"/>
          </a:p>
        </p:txBody>
      </p:sp>
      <p:sp>
        <p:nvSpPr>
          <p:cNvPr id="2" name="Title 1"/>
          <p:cNvSpPr>
            <a:spLocks noGrp="1"/>
          </p:cNvSpPr>
          <p:nvPr>
            <p:ph type="title"/>
          </p:nvPr>
        </p:nvSpPr>
        <p:spPr/>
        <p:txBody>
          <a:bodyPr/>
          <a:lstStyle/>
          <a:p>
            <a:r>
              <a:rPr lang="fr-BE" smtClean="0"/>
              <a:t>Mandate management</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17715" y="4732420"/>
            <a:ext cx="2312784" cy="1537855"/>
          </a:xfrm>
          <a:prstGeom prst="rect">
            <a:avLst/>
          </a:prstGeom>
        </p:spPr>
      </p:pic>
      <p:sp>
        <p:nvSpPr>
          <p:cNvPr id="14" name="Slide Number Placeholder 13"/>
          <p:cNvSpPr>
            <a:spLocks noGrp="1"/>
          </p:cNvSpPr>
          <p:nvPr>
            <p:ph type="sldNum" sz="quarter" idx="12"/>
          </p:nvPr>
        </p:nvSpPr>
        <p:spPr/>
        <p:txBody>
          <a:bodyPr/>
          <a:lstStyle/>
          <a:p>
            <a:fld id="{D45B42A2-12DC-D04A-88D3-A93CC82DF348}" type="slidenum">
              <a:rPr lang="en-US" smtClean="0"/>
              <a:t>140</a:t>
            </a:fld>
            <a:endParaRPr lang="en-US" dirty="0"/>
          </a:p>
        </p:txBody>
      </p:sp>
    </p:spTree>
    <p:extLst>
      <p:ext uri="{BB962C8B-B14F-4D97-AF65-F5344CB8AC3E}">
        <p14:creationId xmlns:p14="http://schemas.microsoft.com/office/powerpoint/2010/main" val="32245088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fontScale="85000" lnSpcReduction="20000"/>
          </a:bodyPr>
          <a:lstStyle/>
          <a:p>
            <a:r>
              <a:rPr lang="en-US" dirty="0" smtClean="0"/>
              <a:t>trusted and familiar environment</a:t>
            </a:r>
          </a:p>
          <a:p>
            <a:pPr lvl="1"/>
            <a:r>
              <a:rPr lang="en-US" dirty="0" smtClean="0"/>
              <a:t>familiar</a:t>
            </a:r>
          </a:p>
          <a:p>
            <a:pPr lvl="1"/>
            <a:r>
              <a:rPr lang="en-US" dirty="0" err="1" smtClean="0"/>
              <a:t>sonsistent</a:t>
            </a:r>
            <a:r>
              <a:rPr lang="en-US" dirty="0" smtClean="0"/>
              <a:t> security level</a:t>
            </a:r>
          </a:p>
          <a:p>
            <a:r>
              <a:rPr lang="en-US" dirty="0" smtClean="0"/>
              <a:t>simpler</a:t>
            </a:r>
          </a:p>
          <a:p>
            <a:pPr lvl="1"/>
            <a:r>
              <a:rPr lang="en-US" dirty="0" smtClean="0"/>
              <a:t>no multiple registrations and similar procedures</a:t>
            </a:r>
          </a:p>
          <a:p>
            <a:r>
              <a:rPr lang="en-US" dirty="0" smtClean="0"/>
              <a:t>a clear overview</a:t>
            </a:r>
          </a:p>
          <a:p>
            <a:pPr lvl="1"/>
            <a:r>
              <a:rPr lang="en-US" dirty="0" smtClean="0"/>
              <a:t>who holds which rights in my company?</a:t>
            </a:r>
          </a:p>
          <a:p>
            <a:r>
              <a:rPr lang="en-US" dirty="0" smtClean="0"/>
              <a:t>user-friendly</a:t>
            </a:r>
          </a:p>
          <a:p>
            <a:pPr lvl="1"/>
            <a:r>
              <a:rPr lang="en-US" dirty="0" smtClean="0"/>
              <a:t>e.g. single sign-on</a:t>
            </a:r>
          </a:p>
          <a:p>
            <a:r>
              <a:rPr lang="en-US" dirty="0" smtClean="0"/>
              <a:t>central management of authentication means</a:t>
            </a:r>
          </a:p>
          <a:p>
            <a:pPr lvl="1"/>
            <a:r>
              <a:rPr lang="en-US" dirty="0" smtClean="0"/>
              <a:t>One password, easy activation (or cancellation!)</a:t>
            </a:r>
          </a:p>
          <a:p>
            <a:r>
              <a:rPr lang="en-US" dirty="0" smtClean="0"/>
              <a:t>support</a:t>
            </a:r>
          </a:p>
          <a:p>
            <a:pPr lvl="1"/>
            <a:r>
              <a:rPr lang="en-US" dirty="0" smtClean="0"/>
              <a:t>online documentation, consistent communication, contact center</a:t>
            </a:r>
          </a:p>
          <a:p>
            <a:r>
              <a:rPr lang="en-US" dirty="0" smtClean="0"/>
              <a:t>privacy</a:t>
            </a:r>
          </a:p>
          <a:p>
            <a:pPr lvl="1"/>
            <a:r>
              <a:rPr lang="en-US" dirty="0" smtClean="0"/>
              <a:t>authentication and access &lt;-&gt; </a:t>
            </a:r>
            <a:r>
              <a:rPr lang="en-US" dirty="0"/>
              <a:t>i</a:t>
            </a:r>
            <a:r>
              <a:rPr lang="en-US" dirty="0" smtClean="0"/>
              <a:t>nternal application business</a:t>
            </a:r>
          </a:p>
          <a:p>
            <a:endParaRPr lang="en-US" dirty="0"/>
          </a:p>
        </p:txBody>
      </p:sp>
      <p:sp>
        <p:nvSpPr>
          <p:cNvPr id="2" name="Title 1"/>
          <p:cNvSpPr>
            <a:spLocks noGrp="1"/>
          </p:cNvSpPr>
          <p:nvPr>
            <p:ph type="title"/>
          </p:nvPr>
        </p:nvSpPr>
        <p:spPr/>
        <p:txBody>
          <a:bodyPr/>
          <a:lstStyle/>
          <a:p>
            <a:r>
              <a:rPr lang="en-US" noProof="0" smtClean="0"/>
              <a:t>Advantages for end users</a:t>
            </a:r>
            <a:endParaRPr lang="en-US" noProof="0" dirty="0"/>
          </a:p>
        </p:txBody>
      </p:sp>
      <p:sp>
        <p:nvSpPr>
          <p:cNvPr id="13" name="Slide Number Placeholder 12"/>
          <p:cNvSpPr>
            <a:spLocks noGrp="1"/>
          </p:cNvSpPr>
          <p:nvPr>
            <p:ph type="sldNum" sz="quarter" idx="12"/>
          </p:nvPr>
        </p:nvSpPr>
        <p:spPr/>
        <p:txBody>
          <a:bodyPr/>
          <a:lstStyle/>
          <a:p>
            <a:fld id="{D45B42A2-12DC-D04A-88D3-A93CC82DF348}" type="slidenum">
              <a:rPr lang="en-US" smtClean="0"/>
              <a:t>141</a:t>
            </a:fld>
            <a:endParaRPr lang="en-US" dirty="0"/>
          </a:p>
        </p:txBody>
      </p:sp>
    </p:spTree>
    <p:extLst>
      <p:ext uri="{BB962C8B-B14F-4D97-AF65-F5344CB8AC3E}">
        <p14:creationId xmlns:p14="http://schemas.microsoft.com/office/powerpoint/2010/main" val="2432849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a:bodyPr>
          <a:lstStyle/>
          <a:p>
            <a:r>
              <a:rPr lang="en-US" dirty="0"/>
              <a:t>c</a:t>
            </a:r>
            <a:r>
              <a:rPr lang="en-US" dirty="0" smtClean="0"/>
              <a:t>ost reduction</a:t>
            </a:r>
            <a:endParaRPr lang="en-US" dirty="0"/>
          </a:p>
          <a:p>
            <a:pPr lvl="1"/>
            <a:r>
              <a:rPr lang="en-US" dirty="0"/>
              <a:t>s</a:t>
            </a:r>
            <a:r>
              <a:rPr lang="en-US" dirty="0" smtClean="0"/>
              <a:t>tandardization</a:t>
            </a:r>
          </a:p>
          <a:p>
            <a:pPr lvl="1"/>
            <a:r>
              <a:rPr lang="en-US" dirty="0" smtClean="0"/>
              <a:t>reuse of services and components</a:t>
            </a:r>
          </a:p>
          <a:p>
            <a:pPr lvl="1"/>
            <a:r>
              <a:rPr lang="en-US" dirty="0" smtClean="0"/>
              <a:t>economies of scale</a:t>
            </a:r>
          </a:p>
          <a:p>
            <a:r>
              <a:rPr lang="en-US" dirty="0" smtClean="0"/>
              <a:t>Security</a:t>
            </a:r>
          </a:p>
          <a:p>
            <a:pPr lvl="1"/>
            <a:r>
              <a:rPr lang="en-US" dirty="0"/>
              <a:t>g</a:t>
            </a:r>
            <a:r>
              <a:rPr lang="en-US" dirty="0" smtClean="0"/>
              <a:t>lobal and strict security policies, clear rules of the game, traceability</a:t>
            </a:r>
          </a:p>
          <a:p>
            <a:r>
              <a:rPr lang="en-US" dirty="0"/>
              <a:t>s</a:t>
            </a:r>
            <a:r>
              <a:rPr lang="en-US" dirty="0" smtClean="0"/>
              <a:t>upport and service delivery</a:t>
            </a:r>
            <a:endParaRPr lang="en-US" dirty="0"/>
          </a:p>
          <a:p>
            <a:pPr lvl="1"/>
            <a:r>
              <a:rPr lang="en-US" dirty="0" smtClean="0"/>
              <a:t>standard onboarding procedures, common support, knowledge sharing</a:t>
            </a:r>
          </a:p>
          <a:p>
            <a:r>
              <a:rPr lang="en-US" dirty="0"/>
              <a:t>s</a:t>
            </a:r>
            <a:r>
              <a:rPr lang="en-US" dirty="0" smtClean="0"/>
              <a:t>impler and more clear</a:t>
            </a:r>
            <a:endParaRPr lang="en-US" dirty="0"/>
          </a:p>
          <a:p>
            <a:pPr lvl="1"/>
            <a:r>
              <a:rPr lang="en-US" dirty="0" err="1" smtClean="0"/>
              <a:t>oth</a:t>
            </a:r>
            <a:r>
              <a:rPr lang="en-US" dirty="0" smtClean="0"/>
              <a:t> regarding applications used by citizens </a:t>
            </a:r>
            <a:r>
              <a:rPr lang="en-US" dirty="0" err="1" smtClean="0"/>
              <a:t>c.q</a:t>
            </a:r>
            <a:r>
              <a:rPr lang="en-US" dirty="0" smtClean="0"/>
              <a:t>. companies and internal applications</a:t>
            </a:r>
            <a:endParaRPr lang="en-US" dirty="0"/>
          </a:p>
          <a:p>
            <a:pPr lvl="1"/>
            <a:r>
              <a:rPr lang="en-US" dirty="0" smtClean="0"/>
              <a:t>procedure alignment, increased consistency</a:t>
            </a:r>
          </a:p>
        </p:txBody>
      </p:sp>
      <p:sp>
        <p:nvSpPr>
          <p:cNvPr id="4" name="Title 3"/>
          <p:cNvSpPr>
            <a:spLocks noGrp="1"/>
          </p:cNvSpPr>
          <p:nvPr>
            <p:ph type="title"/>
          </p:nvPr>
        </p:nvSpPr>
        <p:spPr/>
        <p:txBody>
          <a:bodyPr/>
          <a:lstStyle/>
          <a:p>
            <a:r>
              <a:rPr lang="en-US" dirty="0" smtClean="0"/>
              <a:t>Advantages for service providers</a:t>
            </a:r>
            <a:endParaRPr lang="en-US" dirty="0"/>
          </a:p>
        </p:txBody>
      </p:sp>
      <p:sp>
        <p:nvSpPr>
          <p:cNvPr id="10" name="Slide Number Placeholder 9"/>
          <p:cNvSpPr>
            <a:spLocks noGrp="1"/>
          </p:cNvSpPr>
          <p:nvPr>
            <p:ph type="sldNum" sz="quarter" idx="12"/>
          </p:nvPr>
        </p:nvSpPr>
        <p:spPr/>
        <p:txBody>
          <a:bodyPr/>
          <a:lstStyle/>
          <a:p>
            <a:fld id="{D45B42A2-12DC-D04A-88D3-A93CC82DF348}" type="slidenum">
              <a:rPr lang="en-US" smtClean="0"/>
              <a:t>142</a:t>
            </a:fld>
            <a:endParaRPr lang="en-US" dirty="0"/>
          </a:p>
        </p:txBody>
      </p:sp>
    </p:spTree>
    <p:extLst>
      <p:ext uri="{BB962C8B-B14F-4D97-AF65-F5344CB8AC3E}">
        <p14:creationId xmlns:p14="http://schemas.microsoft.com/office/powerpoint/2010/main" val="2772454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normAutofit fontScale="92500" lnSpcReduction="10000"/>
          </a:bodyPr>
          <a:lstStyle/>
          <a:p>
            <a:r>
              <a:rPr lang="en-US" dirty="0"/>
              <a:t>s</a:t>
            </a:r>
            <a:r>
              <a:rPr lang="en-US" dirty="0" smtClean="0"/>
              <a:t>ervices for citizens:</a:t>
            </a:r>
          </a:p>
          <a:p>
            <a:pPr lvl="1"/>
            <a:r>
              <a:rPr lang="en-US" dirty="0" smtClean="0"/>
              <a:t>Tax-on-web</a:t>
            </a:r>
          </a:p>
          <a:p>
            <a:pPr lvl="1"/>
            <a:r>
              <a:rPr lang="en-US" dirty="0" err="1" smtClean="0"/>
              <a:t>Mypension</a:t>
            </a:r>
            <a:endParaRPr lang="en-US" dirty="0" smtClean="0"/>
          </a:p>
          <a:p>
            <a:pPr lvl="1"/>
            <a:r>
              <a:rPr lang="en-US" dirty="0" err="1" smtClean="0"/>
              <a:t>Student@work</a:t>
            </a:r>
            <a:endParaRPr lang="en-US" dirty="0" smtClean="0"/>
          </a:p>
          <a:p>
            <a:pPr lvl="1"/>
            <a:r>
              <a:rPr lang="en-US" dirty="0"/>
              <a:t>P</a:t>
            </a:r>
            <a:r>
              <a:rPr lang="en-US" dirty="0" smtClean="0"/>
              <a:t>olice on web</a:t>
            </a:r>
          </a:p>
          <a:p>
            <a:pPr lvl="1"/>
            <a:r>
              <a:rPr lang="en-US" dirty="0"/>
              <a:t>m</a:t>
            </a:r>
            <a:r>
              <a:rPr lang="en-US" dirty="0" smtClean="0"/>
              <a:t>unicipalities (“e-</a:t>
            </a:r>
            <a:r>
              <a:rPr lang="en-US" dirty="0" err="1" smtClean="0"/>
              <a:t>loket</a:t>
            </a:r>
            <a:r>
              <a:rPr lang="en-US" dirty="0" smtClean="0"/>
              <a:t>”), provinces</a:t>
            </a:r>
          </a:p>
          <a:p>
            <a:pPr lvl="1"/>
            <a:r>
              <a:rPr lang="en-US" dirty="0" smtClean="0"/>
              <a:t>…</a:t>
            </a:r>
            <a:endParaRPr lang="en-US" dirty="0"/>
          </a:p>
          <a:p>
            <a:r>
              <a:rPr lang="en-US" dirty="0" smtClean="0"/>
              <a:t>services for (representatives of) companies:</a:t>
            </a:r>
          </a:p>
          <a:p>
            <a:pPr lvl="1"/>
            <a:r>
              <a:rPr lang="en-US" dirty="0" smtClean="0"/>
              <a:t>Belgian social </a:t>
            </a:r>
            <a:r>
              <a:rPr lang="en-US" dirty="0"/>
              <a:t>s</a:t>
            </a:r>
            <a:r>
              <a:rPr lang="en-US" dirty="0" smtClean="0"/>
              <a:t>ecurity (www.socialsecurity.be)</a:t>
            </a:r>
          </a:p>
          <a:p>
            <a:pPr lvl="1"/>
            <a:r>
              <a:rPr lang="en-US" dirty="0"/>
              <a:t>m</a:t>
            </a:r>
            <a:r>
              <a:rPr lang="en-US" dirty="0" smtClean="0"/>
              <a:t>obility: </a:t>
            </a:r>
            <a:r>
              <a:rPr lang="en-US" dirty="0" err="1" smtClean="0"/>
              <a:t>webDIV</a:t>
            </a:r>
            <a:r>
              <a:rPr lang="en-US" dirty="0" smtClean="0"/>
              <a:t>, </a:t>
            </a:r>
            <a:r>
              <a:rPr lang="en-US" dirty="0" err="1" smtClean="0"/>
              <a:t>iFast</a:t>
            </a:r>
            <a:endParaRPr lang="en-US" dirty="0" smtClean="0"/>
          </a:p>
          <a:p>
            <a:pPr lvl="1"/>
            <a:r>
              <a:rPr lang="en-US" dirty="0"/>
              <a:t>f</a:t>
            </a:r>
            <a:r>
              <a:rPr lang="en-US" dirty="0" smtClean="0"/>
              <a:t>inance: Tax-on-web, VAT, </a:t>
            </a:r>
            <a:r>
              <a:rPr lang="en-US" dirty="0" err="1" smtClean="0"/>
              <a:t>BizTax</a:t>
            </a:r>
            <a:r>
              <a:rPr lang="en-US" dirty="0" smtClean="0"/>
              <a:t>, </a:t>
            </a:r>
            <a:r>
              <a:rPr lang="en-US" dirty="0" err="1" smtClean="0"/>
              <a:t>Finprof</a:t>
            </a:r>
            <a:endParaRPr lang="en-US" dirty="0" smtClean="0"/>
          </a:p>
          <a:p>
            <a:pPr lvl="1"/>
            <a:r>
              <a:rPr lang="en-US" dirty="0" smtClean="0"/>
              <a:t>Healthcare (</a:t>
            </a:r>
            <a:r>
              <a:rPr lang="en-US" dirty="0" err="1" smtClean="0"/>
              <a:t>eg</a:t>
            </a:r>
            <a:r>
              <a:rPr lang="en-US" dirty="0" smtClean="0"/>
              <a:t> eHealth)</a:t>
            </a:r>
          </a:p>
          <a:p>
            <a:pPr lvl="1"/>
            <a:r>
              <a:rPr lang="en-US" dirty="0"/>
              <a:t>r</a:t>
            </a:r>
            <a:r>
              <a:rPr lang="en-US" dirty="0" smtClean="0"/>
              <a:t>egions</a:t>
            </a:r>
          </a:p>
          <a:p>
            <a:pPr lvl="1"/>
            <a:r>
              <a:rPr lang="en-US" dirty="0" smtClean="0"/>
              <a:t>...</a:t>
            </a:r>
          </a:p>
          <a:p>
            <a:endParaRPr lang="en-US" dirty="0"/>
          </a:p>
        </p:txBody>
      </p:sp>
      <p:sp>
        <p:nvSpPr>
          <p:cNvPr id="6" name="Title 5"/>
          <p:cNvSpPr>
            <a:spLocks noGrp="1"/>
          </p:cNvSpPr>
          <p:nvPr>
            <p:ph type="title"/>
          </p:nvPr>
        </p:nvSpPr>
        <p:spPr/>
        <p:txBody>
          <a:bodyPr/>
          <a:lstStyle/>
          <a:p>
            <a:r>
              <a:rPr lang="fr-BE" dirty="0" err="1" smtClean="0"/>
              <a:t>Who</a:t>
            </a:r>
            <a:r>
              <a:rPr lang="fr-BE" dirty="0" smtClean="0"/>
              <a:t> uses CSAM ?</a:t>
            </a:r>
            <a:endParaRPr lang="en-GB" dirty="0"/>
          </a:p>
        </p:txBody>
      </p:sp>
      <p:sp>
        <p:nvSpPr>
          <p:cNvPr id="10" name="Slide Number Placeholder 9"/>
          <p:cNvSpPr>
            <a:spLocks noGrp="1"/>
          </p:cNvSpPr>
          <p:nvPr>
            <p:ph type="sldNum" sz="quarter" idx="12"/>
          </p:nvPr>
        </p:nvSpPr>
        <p:spPr/>
        <p:txBody>
          <a:bodyPr/>
          <a:lstStyle/>
          <a:p>
            <a:fld id="{D45B42A2-12DC-D04A-88D3-A93CC82DF348}" type="slidenum">
              <a:rPr lang="en-US" smtClean="0"/>
              <a:t>143</a:t>
            </a:fld>
            <a:endParaRPr lang="en-US" dirty="0"/>
          </a:p>
        </p:txBody>
      </p:sp>
    </p:spTree>
    <p:extLst>
      <p:ext uri="{BB962C8B-B14F-4D97-AF65-F5344CB8AC3E}">
        <p14:creationId xmlns:p14="http://schemas.microsoft.com/office/powerpoint/2010/main" val="29609751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8F4F2-77F3-8340-9889-E050FC100D4F}"/>
              </a:ext>
            </a:extLst>
          </p:cNvPr>
          <p:cNvSpPr>
            <a:spLocks noGrp="1"/>
          </p:cNvSpPr>
          <p:nvPr>
            <p:ph type="ctrTitle"/>
          </p:nvPr>
        </p:nvSpPr>
        <p:spPr>
          <a:xfrm>
            <a:off x="3376956" y="1935657"/>
            <a:ext cx="5438092" cy="2986688"/>
          </a:xfrm>
        </p:spPr>
        <p:txBody>
          <a:bodyPr>
            <a:normAutofit/>
          </a:bodyPr>
          <a:lstStyle/>
          <a:p>
            <a:r>
              <a:rPr lang="fr-FR" sz="5280" dirty="0"/>
              <a:t>e-Box</a:t>
            </a:r>
            <a:r>
              <a:rPr lang="fr-FR" dirty="0" smtClean="0"/>
              <a:t>, la boîte aux lettres électronique sécurisée de votre entreprise</a:t>
            </a:r>
            <a:endParaRPr lang="fr-FR" dirty="0"/>
          </a:p>
        </p:txBody>
      </p:sp>
      <p:sp>
        <p:nvSpPr>
          <p:cNvPr id="4" name="TextBox 3"/>
          <p:cNvSpPr txBox="1"/>
          <p:nvPr/>
        </p:nvSpPr>
        <p:spPr>
          <a:xfrm>
            <a:off x="3452548" y="5802840"/>
            <a:ext cx="5286906" cy="350865"/>
          </a:xfrm>
          <a:prstGeom prst="rect">
            <a:avLst/>
          </a:prstGeom>
          <a:noFill/>
        </p:spPr>
        <p:txBody>
          <a:bodyPr wrap="square" rtlCol="0">
            <a:spAutoFit/>
          </a:bodyPr>
          <a:lstStyle/>
          <a:p>
            <a:pPr defTabSz="822960"/>
            <a:r>
              <a:rPr lang="nl-NL" sz="1680" i="1" dirty="0">
                <a:solidFill>
                  <a:srgbClr val="E7E6E6"/>
                </a:solidFill>
                <a:latin typeface="Calibri" panose="020F0502020204030204"/>
              </a:rPr>
              <a:t>04/12/2019 e-Box meeting VBO (overleg met providers)</a:t>
            </a:r>
            <a:endParaRPr lang="en-US" sz="1680" i="1" dirty="0">
              <a:solidFill>
                <a:srgbClr val="E7E6E6"/>
              </a:solidFill>
              <a:latin typeface="Calibri" panose="020F0502020204030204"/>
            </a:endParaRPr>
          </a:p>
        </p:txBody>
      </p:sp>
      <p:sp>
        <p:nvSpPr>
          <p:cNvPr id="5" name="Slide Number Placeholder 4"/>
          <p:cNvSpPr>
            <a:spLocks noGrp="1"/>
          </p:cNvSpPr>
          <p:nvPr>
            <p:ph type="sldNum" sz="quarter" idx="12"/>
          </p:nvPr>
        </p:nvSpPr>
        <p:spPr/>
        <p:txBody>
          <a:bodyPr/>
          <a:lstStyle/>
          <a:p>
            <a:pPr defTabSz="822960"/>
            <a:fld id="{B0D326DE-A95D-A040-B236-DD2422F2474E}" type="slidenum">
              <a:rPr lang="en-US" smtClean="0">
                <a:solidFill>
                  <a:srgbClr val="FFFFFF"/>
                </a:solidFill>
              </a:rPr>
              <a:pPr defTabSz="822960"/>
              <a:t>144</a:t>
            </a:fld>
            <a:endParaRPr lang="en-US" dirty="0">
              <a:solidFill>
                <a:srgbClr val="FFFFFF"/>
              </a:solidFill>
            </a:endParaRPr>
          </a:p>
        </p:txBody>
      </p:sp>
    </p:spTree>
    <p:extLst>
      <p:ext uri="{BB962C8B-B14F-4D97-AF65-F5344CB8AC3E}">
        <p14:creationId xmlns:p14="http://schemas.microsoft.com/office/powerpoint/2010/main" val="4266741309"/>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09600" y="0"/>
            <a:ext cx="10972800" cy="6858000"/>
          </a:xfrm>
          <a:prstGeom prst="rect">
            <a:avLst/>
          </a:prstGeom>
          <a:blipFill dpi="0" rotWithShape="1">
            <a:blip r:embed="rId2" cstate="screen">
              <a:alphaModFix amt="33000"/>
              <a:grayscl/>
              <a:extLst>
                <a:ext uri="{28A0092B-C50C-407E-A947-70E740481C1C}">
                  <a14:useLocalDpi xmlns:a14="http://schemas.microsoft.com/office/drawing/2010/main"/>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fr-BE" sz="1620" dirty="0">
              <a:solidFill>
                <a:srgbClr val="FFFFFF"/>
              </a:solidFill>
              <a:latin typeface="Calibri" panose="020F0502020204030204"/>
            </a:endParaRPr>
          </a:p>
        </p:txBody>
      </p:sp>
      <p:sp>
        <p:nvSpPr>
          <p:cNvPr id="2" name="Title 1"/>
          <p:cNvSpPr>
            <a:spLocks noGrp="1"/>
          </p:cNvSpPr>
          <p:nvPr>
            <p:ph type="ctrTitle"/>
          </p:nvPr>
        </p:nvSpPr>
        <p:spPr/>
        <p:txBody>
          <a:bodyPr>
            <a:normAutofit/>
          </a:bodyPr>
          <a:lstStyle/>
          <a:p>
            <a:r>
              <a:rPr lang="fr-BE" dirty="0">
                <a:effectLst>
                  <a:outerShdw blurRad="38100" dist="38100" dir="2700000" algn="tl">
                    <a:srgbClr val="000000">
                      <a:alpha val="43137"/>
                    </a:srgbClr>
                  </a:outerShdw>
                </a:effectLst>
              </a:rPr>
              <a:t>L’e-Box aujourd’hui est une alternative électronique moderne et sécurisée aux échanges postaux</a:t>
            </a:r>
          </a:p>
        </p:txBody>
      </p:sp>
      <p:sp>
        <p:nvSpPr>
          <p:cNvPr id="5" name="Slide Number Placeholder 4"/>
          <p:cNvSpPr>
            <a:spLocks noGrp="1"/>
          </p:cNvSpPr>
          <p:nvPr>
            <p:ph type="sldNum" sz="quarter" idx="12"/>
          </p:nvPr>
        </p:nvSpPr>
        <p:spPr/>
        <p:txBody>
          <a:bodyPr/>
          <a:lstStyle/>
          <a:p>
            <a:pPr defTabSz="822960"/>
            <a:fld id="{B0D326DE-A95D-A040-B236-DD2422F2474E}" type="slidenum">
              <a:rPr lang="en-US" smtClean="0">
                <a:solidFill>
                  <a:srgbClr val="FFFFFF"/>
                </a:solidFill>
              </a:rPr>
              <a:pPr defTabSz="822960"/>
              <a:t>145</a:t>
            </a:fld>
            <a:endParaRPr lang="en-US" dirty="0">
              <a:solidFill>
                <a:srgbClr val="FFFFFF"/>
              </a:solidFill>
            </a:endParaRPr>
          </a:p>
        </p:txBody>
      </p:sp>
    </p:spTree>
    <p:extLst>
      <p:ext uri="{BB962C8B-B14F-4D97-AF65-F5344CB8AC3E}">
        <p14:creationId xmlns:p14="http://schemas.microsoft.com/office/powerpoint/2010/main" val="3290027874"/>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fontScale="90000"/>
          </a:bodyPr>
          <a:lstStyle/>
          <a:p>
            <a:r>
              <a:rPr lang="fr-BE" dirty="0"/>
              <a:t>L’e-Box aujourd’hui est sécurisée, accessible et gratuite</a:t>
            </a:r>
          </a:p>
        </p:txBody>
      </p:sp>
      <p:sp>
        <p:nvSpPr>
          <p:cNvPr id="10" name="Content Placeholder 9"/>
          <p:cNvSpPr>
            <a:spLocks noGrp="1"/>
          </p:cNvSpPr>
          <p:nvPr>
            <p:ph sz="half" idx="1"/>
          </p:nvPr>
        </p:nvSpPr>
        <p:spPr>
          <a:xfrm>
            <a:off x="1363980" y="3776472"/>
            <a:ext cx="4663440" cy="2400492"/>
          </a:xfrm>
        </p:spPr>
        <p:txBody>
          <a:bodyPr>
            <a:normAutofit lnSpcReduction="10000"/>
          </a:bodyPr>
          <a:lstStyle/>
          <a:p>
            <a:pPr marL="0" indent="0">
              <a:buNone/>
            </a:pPr>
            <a:r>
              <a:rPr lang="fr-BE" sz="2400" dirty="0">
                <a:solidFill>
                  <a:srgbClr val="20C5CB"/>
                </a:solidFill>
              </a:rPr>
              <a:t>Pour les institutions – Documents sender</a:t>
            </a:r>
          </a:p>
          <a:p>
            <a:pPr marL="0" indent="0">
              <a:buNone/>
            </a:pPr>
            <a:endParaRPr lang="fr-BE" sz="1680" dirty="0"/>
          </a:p>
          <a:p>
            <a:pPr marL="0" indent="0">
              <a:lnSpc>
                <a:spcPct val="110000"/>
              </a:lnSpc>
              <a:buNone/>
            </a:pPr>
            <a:r>
              <a:rPr lang="fr-BE" sz="1680" dirty="0"/>
              <a:t>Un canal </a:t>
            </a:r>
            <a:r>
              <a:rPr lang="fr-BE" sz="1680" dirty="0">
                <a:solidFill>
                  <a:srgbClr val="20C5CB"/>
                </a:solidFill>
              </a:rPr>
              <a:t>sécurisé, officiel, gratuit </a:t>
            </a:r>
            <a:r>
              <a:rPr lang="fr-BE" sz="1680" dirty="0"/>
              <a:t>pour mettre des documents à disposition de l’entreprise</a:t>
            </a:r>
          </a:p>
          <a:p>
            <a:pPr marL="0" indent="0">
              <a:buNone/>
            </a:pPr>
            <a:r>
              <a:rPr lang="fr-BE" sz="1680" dirty="0"/>
              <a:t>Une adresse unique, le </a:t>
            </a:r>
            <a:r>
              <a:rPr lang="fr-BE" sz="1680" dirty="0">
                <a:solidFill>
                  <a:srgbClr val="20C5CB"/>
                </a:solidFill>
              </a:rPr>
              <a:t>numéro BCE</a:t>
            </a:r>
            <a:endParaRPr lang="fr-BE" sz="1680" dirty="0"/>
          </a:p>
          <a:p>
            <a:endParaRPr lang="fr-BE" dirty="0"/>
          </a:p>
        </p:txBody>
      </p:sp>
      <p:sp>
        <p:nvSpPr>
          <p:cNvPr id="11" name="Content Placeholder 10"/>
          <p:cNvSpPr>
            <a:spLocks noGrp="1"/>
          </p:cNvSpPr>
          <p:nvPr>
            <p:ph sz="half" idx="2"/>
          </p:nvPr>
        </p:nvSpPr>
        <p:spPr>
          <a:xfrm>
            <a:off x="7084281" y="3776472"/>
            <a:ext cx="4252414" cy="2400492"/>
          </a:xfrm>
        </p:spPr>
        <p:txBody>
          <a:bodyPr>
            <a:normAutofit lnSpcReduction="10000"/>
          </a:bodyPr>
          <a:lstStyle/>
          <a:p>
            <a:pPr marL="0" indent="0">
              <a:buNone/>
            </a:pPr>
            <a:r>
              <a:rPr lang="fr-BE" sz="2400" dirty="0">
                <a:solidFill>
                  <a:srgbClr val="20C5CB"/>
                </a:solidFill>
              </a:rPr>
              <a:t>Pour les entreprises</a:t>
            </a:r>
          </a:p>
          <a:p>
            <a:pPr marL="0" indent="0">
              <a:buNone/>
            </a:pPr>
            <a:endParaRPr lang="fr-BE" sz="1680" dirty="0"/>
          </a:p>
          <a:p>
            <a:pPr marL="0" indent="0">
              <a:lnSpc>
                <a:spcPct val="110000"/>
              </a:lnSpc>
              <a:buNone/>
            </a:pPr>
            <a:r>
              <a:rPr lang="fr-BE" sz="1680" dirty="0"/>
              <a:t>Espace </a:t>
            </a:r>
            <a:r>
              <a:rPr lang="fr-BE" sz="1680" dirty="0">
                <a:solidFill>
                  <a:srgbClr val="20C5CB"/>
                </a:solidFill>
              </a:rPr>
              <a:t>protégé, réservé et garanti </a:t>
            </a:r>
            <a:br>
              <a:rPr lang="fr-BE" sz="1680" dirty="0">
                <a:solidFill>
                  <a:srgbClr val="20C5CB"/>
                </a:solidFill>
              </a:rPr>
            </a:br>
            <a:r>
              <a:rPr lang="fr-BE" sz="1680" dirty="0"/>
              <a:t>par les institutions de Sécurité Sociale.</a:t>
            </a:r>
          </a:p>
          <a:p>
            <a:pPr marL="0" indent="0">
              <a:lnSpc>
                <a:spcPct val="110000"/>
              </a:lnSpc>
              <a:buNone/>
            </a:pPr>
            <a:r>
              <a:rPr lang="fr-BE" sz="1680" dirty="0"/>
              <a:t>Boîte aux lettres électroniques </a:t>
            </a:r>
            <a:br>
              <a:rPr lang="fr-BE" sz="1680" dirty="0"/>
            </a:br>
            <a:r>
              <a:rPr lang="fr-BE" sz="1680" dirty="0">
                <a:solidFill>
                  <a:srgbClr val="20C5CB"/>
                </a:solidFill>
              </a:rPr>
              <a:t>sécurisée et centralisée</a:t>
            </a:r>
          </a:p>
          <a:p>
            <a:pPr marL="0" indent="0">
              <a:lnSpc>
                <a:spcPct val="110000"/>
              </a:lnSpc>
              <a:buNone/>
            </a:pPr>
            <a:r>
              <a:rPr lang="fr-BE" sz="1680" dirty="0"/>
              <a:t>Disponible sous forme </a:t>
            </a:r>
            <a:r>
              <a:rPr lang="fr-BE" sz="1680" dirty="0">
                <a:solidFill>
                  <a:srgbClr val="20C5CB"/>
                </a:solidFill>
              </a:rPr>
              <a:t>d’application web</a:t>
            </a:r>
          </a:p>
          <a:p>
            <a:pPr marL="0" indent="0">
              <a:buNone/>
            </a:pPr>
            <a:endParaRPr lang="fr-BE" sz="1680" dirty="0"/>
          </a:p>
          <a:p>
            <a:endParaRPr lang="fr-BE" sz="1920" dirty="0"/>
          </a:p>
        </p:txBody>
      </p:sp>
      <p:pic>
        <p:nvPicPr>
          <p:cNvPr id="8" name="Afbeelding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32660" y="1365505"/>
            <a:ext cx="7726680" cy="1935404"/>
          </a:xfrm>
          <a:prstGeom prst="rect">
            <a:avLst/>
          </a:prstGeom>
        </p:spPr>
      </p:pic>
      <p:sp>
        <p:nvSpPr>
          <p:cNvPr id="6" name="Slide Number Placeholder 5"/>
          <p:cNvSpPr>
            <a:spLocks noGrp="1"/>
          </p:cNvSpPr>
          <p:nvPr>
            <p:ph type="sldNum" sz="quarter" idx="12"/>
          </p:nvPr>
        </p:nvSpPr>
        <p:spPr/>
        <p:txBody>
          <a:bodyPr/>
          <a:lstStyle/>
          <a:p>
            <a:pPr defTabSz="822960"/>
            <a:fld id="{B0D326DE-A95D-A040-B236-DD2422F2474E}" type="slidenum">
              <a:rPr lang="en-US" smtClean="0"/>
              <a:pPr defTabSz="822960"/>
              <a:t>146</a:t>
            </a:fld>
            <a:endParaRPr lang="en-US" dirty="0"/>
          </a:p>
        </p:txBody>
      </p:sp>
    </p:spTree>
    <p:extLst>
      <p:ext uri="{BB962C8B-B14F-4D97-AF65-F5344CB8AC3E}">
        <p14:creationId xmlns:p14="http://schemas.microsoft.com/office/powerpoint/2010/main" val="2245926708"/>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fr-BE" dirty="0"/>
              <a:t>L’e-Box aujourd’hui</a:t>
            </a:r>
          </a:p>
        </p:txBody>
      </p:sp>
      <p:pic>
        <p:nvPicPr>
          <p:cNvPr id="10" name="Picture 9"/>
          <p:cNvPicPr>
            <a:picLocks noChangeAspect="1"/>
          </p:cNvPicPr>
          <p:nvPr/>
        </p:nvPicPr>
        <p:blipFill>
          <a:blip r:embed="rId2"/>
          <a:stretch>
            <a:fillRect/>
          </a:stretch>
        </p:blipFill>
        <p:spPr>
          <a:xfrm>
            <a:off x="854439" y="1711376"/>
            <a:ext cx="5592052" cy="4441372"/>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3"/>
          <a:stretch>
            <a:fillRect/>
          </a:stretch>
        </p:blipFill>
        <p:spPr>
          <a:xfrm>
            <a:off x="5801097" y="1081998"/>
            <a:ext cx="5537462" cy="4946731"/>
          </a:xfrm>
          <a:prstGeom prst="rect">
            <a:avLst/>
          </a:prstGeom>
          <a:ln>
            <a:noFill/>
          </a:ln>
          <a:effectLst>
            <a:outerShdw blurRad="292100" dist="139700" dir="2700000" algn="tl" rotWithShape="0">
              <a:srgbClr val="333333">
                <a:alpha val="65000"/>
              </a:srgbClr>
            </a:outerShdw>
          </a:effectLst>
        </p:spPr>
      </p:pic>
      <p:sp>
        <p:nvSpPr>
          <p:cNvPr id="4" name="Slide Number Placeholder 3"/>
          <p:cNvSpPr>
            <a:spLocks noGrp="1"/>
          </p:cNvSpPr>
          <p:nvPr>
            <p:ph type="sldNum" sz="quarter" idx="12"/>
          </p:nvPr>
        </p:nvSpPr>
        <p:spPr/>
        <p:txBody>
          <a:bodyPr/>
          <a:lstStyle/>
          <a:p>
            <a:pPr defTabSz="822960"/>
            <a:fld id="{95CE3149-9A57-49FF-8206-FDAC1CA05DA9}" type="slidenum">
              <a:rPr lang="en-US" smtClean="0"/>
              <a:pPr defTabSz="822960"/>
              <a:t>147</a:t>
            </a:fld>
            <a:endParaRPr lang="en-US" dirty="0"/>
          </a:p>
        </p:txBody>
      </p:sp>
    </p:spTree>
    <p:extLst>
      <p:ext uri="{BB962C8B-B14F-4D97-AF65-F5344CB8AC3E}">
        <p14:creationId xmlns:p14="http://schemas.microsoft.com/office/powerpoint/2010/main" val="1127448808"/>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L’e-Box </a:t>
            </a:r>
            <a:r>
              <a:rPr lang="fr-BE" dirty="0" smtClean="0"/>
              <a:t>aujourd’hui</a:t>
            </a:r>
            <a:endParaRPr lang="fr-BE" dirty="0"/>
          </a:p>
        </p:txBody>
      </p:sp>
      <p:sp>
        <p:nvSpPr>
          <p:cNvPr id="7" name="Content Placeholder 6"/>
          <p:cNvSpPr>
            <a:spLocks noGrp="1"/>
          </p:cNvSpPr>
          <p:nvPr>
            <p:ph idx="1"/>
          </p:nvPr>
        </p:nvSpPr>
        <p:spPr>
          <a:xfrm>
            <a:off x="8289449" y="3026655"/>
            <a:ext cx="3219799" cy="3177733"/>
          </a:xfrm>
        </p:spPr>
        <p:txBody>
          <a:bodyPr>
            <a:noAutofit/>
          </a:bodyPr>
          <a:lstStyle/>
          <a:p>
            <a:endParaRPr lang="fr-BE" sz="1680" dirty="0">
              <a:solidFill>
                <a:srgbClr val="20C5CB"/>
              </a:solidFill>
            </a:endParaRPr>
          </a:p>
          <a:p>
            <a:pPr marL="0" indent="0">
              <a:buNone/>
            </a:pPr>
            <a:r>
              <a:rPr lang="fr-BE" sz="1680" dirty="0"/>
              <a:t>De </a:t>
            </a:r>
            <a:r>
              <a:rPr lang="fr-BE" sz="1680" dirty="0">
                <a:solidFill>
                  <a:srgbClr val="20C5CB"/>
                </a:solidFill>
              </a:rPr>
              <a:t>nouveaux documents </a:t>
            </a:r>
            <a:br>
              <a:rPr lang="fr-BE" sz="1680" dirty="0">
                <a:solidFill>
                  <a:srgbClr val="20C5CB"/>
                </a:solidFill>
              </a:rPr>
            </a:br>
            <a:r>
              <a:rPr lang="fr-BE" sz="1680" dirty="0">
                <a:solidFill>
                  <a:srgbClr val="20C5CB"/>
                </a:solidFill>
              </a:rPr>
              <a:t>en continu</a:t>
            </a:r>
          </a:p>
          <a:p>
            <a:pPr>
              <a:lnSpc>
                <a:spcPct val="100000"/>
              </a:lnSpc>
              <a:spcBef>
                <a:spcPts val="0"/>
              </a:spcBef>
            </a:pPr>
            <a:r>
              <a:rPr lang="fr-BE" sz="1440" dirty="0"/>
              <a:t>Confirmation de déclaration (accidents de travail, début d’un engagement, …)</a:t>
            </a:r>
          </a:p>
          <a:p>
            <a:pPr>
              <a:lnSpc>
                <a:spcPct val="100000"/>
              </a:lnSpc>
              <a:spcBef>
                <a:spcPts val="0"/>
              </a:spcBef>
            </a:pPr>
            <a:r>
              <a:rPr lang="fr-BE" sz="1440" dirty="0"/>
              <a:t>Résumé des vacances annuelles</a:t>
            </a:r>
          </a:p>
          <a:p>
            <a:pPr>
              <a:lnSpc>
                <a:spcPct val="100000"/>
              </a:lnSpc>
              <a:spcBef>
                <a:spcPts val="0"/>
              </a:spcBef>
            </a:pPr>
            <a:r>
              <a:rPr lang="fr-BE" sz="1440" dirty="0"/>
              <a:t>Maladie</a:t>
            </a:r>
          </a:p>
          <a:p>
            <a:pPr>
              <a:lnSpc>
                <a:spcPct val="100000"/>
              </a:lnSpc>
              <a:spcBef>
                <a:spcPts val="0"/>
              </a:spcBef>
            </a:pPr>
            <a:r>
              <a:rPr lang="fr-BE" sz="1440" dirty="0"/>
              <a:t>Rappels de paiement</a:t>
            </a:r>
          </a:p>
          <a:p>
            <a:pPr>
              <a:lnSpc>
                <a:spcPct val="100000"/>
              </a:lnSpc>
              <a:spcBef>
                <a:spcPts val="0"/>
              </a:spcBef>
            </a:pPr>
            <a:r>
              <a:rPr lang="fr-BE" sz="1440" dirty="0"/>
              <a:t>Pension anticipée</a:t>
            </a:r>
          </a:p>
          <a:p>
            <a:pPr>
              <a:lnSpc>
                <a:spcPct val="100000"/>
              </a:lnSpc>
              <a:spcBef>
                <a:spcPts val="0"/>
              </a:spcBef>
            </a:pPr>
            <a:r>
              <a:rPr lang="fr-BE" sz="1440" dirty="0"/>
              <a:t>Crédit-temps</a:t>
            </a:r>
          </a:p>
          <a:p>
            <a:pPr>
              <a:lnSpc>
                <a:spcPct val="100000"/>
              </a:lnSpc>
              <a:spcBef>
                <a:spcPts val="0"/>
              </a:spcBef>
            </a:pPr>
            <a:r>
              <a:rPr lang="fr-BE" sz="1440" dirty="0"/>
              <a:t>…</a:t>
            </a:r>
          </a:p>
        </p:txBody>
      </p:sp>
      <p:grpSp>
        <p:nvGrpSpPr>
          <p:cNvPr id="22" name="Group 21"/>
          <p:cNvGrpSpPr/>
          <p:nvPr/>
        </p:nvGrpSpPr>
        <p:grpSpPr>
          <a:xfrm>
            <a:off x="5061359" y="1297634"/>
            <a:ext cx="1049070" cy="1862051"/>
            <a:chOff x="6323732" y="1016000"/>
            <a:chExt cx="874225" cy="1551709"/>
          </a:xfrm>
        </p:grpSpPr>
        <p:pic>
          <p:nvPicPr>
            <p:cNvPr id="11" name="Afbeelding 4"/>
            <p:cNvPicPr>
              <a:picLocks noChangeAspect="1"/>
            </p:cNvPicPr>
            <p:nvPr/>
          </p:nvPicPr>
          <p:blipFill rotWithShape="1">
            <a:blip r:embed="rId4" cstate="print">
              <a:extLst>
                <a:ext uri="{28A0092B-C50C-407E-A947-70E740481C1C}">
                  <a14:useLocalDpi xmlns:a14="http://schemas.microsoft.com/office/drawing/2010/main"/>
                </a:ext>
              </a:extLst>
            </a:blip>
            <a:srcRect r="-14376"/>
            <a:stretch/>
          </p:blipFill>
          <p:spPr>
            <a:xfrm>
              <a:off x="6351268" y="1016000"/>
              <a:ext cx="819150" cy="1043877"/>
            </a:xfrm>
            <a:prstGeom prst="rect">
              <a:avLst/>
            </a:prstGeom>
          </p:spPr>
        </p:pic>
        <p:sp>
          <p:nvSpPr>
            <p:cNvPr id="3" name="Rectangle 2"/>
            <p:cNvSpPr/>
            <p:nvPr/>
          </p:nvSpPr>
          <p:spPr>
            <a:xfrm>
              <a:off x="6323732" y="2059877"/>
              <a:ext cx="874225" cy="507832"/>
            </a:xfrm>
            <a:prstGeom prst="rect">
              <a:avLst/>
            </a:prstGeom>
          </p:spPr>
          <p:txBody>
            <a:bodyPr wrap="none">
              <a:spAutoFit/>
            </a:bodyPr>
            <a:lstStyle/>
            <a:p>
              <a:pPr algn="ctr" defTabSz="822960"/>
              <a:r>
                <a:rPr lang="fr-BE" sz="1680" dirty="0">
                  <a:solidFill>
                    <a:srgbClr val="20C5CB"/>
                  </a:solidFill>
                  <a:latin typeface="Open Sans" panose="020B0606030504020204" pitchFamily="34" charset="0"/>
                  <a:ea typeface="Open Sans" panose="020B0606030504020204" pitchFamily="34" charset="0"/>
                  <a:cs typeface="Open Sans" panose="020B0606030504020204" pitchFamily="34" charset="0"/>
                </a:rPr>
                <a:t>27.900 </a:t>
              </a:r>
              <a:br>
                <a:rPr lang="fr-BE" sz="1680" dirty="0">
                  <a:solidFill>
                    <a:srgbClr val="20C5CB"/>
                  </a:solidFill>
                  <a:latin typeface="Open Sans" panose="020B0606030504020204" pitchFamily="34" charset="0"/>
                  <a:ea typeface="Open Sans" panose="020B0606030504020204" pitchFamily="34" charset="0"/>
                  <a:cs typeface="Open Sans" panose="020B0606030504020204" pitchFamily="34" charset="0"/>
                </a:rPr>
              </a:br>
              <a:r>
                <a:rPr lang="fr-BE" sz="1680" dirty="0">
                  <a:solidFill>
                    <a:srgbClr val="20C5CB"/>
                  </a:solidFill>
                  <a:latin typeface="Open Sans" panose="020B0606030504020204" pitchFamily="34" charset="0"/>
                  <a:ea typeface="Open Sans" panose="020B0606030504020204" pitchFamily="34" charset="0"/>
                  <a:cs typeface="Open Sans" panose="020B0606030504020204" pitchFamily="34" charset="0"/>
                </a:rPr>
                <a:t>tout digital</a:t>
              </a:r>
            </a:p>
          </p:txBody>
        </p:sp>
      </p:grpSp>
      <p:grpSp>
        <p:nvGrpSpPr>
          <p:cNvPr id="14" name="Group 13"/>
          <p:cNvGrpSpPr/>
          <p:nvPr/>
        </p:nvGrpSpPr>
        <p:grpSpPr>
          <a:xfrm>
            <a:off x="1631726" y="1297634"/>
            <a:ext cx="1377300" cy="1935917"/>
            <a:chOff x="6186969" y="1016000"/>
            <a:chExt cx="1147750" cy="1613264"/>
          </a:xfrm>
        </p:grpSpPr>
        <p:pic>
          <p:nvPicPr>
            <p:cNvPr id="15" name="Afbeelding 4"/>
            <p:cNvPicPr>
              <a:picLocks noChangeAspect="1"/>
            </p:cNvPicPr>
            <p:nvPr/>
          </p:nvPicPr>
          <p:blipFill rotWithShape="1">
            <a:blip r:embed="rId4" cstate="print">
              <a:extLst>
                <a:ext uri="{28A0092B-C50C-407E-A947-70E740481C1C}">
                  <a14:useLocalDpi xmlns:a14="http://schemas.microsoft.com/office/drawing/2010/main"/>
                </a:ext>
              </a:extLst>
            </a:blip>
            <a:srcRect r="-14376"/>
            <a:stretch/>
          </p:blipFill>
          <p:spPr>
            <a:xfrm>
              <a:off x="6351268" y="1016000"/>
              <a:ext cx="819150" cy="1043877"/>
            </a:xfrm>
            <a:prstGeom prst="rect">
              <a:avLst/>
            </a:prstGeom>
          </p:spPr>
        </p:pic>
        <p:sp>
          <p:nvSpPr>
            <p:cNvPr id="16" name="Rectangle 15"/>
            <p:cNvSpPr/>
            <p:nvPr/>
          </p:nvSpPr>
          <p:spPr>
            <a:xfrm>
              <a:off x="6186969" y="2059877"/>
              <a:ext cx="1147750" cy="569387"/>
            </a:xfrm>
            <a:prstGeom prst="rect">
              <a:avLst/>
            </a:prstGeom>
          </p:spPr>
          <p:txBody>
            <a:bodyPr wrap="none">
              <a:spAutoFit/>
            </a:bodyPr>
            <a:lstStyle/>
            <a:p>
              <a:pPr algn="ctr" defTabSz="822960"/>
              <a:r>
                <a:rPr lang="fr-BE" sz="1920" dirty="0">
                  <a:solidFill>
                    <a:srgbClr val="20C5CB"/>
                  </a:solidFill>
                  <a:latin typeface="Open Sans" panose="020B0606030504020204" pitchFamily="34" charset="0"/>
                  <a:ea typeface="Open Sans" panose="020B0606030504020204" pitchFamily="34" charset="0"/>
                  <a:cs typeface="Open Sans" panose="020B0606030504020204" pitchFamily="34" charset="0"/>
                </a:rPr>
                <a:t>64.300 </a:t>
              </a:r>
              <a:br>
                <a:rPr lang="fr-BE" sz="1920" dirty="0">
                  <a:solidFill>
                    <a:srgbClr val="20C5CB"/>
                  </a:solidFill>
                  <a:latin typeface="Open Sans" panose="020B0606030504020204" pitchFamily="34" charset="0"/>
                  <a:ea typeface="Open Sans" panose="020B0606030504020204" pitchFamily="34" charset="0"/>
                  <a:cs typeface="Open Sans" panose="020B0606030504020204" pitchFamily="34" charset="0"/>
                </a:rPr>
              </a:br>
              <a:r>
                <a:rPr lang="fr-BE" sz="1920" dirty="0">
                  <a:solidFill>
                    <a:srgbClr val="20C5CB"/>
                  </a:solidFill>
                  <a:latin typeface="Open Sans" panose="020B0606030504020204" pitchFamily="34" charset="0"/>
                  <a:ea typeface="Open Sans" panose="020B0606030504020204" pitchFamily="34" charset="0"/>
                  <a:cs typeface="Open Sans" panose="020B0606030504020204" pitchFamily="34" charset="0"/>
                </a:rPr>
                <a:t>e-Box actives</a:t>
              </a:r>
            </a:p>
          </p:txBody>
        </p:sp>
      </p:grpSp>
      <p:grpSp>
        <p:nvGrpSpPr>
          <p:cNvPr id="27" name="Group 26"/>
          <p:cNvGrpSpPr/>
          <p:nvPr/>
        </p:nvGrpSpPr>
        <p:grpSpPr>
          <a:xfrm>
            <a:off x="3412225" y="3878305"/>
            <a:ext cx="1083117" cy="1843584"/>
            <a:chOff x="5059865" y="1015999"/>
            <a:chExt cx="902597" cy="1536320"/>
          </a:xfrm>
        </p:grpSpPr>
        <p:pic>
          <p:nvPicPr>
            <p:cNvPr id="17" name="Afbeelding 4"/>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101590" y="1015999"/>
              <a:ext cx="819150" cy="1043877"/>
            </a:xfrm>
            <a:prstGeom prst="rect">
              <a:avLst/>
            </a:prstGeom>
          </p:spPr>
        </p:pic>
        <p:sp>
          <p:nvSpPr>
            <p:cNvPr id="18" name="Rectangle 17"/>
            <p:cNvSpPr/>
            <p:nvPr/>
          </p:nvSpPr>
          <p:spPr>
            <a:xfrm>
              <a:off x="5059865" y="2059877"/>
              <a:ext cx="902597" cy="492442"/>
            </a:xfrm>
            <a:prstGeom prst="rect">
              <a:avLst/>
            </a:prstGeom>
          </p:spPr>
          <p:txBody>
            <a:bodyPr wrap="none">
              <a:spAutoFit/>
            </a:bodyPr>
            <a:lstStyle/>
            <a:p>
              <a:pPr algn="ctr" defTabSz="822960"/>
              <a:r>
                <a:rPr lang="fr-BE" sz="1620" dirty="0">
                  <a:solidFill>
                    <a:srgbClr val="20C5CB"/>
                  </a:solidFill>
                  <a:latin typeface="Calibri" panose="020F0502020204030204"/>
                </a:rPr>
                <a:t>11 </a:t>
              </a:r>
              <a:br>
                <a:rPr lang="fr-BE" sz="1620" dirty="0">
                  <a:solidFill>
                    <a:srgbClr val="20C5CB"/>
                  </a:solidFill>
                  <a:latin typeface="Calibri" panose="020F0502020204030204"/>
                </a:rPr>
              </a:br>
              <a:r>
                <a:rPr lang="fr-BE" sz="1620" dirty="0">
                  <a:solidFill>
                    <a:srgbClr val="20C5CB"/>
                  </a:solidFill>
                  <a:latin typeface="Calibri" panose="020F0502020204030204"/>
                </a:rPr>
                <a:t>émettrices</a:t>
              </a:r>
            </a:p>
          </p:txBody>
        </p:sp>
      </p:grpSp>
      <p:grpSp>
        <p:nvGrpSpPr>
          <p:cNvPr id="25" name="Group 24"/>
          <p:cNvGrpSpPr/>
          <p:nvPr/>
        </p:nvGrpSpPr>
        <p:grpSpPr>
          <a:xfrm>
            <a:off x="8362198" y="1540826"/>
            <a:ext cx="1061509" cy="1618859"/>
            <a:chOff x="4132589" y="1342083"/>
            <a:chExt cx="884591" cy="1349049"/>
          </a:xfrm>
        </p:grpSpPr>
        <p:pic>
          <p:nvPicPr>
            <p:cNvPr id="20" name="Afbeelding 4"/>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4306742" y="1342083"/>
              <a:ext cx="536284" cy="638556"/>
            </a:xfrm>
            <a:prstGeom prst="rect">
              <a:avLst/>
            </a:prstGeom>
          </p:spPr>
        </p:pic>
        <p:sp>
          <p:nvSpPr>
            <p:cNvPr id="26" name="Rectangle 25"/>
            <p:cNvSpPr/>
            <p:nvPr/>
          </p:nvSpPr>
          <p:spPr>
            <a:xfrm>
              <a:off x="4132589" y="2183300"/>
              <a:ext cx="884591" cy="507832"/>
            </a:xfrm>
            <a:prstGeom prst="rect">
              <a:avLst/>
            </a:prstGeom>
          </p:spPr>
          <p:txBody>
            <a:bodyPr wrap="none">
              <a:spAutoFit/>
            </a:bodyPr>
            <a:lstStyle/>
            <a:p>
              <a:pPr algn="ctr" defTabSz="822960"/>
              <a:r>
                <a:rPr lang="fr-BE" sz="1680" dirty="0">
                  <a:solidFill>
                    <a:srgbClr val="20C5CB"/>
                  </a:solidFill>
                  <a:latin typeface="Open Sans" panose="020B0606030504020204" pitchFamily="34" charset="0"/>
                  <a:ea typeface="Open Sans" panose="020B0606030504020204" pitchFamily="34" charset="0"/>
                  <a:cs typeface="Open Sans" panose="020B0606030504020204" pitchFamily="34" charset="0"/>
                </a:rPr>
                <a:t>2018</a:t>
              </a:r>
              <a:br>
                <a:rPr lang="fr-BE" sz="1680" dirty="0">
                  <a:solidFill>
                    <a:srgbClr val="20C5CB"/>
                  </a:solidFill>
                  <a:latin typeface="Open Sans" panose="020B0606030504020204" pitchFamily="34" charset="0"/>
                  <a:ea typeface="Open Sans" panose="020B0606030504020204" pitchFamily="34" charset="0"/>
                  <a:cs typeface="Open Sans" panose="020B0606030504020204" pitchFamily="34" charset="0"/>
                </a:rPr>
              </a:br>
              <a:r>
                <a:rPr lang="fr-BE" sz="1680" dirty="0">
                  <a:solidFill>
                    <a:srgbClr val="20C5CB"/>
                  </a:solidFill>
                  <a:latin typeface="Open Sans" panose="020B0606030504020204" pitchFamily="34" charset="0"/>
                  <a:ea typeface="Open Sans" panose="020B0606030504020204" pitchFamily="34" charset="0"/>
                  <a:cs typeface="Open Sans" panose="020B0606030504020204" pitchFamily="34" charset="0"/>
                </a:rPr>
                <a:t>5.000.000</a:t>
              </a:r>
            </a:p>
          </p:txBody>
        </p:sp>
      </p:grpSp>
      <p:pic>
        <p:nvPicPr>
          <p:cNvPr id="1028" name="Picture 4" descr="\\Smals-mvm.be\data\500\550\552\Bucom\Logo's\R\RSZ-ONSS\RSZ_ONSS_GREEN.png"/>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669530" y="3474088"/>
            <a:ext cx="340784"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Smals-mvm.be\data\500\550\552\Bucom\Logo's\R\Riziv - Inami - LIKIV\RizivLogo_NoName.png"/>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964540" y="3751351"/>
            <a:ext cx="348388"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mals-mvm.be\data\500\550\552\Bucom\Logo's\S\Sigedis\Sigedis_Logo_CMYK(+).jpg"/>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2716277" y="4288630"/>
            <a:ext cx="565650"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fic\Desktop\onem_rgb_1.jpg"/>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4515551" y="3628532"/>
            <a:ext cx="246256" cy="216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9" name="Object 28"/>
          <p:cNvGraphicFramePr>
            <a:graphicFrameLocks noChangeAspect="1"/>
          </p:cNvGraphicFramePr>
          <p:nvPr>
            <p:extLst/>
          </p:nvPr>
        </p:nvGraphicFramePr>
        <p:xfrm>
          <a:off x="4777422" y="4180630"/>
          <a:ext cx="289582" cy="216000"/>
        </p:xfrm>
        <a:graphic>
          <a:graphicData uri="http://schemas.openxmlformats.org/presentationml/2006/ole">
            <mc:AlternateContent xmlns:mc="http://schemas.openxmlformats.org/markup-compatibility/2006">
              <mc:Choice xmlns:v="urn:schemas-microsoft-com:vml" Requires="v">
                <p:oleObj spid="_x0000_s1044" name="Artwork" r:id="rId11" imgW="4167720" imgH="3107880" progId="Adobe.Illustrator.15.1">
                  <p:embed/>
                </p:oleObj>
              </mc:Choice>
              <mc:Fallback>
                <p:oleObj name="Artwork" r:id="rId11" imgW="4167720" imgH="3107880" progId="Adobe.Illustrator.15.1">
                  <p:embed/>
                  <p:pic>
                    <p:nvPicPr>
                      <p:cNvPr id="29" name="Object 28"/>
                      <p:cNvPicPr/>
                      <p:nvPr/>
                    </p:nvPicPr>
                    <p:blipFill>
                      <a:blip r:embed="rId12"/>
                      <a:stretch>
                        <a:fillRect/>
                      </a:stretch>
                    </p:blipFill>
                    <p:spPr>
                      <a:xfrm>
                        <a:off x="4777422" y="4180630"/>
                        <a:ext cx="289582" cy="216000"/>
                      </a:xfrm>
                      <a:prstGeom prst="rect">
                        <a:avLst/>
                      </a:prstGeom>
                    </p:spPr>
                  </p:pic>
                </p:oleObj>
              </mc:Fallback>
            </mc:AlternateContent>
          </a:graphicData>
        </a:graphic>
      </p:graphicFrame>
      <p:pic>
        <p:nvPicPr>
          <p:cNvPr id="1034" name="Picture 10"/>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308571" y="5940460"/>
            <a:ext cx="499765" cy="21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6" name="Picture 12" descr="\\Smals-mvm.be\data\500\550\552\Bucom\Logo's\S\SPF_ETC\SPF_ETC_4DRI_HD.jpg"/>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2767029" y="4804652"/>
            <a:ext cx="531962"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fic\Desktop\logo-nl.png"/>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4638679" y="5325082"/>
            <a:ext cx="525335"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fic\Desktop\logo.png"/>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2945386" y="5421287"/>
            <a:ext cx="305660" cy="216000"/>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fic\Desktop\logo-splash-en.png"/>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4755808" y="4694347"/>
            <a:ext cx="291073" cy="43661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Smals-mvm.be\data\500\550\552\Bucom\Logo's\E\eSanté\esante logo rvb.png"/>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4211266" y="5829716"/>
            <a:ext cx="502484" cy="21600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a:spLocks noGrp="1"/>
          </p:cNvSpPr>
          <p:nvPr>
            <p:ph type="sldNum" sz="quarter" idx="12"/>
          </p:nvPr>
        </p:nvSpPr>
        <p:spPr/>
        <p:txBody>
          <a:bodyPr/>
          <a:lstStyle/>
          <a:p>
            <a:pPr defTabSz="822960"/>
            <a:fld id="{95CE3149-9A57-49FF-8206-FDAC1CA05DA9}" type="slidenum">
              <a:rPr lang="en-US" smtClean="0"/>
              <a:pPr defTabSz="822960"/>
              <a:t>148</a:t>
            </a:fld>
            <a:endParaRPr lang="en-US" dirty="0"/>
          </a:p>
        </p:txBody>
      </p:sp>
    </p:spTree>
    <p:extLst>
      <p:ext uri="{BB962C8B-B14F-4D97-AF65-F5344CB8AC3E}">
        <p14:creationId xmlns:p14="http://schemas.microsoft.com/office/powerpoint/2010/main" val="1414064142"/>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L’e-Box aujourd’hui est créée facilement</a:t>
            </a:r>
          </a:p>
        </p:txBody>
      </p:sp>
      <p:graphicFrame>
        <p:nvGraphicFramePr>
          <p:cNvPr id="6" name="Content Placeholder 5"/>
          <p:cNvGraphicFramePr>
            <a:graphicFrameLocks noGrp="1"/>
          </p:cNvGraphicFramePr>
          <p:nvPr>
            <p:ph idx="1"/>
            <p:extLst/>
          </p:nvPr>
        </p:nvGraphicFramePr>
        <p:xfrm>
          <a:off x="1363980" y="1219201"/>
          <a:ext cx="5839552" cy="51267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098" name="Picture 2" descr="RÃ©sultat de recherche d'images pour &quot;bce entreprise&quot;"/>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737059" y="1847089"/>
            <a:ext cx="1398822" cy="56287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758168" y="3194563"/>
            <a:ext cx="2937264" cy="126983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9" name="Picture 13"/>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542788" y="3563176"/>
            <a:ext cx="1660744" cy="532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4"/>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914724" y="5200869"/>
            <a:ext cx="2204636" cy="826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xtBox 12"/>
          <p:cNvSpPr txBox="1"/>
          <p:nvPr/>
        </p:nvSpPr>
        <p:spPr>
          <a:xfrm rot="20939713">
            <a:off x="7450664" y="4838692"/>
            <a:ext cx="928116" cy="904863"/>
          </a:xfrm>
          <a:prstGeom prst="rect">
            <a:avLst/>
          </a:prstGeom>
          <a:noFill/>
        </p:spPr>
        <p:txBody>
          <a:bodyPr wrap="square" rtlCol="0">
            <a:spAutoFit/>
          </a:bodyPr>
          <a:lstStyle/>
          <a:p>
            <a:pPr defTabSz="822960"/>
            <a:r>
              <a:rPr lang="fr-BE" sz="5280" dirty="0">
                <a:solidFill>
                  <a:srgbClr val="20C5CB"/>
                </a:solidFill>
                <a:latin typeface="Calibri" panose="020F0502020204030204"/>
                <a:sym typeface="Wingdings 2"/>
              </a:rPr>
              <a:t></a:t>
            </a:r>
            <a:endParaRPr lang="fr-BE" sz="5280" dirty="0">
              <a:solidFill>
                <a:srgbClr val="20C5CB"/>
              </a:solidFill>
              <a:latin typeface="Calibri" panose="020F0502020204030204"/>
            </a:endParaRPr>
          </a:p>
        </p:txBody>
      </p:sp>
      <p:sp>
        <p:nvSpPr>
          <p:cNvPr id="9" name="Slide Number Placeholder 8"/>
          <p:cNvSpPr>
            <a:spLocks noGrp="1"/>
          </p:cNvSpPr>
          <p:nvPr>
            <p:ph type="sldNum" sz="quarter" idx="12"/>
          </p:nvPr>
        </p:nvSpPr>
        <p:spPr/>
        <p:txBody>
          <a:bodyPr/>
          <a:lstStyle/>
          <a:p>
            <a:pPr defTabSz="822960"/>
            <a:fld id="{95CE3149-9A57-49FF-8206-FDAC1CA05DA9}" type="slidenum">
              <a:rPr lang="en-US" smtClean="0"/>
              <a:pPr defTabSz="822960"/>
              <a:t>149</a:t>
            </a:fld>
            <a:endParaRPr lang="en-US" dirty="0"/>
          </a:p>
        </p:txBody>
      </p:sp>
    </p:spTree>
    <p:extLst>
      <p:ext uri="{BB962C8B-B14F-4D97-AF65-F5344CB8AC3E}">
        <p14:creationId xmlns:p14="http://schemas.microsoft.com/office/powerpoint/2010/main" val="25013172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smtClean="0"/>
              <a:t>eIDAS</a:t>
            </a:r>
            <a:r>
              <a:rPr lang="en-US" dirty="0" smtClean="0"/>
              <a:t> flow</a:t>
            </a:r>
            <a:endParaRPr lang="en-US" dirty="0"/>
          </a:p>
        </p:txBody>
      </p:sp>
      <p:pic>
        <p:nvPicPr>
          <p:cNvPr id="6" name="Picture 5"/>
          <p:cNvPicPr>
            <a:picLocks noChangeAspect="1"/>
          </p:cNvPicPr>
          <p:nvPr/>
        </p:nvPicPr>
        <p:blipFill>
          <a:blip r:embed="rId2"/>
          <a:stretch>
            <a:fillRect/>
          </a:stretch>
        </p:blipFill>
        <p:spPr>
          <a:xfrm>
            <a:off x="509944" y="1380101"/>
            <a:ext cx="9610091" cy="5082513"/>
          </a:xfrm>
          <a:prstGeom prst="rect">
            <a:avLst/>
          </a:prstGeom>
        </p:spPr>
      </p:pic>
      <p:sp>
        <p:nvSpPr>
          <p:cNvPr id="10" name="Slide Number Placeholder 9"/>
          <p:cNvSpPr>
            <a:spLocks noGrp="1"/>
          </p:cNvSpPr>
          <p:nvPr>
            <p:ph type="sldNum" sz="quarter" idx="12"/>
          </p:nvPr>
        </p:nvSpPr>
        <p:spPr/>
        <p:txBody>
          <a:bodyPr/>
          <a:lstStyle/>
          <a:p>
            <a:fld id="{D45B42A2-12DC-D04A-88D3-A93CC82DF348}" type="slidenum">
              <a:rPr lang="en-US" smtClean="0"/>
              <a:t>15</a:t>
            </a:fld>
            <a:endParaRPr lang="en-US" dirty="0"/>
          </a:p>
        </p:txBody>
      </p:sp>
    </p:spTree>
    <p:extLst>
      <p:ext uri="{BB962C8B-B14F-4D97-AF65-F5344CB8AC3E}">
        <p14:creationId xmlns:p14="http://schemas.microsoft.com/office/powerpoint/2010/main" val="14943187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fr-BE" dirty="0"/>
              <a:t>L’e-Box aujourd’hui est bidirectionnelle</a:t>
            </a:r>
          </a:p>
        </p:txBody>
      </p:sp>
      <p:sp>
        <p:nvSpPr>
          <p:cNvPr id="9" name="Content Placeholder 8"/>
          <p:cNvSpPr>
            <a:spLocks noGrp="1"/>
          </p:cNvSpPr>
          <p:nvPr>
            <p:ph sz="half" idx="4294967295"/>
          </p:nvPr>
        </p:nvSpPr>
        <p:spPr>
          <a:xfrm>
            <a:off x="967409" y="1450950"/>
            <a:ext cx="6456460" cy="4902142"/>
          </a:xfrm>
        </p:spPr>
        <p:txBody>
          <a:bodyPr>
            <a:normAutofit fontScale="62500" lnSpcReduction="20000"/>
          </a:bodyPr>
          <a:lstStyle/>
          <a:p>
            <a:pPr>
              <a:lnSpc>
                <a:spcPct val="120000"/>
              </a:lnSpc>
            </a:pPr>
            <a:r>
              <a:rPr lang="fr-BE" dirty="0" smtClean="0">
                <a:solidFill>
                  <a:srgbClr val="20C5CB"/>
                </a:solidFill>
              </a:rPr>
              <a:t>L’e-Box est bidirectionnelle : </a:t>
            </a:r>
            <a:r>
              <a:rPr lang="fr-BE" dirty="0" smtClean="0"/>
              <a:t>Une </a:t>
            </a:r>
            <a:r>
              <a:rPr lang="fr-BE" dirty="0">
                <a:solidFill>
                  <a:srgbClr val="20C5CB"/>
                </a:solidFill>
              </a:rPr>
              <a:t>entreprise peut répondre </a:t>
            </a:r>
            <a:r>
              <a:rPr lang="fr-BE" dirty="0"/>
              <a:t>à un envoi e-Box (renvoi d’informations demandées, questions, </a:t>
            </a:r>
            <a:r>
              <a:rPr lang="fr-BE" dirty="0" smtClean="0"/>
              <a:t>…)</a:t>
            </a:r>
            <a:endParaRPr lang="fr-BE" dirty="0"/>
          </a:p>
          <a:p>
            <a:pPr lvl="1">
              <a:lnSpc>
                <a:spcPct val="120000"/>
              </a:lnSpc>
            </a:pPr>
            <a:r>
              <a:rPr lang="fr-BE" dirty="0" smtClean="0"/>
              <a:t>Bientôt il sera aussi possible d’initier une conversation à partir de l’e-Box</a:t>
            </a:r>
          </a:p>
          <a:p>
            <a:pPr lvl="1">
              <a:lnSpc>
                <a:spcPct val="120000"/>
              </a:lnSpc>
            </a:pPr>
            <a:endParaRPr lang="fr-BE" dirty="0" smtClean="0"/>
          </a:p>
          <a:p>
            <a:pPr>
              <a:lnSpc>
                <a:spcPct val="120000"/>
              </a:lnSpc>
            </a:pPr>
            <a:r>
              <a:rPr lang="fr-BE" dirty="0">
                <a:solidFill>
                  <a:srgbClr val="20C5CB"/>
                </a:solidFill>
              </a:rPr>
              <a:t>Sous le contrôle de l’institution </a:t>
            </a:r>
            <a:r>
              <a:rPr lang="fr-BE" dirty="0"/>
              <a:t>qui doit s’organiser pour accepter ces messages</a:t>
            </a:r>
          </a:p>
          <a:p>
            <a:pPr lvl="1">
              <a:lnSpc>
                <a:spcPct val="120000"/>
              </a:lnSpc>
            </a:pPr>
            <a:r>
              <a:rPr lang="fr-BE" dirty="0">
                <a:solidFill>
                  <a:srgbClr val="20C5CB"/>
                </a:solidFill>
              </a:rPr>
              <a:t>Accepte ou non les contacts </a:t>
            </a:r>
            <a:r>
              <a:rPr lang="fr-BE" dirty="0"/>
              <a:t>des entreprises</a:t>
            </a:r>
          </a:p>
          <a:p>
            <a:pPr lvl="1">
              <a:lnSpc>
                <a:spcPct val="120000"/>
              </a:lnSpc>
            </a:pPr>
            <a:r>
              <a:rPr lang="fr-BE" dirty="0"/>
              <a:t>Active ou non </a:t>
            </a:r>
            <a:r>
              <a:rPr lang="fr-BE" dirty="0">
                <a:solidFill>
                  <a:srgbClr val="20C5CB"/>
                </a:solidFill>
              </a:rPr>
              <a:t>par type de </a:t>
            </a:r>
            <a:r>
              <a:rPr lang="fr-BE" dirty="0" smtClean="0">
                <a:solidFill>
                  <a:srgbClr val="20C5CB"/>
                </a:solidFill>
              </a:rPr>
              <a:t>message</a:t>
            </a:r>
          </a:p>
          <a:p>
            <a:pPr lvl="1">
              <a:lnSpc>
                <a:spcPct val="120000"/>
              </a:lnSpc>
            </a:pPr>
            <a:endParaRPr lang="fr-BE" dirty="0">
              <a:solidFill>
                <a:srgbClr val="20C5CB"/>
              </a:solidFill>
            </a:endParaRPr>
          </a:p>
          <a:p>
            <a:pPr>
              <a:lnSpc>
                <a:spcPct val="120000"/>
              </a:lnSpc>
            </a:pPr>
            <a:r>
              <a:rPr lang="fr-BE" dirty="0"/>
              <a:t>Permet de </a:t>
            </a:r>
            <a:r>
              <a:rPr lang="fr-BE" dirty="0">
                <a:solidFill>
                  <a:srgbClr val="20C5CB"/>
                </a:solidFill>
              </a:rPr>
              <a:t>s’intégrer directement </a:t>
            </a:r>
            <a:r>
              <a:rPr lang="fr-BE" dirty="0"/>
              <a:t>dans les </a:t>
            </a:r>
            <a:r>
              <a:rPr lang="fr-BE" dirty="0">
                <a:solidFill>
                  <a:srgbClr val="20C5CB"/>
                </a:solidFill>
              </a:rPr>
              <a:t>workflows de traitement </a:t>
            </a:r>
            <a:r>
              <a:rPr lang="fr-BE" dirty="0"/>
              <a:t>de l’institution</a:t>
            </a:r>
          </a:p>
          <a:p>
            <a:pPr lvl="1">
              <a:lnSpc>
                <a:spcPct val="120000"/>
              </a:lnSpc>
            </a:pPr>
            <a:r>
              <a:rPr lang="fr-BE" dirty="0"/>
              <a:t>Gestion des tâches</a:t>
            </a:r>
          </a:p>
          <a:p>
            <a:pPr lvl="1">
              <a:lnSpc>
                <a:spcPct val="120000"/>
              </a:lnSpc>
            </a:pPr>
            <a:r>
              <a:rPr lang="fr-BE" dirty="0"/>
              <a:t>Routage du </a:t>
            </a:r>
            <a:r>
              <a:rPr lang="fr-BE" dirty="0" smtClean="0"/>
              <a:t>message</a:t>
            </a:r>
          </a:p>
          <a:p>
            <a:pPr lvl="1">
              <a:lnSpc>
                <a:spcPct val="120000"/>
              </a:lnSpc>
            </a:pPr>
            <a:endParaRPr lang="fr-BE" dirty="0">
              <a:solidFill>
                <a:srgbClr val="20C5CB"/>
              </a:solidFill>
            </a:endParaRPr>
          </a:p>
          <a:p>
            <a:pPr>
              <a:lnSpc>
                <a:spcPct val="120000"/>
              </a:lnSpc>
            </a:pPr>
            <a:r>
              <a:rPr lang="fr-BE" dirty="0">
                <a:solidFill>
                  <a:srgbClr val="20C5CB"/>
                </a:solidFill>
              </a:rPr>
              <a:t>Ne doit pas remplacer les applications métiers</a:t>
            </a:r>
          </a:p>
          <a:p>
            <a:pPr lvl="1">
              <a:lnSpc>
                <a:spcPct val="120000"/>
              </a:lnSpc>
            </a:pPr>
            <a:r>
              <a:rPr lang="fr-BE" dirty="0"/>
              <a:t>Le contact reste générique et </a:t>
            </a:r>
            <a:r>
              <a:rPr lang="fr-BE" dirty="0" smtClean="0"/>
              <a:t>simple</a:t>
            </a:r>
            <a:endParaRPr lang="fr-BE" dirty="0"/>
          </a:p>
        </p:txBody>
      </p:sp>
      <p:pic>
        <p:nvPicPr>
          <p:cNvPr id="4" name="Picture 3"/>
          <p:cNvPicPr>
            <a:picLocks noChangeAspect="1"/>
          </p:cNvPicPr>
          <p:nvPr/>
        </p:nvPicPr>
        <p:blipFill rotWithShape="1">
          <a:blip r:embed="rId2"/>
          <a:srcRect l="48671"/>
          <a:stretch/>
        </p:blipFill>
        <p:spPr>
          <a:xfrm>
            <a:off x="7643190" y="1467741"/>
            <a:ext cx="3629964" cy="116432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a:stretch>
            <a:fillRect/>
          </a:stretch>
        </p:blipFill>
        <p:spPr>
          <a:xfrm>
            <a:off x="7495430" y="3128375"/>
            <a:ext cx="3205697" cy="3078082"/>
          </a:xfrm>
          <a:prstGeom prst="rect">
            <a:avLst/>
          </a:prstGeom>
          <a:ln>
            <a:noFill/>
          </a:ln>
          <a:effectLst>
            <a:outerShdw blurRad="292100" dist="139700" dir="2700000" algn="tl" rotWithShape="0">
              <a:srgbClr val="333333">
                <a:alpha val="65000"/>
              </a:srgbClr>
            </a:outerShdw>
          </a:effectLst>
        </p:spPr>
      </p:pic>
      <p:sp>
        <p:nvSpPr>
          <p:cNvPr id="10" name="Slide Number Placeholder 9"/>
          <p:cNvSpPr>
            <a:spLocks noGrp="1"/>
          </p:cNvSpPr>
          <p:nvPr>
            <p:ph type="sldNum" sz="quarter" idx="12"/>
          </p:nvPr>
        </p:nvSpPr>
        <p:spPr/>
        <p:txBody>
          <a:bodyPr/>
          <a:lstStyle/>
          <a:p>
            <a:pPr defTabSz="822960"/>
            <a:fld id="{95CE3149-9A57-49FF-8206-FDAC1CA05DA9}" type="slidenum">
              <a:rPr lang="en-US" smtClean="0"/>
              <a:pPr defTabSz="822960"/>
              <a:t>150</a:t>
            </a:fld>
            <a:endParaRPr lang="en-US" dirty="0"/>
          </a:p>
        </p:txBody>
      </p:sp>
    </p:spTree>
    <p:extLst>
      <p:ext uri="{BB962C8B-B14F-4D97-AF65-F5344CB8AC3E}">
        <p14:creationId xmlns:p14="http://schemas.microsoft.com/office/powerpoint/2010/main" val="155824821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dirty="0"/>
              <a:t>L’e-Box aujourd’hui offre des outils et des garanties aux expéditeurs</a:t>
            </a:r>
          </a:p>
        </p:txBody>
      </p:sp>
      <p:sp>
        <p:nvSpPr>
          <p:cNvPr id="3" name="Content Placeholder 2"/>
          <p:cNvSpPr>
            <a:spLocks noGrp="1"/>
          </p:cNvSpPr>
          <p:nvPr>
            <p:ph idx="1"/>
          </p:nvPr>
        </p:nvSpPr>
        <p:spPr/>
        <p:txBody>
          <a:bodyPr>
            <a:normAutofit/>
          </a:bodyPr>
          <a:lstStyle/>
          <a:p>
            <a:pPr>
              <a:lnSpc>
                <a:spcPct val="100000"/>
              </a:lnSpc>
              <a:buFont typeface="Wingdings" panose="05000000000000000000" pitchFamily="2" charset="2"/>
              <a:buChar char="ü"/>
            </a:pPr>
            <a:r>
              <a:rPr lang="fr-BE" sz="2160" dirty="0"/>
              <a:t>Savoir si </a:t>
            </a:r>
            <a:r>
              <a:rPr lang="fr-BE" sz="2160" dirty="0">
                <a:solidFill>
                  <a:srgbClr val="20C5CB"/>
                </a:solidFill>
              </a:rPr>
              <a:t>l’entreprise est prête </a:t>
            </a:r>
            <a:r>
              <a:rPr lang="fr-BE" sz="2160" dirty="0"/>
              <a:t>à accepter les documents de l’e-Box</a:t>
            </a:r>
          </a:p>
          <a:p>
            <a:pPr>
              <a:lnSpc>
                <a:spcPct val="100000"/>
              </a:lnSpc>
              <a:buFont typeface="Wingdings" panose="05000000000000000000" pitchFamily="2" charset="2"/>
              <a:buChar char="ü"/>
            </a:pPr>
            <a:endParaRPr lang="fr-BE" sz="2160" dirty="0"/>
          </a:p>
          <a:p>
            <a:pPr>
              <a:lnSpc>
                <a:spcPct val="100000"/>
              </a:lnSpc>
              <a:buFont typeface="Wingdings" panose="05000000000000000000" pitchFamily="2" charset="2"/>
              <a:buChar char="ü"/>
            </a:pPr>
            <a:r>
              <a:rPr lang="fr-BE" sz="2160" dirty="0"/>
              <a:t>Avoir la garantie que le </a:t>
            </a:r>
            <a:r>
              <a:rPr lang="fr-BE" sz="2160" dirty="0">
                <a:solidFill>
                  <a:srgbClr val="20C5CB"/>
                </a:solidFill>
              </a:rPr>
              <a:t>document est délivré </a:t>
            </a:r>
            <a:r>
              <a:rPr lang="fr-BE" sz="2160" dirty="0"/>
              <a:t>dans l’e-Box de l’entreprise</a:t>
            </a:r>
          </a:p>
          <a:p>
            <a:pPr>
              <a:lnSpc>
                <a:spcPct val="100000"/>
              </a:lnSpc>
              <a:buFont typeface="Wingdings" panose="05000000000000000000" pitchFamily="2" charset="2"/>
              <a:buChar char="ü"/>
            </a:pPr>
            <a:endParaRPr lang="fr-BE" sz="2160" dirty="0"/>
          </a:p>
          <a:p>
            <a:pPr>
              <a:lnSpc>
                <a:spcPct val="100000"/>
              </a:lnSpc>
              <a:buFont typeface="Wingdings" panose="05000000000000000000" pitchFamily="2" charset="2"/>
              <a:buChar char="ü"/>
            </a:pPr>
            <a:r>
              <a:rPr lang="fr-BE" sz="2160" dirty="0"/>
              <a:t>Avoir la garantie que le </a:t>
            </a:r>
            <a:r>
              <a:rPr lang="fr-BE" sz="2160" dirty="0">
                <a:solidFill>
                  <a:srgbClr val="20C5CB"/>
                </a:solidFill>
              </a:rPr>
              <a:t>document est accessible </a:t>
            </a:r>
            <a:r>
              <a:rPr lang="fr-BE" sz="2160" dirty="0"/>
              <a:t>pendant toute la </a:t>
            </a:r>
            <a:r>
              <a:rPr lang="fr-BE" sz="2160" dirty="0">
                <a:solidFill>
                  <a:srgbClr val="20C5CB"/>
                </a:solidFill>
              </a:rPr>
              <a:t>durée de validité </a:t>
            </a:r>
            <a:r>
              <a:rPr lang="fr-BE" sz="2160" dirty="0"/>
              <a:t>que l’institution a spécifiée</a:t>
            </a:r>
          </a:p>
          <a:p>
            <a:pPr>
              <a:lnSpc>
                <a:spcPct val="100000"/>
              </a:lnSpc>
              <a:buFont typeface="Wingdings" panose="05000000000000000000" pitchFamily="2" charset="2"/>
              <a:buChar char="ü"/>
            </a:pPr>
            <a:endParaRPr lang="fr-BE" sz="2160" dirty="0"/>
          </a:p>
          <a:p>
            <a:pPr>
              <a:lnSpc>
                <a:spcPct val="100000"/>
              </a:lnSpc>
              <a:buFont typeface="Wingdings" panose="05000000000000000000" pitchFamily="2" charset="2"/>
              <a:buChar char="ü"/>
            </a:pPr>
            <a:r>
              <a:rPr lang="fr-BE" sz="2160" dirty="0"/>
              <a:t>Avoir la garantie que seul les </a:t>
            </a:r>
            <a:r>
              <a:rPr lang="fr-BE" sz="2160" dirty="0">
                <a:solidFill>
                  <a:srgbClr val="20C5CB"/>
                </a:solidFill>
              </a:rPr>
              <a:t>utilisateurs autorisés </a:t>
            </a:r>
            <a:r>
              <a:rPr lang="fr-BE" sz="2160" dirty="0"/>
              <a:t>voient les documents</a:t>
            </a:r>
          </a:p>
          <a:p>
            <a:pPr>
              <a:lnSpc>
                <a:spcPct val="100000"/>
              </a:lnSpc>
              <a:buFont typeface="Wingdings" panose="05000000000000000000" pitchFamily="2" charset="2"/>
              <a:buChar char="ü"/>
            </a:pPr>
            <a:endParaRPr lang="fr-BE" sz="2160" dirty="0"/>
          </a:p>
          <a:p>
            <a:pPr>
              <a:lnSpc>
                <a:spcPct val="100000"/>
              </a:lnSpc>
              <a:buFont typeface="Wingdings" panose="05000000000000000000" pitchFamily="2" charset="2"/>
              <a:buChar char="ü"/>
            </a:pPr>
            <a:r>
              <a:rPr lang="fr-BE" sz="2160" dirty="0"/>
              <a:t>Connaître le </a:t>
            </a:r>
            <a:r>
              <a:rPr lang="fr-BE" sz="2160" dirty="0">
                <a:solidFill>
                  <a:srgbClr val="20C5CB"/>
                </a:solidFill>
              </a:rPr>
              <a:t>statut de lecture </a:t>
            </a:r>
            <a:r>
              <a:rPr lang="fr-BE" sz="2160" dirty="0"/>
              <a:t>du message par l’entreprise</a:t>
            </a:r>
          </a:p>
        </p:txBody>
      </p:sp>
      <p:sp>
        <p:nvSpPr>
          <p:cNvPr id="8" name="Slide Number Placeholder 7"/>
          <p:cNvSpPr>
            <a:spLocks noGrp="1"/>
          </p:cNvSpPr>
          <p:nvPr>
            <p:ph type="sldNum" sz="quarter" idx="12"/>
          </p:nvPr>
        </p:nvSpPr>
        <p:spPr/>
        <p:txBody>
          <a:bodyPr/>
          <a:lstStyle/>
          <a:p>
            <a:pPr defTabSz="822960"/>
            <a:fld id="{95CE3149-9A57-49FF-8206-FDAC1CA05DA9}" type="slidenum">
              <a:rPr lang="en-US" smtClean="0"/>
              <a:pPr defTabSz="822960"/>
              <a:t>151</a:t>
            </a:fld>
            <a:endParaRPr lang="en-US" dirty="0"/>
          </a:p>
        </p:txBody>
      </p:sp>
    </p:spTree>
    <p:extLst>
      <p:ext uri="{BB962C8B-B14F-4D97-AF65-F5344CB8AC3E}">
        <p14:creationId xmlns:p14="http://schemas.microsoft.com/office/powerpoint/2010/main" val="25481885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BE" dirty="0"/>
          </a:p>
        </p:txBody>
      </p:sp>
      <p:sp>
        <p:nvSpPr>
          <p:cNvPr id="3" name="Content Placeholder 2"/>
          <p:cNvSpPr>
            <a:spLocks noGrp="1"/>
          </p:cNvSpPr>
          <p:nvPr>
            <p:ph idx="1"/>
          </p:nvPr>
        </p:nvSpPr>
        <p:spPr/>
        <p:txBody>
          <a:bodyPr/>
          <a:lstStyle/>
          <a:p>
            <a:endParaRPr lang="fr-BE" dirty="0"/>
          </a:p>
        </p:txBody>
      </p:sp>
      <p:pic>
        <p:nvPicPr>
          <p:cNvPr id="6" name="Picture 5">
            <a:extLst>
              <a:ext uri="{FF2B5EF4-FFF2-40B4-BE49-F238E27FC236}">
                <a16:creationId xmlns:a16="http://schemas.microsoft.com/office/drawing/2014/main" id="{42E6FF1E-8115-4647-BD91-5C7C070446A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9600" y="610"/>
            <a:ext cx="10972800" cy="6856781"/>
          </a:xfrm>
          <a:prstGeom prst="rect">
            <a:avLst/>
          </a:prstGeom>
        </p:spPr>
      </p:pic>
      <p:sp>
        <p:nvSpPr>
          <p:cNvPr id="7" name="Rectangle 6"/>
          <p:cNvSpPr/>
          <p:nvPr/>
        </p:nvSpPr>
        <p:spPr>
          <a:xfrm>
            <a:off x="6059424" y="0"/>
            <a:ext cx="5522976" cy="6857390"/>
          </a:xfrm>
          <a:prstGeom prst="rect">
            <a:avLst/>
          </a:prstGeom>
          <a:blipFill dpi="0" rotWithShape="1">
            <a:blip r:embed="rId3">
              <a:alphaModFix amt="3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fr-BE" sz="1620" dirty="0">
              <a:solidFill>
                <a:srgbClr val="FFFFFF"/>
              </a:solidFill>
              <a:latin typeface="Calibri" panose="020F0502020204030204"/>
            </a:endParaRPr>
          </a:p>
        </p:txBody>
      </p:sp>
      <p:sp>
        <p:nvSpPr>
          <p:cNvPr id="9" name="Title 1">
            <a:extLst>
              <a:ext uri="{FF2B5EF4-FFF2-40B4-BE49-F238E27FC236}">
                <a16:creationId xmlns:a16="http://schemas.microsoft.com/office/drawing/2014/main" id="{8F18F4F2-77F3-8340-9889-E050FC100D4F}"/>
              </a:ext>
            </a:extLst>
          </p:cNvPr>
          <p:cNvSpPr txBox="1">
            <a:spLocks/>
          </p:cNvSpPr>
          <p:nvPr/>
        </p:nvSpPr>
        <p:spPr>
          <a:xfrm>
            <a:off x="1013233" y="1684063"/>
            <a:ext cx="4790159" cy="3966929"/>
          </a:xfrm>
          <a:prstGeom prst="rect">
            <a:avLst/>
          </a:prstGeom>
        </p:spPr>
        <p:txBody>
          <a:bodyPr vert="horz" lIns="109728" tIns="54864" rIns="109728" bIns="54864" rtlCol="0" anchor="ctr">
            <a:normAutofit/>
          </a:bodyPr>
          <a:lstStyle>
            <a:lvl1pPr algn="l" defTabSz="685800" rtl="0" eaLnBrk="1" latinLnBrk="0" hangingPunct="1">
              <a:lnSpc>
                <a:spcPct val="90000"/>
              </a:lnSpc>
              <a:spcBef>
                <a:spcPct val="0"/>
              </a:spcBef>
              <a:buNone/>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defTabSz="822960"/>
            <a:r>
              <a:rPr lang="fr-FR" sz="3360" dirty="0">
                <a:solidFill>
                  <a:srgbClr val="FFFFFF"/>
                </a:solidFill>
              </a:rPr>
              <a:t>La fédération d’e-Box</a:t>
            </a:r>
          </a:p>
          <a:p>
            <a:pPr defTabSz="822960"/>
            <a:endParaRPr lang="fr-FR" sz="3360" dirty="0">
              <a:solidFill>
                <a:srgbClr val="FFFFFF"/>
              </a:solidFill>
            </a:endParaRPr>
          </a:p>
          <a:p>
            <a:pPr defTabSz="822960"/>
            <a:r>
              <a:rPr lang="fr-FR" sz="3360" dirty="0">
                <a:solidFill>
                  <a:srgbClr val="FFFFFF"/>
                </a:solidFill>
              </a:rPr>
              <a:t>Un écosystème qui met en relation les Document </a:t>
            </a:r>
            <a:r>
              <a:rPr lang="fr-FR" sz="3360" dirty="0" err="1">
                <a:solidFill>
                  <a:srgbClr val="FFFFFF"/>
                </a:solidFill>
              </a:rPr>
              <a:t>Senders</a:t>
            </a:r>
            <a:r>
              <a:rPr lang="fr-FR" sz="3360" dirty="0">
                <a:solidFill>
                  <a:srgbClr val="FFFFFF"/>
                </a:solidFill>
              </a:rPr>
              <a:t>, les Document Providers et l’entreprise</a:t>
            </a:r>
            <a:endParaRPr lang="fr-FR" sz="2160" dirty="0">
              <a:solidFill>
                <a:srgbClr val="FFFFFF"/>
              </a:solidFill>
            </a:endParaRPr>
          </a:p>
        </p:txBody>
      </p:sp>
      <p:sp>
        <p:nvSpPr>
          <p:cNvPr id="11" name="Slide Number Placeholder 10"/>
          <p:cNvSpPr>
            <a:spLocks noGrp="1"/>
          </p:cNvSpPr>
          <p:nvPr>
            <p:ph type="sldNum" sz="quarter" idx="12"/>
          </p:nvPr>
        </p:nvSpPr>
        <p:spPr/>
        <p:txBody>
          <a:bodyPr/>
          <a:lstStyle/>
          <a:p>
            <a:pPr defTabSz="822960"/>
            <a:fld id="{95CE3149-9A57-49FF-8206-FDAC1CA05DA9}" type="slidenum">
              <a:rPr lang="en-US" smtClean="0"/>
              <a:pPr defTabSz="822960"/>
              <a:t>152</a:t>
            </a:fld>
            <a:endParaRPr lang="en-US" dirty="0"/>
          </a:p>
        </p:txBody>
      </p:sp>
    </p:spTree>
    <p:extLst>
      <p:ext uri="{BB962C8B-B14F-4D97-AF65-F5344CB8AC3E}">
        <p14:creationId xmlns:p14="http://schemas.microsoft.com/office/powerpoint/2010/main" val="4070259362"/>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La fédération</a:t>
            </a:r>
          </a:p>
        </p:txBody>
      </p:sp>
      <p:sp>
        <p:nvSpPr>
          <p:cNvPr id="64" name="Content Placeholder 11"/>
          <p:cNvSpPr>
            <a:spLocks noGrp="1"/>
          </p:cNvSpPr>
          <p:nvPr>
            <p:ph idx="1"/>
          </p:nvPr>
        </p:nvSpPr>
        <p:spPr>
          <a:xfrm>
            <a:off x="6178647" y="4958047"/>
            <a:ext cx="1819254" cy="630190"/>
          </a:xfrm>
        </p:spPr>
        <p:txBody>
          <a:bodyPr>
            <a:noAutofit/>
          </a:bodyPr>
          <a:lstStyle/>
          <a:p>
            <a:pPr marL="0" indent="0">
              <a:lnSpc>
                <a:spcPct val="100000"/>
              </a:lnSpc>
              <a:buNone/>
            </a:pPr>
            <a:r>
              <a:rPr lang="fr-BE" sz="1920" u="sng" dirty="0"/>
              <a:t>Une seule API pour tous</a:t>
            </a:r>
          </a:p>
        </p:txBody>
      </p:sp>
      <p:sp>
        <p:nvSpPr>
          <p:cNvPr id="65" name="Flowchart: Magnetic Disk 64"/>
          <p:cNvSpPr/>
          <p:nvPr/>
        </p:nvSpPr>
        <p:spPr>
          <a:xfrm>
            <a:off x="2684016" y="3310098"/>
            <a:ext cx="953702" cy="880766"/>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66" name="Rounded Rectangle 65"/>
          <p:cNvSpPr/>
          <p:nvPr/>
        </p:nvSpPr>
        <p:spPr>
          <a:xfrm>
            <a:off x="2793626" y="3736217"/>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pic>
        <p:nvPicPr>
          <p:cNvPr id="68" name="Picture 2" descr="C:\Users\jevo\AppData\Local\Microsoft\Windows\Temporary Internet Files\Content.IE5\ZRCVVMOR\Devicetemplates_laptop-01[1].pn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42866" y="3054567"/>
            <a:ext cx="2901096" cy="171737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1403" y="3158889"/>
            <a:ext cx="2083734" cy="14151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471145" y="3296188"/>
            <a:ext cx="844538" cy="359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1" name="Rounded Rectangle 70"/>
          <p:cNvSpPr/>
          <p:nvPr/>
        </p:nvSpPr>
        <p:spPr>
          <a:xfrm>
            <a:off x="2793626" y="3808225"/>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72" name="Rounded Rectangle 71"/>
          <p:cNvSpPr/>
          <p:nvPr/>
        </p:nvSpPr>
        <p:spPr>
          <a:xfrm>
            <a:off x="2793626" y="3880233"/>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73" name="Rounded Rectangle 72"/>
          <p:cNvSpPr/>
          <p:nvPr/>
        </p:nvSpPr>
        <p:spPr>
          <a:xfrm>
            <a:off x="2793626" y="3952241"/>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74" name="Rounded Rectangle 73"/>
          <p:cNvSpPr/>
          <p:nvPr/>
        </p:nvSpPr>
        <p:spPr>
          <a:xfrm>
            <a:off x="7526173" y="3833050"/>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75" name="Rounded Rectangle 74"/>
          <p:cNvSpPr/>
          <p:nvPr/>
        </p:nvSpPr>
        <p:spPr>
          <a:xfrm>
            <a:off x="7526173" y="3903622"/>
            <a:ext cx="734482"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76" name="Rounded Rectangle 75"/>
          <p:cNvSpPr/>
          <p:nvPr/>
        </p:nvSpPr>
        <p:spPr>
          <a:xfrm>
            <a:off x="7526173" y="3974194"/>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77" name="Rounded Rectangle 76"/>
          <p:cNvSpPr/>
          <p:nvPr/>
        </p:nvSpPr>
        <p:spPr>
          <a:xfrm>
            <a:off x="7526173" y="4044766"/>
            <a:ext cx="734482" cy="4571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78" name="TextBox 77"/>
          <p:cNvSpPr txBox="1"/>
          <p:nvPr/>
        </p:nvSpPr>
        <p:spPr>
          <a:xfrm>
            <a:off x="2708051" y="4141976"/>
            <a:ext cx="905633" cy="535531"/>
          </a:xfrm>
          <a:prstGeom prst="rect">
            <a:avLst/>
          </a:prstGeom>
          <a:noFill/>
        </p:spPr>
        <p:txBody>
          <a:bodyPr wrap="none" rtlCol="0">
            <a:spAutoFit/>
          </a:bodyPr>
          <a:lstStyle/>
          <a:p>
            <a:pPr algn="ctr" defTabSz="822960"/>
            <a:r>
              <a:rPr lang="fr-BE" sz="1440" dirty="0">
                <a:solidFill>
                  <a:srgbClr val="000000"/>
                </a:solidFill>
                <a:latin typeface="Calibri" panose="020F0502020204030204"/>
              </a:rPr>
              <a:t>DB e-Box </a:t>
            </a:r>
          </a:p>
          <a:p>
            <a:pPr algn="ctr" defTabSz="822960"/>
            <a:r>
              <a:rPr lang="fr-BE" sz="1440" dirty="0">
                <a:solidFill>
                  <a:srgbClr val="000000"/>
                </a:solidFill>
                <a:latin typeface="Calibri" panose="020F0502020204030204"/>
              </a:rPr>
              <a:t>(</a:t>
            </a:r>
            <a:r>
              <a:rPr lang="fr-BE" sz="1440" dirty="0" err="1">
                <a:solidFill>
                  <a:srgbClr val="000000"/>
                </a:solidFill>
                <a:latin typeface="Calibri" panose="020F0502020204030204"/>
              </a:rPr>
              <a:t>SocSec</a:t>
            </a:r>
            <a:r>
              <a:rPr lang="fr-BE" sz="1440" dirty="0">
                <a:solidFill>
                  <a:srgbClr val="000000"/>
                </a:solidFill>
                <a:latin typeface="Calibri" panose="020F0502020204030204"/>
              </a:rPr>
              <a:t>)</a:t>
            </a:r>
          </a:p>
        </p:txBody>
      </p:sp>
      <p:sp>
        <p:nvSpPr>
          <p:cNvPr id="79" name="TextBox 78"/>
          <p:cNvSpPr txBox="1"/>
          <p:nvPr/>
        </p:nvSpPr>
        <p:spPr>
          <a:xfrm>
            <a:off x="4032129" y="4069968"/>
            <a:ext cx="1440266" cy="535531"/>
          </a:xfrm>
          <a:prstGeom prst="rect">
            <a:avLst/>
          </a:prstGeom>
          <a:noFill/>
        </p:spPr>
        <p:txBody>
          <a:bodyPr wrap="none" rtlCol="0">
            <a:spAutoFit/>
          </a:bodyPr>
          <a:lstStyle/>
          <a:p>
            <a:pPr algn="ctr" defTabSz="822960"/>
            <a:r>
              <a:rPr lang="fr-BE" sz="1440" dirty="0">
                <a:solidFill>
                  <a:srgbClr val="000000"/>
                </a:solidFill>
                <a:latin typeface="Calibri" panose="020F0502020204030204"/>
              </a:rPr>
              <a:t>MessageRegistry</a:t>
            </a:r>
          </a:p>
          <a:p>
            <a:pPr algn="ctr" defTabSz="822960"/>
            <a:r>
              <a:rPr lang="fr-BE" sz="1440" dirty="0">
                <a:solidFill>
                  <a:srgbClr val="000000"/>
                </a:solidFill>
                <a:latin typeface="Calibri" panose="020F0502020204030204"/>
              </a:rPr>
              <a:t>SocSec</a:t>
            </a:r>
          </a:p>
        </p:txBody>
      </p:sp>
      <p:sp>
        <p:nvSpPr>
          <p:cNvPr id="80" name="TextBox 79"/>
          <p:cNvSpPr txBox="1"/>
          <p:nvPr/>
        </p:nvSpPr>
        <p:spPr>
          <a:xfrm>
            <a:off x="6852667" y="2752385"/>
            <a:ext cx="1982338" cy="313932"/>
          </a:xfrm>
          <a:prstGeom prst="rect">
            <a:avLst/>
          </a:prstGeom>
          <a:noFill/>
        </p:spPr>
        <p:txBody>
          <a:bodyPr wrap="none" rtlCol="0">
            <a:spAutoFit/>
          </a:bodyPr>
          <a:lstStyle/>
          <a:p>
            <a:pPr algn="ctr" defTabSz="822960"/>
            <a:r>
              <a:rPr lang="fr-BE" sz="1440" dirty="0">
                <a:solidFill>
                  <a:srgbClr val="000000"/>
                </a:solidFill>
                <a:latin typeface="Calibri" panose="020F0502020204030204"/>
              </a:rPr>
              <a:t>Nouvelle Webapp e-Box</a:t>
            </a:r>
          </a:p>
        </p:txBody>
      </p:sp>
      <p:cxnSp>
        <p:nvCxnSpPr>
          <p:cNvPr id="81" name="Elbow Connector 80"/>
          <p:cNvCxnSpPr>
            <a:stCxn id="83" idx="1"/>
            <a:endCxn id="65" idx="4"/>
          </p:cNvCxnSpPr>
          <p:nvPr/>
        </p:nvCxnSpPr>
        <p:spPr>
          <a:xfrm rot="10800000">
            <a:off x="3637720" y="3750483"/>
            <a:ext cx="765037" cy="1"/>
          </a:xfrm>
          <a:prstGeom prst="bentConnector3">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83" name="Picture 2" descr="C:\Users\jevo\AppData\Local\Microsoft\Windows\Temporary Internet Files\Content.IE5\5DM5B4EY\Web-Services-Icon5[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02756" y="3415538"/>
            <a:ext cx="699016" cy="669889"/>
          </a:xfrm>
          <a:prstGeom prst="rect">
            <a:avLst/>
          </a:prstGeom>
          <a:noFill/>
          <a:extLst>
            <a:ext uri="{909E8E84-426E-40DD-AFC4-6F175D3DCCD1}">
              <a14:hiddenFill xmlns:a14="http://schemas.microsoft.com/office/drawing/2010/main">
                <a:solidFill>
                  <a:srgbClr val="FFFFFF"/>
                </a:solidFill>
              </a14:hiddenFill>
            </a:ext>
          </a:extLst>
        </p:spPr>
      </p:pic>
      <p:cxnSp>
        <p:nvCxnSpPr>
          <p:cNvPr id="84" name="Elbow Connector 83"/>
          <p:cNvCxnSpPr/>
          <p:nvPr/>
        </p:nvCxnSpPr>
        <p:spPr>
          <a:xfrm rot="10800000">
            <a:off x="5074126" y="3853942"/>
            <a:ext cx="1605206" cy="1"/>
          </a:xfrm>
          <a:prstGeom prst="bentConnector3">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6" name="Elbow Connector 42"/>
          <p:cNvCxnSpPr>
            <a:endCxn id="97" idx="3"/>
          </p:cNvCxnSpPr>
          <p:nvPr/>
        </p:nvCxnSpPr>
        <p:spPr>
          <a:xfrm flipH="1">
            <a:off x="5058543" y="4040049"/>
            <a:ext cx="1593299" cy="1446011"/>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87" name="Elbow Connector 42"/>
          <p:cNvCxnSpPr>
            <a:stCxn id="110" idx="3"/>
          </p:cNvCxnSpPr>
          <p:nvPr/>
        </p:nvCxnSpPr>
        <p:spPr>
          <a:xfrm>
            <a:off x="5131699" y="2318612"/>
            <a:ext cx="1547633" cy="1380800"/>
          </a:xfrm>
          <a:prstGeom prst="straightConnector1">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88" name="Picture 7" descr="https://image.flaticon.com/icons/png/512/48/48609.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41254" y="3267024"/>
            <a:ext cx="537677" cy="448064"/>
          </a:xfrm>
          <a:prstGeom prst="rect">
            <a:avLst/>
          </a:prstGeom>
          <a:noFill/>
          <a:extLst>
            <a:ext uri="{909E8E84-426E-40DD-AFC4-6F175D3DCCD1}">
              <a14:hiddenFill xmlns:a14="http://schemas.microsoft.com/office/drawing/2010/main">
                <a:solidFill>
                  <a:srgbClr val="FFFFFF"/>
                </a:solidFill>
              </a14:hiddenFill>
            </a:ext>
          </a:extLst>
        </p:spPr>
      </p:pic>
      <p:sp>
        <p:nvSpPr>
          <p:cNvPr id="89" name="Flowchart: Magnetic Disk 88"/>
          <p:cNvSpPr/>
          <p:nvPr/>
        </p:nvSpPr>
        <p:spPr>
          <a:xfrm>
            <a:off x="2677126" y="5045675"/>
            <a:ext cx="953702" cy="880766"/>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90" name="Rounded Rectangle 89"/>
          <p:cNvSpPr/>
          <p:nvPr/>
        </p:nvSpPr>
        <p:spPr>
          <a:xfrm>
            <a:off x="2786736" y="5471794"/>
            <a:ext cx="734482"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92" name="Rounded Rectangle 91"/>
          <p:cNvSpPr/>
          <p:nvPr/>
        </p:nvSpPr>
        <p:spPr>
          <a:xfrm>
            <a:off x="2786736" y="5543803"/>
            <a:ext cx="734482"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93" name="TextBox 92"/>
          <p:cNvSpPr txBox="1"/>
          <p:nvPr/>
        </p:nvSpPr>
        <p:spPr>
          <a:xfrm>
            <a:off x="2564330" y="5931732"/>
            <a:ext cx="1179297" cy="313932"/>
          </a:xfrm>
          <a:prstGeom prst="rect">
            <a:avLst/>
          </a:prstGeom>
          <a:noFill/>
        </p:spPr>
        <p:txBody>
          <a:bodyPr wrap="none" rtlCol="0">
            <a:spAutoFit/>
          </a:bodyPr>
          <a:lstStyle/>
          <a:p>
            <a:pPr algn="ctr" defTabSz="822960"/>
            <a:r>
              <a:rPr lang="fr-BE" sz="1440" dirty="0">
                <a:solidFill>
                  <a:srgbClr val="000000"/>
                </a:solidFill>
                <a:latin typeface="Calibri" panose="020F0502020204030204"/>
              </a:rPr>
              <a:t>DB Economie</a:t>
            </a:r>
          </a:p>
        </p:txBody>
      </p:sp>
      <p:sp>
        <p:nvSpPr>
          <p:cNvPr id="94" name="TextBox 93"/>
          <p:cNvSpPr txBox="1"/>
          <p:nvPr/>
        </p:nvSpPr>
        <p:spPr>
          <a:xfrm>
            <a:off x="3988901" y="5805546"/>
            <a:ext cx="1440266" cy="535531"/>
          </a:xfrm>
          <a:prstGeom prst="rect">
            <a:avLst/>
          </a:prstGeom>
          <a:noFill/>
        </p:spPr>
        <p:txBody>
          <a:bodyPr wrap="none" rtlCol="0">
            <a:spAutoFit/>
          </a:bodyPr>
          <a:lstStyle/>
          <a:p>
            <a:pPr algn="ctr" defTabSz="822960"/>
            <a:r>
              <a:rPr lang="fr-BE" sz="1440" dirty="0">
                <a:solidFill>
                  <a:srgbClr val="000000"/>
                </a:solidFill>
                <a:latin typeface="Calibri" panose="020F0502020204030204"/>
              </a:rPr>
              <a:t>MessageRegistry</a:t>
            </a:r>
          </a:p>
          <a:p>
            <a:pPr algn="ctr" defTabSz="822960"/>
            <a:r>
              <a:rPr lang="fr-BE" sz="1440" dirty="0">
                <a:solidFill>
                  <a:srgbClr val="000000"/>
                </a:solidFill>
                <a:latin typeface="Calibri" panose="020F0502020204030204"/>
              </a:rPr>
              <a:t>FOD Economie</a:t>
            </a:r>
          </a:p>
        </p:txBody>
      </p:sp>
      <p:cxnSp>
        <p:nvCxnSpPr>
          <p:cNvPr id="95" name="Elbow Connector 94"/>
          <p:cNvCxnSpPr>
            <a:stCxn id="97" idx="1"/>
            <a:endCxn id="89" idx="4"/>
          </p:cNvCxnSpPr>
          <p:nvPr/>
        </p:nvCxnSpPr>
        <p:spPr>
          <a:xfrm rot="10800000">
            <a:off x="3630830" y="5486060"/>
            <a:ext cx="728699" cy="1"/>
          </a:xfrm>
          <a:prstGeom prst="bentConnector3">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97" name="Picture 2" descr="C:\Users\jevo\AppData\Local\Microsoft\Windows\Temporary Internet Files\Content.IE5\5DM5B4EY\Web-Services-Icon5[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59527" y="5151115"/>
            <a:ext cx="699016" cy="669889"/>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7" descr="https://image.flaticon.com/icons/png/512/48/48609.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789704" y="4822248"/>
            <a:ext cx="537677" cy="448064"/>
          </a:xfrm>
          <a:prstGeom prst="rect">
            <a:avLst/>
          </a:prstGeom>
          <a:noFill/>
          <a:extLst>
            <a:ext uri="{909E8E84-426E-40DD-AFC4-6F175D3DCCD1}">
              <a14:hiddenFill xmlns:a14="http://schemas.microsoft.com/office/drawing/2010/main">
                <a:solidFill>
                  <a:srgbClr val="FFFFFF"/>
                </a:solidFill>
              </a14:hiddenFill>
            </a:ext>
          </a:extLst>
        </p:spPr>
      </p:pic>
      <p:sp>
        <p:nvSpPr>
          <p:cNvPr id="100" name="Rounded Rectangle 99"/>
          <p:cNvSpPr/>
          <p:nvPr/>
        </p:nvSpPr>
        <p:spPr>
          <a:xfrm>
            <a:off x="7526173" y="4115338"/>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101" name="Rounded Rectangle 100"/>
          <p:cNvSpPr/>
          <p:nvPr/>
        </p:nvSpPr>
        <p:spPr>
          <a:xfrm>
            <a:off x="7526173" y="4185910"/>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102" name="Rounded Rectangle 101"/>
          <p:cNvSpPr/>
          <p:nvPr/>
        </p:nvSpPr>
        <p:spPr>
          <a:xfrm>
            <a:off x="7526173" y="4256481"/>
            <a:ext cx="734482" cy="45719"/>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103" name="Flowchart: Magnetic Disk 102"/>
          <p:cNvSpPr/>
          <p:nvPr/>
        </p:nvSpPr>
        <p:spPr>
          <a:xfrm>
            <a:off x="2719578" y="1878227"/>
            <a:ext cx="953702" cy="880766"/>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104" name="Rounded Rectangle 103"/>
          <p:cNvSpPr/>
          <p:nvPr/>
        </p:nvSpPr>
        <p:spPr>
          <a:xfrm>
            <a:off x="2829188" y="2272892"/>
            <a:ext cx="734482" cy="45719"/>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00B050"/>
              </a:solidFill>
              <a:latin typeface="Calibri" panose="020F0502020204030204"/>
            </a:endParaRPr>
          </a:p>
        </p:txBody>
      </p:sp>
      <p:sp>
        <p:nvSpPr>
          <p:cNvPr id="106" name="TextBox 105"/>
          <p:cNvSpPr txBox="1"/>
          <p:nvPr/>
        </p:nvSpPr>
        <p:spPr>
          <a:xfrm>
            <a:off x="2680362" y="2678649"/>
            <a:ext cx="1032142" cy="313932"/>
          </a:xfrm>
          <a:prstGeom prst="rect">
            <a:avLst/>
          </a:prstGeom>
          <a:noFill/>
        </p:spPr>
        <p:txBody>
          <a:bodyPr wrap="none" rtlCol="0">
            <a:spAutoFit/>
          </a:bodyPr>
          <a:lstStyle/>
          <a:p>
            <a:pPr algn="ctr" defTabSz="822960"/>
            <a:r>
              <a:rPr lang="fr-BE" sz="1440" dirty="0">
                <a:solidFill>
                  <a:srgbClr val="000000"/>
                </a:solidFill>
                <a:latin typeface="Calibri" panose="020F0502020204030204"/>
              </a:rPr>
              <a:t>DB Pension</a:t>
            </a:r>
          </a:p>
        </p:txBody>
      </p:sp>
      <p:sp>
        <p:nvSpPr>
          <p:cNvPr id="107" name="TextBox 106"/>
          <p:cNvSpPr txBox="1"/>
          <p:nvPr/>
        </p:nvSpPr>
        <p:spPr>
          <a:xfrm>
            <a:off x="4062057" y="2606643"/>
            <a:ext cx="1440266" cy="535531"/>
          </a:xfrm>
          <a:prstGeom prst="rect">
            <a:avLst/>
          </a:prstGeom>
          <a:noFill/>
        </p:spPr>
        <p:txBody>
          <a:bodyPr wrap="none" rtlCol="0">
            <a:spAutoFit/>
          </a:bodyPr>
          <a:lstStyle/>
          <a:p>
            <a:pPr algn="ctr" defTabSz="822960"/>
            <a:r>
              <a:rPr lang="fr-BE" sz="1440" dirty="0">
                <a:solidFill>
                  <a:srgbClr val="000000"/>
                </a:solidFill>
                <a:latin typeface="Calibri" panose="020F0502020204030204"/>
              </a:rPr>
              <a:t>MessageRegistry</a:t>
            </a:r>
          </a:p>
          <a:p>
            <a:pPr algn="ctr" defTabSz="822960"/>
            <a:r>
              <a:rPr lang="fr-BE" sz="1440" dirty="0">
                <a:solidFill>
                  <a:srgbClr val="000000"/>
                </a:solidFill>
                <a:latin typeface="Calibri" panose="020F0502020204030204"/>
              </a:rPr>
              <a:t>Pension</a:t>
            </a:r>
          </a:p>
        </p:txBody>
      </p:sp>
      <p:cxnSp>
        <p:nvCxnSpPr>
          <p:cNvPr id="108" name="Elbow Connector 107"/>
          <p:cNvCxnSpPr>
            <a:stCxn id="110" idx="1"/>
            <a:endCxn id="103" idx="4"/>
          </p:cNvCxnSpPr>
          <p:nvPr/>
        </p:nvCxnSpPr>
        <p:spPr>
          <a:xfrm rot="10800000">
            <a:off x="3673281" y="2318612"/>
            <a:ext cx="759403" cy="1"/>
          </a:xfrm>
          <a:prstGeom prst="bentConnector3">
            <a:avLst/>
          </a:prstGeom>
          <a:ln w="381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110" name="Picture 2" descr="C:\Users\jevo\AppData\Local\Microsoft\Windows\Temporary Internet Files\Content.IE5\5DM5B4EY\Web-Services-Icon5[1].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32684" y="1983667"/>
            <a:ext cx="699016" cy="669889"/>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7" descr="https://image.flaticon.com/icons/png/512/48/48609.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925887" y="1685270"/>
            <a:ext cx="537677" cy="448064"/>
          </a:xfrm>
          <a:prstGeom prst="rect">
            <a:avLst/>
          </a:prstGeom>
          <a:noFill/>
          <a:extLst>
            <a:ext uri="{909E8E84-426E-40DD-AFC4-6F175D3DCCD1}">
              <a14:hiddenFill xmlns:a14="http://schemas.microsoft.com/office/drawing/2010/main">
                <a:solidFill>
                  <a:srgbClr val="FFFFFF"/>
                </a:solidFill>
              </a14:hiddenFill>
            </a:ext>
          </a:extLst>
        </p:spPr>
      </p:pic>
      <p:sp>
        <p:nvSpPr>
          <p:cNvPr id="113" name="TextBox 112"/>
          <p:cNvSpPr txBox="1"/>
          <p:nvPr/>
        </p:nvSpPr>
        <p:spPr>
          <a:xfrm>
            <a:off x="5406227" y="1601825"/>
            <a:ext cx="1038041" cy="461665"/>
          </a:xfrm>
          <a:prstGeom prst="rect">
            <a:avLst/>
          </a:prstGeom>
          <a:noFill/>
        </p:spPr>
        <p:txBody>
          <a:bodyPr wrap="none" rtlCol="0">
            <a:spAutoFit/>
          </a:bodyPr>
          <a:lstStyle/>
          <a:p>
            <a:pPr algn="ctr" defTabSz="822960"/>
            <a:r>
              <a:rPr lang="fr-BE" sz="1200" dirty="0">
                <a:solidFill>
                  <a:srgbClr val="000000"/>
                </a:solidFill>
                <a:latin typeface="Calibri" panose="020F0502020204030204"/>
              </a:rPr>
              <a:t>Documented</a:t>
            </a:r>
          </a:p>
          <a:p>
            <a:pPr algn="ctr" defTabSz="822960"/>
            <a:r>
              <a:rPr lang="fr-BE" sz="1200" dirty="0">
                <a:solidFill>
                  <a:srgbClr val="000000"/>
                </a:solidFill>
                <a:latin typeface="Calibri" panose="020F0502020204030204"/>
              </a:rPr>
              <a:t>API (contract)</a:t>
            </a:r>
          </a:p>
        </p:txBody>
      </p:sp>
      <p:pic>
        <p:nvPicPr>
          <p:cNvPr id="52" name="Picture 51" descr="http://passwerk.be/sites/default/files/referenties/sigedis.jpg"/>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09601" y="2937437"/>
            <a:ext cx="1146882" cy="63966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3"/>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857057" y="3599964"/>
            <a:ext cx="651971" cy="5433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2" descr="C:\Users\jevo\AppData\Local\Microsoft\Windows\Temporary Internet Files\Content.IE5\5DM5B4EY\Web-Services-Icon5[1].png"/>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348887" y="3409632"/>
            <a:ext cx="349507" cy="334944"/>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Straight Arrow Connector 54"/>
          <p:cNvCxnSpPr>
            <a:endCxn id="54" idx="1"/>
          </p:cNvCxnSpPr>
          <p:nvPr/>
        </p:nvCxnSpPr>
        <p:spPr>
          <a:xfrm>
            <a:off x="1509028" y="3160641"/>
            <a:ext cx="839860" cy="4164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a:stCxn id="53" idx="3"/>
            <a:endCxn id="54" idx="1"/>
          </p:cNvCxnSpPr>
          <p:nvPr/>
        </p:nvCxnSpPr>
        <p:spPr>
          <a:xfrm flipV="1">
            <a:off x="1509028" y="3577105"/>
            <a:ext cx="839860" cy="2945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TextBox 58"/>
          <p:cNvSpPr txBox="1"/>
          <p:nvPr/>
        </p:nvSpPr>
        <p:spPr>
          <a:xfrm>
            <a:off x="561414" y="1195217"/>
            <a:ext cx="1890379" cy="757130"/>
          </a:xfrm>
          <a:prstGeom prst="rect">
            <a:avLst/>
          </a:prstGeom>
          <a:noFill/>
        </p:spPr>
        <p:txBody>
          <a:bodyPr wrap="square" rtlCol="0">
            <a:spAutoFit/>
          </a:bodyPr>
          <a:lstStyle/>
          <a:p>
            <a:pPr defTabSz="822960"/>
            <a:r>
              <a:rPr lang="fr-BE" sz="2160" b="1" dirty="0">
                <a:solidFill>
                  <a:srgbClr val="000000">
                    <a:lumMod val="50000"/>
                    <a:lumOff val="50000"/>
                  </a:srgbClr>
                </a:solidFill>
                <a:latin typeface="Verdana" panose="020B0604030504040204" pitchFamily="34" charset="0"/>
                <a:ea typeface="Verdana" panose="020B0604030504040204" pitchFamily="34" charset="0"/>
                <a:cs typeface="Verdana" panose="020B0604030504040204" pitchFamily="34" charset="0"/>
              </a:rPr>
              <a:t>Document </a:t>
            </a:r>
            <a:r>
              <a:rPr lang="fr-BE" sz="2160" b="1" dirty="0" err="1">
                <a:solidFill>
                  <a:srgbClr val="000000">
                    <a:lumMod val="50000"/>
                    <a:lumOff val="50000"/>
                  </a:srgbClr>
                </a:solidFill>
                <a:latin typeface="Verdana" panose="020B0604030504040204" pitchFamily="34" charset="0"/>
                <a:ea typeface="Verdana" panose="020B0604030504040204" pitchFamily="34" charset="0"/>
                <a:cs typeface="Verdana" panose="020B0604030504040204" pitchFamily="34" charset="0"/>
              </a:rPr>
              <a:t>Senders</a:t>
            </a:r>
            <a:endParaRPr lang="fr-BE" sz="2160" b="1" dirty="0">
              <a:solidFill>
                <a:srgbClr val="000000">
                  <a:lumMod val="50000"/>
                  <a:lumOff val="50000"/>
                </a:srgbClr>
              </a:solidFill>
              <a:latin typeface="Verdana" panose="020B0604030504040204" pitchFamily="34" charset="0"/>
              <a:ea typeface="Verdana" panose="020B0604030504040204" pitchFamily="34" charset="0"/>
              <a:cs typeface="Verdana" panose="020B0604030504040204" pitchFamily="34" charset="0"/>
            </a:endParaRPr>
          </a:p>
        </p:txBody>
      </p:sp>
      <p:sp>
        <p:nvSpPr>
          <p:cNvPr id="82" name="TextBox 81"/>
          <p:cNvSpPr txBox="1"/>
          <p:nvPr/>
        </p:nvSpPr>
        <p:spPr>
          <a:xfrm>
            <a:off x="2698395" y="1163669"/>
            <a:ext cx="1890379" cy="757130"/>
          </a:xfrm>
          <a:prstGeom prst="rect">
            <a:avLst/>
          </a:prstGeom>
          <a:noFill/>
        </p:spPr>
        <p:txBody>
          <a:bodyPr wrap="square" rtlCol="0">
            <a:spAutoFit/>
          </a:bodyPr>
          <a:lstStyle/>
          <a:p>
            <a:pPr defTabSz="822960"/>
            <a:r>
              <a:rPr lang="fr-BE" sz="2160" b="1" dirty="0">
                <a:solidFill>
                  <a:srgbClr val="000000">
                    <a:lumMod val="50000"/>
                    <a:lumOff val="50000"/>
                  </a:srgbClr>
                </a:solidFill>
                <a:latin typeface="Verdana" panose="020B0604030504040204" pitchFamily="34" charset="0"/>
                <a:ea typeface="Verdana" panose="020B0604030504040204" pitchFamily="34" charset="0"/>
                <a:cs typeface="Verdana" panose="020B0604030504040204" pitchFamily="34" charset="0"/>
              </a:rPr>
              <a:t>Document Providers</a:t>
            </a:r>
          </a:p>
        </p:txBody>
      </p:sp>
      <p:sp>
        <p:nvSpPr>
          <p:cNvPr id="85" name="TextBox 84"/>
          <p:cNvSpPr txBox="1"/>
          <p:nvPr/>
        </p:nvSpPr>
        <p:spPr>
          <a:xfrm>
            <a:off x="9707880" y="1219200"/>
            <a:ext cx="2065330" cy="757130"/>
          </a:xfrm>
          <a:prstGeom prst="rect">
            <a:avLst/>
          </a:prstGeom>
          <a:noFill/>
        </p:spPr>
        <p:txBody>
          <a:bodyPr wrap="square" rtlCol="0">
            <a:spAutoFit/>
          </a:bodyPr>
          <a:lstStyle/>
          <a:p>
            <a:pPr defTabSz="822960"/>
            <a:r>
              <a:rPr lang="fr-BE" sz="2160" b="1" dirty="0">
                <a:solidFill>
                  <a:srgbClr val="000000">
                    <a:lumMod val="50000"/>
                    <a:lumOff val="50000"/>
                  </a:srgbClr>
                </a:solidFill>
                <a:latin typeface="Verdana" panose="020B0604030504040204" pitchFamily="34" charset="0"/>
                <a:ea typeface="Verdana" panose="020B0604030504040204" pitchFamily="34" charset="0"/>
                <a:cs typeface="Verdana" panose="020B0604030504040204" pitchFamily="34" charset="0"/>
              </a:rPr>
              <a:t>Document </a:t>
            </a:r>
            <a:r>
              <a:rPr lang="fr-BE" sz="2160" b="1" dirty="0" err="1">
                <a:solidFill>
                  <a:srgbClr val="000000">
                    <a:lumMod val="50000"/>
                    <a:lumOff val="50000"/>
                  </a:srgbClr>
                </a:solidFill>
                <a:latin typeface="Verdana" panose="020B0604030504040204" pitchFamily="34" charset="0"/>
                <a:ea typeface="Verdana" panose="020B0604030504040204" pitchFamily="34" charset="0"/>
                <a:cs typeface="Verdana" panose="020B0604030504040204" pitchFamily="34" charset="0"/>
              </a:rPr>
              <a:t>Consumers</a:t>
            </a:r>
            <a:endParaRPr lang="fr-BE" sz="2160" b="1" dirty="0">
              <a:solidFill>
                <a:srgbClr val="000000">
                  <a:lumMod val="50000"/>
                  <a:lumOff val="50000"/>
                </a:srgbClr>
              </a:solidFill>
              <a:latin typeface="Verdana" panose="020B0604030504040204" pitchFamily="34" charset="0"/>
              <a:ea typeface="Verdana" panose="020B0604030504040204" pitchFamily="34" charset="0"/>
              <a:cs typeface="Verdana" panose="020B0604030504040204" pitchFamily="34" charset="0"/>
            </a:endParaRPr>
          </a:p>
        </p:txBody>
      </p:sp>
      <p:cxnSp>
        <p:nvCxnSpPr>
          <p:cNvPr id="24" name="Straight Connector 23"/>
          <p:cNvCxnSpPr/>
          <p:nvPr/>
        </p:nvCxnSpPr>
        <p:spPr>
          <a:xfrm>
            <a:off x="2348887" y="1143939"/>
            <a:ext cx="0" cy="542001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1" name="Straight Connector 90"/>
          <p:cNvCxnSpPr/>
          <p:nvPr/>
        </p:nvCxnSpPr>
        <p:spPr>
          <a:xfrm>
            <a:off x="9572647" y="1071930"/>
            <a:ext cx="0" cy="542001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96" name="Afbeelding 4"/>
          <p:cNvPicPr>
            <a:picLocks noChangeAspect="1"/>
          </p:cNvPicPr>
          <p:nvPr/>
        </p:nvPicPr>
        <p:blipFill rotWithShape="1">
          <a:blip r:embed="rId10" cstate="print">
            <a:extLst>
              <a:ext uri="{28A0092B-C50C-407E-A947-70E740481C1C}">
                <a14:useLocalDpi xmlns:a14="http://schemas.microsoft.com/office/drawing/2010/main"/>
              </a:ext>
            </a:extLst>
          </a:blip>
          <a:srcRect r="-14376"/>
          <a:stretch/>
        </p:blipFill>
        <p:spPr>
          <a:xfrm>
            <a:off x="10431110" y="2214443"/>
            <a:ext cx="1176851" cy="1499710"/>
          </a:xfrm>
          <a:prstGeom prst="rect">
            <a:avLst/>
          </a:prstGeom>
        </p:spPr>
      </p:pic>
      <p:cxnSp>
        <p:nvCxnSpPr>
          <p:cNvPr id="39" name="Straight Arrow Connector 38"/>
          <p:cNvCxnSpPr>
            <a:endCxn id="48" idx="1"/>
          </p:cNvCxnSpPr>
          <p:nvPr/>
        </p:nvCxnSpPr>
        <p:spPr>
          <a:xfrm>
            <a:off x="5131699" y="2288131"/>
            <a:ext cx="4731886" cy="800962"/>
          </a:xfrm>
          <a:prstGeom prst="straightConnector1">
            <a:avLst/>
          </a:prstGeom>
          <a:ln>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a:endCxn id="48" idx="1"/>
          </p:cNvCxnSpPr>
          <p:nvPr/>
        </p:nvCxnSpPr>
        <p:spPr>
          <a:xfrm flipV="1">
            <a:off x="5101771" y="3089093"/>
            <a:ext cx="4761814" cy="2516152"/>
          </a:xfrm>
          <a:prstGeom prst="straightConnector1">
            <a:avLst/>
          </a:prstGeom>
          <a:ln>
            <a:prstDash val="sys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8" name="Picture 47"/>
          <p:cNvPicPr>
            <a:picLocks noChangeAspect="1"/>
          </p:cNvPicPr>
          <p:nvPr/>
        </p:nvPicPr>
        <p:blipFill>
          <a:blip r:embed="rId11"/>
          <a:stretch>
            <a:fillRect/>
          </a:stretch>
        </p:blipFill>
        <p:spPr>
          <a:xfrm>
            <a:off x="9863585" y="2814887"/>
            <a:ext cx="853085" cy="548412"/>
          </a:xfrm>
          <a:prstGeom prst="rect">
            <a:avLst/>
          </a:prstGeom>
        </p:spPr>
      </p:pic>
      <p:cxnSp>
        <p:nvCxnSpPr>
          <p:cNvPr id="109" name="Straight Arrow Connector 108"/>
          <p:cNvCxnSpPr>
            <a:endCxn id="48" idx="1"/>
          </p:cNvCxnSpPr>
          <p:nvPr/>
        </p:nvCxnSpPr>
        <p:spPr>
          <a:xfrm flipV="1">
            <a:off x="5161627" y="3089093"/>
            <a:ext cx="4701958" cy="933950"/>
          </a:xfrm>
          <a:prstGeom prst="straightConnector1">
            <a:avLst/>
          </a:prstGeom>
          <a:ln>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Slide Number Placeholder 6"/>
          <p:cNvSpPr>
            <a:spLocks noGrp="1"/>
          </p:cNvSpPr>
          <p:nvPr>
            <p:ph type="sldNum" sz="quarter" idx="12"/>
          </p:nvPr>
        </p:nvSpPr>
        <p:spPr/>
        <p:txBody>
          <a:bodyPr/>
          <a:lstStyle/>
          <a:p>
            <a:pPr defTabSz="822960"/>
            <a:fld id="{95CE3149-9A57-49FF-8206-FDAC1CA05DA9}" type="slidenum">
              <a:rPr lang="en-US" smtClean="0"/>
              <a:pPr defTabSz="822960"/>
              <a:t>153</a:t>
            </a:fld>
            <a:endParaRPr lang="en-US" dirty="0"/>
          </a:p>
        </p:txBody>
      </p:sp>
    </p:spTree>
    <p:extLst>
      <p:ext uri="{BB962C8B-B14F-4D97-AF65-F5344CB8AC3E}">
        <p14:creationId xmlns:p14="http://schemas.microsoft.com/office/powerpoint/2010/main" val="2054937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a:t>
            </a:r>
            <a:r>
              <a:rPr lang="en-US" dirty="0" err="1" smtClean="0"/>
              <a:t>d’intégration</a:t>
            </a:r>
            <a:r>
              <a:rPr lang="en-US" dirty="0" smtClean="0"/>
              <a:t> </a:t>
            </a:r>
            <a:r>
              <a:rPr lang="en-US" dirty="0" err="1" smtClean="0"/>
              <a:t>possibles</a:t>
            </a:r>
            <a:endParaRPr lang="en-US" dirty="0"/>
          </a:p>
        </p:txBody>
      </p:sp>
      <p:sp>
        <p:nvSpPr>
          <p:cNvPr id="3" name="Content Placeholder 2"/>
          <p:cNvSpPr>
            <a:spLocks noGrp="1"/>
          </p:cNvSpPr>
          <p:nvPr>
            <p:ph idx="1"/>
          </p:nvPr>
        </p:nvSpPr>
        <p:spPr>
          <a:xfrm>
            <a:off x="1363980" y="1450950"/>
            <a:ext cx="6350508" cy="4726015"/>
          </a:xfrm>
        </p:spPr>
        <p:txBody>
          <a:bodyPr>
            <a:normAutofit fontScale="77500" lnSpcReduction="20000"/>
          </a:bodyPr>
          <a:lstStyle/>
          <a:p>
            <a:r>
              <a:rPr lang="en-US" dirty="0" err="1" smtClean="0"/>
              <a:t>DocSender</a:t>
            </a:r>
            <a:r>
              <a:rPr lang="en-US" dirty="0" smtClean="0"/>
              <a:t> (DS)</a:t>
            </a:r>
          </a:p>
          <a:p>
            <a:pPr lvl="1"/>
            <a:r>
              <a:rPr lang="en-US" dirty="0" smtClean="0"/>
              <a:t>Envoi des documents </a:t>
            </a:r>
            <a:r>
              <a:rPr lang="en-US" dirty="0" err="1" smtClean="0"/>
              <a:t>vers</a:t>
            </a:r>
            <a:r>
              <a:rPr lang="en-US" dirty="0" smtClean="0"/>
              <a:t> le </a:t>
            </a:r>
            <a:r>
              <a:rPr lang="en-US" dirty="0" err="1" smtClean="0"/>
              <a:t>DocProvider</a:t>
            </a:r>
            <a:r>
              <a:rPr lang="en-US" dirty="0" smtClean="0"/>
              <a:t> e-Box </a:t>
            </a:r>
            <a:r>
              <a:rPr lang="en-US" dirty="0" err="1" smtClean="0"/>
              <a:t>SocSec</a:t>
            </a:r>
            <a:r>
              <a:rPr lang="en-US" dirty="0" smtClean="0"/>
              <a:t>.</a:t>
            </a:r>
          </a:p>
          <a:p>
            <a:pPr marL="0" indent="0">
              <a:buNone/>
            </a:pPr>
            <a:endParaRPr lang="en-US" dirty="0"/>
          </a:p>
          <a:p>
            <a:r>
              <a:rPr lang="en-US" dirty="0" err="1" smtClean="0"/>
              <a:t>DocProvider</a:t>
            </a:r>
            <a:r>
              <a:rPr lang="en-US" dirty="0" smtClean="0"/>
              <a:t> (DP)</a:t>
            </a:r>
          </a:p>
          <a:p>
            <a:pPr lvl="1"/>
            <a:r>
              <a:rPr lang="en-US" dirty="0" err="1" smtClean="0"/>
              <a:t>Mise</a:t>
            </a:r>
            <a:r>
              <a:rPr lang="en-US" dirty="0" smtClean="0"/>
              <a:t> à disposition des documents via </a:t>
            </a:r>
            <a:r>
              <a:rPr lang="en-US" dirty="0" err="1" smtClean="0"/>
              <a:t>l’API</a:t>
            </a:r>
            <a:r>
              <a:rPr lang="en-US" dirty="0" smtClean="0"/>
              <a:t> RESTful </a:t>
            </a:r>
            <a:r>
              <a:rPr lang="en-US" dirty="0" err="1" smtClean="0"/>
              <a:t>standardisée</a:t>
            </a:r>
            <a:r>
              <a:rPr lang="en-US" dirty="0" smtClean="0"/>
              <a:t>. Les documents </a:t>
            </a:r>
            <a:r>
              <a:rPr lang="en-US" dirty="0" err="1" smtClean="0"/>
              <a:t>sont</a:t>
            </a:r>
            <a:r>
              <a:rPr lang="en-US" dirty="0" smtClean="0"/>
              <a:t> </a:t>
            </a:r>
            <a:r>
              <a:rPr lang="en-US" dirty="0" err="1" smtClean="0"/>
              <a:t>hébergés</a:t>
            </a:r>
            <a:r>
              <a:rPr lang="en-US" dirty="0" smtClean="0"/>
              <a:t> par le DP.</a:t>
            </a:r>
          </a:p>
          <a:p>
            <a:endParaRPr lang="en-US" dirty="0" smtClean="0"/>
          </a:p>
          <a:p>
            <a:r>
              <a:rPr lang="en-US" dirty="0" err="1" smtClean="0">
                <a:solidFill>
                  <a:schemeClr val="bg1">
                    <a:lumMod val="50000"/>
                  </a:schemeClr>
                </a:solidFill>
              </a:rPr>
              <a:t>Doc.Service</a:t>
            </a:r>
            <a:r>
              <a:rPr lang="en-US" dirty="0" smtClean="0">
                <a:solidFill>
                  <a:schemeClr val="bg1">
                    <a:lumMod val="50000"/>
                  </a:schemeClr>
                </a:solidFill>
              </a:rPr>
              <a:t> </a:t>
            </a:r>
            <a:r>
              <a:rPr lang="en-US" dirty="0">
                <a:solidFill>
                  <a:schemeClr val="bg1">
                    <a:lumMod val="50000"/>
                  </a:schemeClr>
                </a:solidFill>
              </a:rPr>
              <a:t>Provider (DSP</a:t>
            </a:r>
            <a:r>
              <a:rPr lang="en-US" dirty="0" smtClean="0">
                <a:solidFill>
                  <a:schemeClr val="bg1">
                    <a:lumMod val="50000"/>
                  </a:schemeClr>
                </a:solidFill>
              </a:rPr>
              <a:t>)</a:t>
            </a:r>
          </a:p>
          <a:p>
            <a:pPr lvl="1"/>
            <a:r>
              <a:rPr lang="en-US" dirty="0" smtClean="0">
                <a:solidFill>
                  <a:schemeClr val="bg1">
                    <a:lumMod val="50000"/>
                  </a:schemeClr>
                </a:solidFill>
              </a:rPr>
              <a:t>Orchestration de </a:t>
            </a:r>
            <a:r>
              <a:rPr lang="en-US" dirty="0" err="1" smtClean="0">
                <a:solidFill>
                  <a:schemeClr val="bg1">
                    <a:lumMod val="50000"/>
                  </a:schemeClr>
                </a:solidFill>
              </a:rPr>
              <a:t>plusieurs</a:t>
            </a:r>
            <a:r>
              <a:rPr lang="en-US" dirty="0" smtClean="0">
                <a:solidFill>
                  <a:schemeClr val="bg1">
                    <a:lumMod val="50000"/>
                  </a:schemeClr>
                </a:solidFill>
              </a:rPr>
              <a:t> services (ex: </a:t>
            </a:r>
            <a:r>
              <a:rPr lang="en-US" dirty="0" err="1" smtClean="0">
                <a:solidFill>
                  <a:schemeClr val="bg1">
                    <a:lumMod val="50000"/>
                  </a:schemeClr>
                </a:solidFill>
              </a:rPr>
              <a:t>routage</a:t>
            </a:r>
            <a:r>
              <a:rPr lang="en-US" dirty="0" smtClean="0">
                <a:solidFill>
                  <a:schemeClr val="bg1">
                    <a:lumMod val="50000"/>
                  </a:schemeClr>
                </a:solidFill>
              </a:rPr>
              <a:t>, </a:t>
            </a:r>
            <a:r>
              <a:rPr lang="en-US" dirty="0" err="1" smtClean="0">
                <a:solidFill>
                  <a:schemeClr val="bg1">
                    <a:lumMod val="50000"/>
                  </a:schemeClr>
                </a:solidFill>
              </a:rPr>
              <a:t>enrichissiment</a:t>
            </a:r>
            <a:r>
              <a:rPr lang="en-US" dirty="0" smtClean="0">
                <a:solidFill>
                  <a:schemeClr val="bg1">
                    <a:lumMod val="50000"/>
                  </a:schemeClr>
                </a:solidFill>
              </a:rPr>
              <a:t>…) pour </a:t>
            </a:r>
            <a:r>
              <a:rPr lang="en-US" dirty="0" err="1" smtClean="0">
                <a:solidFill>
                  <a:schemeClr val="bg1">
                    <a:lumMod val="50000"/>
                  </a:schemeClr>
                </a:solidFill>
              </a:rPr>
              <a:t>traiter</a:t>
            </a:r>
            <a:r>
              <a:rPr lang="en-US" dirty="0" smtClean="0">
                <a:solidFill>
                  <a:schemeClr val="bg1">
                    <a:lumMod val="50000"/>
                  </a:schemeClr>
                </a:solidFill>
              </a:rPr>
              <a:t> </a:t>
            </a:r>
            <a:r>
              <a:rPr lang="en-US" dirty="0" err="1" smtClean="0">
                <a:solidFill>
                  <a:schemeClr val="bg1">
                    <a:lumMod val="50000"/>
                  </a:schemeClr>
                </a:solidFill>
              </a:rPr>
              <a:t>l’envoi</a:t>
            </a:r>
            <a:r>
              <a:rPr lang="en-US" dirty="0" smtClean="0">
                <a:solidFill>
                  <a:schemeClr val="bg1">
                    <a:lumMod val="50000"/>
                  </a:schemeClr>
                </a:solidFill>
              </a:rPr>
              <a:t> d’un document, </a:t>
            </a:r>
            <a:r>
              <a:rPr lang="en-US" dirty="0" err="1" smtClean="0">
                <a:solidFill>
                  <a:schemeClr val="bg1">
                    <a:lumMod val="50000"/>
                  </a:schemeClr>
                </a:solidFill>
              </a:rPr>
              <a:t>en</a:t>
            </a:r>
            <a:r>
              <a:rPr lang="en-US" dirty="0" smtClean="0">
                <a:solidFill>
                  <a:schemeClr val="bg1">
                    <a:lumMod val="50000"/>
                  </a:schemeClr>
                </a:solidFill>
              </a:rPr>
              <a:t> </a:t>
            </a:r>
            <a:r>
              <a:rPr lang="en-US" dirty="0" err="1" smtClean="0">
                <a:solidFill>
                  <a:schemeClr val="bg1">
                    <a:lumMod val="50000"/>
                  </a:schemeClr>
                </a:solidFill>
              </a:rPr>
              <a:t>supportant</a:t>
            </a:r>
            <a:r>
              <a:rPr lang="en-US" dirty="0" smtClean="0">
                <a:solidFill>
                  <a:schemeClr val="bg1">
                    <a:lumMod val="50000"/>
                  </a:schemeClr>
                </a:solidFill>
              </a:rPr>
              <a:t> </a:t>
            </a:r>
            <a:r>
              <a:rPr lang="en-US" dirty="0" err="1" smtClean="0">
                <a:solidFill>
                  <a:schemeClr val="bg1">
                    <a:lumMod val="50000"/>
                  </a:schemeClr>
                </a:solidFill>
              </a:rPr>
              <a:t>typiquement</a:t>
            </a:r>
            <a:r>
              <a:rPr lang="en-US" dirty="0" smtClean="0">
                <a:solidFill>
                  <a:schemeClr val="bg1">
                    <a:lumMod val="50000"/>
                  </a:schemeClr>
                </a:solidFill>
              </a:rPr>
              <a:t> </a:t>
            </a:r>
            <a:r>
              <a:rPr lang="en-US" dirty="0" err="1" smtClean="0">
                <a:solidFill>
                  <a:schemeClr val="bg1">
                    <a:lumMod val="50000"/>
                  </a:schemeClr>
                </a:solidFill>
              </a:rPr>
              <a:t>plusieurs</a:t>
            </a:r>
            <a:r>
              <a:rPr lang="en-US" dirty="0" smtClean="0">
                <a:solidFill>
                  <a:schemeClr val="bg1">
                    <a:lumMod val="50000"/>
                  </a:schemeClr>
                </a:solidFill>
              </a:rPr>
              <a:t> </a:t>
            </a:r>
            <a:r>
              <a:rPr lang="en-US" dirty="0" err="1" smtClean="0">
                <a:solidFill>
                  <a:schemeClr val="bg1">
                    <a:lumMod val="50000"/>
                  </a:schemeClr>
                </a:solidFill>
              </a:rPr>
              <a:t>canaux</a:t>
            </a:r>
            <a:r>
              <a:rPr lang="en-US" dirty="0" smtClean="0">
                <a:solidFill>
                  <a:schemeClr val="bg1">
                    <a:lumMod val="50000"/>
                  </a:schemeClr>
                </a:solidFill>
              </a:rPr>
              <a:t> de distribution possible (ex: </a:t>
            </a:r>
            <a:r>
              <a:rPr lang="en-US" dirty="0" err="1" smtClean="0">
                <a:solidFill>
                  <a:schemeClr val="bg1">
                    <a:lumMod val="50000"/>
                  </a:schemeClr>
                </a:solidFill>
              </a:rPr>
              <a:t>papier</a:t>
            </a:r>
            <a:r>
              <a:rPr lang="en-US" dirty="0" smtClean="0">
                <a:solidFill>
                  <a:schemeClr val="bg1">
                    <a:lumMod val="50000"/>
                  </a:schemeClr>
                </a:solidFill>
              </a:rPr>
              <a:t> / e-Box).</a:t>
            </a:r>
          </a:p>
          <a:p>
            <a:pPr lvl="1"/>
            <a:r>
              <a:rPr lang="en-US" dirty="0" err="1" smtClean="0">
                <a:solidFill>
                  <a:schemeClr val="bg1">
                    <a:lumMod val="50000"/>
                  </a:schemeClr>
                </a:solidFill>
              </a:rPr>
              <a:t>En</a:t>
            </a:r>
            <a:r>
              <a:rPr lang="en-US" dirty="0" smtClean="0">
                <a:solidFill>
                  <a:schemeClr val="bg1">
                    <a:lumMod val="50000"/>
                  </a:schemeClr>
                </a:solidFill>
              </a:rPr>
              <a:t> </a:t>
            </a:r>
            <a:r>
              <a:rPr lang="en-US" dirty="0" err="1" smtClean="0">
                <a:solidFill>
                  <a:schemeClr val="bg1">
                    <a:lumMod val="50000"/>
                  </a:schemeClr>
                </a:solidFill>
              </a:rPr>
              <a:t>pratique</a:t>
            </a:r>
            <a:r>
              <a:rPr lang="en-US" dirty="0" smtClean="0">
                <a:solidFill>
                  <a:schemeClr val="bg1">
                    <a:lumMod val="50000"/>
                  </a:schemeClr>
                </a:solidFill>
              </a:rPr>
              <a:t>, integration e-Box </a:t>
            </a:r>
            <a:r>
              <a:rPr lang="en-US" dirty="0" err="1" smtClean="0">
                <a:solidFill>
                  <a:schemeClr val="bg1">
                    <a:lumMod val="50000"/>
                  </a:schemeClr>
                </a:solidFill>
              </a:rPr>
              <a:t>en</a:t>
            </a:r>
            <a:r>
              <a:rPr lang="en-US" dirty="0" smtClean="0">
                <a:solidFill>
                  <a:schemeClr val="bg1">
                    <a:lumMod val="50000"/>
                  </a:schemeClr>
                </a:solidFill>
              </a:rPr>
              <a:t> </a:t>
            </a:r>
            <a:r>
              <a:rPr lang="en-US" dirty="0" err="1" smtClean="0">
                <a:solidFill>
                  <a:schemeClr val="bg1">
                    <a:lumMod val="50000"/>
                  </a:schemeClr>
                </a:solidFill>
              </a:rPr>
              <a:t>tant</a:t>
            </a:r>
            <a:r>
              <a:rPr lang="en-US" dirty="0" smtClean="0">
                <a:solidFill>
                  <a:schemeClr val="bg1">
                    <a:lumMod val="50000"/>
                  </a:schemeClr>
                </a:solidFill>
              </a:rPr>
              <a:t> que </a:t>
            </a:r>
            <a:r>
              <a:rPr lang="en-US" b="1" dirty="0" smtClean="0">
                <a:solidFill>
                  <a:schemeClr val="bg1">
                    <a:lumMod val="50000"/>
                  </a:schemeClr>
                </a:solidFill>
              </a:rPr>
              <a:t>DS</a:t>
            </a:r>
            <a:endParaRPr lang="en-US" b="1" dirty="0">
              <a:solidFill>
                <a:schemeClr val="bg1">
                  <a:lumMod val="50000"/>
                </a:schemeClr>
              </a:solidFill>
            </a:endParaRPr>
          </a:p>
          <a:p>
            <a:endParaRPr lang="en-US" dirty="0" smtClean="0"/>
          </a:p>
          <a:p>
            <a:r>
              <a:rPr lang="en-US" dirty="0" err="1" smtClean="0"/>
              <a:t>DocConsumer</a:t>
            </a:r>
            <a:r>
              <a:rPr lang="en-US" dirty="0" smtClean="0"/>
              <a:t> (DC)</a:t>
            </a:r>
          </a:p>
          <a:p>
            <a:pPr lvl="1"/>
            <a:r>
              <a:rPr lang="en-US" dirty="0" err="1" smtClean="0"/>
              <a:t>Récupération</a:t>
            </a:r>
            <a:r>
              <a:rPr lang="en-US" dirty="0" smtClean="0"/>
              <a:t> du </a:t>
            </a:r>
            <a:r>
              <a:rPr lang="en-US" dirty="0" err="1" smtClean="0"/>
              <a:t>contenu</a:t>
            </a:r>
            <a:r>
              <a:rPr lang="en-US" dirty="0" smtClean="0"/>
              <a:t> de </a:t>
            </a:r>
            <a:r>
              <a:rPr lang="en-US" dirty="0" err="1" smtClean="0"/>
              <a:t>l’e</a:t>
            </a:r>
            <a:r>
              <a:rPr lang="en-US" dirty="0" smtClean="0"/>
              <a:t>-Box de </a:t>
            </a:r>
            <a:r>
              <a:rPr lang="en-US" dirty="0" err="1" smtClean="0"/>
              <a:t>façon</a:t>
            </a:r>
            <a:r>
              <a:rPr lang="en-US" dirty="0" smtClean="0"/>
              <a:t> technique, </a:t>
            </a:r>
            <a:r>
              <a:rPr lang="en-US" dirty="0" err="1" smtClean="0"/>
              <a:t>en</a:t>
            </a:r>
            <a:r>
              <a:rPr lang="en-US" dirty="0" smtClean="0"/>
              <a:t> </a:t>
            </a:r>
            <a:r>
              <a:rPr lang="en-US" dirty="0" err="1" smtClean="0"/>
              <a:t>interrogeant</a:t>
            </a:r>
            <a:r>
              <a:rPr lang="en-US" dirty="0" smtClean="0"/>
              <a:t> </a:t>
            </a:r>
            <a:r>
              <a:rPr lang="en-US" dirty="0" err="1" smtClean="0"/>
              <a:t>directement</a:t>
            </a:r>
            <a:r>
              <a:rPr lang="en-US" dirty="0" smtClean="0"/>
              <a:t> les </a:t>
            </a:r>
            <a:r>
              <a:rPr lang="en-US" dirty="0" err="1" smtClean="0"/>
              <a:t>différents</a:t>
            </a:r>
            <a:r>
              <a:rPr lang="en-US" dirty="0" smtClean="0"/>
              <a:t> DP. </a:t>
            </a:r>
          </a:p>
          <a:p>
            <a:pPr lvl="1"/>
            <a:r>
              <a:rPr lang="en-US" dirty="0" err="1" smtClean="0"/>
              <a:t>Permet</a:t>
            </a:r>
            <a:r>
              <a:rPr lang="en-US" dirty="0" smtClean="0"/>
              <a:t> </a:t>
            </a:r>
            <a:r>
              <a:rPr lang="en-US" dirty="0" err="1" smtClean="0"/>
              <a:t>une</a:t>
            </a:r>
            <a:r>
              <a:rPr lang="en-US" dirty="0" smtClean="0"/>
              <a:t> integration </a:t>
            </a:r>
            <a:r>
              <a:rPr lang="en-US" dirty="0" err="1" smtClean="0"/>
              <a:t>automatisée</a:t>
            </a:r>
            <a:r>
              <a:rPr lang="en-US" dirty="0" smtClean="0"/>
              <a:t> avec des </a:t>
            </a:r>
            <a:r>
              <a:rPr lang="en-US" dirty="0" err="1" smtClean="0"/>
              <a:t>systèmes</a:t>
            </a:r>
            <a:r>
              <a:rPr lang="en-US" dirty="0" smtClean="0"/>
              <a:t> internes </a:t>
            </a:r>
            <a:r>
              <a:rPr lang="en-US" dirty="0" err="1" smtClean="0"/>
              <a:t>dans</a:t>
            </a:r>
            <a:r>
              <a:rPr lang="en-US" dirty="0" smtClean="0"/>
              <a:t> </a:t>
            </a:r>
            <a:r>
              <a:rPr lang="en-US" dirty="0" err="1" smtClean="0"/>
              <a:t>l’entreprise</a:t>
            </a:r>
            <a:r>
              <a:rPr lang="en-US" dirty="0" smtClean="0"/>
              <a:t>.</a:t>
            </a:r>
          </a:p>
          <a:p>
            <a:endParaRPr lang="en-US" dirty="0"/>
          </a:p>
        </p:txBody>
      </p:sp>
      <p:sp>
        <p:nvSpPr>
          <p:cNvPr id="13" name="Flowchart: Magnetic Disk 12"/>
          <p:cNvSpPr/>
          <p:nvPr/>
        </p:nvSpPr>
        <p:spPr>
          <a:xfrm>
            <a:off x="9871337" y="1258635"/>
            <a:ext cx="953702" cy="570134"/>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14" name="Rounded Rectangle 13"/>
          <p:cNvSpPr/>
          <p:nvPr/>
        </p:nvSpPr>
        <p:spPr>
          <a:xfrm>
            <a:off x="9980947" y="1485575"/>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15" name="Rounded Rectangle 14"/>
          <p:cNvSpPr/>
          <p:nvPr/>
        </p:nvSpPr>
        <p:spPr>
          <a:xfrm>
            <a:off x="9980947" y="1557583"/>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16" name="Rounded Rectangle 15"/>
          <p:cNvSpPr/>
          <p:nvPr/>
        </p:nvSpPr>
        <p:spPr>
          <a:xfrm>
            <a:off x="9980947" y="1629591"/>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17" name="Rounded Rectangle 16"/>
          <p:cNvSpPr/>
          <p:nvPr/>
        </p:nvSpPr>
        <p:spPr>
          <a:xfrm>
            <a:off x="9980947" y="1701599"/>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18" name="TextBox 17"/>
          <p:cNvSpPr txBox="1"/>
          <p:nvPr/>
        </p:nvSpPr>
        <p:spPr>
          <a:xfrm>
            <a:off x="9905568" y="1747318"/>
            <a:ext cx="922453" cy="480131"/>
          </a:xfrm>
          <a:prstGeom prst="rect">
            <a:avLst/>
          </a:prstGeom>
          <a:noFill/>
        </p:spPr>
        <p:txBody>
          <a:bodyPr wrap="square" rtlCol="0">
            <a:spAutoFit/>
          </a:bodyPr>
          <a:lstStyle/>
          <a:p>
            <a:pPr algn="ctr" defTabSz="822960"/>
            <a:r>
              <a:rPr lang="fr-BE" sz="1260" dirty="0">
                <a:solidFill>
                  <a:srgbClr val="000000"/>
                </a:solidFill>
                <a:latin typeface="Calibri" panose="020F0502020204030204"/>
              </a:rPr>
              <a:t>DB e-Box </a:t>
            </a:r>
          </a:p>
          <a:p>
            <a:pPr algn="ctr" defTabSz="822960"/>
            <a:r>
              <a:rPr lang="fr-BE" sz="1260" dirty="0">
                <a:solidFill>
                  <a:srgbClr val="000000"/>
                </a:solidFill>
                <a:latin typeface="Calibri" panose="020F0502020204030204"/>
              </a:rPr>
              <a:t>(</a:t>
            </a:r>
            <a:r>
              <a:rPr lang="fr-BE" sz="1260" dirty="0" err="1">
                <a:solidFill>
                  <a:srgbClr val="000000"/>
                </a:solidFill>
                <a:latin typeface="Calibri" panose="020F0502020204030204"/>
              </a:rPr>
              <a:t>SocSec</a:t>
            </a:r>
            <a:r>
              <a:rPr lang="fr-BE" sz="1260" dirty="0">
                <a:solidFill>
                  <a:srgbClr val="000000"/>
                </a:solidFill>
                <a:latin typeface="Calibri" panose="020F0502020204030204"/>
              </a:rPr>
              <a:t>)</a:t>
            </a:r>
          </a:p>
        </p:txBody>
      </p:sp>
      <p:pic>
        <p:nvPicPr>
          <p:cNvPr id="19" name="Picture 2" descr="C:\Users\jevo\AppData\Local\Microsoft\Windows\Temporary Internet Files\Content.IE5\5DM5B4EY\Web-Services-Icon5[1].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536208" y="1435829"/>
            <a:ext cx="349507" cy="334944"/>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Straight Arrow Connector 19"/>
          <p:cNvCxnSpPr>
            <a:endCxn id="19" idx="1"/>
          </p:cNvCxnSpPr>
          <p:nvPr/>
        </p:nvCxnSpPr>
        <p:spPr>
          <a:xfrm>
            <a:off x="8857625" y="1603301"/>
            <a:ext cx="678583"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8359140" y="1351959"/>
            <a:ext cx="475488" cy="502684"/>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22960"/>
            <a:r>
              <a:rPr lang="en-US" sz="1920" b="1" dirty="0">
                <a:solidFill>
                  <a:srgbClr val="000000"/>
                </a:solidFill>
                <a:latin typeface="Calibri" panose="020F0502020204030204"/>
              </a:rPr>
              <a:t>DS</a:t>
            </a:r>
          </a:p>
        </p:txBody>
      </p:sp>
      <p:sp>
        <p:nvSpPr>
          <p:cNvPr id="30" name="Flowchart: Magnetic Disk 29"/>
          <p:cNvSpPr/>
          <p:nvPr/>
        </p:nvSpPr>
        <p:spPr>
          <a:xfrm>
            <a:off x="8165611" y="2507739"/>
            <a:ext cx="953702" cy="570134"/>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31" name="Rounded Rectangle 30"/>
          <p:cNvSpPr/>
          <p:nvPr/>
        </p:nvSpPr>
        <p:spPr>
          <a:xfrm>
            <a:off x="8275221" y="2734679"/>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32" name="Rounded Rectangle 31"/>
          <p:cNvSpPr/>
          <p:nvPr/>
        </p:nvSpPr>
        <p:spPr>
          <a:xfrm>
            <a:off x="8275221" y="2806687"/>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33" name="Rounded Rectangle 32"/>
          <p:cNvSpPr/>
          <p:nvPr/>
        </p:nvSpPr>
        <p:spPr>
          <a:xfrm>
            <a:off x="8275221" y="2878695"/>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34" name="Rounded Rectangle 33"/>
          <p:cNvSpPr/>
          <p:nvPr/>
        </p:nvSpPr>
        <p:spPr>
          <a:xfrm>
            <a:off x="8275221" y="2950703"/>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36" name="Rectangle 35"/>
          <p:cNvSpPr/>
          <p:nvPr/>
        </p:nvSpPr>
        <p:spPr>
          <a:xfrm>
            <a:off x="8890351" y="2208540"/>
            <a:ext cx="475488" cy="502684"/>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22960"/>
            <a:r>
              <a:rPr lang="en-US" sz="1920" b="1" dirty="0">
                <a:solidFill>
                  <a:srgbClr val="000000"/>
                </a:solidFill>
                <a:latin typeface="Calibri" panose="020F0502020204030204"/>
              </a:rPr>
              <a:t>DP</a:t>
            </a:r>
          </a:p>
        </p:txBody>
      </p:sp>
      <p:sp>
        <p:nvSpPr>
          <p:cNvPr id="37" name="TextBox 36"/>
          <p:cNvSpPr txBox="1"/>
          <p:nvPr/>
        </p:nvSpPr>
        <p:spPr>
          <a:xfrm>
            <a:off x="9047892" y="2878695"/>
            <a:ext cx="758797" cy="480131"/>
          </a:xfrm>
          <a:prstGeom prst="rect">
            <a:avLst/>
          </a:prstGeom>
          <a:noFill/>
        </p:spPr>
        <p:txBody>
          <a:bodyPr wrap="none" rtlCol="0">
            <a:spAutoFit/>
          </a:bodyPr>
          <a:lstStyle/>
          <a:p>
            <a:pPr algn="ctr" defTabSz="822960"/>
            <a:r>
              <a:rPr lang="fr-BE" sz="1260" dirty="0">
                <a:solidFill>
                  <a:srgbClr val="000000"/>
                </a:solidFill>
                <a:latin typeface="Calibri" panose="020F0502020204030204"/>
              </a:rPr>
              <a:t>Message</a:t>
            </a:r>
          </a:p>
          <a:p>
            <a:pPr algn="ctr" defTabSz="822960"/>
            <a:r>
              <a:rPr lang="fr-BE" sz="1260" dirty="0" err="1">
                <a:solidFill>
                  <a:srgbClr val="000000"/>
                </a:solidFill>
                <a:latin typeface="Calibri" panose="020F0502020204030204"/>
              </a:rPr>
              <a:t>Registry</a:t>
            </a:r>
            <a:endParaRPr lang="fr-BE" sz="1260" dirty="0">
              <a:solidFill>
                <a:srgbClr val="000000"/>
              </a:solidFill>
              <a:latin typeface="Calibri" panose="020F0502020204030204"/>
            </a:endParaRPr>
          </a:p>
        </p:txBody>
      </p:sp>
      <p:pic>
        <p:nvPicPr>
          <p:cNvPr id="38" name="Picture 2" descr="C:\Users\jevo\AppData\Local\Microsoft\Windows\Temporary Internet Files\Content.IE5\5DM5B4EY\Web-Services-Icon5[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5209" y="2701025"/>
            <a:ext cx="282082" cy="27032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7" descr="https://image.flaticon.com/icons/png/512/48/48609.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53463" y="2553867"/>
            <a:ext cx="216974" cy="180812"/>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8669931" y="3896003"/>
            <a:ext cx="950557" cy="295518"/>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22960"/>
            <a:r>
              <a:rPr lang="en-US" sz="1920" b="1" dirty="0">
                <a:solidFill>
                  <a:srgbClr val="000000"/>
                </a:solidFill>
                <a:latin typeface="Calibri" panose="020F0502020204030204"/>
              </a:rPr>
              <a:t>DSP</a:t>
            </a:r>
          </a:p>
        </p:txBody>
      </p:sp>
      <p:cxnSp>
        <p:nvCxnSpPr>
          <p:cNvPr id="42" name="Straight Arrow Connector 41"/>
          <p:cNvCxnSpPr/>
          <p:nvPr/>
        </p:nvCxnSpPr>
        <p:spPr>
          <a:xfrm flipV="1">
            <a:off x="9620488" y="3809425"/>
            <a:ext cx="460916" cy="21577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9625882" y="4033266"/>
            <a:ext cx="460916" cy="1463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10000825" y="3631955"/>
            <a:ext cx="555024" cy="286232"/>
          </a:xfrm>
          <a:prstGeom prst="rect">
            <a:avLst/>
          </a:prstGeom>
          <a:noFill/>
        </p:spPr>
        <p:txBody>
          <a:bodyPr wrap="none" rtlCol="0">
            <a:spAutoFit/>
          </a:bodyPr>
          <a:lstStyle/>
          <a:p>
            <a:pPr algn="ctr" defTabSz="822960"/>
            <a:r>
              <a:rPr lang="fr-BE" sz="1260" dirty="0">
                <a:solidFill>
                  <a:srgbClr val="000000"/>
                </a:solidFill>
                <a:latin typeface="Calibri" panose="020F0502020204030204"/>
              </a:rPr>
              <a:t>e-Box</a:t>
            </a:r>
          </a:p>
        </p:txBody>
      </p:sp>
      <p:sp>
        <p:nvSpPr>
          <p:cNvPr id="49" name="TextBox 48"/>
          <p:cNvSpPr txBox="1"/>
          <p:nvPr/>
        </p:nvSpPr>
        <p:spPr>
          <a:xfrm>
            <a:off x="10010310" y="4071283"/>
            <a:ext cx="599587" cy="286232"/>
          </a:xfrm>
          <a:prstGeom prst="rect">
            <a:avLst/>
          </a:prstGeom>
          <a:noFill/>
        </p:spPr>
        <p:txBody>
          <a:bodyPr wrap="none" rtlCol="0">
            <a:spAutoFit/>
          </a:bodyPr>
          <a:lstStyle/>
          <a:p>
            <a:pPr algn="ctr" defTabSz="822960"/>
            <a:r>
              <a:rPr lang="fr-BE" sz="1260" dirty="0">
                <a:solidFill>
                  <a:srgbClr val="000000"/>
                </a:solidFill>
                <a:latin typeface="Calibri" panose="020F0502020204030204"/>
              </a:rPr>
              <a:t>Papier</a:t>
            </a:r>
          </a:p>
        </p:txBody>
      </p:sp>
      <p:sp>
        <p:nvSpPr>
          <p:cNvPr id="57" name="Flowchart: Magnetic Disk 56"/>
          <p:cNvSpPr/>
          <p:nvPr/>
        </p:nvSpPr>
        <p:spPr>
          <a:xfrm>
            <a:off x="8170407" y="5045817"/>
            <a:ext cx="953702" cy="570134"/>
          </a:xfrm>
          <a:prstGeom prst="flowChartMagneticDisk">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58" name="Rounded Rectangle 57"/>
          <p:cNvSpPr/>
          <p:nvPr/>
        </p:nvSpPr>
        <p:spPr>
          <a:xfrm>
            <a:off x="8280017" y="5272757"/>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59" name="Rounded Rectangle 58"/>
          <p:cNvSpPr/>
          <p:nvPr/>
        </p:nvSpPr>
        <p:spPr>
          <a:xfrm>
            <a:off x="8280017" y="5344765"/>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60" name="Rounded Rectangle 59"/>
          <p:cNvSpPr/>
          <p:nvPr/>
        </p:nvSpPr>
        <p:spPr>
          <a:xfrm>
            <a:off x="8280017" y="5416773"/>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61" name="Rounded Rectangle 60"/>
          <p:cNvSpPr/>
          <p:nvPr/>
        </p:nvSpPr>
        <p:spPr>
          <a:xfrm>
            <a:off x="8280017" y="5488781"/>
            <a:ext cx="734482" cy="45719"/>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en-GB" sz="1320" dirty="0">
              <a:solidFill>
                <a:srgbClr val="FFFFFF"/>
              </a:solidFill>
              <a:latin typeface="Calibri" panose="020F0502020204030204"/>
            </a:endParaRPr>
          </a:p>
        </p:txBody>
      </p:sp>
      <p:sp>
        <p:nvSpPr>
          <p:cNvPr id="62" name="TextBox 61"/>
          <p:cNvSpPr txBox="1"/>
          <p:nvPr/>
        </p:nvSpPr>
        <p:spPr>
          <a:xfrm>
            <a:off x="9052687" y="5416773"/>
            <a:ext cx="758797" cy="480131"/>
          </a:xfrm>
          <a:prstGeom prst="rect">
            <a:avLst/>
          </a:prstGeom>
          <a:noFill/>
        </p:spPr>
        <p:txBody>
          <a:bodyPr wrap="none" rtlCol="0">
            <a:spAutoFit/>
          </a:bodyPr>
          <a:lstStyle/>
          <a:p>
            <a:pPr algn="ctr" defTabSz="822960"/>
            <a:r>
              <a:rPr lang="fr-BE" sz="1260" dirty="0">
                <a:solidFill>
                  <a:srgbClr val="000000"/>
                </a:solidFill>
                <a:latin typeface="Calibri" panose="020F0502020204030204"/>
              </a:rPr>
              <a:t>Message</a:t>
            </a:r>
          </a:p>
          <a:p>
            <a:pPr algn="ctr" defTabSz="822960"/>
            <a:r>
              <a:rPr lang="fr-BE" sz="1260" dirty="0" err="1">
                <a:solidFill>
                  <a:srgbClr val="000000"/>
                </a:solidFill>
                <a:latin typeface="Calibri" panose="020F0502020204030204"/>
              </a:rPr>
              <a:t>Registry</a:t>
            </a:r>
            <a:endParaRPr lang="fr-BE" sz="1260" dirty="0">
              <a:solidFill>
                <a:srgbClr val="000000"/>
              </a:solidFill>
              <a:latin typeface="Calibri" panose="020F0502020204030204"/>
            </a:endParaRPr>
          </a:p>
        </p:txBody>
      </p:sp>
      <p:pic>
        <p:nvPicPr>
          <p:cNvPr id="63" name="Picture 2" descr="C:\Users\jevo\AppData\Local\Microsoft\Windows\Temporary Internet Files\Content.IE5\5DM5B4EY\Web-Services-Icon5[1].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50005" y="5239103"/>
            <a:ext cx="282082" cy="27032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7" descr="https://image.flaticon.com/icons/png/512/48/48609.p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358258" y="5091945"/>
            <a:ext cx="216974" cy="180812"/>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p:cNvSpPr/>
          <p:nvPr/>
        </p:nvSpPr>
        <p:spPr>
          <a:xfrm>
            <a:off x="10480163" y="5122925"/>
            <a:ext cx="475488" cy="502684"/>
          </a:xfrm>
          <a:prstGeom prst="rect">
            <a:avLst/>
          </a:prstGeom>
        </p:spPr>
        <p:style>
          <a:lnRef idx="1">
            <a:schemeClr val="accent5"/>
          </a:lnRef>
          <a:fillRef idx="2">
            <a:schemeClr val="accent5"/>
          </a:fillRef>
          <a:effectRef idx="1">
            <a:schemeClr val="accent5"/>
          </a:effectRef>
          <a:fontRef idx="minor">
            <a:schemeClr val="dk1"/>
          </a:fontRef>
        </p:style>
        <p:txBody>
          <a:bodyPr lIns="0" tIns="0" rIns="0" bIns="0" rtlCol="0" anchor="ctr"/>
          <a:lstStyle/>
          <a:p>
            <a:pPr algn="ctr" defTabSz="822960"/>
            <a:r>
              <a:rPr lang="en-US" sz="1920" b="1" dirty="0">
                <a:solidFill>
                  <a:srgbClr val="000000"/>
                </a:solidFill>
                <a:latin typeface="Calibri" panose="020F0502020204030204"/>
              </a:rPr>
              <a:t>DC</a:t>
            </a:r>
          </a:p>
        </p:txBody>
      </p:sp>
      <p:cxnSp>
        <p:nvCxnSpPr>
          <p:cNvPr id="66" name="Straight Arrow Connector 65"/>
          <p:cNvCxnSpPr>
            <a:stCxn id="65" idx="1"/>
            <a:endCxn id="63" idx="3"/>
          </p:cNvCxnSpPr>
          <p:nvPr/>
        </p:nvCxnSpPr>
        <p:spPr>
          <a:xfrm flipH="1">
            <a:off x="9432087" y="5374267"/>
            <a:ext cx="104807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Slide Number Placeholder 7"/>
          <p:cNvSpPr>
            <a:spLocks noGrp="1"/>
          </p:cNvSpPr>
          <p:nvPr>
            <p:ph type="sldNum" sz="quarter" idx="12"/>
          </p:nvPr>
        </p:nvSpPr>
        <p:spPr/>
        <p:txBody>
          <a:bodyPr/>
          <a:lstStyle/>
          <a:p>
            <a:pPr defTabSz="822960"/>
            <a:fld id="{95CE3149-9A57-49FF-8206-FDAC1CA05DA9}" type="slidenum">
              <a:rPr lang="en-US" smtClean="0"/>
              <a:pPr defTabSz="822960"/>
              <a:t>154</a:t>
            </a:fld>
            <a:endParaRPr lang="en-US" dirty="0"/>
          </a:p>
        </p:txBody>
      </p:sp>
    </p:spTree>
    <p:extLst>
      <p:ext uri="{BB962C8B-B14F-4D97-AF65-F5344CB8AC3E}">
        <p14:creationId xmlns:p14="http://schemas.microsoft.com/office/powerpoint/2010/main" val="3207103348"/>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609600" y="0"/>
            <a:ext cx="10972800" cy="6858000"/>
          </a:xfrm>
          <a:prstGeom prst="rect">
            <a:avLst/>
          </a:prstGeom>
          <a:blipFill dpi="0" rotWithShape="1">
            <a:blip r:embed="rId2">
              <a:alphaModFix amt="14000"/>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2960"/>
            <a:endParaRPr lang="fr-BE" sz="1620" dirty="0">
              <a:solidFill>
                <a:srgbClr val="FFFFFF"/>
              </a:solidFill>
              <a:latin typeface="Calibri" panose="020F0502020204030204"/>
            </a:endParaRPr>
          </a:p>
        </p:txBody>
      </p:sp>
      <p:sp>
        <p:nvSpPr>
          <p:cNvPr id="8" name="TextBox 7"/>
          <p:cNvSpPr txBox="1"/>
          <p:nvPr/>
        </p:nvSpPr>
        <p:spPr>
          <a:xfrm>
            <a:off x="2488692" y="2487204"/>
            <a:ext cx="7214616" cy="1274195"/>
          </a:xfrm>
          <a:prstGeom prst="rect">
            <a:avLst/>
          </a:prstGeom>
          <a:noFill/>
        </p:spPr>
        <p:txBody>
          <a:bodyPr wrap="square" rtlCol="0">
            <a:spAutoFit/>
          </a:bodyPr>
          <a:lstStyle/>
          <a:p>
            <a:pPr algn="ctr" defTabSz="822960"/>
            <a:r>
              <a:rPr lang="fr-BE" sz="3840" dirty="0">
                <a:solidFill>
                  <a:srgbClr val="FFFFFF"/>
                </a:solidFill>
                <a:latin typeface="Open Sans" panose="020B0606030504020204" pitchFamily="34" charset="0"/>
                <a:ea typeface="Open Sans" panose="020B0606030504020204" pitchFamily="34" charset="0"/>
                <a:cs typeface="Open Sans" panose="020B0606030504020204" pitchFamily="34" charset="0"/>
              </a:rPr>
              <a:t>Système ouvert à des partenaires pour l’ajout de fonctionnalités</a:t>
            </a:r>
          </a:p>
        </p:txBody>
      </p:sp>
      <p:sp>
        <p:nvSpPr>
          <p:cNvPr id="3" name="Slide Number Placeholder 2"/>
          <p:cNvSpPr>
            <a:spLocks noGrp="1"/>
          </p:cNvSpPr>
          <p:nvPr>
            <p:ph type="sldNum" sz="quarter" idx="12"/>
          </p:nvPr>
        </p:nvSpPr>
        <p:spPr/>
        <p:txBody>
          <a:bodyPr/>
          <a:lstStyle/>
          <a:p>
            <a:pPr defTabSz="822960"/>
            <a:fld id="{B0D326DE-A95D-A040-B236-DD2422F2474E}" type="slidenum">
              <a:rPr lang="en-US" smtClean="0">
                <a:solidFill>
                  <a:srgbClr val="FFFFFF"/>
                </a:solidFill>
              </a:rPr>
              <a:pPr defTabSz="822960"/>
              <a:t>155</a:t>
            </a:fld>
            <a:endParaRPr lang="en-US" dirty="0">
              <a:solidFill>
                <a:srgbClr val="FFFFFF"/>
              </a:solidFill>
            </a:endParaRPr>
          </a:p>
        </p:txBody>
      </p:sp>
    </p:spTree>
    <p:extLst>
      <p:ext uri="{BB962C8B-B14F-4D97-AF65-F5344CB8AC3E}">
        <p14:creationId xmlns:p14="http://schemas.microsoft.com/office/powerpoint/2010/main" val="3755121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dirty="0"/>
              <a:t>Ouverture aux partenaires privés pour des services à valeur ajoutée</a:t>
            </a:r>
          </a:p>
        </p:txBody>
      </p:sp>
      <p:pic>
        <p:nvPicPr>
          <p:cNvPr id="8" name="Content Placeholder 7"/>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1363980" y="2913317"/>
            <a:ext cx="4663440" cy="2176272"/>
          </a:xfrm>
        </p:spPr>
      </p:pic>
      <p:sp>
        <p:nvSpPr>
          <p:cNvPr id="7" name="Content Placeholder 6"/>
          <p:cNvSpPr>
            <a:spLocks noGrp="1"/>
          </p:cNvSpPr>
          <p:nvPr>
            <p:ph sz="half" idx="2"/>
          </p:nvPr>
        </p:nvSpPr>
        <p:spPr>
          <a:xfrm>
            <a:off x="6164580" y="1664091"/>
            <a:ext cx="4663440" cy="4745413"/>
          </a:xfrm>
        </p:spPr>
        <p:txBody>
          <a:bodyPr>
            <a:normAutofit fontScale="77500" lnSpcReduction="20000"/>
          </a:bodyPr>
          <a:lstStyle/>
          <a:p>
            <a:pPr>
              <a:lnSpc>
                <a:spcPct val="120000"/>
              </a:lnSpc>
            </a:pPr>
            <a:r>
              <a:rPr lang="fr-BE" sz="2640" dirty="0"/>
              <a:t>Besoins récoltés auprès des </a:t>
            </a:r>
            <a:r>
              <a:rPr lang="fr-BE" sz="2640" dirty="0">
                <a:solidFill>
                  <a:srgbClr val="20C5CB"/>
                </a:solidFill>
              </a:rPr>
              <a:t>entreprises</a:t>
            </a:r>
          </a:p>
          <a:p>
            <a:pPr lvl="1">
              <a:lnSpc>
                <a:spcPct val="120000"/>
              </a:lnSpc>
            </a:pPr>
            <a:r>
              <a:rPr lang="fr-BE" sz="2640" dirty="0">
                <a:solidFill>
                  <a:srgbClr val="20C5CB"/>
                </a:solidFill>
              </a:rPr>
              <a:t>Routage</a:t>
            </a:r>
            <a:r>
              <a:rPr lang="fr-BE" sz="2640" dirty="0"/>
              <a:t> </a:t>
            </a:r>
            <a:r>
              <a:rPr lang="fr-BE" sz="2640" dirty="0">
                <a:solidFill>
                  <a:srgbClr val="20C5CB"/>
                </a:solidFill>
              </a:rPr>
              <a:t>interne</a:t>
            </a:r>
            <a:r>
              <a:rPr lang="fr-BE" sz="2640" dirty="0"/>
              <a:t> du document</a:t>
            </a:r>
          </a:p>
          <a:p>
            <a:pPr lvl="1">
              <a:lnSpc>
                <a:spcPct val="120000"/>
              </a:lnSpc>
            </a:pPr>
            <a:r>
              <a:rPr lang="fr-BE" sz="2640" dirty="0">
                <a:solidFill>
                  <a:srgbClr val="20C5CB"/>
                </a:solidFill>
              </a:rPr>
              <a:t>Gestion</a:t>
            </a:r>
            <a:r>
              <a:rPr lang="fr-BE" sz="2640" dirty="0"/>
              <a:t> des </a:t>
            </a:r>
            <a:r>
              <a:rPr lang="fr-BE" sz="2640" dirty="0">
                <a:solidFill>
                  <a:srgbClr val="20C5CB"/>
                </a:solidFill>
              </a:rPr>
              <a:t>utilisateurs</a:t>
            </a:r>
            <a:r>
              <a:rPr lang="fr-BE" sz="2640" dirty="0"/>
              <a:t> et </a:t>
            </a:r>
            <a:r>
              <a:rPr lang="fr-BE" sz="2640" dirty="0">
                <a:solidFill>
                  <a:srgbClr val="20C5CB"/>
                </a:solidFill>
              </a:rPr>
              <a:t>droits</a:t>
            </a:r>
            <a:r>
              <a:rPr lang="fr-BE" sz="2640" dirty="0"/>
              <a:t> </a:t>
            </a:r>
            <a:r>
              <a:rPr lang="fr-BE" sz="2640" dirty="0">
                <a:solidFill>
                  <a:srgbClr val="20C5CB"/>
                </a:solidFill>
              </a:rPr>
              <a:t>d’accès</a:t>
            </a:r>
            <a:r>
              <a:rPr lang="fr-BE" sz="2640" dirty="0"/>
              <a:t> avancé</a:t>
            </a:r>
          </a:p>
          <a:p>
            <a:pPr lvl="1">
              <a:lnSpc>
                <a:spcPct val="120000"/>
              </a:lnSpc>
            </a:pPr>
            <a:r>
              <a:rPr lang="fr-BE" sz="2640" dirty="0">
                <a:solidFill>
                  <a:srgbClr val="20C5CB"/>
                </a:solidFill>
              </a:rPr>
              <a:t>Intégration</a:t>
            </a:r>
            <a:r>
              <a:rPr lang="fr-BE" sz="2640" dirty="0"/>
              <a:t> aux </a:t>
            </a:r>
            <a:r>
              <a:rPr lang="fr-BE" sz="2640" dirty="0">
                <a:solidFill>
                  <a:srgbClr val="20C5CB"/>
                </a:solidFill>
              </a:rPr>
              <a:t>processus</a:t>
            </a:r>
            <a:r>
              <a:rPr lang="fr-BE" sz="2640" dirty="0"/>
              <a:t> de l’entreprise</a:t>
            </a:r>
          </a:p>
          <a:p>
            <a:pPr lvl="2">
              <a:lnSpc>
                <a:spcPct val="120000"/>
              </a:lnSpc>
            </a:pPr>
            <a:r>
              <a:rPr lang="fr-BE" sz="2640" dirty="0"/>
              <a:t>Paiement </a:t>
            </a:r>
          </a:p>
          <a:p>
            <a:pPr lvl="2">
              <a:lnSpc>
                <a:spcPct val="120000"/>
              </a:lnSpc>
            </a:pPr>
            <a:r>
              <a:rPr lang="fr-BE" sz="2640" dirty="0"/>
              <a:t>Workflows</a:t>
            </a:r>
          </a:p>
          <a:p>
            <a:pPr lvl="1">
              <a:lnSpc>
                <a:spcPct val="120000"/>
              </a:lnSpc>
            </a:pPr>
            <a:r>
              <a:rPr lang="fr-BE" sz="2640" dirty="0">
                <a:solidFill>
                  <a:srgbClr val="20C5CB"/>
                </a:solidFill>
              </a:rPr>
              <a:t>Archivage</a:t>
            </a:r>
          </a:p>
          <a:p>
            <a:pPr lvl="1">
              <a:lnSpc>
                <a:spcPct val="120000"/>
              </a:lnSpc>
            </a:pPr>
            <a:r>
              <a:rPr lang="fr-BE" sz="2640" dirty="0">
                <a:solidFill>
                  <a:srgbClr val="20C5CB"/>
                </a:solidFill>
              </a:rPr>
              <a:t>Document</a:t>
            </a:r>
            <a:r>
              <a:rPr lang="fr-BE" sz="2640" dirty="0"/>
              <a:t> </a:t>
            </a:r>
            <a:r>
              <a:rPr lang="fr-BE" sz="2640" dirty="0">
                <a:solidFill>
                  <a:srgbClr val="20C5CB"/>
                </a:solidFill>
              </a:rPr>
              <a:t>service</a:t>
            </a:r>
            <a:r>
              <a:rPr lang="fr-BE" sz="2640" dirty="0"/>
              <a:t> </a:t>
            </a:r>
            <a:r>
              <a:rPr lang="fr-BE" sz="2640" dirty="0">
                <a:solidFill>
                  <a:srgbClr val="20C5CB"/>
                </a:solidFill>
              </a:rPr>
              <a:t>provider</a:t>
            </a:r>
            <a:r>
              <a:rPr lang="fr-BE" sz="2640" dirty="0"/>
              <a:t> pour externaliser la génération et l’envoi des documents</a:t>
            </a:r>
          </a:p>
          <a:p>
            <a:pPr lvl="1">
              <a:lnSpc>
                <a:spcPct val="120000"/>
              </a:lnSpc>
            </a:pPr>
            <a:r>
              <a:rPr lang="fr-BE" sz="2640" dirty="0">
                <a:solidFill>
                  <a:srgbClr val="20C5CB"/>
                </a:solidFill>
              </a:rPr>
              <a:t>Recommandé eIDAS</a:t>
            </a:r>
          </a:p>
          <a:p>
            <a:pPr lvl="1">
              <a:lnSpc>
                <a:spcPct val="120000"/>
              </a:lnSpc>
            </a:pPr>
            <a:r>
              <a:rPr lang="fr-BE" sz="2640" dirty="0"/>
              <a:t>…</a:t>
            </a:r>
          </a:p>
        </p:txBody>
      </p:sp>
      <p:sp>
        <p:nvSpPr>
          <p:cNvPr id="9" name="Slide Number Placeholder 8"/>
          <p:cNvSpPr>
            <a:spLocks noGrp="1"/>
          </p:cNvSpPr>
          <p:nvPr>
            <p:ph type="sldNum" sz="quarter" idx="12"/>
          </p:nvPr>
        </p:nvSpPr>
        <p:spPr/>
        <p:txBody>
          <a:bodyPr/>
          <a:lstStyle/>
          <a:p>
            <a:pPr defTabSz="822960"/>
            <a:fld id="{B0D326DE-A95D-A040-B236-DD2422F2474E}" type="slidenum">
              <a:rPr lang="en-US" smtClean="0"/>
              <a:pPr defTabSz="822960"/>
              <a:t>156</a:t>
            </a:fld>
            <a:endParaRPr lang="en-US" dirty="0"/>
          </a:p>
        </p:txBody>
      </p:sp>
    </p:spTree>
    <p:extLst>
      <p:ext uri="{BB962C8B-B14F-4D97-AF65-F5344CB8AC3E}">
        <p14:creationId xmlns:p14="http://schemas.microsoft.com/office/powerpoint/2010/main" val="2686150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fr-BE" dirty="0"/>
              <a:t>Ouverture aux partenaires privés pour des services à valeur ajoutée</a:t>
            </a:r>
          </a:p>
        </p:txBody>
      </p:sp>
      <p:sp>
        <p:nvSpPr>
          <p:cNvPr id="7" name="Content Placeholder 6"/>
          <p:cNvSpPr>
            <a:spLocks noGrp="1"/>
          </p:cNvSpPr>
          <p:nvPr>
            <p:ph sz="half" idx="2"/>
          </p:nvPr>
        </p:nvSpPr>
        <p:spPr>
          <a:xfrm>
            <a:off x="1501140" y="1628746"/>
            <a:ext cx="9203436" cy="4745413"/>
          </a:xfrm>
        </p:spPr>
        <p:txBody>
          <a:bodyPr>
            <a:normAutofit/>
          </a:bodyPr>
          <a:lstStyle/>
          <a:p>
            <a:pPr>
              <a:lnSpc>
                <a:spcPct val="120000"/>
              </a:lnSpc>
            </a:pPr>
            <a:r>
              <a:rPr lang="fr-BE" sz="2640" dirty="0"/>
              <a:t>Pour répondre aux besoins des entreprises, </a:t>
            </a:r>
            <a:r>
              <a:rPr lang="fr-BE" sz="2640" dirty="0">
                <a:solidFill>
                  <a:srgbClr val="20C5CB"/>
                </a:solidFill>
              </a:rPr>
              <a:t>que vous manque-t-il pour réaliser ces services à valeur ajoutée?</a:t>
            </a:r>
          </a:p>
          <a:p>
            <a:pPr lvl="1">
              <a:lnSpc>
                <a:spcPct val="120000"/>
              </a:lnSpc>
            </a:pPr>
            <a:r>
              <a:rPr lang="fr-BE" sz="2280" dirty="0"/>
              <a:t>Fonctionnalité générique supplémentaire?</a:t>
            </a:r>
          </a:p>
          <a:p>
            <a:pPr lvl="1">
              <a:lnSpc>
                <a:spcPct val="120000"/>
              </a:lnSpc>
            </a:pPr>
            <a:r>
              <a:rPr lang="fr-BE" sz="2280" dirty="0"/>
              <a:t>Métadonnées?</a:t>
            </a:r>
          </a:p>
          <a:p>
            <a:pPr lvl="1">
              <a:lnSpc>
                <a:spcPct val="120000"/>
              </a:lnSpc>
            </a:pPr>
            <a:r>
              <a:rPr lang="fr-BE" sz="2280" dirty="0"/>
              <a:t>…</a:t>
            </a:r>
          </a:p>
          <a:p>
            <a:pPr lvl="1">
              <a:lnSpc>
                <a:spcPct val="120000"/>
              </a:lnSpc>
            </a:pPr>
            <a:endParaRPr lang="fr-BE" sz="2280" dirty="0">
              <a:solidFill>
                <a:srgbClr val="20C5CB"/>
              </a:solidFill>
            </a:endParaRPr>
          </a:p>
        </p:txBody>
      </p:sp>
      <p:sp>
        <p:nvSpPr>
          <p:cNvPr id="8" name="Slide Number Placeholder 7"/>
          <p:cNvSpPr>
            <a:spLocks noGrp="1"/>
          </p:cNvSpPr>
          <p:nvPr>
            <p:ph type="sldNum" sz="quarter" idx="12"/>
          </p:nvPr>
        </p:nvSpPr>
        <p:spPr/>
        <p:txBody>
          <a:bodyPr/>
          <a:lstStyle/>
          <a:p>
            <a:pPr defTabSz="822960"/>
            <a:fld id="{B0D326DE-A95D-A040-B236-DD2422F2474E}" type="slidenum">
              <a:rPr lang="en-US" smtClean="0"/>
              <a:pPr defTabSz="822960"/>
              <a:t>157</a:t>
            </a:fld>
            <a:endParaRPr lang="en-US" dirty="0"/>
          </a:p>
        </p:txBody>
      </p:sp>
    </p:spTree>
    <p:extLst>
      <p:ext uri="{BB962C8B-B14F-4D97-AF65-F5344CB8AC3E}">
        <p14:creationId xmlns:p14="http://schemas.microsoft.com/office/powerpoint/2010/main" val="38313657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Routage</a:t>
            </a:r>
            <a:r>
              <a:rPr lang="en-US" dirty="0" smtClean="0"/>
              <a:t> de documents</a:t>
            </a:r>
            <a:endParaRPr lang="en-US" dirty="0"/>
          </a:p>
        </p:txBody>
      </p:sp>
      <p:sp>
        <p:nvSpPr>
          <p:cNvPr id="3" name="Content Placeholder 2"/>
          <p:cNvSpPr>
            <a:spLocks noGrp="1"/>
          </p:cNvSpPr>
          <p:nvPr>
            <p:ph sz="half" idx="1"/>
          </p:nvPr>
        </p:nvSpPr>
        <p:spPr>
          <a:xfrm>
            <a:off x="1363980" y="1825625"/>
            <a:ext cx="9348163" cy="4351339"/>
          </a:xfrm>
        </p:spPr>
        <p:txBody>
          <a:bodyPr/>
          <a:lstStyle/>
          <a:p>
            <a:r>
              <a:rPr lang="en-US" dirty="0" err="1" smtClean="0"/>
              <a:t>Quelles</a:t>
            </a:r>
            <a:r>
              <a:rPr lang="en-US" dirty="0" smtClean="0"/>
              <a:t> </a:t>
            </a:r>
            <a:r>
              <a:rPr lang="en-US" dirty="0" err="1" smtClean="0"/>
              <a:t>métadonnées</a:t>
            </a:r>
            <a:r>
              <a:rPr lang="en-US" dirty="0" smtClean="0"/>
              <a:t> </a:t>
            </a:r>
            <a:r>
              <a:rPr lang="en-US" dirty="0" err="1" smtClean="0"/>
              <a:t>sont</a:t>
            </a:r>
            <a:r>
              <a:rPr lang="en-US" dirty="0" smtClean="0"/>
              <a:t> </a:t>
            </a:r>
            <a:r>
              <a:rPr lang="en-US" dirty="0" err="1" smtClean="0"/>
              <a:t>utiles</a:t>
            </a:r>
            <a:r>
              <a:rPr lang="en-US" dirty="0" smtClean="0"/>
              <a:t> pour le </a:t>
            </a:r>
            <a:r>
              <a:rPr lang="en-US" dirty="0" err="1" smtClean="0"/>
              <a:t>routage</a:t>
            </a:r>
            <a:r>
              <a:rPr lang="en-US" dirty="0" smtClean="0"/>
              <a:t> des documents?</a:t>
            </a:r>
          </a:p>
          <a:p>
            <a:pPr lvl="1"/>
            <a:r>
              <a:rPr lang="en-US" sz="1680" dirty="0">
                <a:solidFill>
                  <a:schemeClr val="tx1">
                    <a:lumMod val="50000"/>
                    <a:lumOff val="50000"/>
                  </a:schemeClr>
                </a:solidFill>
              </a:rPr>
              <a:t>“</a:t>
            </a:r>
            <a:r>
              <a:rPr lang="en-US" sz="1680" dirty="0" err="1">
                <a:solidFill>
                  <a:schemeClr val="tx1">
                    <a:lumMod val="50000"/>
                    <a:lumOff val="50000"/>
                  </a:schemeClr>
                </a:solidFill>
              </a:rPr>
              <a:t>messageTypeId</a:t>
            </a:r>
            <a:r>
              <a:rPr lang="en-US" sz="1680" dirty="0">
                <a:solidFill>
                  <a:schemeClr val="tx1">
                    <a:lumMod val="50000"/>
                    <a:lumOff val="50000"/>
                  </a:schemeClr>
                </a:solidFill>
              </a:rPr>
              <a:t>”</a:t>
            </a:r>
          </a:p>
          <a:p>
            <a:pPr lvl="1"/>
            <a:r>
              <a:rPr lang="en-US" sz="1680" dirty="0">
                <a:solidFill>
                  <a:schemeClr val="tx1">
                    <a:lumMod val="50000"/>
                    <a:lumOff val="50000"/>
                  </a:schemeClr>
                </a:solidFill>
              </a:rPr>
              <a:t>“</a:t>
            </a:r>
            <a:r>
              <a:rPr lang="en-US" sz="1680" dirty="0" err="1">
                <a:solidFill>
                  <a:schemeClr val="tx1">
                    <a:lumMod val="50000"/>
                    <a:lumOff val="50000"/>
                  </a:schemeClr>
                </a:solidFill>
              </a:rPr>
              <a:t>senderOrganizationId</a:t>
            </a:r>
            <a:r>
              <a:rPr lang="en-US" sz="1680" dirty="0">
                <a:solidFill>
                  <a:schemeClr val="tx1">
                    <a:lumMod val="50000"/>
                    <a:lumOff val="50000"/>
                  </a:schemeClr>
                </a:solidFill>
              </a:rPr>
              <a:t>”</a:t>
            </a:r>
          </a:p>
          <a:p>
            <a:pPr lvl="1"/>
            <a:r>
              <a:rPr lang="en-US" sz="1680" dirty="0">
                <a:solidFill>
                  <a:schemeClr val="tx1">
                    <a:lumMod val="50000"/>
                    <a:lumOff val="50000"/>
                  </a:schemeClr>
                </a:solidFill>
              </a:rPr>
              <a:t>“</a:t>
            </a:r>
            <a:r>
              <a:rPr lang="en-US" sz="1680" dirty="0" err="1">
                <a:solidFill>
                  <a:schemeClr val="tx1">
                    <a:lumMod val="50000"/>
                    <a:lumOff val="50000"/>
                  </a:schemeClr>
                </a:solidFill>
              </a:rPr>
              <a:t>forTheAttentionOf</a:t>
            </a:r>
            <a:r>
              <a:rPr lang="en-US" sz="1680" dirty="0">
                <a:solidFill>
                  <a:schemeClr val="tx1">
                    <a:lumMod val="50000"/>
                    <a:lumOff val="50000"/>
                  </a:schemeClr>
                </a:solidFill>
              </a:rPr>
              <a:t>”</a:t>
            </a:r>
          </a:p>
          <a:p>
            <a:pPr lvl="2"/>
            <a:r>
              <a:rPr lang="en-US" sz="1440" dirty="0">
                <a:solidFill>
                  <a:schemeClr val="tx1">
                    <a:lumMod val="50000"/>
                    <a:lumOff val="50000"/>
                  </a:schemeClr>
                </a:solidFill>
              </a:rPr>
              <a:t>Person? </a:t>
            </a:r>
          </a:p>
          <a:p>
            <a:pPr lvl="2"/>
            <a:r>
              <a:rPr lang="en-US" sz="1440" dirty="0" err="1">
                <a:solidFill>
                  <a:schemeClr val="tx1">
                    <a:lumMod val="50000"/>
                    <a:lumOff val="50000"/>
                  </a:schemeClr>
                </a:solidFill>
              </a:rPr>
              <a:t>Departement</a:t>
            </a:r>
            <a:r>
              <a:rPr lang="en-US" sz="1440" dirty="0">
                <a:solidFill>
                  <a:schemeClr val="tx1">
                    <a:lumMod val="50000"/>
                    <a:lumOff val="50000"/>
                  </a:schemeClr>
                </a:solidFill>
              </a:rPr>
              <a:t>?</a:t>
            </a:r>
          </a:p>
          <a:p>
            <a:pPr lvl="1"/>
            <a:r>
              <a:rPr lang="en-US" sz="1680" dirty="0">
                <a:solidFill>
                  <a:schemeClr val="tx1">
                    <a:lumMod val="50000"/>
                    <a:lumOff val="50000"/>
                  </a:schemeClr>
                </a:solidFill>
              </a:rPr>
              <a:t>“</a:t>
            </a:r>
            <a:r>
              <a:rPr lang="en-US" sz="1680" dirty="0" err="1">
                <a:solidFill>
                  <a:schemeClr val="tx1">
                    <a:lumMod val="50000"/>
                    <a:lumOff val="50000"/>
                  </a:schemeClr>
                </a:solidFill>
              </a:rPr>
              <a:t>businessDataList</a:t>
            </a:r>
            <a:r>
              <a:rPr lang="en-US" sz="1680" dirty="0">
                <a:solidFill>
                  <a:schemeClr val="tx1">
                    <a:lumMod val="50000"/>
                    <a:lumOff val="50000"/>
                  </a:schemeClr>
                </a:solidFill>
              </a:rPr>
              <a:t>”</a:t>
            </a:r>
          </a:p>
          <a:p>
            <a:pPr lvl="2"/>
            <a:r>
              <a:rPr lang="en-US" sz="1440" dirty="0">
                <a:solidFill>
                  <a:schemeClr val="tx1">
                    <a:lumMod val="50000"/>
                    <a:lumOff val="50000"/>
                  </a:schemeClr>
                </a:solidFill>
              </a:rPr>
              <a:t>?</a:t>
            </a:r>
          </a:p>
          <a:p>
            <a:pPr lvl="1"/>
            <a:r>
              <a:rPr lang="en-US" sz="1680" dirty="0">
                <a:solidFill>
                  <a:schemeClr val="tx1">
                    <a:lumMod val="50000"/>
                    <a:lumOff val="50000"/>
                  </a:schemeClr>
                </a:solidFill>
              </a:rPr>
              <a:t>“</a:t>
            </a:r>
            <a:r>
              <a:rPr lang="en-US" sz="1680" dirty="0" err="1">
                <a:solidFill>
                  <a:schemeClr val="tx1">
                    <a:lumMod val="50000"/>
                    <a:lumOff val="50000"/>
                  </a:schemeClr>
                </a:solidFill>
              </a:rPr>
              <a:t>paymentData</a:t>
            </a:r>
            <a:r>
              <a:rPr lang="en-US" sz="1680" dirty="0">
                <a:solidFill>
                  <a:schemeClr val="tx1">
                    <a:lumMod val="50000"/>
                    <a:lumOff val="50000"/>
                  </a:schemeClr>
                </a:solidFill>
              </a:rPr>
              <a:t>”</a:t>
            </a:r>
          </a:p>
          <a:p>
            <a:pPr lvl="2"/>
            <a:r>
              <a:rPr lang="en-US" sz="1440" dirty="0">
                <a:solidFill>
                  <a:schemeClr val="tx1">
                    <a:lumMod val="50000"/>
                    <a:lumOff val="50000"/>
                  </a:schemeClr>
                </a:solidFill>
              </a:rPr>
              <a:t>?</a:t>
            </a:r>
          </a:p>
          <a:p>
            <a:pPr lvl="1"/>
            <a:r>
              <a:rPr lang="en-US" sz="1680" dirty="0">
                <a:solidFill>
                  <a:schemeClr val="tx1">
                    <a:lumMod val="50000"/>
                    <a:lumOff val="50000"/>
                  </a:schemeClr>
                </a:solidFill>
              </a:rPr>
              <a:t>?</a:t>
            </a:r>
          </a:p>
          <a:p>
            <a:r>
              <a:rPr lang="en-US" sz="2400" dirty="0" err="1"/>
              <a:t>Voyez-vous</a:t>
            </a:r>
            <a:r>
              <a:rPr lang="en-US" sz="2400" dirty="0"/>
              <a:t> </a:t>
            </a:r>
            <a:r>
              <a:rPr lang="en-US" sz="2400" dirty="0" err="1"/>
              <a:t>d’autres</a:t>
            </a:r>
            <a:r>
              <a:rPr lang="en-US" sz="2400" dirty="0"/>
              <a:t> </a:t>
            </a:r>
            <a:r>
              <a:rPr lang="en-US" sz="2400" dirty="0" err="1"/>
              <a:t>mécanismes</a:t>
            </a:r>
            <a:r>
              <a:rPr lang="en-US" sz="2400" dirty="0"/>
              <a:t> </a:t>
            </a:r>
            <a:r>
              <a:rPr lang="en-US" sz="2400" dirty="0" err="1"/>
              <a:t>nécessaires</a:t>
            </a:r>
            <a:r>
              <a:rPr lang="en-US" sz="2400" dirty="0"/>
              <a:t>?</a:t>
            </a:r>
          </a:p>
          <a:p>
            <a:pPr lvl="1"/>
            <a:endParaRPr lang="en-US" sz="1680" dirty="0">
              <a:solidFill>
                <a:schemeClr val="tx1">
                  <a:lumMod val="50000"/>
                  <a:lumOff val="50000"/>
                </a:schemeClr>
              </a:solidFill>
            </a:endParaRPr>
          </a:p>
        </p:txBody>
      </p:sp>
      <p:sp>
        <p:nvSpPr>
          <p:cNvPr id="8" name="Slide Number Placeholder 7"/>
          <p:cNvSpPr>
            <a:spLocks noGrp="1"/>
          </p:cNvSpPr>
          <p:nvPr>
            <p:ph type="sldNum" sz="quarter" idx="12"/>
          </p:nvPr>
        </p:nvSpPr>
        <p:spPr/>
        <p:txBody>
          <a:bodyPr/>
          <a:lstStyle/>
          <a:p>
            <a:pPr defTabSz="822960"/>
            <a:fld id="{B0D326DE-A95D-A040-B236-DD2422F2474E}" type="slidenum">
              <a:rPr lang="en-US" smtClean="0"/>
              <a:pPr defTabSz="822960"/>
              <a:t>158</a:t>
            </a:fld>
            <a:endParaRPr lang="en-US" dirty="0"/>
          </a:p>
        </p:txBody>
      </p:sp>
    </p:spTree>
    <p:extLst>
      <p:ext uri="{BB962C8B-B14F-4D97-AF65-F5344CB8AC3E}">
        <p14:creationId xmlns:p14="http://schemas.microsoft.com/office/powerpoint/2010/main" val="381178885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Release management</a:t>
            </a:r>
            <a:endParaRPr lang="en-US" dirty="0"/>
          </a:p>
        </p:txBody>
      </p:sp>
      <p:sp>
        <p:nvSpPr>
          <p:cNvPr id="3" name="Content Placeholder 2"/>
          <p:cNvSpPr>
            <a:spLocks noGrp="1"/>
          </p:cNvSpPr>
          <p:nvPr>
            <p:ph idx="1"/>
          </p:nvPr>
        </p:nvSpPr>
        <p:spPr/>
        <p:txBody>
          <a:bodyPr/>
          <a:lstStyle/>
          <a:p>
            <a:r>
              <a:rPr lang="fr-BE" dirty="0" smtClean="0"/>
              <a:t>API </a:t>
            </a:r>
            <a:r>
              <a:rPr lang="fr-BE" dirty="0" err="1" smtClean="0"/>
              <a:t>definition</a:t>
            </a:r>
            <a:endParaRPr lang="fr-BE" dirty="0" smtClean="0"/>
          </a:p>
          <a:p>
            <a:pPr lvl="1"/>
            <a:r>
              <a:rPr lang="fr-BE" dirty="0" err="1" smtClean="0"/>
              <a:t>Consult</a:t>
            </a:r>
            <a:r>
              <a:rPr lang="fr-BE" dirty="0" smtClean="0"/>
              <a:t> / </a:t>
            </a:r>
            <a:r>
              <a:rPr lang="fr-BE" dirty="0" err="1" smtClean="0"/>
              <a:t>Publish</a:t>
            </a:r>
            <a:endParaRPr lang="fr-BE" dirty="0" smtClean="0"/>
          </a:p>
          <a:p>
            <a:pPr lvl="1"/>
            <a:r>
              <a:rPr lang="fr-BE" dirty="0" smtClean="0"/>
              <a:t>Alignement </a:t>
            </a:r>
            <a:r>
              <a:rPr lang="fr-BE" dirty="0" err="1" smtClean="0"/>
              <a:t>eBox</a:t>
            </a:r>
            <a:r>
              <a:rPr lang="fr-BE" dirty="0" smtClean="0"/>
              <a:t> </a:t>
            </a:r>
            <a:r>
              <a:rPr lang="fr-BE" dirty="0" err="1" smtClean="0"/>
              <a:t>citizen</a:t>
            </a:r>
            <a:endParaRPr lang="fr-BE" dirty="0" smtClean="0"/>
          </a:p>
          <a:p>
            <a:pPr lvl="1"/>
            <a:r>
              <a:rPr lang="fr-BE" dirty="0" smtClean="0"/>
              <a:t>Pour un </a:t>
            </a:r>
            <a:r>
              <a:rPr lang="fr-BE" dirty="0" err="1" smtClean="0"/>
              <a:t>DocProvider</a:t>
            </a:r>
            <a:r>
              <a:rPr lang="fr-BE" dirty="0" smtClean="0"/>
              <a:t> avec ses propres </a:t>
            </a:r>
            <a:r>
              <a:rPr lang="fr-BE" i="1" dirty="0" err="1" smtClean="0"/>
              <a:t>Senders</a:t>
            </a:r>
            <a:r>
              <a:rPr lang="fr-BE" dirty="0" smtClean="0"/>
              <a:t> : </a:t>
            </a:r>
          </a:p>
          <a:p>
            <a:pPr lvl="2"/>
            <a:r>
              <a:rPr lang="fr-BE" b="1" dirty="0" smtClean="0"/>
              <a:t>Votre avis sur l’interface de publication:</a:t>
            </a:r>
          </a:p>
          <a:p>
            <a:pPr lvl="3"/>
            <a:r>
              <a:rPr lang="fr-BE" dirty="0" smtClean="0"/>
              <a:t>Au choix?</a:t>
            </a:r>
          </a:p>
          <a:p>
            <a:pPr lvl="3"/>
            <a:r>
              <a:rPr lang="fr-BE" dirty="0" smtClean="0"/>
              <a:t>A standardiser en implémentant l’API « </a:t>
            </a:r>
            <a:r>
              <a:rPr lang="fr-BE" dirty="0" err="1" smtClean="0"/>
              <a:t>Publish</a:t>
            </a:r>
            <a:r>
              <a:rPr lang="fr-BE" dirty="0" smtClean="0"/>
              <a:t> »?</a:t>
            </a:r>
          </a:p>
          <a:p>
            <a:pPr lvl="3"/>
            <a:endParaRPr lang="fr-BE" dirty="0" smtClean="0"/>
          </a:p>
          <a:p>
            <a:r>
              <a:rPr lang="fr-BE" dirty="0" smtClean="0"/>
              <a:t>Release management</a:t>
            </a:r>
          </a:p>
          <a:p>
            <a:pPr lvl="1"/>
            <a:r>
              <a:rPr lang="en-US" dirty="0" smtClean="0"/>
              <a:t>Support multi-versions (min. 2)</a:t>
            </a:r>
          </a:p>
          <a:p>
            <a:pPr lvl="1"/>
            <a:r>
              <a:rPr lang="fr-BE" b="1" dirty="0" smtClean="0"/>
              <a:t>Timing acceptable?</a:t>
            </a:r>
            <a:endParaRPr lang="fr-BE" b="1" dirty="0"/>
          </a:p>
          <a:p>
            <a:pPr lvl="1"/>
            <a:endParaRPr lang="en-US" dirty="0" smtClean="0"/>
          </a:p>
          <a:p>
            <a:pPr lvl="1"/>
            <a:endParaRPr lang="en-US" dirty="0"/>
          </a:p>
        </p:txBody>
      </p:sp>
      <p:sp>
        <p:nvSpPr>
          <p:cNvPr id="8" name="Slide Number Placeholder 7"/>
          <p:cNvSpPr>
            <a:spLocks noGrp="1"/>
          </p:cNvSpPr>
          <p:nvPr>
            <p:ph type="sldNum" sz="quarter" idx="12"/>
          </p:nvPr>
        </p:nvSpPr>
        <p:spPr/>
        <p:txBody>
          <a:bodyPr/>
          <a:lstStyle/>
          <a:p>
            <a:pPr defTabSz="822960"/>
            <a:fld id="{95CE3149-9A57-49FF-8206-FDAC1CA05DA9}" type="slidenum">
              <a:rPr lang="en-US" smtClean="0"/>
              <a:pPr defTabSz="822960"/>
              <a:t>159</a:t>
            </a:fld>
            <a:endParaRPr lang="en-US" dirty="0"/>
          </a:p>
        </p:txBody>
      </p:sp>
    </p:spTree>
    <p:extLst>
      <p:ext uri="{BB962C8B-B14F-4D97-AF65-F5344CB8AC3E}">
        <p14:creationId xmlns:p14="http://schemas.microsoft.com/office/powerpoint/2010/main" val="23120045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4"/>
          </p:nvPr>
        </p:nvSpPr>
        <p:spPr/>
        <p:txBody>
          <a:bodyPr/>
          <a:lstStyle/>
          <a:p>
            <a:r>
              <a:rPr lang="en-US" dirty="0" smtClean="0"/>
              <a:t>Activated for FPS Finance since 2/2019 (</a:t>
            </a:r>
            <a:r>
              <a:rPr lang="en-US" dirty="0" err="1" smtClean="0"/>
              <a:t>eg</a:t>
            </a:r>
            <a:r>
              <a:rPr lang="en-US" dirty="0" smtClean="0"/>
              <a:t> Tax-on-web)</a:t>
            </a:r>
          </a:p>
          <a:p>
            <a:r>
              <a:rPr lang="en-US" dirty="0"/>
              <a:t>#</a:t>
            </a:r>
            <a:r>
              <a:rPr lang="en-US" dirty="0" smtClean="0"/>
              <a:t> authentications via </a:t>
            </a:r>
            <a:r>
              <a:rPr lang="en-US" dirty="0" err="1" smtClean="0"/>
              <a:t>eIDAS</a:t>
            </a:r>
            <a:endParaRPr lang="en-US" dirty="0"/>
          </a:p>
        </p:txBody>
      </p:sp>
      <p:sp>
        <p:nvSpPr>
          <p:cNvPr id="4" name="Title 3"/>
          <p:cNvSpPr>
            <a:spLocks noGrp="1"/>
          </p:cNvSpPr>
          <p:nvPr>
            <p:ph type="title"/>
          </p:nvPr>
        </p:nvSpPr>
        <p:spPr/>
        <p:txBody>
          <a:bodyPr/>
          <a:lstStyle/>
          <a:p>
            <a:r>
              <a:rPr lang="en-US" smtClean="0"/>
              <a:t>eIDAS</a:t>
            </a:r>
            <a:endParaRPr lang="en-US" dirty="0"/>
          </a:p>
        </p:txBody>
      </p:sp>
      <p:pic>
        <p:nvPicPr>
          <p:cNvPr id="7" name="Picture 6"/>
          <p:cNvPicPr>
            <a:picLocks noChangeAspect="1"/>
          </p:cNvPicPr>
          <p:nvPr/>
        </p:nvPicPr>
        <p:blipFill>
          <a:blip r:embed="rId2"/>
          <a:stretch>
            <a:fillRect/>
          </a:stretch>
        </p:blipFill>
        <p:spPr>
          <a:xfrm>
            <a:off x="683032" y="2512789"/>
            <a:ext cx="10529452" cy="3641271"/>
          </a:xfrm>
          <a:prstGeom prst="rect">
            <a:avLst/>
          </a:prstGeom>
        </p:spPr>
      </p:pic>
      <p:sp>
        <p:nvSpPr>
          <p:cNvPr id="10" name="Slide Number Placeholder 9"/>
          <p:cNvSpPr>
            <a:spLocks noGrp="1"/>
          </p:cNvSpPr>
          <p:nvPr>
            <p:ph type="sldNum" sz="quarter" idx="12"/>
          </p:nvPr>
        </p:nvSpPr>
        <p:spPr/>
        <p:txBody>
          <a:bodyPr/>
          <a:lstStyle/>
          <a:p>
            <a:fld id="{D45B42A2-12DC-D04A-88D3-A93CC82DF348}" type="slidenum">
              <a:rPr lang="en-US" smtClean="0"/>
              <a:t>16</a:t>
            </a:fld>
            <a:endParaRPr lang="en-US" dirty="0"/>
          </a:p>
        </p:txBody>
      </p:sp>
    </p:spTree>
    <p:extLst>
      <p:ext uri="{BB962C8B-B14F-4D97-AF65-F5344CB8AC3E}">
        <p14:creationId xmlns:p14="http://schemas.microsoft.com/office/powerpoint/2010/main" val="35452514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3840189" y="2414496"/>
            <a:ext cx="4711266" cy="2606040"/>
          </a:xfrm>
        </p:spPr>
        <p:txBody>
          <a:bodyPr>
            <a:noAutofit/>
          </a:bodyPr>
          <a:lstStyle/>
          <a:p>
            <a:r>
              <a:rPr lang="fr-BE" dirty="0" smtClean="0"/>
              <a:t>L’e-Box continue d’évoluer… </a:t>
            </a:r>
            <a:br>
              <a:rPr lang="fr-BE" dirty="0" smtClean="0"/>
            </a:br>
            <a:r>
              <a:rPr lang="fr-BE" dirty="0" smtClean="0"/>
              <a:t>à l’écoute des utilisateurs et des partenaires</a:t>
            </a:r>
            <a:endParaRPr lang="fr-BE" dirty="0"/>
          </a:p>
        </p:txBody>
      </p:sp>
      <p:pic>
        <p:nvPicPr>
          <p:cNvPr id="3080" name="Picture 8" descr="Résultat de recherche d'images pour &quot;improvement&quot;&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2564" y="2117437"/>
            <a:ext cx="29718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Résultat de recherche d'images pour &quot;partners&quot;&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17280" y="2620357"/>
            <a:ext cx="2715768" cy="185166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pPr defTabSz="822960"/>
            <a:fld id="{B0D326DE-A95D-A040-B236-DD2422F2474E}" type="slidenum">
              <a:rPr lang="en-US" smtClean="0">
                <a:solidFill>
                  <a:srgbClr val="FFFFFF"/>
                </a:solidFill>
              </a:rPr>
              <a:pPr defTabSz="822960"/>
              <a:t>160</a:t>
            </a:fld>
            <a:endParaRPr lang="en-US" dirty="0">
              <a:solidFill>
                <a:srgbClr val="FFFFFF"/>
              </a:solidFill>
            </a:endParaRPr>
          </a:p>
        </p:txBody>
      </p:sp>
    </p:spTree>
    <p:extLst>
      <p:ext uri="{BB962C8B-B14F-4D97-AF65-F5344CB8AC3E}">
        <p14:creationId xmlns:p14="http://schemas.microsoft.com/office/powerpoint/2010/main" val="1855193778"/>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Les </a:t>
            </a:r>
            <a:r>
              <a:rPr lang="en-US" dirty="0" err="1" smtClean="0"/>
              <a:t>évolutions</a:t>
            </a:r>
            <a:r>
              <a:rPr lang="en-US" dirty="0" smtClean="0"/>
              <a:t> de </a:t>
            </a:r>
            <a:r>
              <a:rPr lang="en-US" dirty="0" err="1" smtClean="0"/>
              <a:t>l’e</a:t>
            </a:r>
            <a:r>
              <a:rPr lang="en-US" dirty="0" smtClean="0"/>
              <a:t>-Box</a:t>
            </a:r>
            <a:endParaRPr lang="en-US" dirty="0"/>
          </a:p>
        </p:txBody>
      </p:sp>
      <p:sp>
        <p:nvSpPr>
          <p:cNvPr id="3" name="Content Placeholder 2"/>
          <p:cNvSpPr>
            <a:spLocks noGrp="1"/>
          </p:cNvSpPr>
          <p:nvPr>
            <p:ph idx="1"/>
          </p:nvPr>
        </p:nvSpPr>
        <p:spPr/>
        <p:txBody>
          <a:bodyPr/>
          <a:lstStyle/>
          <a:p>
            <a:r>
              <a:rPr lang="en-US" dirty="0" smtClean="0"/>
              <a:t>Sur base des retours </a:t>
            </a:r>
            <a:r>
              <a:rPr lang="en-US" dirty="0" err="1" smtClean="0"/>
              <a:t>utilisateurs</a:t>
            </a:r>
            <a:endParaRPr lang="en-US" dirty="0"/>
          </a:p>
          <a:p>
            <a:pPr lvl="1"/>
            <a:r>
              <a:rPr lang="en-US" dirty="0" smtClean="0"/>
              <a:t>User-groups</a:t>
            </a:r>
          </a:p>
          <a:p>
            <a:pPr lvl="1"/>
            <a:r>
              <a:rPr lang="en-US" dirty="0" err="1" smtClean="0"/>
              <a:t>Enquêtes</a:t>
            </a:r>
            <a:endParaRPr lang="en-US" dirty="0" smtClean="0"/>
          </a:p>
          <a:p>
            <a:pPr lvl="1"/>
            <a:r>
              <a:rPr lang="en-US" dirty="0" smtClean="0"/>
              <a:t>Phase </a:t>
            </a:r>
            <a:r>
              <a:rPr lang="en-US" dirty="0" err="1" smtClean="0"/>
              <a:t>pilote</a:t>
            </a:r>
            <a:endParaRPr lang="en-US" dirty="0" smtClean="0"/>
          </a:p>
          <a:p>
            <a:pPr lvl="1"/>
            <a:r>
              <a:rPr lang="en-US" dirty="0" smtClean="0"/>
              <a:t>Feedback au </a:t>
            </a:r>
            <a:r>
              <a:rPr lang="en-US" dirty="0" err="1" smtClean="0"/>
              <a:t>centre</a:t>
            </a:r>
            <a:r>
              <a:rPr lang="en-US" dirty="0" smtClean="0"/>
              <a:t> de contact</a:t>
            </a:r>
          </a:p>
          <a:p>
            <a:pPr lvl="1"/>
            <a:r>
              <a:rPr lang="en-US" dirty="0" smtClean="0"/>
              <a:t>…</a:t>
            </a:r>
          </a:p>
          <a:p>
            <a:r>
              <a:rPr lang="en-US" dirty="0" err="1" smtClean="0"/>
              <a:t>En</a:t>
            </a:r>
            <a:r>
              <a:rPr lang="en-US" dirty="0" smtClean="0"/>
              <a:t> discussion avec les </a:t>
            </a:r>
            <a:r>
              <a:rPr lang="en-US" dirty="0" err="1" smtClean="0"/>
              <a:t>partenaires</a:t>
            </a:r>
            <a:endParaRPr lang="en-US" dirty="0" smtClean="0"/>
          </a:p>
          <a:p>
            <a:pPr lvl="1"/>
            <a:r>
              <a:rPr lang="en-US" dirty="0" smtClean="0"/>
              <a:t>Doc Senders</a:t>
            </a:r>
          </a:p>
          <a:p>
            <a:pPr lvl="1"/>
            <a:r>
              <a:rPr lang="en-US" dirty="0" smtClean="0"/>
              <a:t>Doc Providers</a:t>
            </a:r>
          </a:p>
          <a:p>
            <a:pPr lvl="1"/>
            <a:r>
              <a:rPr lang="en-US" dirty="0" err="1" smtClean="0"/>
              <a:t>Partenaires</a:t>
            </a:r>
            <a:r>
              <a:rPr lang="en-US" dirty="0" smtClean="0"/>
              <a:t> </a:t>
            </a:r>
            <a:r>
              <a:rPr lang="en-US" dirty="0" err="1" smtClean="0"/>
              <a:t>privés</a:t>
            </a:r>
            <a:endParaRPr lang="en-US" dirty="0" smtClean="0"/>
          </a:p>
          <a:p>
            <a:pPr lvl="1"/>
            <a:r>
              <a:rPr lang="en-US" dirty="0" smtClean="0"/>
              <a:t>…</a:t>
            </a:r>
          </a:p>
        </p:txBody>
      </p:sp>
      <p:sp>
        <p:nvSpPr>
          <p:cNvPr id="8" name="Slide Number Placeholder 7"/>
          <p:cNvSpPr>
            <a:spLocks noGrp="1"/>
          </p:cNvSpPr>
          <p:nvPr>
            <p:ph type="sldNum" sz="quarter" idx="12"/>
          </p:nvPr>
        </p:nvSpPr>
        <p:spPr/>
        <p:txBody>
          <a:bodyPr/>
          <a:lstStyle/>
          <a:p>
            <a:pPr defTabSz="822960"/>
            <a:fld id="{95CE3149-9A57-49FF-8206-FDAC1CA05DA9}" type="slidenum">
              <a:rPr lang="en-US" smtClean="0"/>
              <a:pPr defTabSz="822960"/>
              <a:t>161</a:t>
            </a:fld>
            <a:endParaRPr lang="en-US" dirty="0"/>
          </a:p>
        </p:txBody>
      </p:sp>
    </p:spTree>
    <p:extLst>
      <p:ext uri="{BB962C8B-B14F-4D97-AF65-F5344CB8AC3E}">
        <p14:creationId xmlns:p14="http://schemas.microsoft.com/office/powerpoint/2010/main" val="3900182771"/>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Roadmap 2019-2020</a:t>
            </a:r>
            <a:endParaRPr lang="en-US" dirty="0"/>
          </a:p>
        </p:txBody>
      </p:sp>
      <p:graphicFrame>
        <p:nvGraphicFramePr>
          <p:cNvPr id="6" name="Content Placeholder 5"/>
          <p:cNvGraphicFramePr>
            <a:graphicFrameLocks noGrp="1"/>
          </p:cNvGraphicFramePr>
          <p:nvPr>
            <p:ph idx="1"/>
            <p:extLst/>
          </p:nvPr>
        </p:nvGraphicFramePr>
        <p:xfrm>
          <a:off x="1363980" y="1451610"/>
          <a:ext cx="9464040" cy="47263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7"/>
          <p:cNvSpPr>
            <a:spLocks noGrp="1"/>
          </p:cNvSpPr>
          <p:nvPr>
            <p:ph type="sldNum" sz="quarter" idx="12"/>
          </p:nvPr>
        </p:nvSpPr>
        <p:spPr/>
        <p:txBody>
          <a:bodyPr/>
          <a:lstStyle/>
          <a:p>
            <a:pPr defTabSz="822960"/>
            <a:fld id="{95CE3149-9A57-49FF-8206-FDAC1CA05DA9}" type="slidenum">
              <a:rPr lang="en-US" smtClean="0"/>
              <a:pPr defTabSz="822960"/>
              <a:t>162</a:t>
            </a:fld>
            <a:endParaRPr lang="en-US" dirty="0"/>
          </a:p>
        </p:txBody>
      </p:sp>
    </p:spTree>
    <p:extLst>
      <p:ext uri="{BB962C8B-B14F-4D97-AF65-F5344CB8AC3E}">
        <p14:creationId xmlns:p14="http://schemas.microsoft.com/office/powerpoint/2010/main" val="295230463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Actions </a:t>
            </a:r>
            <a:r>
              <a:rPr lang="en-US" dirty="0" err="1"/>
              <a:t>parallèles</a:t>
            </a:r>
            <a:r>
              <a:rPr lang="en-US" dirty="0"/>
              <a:t> et </a:t>
            </a:r>
            <a:r>
              <a:rPr lang="en-US" dirty="0" err="1"/>
              <a:t>intégrations</a:t>
            </a:r>
            <a:endParaRPr lang="en-US" dirty="0"/>
          </a:p>
        </p:txBody>
      </p:sp>
      <p:graphicFrame>
        <p:nvGraphicFramePr>
          <p:cNvPr id="6" name="Diagram 5"/>
          <p:cNvGraphicFramePr/>
          <p:nvPr>
            <p:extLst/>
          </p:nvPr>
        </p:nvGraphicFramePr>
        <p:xfrm>
          <a:off x="1635967" y="4118656"/>
          <a:ext cx="8670005" cy="22505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p:cNvGrpSpPr/>
          <p:nvPr/>
        </p:nvGrpSpPr>
        <p:grpSpPr>
          <a:xfrm>
            <a:off x="1227671" y="1357381"/>
            <a:ext cx="5421912" cy="1358876"/>
            <a:chOff x="-1210127" y="-138429"/>
            <a:chExt cx="4518260" cy="1132397"/>
          </a:xfrm>
        </p:grpSpPr>
        <p:sp>
          <p:nvSpPr>
            <p:cNvPr id="8" name="Rectangle 7"/>
            <p:cNvSpPr/>
            <p:nvPr/>
          </p:nvSpPr>
          <p:spPr>
            <a:xfrm>
              <a:off x="1359127" y="509756"/>
              <a:ext cx="1949006" cy="484212"/>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9" name="TextBox 8"/>
            <p:cNvSpPr txBox="1"/>
            <p:nvPr/>
          </p:nvSpPr>
          <p:spPr>
            <a:xfrm>
              <a:off x="-1210127" y="-138429"/>
              <a:ext cx="3767691" cy="484212"/>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158496" rIns="0" bIns="158496" numCol="1" spcCol="1270" anchor="ctr" anchorCtr="0">
              <a:noAutofit/>
            </a:bodyPr>
            <a:lstStyle/>
            <a:p>
              <a:pPr algn="ctr" defTabSz="693420">
                <a:lnSpc>
                  <a:spcPct val="90000"/>
                </a:lnSpc>
                <a:spcBef>
                  <a:spcPct val="0"/>
                </a:spcBef>
                <a:spcAft>
                  <a:spcPct val="35000"/>
                </a:spcAft>
              </a:pPr>
              <a:endParaRPr lang="en-US" sz="1560" dirty="0">
                <a:solidFill>
                  <a:srgbClr val="000000">
                    <a:hueOff val="0"/>
                    <a:satOff val="0"/>
                    <a:lumOff val="0"/>
                    <a:alphaOff val="0"/>
                  </a:srgbClr>
                </a:solidFill>
                <a:latin typeface="Calibri" panose="020F0502020204030204"/>
              </a:endParaRPr>
            </a:p>
          </p:txBody>
        </p:sp>
      </p:grpSp>
      <p:sp>
        <p:nvSpPr>
          <p:cNvPr id="10" name="Right Arrow 9"/>
          <p:cNvSpPr/>
          <p:nvPr/>
        </p:nvSpPr>
        <p:spPr>
          <a:xfrm>
            <a:off x="1635967" y="1114181"/>
            <a:ext cx="8920066" cy="1067452"/>
          </a:xfrm>
          <a:prstGeom prst="rightArrow">
            <a:avLst>
              <a:gd name="adj1" fmla="val 50000"/>
              <a:gd name="adj2" fmla="val 86187"/>
            </a:avLst>
          </a:prstGeom>
          <a:blipFill rotWithShape="0">
            <a:blip r:embed="rId8"/>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11" name="Right Arrow 10"/>
          <p:cNvSpPr/>
          <p:nvPr/>
        </p:nvSpPr>
        <p:spPr>
          <a:xfrm>
            <a:off x="1635967" y="2135202"/>
            <a:ext cx="8920066" cy="1067452"/>
          </a:xfrm>
          <a:prstGeom prst="rightArrow">
            <a:avLst>
              <a:gd name="adj1" fmla="val 50000"/>
              <a:gd name="adj2" fmla="val 86187"/>
            </a:avLst>
          </a:prstGeom>
          <a:blipFill rotWithShape="0">
            <a:blip r:embed="rId8"/>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12" name="Right Arrow 11"/>
          <p:cNvSpPr/>
          <p:nvPr/>
        </p:nvSpPr>
        <p:spPr>
          <a:xfrm>
            <a:off x="1635967" y="3124031"/>
            <a:ext cx="8920066" cy="1067452"/>
          </a:xfrm>
          <a:prstGeom prst="rightArrow">
            <a:avLst>
              <a:gd name="adj1" fmla="val 50000"/>
              <a:gd name="adj2" fmla="val 86187"/>
            </a:avLst>
          </a:prstGeom>
          <a:blipFill rotWithShape="0">
            <a:blip r:embed="rId8"/>
            <a:stretch>
              <a:fillRect/>
            </a:stretch>
          </a:blipFill>
        </p:spPr>
        <p:style>
          <a:lnRef idx="2">
            <a:schemeClr val="lt1">
              <a:hueOff val="0"/>
              <a:satOff val="0"/>
              <a:lumOff val="0"/>
              <a:alphaOff val="0"/>
            </a:schemeClr>
          </a:lnRef>
          <a:fillRef idx="1">
            <a:scrgbClr r="0" g="0" b="0"/>
          </a:fillRef>
          <a:effectRef idx="0">
            <a:schemeClr val="accent5">
              <a:hueOff val="0"/>
              <a:satOff val="0"/>
              <a:lumOff val="0"/>
              <a:alphaOff val="0"/>
            </a:schemeClr>
          </a:effectRef>
          <a:fontRef idx="minor">
            <a:schemeClr val="lt1"/>
          </a:fontRef>
        </p:style>
      </p:sp>
      <p:sp>
        <p:nvSpPr>
          <p:cNvPr id="13" name="TextBox 12"/>
          <p:cNvSpPr txBox="1"/>
          <p:nvPr/>
        </p:nvSpPr>
        <p:spPr>
          <a:xfrm>
            <a:off x="1953208" y="1468783"/>
            <a:ext cx="6628468" cy="424732"/>
          </a:xfrm>
          <a:prstGeom prst="rect">
            <a:avLst/>
          </a:prstGeom>
          <a:noFill/>
        </p:spPr>
        <p:txBody>
          <a:bodyPr wrap="square" rtlCol="0">
            <a:spAutoFit/>
          </a:bodyPr>
          <a:lstStyle/>
          <a:p>
            <a:pPr defTabSz="822960"/>
            <a:r>
              <a:rPr lang="fr-BE" sz="2160" b="1" dirty="0">
                <a:solidFill>
                  <a:srgbClr val="000000"/>
                </a:solidFill>
                <a:latin typeface="Calibri" panose="020F0502020204030204"/>
              </a:rPr>
              <a:t>Cadre légal – Règlement utilisateur</a:t>
            </a:r>
            <a:r>
              <a:rPr lang="fr-BE" sz="2160" dirty="0">
                <a:solidFill>
                  <a:srgbClr val="000000"/>
                </a:solidFill>
                <a:latin typeface="Calibri" panose="020F0502020204030204"/>
              </a:rPr>
              <a:t> </a:t>
            </a:r>
            <a:r>
              <a:rPr lang="fr-BE" sz="1440" dirty="0">
                <a:solidFill>
                  <a:srgbClr val="000000"/>
                </a:solidFill>
                <a:latin typeface="Calibri" panose="020F0502020204030204"/>
              </a:rPr>
              <a:t>(Laga)</a:t>
            </a:r>
            <a:endParaRPr lang="en-US" sz="1440" dirty="0">
              <a:solidFill>
                <a:srgbClr val="000000"/>
              </a:solidFill>
              <a:latin typeface="Calibri" panose="020F0502020204030204"/>
            </a:endParaRPr>
          </a:p>
        </p:txBody>
      </p:sp>
      <p:sp>
        <p:nvSpPr>
          <p:cNvPr id="14" name="TextBox 13"/>
          <p:cNvSpPr txBox="1"/>
          <p:nvPr/>
        </p:nvSpPr>
        <p:spPr>
          <a:xfrm>
            <a:off x="1953207" y="2474568"/>
            <a:ext cx="6628468" cy="424732"/>
          </a:xfrm>
          <a:prstGeom prst="rect">
            <a:avLst/>
          </a:prstGeom>
          <a:noFill/>
        </p:spPr>
        <p:txBody>
          <a:bodyPr wrap="square" rtlCol="0">
            <a:spAutoFit/>
          </a:bodyPr>
          <a:lstStyle/>
          <a:p>
            <a:pPr defTabSz="822960"/>
            <a:r>
              <a:rPr lang="fr-BE" sz="2160" b="1" dirty="0">
                <a:solidFill>
                  <a:srgbClr val="000000"/>
                </a:solidFill>
                <a:latin typeface="Calibri" panose="020F0502020204030204"/>
              </a:rPr>
              <a:t>Campagne</a:t>
            </a:r>
            <a:r>
              <a:rPr lang="en-US" sz="2160" b="1" dirty="0">
                <a:solidFill>
                  <a:srgbClr val="000000"/>
                </a:solidFill>
                <a:latin typeface="Calibri" panose="020F0502020204030204"/>
              </a:rPr>
              <a:t> de communication</a:t>
            </a:r>
            <a:r>
              <a:rPr lang="en-US" sz="1920" dirty="0">
                <a:solidFill>
                  <a:srgbClr val="000000"/>
                </a:solidFill>
                <a:latin typeface="Calibri" panose="020F0502020204030204"/>
              </a:rPr>
              <a:t> </a:t>
            </a:r>
            <a:r>
              <a:rPr lang="en-US" sz="1440" dirty="0">
                <a:solidFill>
                  <a:srgbClr val="000000"/>
                </a:solidFill>
                <a:latin typeface="Calibri" panose="020F0502020204030204"/>
              </a:rPr>
              <a:t>(</a:t>
            </a:r>
            <a:r>
              <a:rPr lang="en-US" sz="1440" dirty="0" err="1">
                <a:solidFill>
                  <a:srgbClr val="000000"/>
                </a:solidFill>
                <a:latin typeface="Calibri" panose="020F0502020204030204"/>
              </a:rPr>
              <a:t>Absoluut</a:t>
            </a:r>
            <a:r>
              <a:rPr lang="en-US" sz="1440" dirty="0">
                <a:solidFill>
                  <a:srgbClr val="000000"/>
                </a:solidFill>
                <a:latin typeface="Calibri" panose="020F0502020204030204"/>
              </a:rPr>
              <a:t>)</a:t>
            </a:r>
          </a:p>
        </p:txBody>
      </p:sp>
      <p:sp>
        <p:nvSpPr>
          <p:cNvPr id="15" name="TextBox 14"/>
          <p:cNvSpPr txBox="1"/>
          <p:nvPr/>
        </p:nvSpPr>
        <p:spPr>
          <a:xfrm>
            <a:off x="1953206" y="3445852"/>
            <a:ext cx="6628468" cy="424732"/>
          </a:xfrm>
          <a:prstGeom prst="rect">
            <a:avLst/>
          </a:prstGeom>
          <a:noFill/>
        </p:spPr>
        <p:txBody>
          <a:bodyPr wrap="square" rtlCol="0">
            <a:spAutoFit/>
          </a:bodyPr>
          <a:lstStyle/>
          <a:p>
            <a:pPr defTabSz="822960"/>
            <a:r>
              <a:rPr lang="fr-BE" sz="2160" b="1" dirty="0">
                <a:solidFill>
                  <a:srgbClr val="000000"/>
                </a:solidFill>
                <a:latin typeface="Calibri" panose="020F0502020204030204"/>
              </a:rPr>
              <a:t>Demandes d’intégration </a:t>
            </a:r>
            <a:r>
              <a:rPr lang="fr-BE" sz="1620" dirty="0">
                <a:solidFill>
                  <a:srgbClr val="000000"/>
                </a:solidFill>
                <a:latin typeface="Calibri" panose="020F0502020204030204"/>
              </a:rPr>
              <a:t>(</a:t>
            </a:r>
            <a:r>
              <a:rPr lang="fr-BE" sz="1440" u="sng" dirty="0">
                <a:solidFill>
                  <a:srgbClr val="000000"/>
                </a:solidFill>
                <a:latin typeface="Calibri" panose="020F0502020204030204"/>
                <a:hlinkClick r:id="rId9"/>
              </a:rPr>
              <a:t>eBoxIntegration@smals.be</a:t>
            </a:r>
            <a:r>
              <a:rPr lang="fr-BE" sz="1620" dirty="0">
                <a:solidFill>
                  <a:srgbClr val="000000"/>
                </a:solidFill>
                <a:latin typeface="Calibri" panose="020F0502020204030204"/>
              </a:rPr>
              <a:t>)</a:t>
            </a:r>
            <a:endParaRPr lang="en-US" sz="1620" dirty="0">
              <a:solidFill>
                <a:srgbClr val="000000"/>
              </a:solidFill>
              <a:latin typeface="Calibri" panose="020F0502020204030204"/>
            </a:endParaRPr>
          </a:p>
        </p:txBody>
      </p:sp>
      <p:sp>
        <p:nvSpPr>
          <p:cNvPr id="17" name="Slide Number Placeholder 16"/>
          <p:cNvSpPr>
            <a:spLocks noGrp="1"/>
          </p:cNvSpPr>
          <p:nvPr>
            <p:ph type="sldNum" sz="quarter" idx="12"/>
          </p:nvPr>
        </p:nvSpPr>
        <p:spPr/>
        <p:txBody>
          <a:bodyPr/>
          <a:lstStyle/>
          <a:p>
            <a:pPr defTabSz="822960"/>
            <a:fld id="{95CE3149-9A57-49FF-8206-FDAC1CA05DA9}" type="slidenum">
              <a:rPr lang="en-US" smtClean="0"/>
              <a:pPr defTabSz="822960"/>
              <a:t>163</a:t>
            </a:fld>
            <a:endParaRPr lang="en-US" dirty="0"/>
          </a:p>
        </p:txBody>
      </p:sp>
    </p:spTree>
    <p:extLst>
      <p:ext uri="{BB962C8B-B14F-4D97-AF65-F5344CB8AC3E}">
        <p14:creationId xmlns:p14="http://schemas.microsoft.com/office/powerpoint/2010/main" val="195868586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97299" y="426571"/>
            <a:ext cx="9596707" cy="5433658"/>
          </a:xfrm>
          <a:prstGeom prst="rect">
            <a:avLst/>
          </a:prstGeom>
        </p:spPr>
      </p:pic>
      <p:sp>
        <p:nvSpPr>
          <p:cNvPr id="5" name="Slide Number Placeholder 4"/>
          <p:cNvSpPr>
            <a:spLocks noGrp="1"/>
          </p:cNvSpPr>
          <p:nvPr>
            <p:ph type="sldNum" sz="quarter" idx="12"/>
          </p:nvPr>
        </p:nvSpPr>
        <p:spPr/>
        <p:txBody>
          <a:bodyPr/>
          <a:lstStyle/>
          <a:p>
            <a:fld id="{D45B42A2-12DC-D04A-88D3-A93CC82DF348}" type="slidenum">
              <a:rPr lang="en-US" smtClean="0"/>
              <a:t>164</a:t>
            </a:fld>
            <a:endParaRPr lang="en-US" dirty="0"/>
          </a:p>
        </p:txBody>
      </p:sp>
    </p:spTree>
    <p:extLst>
      <p:ext uri="{BB962C8B-B14F-4D97-AF65-F5344CB8AC3E}">
        <p14:creationId xmlns:p14="http://schemas.microsoft.com/office/powerpoint/2010/main" val="1746514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EFD45F3-B5DE-433A-8377-1F217873BA8C}"/>
              </a:ext>
            </a:extLst>
          </p:cNvPr>
          <p:cNvSpPr>
            <a:spLocks noGrp="1"/>
          </p:cNvSpPr>
          <p:nvPr>
            <p:ph sz="quarter" idx="14"/>
          </p:nvPr>
        </p:nvSpPr>
        <p:spPr/>
        <p:txBody>
          <a:bodyPr/>
          <a:lstStyle/>
          <a:p>
            <a:r>
              <a:rPr lang="nl-BE" altLang="nl-BE" dirty="0" smtClean="0"/>
              <a:t>Europese digitale toegangspoort </a:t>
            </a:r>
          </a:p>
          <a:p>
            <a:r>
              <a:rPr lang="nl-BE" altLang="nl-BE" dirty="0" smtClean="0"/>
              <a:t>waar alle burgers en ondernemingen uit een EU-land</a:t>
            </a:r>
          </a:p>
          <a:p>
            <a:pPr lvl="1"/>
            <a:r>
              <a:rPr lang="nl-BE" altLang="nl-BE" dirty="0" smtClean="0"/>
              <a:t>informatie</a:t>
            </a:r>
          </a:p>
          <a:p>
            <a:pPr lvl="1"/>
            <a:r>
              <a:rPr lang="nl-BE" altLang="nl-BE" dirty="0" smtClean="0"/>
              <a:t>online procedures </a:t>
            </a:r>
          </a:p>
          <a:p>
            <a:pPr lvl="1"/>
            <a:r>
              <a:rPr lang="nl-BE" altLang="nl-BE" dirty="0" smtClean="0"/>
              <a:t>diensten voor ondersteuning en oplossing van problemen</a:t>
            </a:r>
          </a:p>
          <a:p>
            <a:r>
              <a:rPr lang="nl-BE" altLang="nl-BE" dirty="0" smtClean="0"/>
              <a:t>van een ander EU-land kunnen vinden </a:t>
            </a:r>
          </a:p>
          <a:p>
            <a:endParaRPr lang="fr-BE" dirty="0"/>
          </a:p>
        </p:txBody>
      </p:sp>
      <p:sp>
        <p:nvSpPr>
          <p:cNvPr id="2" name="Title 1">
            <a:extLst>
              <a:ext uri="{FF2B5EF4-FFF2-40B4-BE49-F238E27FC236}">
                <a16:creationId xmlns:a16="http://schemas.microsoft.com/office/drawing/2014/main" id="{F39735D8-8CFE-4BDA-8F00-A19F26DE5763}"/>
              </a:ext>
            </a:extLst>
          </p:cNvPr>
          <p:cNvSpPr>
            <a:spLocks noGrp="1"/>
          </p:cNvSpPr>
          <p:nvPr>
            <p:ph type="title"/>
          </p:nvPr>
        </p:nvSpPr>
        <p:spPr/>
        <p:txBody>
          <a:bodyPr/>
          <a:lstStyle/>
          <a:p>
            <a:r>
              <a:rPr lang="nl-BE" dirty="0" smtClean="0"/>
              <a:t>Single digital gateway (deadline 12/12/2023)</a:t>
            </a:r>
            <a:endParaRPr lang="fr-BE" dirty="0"/>
          </a:p>
        </p:txBody>
      </p:sp>
      <p:sp>
        <p:nvSpPr>
          <p:cNvPr id="4" name="Content Placeholder 3">
            <a:extLst>
              <a:ext uri="{FF2B5EF4-FFF2-40B4-BE49-F238E27FC236}">
                <a16:creationId xmlns:a16="http://schemas.microsoft.com/office/drawing/2014/main" id="{C7C88ABE-737D-43BA-91FE-C067EE512D7F}"/>
              </a:ext>
            </a:extLst>
          </p:cNvPr>
          <p:cNvSpPr>
            <a:spLocks noGrp="1"/>
          </p:cNvSpPr>
          <p:nvPr>
            <p:ph sz="quarter" idx="15"/>
          </p:nvPr>
        </p:nvSpPr>
        <p:spPr/>
        <p:txBody>
          <a:bodyPr>
            <a:normAutofit/>
          </a:bodyPr>
          <a:lstStyle/>
          <a:p>
            <a:r>
              <a:rPr lang="fr-BE" dirty="0"/>
              <a:t>p</a:t>
            </a:r>
            <a:r>
              <a:rPr lang="fr-BE" dirty="0" smtClean="0"/>
              <a:t>asserelle numérique européenne </a:t>
            </a:r>
          </a:p>
          <a:p>
            <a:r>
              <a:rPr lang="fr-BE" dirty="0" smtClean="0"/>
              <a:t>où tous les citoyens et entreprises d'un pays de l’UE peuvent trouver</a:t>
            </a:r>
          </a:p>
          <a:p>
            <a:pPr lvl="1"/>
            <a:r>
              <a:rPr lang="fr-BE" dirty="0" smtClean="0"/>
              <a:t>des renseignements</a:t>
            </a:r>
          </a:p>
          <a:p>
            <a:pPr lvl="1"/>
            <a:r>
              <a:rPr lang="fr-BE" dirty="0" smtClean="0"/>
              <a:t>des procédures en ligne </a:t>
            </a:r>
          </a:p>
          <a:p>
            <a:pPr lvl="1"/>
            <a:r>
              <a:rPr lang="fr-BE" dirty="0" smtClean="0"/>
              <a:t>des services d’assistance et de soutien</a:t>
            </a:r>
          </a:p>
          <a:p>
            <a:r>
              <a:rPr lang="fr-BE" dirty="0" smtClean="0"/>
              <a:t>en provenance d'un autre pays de l'UE</a:t>
            </a:r>
            <a:endParaRPr lang="fr-BE" dirty="0"/>
          </a:p>
        </p:txBody>
      </p:sp>
      <p:sp>
        <p:nvSpPr>
          <p:cNvPr id="11" name="Slide Number Placeholder 10"/>
          <p:cNvSpPr>
            <a:spLocks noGrp="1"/>
          </p:cNvSpPr>
          <p:nvPr>
            <p:ph type="sldNum" sz="quarter" idx="12"/>
          </p:nvPr>
        </p:nvSpPr>
        <p:spPr/>
        <p:txBody>
          <a:bodyPr/>
          <a:lstStyle/>
          <a:p>
            <a:fld id="{D45B42A2-12DC-D04A-88D3-A93CC82DF348}" type="slidenum">
              <a:rPr lang="en-US" smtClean="0"/>
              <a:t>17</a:t>
            </a:fld>
            <a:endParaRPr lang="en-US" dirty="0"/>
          </a:p>
        </p:txBody>
      </p:sp>
    </p:spTree>
    <p:extLst>
      <p:ext uri="{BB962C8B-B14F-4D97-AF65-F5344CB8AC3E}">
        <p14:creationId xmlns:p14="http://schemas.microsoft.com/office/powerpoint/2010/main" val="22880435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8C8167-9083-4657-803C-8B2C66A64A4C}"/>
              </a:ext>
            </a:extLst>
          </p:cNvPr>
          <p:cNvSpPr>
            <a:spLocks noGrp="1"/>
          </p:cNvSpPr>
          <p:nvPr>
            <p:ph sz="quarter" idx="14"/>
          </p:nvPr>
        </p:nvSpPr>
        <p:spPr/>
        <p:txBody>
          <a:bodyPr/>
          <a:lstStyle/>
          <a:p>
            <a:r>
              <a:rPr lang="nl-BE" altLang="nl-BE" dirty="0"/>
              <a:t>a</a:t>
            </a:r>
            <a:r>
              <a:rPr lang="nl-BE" altLang="nl-BE" dirty="0" smtClean="0"/>
              <a:t>dministratieve lasten verminderen voor burgers en ondernemingen</a:t>
            </a:r>
          </a:p>
          <a:p>
            <a:endParaRPr lang="nl-BE" altLang="nl-BE" dirty="0" smtClean="0"/>
          </a:p>
          <a:p>
            <a:r>
              <a:rPr lang="nl-BE" altLang="nl-BE" dirty="0" smtClean="0"/>
              <a:t>werking van de interne markt verbeteren</a:t>
            </a:r>
          </a:p>
          <a:p>
            <a:endParaRPr lang="nl-BE" altLang="nl-BE" dirty="0" smtClean="0"/>
          </a:p>
          <a:p>
            <a:r>
              <a:rPr lang="nl-BE" altLang="nl-BE" dirty="0" smtClean="0"/>
              <a:t>discriminatie wegwerken</a:t>
            </a:r>
          </a:p>
          <a:p>
            <a:endParaRPr lang="fr-BE" dirty="0"/>
          </a:p>
        </p:txBody>
      </p:sp>
      <p:sp>
        <p:nvSpPr>
          <p:cNvPr id="2" name="Title 1">
            <a:extLst>
              <a:ext uri="{FF2B5EF4-FFF2-40B4-BE49-F238E27FC236}">
                <a16:creationId xmlns:a16="http://schemas.microsoft.com/office/drawing/2014/main" id="{20218469-81AB-4B78-8C27-380EA92D56D1}"/>
              </a:ext>
            </a:extLst>
          </p:cNvPr>
          <p:cNvSpPr>
            <a:spLocks noGrp="1"/>
          </p:cNvSpPr>
          <p:nvPr>
            <p:ph type="title"/>
          </p:nvPr>
        </p:nvSpPr>
        <p:spPr/>
        <p:txBody>
          <a:bodyPr/>
          <a:lstStyle/>
          <a:p>
            <a:r>
              <a:rPr lang="en-US" dirty="0" smtClean="0"/>
              <a:t>Why ?</a:t>
            </a:r>
            <a:endParaRPr lang="fr-BE" dirty="0"/>
          </a:p>
        </p:txBody>
      </p:sp>
      <p:sp>
        <p:nvSpPr>
          <p:cNvPr id="4" name="Content Placeholder 3">
            <a:extLst>
              <a:ext uri="{FF2B5EF4-FFF2-40B4-BE49-F238E27FC236}">
                <a16:creationId xmlns:a16="http://schemas.microsoft.com/office/drawing/2014/main" id="{DC891A72-DE53-4308-A92C-AABF91CB6880}"/>
              </a:ext>
            </a:extLst>
          </p:cNvPr>
          <p:cNvSpPr>
            <a:spLocks noGrp="1"/>
          </p:cNvSpPr>
          <p:nvPr>
            <p:ph sz="quarter" idx="15"/>
          </p:nvPr>
        </p:nvSpPr>
        <p:spPr/>
        <p:txBody>
          <a:bodyPr/>
          <a:lstStyle/>
          <a:p>
            <a:r>
              <a:rPr lang="fr-BE" dirty="0"/>
              <a:t>r</a:t>
            </a:r>
            <a:r>
              <a:rPr lang="fr-BE" dirty="0" smtClean="0"/>
              <a:t>éduire les charges administratives pesant sur les citoyens et les entreprises</a:t>
            </a:r>
          </a:p>
          <a:p>
            <a:endParaRPr lang="fr-BE" dirty="0" smtClean="0"/>
          </a:p>
          <a:p>
            <a:r>
              <a:rPr lang="fr-BE" dirty="0" smtClean="0"/>
              <a:t>améliorer le fonctionnement du marché intérieur</a:t>
            </a:r>
          </a:p>
          <a:p>
            <a:endParaRPr lang="fr-BE" dirty="0" smtClean="0"/>
          </a:p>
          <a:p>
            <a:r>
              <a:rPr lang="fr-BE" dirty="0" smtClean="0"/>
              <a:t>élimination de la discrimination</a:t>
            </a:r>
            <a:endParaRPr lang="fr-BE" dirty="0"/>
          </a:p>
        </p:txBody>
      </p:sp>
      <p:sp>
        <p:nvSpPr>
          <p:cNvPr id="11" name="Slide Number Placeholder 10"/>
          <p:cNvSpPr>
            <a:spLocks noGrp="1"/>
          </p:cNvSpPr>
          <p:nvPr>
            <p:ph type="sldNum" sz="quarter" idx="12"/>
          </p:nvPr>
        </p:nvSpPr>
        <p:spPr/>
        <p:txBody>
          <a:bodyPr/>
          <a:lstStyle/>
          <a:p>
            <a:fld id="{D45B42A2-12DC-D04A-88D3-A93CC82DF348}" type="slidenum">
              <a:rPr lang="en-US" smtClean="0"/>
              <a:t>18</a:t>
            </a:fld>
            <a:endParaRPr lang="en-US" dirty="0"/>
          </a:p>
        </p:txBody>
      </p:sp>
    </p:spTree>
    <p:extLst>
      <p:ext uri="{BB962C8B-B14F-4D97-AF65-F5344CB8AC3E}">
        <p14:creationId xmlns:p14="http://schemas.microsoft.com/office/powerpoint/2010/main" val="34579889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FDB9EAE-5BCA-4554-A132-FDA6EADE2F56}"/>
              </a:ext>
            </a:extLst>
          </p:cNvPr>
          <p:cNvSpPr>
            <a:spLocks noGrp="1"/>
          </p:cNvSpPr>
          <p:nvPr>
            <p:ph sz="quarter" idx="14"/>
          </p:nvPr>
        </p:nvSpPr>
        <p:spPr/>
        <p:txBody>
          <a:bodyPr>
            <a:normAutofit fontScale="92500" lnSpcReduction="20000"/>
          </a:bodyPr>
          <a:lstStyle/>
          <a:p>
            <a:r>
              <a:rPr lang="en-US" dirty="0" err="1">
                <a:sym typeface="Wingdings" panose="05000000000000000000" pitchFamily="2" charset="2"/>
              </a:rPr>
              <a:t>g</a:t>
            </a:r>
            <a:r>
              <a:rPr lang="en-US" dirty="0" err="1" smtClean="0">
                <a:sym typeface="Wingdings" panose="05000000000000000000" pitchFamily="2" charset="2"/>
              </a:rPr>
              <a:t>ebruikers</a:t>
            </a:r>
            <a:r>
              <a:rPr lang="en-US" dirty="0" smtClean="0">
                <a:sym typeface="Wingdings" panose="05000000000000000000" pitchFamily="2" charset="2"/>
              </a:rPr>
              <a:t> </a:t>
            </a:r>
            <a:r>
              <a:rPr lang="en-US" dirty="0" err="1" smtClean="0">
                <a:sym typeface="Wingdings" panose="05000000000000000000" pitchFamily="2" charset="2"/>
              </a:rPr>
              <a:t>gaan</a:t>
            </a:r>
            <a:r>
              <a:rPr lang="en-US" dirty="0" smtClean="0">
                <a:sym typeface="Wingdings" panose="05000000000000000000" pitchFamily="2" charset="2"/>
              </a:rPr>
              <a:t> </a:t>
            </a:r>
            <a:r>
              <a:rPr lang="en-US" dirty="0" err="1" smtClean="0">
                <a:sym typeface="Wingdings" panose="05000000000000000000" pitchFamily="2" charset="2"/>
              </a:rPr>
              <a:t>naar</a:t>
            </a:r>
            <a:r>
              <a:rPr lang="en-US" dirty="0" smtClean="0">
                <a:sym typeface="Wingdings" panose="05000000000000000000" pitchFamily="2" charset="2"/>
              </a:rPr>
              <a:t> de “Your </a:t>
            </a:r>
            <a:r>
              <a:rPr lang="en-US" dirty="0" err="1" smtClean="0">
                <a:sym typeface="Wingdings" panose="05000000000000000000" pitchFamily="2" charset="2"/>
              </a:rPr>
              <a:t>europe</a:t>
            </a:r>
            <a:r>
              <a:rPr lang="en-US" dirty="0" smtClean="0">
                <a:sym typeface="Wingdings" panose="05000000000000000000" pitchFamily="2" charset="2"/>
              </a:rPr>
              <a:t>” portal</a:t>
            </a:r>
          </a:p>
          <a:p>
            <a:r>
              <a:rPr lang="en-US" dirty="0" err="1">
                <a:sym typeface="Wingdings" panose="05000000000000000000" pitchFamily="2" charset="2"/>
              </a:rPr>
              <a:t>z</a:t>
            </a:r>
            <a:r>
              <a:rPr lang="en-US" dirty="0" err="1" smtClean="0">
                <a:sym typeface="Wingdings" panose="05000000000000000000" pitchFamily="2" charset="2"/>
              </a:rPr>
              <a:t>oeken</a:t>
            </a:r>
            <a:r>
              <a:rPr lang="en-US" dirty="0" smtClean="0">
                <a:sym typeface="Wingdings" panose="05000000000000000000" pitchFamily="2" charset="2"/>
              </a:rPr>
              <a:t> </a:t>
            </a:r>
            <a:r>
              <a:rPr lang="en-US" dirty="0" err="1" smtClean="0">
                <a:sym typeface="Wingdings" panose="05000000000000000000" pitchFamily="2" charset="2"/>
              </a:rPr>
              <a:t>naar</a:t>
            </a:r>
            <a:r>
              <a:rPr lang="en-US" dirty="0" smtClean="0">
                <a:sym typeface="Wingdings" panose="05000000000000000000" pitchFamily="2" charset="2"/>
              </a:rPr>
              <a:t> </a:t>
            </a:r>
            <a:r>
              <a:rPr lang="en-US" dirty="0" err="1" smtClean="0">
                <a:sym typeface="Wingdings" panose="05000000000000000000" pitchFamily="2" charset="2"/>
              </a:rPr>
              <a:t>een</a:t>
            </a:r>
            <a:r>
              <a:rPr lang="en-US" dirty="0" smtClean="0">
                <a:sym typeface="Wingdings" panose="05000000000000000000" pitchFamily="2" charset="2"/>
              </a:rPr>
              <a:t> life event of </a:t>
            </a:r>
            <a:r>
              <a:rPr lang="en-US" dirty="0" err="1" smtClean="0">
                <a:sym typeface="Wingdings" panose="05000000000000000000" pitchFamily="2" charset="2"/>
              </a:rPr>
              <a:t>specifieke</a:t>
            </a:r>
            <a:r>
              <a:rPr lang="en-US" dirty="0" smtClean="0">
                <a:sym typeface="Wingdings" panose="05000000000000000000" pitchFamily="2" charset="2"/>
              </a:rPr>
              <a:t> info</a:t>
            </a:r>
          </a:p>
          <a:p>
            <a:r>
              <a:rPr lang="en-US" dirty="0" err="1">
                <a:sym typeface="Wingdings" panose="05000000000000000000" pitchFamily="2" charset="2"/>
              </a:rPr>
              <a:t>o</a:t>
            </a:r>
            <a:r>
              <a:rPr lang="en-US" dirty="0" err="1" smtClean="0">
                <a:sym typeface="Wingdings" panose="05000000000000000000" pitchFamily="2" charset="2"/>
              </a:rPr>
              <a:t>ntvangen</a:t>
            </a:r>
            <a:r>
              <a:rPr lang="en-US" dirty="0" smtClean="0">
                <a:sym typeface="Wingdings" panose="05000000000000000000" pitchFamily="2" charset="2"/>
              </a:rPr>
              <a:t> </a:t>
            </a:r>
            <a:r>
              <a:rPr lang="en-US" dirty="0" err="1" smtClean="0">
                <a:sym typeface="Wingdings" panose="05000000000000000000" pitchFamily="2" charset="2"/>
              </a:rPr>
              <a:t>een</a:t>
            </a:r>
            <a:r>
              <a:rPr lang="en-US" dirty="0" smtClean="0">
                <a:sym typeface="Wingdings" panose="05000000000000000000" pitchFamily="2" charset="2"/>
              </a:rPr>
              <a:t> </a:t>
            </a:r>
            <a:r>
              <a:rPr lang="en-US" dirty="0" err="1" smtClean="0">
                <a:sym typeface="Wingdings" panose="05000000000000000000" pitchFamily="2" charset="2"/>
              </a:rPr>
              <a:t>resultaat</a:t>
            </a:r>
            <a:endParaRPr lang="en-US" dirty="0" smtClean="0">
              <a:sym typeface="Wingdings" panose="05000000000000000000" pitchFamily="2" charset="2"/>
            </a:endParaRPr>
          </a:p>
          <a:p>
            <a:r>
              <a:rPr lang="en-US" dirty="0" err="1" smtClean="0">
                <a:sym typeface="Wingdings" panose="05000000000000000000" pitchFamily="2" charset="2"/>
              </a:rPr>
              <a:t>starten</a:t>
            </a:r>
            <a:r>
              <a:rPr lang="en-US" dirty="0" smtClean="0">
                <a:sym typeface="Wingdings" panose="05000000000000000000" pitchFamily="2" charset="2"/>
              </a:rPr>
              <a:t> </a:t>
            </a:r>
            <a:r>
              <a:rPr lang="en-US" dirty="0" err="1" smtClean="0">
                <a:sym typeface="Wingdings" panose="05000000000000000000" pitchFamily="2" charset="2"/>
              </a:rPr>
              <a:t>onmiddellijk</a:t>
            </a:r>
            <a:r>
              <a:rPr lang="en-US" dirty="0" smtClean="0">
                <a:sym typeface="Wingdings" panose="05000000000000000000" pitchFamily="2" charset="2"/>
              </a:rPr>
              <a:t> online procedure op </a:t>
            </a:r>
          </a:p>
          <a:p>
            <a:r>
              <a:rPr lang="en-US" dirty="0" err="1" smtClean="0">
                <a:sym typeface="Wingdings" panose="05000000000000000000" pitchFamily="2" charset="2"/>
              </a:rPr>
              <a:t>geven</a:t>
            </a:r>
            <a:r>
              <a:rPr lang="en-US" dirty="0" smtClean="0">
                <a:sym typeface="Wingdings" panose="05000000000000000000" pitchFamily="2" charset="2"/>
              </a:rPr>
              <a:t> feedback over </a:t>
            </a:r>
            <a:r>
              <a:rPr lang="en-US" dirty="0" err="1" smtClean="0">
                <a:sym typeface="Wingdings" panose="05000000000000000000" pitchFamily="2" charset="2"/>
              </a:rPr>
              <a:t>kwaliteit</a:t>
            </a:r>
            <a:endParaRPr lang="en-US" dirty="0" smtClean="0">
              <a:sym typeface="Wingdings" panose="05000000000000000000" pitchFamily="2" charset="2"/>
            </a:endParaRPr>
          </a:p>
          <a:p>
            <a:r>
              <a:rPr lang="en-US" dirty="0" err="1" smtClean="0">
                <a:sym typeface="Wingdings" panose="05000000000000000000" pitchFamily="2" charset="2"/>
              </a:rPr>
              <a:t>ontvangen</a:t>
            </a:r>
            <a:r>
              <a:rPr lang="en-US" dirty="0" smtClean="0">
                <a:sym typeface="Wingdings" panose="05000000000000000000" pitchFamily="2" charset="2"/>
              </a:rPr>
              <a:t> </a:t>
            </a:r>
            <a:r>
              <a:rPr lang="en-US" dirty="0" err="1" smtClean="0">
                <a:sym typeface="Wingdings" panose="05000000000000000000" pitchFamily="2" charset="2"/>
              </a:rPr>
              <a:t>hulp</a:t>
            </a:r>
            <a:r>
              <a:rPr lang="en-US" dirty="0" smtClean="0">
                <a:sym typeface="Wingdings" panose="05000000000000000000" pitchFamily="2" charset="2"/>
              </a:rPr>
              <a:t> </a:t>
            </a:r>
            <a:r>
              <a:rPr lang="en-US" dirty="0" err="1" smtClean="0">
                <a:sym typeface="Wingdings" panose="05000000000000000000" pitchFamily="2" charset="2"/>
              </a:rPr>
              <a:t>als</a:t>
            </a:r>
            <a:r>
              <a:rPr lang="en-US" dirty="0" smtClean="0">
                <a:sym typeface="Wingdings" panose="05000000000000000000" pitchFamily="2" charset="2"/>
              </a:rPr>
              <a:t> </a:t>
            </a:r>
            <a:r>
              <a:rPr lang="en-US" dirty="0" err="1" smtClean="0">
                <a:sym typeface="Wingdings" panose="05000000000000000000" pitchFamily="2" charset="2"/>
              </a:rPr>
              <a:t>ze</a:t>
            </a:r>
            <a:r>
              <a:rPr lang="en-US" dirty="0" smtClean="0">
                <a:sym typeface="Wingdings" panose="05000000000000000000" pitchFamily="2" charset="2"/>
              </a:rPr>
              <a:t> </a:t>
            </a:r>
            <a:r>
              <a:rPr lang="en-US" dirty="0" err="1" smtClean="0">
                <a:sym typeface="Wingdings" panose="05000000000000000000" pitchFamily="2" charset="2"/>
              </a:rPr>
              <a:t>een</a:t>
            </a:r>
            <a:r>
              <a:rPr lang="en-US" dirty="0" smtClean="0">
                <a:sym typeface="Wingdings" panose="05000000000000000000" pitchFamily="2" charset="2"/>
              </a:rPr>
              <a:t> </a:t>
            </a:r>
            <a:r>
              <a:rPr lang="en-US" dirty="0" err="1" smtClean="0">
                <a:sym typeface="Wingdings" panose="05000000000000000000" pitchFamily="2" charset="2"/>
              </a:rPr>
              <a:t>probleem</a:t>
            </a:r>
            <a:r>
              <a:rPr lang="en-US" dirty="0" smtClean="0">
                <a:sym typeface="Wingdings" panose="05000000000000000000" pitchFamily="2" charset="2"/>
              </a:rPr>
              <a:t> </a:t>
            </a:r>
            <a:r>
              <a:rPr lang="en-US" dirty="0" err="1" smtClean="0">
                <a:sym typeface="Wingdings" panose="05000000000000000000" pitchFamily="2" charset="2"/>
              </a:rPr>
              <a:t>hebben</a:t>
            </a:r>
            <a:endParaRPr lang="en-US" dirty="0" smtClean="0">
              <a:sym typeface="Wingdings" panose="05000000000000000000" pitchFamily="2" charset="2"/>
            </a:endParaRPr>
          </a:p>
          <a:p>
            <a:r>
              <a:rPr lang="en-US" dirty="0" err="1" smtClean="0">
                <a:sym typeface="Wingdings" panose="05000000000000000000" pitchFamily="2" charset="2"/>
              </a:rPr>
              <a:t>krijgen</a:t>
            </a:r>
            <a:r>
              <a:rPr lang="en-US" dirty="0" smtClean="0">
                <a:sym typeface="Wingdings" panose="05000000000000000000" pitchFamily="2" charset="2"/>
              </a:rPr>
              <a:t> info </a:t>
            </a:r>
            <a:r>
              <a:rPr lang="en-US" dirty="0" err="1" smtClean="0">
                <a:sym typeface="Wingdings" panose="05000000000000000000" pitchFamily="2" charset="2"/>
              </a:rPr>
              <a:t>aangeboden</a:t>
            </a:r>
            <a:r>
              <a:rPr lang="en-US" dirty="0" smtClean="0">
                <a:sym typeface="Wingdings" panose="05000000000000000000" pitchFamily="2" charset="2"/>
              </a:rPr>
              <a:t> in de </a:t>
            </a:r>
            <a:r>
              <a:rPr lang="en-US" dirty="0" err="1" smtClean="0">
                <a:sym typeface="Wingdings" panose="05000000000000000000" pitchFamily="2" charset="2"/>
              </a:rPr>
              <a:t>landsta</a:t>
            </a:r>
            <a:r>
              <a:rPr lang="en-US" dirty="0" smtClean="0">
                <a:sym typeface="Wingdings" panose="05000000000000000000" pitchFamily="2" charset="2"/>
              </a:rPr>
              <a:t>(a)l(en) + Engels</a:t>
            </a:r>
          </a:p>
          <a:p>
            <a:r>
              <a:rPr lang="en-US" dirty="0" err="1" smtClean="0">
                <a:sym typeface="Wingdings" panose="05000000000000000000" pitchFamily="2" charset="2"/>
              </a:rPr>
              <a:t>einde</a:t>
            </a:r>
            <a:endParaRPr lang="fr-BE" dirty="0"/>
          </a:p>
        </p:txBody>
      </p:sp>
      <p:sp>
        <p:nvSpPr>
          <p:cNvPr id="2" name="Title 1">
            <a:extLst>
              <a:ext uri="{FF2B5EF4-FFF2-40B4-BE49-F238E27FC236}">
                <a16:creationId xmlns:a16="http://schemas.microsoft.com/office/drawing/2014/main" id="{433252B8-64FA-45F8-8F2E-6812FCB7FBA4}"/>
              </a:ext>
            </a:extLst>
          </p:cNvPr>
          <p:cNvSpPr>
            <a:spLocks noGrp="1"/>
          </p:cNvSpPr>
          <p:nvPr>
            <p:ph type="title"/>
          </p:nvPr>
        </p:nvSpPr>
        <p:spPr/>
        <p:txBody>
          <a:bodyPr/>
          <a:lstStyle/>
          <a:p>
            <a:r>
              <a:rPr lang="en-US" dirty="0" smtClean="0"/>
              <a:t>Method</a:t>
            </a:r>
            <a:endParaRPr lang="fr-BE" dirty="0"/>
          </a:p>
        </p:txBody>
      </p:sp>
      <p:sp>
        <p:nvSpPr>
          <p:cNvPr id="4" name="Content Placeholder 3">
            <a:extLst>
              <a:ext uri="{FF2B5EF4-FFF2-40B4-BE49-F238E27FC236}">
                <a16:creationId xmlns:a16="http://schemas.microsoft.com/office/drawing/2014/main" id="{15F443CF-3252-4C5A-9950-5C9454E25DA9}"/>
              </a:ext>
            </a:extLst>
          </p:cNvPr>
          <p:cNvSpPr>
            <a:spLocks noGrp="1"/>
          </p:cNvSpPr>
          <p:nvPr>
            <p:ph sz="quarter" idx="15"/>
          </p:nvPr>
        </p:nvSpPr>
        <p:spPr/>
        <p:txBody>
          <a:bodyPr>
            <a:normAutofit fontScale="85000" lnSpcReduction="20000"/>
          </a:bodyPr>
          <a:lstStyle/>
          <a:p>
            <a:r>
              <a:rPr lang="en-US" dirty="0"/>
              <a:t>l</a:t>
            </a:r>
            <a:r>
              <a:rPr lang="en-US" dirty="0" smtClean="0"/>
              <a:t>es </a:t>
            </a:r>
            <a:r>
              <a:rPr lang="en-US" dirty="0" err="1" smtClean="0"/>
              <a:t>utilisateurs</a:t>
            </a:r>
            <a:r>
              <a:rPr lang="en-US" dirty="0" smtClean="0"/>
              <a:t> </a:t>
            </a:r>
            <a:r>
              <a:rPr lang="en-US" dirty="0" err="1" smtClean="0"/>
              <a:t>vont</a:t>
            </a:r>
            <a:r>
              <a:rPr lang="en-US" dirty="0" smtClean="0"/>
              <a:t> sur le </a:t>
            </a:r>
            <a:r>
              <a:rPr lang="en-US" dirty="0" err="1" smtClean="0"/>
              <a:t>portail</a:t>
            </a:r>
            <a:r>
              <a:rPr lang="en-US" dirty="0" smtClean="0"/>
              <a:t> “Your Europe”</a:t>
            </a:r>
          </a:p>
          <a:p>
            <a:r>
              <a:rPr lang="en-US" dirty="0" err="1"/>
              <a:t>c</a:t>
            </a:r>
            <a:r>
              <a:rPr lang="en-US" dirty="0" err="1" smtClean="0"/>
              <a:t>herchent</a:t>
            </a:r>
            <a:r>
              <a:rPr lang="en-US" dirty="0" smtClean="0"/>
              <a:t> un </a:t>
            </a:r>
            <a:r>
              <a:rPr lang="en-US" dirty="0" err="1" smtClean="0"/>
              <a:t>événement</a:t>
            </a:r>
            <a:r>
              <a:rPr lang="en-US" dirty="0" smtClean="0"/>
              <a:t> de vie </a:t>
            </a:r>
            <a:r>
              <a:rPr lang="en-US" dirty="0" err="1" smtClean="0"/>
              <a:t>ou</a:t>
            </a:r>
            <a:r>
              <a:rPr lang="en-US" dirty="0" smtClean="0"/>
              <a:t> info </a:t>
            </a:r>
            <a:r>
              <a:rPr lang="en-US" dirty="0" err="1" smtClean="0"/>
              <a:t>spécifique</a:t>
            </a:r>
            <a:endParaRPr lang="en-US" dirty="0" smtClean="0"/>
          </a:p>
          <a:p>
            <a:r>
              <a:rPr lang="en-US" dirty="0" err="1"/>
              <a:t>r</a:t>
            </a:r>
            <a:r>
              <a:rPr lang="en-US" dirty="0" err="1" smtClean="0"/>
              <a:t>ecoivent</a:t>
            </a:r>
            <a:r>
              <a:rPr lang="en-US" dirty="0" smtClean="0"/>
              <a:t> un </a:t>
            </a:r>
            <a:r>
              <a:rPr lang="en-US" dirty="0" err="1" smtClean="0"/>
              <a:t>résultat</a:t>
            </a:r>
            <a:endParaRPr lang="en-US" dirty="0" smtClean="0"/>
          </a:p>
          <a:p>
            <a:r>
              <a:rPr lang="en-US" dirty="0" err="1"/>
              <a:t>p</a:t>
            </a:r>
            <a:r>
              <a:rPr lang="en-US" dirty="0" err="1" smtClean="0"/>
              <a:t>euvent</a:t>
            </a:r>
            <a:r>
              <a:rPr lang="en-US" dirty="0" smtClean="0"/>
              <a:t> lancer </a:t>
            </a:r>
            <a:r>
              <a:rPr lang="en-US" dirty="0" err="1" smtClean="0"/>
              <a:t>une</a:t>
            </a:r>
            <a:r>
              <a:rPr lang="en-US" dirty="0" smtClean="0"/>
              <a:t> </a:t>
            </a:r>
            <a:r>
              <a:rPr lang="en-US" dirty="0" err="1" smtClean="0"/>
              <a:t>procédure</a:t>
            </a:r>
            <a:r>
              <a:rPr lang="en-US" dirty="0" smtClean="0"/>
              <a:t> en </a:t>
            </a:r>
            <a:r>
              <a:rPr lang="en-US" dirty="0" err="1" smtClean="0"/>
              <a:t>ligne</a:t>
            </a:r>
            <a:endParaRPr lang="en-US" dirty="0" smtClean="0"/>
          </a:p>
          <a:p>
            <a:r>
              <a:rPr lang="en-US" dirty="0" err="1"/>
              <a:t>p</a:t>
            </a:r>
            <a:r>
              <a:rPr lang="en-US" dirty="0" err="1" smtClean="0"/>
              <a:t>euvent</a:t>
            </a:r>
            <a:r>
              <a:rPr lang="en-US" dirty="0" smtClean="0"/>
              <a:t> donner </a:t>
            </a:r>
            <a:r>
              <a:rPr lang="en-US" dirty="0" err="1" smtClean="0"/>
              <a:t>leur</a:t>
            </a:r>
            <a:r>
              <a:rPr lang="en-US" dirty="0" smtClean="0"/>
              <a:t> </a:t>
            </a:r>
            <a:r>
              <a:rPr lang="en-US" dirty="0" err="1" smtClean="0"/>
              <a:t>avis</a:t>
            </a:r>
            <a:r>
              <a:rPr lang="en-US" dirty="0" smtClean="0"/>
              <a:t> sur la </a:t>
            </a:r>
            <a:r>
              <a:rPr lang="en-US" dirty="0" err="1" smtClean="0"/>
              <a:t>qualité</a:t>
            </a:r>
            <a:r>
              <a:rPr lang="en-US" dirty="0" smtClean="0"/>
              <a:t> du service</a:t>
            </a:r>
          </a:p>
          <a:p>
            <a:r>
              <a:rPr lang="en-US" dirty="0" err="1"/>
              <a:t>p</a:t>
            </a:r>
            <a:r>
              <a:rPr lang="en-US" dirty="0" err="1" smtClean="0"/>
              <a:t>euvent</a:t>
            </a:r>
            <a:r>
              <a:rPr lang="en-US" dirty="0" smtClean="0"/>
              <a:t> </a:t>
            </a:r>
            <a:r>
              <a:rPr lang="en-US" dirty="0" err="1" smtClean="0"/>
              <a:t>recevoir</a:t>
            </a:r>
            <a:r>
              <a:rPr lang="en-US" dirty="0" smtClean="0"/>
              <a:t> de </a:t>
            </a:r>
            <a:r>
              <a:rPr lang="en-US" dirty="0" err="1" smtClean="0"/>
              <a:t>l’aide</a:t>
            </a:r>
            <a:r>
              <a:rPr lang="en-US" dirty="0" smtClean="0"/>
              <a:t> </a:t>
            </a:r>
            <a:r>
              <a:rPr lang="en-US" dirty="0" err="1" smtClean="0"/>
              <a:t>si</a:t>
            </a:r>
            <a:r>
              <a:rPr lang="en-US" dirty="0" smtClean="0"/>
              <a:t> necessaire</a:t>
            </a:r>
          </a:p>
          <a:p>
            <a:r>
              <a:rPr lang="en-US" dirty="0" err="1"/>
              <a:t>d</a:t>
            </a:r>
            <a:r>
              <a:rPr lang="en-US" dirty="0" err="1" smtClean="0"/>
              <a:t>ans</a:t>
            </a:r>
            <a:r>
              <a:rPr lang="en-US" dirty="0" smtClean="0"/>
              <a:t> </a:t>
            </a:r>
            <a:r>
              <a:rPr lang="en-US" dirty="0" err="1" smtClean="0"/>
              <a:t>leur</a:t>
            </a:r>
            <a:r>
              <a:rPr lang="en-US" dirty="0" smtClean="0"/>
              <a:t> langue </a:t>
            </a:r>
            <a:r>
              <a:rPr lang="en-US" dirty="0" err="1" smtClean="0"/>
              <a:t>nationale</a:t>
            </a:r>
            <a:r>
              <a:rPr lang="en-US" dirty="0" smtClean="0"/>
              <a:t> + en </a:t>
            </a:r>
            <a:r>
              <a:rPr lang="en-US" dirty="0" err="1" smtClean="0"/>
              <a:t>anglais</a:t>
            </a:r>
            <a:endParaRPr lang="en-US" dirty="0" smtClean="0"/>
          </a:p>
          <a:p>
            <a:r>
              <a:rPr lang="en-US" dirty="0" smtClean="0"/>
              <a:t>fin</a:t>
            </a:r>
            <a:endParaRPr lang="fr-BE" dirty="0"/>
          </a:p>
        </p:txBody>
      </p:sp>
      <p:sp>
        <p:nvSpPr>
          <p:cNvPr id="11" name="Slide Number Placeholder 10"/>
          <p:cNvSpPr>
            <a:spLocks noGrp="1"/>
          </p:cNvSpPr>
          <p:nvPr>
            <p:ph type="sldNum" sz="quarter" idx="12"/>
          </p:nvPr>
        </p:nvSpPr>
        <p:spPr/>
        <p:txBody>
          <a:bodyPr/>
          <a:lstStyle/>
          <a:p>
            <a:fld id="{D45B42A2-12DC-D04A-88D3-A93CC82DF348}" type="slidenum">
              <a:rPr lang="en-US" smtClean="0"/>
              <a:t>19</a:t>
            </a:fld>
            <a:endParaRPr lang="en-US" dirty="0"/>
          </a:p>
        </p:txBody>
      </p:sp>
    </p:spTree>
    <p:extLst>
      <p:ext uri="{BB962C8B-B14F-4D97-AF65-F5344CB8AC3E}">
        <p14:creationId xmlns:p14="http://schemas.microsoft.com/office/powerpoint/2010/main" val="1600499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p:txBody>
          <a:bodyPr/>
          <a:lstStyle/>
          <a:p>
            <a:r>
              <a:rPr lang="en-US" dirty="0"/>
              <a:t>relevant recent regulation</a:t>
            </a:r>
          </a:p>
          <a:p>
            <a:pPr lvl="1"/>
            <a:r>
              <a:rPr lang="en-US" dirty="0"/>
              <a:t>European level</a:t>
            </a:r>
          </a:p>
          <a:p>
            <a:pPr lvl="1"/>
            <a:r>
              <a:rPr lang="en-US" dirty="0"/>
              <a:t>Belgian federal level</a:t>
            </a:r>
          </a:p>
          <a:p>
            <a:r>
              <a:rPr lang="en-US" dirty="0"/>
              <a:t>some focus areas</a:t>
            </a:r>
          </a:p>
          <a:p>
            <a:pPr lvl="1"/>
            <a:r>
              <a:rPr lang="en-US" dirty="0"/>
              <a:t>API</a:t>
            </a:r>
          </a:p>
          <a:p>
            <a:pPr lvl="1"/>
            <a:r>
              <a:rPr lang="en-US" dirty="0"/>
              <a:t>sharing &amp; reuse</a:t>
            </a:r>
          </a:p>
          <a:p>
            <a:pPr lvl="1"/>
            <a:r>
              <a:rPr lang="en-US" dirty="0"/>
              <a:t>end-to-end automation</a:t>
            </a:r>
          </a:p>
          <a:p>
            <a:pPr lvl="1"/>
            <a:r>
              <a:rPr lang="en-US" dirty="0"/>
              <a:t>artificial intelligence</a:t>
            </a:r>
          </a:p>
          <a:p>
            <a:pPr lvl="1"/>
            <a:r>
              <a:rPr lang="en-US" dirty="0" err="1"/>
              <a:t>blockchain</a:t>
            </a:r>
            <a:endParaRPr lang="en-US" dirty="0"/>
          </a:p>
          <a:p>
            <a:r>
              <a:rPr lang="en-US" dirty="0"/>
              <a:t>some reusable public sector components</a:t>
            </a:r>
          </a:p>
          <a:p>
            <a:pPr lvl="1"/>
            <a:r>
              <a:rPr lang="en-US" dirty="0"/>
              <a:t>CSAM</a:t>
            </a:r>
          </a:p>
          <a:p>
            <a:pPr lvl="1"/>
            <a:r>
              <a:rPr lang="en-US" dirty="0" err="1"/>
              <a:t>eBox</a:t>
            </a:r>
            <a:endParaRPr lang="en-US" dirty="0"/>
          </a:p>
          <a:p>
            <a:endParaRPr lang="en-US" dirty="0"/>
          </a:p>
        </p:txBody>
      </p:sp>
      <p:sp>
        <p:nvSpPr>
          <p:cNvPr id="4" name="Title 3"/>
          <p:cNvSpPr>
            <a:spLocks noGrp="1"/>
          </p:cNvSpPr>
          <p:nvPr>
            <p:ph type="title"/>
          </p:nvPr>
        </p:nvSpPr>
        <p:spPr/>
        <p:txBody>
          <a:bodyPr/>
          <a:lstStyle/>
          <a:p>
            <a:r>
              <a:rPr lang="en-US" dirty="0"/>
              <a:t>Overview</a:t>
            </a:r>
          </a:p>
        </p:txBody>
      </p:sp>
      <p:sp>
        <p:nvSpPr>
          <p:cNvPr id="7" name="Slide Number Placeholder 6"/>
          <p:cNvSpPr>
            <a:spLocks noGrp="1"/>
          </p:cNvSpPr>
          <p:nvPr>
            <p:ph type="sldNum" sz="quarter" idx="12"/>
          </p:nvPr>
        </p:nvSpPr>
        <p:spPr/>
        <p:txBody>
          <a:bodyPr/>
          <a:lstStyle/>
          <a:p>
            <a:fld id="{D45B42A2-12DC-D04A-88D3-A93CC82DF348}" type="slidenum">
              <a:rPr lang="en-US" smtClean="0"/>
              <a:t>2</a:t>
            </a:fld>
            <a:endParaRPr lang="en-US" dirty="0"/>
          </a:p>
        </p:txBody>
      </p:sp>
    </p:spTree>
    <p:extLst>
      <p:ext uri="{BB962C8B-B14F-4D97-AF65-F5344CB8AC3E}">
        <p14:creationId xmlns:p14="http://schemas.microsoft.com/office/powerpoint/2010/main" val="12114901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59574F4-2624-4FF6-8A8C-3F1CF219D84E}"/>
              </a:ext>
            </a:extLst>
          </p:cNvPr>
          <p:cNvSpPr>
            <a:spLocks noGrp="1"/>
          </p:cNvSpPr>
          <p:nvPr>
            <p:ph sz="quarter" idx="14"/>
          </p:nvPr>
        </p:nvSpPr>
        <p:spPr/>
        <p:txBody>
          <a:bodyPr>
            <a:normAutofit lnSpcReduction="10000"/>
          </a:bodyPr>
          <a:lstStyle/>
          <a:p>
            <a:r>
              <a:rPr lang="en-US" dirty="0" err="1"/>
              <a:t>r</a:t>
            </a:r>
            <a:r>
              <a:rPr lang="en-US" dirty="0" err="1" smtClean="0"/>
              <a:t>eizen</a:t>
            </a:r>
            <a:endParaRPr lang="en-US" dirty="0" smtClean="0"/>
          </a:p>
          <a:p>
            <a:r>
              <a:rPr lang="en-US" dirty="0" err="1" smtClean="0"/>
              <a:t>werk</a:t>
            </a:r>
            <a:r>
              <a:rPr lang="en-US" dirty="0" smtClean="0"/>
              <a:t> en </a:t>
            </a:r>
            <a:r>
              <a:rPr lang="en-US" dirty="0" err="1" smtClean="0"/>
              <a:t>pensionering</a:t>
            </a:r>
            <a:endParaRPr lang="en-US" dirty="0" smtClean="0"/>
          </a:p>
          <a:p>
            <a:r>
              <a:rPr lang="en-US" dirty="0" err="1"/>
              <a:t>v</a:t>
            </a:r>
            <a:r>
              <a:rPr lang="en-US" dirty="0" err="1" smtClean="0"/>
              <a:t>oertuigen</a:t>
            </a:r>
            <a:endParaRPr lang="en-US" dirty="0" smtClean="0"/>
          </a:p>
          <a:p>
            <a:r>
              <a:rPr lang="en-US" dirty="0" err="1"/>
              <a:t>v</a:t>
            </a:r>
            <a:r>
              <a:rPr lang="en-US" dirty="0" err="1" smtClean="0"/>
              <a:t>erblijf</a:t>
            </a:r>
            <a:endParaRPr lang="en-US" dirty="0" smtClean="0"/>
          </a:p>
          <a:p>
            <a:r>
              <a:rPr lang="en-US" dirty="0" err="1"/>
              <a:t>o</a:t>
            </a:r>
            <a:r>
              <a:rPr lang="en-US" dirty="0" err="1" smtClean="0"/>
              <a:t>nderwijs</a:t>
            </a:r>
            <a:r>
              <a:rPr lang="en-US" dirty="0" smtClean="0"/>
              <a:t> of stage</a:t>
            </a:r>
          </a:p>
          <a:p>
            <a:r>
              <a:rPr lang="en-US" dirty="0" err="1" smtClean="0"/>
              <a:t>gezondheidszorg</a:t>
            </a:r>
            <a:endParaRPr lang="en-US" dirty="0" smtClean="0"/>
          </a:p>
          <a:p>
            <a:r>
              <a:rPr lang="en-US" dirty="0"/>
              <a:t>b</a:t>
            </a:r>
            <a:r>
              <a:rPr lang="en-US" dirty="0" smtClean="0"/>
              <a:t>urger-en </a:t>
            </a:r>
            <a:r>
              <a:rPr lang="en-US" dirty="0" err="1" smtClean="0"/>
              <a:t>familierechten</a:t>
            </a:r>
            <a:endParaRPr lang="en-US" dirty="0" smtClean="0"/>
          </a:p>
          <a:p>
            <a:r>
              <a:rPr lang="en-US" dirty="0" err="1"/>
              <a:t>c</a:t>
            </a:r>
            <a:r>
              <a:rPr lang="en-US" dirty="0" err="1" smtClean="0"/>
              <a:t>onsumentenrechten</a:t>
            </a:r>
            <a:endParaRPr lang="en-US" dirty="0" smtClean="0"/>
          </a:p>
          <a:p>
            <a:r>
              <a:rPr lang="en-US" dirty="0" err="1"/>
              <a:t>b</a:t>
            </a:r>
            <a:r>
              <a:rPr lang="en-US" dirty="0" err="1" smtClean="0"/>
              <a:t>escherming</a:t>
            </a:r>
            <a:r>
              <a:rPr lang="en-US" dirty="0" smtClean="0"/>
              <a:t> van </a:t>
            </a:r>
            <a:r>
              <a:rPr lang="en-US" dirty="0" err="1" smtClean="0"/>
              <a:t>persoosgegevens</a:t>
            </a:r>
            <a:endParaRPr lang="fr-BE" dirty="0"/>
          </a:p>
        </p:txBody>
      </p:sp>
      <p:sp>
        <p:nvSpPr>
          <p:cNvPr id="2" name="Title 1">
            <a:extLst>
              <a:ext uri="{FF2B5EF4-FFF2-40B4-BE49-F238E27FC236}">
                <a16:creationId xmlns:a16="http://schemas.microsoft.com/office/drawing/2014/main" id="{D5BBF696-ACCC-40C1-B20E-C081FE080BFD}"/>
              </a:ext>
            </a:extLst>
          </p:cNvPr>
          <p:cNvSpPr>
            <a:spLocks noGrp="1"/>
          </p:cNvSpPr>
          <p:nvPr>
            <p:ph type="title"/>
          </p:nvPr>
        </p:nvSpPr>
        <p:spPr/>
        <p:txBody>
          <a:bodyPr/>
          <a:lstStyle/>
          <a:p>
            <a:r>
              <a:rPr lang="en-US" dirty="0" smtClean="0"/>
              <a:t>Topics for citizens</a:t>
            </a:r>
            <a:endParaRPr lang="fr-BE" dirty="0"/>
          </a:p>
        </p:txBody>
      </p:sp>
      <p:sp>
        <p:nvSpPr>
          <p:cNvPr id="4" name="Content Placeholder 3">
            <a:extLst>
              <a:ext uri="{FF2B5EF4-FFF2-40B4-BE49-F238E27FC236}">
                <a16:creationId xmlns:a16="http://schemas.microsoft.com/office/drawing/2014/main" id="{13A3EDE0-579A-40BE-BEF1-B9CA214AB9B1}"/>
              </a:ext>
            </a:extLst>
          </p:cNvPr>
          <p:cNvSpPr>
            <a:spLocks noGrp="1"/>
          </p:cNvSpPr>
          <p:nvPr>
            <p:ph sz="quarter" idx="15"/>
          </p:nvPr>
        </p:nvSpPr>
        <p:spPr/>
        <p:txBody>
          <a:bodyPr>
            <a:normAutofit fontScale="92500" lnSpcReduction="10000"/>
          </a:bodyPr>
          <a:lstStyle/>
          <a:p>
            <a:r>
              <a:rPr lang="en-US" dirty="0"/>
              <a:t>v</a:t>
            </a:r>
            <a:r>
              <a:rPr lang="en-US" dirty="0" smtClean="0"/>
              <a:t>oyage</a:t>
            </a:r>
          </a:p>
          <a:p>
            <a:r>
              <a:rPr lang="en-US" dirty="0"/>
              <a:t>t</a:t>
            </a:r>
            <a:r>
              <a:rPr lang="en-US" dirty="0" smtClean="0"/>
              <a:t>ravail et pension</a:t>
            </a:r>
          </a:p>
          <a:p>
            <a:r>
              <a:rPr lang="en-US" dirty="0" err="1"/>
              <a:t>m</a:t>
            </a:r>
            <a:r>
              <a:rPr lang="en-US" dirty="0" err="1" smtClean="0"/>
              <a:t>obilité</a:t>
            </a:r>
            <a:endParaRPr lang="en-US" dirty="0" smtClean="0"/>
          </a:p>
          <a:p>
            <a:r>
              <a:rPr lang="en-US" dirty="0" err="1"/>
              <a:t>s</a:t>
            </a:r>
            <a:r>
              <a:rPr lang="en-US" dirty="0" err="1" smtClean="0"/>
              <a:t>éjour</a:t>
            </a:r>
            <a:endParaRPr lang="en-US" dirty="0" smtClean="0"/>
          </a:p>
          <a:p>
            <a:r>
              <a:rPr lang="en-US" dirty="0" err="1"/>
              <a:t>é</a:t>
            </a:r>
            <a:r>
              <a:rPr lang="en-US" dirty="0" err="1" smtClean="0"/>
              <a:t>tudes</a:t>
            </a:r>
            <a:r>
              <a:rPr lang="en-US" dirty="0" smtClean="0"/>
              <a:t> </a:t>
            </a:r>
            <a:r>
              <a:rPr lang="en-US" dirty="0" err="1" smtClean="0"/>
              <a:t>ou</a:t>
            </a:r>
            <a:r>
              <a:rPr lang="en-US" dirty="0" smtClean="0"/>
              <a:t> stage</a:t>
            </a:r>
          </a:p>
          <a:p>
            <a:r>
              <a:rPr lang="en-US" dirty="0" err="1"/>
              <a:t>s</a:t>
            </a:r>
            <a:r>
              <a:rPr lang="en-US" dirty="0" err="1" smtClean="0"/>
              <a:t>oins</a:t>
            </a:r>
            <a:r>
              <a:rPr lang="en-US" dirty="0" smtClean="0"/>
              <a:t> de santé</a:t>
            </a:r>
          </a:p>
          <a:p>
            <a:r>
              <a:rPr lang="en-US" dirty="0"/>
              <a:t>d</a:t>
            </a:r>
            <a:r>
              <a:rPr lang="en-US" dirty="0" smtClean="0"/>
              <a:t>roits </a:t>
            </a:r>
            <a:r>
              <a:rPr lang="en-US" dirty="0" err="1" smtClean="0"/>
              <a:t>concernant</a:t>
            </a:r>
            <a:r>
              <a:rPr lang="en-US" dirty="0" smtClean="0"/>
              <a:t> </a:t>
            </a:r>
            <a:r>
              <a:rPr lang="en-US" dirty="0" err="1" smtClean="0"/>
              <a:t>citoyens</a:t>
            </a:r>
            <a:r>
              <a:rPr lang="en-US" dirty="0" smtClean="0"/>
              <a:t> et </a:t>
            </a:r>
            <a:r>
              <a:rPr lang="en-US" dirty="0" err="1" smtClean="0"/>
              <a:t>famille</a:t>
            </a:r>
            <a:endParaRPr lang="en-US" dirty="0" smtClean="0"/>
          </a:p>
          <a:p>
            <a:r>
              <a:rPr lang="en-US" dirty="0"/>
              <a:t>d</a:t>
            </a:r>
            <a:r>
              <a:rPr lang="en-US" dirty="0" smtClean="0"/>
              <a:t>roits des </a:t>
            </a:r>
            <a:r>
              <a:rPr lang="en-US" dirty="0" err="1" smtClean="0"/>
              <a:t>consommateurs</a:t>
            </a:r>
            <a:endParaRPr lang="en-US" dirty="0" smtClean="0"/>
          </a:p>
          <a:p>
            <a:r>
              <a:rPr lang="en-US" dirty="0"/>
              <a:t>p</a:t>
            </a:r>
            <a:r>
              <a:rPr lang="en-US" dirty="0" smtClean="0"/>
              <a:t>rotection des </a:t>
            </a:r>
            <a:r>
              <a:rPr lang="en-US" dirty="0" err="1" smtClean="0"/>
              <a:t>données</a:t>
            </a:r>
            <a:r>
              <a:rPr lang="en-US" dirty="0" smtClean="0"/>
              <a:t> à </a:t>
            </a:r>
            <a:r>
              <a:rPr lang="en-US" dirty="0" err="1" smtClean="0"/>
              <a:t>caractère</a:t>
            </a:r>
            <a:r>
              <a:rPr lang="en-US" dirty="0" smtClean="0"/>
              <a:t> personnel</a:t>
            </a:r>
            <a:endParaRPr lang="en-US" dirty="0"/>
          </a:p>
        </p:txBody>
      </p:sp>
      <p:sp>
        <p:nvSpPr>
          <p:cNvPr id="11" name="Slide Number Placeholder 10"/>
          <p:cNvSpPr>
            <a:spLocks noGrp="1"/>
          </p:cNvSpPr>
          <p:nvPr>
            <p:ph type="sldNum" sz="quarter" idx="12"/>
          </p:nvPr>
        </p:nvSpPr>
        <p:spPr/>
        <p:txBody>
          <a:bodyPr/>
          <a:lstStyle/>
          <a:p>
            <a:fld id="{D45B42A2-12DC-D04A-88D3-A93CC82DF348}" type="slidenum">
              <a:rPr lang="en-US" smtClean="0"/>
              <a:t>20</a:t>
            </a:fld>
            <a:endParaRPr lang="en-US" dirty="0"/>
          </a:p>
        </p:txBody>
      </p:sp>
    </p:spTree>
    <p:extLst>
      <p:ext uri="{BB962C8B-B14F-4D97-AF65-F5344CB8AC3E}">
        <p14:creationId xmlns:p14="http://schemas.microsoft.com/office/powerpoint/2010/main" val="18127093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FBEFBE8-1299-463D-AC5E-BC88917F3915}"/>
              </a:ext>
            </a:extLst>
          </p:cNvPr>
          <p:cNvSpPr>
            <a:spLocks noGrp="1"/>
          </p:cNvSpPr>
          <p:nvPr>
            <p:ph sz="quarter" idx="14"/>
          </p:nvPr>
        </p:nvSpPr>
        <p:spPr/>
        <p:txBody>
          <a:bodyPr/>
          <a:lstStyle/>
          <a:p>
            <a:r>
              <a:rPr lang="nl-BE" altLang="nl-BE" dirty="0" smtClean="0"/>
              <a:t>starten, exploiteren en sluiten van een bedrijf</a:t>
            </a:r>
          </a:p>
          <a:p>
            <a:r>
              <a:rPr lang="nl-BE" altLang="nl-BE" dirty="0"/>
              <a:t>w</a:t>
            </a:r>
            <a:r>
              <a:rPr lang="nl-BE" altLang="nl-BE" dirty="0" smtClean="0"/>
              <a:t>erknemers</a:t>
            </a:r>
          </a:p>
          <a:p>
            <a:r>
              <a:rPr lang="nl-BE" altLang="nl-BE" dirty="0"/>
              <a:t>b</a:t>
            </a:r>
            <a:r>
              <a:rPr lang="nl-BE" altLang="nl-BE" dirty="0" smtClean="0"/>
              <a:t>elastingen</a:t>
            </a:r>
          </a:p>
          <a:p>
            <a:r>
              <a:rPr lang="nl-BE" altLang="nl-BE" dirty="0"/>
              <a:t>g</a:t>
            </a:r>
            <a:r>
              <a:rPr lang="nl-BE" altLang="nl-BE" dirty="0" smtClean="0"/>
              <a:t>oederen</a:t>
            </a:r>
          </a:p>
          <a:p>
            <a:r>
              <a:rPr lang="nl-BE" altLang="nl-BE" dirty="0"/>
              <a:t>d</a:t>
            </a:r>
            <a:r>
              <a:rPr lang="nl-BE" altLang="nl-BE" dirty="0" smtClean="0"/>
              <a:t>iensten</a:t>
            </a:r>
          </a:p>
          <a:p>
            <a:endParaRPr lang="nl-BE" altLang="nl-BE" dirty="0" smtClean="0"/>
          </a:p>
          <a:p>
            <a:endParaRPr lang="fr-BE" dirty="0"/>
          </a:p>
        </p:txBody>
      </p:sp>
      <p:sp>
        <p:nvSpPr>
          <p:cNvPr id="2" name="Title 1">
            <a:extLst>
              <a:ext uri="{FF2B5EF4-FFF2-40B4-BE49-F238E27FC236}">
                <a16:creationId xmlns:a16="http://schemas.microsoft.com/office/drawing/2014/main" id="{13AFFFB2-61D4-4367-982D-00BD0BAEC5F5}"/>
              </a:ext>
            </a:extLst>
          </p:cNvPr>
          <p:cNvSpPr>
            <a:spLocks noGrp="1"/>
          </p:cNvSpPr>
          <p:nvPr>
            <p:ph type="title"/>
          </p:nvPr>
        </p:nvSpPr>
        <p:spPr/>
        <p:txBody>
          <a:bodyPr/>
          <a:lstStyle/>
          <a:p>
            <a:r>
              <a:rPr lang="en-US" dirty="0" smtClean="0"/>
              <a:t>Topics for companies</a:t>
            </a:r>
            <a:endParaRPr lang="fr-BE" dirty="0"/>
          </a:p>
        </p:txBody>
      </p:sp>
      <p:sp>
        <p:nvSpPr>
          <p:cNvPr id="4" name="Content Placeholder 3">
            <a:extLst>
              <a:ext uri="{FF2B5EF4-FFF2-40B4-BE49-F238E27FC236}">
                <a16:creationId xmlns:a16="http://schemas.microsoft.com/office/drawing/2014/main" id="{0863465D-A5D6-41F9-8C3A-1369E3A1D2A3}"/>
              </a:ext>
            </a:extLst>
          </p:cNvPr>
          <p:cNvSpPr>
            <a:spLocks noGrp="1"/>
          </p:cNvSpPr>
          <p:nvPr>
            <p:ph sz="quarter" idx="15"/>
          </p:nvPr>
        </p:nvSpPr>
        <p:spPr/>
        <p:txBody>
          <a:bodyPr/>
          <a:lstStyle/>
          <a:p>
            <a:r>
              <a:rPr lang="en-US" dirty="0" err="1" smtClean="0"/>
              <a:t>démarrage</a:t>
            </a:r>
            <a:r>
              <a:rPr lang="en-US" dirty="0" smtClean="0"/>
              <a:t>, </a:t>
            </a:r>
            <a:r>
              <a:rPr lang="en-US" dirty="0" err="1" smtClean="0"/>
              <a:t>gestion</a:t>
            </a:r>
            <a:r>
              <a:rPr lang="en-US" dirty="0" smtClean="0"/>
              <a:t>, cessation </a:t>
            </a:r>
            <a:r>
              <a:rPr lang="en-US" dirty="0" err="1" smtClean="0"/>
              <a:t>d’activité</a:t>
            </a:r>
            <a:endParaRPr lang="en-US" dirty="0" smtClean="0"/>
          </a:p>
          <a:p>
            <a:r>
              <a:rPr lang="en-US" dirty="0" err="1"/>
              <a:t>e</a:t>
            </a:r>
            <a:r>
              <a:rPr lang="en-US" dirty="0" err="1" smtClean="0"/>
              <a:t>mployés</a:t>
            </a:r>
            <a:endParaRPr lang="en-US" dirty="0" smtClean="0"/>
          </a:p>
          <a:p>
            <a:r>
              <a:rPr lang="en-US" dirty="0" err="1"/>
              <a:t>f</a:t>
            </a:r>
            <a:r>
              <a:rPr lang="en-US" dirty="0" err="1" smtClean="0"/>
              <a:t>iscalité</a:t>
            </a:r>
            <a:endParaRPr lang="en-US" dirty="0" smtClean="0"/>
          </a:p>
          <a:p>
            <a:r>
              <a:rPr lang="en-US" dirty="0" err="1"/>
              <a:t>b</a:t>
            </a:r>
            <a:r>
              <a:rPr lang="en-US" dirty="0" err="1" smtClean="0"/>
              <a:t>iens</a:t>
            </a:r>
            <a:endParaRPr lang="en-US" dirty="0" smtClean="0"/>
          </a:p>
          <a:p>
            <a:r>
              <a:rPr lang="en-US" dirty="0"/>
              <a:t>s</a:t>
            </a:r>
            <a:r>
              <a:rPr lang="en-US" dirty="0" smtClean="0"/>
              <a:t>ervices</a:t>
            </a:r>
          </a:p>
          <a:p>
            <a:endParaRPr lang="fr-BE" dirty="0"/>
          </a:p>
        </p:txBody>
      </p:sp>
      <p:sp>
        <p:nvSpPr>
          <p:cNvPr id="11" name="Slide Number Placeholder 10"/>
          <p:cNvSpPr>
            <a:spLocks noGrp="1"/>
          </p:cNvSpPr>
          <p:nvPr>
            <p:ph type="sldNum" sz="quarter" idx="12"/>
          </p:nvPr>
        </p:nvSpPr>
        <p:spPr/>
        <p:txBody>
          <a:bodyPr/>
          <a:lstStyle/>
          <a:p>
            <a:fld id="{D45B42A2-12DC-D04A-88D3-A93CC82DF348}" type="slidenum">
              <a:rPr lang="en-US" smtClean="0"/>
              <a:t>21</a:t>
            </a:fld>
            <a:endParaRPr lang="en-US" dirty="0"/>
          </a:p>
        </p:txBody>
      </p:sp>
    </p:spTree>
    <p:extLst>
      <p:ext uri="{BB962C8B-B14F-4D97-AF65-F5344CB8AC3E}">
        <p14:creationId xmlns:p14="http://schemas.microsoft.com/office/powerpoint/2010/main" val="1276294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1AC3275-7A48-4737-A7B2-1525DFE0D798}"/>
              </a:ext>
            </a:extLst>
          </p:cNvPr>
          <p:cNvSpPr>
            <a:spLocks noGrp="1"/>
          </p:cNvSpPr>
          <p:nvPr>
            <p:ph sz="quarter" idx="14"/>
          </p:nvPr>
        </p:nvSpPr>
        <p:spPr/>
        <p:txBody>
          <a:bodyPr>
            <a:normAutofit fontScale="92500" lnSpcReduction="10000"/>
          </a:bodyPr>
          <a:lstStyle/>
          <a:p>
            <a:r>
              <a:rPr lang="nl-BE" altLang="nl-BE" smtClean="0"/>
              <a:t>Europese verordening : rechtstreekse toepassing</a:t>
            </a:r>
          </a:p>
          <a:p>
            <a:r>
              <a:rPr lang="nl-BE" altLang="nl-BE" smtClean="0"/>
              <a:t>digital first</a:t>
            </a:r>
          </a:p>
          <a:p>
            <a:r>
              <a:rPr lang="nl-BE" altLang="nl-BE" smtClean="0"/>
              <a:t>niet-discriminerend op vlak van: identificatie/ondertekenen/ uitwisselen bewijs/betalen </a:t>
            </a:r>
          </a:p>
          <a:p>
            <a:r>
              <a:rPr lang="nl-BE" altLang="nl-BE" smtClean="0"/>
              <a:t>only once </a:t>
            </a:r>
          </a:p>
          <a:p>
            <a:r>
              <a:rPr lang="nl-BE" altLang="nl-BE" smtClean="0"/>
              <a:t>gemakkelijk te gebruiken/eenvoudig te begrijpen </a:t>
            </a:r>
          </a:p>
          <a:p>
            <a:r>
              <a:rPr lang="nl-BE" altLang="nl-BE" smtClean="0"/>
              <a:t>beknopte uitleg centraal, referentie naar sites Lidstaten</a:t>
            </a:r>
          </a:p>
          <a:p>
            <a:r>
              <a:rPr lang="nl-BE" altLang="nl-BE" smtClean="0"/>
              <a:t>user feedback !</a:t>
            </a:r>
          </a:p>
          <a:p>
            <a:endParaRPr lang="fr-BE" dirty="0"/>
          </a:p>
        </p:txBody>
      </p:sp>
      <p:sp>
        <p:nvSpPr>
          <p:cNvPr id="2" name="Title 1">
            <a:extLst>
              <a:ext uri="{FF2B5EF4-FFF2-40B4-BE49-F238E27FC236}">
                <a16:creationId xmlns:a16="http://schemas.microsoft.com/office/drawing/2014/main" id="{7A185BE7-AD23-4342-8DE9-B460A44CD909}"/>
              </a:ext>
            </a:extLst>
          </p:cNvPr>
          <p:cNvSpPr>
            <a:spLocks noGrp="1"/>
          </p:cNvSpPr>
          <p:nvPr>
            <p:ph type="title"/>
          </p:nvPr>
        </p:nvSpPr>
        <p:spPr/>
        <p:txBody>
          <a:bodyPr/>
          <a:lstStyle/>
          <a:p>
            <a:r>
              <a:rPr lang="en-US" smtClean="0"/>
              <a:t>Principles</a:t>
            </a:r>
            <a:endParaRPr lang="fr-BE" dirty="0"/>
          </a:p>
        </p:txBody>
      </p:sp>
      <p:sp>
        <p:nvSpPr>
          <p:cNvPr id="4" name="Content Placeholder 3">
            <a:extLst>
              <a:ext uri="{FF2B5EF4-FFF2-40B4-BE49-F238E27FC236}">
                <a16:creationId xmlns:a16="http://schemas.microsoft.com/office/drawing/2014/main" id="{6F20D77C-AE6B-4276-813A-0C97D2962D63}"/>
              </a:ext>
            </a:extLst>
          </p:cNvPr>
          <p:cNvSpPr>
            <a:spLocks noGrp="1"/>
          </p:cNvSpPr>
          <p:nvPr>
            <p:ph sz="quarter" idx="15"/>
          </p:nvPr>
        </p:nvSpPr>
        <p:spPr/>
        <p:txBody>
          <a:bodyPr>
            <a:normAutofit fontScale="92500"/>
          </a:bodyPr>
          <a:lstStyle/>
          <a:p>
            <a:r>
              <a:rPr lang="en-US" smtClean="0"/>
              <a:t>règlement européen: application immediate</a:t>
            </a:r>
          </a:p>
          <a:p>
            <a:r>
              <a:rPr lang="en-US" smtClean="0"/>
              <a:t>d’abord numérique</a:t>
            </a:r>
          </a:p>
          <a:p>
            <a:r>
              <a:rPr lang="en-US" smtClean="0"/>
              <a:t>non discriminatoire en matière d’identification/signature/échange de preuves/paiement</a:t>
            </a:r>
          </a:p>
          <a:p>
            <a:r>
              <a:rPr lang="en-US" smtClean="0"/>
              <a:t>only once</a:t>
            </a:r>
          </a:p>
          <a:p>
            <a:r>
              <a:rPr lang="en-US" smtClean="0"/>
              <a:t>facile à utiliser/à comprendre</a:t>
            </a:r>
          </a:p>
          <a:p>
            <a:r>
              <a:rPr lang="en-US" smtClean="0"/>
              <a:t>site central limité, redirection vers sites de référence par état membre</a:t>
            </a:r>
          </a:p>
          <a:p>
            <a:r>
              <a:rPr lang="en-US" smtClean="0"/>
              <a:t>commentaires des utilisateurs !</a:t>
            </a:r>
          </a:p>
          <a:p>
            <a:endParaRPr lang="fr-BE" dirty="0"/>
          </a:p>
        </p:txBody>
      </p:sp>
      <p:sp>
        <p:nvSpPr>
          <p:cNvPr id="17" name="Slide Number Placeholder 16"/>
          <p:cNvSpPr>
            <a:spLocks noGrp="1"/>
          </p:cNvSpPr>
          <p:nvPr>
            <p:ph type="sldNum" sz="quarter" idx="12"/>
          </p:nvPr>
        </p:nvSpPr>
        <p:spPr/>
        <p:txBody>
          <a:bodyPr/>
          <a:lstStyle/>
          <a:p>
            <a:fld id="{D45B42A2-12DC-D04A-88D3-A93CC82DF348}" type="slidenum">
              <a:rPr lang="en-US" smtClean="0"/>
              <a:t>22</a:t>
            </a:fld>
            <a:endParaRPr lang="en-US" dirty="0"/>
          </a:p>
        </p:txBody>
      </p:sp>
    </p:spTree>
    <p:extLst>
      <p:ext uri="{BB962C8B-B14F-4D97-AF65-F5344CB8AC3E}">
        <p14:creationId xmlns:p14="http://schemas.microsoft.com/office/powerpoint/2010/main" val="196635432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p:txBody>
          <a:bodyPr/>
          <a:lstStyle/>
          <a:p>
            <a:r>
              <a:rPr lang="nl-NL" u="sng" dirty="0">
                <a:hlinkClick r:id="rId2"/>
              </a:rPr>
              <a:t>Wet van 5 mei 2014 houdende verankering van het principe van de unieke gegevensinzameling in de werking van de diensten en instanties die behoren tot of taken uitvoeren voor de overheid en tot vereenvoudiging en gelijkschakeling van elektronische en papieren </a:t>
            </a:r>
            <a:r>
              <a:rPr lang="nl-NL" u="sng" dirty="0" smtClean="0">
                <a:hlinkClick r:id="rId2"/>
              </a:rPr>
              <a:t>formulieren</a:t>
            </a:r>
            <a:endParaRPr lang="nl-NL" dirty="0">
              <a:hlinkClick r:id="rId3"/>
            </a:endParaRPr>
          </a:p>
          <a:p>
            <a:endParaRPr lang="nl-NL" dirty="0" smtClean="0">
              <a:hlinkClick r:id="rId3"/>
            </a:endParaRPr>
          </a:p>
          <a:p>
            <a:r>
              <a:rPr lang="nl-NL" dirty="0" smtClean="0">
                <a:hlinkClick r:id="rId4"/>
              </a:rPr>
              <a:t>Wet van 18 juli 2017 inzake elektronische identificatie</a:t>
            </a:r>
            <a:endParaRPr lang="nl-NL" dirty="0" smtClean="0">
              <a:hlinkClick r:id="rId3"/>
            </a:endParaRPr>
          </a:p>
          <a:p>
            <a:endParaRPr lang="nl-NL" dirty="0">
              <a:hlinkClick r:id="rId3"/>
            </a:endParaRPr>
          </a:p>
          <a:p>
            <a:r>
              <a:rPr lang="nl-NL" dirty="0">
                <a:hlinkClick r:id="rId3"/>
              </a:rPr>
              <a:t>Wet van 27 februari 2019 inzake de elektronische uitwisseling van berichten via de </a:t>
            </a:r>
            <a:r>
              <a:rPr lang="nl-NL" dirty="0" err="1">
                <a:hlinkClick r:id="rId3"/>
              </a:rPr>
              <a:t>eBox</a:t>
            </a:r>
            <a:endParaRPr lang="en-US" dirty="0"/>
          </a:p>
        </p:txBody>
      </p:sp>
      <p:sp>
        <p:nvSpPr>
          <p:cNvPr id="4" name="Title 3"/>
          <p:cNvSpPr>
            <a:spLocks noGrp="1"/>
          </p:cNvSpPr>
          <p:nvPr>
            <p:ph type="title"/>
          </p:nvPr>
        </p:nvSpPr>
        <p:spPr/>
        <p:txBody>
          <a:bodyPr/>
          <a:lstStyle/>
          <a:p>
            <a:r>
              <a:rPr lang="en-US" dirty="0"/>
              <a:t>Relevant recent regulation on Belgian federal level</a:t>
            </a:r>
          </a:p>
        </p:txBody>
      </p:sp>
      <p:sp>
        <p:nvSpPr>
          <p:cNvPr id="7" name="Slide Number Placeholder 6"/>
          <p:cNvSpPr>
            <a:spLocks noGrp="1"/>
          </p:cNvSpPr>
          <p:nvPr>
            <p:ph type="sldNum" sz="quarter" idx="12"/>
          </p:nvPr>
        </p:nvSpPr>
        <p:spPr/>
        <p:txBody>
          <a:bodyPr/>
          <a:lstStyle/>
          <a:p>
            <a:fld id="{D45B42A2-12DC-D04A-88D3-A93CC82DF348}" type="slidenum">
              <a:rPr lang="en-US" smtClean="0"/>
              <a:t>23</a:t>
            </a:fld>
            <a:endParaRPr lang="en-US" dirty="0"/>
          </a:p>
        </p:txBody>
      </p:sp>
    </p:spTree>
    <p:extLst>
      <p:ext uri="{BB962C8B-B14F-4D97-AF65-F5344CB8AC3E}">
        <p14:creationId xmlns:p14="http://schemas.microsoft.com/office/powerpoint/2010/main" val="36827789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Focus area: API</a:t>
            </a:r>
          </a:p>
        </p:txBody>
      </p:sp>
      <p:sp>
        <p:nvSpPr>
          <p:cNvPr id="7" name="Slide Number Placeholder 6"/>
          <p:cNvSpPr>
            <a:spLocks noGrp="1"/>
          </p:cNvSpPr>
          <p:nvPr>
            <p:ph type="sldNum" sz="quarter" idx="10"/>
          </p:nvPr>
        </p:nvSpPr>
        <p:spPr/>
        <p:txBody>
          <a:bodyPr/>
          <a:lstStyle/>
          <a:p>
            <a:fld id="{D45B42A2-12DC-D04A-88D3-A93CC82DF348}" type="slidenum">
              <a:rPr lang="en-US" smtClean="0"/>
              <a:pPr/>
              <a:t>24</a:t>
            </a:fld>
            <a:endParaRPr lang="en-US" dirty="0"/>
          </a:p>
        </p:txBody>
      </p:sp>
    </p:spTree>
    <p:extLst>
      <p:ext uri="{BB962C8B-B14F-4D97-AF65-F5344CB8AC3E}">
        <p14:creationId xmlns:p14="http://schemas.microsoft.com/office/powerpoint/2010/main" val="370355782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idx="14"/>
          </p:nvPr>
        </p:nvSpPr>
        <p:spPr/>
        <p:txBody>
          <a:bodyPr/>
          <a:lstStyle/>
          <a:p>
            <a:r>
              <a:rPr lang="en-US" dirty="0"/>
              <a:t>an API is a programmatic interface to data or some set of functionality</a:t>
            </a:r>
          </a:p>
          <a:p>
            <a:endParaRPr lang="en-US" dirty="0"/>
          </a:p>
          <a:p>
            <a:r>
              <a:rPr lang="en-US" dirty="0"/>
              <a:t>thanks to API’s it is possible to use the data or functionality behind it and continue to build on it</a:t>
            </a:r>
          </a:p>
          <a:p>
            <a:endParaRPr lang="en-US" dirty="0">
              <a:sym typeface="Wingdings" panose="05000000000000000000" pitchFamily="2" charset="2"/>
            </a:endParaRPr>
          </a:p>
          <a:p>
            <a:r>
              <a:rPr lang="en-US" dirty="0">
                <a:sym typeface="Wingdings" panose="05000000000000000000" pitchFamily="2" charset="2"/>
              </a:rPr>
              <a:t>API = a s</a:t>
            </a:r>
            <a:r>
              <a:rPr lang="en-US" dirty="0"/>
              <a:t>oftware building block</a:t>
            </a:r>
          </a:p>
          <a:p>
            <a:endParaRPr lang="nl-BE" dirty="0"/>
          </a:p>
        </p:txBody>
      </p:sp>
      <p:sp>
        <p:nvSpPr>
          <p:cNvPr id="4" name="Title 3"/>
          <p:cNvSpPr>
            <a:spLocks noGrp="1"/>
          </p:cNvSpPr>
          <p:nvPr>
            <p:ph type="title"/>
          </p:nvPr>
        </p:nvSpPr>
        <p:spPr/>
        <p:txBody>
          <a:bodyPr/>
          <a:lstStyle/>
          <a:p>
            <a:r>
              <a:rPr lang="en-US"/>
              <a:t>API - </a:t>
            </a:r>
            <a:r>
              <a:rPr lang="en-GB"/>
              <a:t>Application Programming Interface</a:t>
            </a:r>
            <a:endParaRPr lang="en-US" dirty="0"/>
          </a:p>
        </p:txBody>
      </p:sp>
      <p:pic>
        <p:nvPicPr>
          <p:cNvPr id="3" name="Picture 2"/>
          <p:cNvPicPr>
            <a:picLocks noChangeAspect="1"/>
          </p:cNvPicPr>
          <p:nvPr/>
        </p:nvPicPr>
        <p:blipFill>
          <a:blip r:embed="rId3"/>
          <a:stretch>
            <a:fillRect/>
          </a:stretch>
        </p:blipFill>
        <p:spPr>
          <a:xfrm>
            <a:off x="1318677" y="4549846"/>
            <a:ext cx="9199183" cy="2051779"/>
          </a:xfrm>
          <a:prstGeom prst="rect">
            <a:avLst/>
          </a:prstGeom>
        </p:spPr>
      </p:pic>
      <p:sp>
        <p:nvSpPr>
          <p:cNvPr id="7" name="Slide Number Placeholder 6"/>
          <p:cNvSpPr>
            <a:spLocks noGrp="1"/>
          </p:cNvSpPr>
          <p:nvPr>
            <p:ph type="sldNum" sz="quarter" idx="12"/>
          </p:nvPr>
        </p:nvSpPr>
        <p:spPr/>
        <p:txBody>
          <a:bodyPr/>
          <a:lstStyle/>
          <a:p>
            <a:fld id="{D45B42A2-12DC-D04A-88D3-A93CC82DF348}" type="slidenum">
              <a:rPr lang="en-US" smtClean="0"/>
              <a:t>25</a:t>
            </a:fld>
            <a:endParaRPr lang="en-US" dirty="0"/>
          </a:p>
        </p:txBody>
      </p:sp>
    </p:spTree>
    <p:extLst>
      <p:ext uri="{BB962C8B-B14F-4D97-AF65-F5344CB8AC3E}">
        <p14:creationId xmlns:p14="http://schemas.microsoft.com/office/powerpoint/2010/main" val="35119781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sz="quarter" idx="14"/>
          </p:nvPr>
        </p:nvSpPr>
        <p:spPr/>
        <p:txBody>
          <a:bodyPr/>
          <a:lstStyle/>
          <a:p>
            <a:r>
              <a:rPr lang="en-US" dirty="0"/>
              <a:t>providers vs consumers</a:t>
            </a:r>
          </a:p>
          <a:p>
            <a:pPr lvl="1"/>
            <a:r>
              <a:rPr lang="en-US" dirty="0"/>
              <a:t>when an API is offered over a network, the service that offers the API is called the “provider”</a:t>
            </a:r>
          </a:p>
          <a:p>
            <a:pPr lvl="1"/>
            <a:r>
              <a:rPr lang="en-US" dirty="0"/>
              <a:t>the “consumer” of the API is often a software application</a:t>
            </a:r>
          </a:p>
          <a:p>
            <a:r>
              <a:rPr lang="en-US" dirty="0"/>
              <a:t>the consumer may outsource the requirement for data or functionality by “calling” API’s</a:t>
            </a:r>
          </a:p>
          <a:p>
            <a:pPr lvl="1"/>
            <a:r>
              <a:rPr lang="en-US" dirty="0"/>
              <a:t>billing</a:t>
            </a:r>
          </a:p>
          <a:p>
            <a:pPr lvl="1"/>
            <a:r>
              <a:rPr lang="en-US" dirty="0"/>
              <a:t>identity</a:t>
            </a:r>
          </a:p>
          <a:p>
            <a:pPr lvl="1"/>
            <a:r>
              <a:rPr lang="en-US" dirty="0"/>
              <a:t>storing</a:t>
            </a:r>
          </a:p>
          <a:p>
            <a:pPr lvl="1"/>
            <a:r>
              <a:rPr lang="en-US" dirty="0"/>
              <a:t>image processing</a:t>
            </a:r>
          </a:p>
          <a:p>
            <a:pPr lvl="1"/>
            <a:r>
              <a:rPr lang="en-US" dirty="0"/>
              <a:t>all sort of (authentic) data sources</a:t>
            </a:r>
          </a:p>
          <a:p>
            <a:pPr lvl="1"/>
            <a:r>
              <a:rPr lang="en-US" dirty="0"/>
              <a:t>…</a:t>
            </a:r>
          </a:p>
          <a:p>
            <a:endParaRPr lang="en-US" dirty="0"/>
          </a:p>
          <a:p>
            <a:endParaRPr lang="en-US" dirty="0"/>
          </a:p>
          <a:p>
            <a:endParaRPr lang="nl-BE" dirty="0"/>
          </a:p>
        </p:txBody>
      </p:sp>
      <p:sp>
        <p:nvSpPr>
          <p:cNvPr id="4" name="Title 3"/>
          <p:cNvSpPr>
            <a:spLocks noGrp="1"/>
          </p:cNvSpPr>
          <p:nvPr>
            <p:ph type="title"/>
          </p:nvPr>
        </p:nvSpPr>
        <p:spPr/>
        <p:txBody>
          <a:bodyPr/>
          <a:lstStyle/>
          <a:p>
            <a:r>
              <a:rPr lang="en-US" dirty="0"/>
              <a:t>About API - </a:t>
            </a:r>
            <a:r>
              <a:rPr lang="en-GB" dirty="0"/>
              <a:t>Application Programming Interface</a:t>
            </a:r>
            <a:endParaRPr lang="en-US" dirty="0"/>
          </a:p>
        </p:txBody>
      </p:sp>
      <p:sp>
        <p:nvSpPr>
          <p:cNvPr id="6" name="Slide Number Placeholder 5"/>
          <p:cNvSpPr>
            <a:spLocks noGrp="1"/>
          </p:cNvSpPr>
          <p:nvPr>
            <p:ph type="sldNum" sz="quarter" idx="12"/>
          </p:nvPr>
        </p:nvSpPr>
        <p:spPr/>
        <p:txBody>
          <a:bodyPr/>
          <a:lstStyle/>
          <a:p>
            <a:fld id="{D45B42A2-12DC-D04A-88D3-A93CC82DF348}" type="slidenum">
              <a:rPr lang="en-US" smtClean="0"/>
              <a:t>26</a:t>
            </a:fld>
            <a:endParaRPr lang="en-US" dirty="0"/>
          </a:p>
        </p:txBody>
      </p:sp>
    </p:spTree>
    <p:extLst>
      <p:ext uri="{BB962C8B-B14F-4D97-AF65-F5344CB8AC3E}">
        <p14:creationId xmlns:p14="http://schemas.microsoft.com/office/powerpoint/2010/main" val="2353141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sz="quarter" idx="14"/>
          </p:nvPr>
        </p:nvSpPr>
        <p:spPr/>
        <p:txBody>
          <a:bodyPr/>
          <a:lstStyle/>
          <a:p>
            <a:r>
              <a:rPr lang="en-US" dirty="0"/>
              <a:t>consumers can connect to an API of a provider and use its data or functionality as long as the “technical contract” has been respected</a:t>
            </a:r>
          </a:p>
          <a:p>
            <a:endParaRPr lang="en-US" dirty="0"/>
          </a:p>
          <a:p>
            <a:endParaRPr lang="en-US" dirty="0"/>
          </a:p>
          <a:p>
            <a:endParaRPr lang="en-US" dirty="0"/>
          </a:p>
          <a:p>
            <a:endParaRPr lang="en-US" dirty="0"/>
          </a:p>
          <a:p>
            <a:endParaRPr lang="en-US" dirty="0"/>
          </a:p>
          <a:p>
            <a:r>
              <a:rPr lang="en-US" dirty="0"/>
              <a:t>consumers don’t need to know the technical details behind the functionality</a:t>
            </a:r>
          </a:p>
          <a:p>
            <a:r>
              <a:rPr lang="en-US" dirty="0"/>
              <a:t>API’s can be written in any possible programming language</a:t>
            </a:r>
          </a:p>
          <a:p>
            <a:endParaRPr lang="en-US" dirty="0"/>
          </a:p>
          <a:p>
            <a:endParaRPr lang="en-US" dirty="0"/>
          </a:p>
          <a:p>
            <a:endParaRPr lang="en-US" dirty="0"/>
          </a:p>
          <a:p>
            <a:endParaRPr lang="en-US" dirty="0"/>
          </a:p>
          <a:p>
            <a:endParaRPr lang="en-US" dirty="0"/>
          </a:p>
          <a:p>
            <a:endParaRPr lang="en-US" dirty="0"/>
          </a:p>
          <a:p>
            <a:endParaRPr lang="nl-BE" dirty="0"/>
          </a:p>
        </p:txBody>
      </p:sp>
      <p:sp>
        <p:nvSpPr>
          <p:cNvPr id="4" name="Title 3"/>
          <p:cNvSpPr>
            <a:spLocks noGrp="1"/>
          </p:cNvSpPr>
          <p:nvPr>
            <p:ph type="title"/>
          </p:nvPr>
        </p:nvSpPr>
        <p:spPr/>
        <p:txBody>
          <a:bodyPr/>
          <a:lstStyle/>
          <a:p>
            <a:r>
              <a:rPr lang="en-US"/>
              <a:t>About API - </a:t>
            </a:r>
            <a:r>
              <a:rPr lang="en-GB"/>
              <a:t>Application Programming Interface</a:t>
            </a:r>
            <a:endParaRPr lang="en-US" dirty="0"/>
          </a:p>
        </p:txBody>
      </p:sp>
      <p:pic>
        <p:nvPicPr>
          <p:cNvPr id="3" name="Picture 2"/>
          <p:cNvPicPr>
            <a:picLocks noChangeAspect="1"/>
          </p:cNvPicPr>
          <p:nvPr/>
        </p:nvPicPr>
        <p:blipFill>
          <a:blip r:embed="rId3"/>
          <a:stretch>
            <a:fillRect/>
          </a:stretch>
        </p:blipFill>
        <p:spPr>
          <a:xfrm>
            <a:off x="2127737" y="2669061"/>
            <a:ext cx="4627508" cy="1997067"/>
          </a:xfrm>
          <a:prstGeom prst="rect">
            <a:avLst/>
          </a:prstGeom>
        </p:spPr>
      </p:pic>
      <p:sp>
        <p:nvSpPr>
          <p:cNvPr id="7" name="Slide Number Placeholder 6"/>
          <p:cNvSpPr>
            <a:spLocks noGrp="1"/>
          </p:cNvSpPr>
          <p:nvPr>
            <p:ph type="sldNum" sz="quarter" idx="12"/>
          </p:nvPr>
        </p:nvSpPr>
        <p:spPr/>
        <p:txBody>
          <a:bodyPr/>
          <a:lstStyle/>
          <a:p>
            <a:fld id="{D45B42A2-12DC-D04A-88D3-A93CC82DF348}" type="slidenum">
              <a:rPr lang="en-US" smtClean="0"/>
              <a:t>27</a:t>
            </a:fld>
            <a:endParaRPr lang="en-US" dirty="0"/>
          </a:p>
        </p:txBody>
      </p:sp>
    </p:spTree>
    <p:extLst>
      <p:ext uri="{BB962C8B-B14F-4D97-AF65-F5344CB8AC3E}">
        <p14:creationId xmlns:p14="http://schemas.microsoft.com/office/powerpoint/2010/main" val="16303064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sz="quarter" idx="14"/>
          </p:nvPr>
        </p:nvSpPr>
        <p:spPr/>
        <p:txBody>
          <a:bodyPr/>
          <a:lstStyle/>
          <a:p>
            <a:r>
              <a:rPr lang="en-US" dirty="0"/>
              <a:t>cost reduction by reusability: consumers don’t need to rewrite what already exists!</a:t>
            </a:r>
          </a:p>
          <a:p>
            <a:r>
              <a:rPr lang="en-US" dirty="0"/>
              <a:t>complexity reduction: no more big, monolithic systems</a:t>
            </a:r>
          </a:p>
          <a:p>
            <a:r>
              <a:rPr lang="en-US" dirty="0"/>
              <a:t>decoupling:  consumers and providers can continue to connect as long as the technical contract is followed </a:t>
            </a:r>
            <a:r>
              <a:rPr lang="en-US" dirty="0">
                <a:sym typeface="Wingdings" panose="05000000000000000000" pitchFamily="2" charset="2"/>
              </a:rPr>
              <a:t> ex. less impact in case of migrations</a:t>
            </a:r>
          </a:p>
          <a:p>
            <a:r>
              <a:rPr lang="en-US" dirty="0">
                <a:sym typeface="Wingdings" panose="05000000000000000000" pitchFamily="2" charset="2"/>
              </a:rPr>
              <a:t>driver of innovation: new </a:t>
            </a:r>
            <a:r>
              <a:rPr lang="en-US">
                <a:sym typeface="Wingdings" panose="05000000000000000000" pitchFamily="2" charset="2"/>
              </a:rPr>
              <a:t>products arise</a:t>
            </a:r>
            <a:r>
              <a:rPr lang="en-US" dirty="0">
                <a:sym typeface="Wingdings" panose="05000000000000000000" pitchFamily="2" charset="2"/>
              </a:rPr>
              <a:t>, based on existing API capability</a:t>
            </a:r>
          </a:p>
          <a:p>
            <a:r>
              <a:rPr lang="en-US" dirty="0">
                <a:sym typeface="Wingdings" panose="05000000000000000000" pitchFamily="2" charset="2"/>
              </a:rPr>
              <a:t>stimulation of partnerships</a:t>
            </a:r>
          </a:p>
          <a:p>
            <a:r>
              <a:rPr lang="en-US" dirty="0">
                <a:sym typeface="Wingdings" panose="05000000000000000000" pitchFamily="2" charset="2"/>
              </a:rPr>
              <a:t>stimulation of standardization</a:t>
            </a:r>
          </a:p>
          <a:p>
            <a:endParaRPr lang="en-US" dirty="0">
              <a:sym typeface="Wingdings" panose="05000000000000000000" pitchFamily="2" charset="2"/>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nl-BE" dirty="0"/>
          </a:p>
        </p:txBody>
      </p:sp>
      <p:sp>
        <p:nvSpPr>
          <p:cNvPr id="4" name="Title 3"/>
          <p:cNvSpPr>
            <a:spLocks noGrp="1"/>
          </p:cNvSpPr>
          <p:nvPr>
            <p:ph type="title"/>
          </p:nvPr>
        </p:nvSpPr>
        <p:spPr/>
        <p:txBody>
          <a:bodyPr/>
          <a:lstStyle/>
          <a:p>
            <a:r>
              <a:rPr lang="en-US"/>
              <a:t>Why are API’s important ?</a:t>
            </a:r>
            <a:endParaRPr lang="en-US" dirty="0"/>
          </a:p>
        </p:txBody>
      </p:sp>
      <p:sp>
        <p:nvSpPr>
          <p:cNvPr id="6" name="Slide Number Placeholder 5"/>
          <p:cNvSpPr>
            <a:spLocks noGrp="1"/>
          </p:cNvSpPr>
          <p:nvPr>
            <p:ph type="sldNum" sz="quarter" idx="12"/>
          </p:nvPr>
        </p:nvSpPr>
        <p:spPr/>
        <p:txBody>
          <a:bodyPr/>
          <a:lstStyle/>
          <a:p>
            <a:fld id="{D45B42A2-12DC-D04A-88D3-A93CC82DF348}" type="slidenum">
              <a:rPr lang="en-US" smtClean="0"/>
              <a:t>28</a:t>
            </a:fld>
            <a:endParaRPr lang="en-US" dirty="0"/>
          </a:p>
        </p:txBody>
      </p:sp>
    </p:spTree>
    <p:extLst>
      <p:ext uri="{BB962C8B-B14F-4D97-AF65-F5344CB8AC3E}">
        <p14:creationId xmlns:p14="http://schemas.microsoft.com/office/powerpoint/2010/main" val="14075669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Shifting to an API economy: the value chain</a:t>
            </a:r>
            <a:endParaRPr lang="en-US" dirty="0"/>
          </a:p>
        </p:txBody>
      </p:sp>
      <p:cxnSp>
        <p:nvCxnSpPr>
          <p:cNvPr id="7" name="Straight Connector 6"/>
          <p:cNvCxnSpPr/>
          <p:nvPr/>
        </p:nvCxnSpPr>
        <p:spPr>
          <a:xfrm>
            <a:off x="7568242" y="3335544"/>
            <a:ext cx="1834550"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pic>
        <p:nvPicPr>
          <p:cNvPr id="8" name="Picture 7"/>
          <p:cNvPicPr>
            <a:picLocks noChangeAspect="1"/>
          </p:cNvPicPr>
          <p:nvPr/>
        </p:nvPicPr>
        <p:blipFill>
          <a:blip r:embed="rId3"/>
          <a:stretch>
            <a:fillRect/>
          </a:stretch>
        </p:blipFill>
        <p:spPr>
          <a:xfrm>
            <a:off x="259017" y="2360049"/>
            <a:ext cx="11673965" cy="2783342"/>
          </a:xfrm>
          <a:prstGeom prst="rect">
            <a:avLst/>
          </a:prstGeom>
        </p:spPr>
      </p:pic>
      <p:sp>
        <p:nvSpPr>
          <p:cNvPr id="9" name="TextBox 8"/>
          <p:cNvSpPr txBox="1"/>
          <p:nvPr/>
        </p:nvSpPr>
        <p:spPr>
          <a:xfrm>
            <a:off x="435428" y="5292163"/>
            <a:ext cx="1036181" cy="707886"/>
          </a:xfrm>
          <a:prstGeom prst="rect">
            <a:avLst/>
          </a:prstGeom>
          <a:noFill/>
        </p:spPr>
        <p:txBody>
          <a:bodyPr wrap="none" rtlCol="0">
            <a:spAutoFit/>
          </a:bodyPr>
          <a:lstStyle/>
          <a:p>
            <a:r>
              <a:rPr lang="en-US" sz="2000" dirty="0">
                <a:solidFill>
                  <a:srgbClr val="0070C0"/>
                </a:solidFill>
              </a:rPr>
              <a:t>Existing </a:t>
            </a:r>
          </a:p>
          <a:p>
            <a:r>
              <a:rPr lang="en-US" sz="2000" dirty="0">
                <a:solidFill>
                  <a:srgbClr val="0070C0"/>
                </a:solidFill>
              </a:rPr>
              <a:t>Systems</a:t>
            </a:r>
          </a:p>
        </p:txBody>
      </p:sp>
      <p:sp>
        <p:nvSpPr>
          <p:cNvPr id="10" name="TextBox 9"/>
          <p:cNvSpPr txBox="1"/>
          <p:nvPr/>
        </p:nvSpPr>
        <p:spPr>
          <a:xfrm>
            <a:off x="3389372" y="2487048"/>
            <a:ext cx="1763199" cy="707886"/>
          </a:xfrm>
          <a:prstGeom prst="rect">
            <a:avLst/>
          </a:prstGeom>
          <a:noFill/>
        </p:spPr>
        <p:txBody>
          <a:bodyPr wrap="square" rtlCol="0">
            <a:spAutoFit/>
          </a:bodyPr>
          <a:lstStyle/>
          <a:p>
            <a:pPr algn="ctr"/>
            <a:r>
              <a:rPr lang="en-US" sz="2000" dirty="0">
                <a:solidFill>
                  <a:srgbClr val="0070C0"/>
                </a:solidFill>
              </a:rPr>
              <a:t>Made available as API</a:t>
            </a:r>
          </a:p>
        </p:txBody>
      </p:sp>
      <p:sp>
        <p:nvSpPr>
          <p:cNvPr id="11" name="TextBox 10"/>
          <p:cNvSpPr txBox="1"/>
          <p:nvPr/>
        </p:nvSpPr>
        <p:spPr>
          <a:xfrm>
            <a:off x="5646631" y="4905550"/>
            <a:ext cx="2009941" cy="1015663"/>
          </a:xfrm>
          <a:prstGeom prst="rect">
            <a:avLst/>
          </a:prstGeom>
          <a:noFill/>
        </p:spPr>
        <p:txBody>
          <a:bodyPr wrap="square" rtlCol="0">
            <a:spAutoFit/>
          </a:bodyPr>
          <a:lstStyle/>
          <a:p>
            <a:pPr algn="ctr"/>
            <a:r>
              <a:rPr lang="nl-BE" sz="2000" dirty="0" err="1">
                <a:solidFill>
                  <a:srgbClr val="0070C0"/>
                </a:solidFill>
              </a:rPr>
              <a:t>Self</a:t>
            </a:r>
            <a:r>
              <a:rPr lang="nl-BE" sz="2000" dirty="0">
                <a:solidFill>
                  <a:srgbClr val="0070C0"/>
                </a:solidFill>
              </a:rPr>
              <a:t> service </a:t>
            </a:r>
          </a:p>
          <a:p>
            <a:pPr algn="ctr"/>
            <a:r>
              <a:rPr lang="nl-BE" sz="2000" dirty="0" err="1">
                <a:solidFill>
                  <a:srgbClr val="0070C0"/>
                </a:solidFill>
              </a:rPr>
              <a:t>use</a:t>
            </a:r>
            <a:r>
              <a:rPr lang="nl-BE" sz="2000" dirty="0">
                <a:solidFill>
                  <a:srgbClr val="0070C0"/>
                </a:solidFill>
              </a:rPr>
              <a:t> </a:t>
            </a:r>
            <a:r>
              <a:rPr lang="nl-BE" sz="2000" dirty="0" err="1">
                <a:solidFill>
                  <a:srgbClr val="0070C0"/>
                </a:solidFill>
              </a:rPr>
              <a:t>by</a:t>
            </a:r>
            <a:r>
              <a:rPr lang="nl-BE" sz="2000" dirty="0">
                <a:solidFill>
                  <a:srgbClr val="0070C0"/>
                </a:solidFill>
              </a:rPr>
              <a:t> </a:t>
            </a:r>
            <a:r>
              <a:rPr lang="nl-BE" sz="2000" dirty="0" err="1">
                <a:solidFill>
                  <a:srgbClr val="0070C0"/>
                </a:solidFill>
              </a:rPr>
              <a:t>developers</a:t>
            </a:r>
            <a:endParaRPr lang="nl-BE" sz="2000" dirty="0">
              <a:solidFill>
                <a:srgbClr val="0070C0"/>
              </a:solidFill>
            </a:endParaRPr>
          </a:p>
        </p:txBody>
      </p:sp>
      <p:sp>
        <p:nvSpPr>
          <p:cNvPr id="12" name="TextBox 11"/>
          <p:cNvSpPr txBox="1"/>
          <p:nvPr/>
        </p:nvSpPr>
        <p:spPr>
          <a:xfrm>
            <a:off x="7366179" y="2291744"/>
            <a:ext cx="2428517" cy="1015663"/>
          </a:xfrm>
          <a:prstGeom prst="rect">
            <a:avLst/>
          </a:prstGeom>
          <a:noFill/>
        </p:spPr>
        <p:txBody>
          <a:bodyPr wrap="square" rtlCol="0">
            <a:spAutoFit/>
          </a:bodyPr>
          <a:lstStyle/>
          <a:p>
            <a:pPr algn="ctr"/>
            <a:r>
              <a:rPr lang="en-US" sz="2000" dirty="0">
                <a:solidFill>
                  <a:srgbClr val="0070C0"/>
                </a:solidFill>
              </a:rPr>
              <a:t>To create new innovative apps and services</a:t>
            </a:r>
          </a:p>
        </p:txBody>
      </p:sp>
      <p:sp>
        <p:nvSpPr>
          <p:cNvPr id="13" name="TextBox 12"/>
          <p:cNvSpPr txBox="1"/>
          <p:nvPr/>
        </p:nvSpPr>
        <p:spPr>
          <a:xfrm>
            <a:off x="9826280" y="4336738"/>
            <a:ext cx="2394749" cy="707886"/>
          </a:xfrm>
          <a:prstGeom prst="rect">
            <a:avLst/>
          </a:prstGeom>
          <a:noFill/>
        </p:spPr>
        <p:txBody>
          <a:bodyPr wrap="square" rtlCol="0">
            <a:spAutoFit/>
          </a:bodyPr>
          <a:lstStyle/>
          <a:p>
            <a:pPr algn="ctr"/>
            <a:r>
              <a:rPr lang="nl-BE" sz="2000" dirty="0" err="1">
                <a:solidFill>
                  <a:srgbClr val="0070C0"/>
                </a:solidFill>
              </a:rPr>
              <a:t>Differentiated</a:t>
            </a:r>
            <a:endParaRPr lang="nl-BE" sz="2000" dirty="0">
              <a:solidFill>
                <a:srgbClr val="0070C0"/>
              </a:solidFill>
            </a:endParaRPr>
          </a:p>
          <a:p>
            <a:pPr algn="ctr"/>
            <a:r>
              <a:rPr lang="nl-BE" sz="2000" dirty="0">
                <a:solidFill>
                  <a:srgbClr val="0070C0"/>
                </a:solidFill>
              </a:rPr>
              <a:t>services </a:t>
            </a:r>
          </a:p>
        </p:txBody>
      </p:sp>
      <p:sp>
        <p:nvSpPr>
          <p:cNvPr id="6" name="Slide Number Placeholder 5"/>
          <p:cNvSpPr>
            <a:spLocks noGrp="1"/>
          </p:cNvSpPr>
          <p:nvPr>
            <p:ph type="sldNum" sz="quarter" idx="12"/>
          </p:nvPr>
        </p:nvSpPr>
        <p:spPr/>
        <p:txBody>
          <a:bodyPr/>
          <a:lstStyle/>
          <a:p>
            <a:fld id="{D45B42A2-12DC-D04A-88D3-A93CC82DF348}" type="slidenum">
              <a:rPr lang="en-US" smtClean="0"/>
              <a:t>29</a:t>
            </a:fld>
            <a:endParaRPr lang="en-US" dirty="0"/>
          </a:p>
        </p:txBody>
      </p:sp>
    </p:spTree>
    <p:extLst>
      <p:ext uri="{BB962C8B-B14F-4D97-AF65-F5344CB8AC3E}">
        <p14:creationId xmlns:p14="http://schemas.microsoft.com/office/powerpoint/2010/main" val="3329114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Relevant recent regulation</a:t>
            </a:r>
            <a:endParaRPr lang="en-US" dirty="0"/>
          </a:p>
        </p:txBody>
      </p:sp>
      <p:sp>
        <p:nvSpPr>
          <p:cNvPr id="7" name="Slide Number Placeholder 6"/>
          <p:cNvSpPr>
            <a:spLocks noGrp="1"/>
          </p:cNvSpPr>
          <p:nvPr>
            <p:ph type="sldNum" sz="quarter" idx="10"/>
          </p:nvPr>
        </p:nvSpPr>
        <p:spPr/>
        <p:txBody>
          <a:bodyPr/>
          <a:lstStyle/>
          <a:p>
            <a:fld id="{D45B42A2-12DC-D04A-88D3-A93CC82DF348}" type="slidenum">
              <a:rPr lang="en-US" smtClean="0"/>
              <a:pPr/>
              <a:t>3</a:t>
            </a:fld>
            <a:endParaRPr lang="en-US" dirty="0"/>
          </a:p>
        </p:txBody>
      </p:sp>
    </p:spTree>
    <p:extLst>
      <p:ext uri="{BB962C8B-B14F-4D97-AF65-F5344CB8AC3E}">
        <p14:creationId xmlns:p14="http://schemas.microsoft.com/office/powerpoint/2010/main" val="35025762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Today the API economy is a becoming a reality</a:t>
            </a:r>
            <a:endParaRPr lang="en-US" dirty="0"/>
          </a:p>
        </p:txBody>
      </p:sp>
      <p:pic>
        <p:nvPicPr>
          <p:cNvPr id="6" name="Picture Placeholder 5"/>
          <p:cNvPicPr>
            <a:picLocks noChangeAspect="1"/>
          </p:cNvPicPr>
          <p:nvPr/>
        </p:nvPicPr>
        <p:blipFill>
          <a:blip r:embed="rId3">
            <a:extLst>
              <a:ext uri="{28A0092B-C50C-407E-A947-70E740481C1C}">
                <a14:useLocalDpi xmlns:a14="http://schemas.microsoft.com/office/drawing/2010/main" val="0"/>
              </a:ext>
            </a:extLst>
          </a:blip>
          <a:srcRect t="1811" b="1811"/>
          <a:stretch>
            <a:fillRect/>
          </a:stretch>
        </p:blipFill>
        <p:spPr>
          <a:xfrm>
            <a:off x="1568740" y="1238251"/>
            <a:ext cx="5740593" cy="5619750"/>
          </a:xfrm>
          <a:prstGeom prst="rect">
            <a:avLst/>
          </a:prstGeom>
        </p:spPr>
      </p:pic>
      <p:sp>
        <p:nvSpPr>
          <p:cNvPr id="2" name="TextBox 1"/>
          <p:cNvSpPr txBox="1"/>
          <p:nvPr/>
        </p:nvSpPr>
        <p:spPr>
          <a:xfrm>
            <a:off x="7253752" y="4288779"/>
            <a:ext cx="4938248" cy="1569660"/>
          </a:xfrm>
          <a:prstGeom prst="rect">
            <a:avLst/>
          </a:prstGeom>
          <a:noFill/>
        </p:spPr>
        <p:txBody>
          <a:bodyPr wrap="square" rtlCol="0">
            <a:spAutoFit/>
          </a:bodyPr>
          <a:lstStyle/>
          <a:p>
            <a:r>
              <a:rPr lang="en-US" sz="3200" dirty="0"/>
              <a:t>Everything connects to everything</a:t>
            </a:r>
          </a:p>
          <a:p>
            <a:endParaRPr lang="nl-BE" sz="3200" dirty="0"/>
          </a:p>
        </p:txBody>
      </p:sp>
      <p:sp>
        <p:nvSpPr>
          <p:cNvPr id="8" name="Slide Number Placeholder 7"/>
          <p:cNvSpPr>
            <a:spLocks noGrp="1"/>
          </p:cNvSpPr>
          <p:nvPr>
            <p:ph type="sldNum" sz="quarter" idx="12"/>
          </p:nvPr>
        </p:nvSpPr>
        <p:spPr/>
        <p:txBody>
          <a:bodyPr/>
          <a:lstStyle/>
          <a:p>
            <a:fld id="{D45B42A2-12DC-D04A-88D3-A93CC82DF348}" type="slidenum">
              <a:rPr lang="en-US" smtClean="0"/>
              <a:t>30</a:t>
            </a:fld>
            <a:endParaRPr lang="en-US" dirty="0"/>
          </a:p>
        </p:txBody>
      </p:sp>
    </p:spTree>
    <p:extLst>
      <p:ext uri="{BB962C8B-B14F-4D97-AF65-F5344CB8AC3E}">
        <p14:creationId xmlns:p14="http://schemas.microsoft.com/office/powerpoint/2010/main" val="920935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4"/>
          </p:nvPr>
        </p:nvSpPr>
        <p:spPr>
          <a:xfrm>
            <a:off x="5776856" y="1379913"/>
            <a:ext cx="6415144" cy="5255487"/>
          </a:xfrm>
        </p:spPr>
        <p:txBody>
          <a:bodyPr>
            <a:noAutofit/>
          </a:bodyPr>
          <a:lstStyle/>
          <a:p>
            <a:r>
              <a:rPr lang="en-US" dirty="0">
                <a:solidFill>
                  <a:schemeClr val="tx1"/>
                </a:solidFill>
                <a:latin typeface="+mn-lt"/>
              </a:rPr>
              <a:t>API’s drive today's business processes</a:t>
            </a:r>
          </a:p>
          <a:p>
            <a:r>
              <a:rPr lang="en-US" dirty="0">
                <a:solidFill>
                  <a:schemeClr val="tx1"/>
                </a:solidFill>
                <a:latin typeface="+mn-lt"/>
              </a:rPr>
              <a:t>API’s are key in real-time information sharing between partners</a:t>
            </a:r>
          </a:p>
          <a:p>
            <a:pPr marL="1028700" lvl="1" indent="-342900"/>
            <a:r>
              <a:rPr lang="en-US" dirty="0">
                <a:solidFill>
                  <a:schemeClr val="tx1"/>
                </a:solidFill>
              </a:rPr>
              <a:t>public institutions</a:t>
            </a:r>
          </a:p>
          <a:p>
            <a:pPr marL="1028700" lvl="1" indent="-342900"/>
            <a:r>
              <a:rPr lang="en-US" dirty="0"/>
              <a:t>companies &amp; social secretariats</a:t>
            </a:r>
          </a:p>
          <a:p>
            <a:pPr marL="1028700" lvl="1" indent="-342900"/>
            <a:r>
              <a:rPr lang="en-US" dirty="0">
                <a:solidFill>
                  <a:schemeClr val="tx1"/>
                </a:solidFill>
              </a:rPr>
              <a:t>citizens</a:t>
            </a:r>
          </a:p>
          <a:p>
            <a:r>
              <a:rPr lang="en-US" dirty="0"/>
              <a:t>w</a:t>
            </a:r>
            <a:r>
              <a:rPr lang="en-US" dirty="0">
                <a:solidFill>
                  <a:schemeClr val="tx1"/>
                </a:solidFill>
              </a:rPr>
              <a:t>ith a strong focus on</a:t>
            </a:r>
          </a:p>
          <a:p>
            <a:pPr marL="1143000" lvl="1" indent="-457200"/>
            <a:r>
              <a:rPr lang="en-US" sz="2800" dirty="0"/>
              <a:t>API management</a:t>
            </a:r>
          </a:p>
          <a:p>
            <a:pPr marL="1143000" lvl="1" indent="-457200"/>
            <a:r>
              <a:rPr lang="en-US" sz="2800" dirty="0"/>
              <a:t>standardization</a:t>
            </a:r>
          </a:p>
          <a:p>
            <a:pPr marL="1143000" lvl="1" indent="-457200"/>
            <a:r>
              <a:rPr lang="en-US" sz="2800" dirty="0"/>
              <a:t>security</a:t>
            </a:r>
          </a:p>
          <a:p>
            <a:pPr marL="1028700" lvl="1" indent="-342900"/>
            <a:endParaRPr lang="en-US" sz="3200" dirty="0"/>
          </a:p>
          <a:p>
            <a:endParaRPr lang="en-US" sz="2400" dirty="0">
              <a:latin typeface="+mn-lt"/>
            </a:endParaRPr>
          </a:p>
        </p:txBody>
      </p:sp>
      <p:sp>
        <p:nvSpPr>
          <p:cNvPr id="6" name="Title 5"/>
          <p:cNvSpPr>
            <a:spLocks noGrp="1"/>
          </p:cNvSpPr>
          <p:nvPr>
            <p:ph type="title"/>
          </p:nvPr>
        </p:nvSpPr>
        <p:spPr/>
        <p:txBody>
          <a:bodyPr/>
          <a:lstStyle/>
          <a:p>
            <a:r>
              <a:rPr lang="en-US"/>
              <a:t>API’s &amp; Belgian eGovernment</a:t>
            </a:r>
            <a:endParaRPr lang="en-US" dirty="0"/>
          </a:p>
        </p:txBody>
      </p:sp>
      <p:pic>
        <p:nvPicPr>
          <p:cNvPr id="7" name="Picture Placeholder 9"/>
          <p:cNvPicPr>
            <a:picLocks noChangeAspect="1"/>
          </p:cNvPicPr>
          <p:nvPr/>
        </p:nvPicPr>
        <p:blipFill rotWithShape="1">
          <a:blip r:embed="rId3" cstate="print">
            <a:extLst>
              <a:ext uri="{28A0092B-C50C-407E-A947-70E740481C1C}">
                <a14:useLocalDpi xmlns:a14="http://schemas.microsoft.com/office/drawing/2010/main" val="0"/>
              </a:ext>
            </a:extLst>
          </a:blip>
          <a:srcRect l="10610" r="3043"/>
          <a:stretch/>
        </p:blipFill>
        <p:spPr>
          <a:xfrm>
            <a:off x="0" y="1219200"/>
            <a:ext cx="5588000" cy="5638800"/>
          </a:xfrm>
          <a:prstGeom prst="rect">
            <a:avLst/>
          </a:prstGeom>
        </p:spPr>
      </p:pic>
      <p:sp>
        <p:nvSpPr>
          <p:cNvPr id="5" name="Slide Number Placeholder 4"/>
          <p:cNvSpPr>
            <a:spLocks noGrp="1"/>
          </p:cNvSpPr>
          <p:nvPr>
            <p:ph type="sldNum" sz="quarter" idx="12"/>
          </p:nvPr>
        </p:nvSpPr>
        <p:spPr/>
        <p:txBody>
          <a:bodyPr/>
          <a:lstStyle/>
          <a:p>
            <a:fld id="{D45B42A2-12DC-D04A-88D3-A93CC82DF348}" type="slidenum">
              <a:rPr lang="en-US" smtClean="0"/>
              <a:t>31</a:t>
            </a:fld>
            <a:endParaRPr lang="en-US" dirty="0"/>
          </a:p>
        </p:txBody>
      </p:sp>
    </p:spTree>
    <p:extLst>
      <p:ext uri="{BB962C8B-B14F-4D97-AF65-F5344CB8AC3E}">
        <p14:creationId xmlns:p14="http://schemas.microsoft.com/office/powerpoint/2010/main" val="8443534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Example: CSAM authentication services</a:t>
            </a:r>
            <a:endParaRPr lang="en-US" dirty="0"/>
          </a:p>
        </p:txBody>
      </p:sp>
      <p:pic>
        <p:nvPicPr>
          <p:cNvPr id="35" name="Picture 2" descr="https://www.klascement.net/files/9/6/5/5/8/l/CS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7665" y="1395269"/>
            <a:ext cx="2857500" cy="914401"/>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le 35"/>
          <p:cNvSpPr/>
          <p:nvPr/>
        </p:nvSpPr>
        <p:spPr>
          <a:xfrm>
            <a:off x="2920776" y="1818270"/>
            <a:ext cx="2444563" cy="34295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844083">
              <a:defRPr/>
            </a:pPr>
            <a:endParaRPr lang="en-US" sz="1662" dirty="0">
              <a:solidFill>
                <a:prstClr val="black"/>
              </a:solidFill>
              <a:latin typeface="Calibri"/>
            </a:endParaRPr>
          </a:p>
        </p:txBody>
      </p:sp>
      <p:graphicFrame>
        <p:nvGraphicFramePr>
          <p:cNvPr id="37" name="Table 36"/>
          <p:cNvGraphicFramePr>
            <a:graphicFrameLocks noGrp="1"/>
          </p:cNvGraphicFramePr>
          <p:nvPr>
            <p:extLst>
              <p:ext uri="{D42A27DB-BD31-4B8C-83A1-F6EECF244321}">
                <p14:modId xmlns:p14="http://schemas.microsoft.com/office/powerpoint/2010/main" val="2552258201"/>
              </p:ext>
            </p:extLst>
          </p:nvPr>
        </p:nvGraphicFramePr>
        <p:xfrm>
          <a:off x="5437485" y="3889334"/>
          <a:ext cx="2392881" cy="729463"/>
        </p:xfrm>
        <a:graphic>
          <a:graphicData uri="http://schemas.openxmlformats.org/drawingml/2006/table">
            <a:tbl>
              <a:tblPr firstRow="1" bandRow="1">
                <a:tableStyleId>{3B4B98B0-60AC-42C2-AFA5-B58CD77FA1E5}</a:tableStyleId>
              </a:tblPr>
              <a:tblGrid>
                <a:gridCol w="598219">
                  <a:extLst>
                    <a:ext uri="{9D8B030D-6E8A-4147-A177-3AD203B41FA5}">
                      <a16:colId xmlns:a16="http://schemas.microsoft.com/office/drawing/2014/main" val="20000"/>
                    </a:ext>
                  </a:extLst>
                </a:gridCol>
                <a:gridCol w="1794662">
                  <a:extLst>
                    <a:ext uri="{9D8B030D-6E8A-4147-A177-3AD203B41FA5}">
                      <a16:colId xmlns:a16="http://schemas.microsoft.com/office/drawing/2014/main" val="20001"/>
                    </a:ext>
                  </a:extLst>
                </a:gridCol>
              </a:tblGrid>
              <a:tr h="729463">
                <a:tc>
                  <a:txBody>
                    <a:bodyPr/>
                    <a:lstStyle/>
                    <a:p>
                      <a:endParaRPr lang="nl-BE" sz="1500" dirty="0"/>
                    </a:p>
                  </a:txBody>
                  <a:tcPr marL="83077" marR="83077" marT="99692" marB="43200"/>
                </a:tc>
                <a:tc>
                  <a:txBody>
                    <a:bodyPr/>
                    <a:lstStyle/>
                    <a:p>
                      <a:r>
                        <a:rPr lang="fr-BE" sz="1300" baseline="0" dirty="0"/>
                        <a:t>Security code</a:t>
                      </a:r>
                      <a:br>
                        <a:rPr lang="fr-BE" sz="1300" baseline="0" dirty="0"/>
                      </a:br>
                      <a:r>
                        <a:rPr lang="fr-BE" sz="1300" baseline="0" dirty="0"/>
                        <a:t>via SMS, user-id + password</a:t>
                      </a:r>
                      <a:endParaRPr lang="nl-BE" sz="1300" dirty="0"/>
                    </a:p>
                  </a:txBody>
                  <a:tcPr marL="83077" marR="83077" marT="43200" marB="43200" anchor="ctr"/>
                </a:tc>
                <a:extLst>
                  <a:ext uri="{0D108BD9-81ED-4DB2-BD59-A6C34878D82A}">
                    <a16:rowId xmlns:a16="http://schemas.microsoft.com/office/drawing/2014/main" val="10000"/>
                  </a:ext>
                </a:extLst>
              </a:tr>
            </a:tbl>
          </a:graphicData>
        </a:graphic>
      </p:graphicFrame>
      <p:pic>
        <p:nvPicPr>
          <p:cNvPr id="38" name="Picture 3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6945" y="3957092"/>
            <a:ext cx="463278" cy="593946"/>
          </a:xfrm>
          <a:prstGeom prst="rect">
            <a:avLst/>
          </a:prstGeom>
        </p:spPr>
      </p:pic>
      <p:graphicFrame>
        <p:nvGraphicFramePr>
          <p:cNvPr id="39" name="Table 38"/>
          <p:cNvGraphicFramePr>
            <a:graphicFrameLocks noGrp="1"/>
          </p:cNvGraphicFramePr>
          <p:nvPr>
            <p:extLst>
              <p:ext uri="{D42A27DB-BD31-4B8C-83A1-F6EECF244321}">
                <p14:modId xmlns:p14="http://schemas.microsoft.com/office/powerpoint/2010/main" val="3974578306"/>
              </p:ext>
            </p:extLst>
          </p:nvPr>
        </p:nvGraphicFramePr>
        <p:xfrm>
          <a:off x="2943326" y="5934888"/>
          <a:ext cx="2392881" cy="585633"/>
        </p:xfrm>
        <a:graphic>
          <a:graphicData uri="http://schemas.openxmlformats.org/drawingml/2006/table">
            <a:tbl>
              <a:tblPr firstRow="1" bandRow="1">
                <a:tableStyleId>{3B4B98B0-60AC-42C2-AFA5-B58CD77FA1E5}</a:tableStyleId>
              </a:tblPr>
              <a:tblGrid>
                <a:gridCol w="598219">
                  <a:extLst>
                    <a:ext uri="{9D8B030D-6E8A-4147-A177-3AD203B41FA5}">
                      <a16:colId xmlns:a16="http://schemas.microsoft.com/office/drawing/2014/main" val="20000"/>
                    </a:ext>
                  </a:extLst>
                </a:gridCol>
                <a:gridCol w="1794662">
                  <a:extLst>
                    <a:ext uri="{9D8B030D-6E8A-4147-A177-3AD203B41FA5}">
                      <a16:colId xmlns:a16="http://schemas.microsoft.com/office/drawing/2014/main" val="20001"/>
                    </a:ext>
                  </a:extLst>
                </a:gridCol>
              </a:tblGrid>
              <a:tr h="585633">
                <a:tc>
                  <a:txBody>
                    <a:bodyPr/>
                    <a:lstStyle/>
                    <a:p>
                      <a:endParaRPr lang="nl-BE" sz="1500" dirty="0"/>
                    </a:p>
                  </a:txBody>
                  <a:tcPr marL="83077" marR="83077" marT="99692" marB="43200"/>
                </a:tc>
                <a:tc>
                  <a:txBody>
                    <a:bodyPr/>
                    <a:lstStyle/>
                    <a:p>
                      <a:r>
                        <a:rPr lang="fr-BE" sz="1300" dirty="0"/>
                        <a:t>User-id </a:t>
                      </a:r>
                      <a:r>
                        <a:rPr lang="fr-BE" sz="1300" baseline="0" dirty="0"/>
                        <a:t>+ password</a:t>
                      </a:r>
                      <a:endParaRPr lang="nl-BE" sz="1300" dirty="0"/>
                    </a:p>
                  </a:txBody>
                  <a:tcPr marL="83077" marR="83077" marT="43200" marB="43200" anchor="ctr"/>
                </a:tc>
                <a:extLst>
                  <a:ext uri="{0D108BD9-81ED-4DB2-BD59-A6C34878D82A}">
                    <a16:rowId xmlns:a16="http://schemas.microsoft.com/office/drawing/2014/main" val="10000"/>
                  </a:ext>
                </a:extLst>
              </a:tr>
            </a:tbl>
          </a:graphicData>
        </a:graphic>
      </p:graphicFrame>
      <p:pic>
        <p:nvPicPr>
          <p:cNvPr id="40" name="Picture 3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1973" y="5987954"/>
            <a:ext cx="378036" cy="378036"/>
          </a:xfrm>
          <a:prstGeom prst="rect">
            <a:avLst/>
          </a:prstGeom>
        </p:spPr>
      </p:pic>
      <p:sp>
        <p:nvSpPr>
          <p:cNvPr id="41" name="TextBox 40"/>
          <p:cNvSpPr txBox="1"/>
          <p:nvPr/>
        </p:nvSpPr>
        <p:spPr>
          <a:xfrm>
            <a:off x="2146713" y="6419344"/>
            <a:ext cx="670568" cy="348109"/>
          </a:xfrm>
          <a:prstGeom prst="rect">
            <a:avLst/>
          </a:prstGeom>
          <a:noFill/>
        </p:spPr>
        <p:txBody>
          <a:bodyPr wrap="none" rtlCol="0">
            <a:spAutoFit/>
          </a:bodyPr>
          <a:lstStyle/>
          <a:p>
            <a:pPr algn="ctr" defTabSz="844083">
              <a:defRPr/>
            </a:pPr>
            <a:r>
              <a:rPr lang="fr-BE" sz="1662" dirty="0">
                <a:solidFill>
                  <a:prstClr val="black"/>
                </a:solidFill>
                <a:latin typeface="Calibri"/>
              </a:rPr>
              <a:t>Weak</a:t>
            </a:r>
            <a:endParaRPr lang="nl-BE" sz="1662" dirty="0">
              <a:solidFill>
                <a:prstClr val="black"/>
              </a:solidFill>
              <a:latin typeface="Calibri"/>
            </a:endParaRPr>
          </a:p>
        </p:txBody>
      </p:sp>
      <p:sp>
        <p:nvSpPr>
          <p:cNvPr id="42" name="Up-Down Arrow 41"/>
          <p:cNvSpPr/>
          <p:nvPr/>
        </p:nvSpPr>
        <p:spPr>
          <a:xfrm>
            <a:off x="2395561" y="1739759"/>
            <a:ext cx="308671" cy="4679585"/>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44083">
              <a:defRPr/>
            </a:pPr>
            <a:endParaRPr lang="nl-BE" sz="1662" dirty="0">
              <a:solidFill>
                <a:prstClr val="white"/>
              </a:solidFill>
              <a:latin typeface="Calibri"/>
            </a:endParaRPr>
          </a:p>
        </p:txBody>
      </p:sp>
      <p:graphicFrame>
        <p:nvGraphicFramePr>
          <p:cNvPr id="43" name="Table 42"/>
          <p:cNvGraphicFramePr>
            <a:graphicFrameLocks noGrp="1"/>
          </p:cNvGraphicFramePr>
          <p:nvPr>
            <p:extLst>
              <p:ext uri="{D42A27DB-BD31-4B8C-83A1-F6EECF244321}">
                <p14:modId xmlns:p14="http://schemas.microsoft.com/office/powerpoint/2010/main" val="2140957314"/>
              </p:ext>
            </p:extLst>
          </p:nvPr>
        </p:nvGraphicFramePr>
        <p:xfrm>
          <a:off x="2932233" y="5250876"/>
          <a:ext cx="2392881" cy="680760"/>
        </p:xfrm>
        <a:graphic>
          <a:graphicData uri="http://schemas.openxmlformats.org/drawingml/2006/table">
            <a:tbl>
              <a:tblPr firstRow="1" bandRow="1">
                <a:tableStyleId>{3B4B98B0-60AC-42C2-AFA5-B58CD77FA1E5}</a:tableStyleId>
              </a:tblPr>
              <a:tblGrid>
                <a:gridCol w="598219">
                  <a:extLst>
                    <a:ext uri="{9D8B030D-6E8A-4147-A177-3AD203B41FA5}">
                      <a16:colId xmlns:a16="http://schemas.microsoft.com/office/drawing/2014/main" val="20000"/>
                    </a:ext>
                  </a:extLst>
                </a:gridCol>
                <a:gridCol w="1794662">
                  <a:extLst>
                    <a:ext uri="{9D8B030D-6E8A-4147-A177-3AD203B41FA5}">
                      <a16:colId xmlns:a16="http://schemas.microsoft.com/office/drawing/2014/main" val="20001"/>
                    </a:ext>
                  </a:extLst>
                </a:gridCol>
              </a:tblGrid>
              <a:tr h="677243">
                <a:tc>
                  <a:txBody>
                    <a:bodyPr/>
                    <a:lstStyle/>
                    <a:p>
                      <a:endParaRPr lang="nl-BE" sz="1500" dirty="0"/>
                    </a:p>
                  </a:txBody>
                  <a:tcPr marL="83077" marR="83077" marT="99692" marB="43200"/>
                </a:tc>
                <a:tc>
                  <a:txBody>
                    <a:bodyPr/>
                    <a:lstStyle/>
                    <a:p>
                      <a:r>
                        <a:rPr lang="fr-BE" sz="1300" baseline="0" dirty="0"/>
                        <a:t>Security code on paper (paper token), user-id + password</a:t>
                      </a:r>
                      <a:endParaRPr lang="nl-BE" sz="1300" dirty="0"/>
                    </a:p>
                  </a:txBody>
                  <a:tcPr marL="83077" marR="83077" marT="43200" marB="43200" anchor="ctr"/>
                </a:tc>
                <a:extLst>
                  <a:ext uri="{0D108BD9-81ED-4DB2-BD59-A6C34878D82A}">
                    <a16:rowId xmlns:a16="http://schemas.microsoft.com/office/drawing/2014/main" val="10000"/>
                  </a:ext>
                </a:extLst>
              </a:tr>
            </a:tbl>
          </a:graphicData>
        </a:graphic>
      </p:graphicFrame>
      <p:pic>
        <p:nvPicPr>
          <p:cNvPr id="44" name="Picture 4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02216" y="5392153"/>
            <a:ext cx="413171" cy="254259"/>
          </a:xfrm>
          <a:prstGeom prst="rect">
            <a:avLst/>
          </a:prstGeom>
        </p:spPr>
      </p:pic>
      <p:pic>
        <p:nvPicPr>
          <p:cNvPr id="45"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45484" y="2377038"/>
            <a:ext cx="1406201" cy="9866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TextBox 45"/>
          <p:cNvSpPr txBox="1"/>
          <p:nvPr/>
        </p:nvSpPr>
        <p:spPr>
          <a:xfrm>
            <a:off x="2146713" y="1383074"/>
            <a:ext cx="750270" cy="348109"/>
          </a:xfrm>
          <a:prstGeom prst="rect">
            <a:avLst/>
          </a:prstGeom>
          <a:noFill/>
        </p:spPr>
        <p:txBody>
          <a:bodyPr wrap="none" rtlCol="0">
            <a:spAutoFit/>
          </a:bodyPr>
          <a:lstStyle/>
          <a:p>
            <a:pPr algn="ctr" defTabSz="844083">
              <a:defRPr/>
            </a:pPr>
            <a:r>
              <a:rPr lang="fr-BE" sz="1662" dirty="0">
                <a:solidFill>
                  <a:prstClr val="black"/>
                </a:solidFill>
                <a:latin typeface="Calibri"/>
              </a:rPr>
              <a:t>Strong</a:t>
            </a:r>
            <a:endParaRPr lang="nl-BE" sz="1662" dirty="0">
              <a:solidFill>
                <a:prstClr val="black"/>
              </a:solidFill>
              <a:latin typeface="Calibri"/>
            </a:endParaRPr>
          </a:p>
        </p:txBody>
      </p:sp>
      <p:graphicFrame>
        <p:nvGraphicFramePr>
          <p:cNvPr id="47" name="Table 46"/>
          <p:cNvGraphicFramePr>
            <a:graphicFrameLocks noGrp="1"/>
          </p:cNvGraphicFramePr>
          <p:nvPr>
            <p:extLst>
              <p:ext uri="{D42A27DB-BD31-4B8C-83A1-F6EECF244321}">
                <p14:modId xmlns:p14="http://schemas.microsoft.com/office/powerpoint/2010/main" val="2102292894"/>
              </p:ext>
            </p:extLst>
          </p:nvPr>
        </p:nvGraphicFramePr>
        <p:xfrm>
          <a:off x="2920775" y="1818270"/>
          <a:ext cx="2392881" cy="672461"/>
        </p:xfrm>
        <a:graphic>
          <a:graphicData uri="http://schemas.openxmlformats.org/drawingml/2006/table">
            <a:tbl>
              <a:tblPr firstRow="1" bandRow="1">
                <a:tableStyleId>{3B4B98B0-60AC-42C2-AFA5-B58CD77FA1E5}</a:tableStyleId>
              </a:tblPr>
              <a:tblGrid>
                <a:gridCol w="598219">
                  <a:extLst>
                    <a:ext uri="{9D8B030D-6E8A-4147-A177-3AD203B41FA5}">
                      <a16:colId xmlns:a16="http://schemas.microsoft.com/office/drawing/2014/main" val="20000"/>
                    </a:ext>
                  </a:extLst>
                </a:gridCol>
                <a:gridCol w="1794662">
                  <a:extLst>
                    <a:ext uri="{9D8B030D-6E8A-4147-A177-3AD203B41FA5}">
                      <a16:colId xmlns:a16="http://schemas.microsoft.com/office/drawing/2014/main" val="20001"/>
                    </a:ext>
                  </a:extLst>
                </a:gridCol>
              </a:tblGrid>
              <a:tr h="672461">
                <a:tc>
                  <a:txBody>
                    <a:bodyPr/>
                    <a:lstStyle/>
                    <a:p>
                      <a:endParaRPr lang="nl-BE" sz="1500" dirty="0"/>
                    </a:p>
                  </a:txBody>
                  <a:tcPr marL="83077" marR="83077" marT="99692" marB="43200" anchor="ctr"/>
                </a:tc>
                <a:tc>
                  <a:txBody>
                    <a:bodyPr/>
                    <a:lstStyle/>
                    <a:p>
                      <a:r>
                        <a:rPr lang="fr-BE" sz="1300" dirty="0"/>
                        <a:t>eID + PIN-code with connected card reader</a:t>
                      </a:r>
                      <a:endParaRPr lang="nl-BE" sz="1300" dirty="0"/>
                    </a:p>
                  </a:txBody>
                  <a:tcPr marL="83077" marR="83077" marT="43200" marB="43200" anchor="ctr"/>
                </a:tc>
                <a:extLst>
                  <a:ext uri="{0D108BD9-81ED-4DB2-BD59-A6C34878D82A}">
                    <a16:rowId xmlns:a16="http://schemas.microsoft.com/office/drawing/2014/main" val="10000"/>
                  </a:ext>
                </a:extLst>
              </a:tr>
            </a:tbl>
          </a:graphicData>
        </a:graphic>
      </p:graphicFrame>
      <p:graphicFrame>
        <p:nvGraphicFramePr>
          <p:cNvPr id="48" name="Table 47"/>
          <p:cNvGraphicFramePr>
            <a:graphicFrameLocks noGrp="1"/>
          </p:cNvGraphicFramePr>
          <p:nvPr>
            <p:extLst>
              <p:ext uri="{D42A27DB-BD31-4B8C-83A1-F6EECF244321}">
                <p14:modId xmlns:p14="http://schemas.microsoft.com/office/powerpoint/2010/main" val="606268690"/>
              </p:ext>
            </p:extLst>
          </p:nvPr>
        </p:nvGraphicFramePr>
        <p:xfrm>
          <a:off x="2932233" y="3892193"/>
          <a:ext cx="2392881" cy="752876"/>
        </p:xfrm>
        <a:graphic>
          <a:graphicData uri="http://schemas.openxmlformats.org/drawingml/2006/table">
            <a:tbl>
              <a:tblPr firstRow="1" bandRow="1">
                <a:tableStyleId>{3B4B98B0-60AC-42C2-AFA5-B58CD77FA1E5}</a:tableStyleId>
              </a:tblPr>
              <a:tblGrid>
                <a:gridCol w="598219">
                  <a:extLst>
                    <a:ext uri="{9D8B030D-6E8A-4147-A177-3AD203B41FA5}">
                      <a16:colId xmlns:a16="http://schemas.microsoft.com/office/drawing/2014/main" val="20000"/>
                    </a:ext>
                  </a:extLst>
                </a:gridCol>
                <a:gridCol w="1794662">
                  <a:extLst>
                    <a:ext uri="{9D8B030D-6E8A-4147-A177-3AD203B41FA5}">
                      <a16:colId xmlns:a16="http://schemas.microsoft.com/office/drawing/2014/main" val="20001"/>
                    </a:ext>
                  </a:extLst>
                </a:gridCol>
              </a:tblGrid>
              <a:tr h="752876">
                <a:tc>
                  <a:txBody>
                    <a:bodyPr/>
                    <a:lstStyle/>
                    <a:p>
                      <a:endParaRPr lang="nl-BE" sz="1500" dirty="0"/>
                    </a:p>
                  </a:txBody>
                  <a:tcPr marL="83077" marR="83077" marT="99692" marB="43200"/>
                </a:tc>
                <a:tc>
                  <a:txBody>
                    <a:bodyPr/>
                    <a:lstStyle/>
                    <a:p>
                      <a:r>
                        <a:rPr lang="fr-BE" sz="1300" baseline="0" dirty="0"/>
                        <a:t>Security code</a:t>
                      </a:r>
                      <a:br>
                        <a:rPr lang="fr-BE" sz="1300" baseline="0" dirty="0"/>
                      </a:br>
                      <a:r>
                        <a:rPr lang="fr-BE" sz="1300" baseline="0" dirty="0"/>
                        <a:t>via mobile app, user-id + password</a:t>
                      </a:r>
                      <a:endParaRPr lang="nl-BE" sz="1300" dirty="0"/>
                    </a:p>
                  </a:txBody>
                  <a:tcPr marL="83077" marR="83077" marT="43200" marB="43200" anchor="ctr"/>
                </a:tc>
                <a:extLst>
                  <a:ext uri="{0D108BD9-81ED-4DB2-BD59-A6C34878D82A}">
                    <a16:rowId xmlns:a16="http://schemas.microsoft.com/office/drawing/2014/main" val="10000"/>
                  </a:ext>
                </a:extLst>
              </a:tr>
            </a:tbl>
          </a:graphicData>
        </a:graphic>
      </p:graphicFrame>
      <p:graphicFrame>
        <p:nvGraphicFramePr>
          <p:cNvPr id="49" name="Table 48"/>
          <p:cNvGraphicFramePr>
            <a:graphicFrameLocks noGrp="1"/>
          </p:cNvGraphicFramePr>
          <p:nvPr>
            <p:extLst>
              <p:ext uri="{D42A27DB-BD31-4B8C-83A1-F6EECF244321}">
                <p14:modId xmlns:p14="http://schemas.microsoft.com/office/powerpoint/2010/main" val="2504863403"/>
              </p:ext>
            </p:extLst>
          </p:nvPr>
        </p:nvGraphicFramePr>
        <p:xfrm>
          <a:off x="2932981" y="3225085"/>
          <a:ext cx="2380674" cy="665491"/>
        </p:xfrm>
        <a:graphic>
          <a:graphicData uri="http://schemas.openxmlformats.org/drawingml/2006/table">
            <a:tbl>
              <a:tblPr firstRow="1" bandRow="1">
                <a:tableStyleId>{3B4B98B0-60AC-42C2-AFA5-B58CD77FA1E5}</a:tableStyleId>
              </a:tblPr>
              <a:tblGrid>
                <a:gridCol w="595167">
                  <a:extLst>
                    <a:ext uri="{9D8B030D-6E8A-4147-A177-3AD203B41FA5}">
                      <a16:colId xmlns:a16="http://schemas.microsoft.com/office/drawing/2014/main" val="20000"/>
                    </a:ext>
                  </a:extLst>
                </a:gridCol>
                <a:gridCol w="1785507">
                  <a:extLst>
                    <a:ext uri="{9D8B030D-6E8A-4147-A177-3AD203B41FA5}">
                      <a16:colId xmlns:a16="http://schemas.microsoft.com/office/drawing/2014/main" val="20001"/>
                    </a:ext>
                  </a:extLst>
                </a:gridCol>
              </a:tblGrid>
              <a:tr h="665491">
                <a:tc>
                  <a:txBody>
                    <a:bodyPr/>
                    <a:lstStyle/>
                    <a:p>
                      <a:endParaRPr lang="nl-BE" sz="1500" dirty="0"/>
                    </a:p>
                  </a:txBody>
                  <a:tcPr marL="83077" marR="83077" marT="99692" marB="4320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BE" sz="1300" dirty="0"/>
                        <a:t>SIM</a:t>
                      </a:r>
                      <a:r>
                        <a:rPr lang="fr-BE" sz="1300" baseline="0" dirty="0"/>
                        <a:t> </a:t>
                      </a:r>
                      <a:r>
                        <a:rPr lang="fr-BE" sz="1300" baseline="0" dirty="0" err="1"/>
                        <a:t>card</a:t>
                      </a:r>
                      <a:r>
                        <a:rPr lang="fr-BE" sz="1300" baseline="0" dirty="0"/>
                        <a:t> </a:t>
                      </a:r>
                      <a:r>
                        <a:rPr lang="fr-BE" sz="1300" dirty="0" err="1"/>
                        <a:t>with</a:t>
                      </a:r>
                      <a:endParaRPr lang="nl-BE" sz="13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BE" sz="1300" dirty="0"/>
                        <a:t>PIN-code</a:t>
                      </a:r>
                      <a:endParaRPr lang="nl-BE" sz="1300" dirty="0"/>
                    </a:p>
                  </a:txBody>
                  <a:tcPr marL="83077" marR="83077" marT="43200" marB="43200" anchor="ctr"/>
                </a:tc>
                <a:extLst>
                  <a:ext uri="{0D108BD9-81ED-4DB2-BD59-A6C34878D82A}">
                    <a16:rowId xmlns:a16="http://schemas.microsoft.com/office/drawing/2014/main" val="10000"/>
                  </a:ext>
                </a:extLst>
              </a:tr>
            </a:tbl>
          </a:graphicData>
        </a:graphic>
      </p:graphicFrame>
      <p:pic>
        <p:nvPicPr>
          <p:cNvPr id="50" name="Picture 49"/>
          <p:cNvPicPr>
            <a:picLocks noChangeAspect="1"/>
          </p:cNvPicPr>
          <p:nvPr/>
        </p:nvPicPr>
        <p:blipFill>
          <a:blip r:embed="rId8"/>
          <a:stretch>
            <a:fillRect/>
          </a:stretch>
        </p:blipFill>
        <p:spPr>
          <a:xfrm>
            <a:off x="2982829" y="3283666"/>
            <a:ext cx="521562" cy="524742"/>
          </a:xfrm>
          <a:prstGeom prst="rect">
            <a:avLst/>
          </a:prstGeom>
        </p:spPr>
      </p:pic>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10931" y="1851916"/>
            <a:ext cx="278340" cy="642323"/>
          </a:xfrm>
          <a:prstGeom prst="rect">
            <a:avLst/>
          </a:prstGeom>
        </p:spPr>
      </p:pic>
      <p:pic>
        <p:nvPicPr>
          <p:cNvPr id="52" name="Picture 5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91279" y="3994931"/>
            <a:ext cx="463968" cy="518269"/>
          </a:xfrm>
          <a:prstGeom prst="rect">
            <a:avLst/>
          </a:prstGeom>
        </p:spPr>
      </p:pic>
      <p:graphicFrame>
        <p:nvGraphicFramePr>
          <p:cNvPr id="53" name="Table 52"/>
          <p:cNvGraphicFramePr>
            <a:graphicFrameLocks noGrp="1"/>
          </p:cNvGraphicFramePr>
          <p:nvPr>
            <p:extLst>
              <p:ext uri="{D42A27DB-BD31-4B8C-83A1-F6EECF244321}">
                <p14:modId xmlns:p14="http://schemas.microsoft.com/office/powerpoint/2010/main" val="2512467670"/>
              </p:ext>
            </p:extLst>
          </p:nvPr>
        </p:nvGraphicFramePr>
        <p:xfrm>
          <a:off x="2920775" y="2495514"/>
          <a:ext cx="2392881" cy="729571"/>
        </p:xfrm>
        <a:graphic>
          <a:graphicData uri="http://schemas.openxmlformats.org/drawingml/2006/table">
            <a:tbl>
              <a:tblPr firstRow="1" bandRow="1">
                <a:tableStyleId>{3B4B98B0-60AC-42C2-AFA5-B58CD77FA1E5}</a:tableStyleId>
              </a:tblPr>
              <a:tblGrid>
                <a:gridCol w="598219">
                  <a:extLst>
                    <a:ext uri="{9D8B030D-6E8A-4147-A177-3AD203B41FA5}">
                      <a16:colId xmlns:a16="http://schemas.microsoft.com/office/drawing/2014/main" val="20000"/>
                    </a:ext>
                  </a:extLst>
                </a:gridCol>
                <a:gridCol w="1794662">
                  <a:extLst>
                    <a:ext uri="{9D8B030D-6E8A-4147-A177-3AD203B41FA5}">
                      <a16:colId xmlns:a16="http://schemas.microsoft.com/office/drawing/2014/main" val="20001"/>
                    </a:ext>
                  </a:extLst>
                </a:gridCol>
              </a:tblGrid>
              <a:tr h="729571">
                <a:tc>
                  <a:txBody>
                    <a:bodyPr/>
                    <a:lstStyle/>
                    <a:p>
                      <a:endParaRPr lang="nl-BE" sz="1500" dirty="0"/>
                    </a:p>
                  </a:txBody>
                  <a:tcPr marL="83077" marR="83077" marT="99692" marB="43200" anchor="ctr"/>
                </a:tc>
                <a:tc>
                  <a:txBody>
                    <a:bodyPr/>
                    <a:lstStyle/>
                    <a:p>
                      <a:r>
                        <a:rPr lang="fr-BE" sz="1300" dirty="0"/>
                        <a:t>eID + PIN-code</a:t>
                      </a:r>
                      <a:r>
                        <a:rPr lang="fr-BE" sz="1300" baseline="0" dirty="0"/>
                        <a:t> with wireless card reader</a:t>
                      </a:r>
                      <a:endParaRPr lang="nl-BE" sz="1300" dirty="0"/>
                    </a:p>
                  </a:txBody>
                  <a:tcPr marL="83077" marR="83077" marT="43200" marB="43200" anchor="ctr"/>
                </a:tc>
                <a:extLst>
                  <a:ext uri="{0D108BD9-81ED-4DB2-BD59-A6C34878D82A}">
                    <a16:rowId xmlns:a16="http://schemas.microsoft.com/office/drawing/2014/main" val="10000"/>
                  </a:ext>
                </a:extLst>
              </a:tr>
            </a:tbl>
          </a:graphicData>
        </a:graphic>
      </p:graphicFrame>
      <p:pic>
        <p:nvPicPr>
          <p:cNvPr id="54" name="Picture 5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89783" y="2580619"/>
            <a:ext cx="276534" cy="553066"/>
          </a:xfrm>
          <a:prstGeom prst="rect">
            <a:avLst/>
          </a:prstGeom>
        </p:spPr>
      </p:pic>
      <p:graphicFrame>
        <p:nvGraphicFramePr>
          <p:cNvPr id="55" name="Table 54"/>
          <p:cNvGraphicFramePr>
            <a:graphicFrameLocks noGrp="1"/>
          </p:cNvGraphicFramePr>
          <p:nvPr>
            <p:extLst>
              <p:ext uri="{D42A27DB-BD31-4B8C-83A1-F6EECF244321}">
                <p14:modId xmlns:p14="http://schemas.microsoft.com/office/powerpoint/2010/main" val="2509022858"/>
              </p:ext>
            </p:extLst>
          </p:nvPr>
        </p:nvGraphicFramePr>
        <p:xfrm>
          <a:off x="2932232" y="4640620"/>
          <a:ext cx="2392881" cy="611600"/>
        </p:xfrm>
        <a:graphic>
          <a:graphicData uri="http://schemas.openxmlformats.org/drawingml/2006/table">
            <a:tbl>
              <a:tblPr firstRow="1" bandRow="1">
                <a:tableStyleId>{3B4B98B0-60AC-42C2-AFA5-B58CD77FA1E5}</a:tableStyleId>
              </a:tblPr>
              <a:tblGrid>
                <a:gridCol w="598219">
                  <a:extLst>
                    <a:ext uri="{9D8B030D-6E8A-4147-A177-3AD203B41FA5}">
                      <a16:colId xmlns:a16="http://schemas.microsoft.com/office/drawing/2014/main" val="20000"/>
                    </a:ext>
                  </a:extLst>
                </a:gridCol>
                <a:gridCol w="1794662">
                  <a:extLst>
                    <a:ext uri="{9D8B030D-6E8A-4147-A177-3AD203B41FA5}">
                      <a16:colId xmlns:a16="http://schemas.microsoft.com/office/drawing/2014/main" val="20001"/>
                    </a:ext>
                  </a:extLst>
                </a:gridCol>
              </a:tblGrid>
              <a:tr h="611600">
                <a:tc>
                  <a:txBody>
                    <a:bodyPr/>
                    <a:lstStyle/>
                    <a:p>
                      <a:endParaRPr lang="nl-BE" sz="1500" dirty="0"/>
                    </a:p>
                  </a:txBody>
                  <a:tcPr marL="83077" marR="83077" marT="99692" marB="43200"/>
                </a:tc>
                <a:tc>
                  <a:txBody>
                    <a:bodyPr/>
                    <a:lstStyle/>
                    <a:p>
                      <a:r>
                        <a:rPr lang="fr-BE" sz="1300" baseline="0" dirty="0"/>
                        <a:t>Helena (</a:t>
                      </a:r>
                      <a:r>
                        <a:rPr lang="fr-BE" sz="1300" baseline="0" dirty="0" err="1"/>
                        <a:t>only</a:t>
                      </a:r>
                      <a:r>
                        <a:rPr lang="fr-BE" sz="1300" baseline="0" dirty="0"/>
                        <a:t> as a </a:t>
                      </a:r>
                      <a:r>
                        <a:rPr lang="fr-BE" sz="1300" baseline="0" dirty="0" err="1"/>
                        <a:t>citizen</a:t>
                      </a:r>
                      <a:r>
                        <a:rPr lang="fr-BE" sz="1300" baseline="0" dirty="0"/>
                        <a:t>)</a:t>
                      </a:r>
                      <a:endParaRPr lang="nl-BE" sz="1300" dirty="0"/>
                    </a:p>
                  </a:txBody>
                  <a:tcPr marL="83077" marR="83077" marT="43200" marB="43200" anchor="ctr"/>
                </a:tc>
                <a:extLst>
                  <a:ext uri="{0D108BD9-81ED-4DB2-BD59-A6C34878D82A}">
                    <a16:rowId xmlns:a16="http://schemas.microsoft.com/office/drawing/2014/main" val="10000"/>
                  </a:ext>
                </a:extLst>
              </a:tr>
            </a:tbl>
          </a:graphicData>
        </a:graphic>
      </p:graphicFrame>
      <p:pic>
        <p:nvPicPr>
          <p:cNvPr id="56" name="Picture 55"/>
          <p:cNvPicPr>
            <a:picLocks noChangeAspect="1"/>
          </p:cNvPicPr>
          <p:nvPr/>
        </p:nvPicPr>
        <p:blipFill rotWithShape="1">
          <a:blip r:embed="rId12">
            <a:extLst>
              <a:ext uri="{BEBA8EAE-BF5A-486C-A8C5-ECC9F3942E4B}">
                <a14:imgProps xmlns:a14="http://schemas.microsoft.com/office/drawing/2010/main">
                  <a14:imgLayer r:embed="rId13">
                    <a14:imgEffect>
                      <a14:backgroundRemoval t="9331" b="83980" l="3596" r="32368"/>
                    </a14:imgEffect>
                  </a14:imgLayer>
                </a14:imgProps>
              </a:ext>
            </a:extLst>
          </a:blip>
          <a:srcRect r="64035" b="6689"/>
          <a:stretch/>
        </p:blipFill>
        <p:spPr>
          <a:xfrm>
            <a:off x="2990519" y="4716730"/>
            <a:ext cx="459575" cy="368659"/>
          </a:xfrm>
          <a:prstGeom prst="rect">
            <a:avLst/>
          </a:prstGeom>
        </p:spPr>
      </p:pic>
      <p:sp>
        <p:nvSpPr>
          <p:cNvPr id="6" name="Slide Number Placeholder 5"/>
          <p:cNvSpPr>
            <a:spLocks noGrp="1"/>
          </p:cNvSpPr>
          <p:nvPr>
            <p:ph type="sldNum" sz="quarter" idx="12"/>
          </p:nvPr>
        </p:nvSpPr>
        <p:spPr/>
        <p:txBody>
          <a:bodyPr/>
          <a:lstStyle/>
          <a:p>
            <a:fld id="{D45B42A2-12DC-D04A-88D3-A93CC82DF348}" type="slidenum">
              <a:rPr lang="en-US" smtClean="0"/>
              <a:t>32</a:t>
            </a:fld>
            <a:endParaRPr lang="en-US" dirty="0"/>
          </a:p>
        </p:txBody>
      </p:sp>
    </p:spTree>
    <p:extLst>
      <p:ext uri="{BB962C8B-B14F-4D97-AF65-F5344CB8AC3E}">
        <p14:creationId xmlns:p14="http://schemas.microsoft.com/office/powerpoint/2010/main" val="23674397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Example: SocialSecurity.be portal services</a:t>
            </a:r>
            <a:endParaRPr lang="en-US" dirty="0"/>
          </a:p>
        </p:txBody>
      </p:sp>
      <p:sp>
        <p:nvSpPr>
          <p:cNvPr id="12" name="TextBox 11"/>
          <p:cNvSpPr txBox="1"/>
          <p:nvPr/>
        </p:nvSpPr>
        <p:spPr>
          <a:xfrm>
            <a:off x="7228114" y="3669948"/>
            <a:ext cx="636713" cy="369332"/>
          </a:xfrm>
          <a:prstGeom prst="rect">
            <a:avLst/>
          </a:prstGeom>
          <a:noFill/>
        </p:spPr>
        <p:txBody>
          <a:bodyPr wrap="none" rtlCol="0">
            <a:spAutoFit/>
          </a:bodyPr>
          <a:lstStyle/>
          <a:p>
            <a:r>
              <a:rPr lang="en-US" b="1" dirty="0">
                <a:solidFill>
                  <a:schemeClr val="bg1"/>
                </a:solidFill>
              </a:rPr>
              <a:t>WEB</a:t>
            </a:r>
          </a:p>
        </p:txBody>
      </p:sp>
      <p:sp>
        <p:nvSpPr>
          <p:cNvPr id="13" name="Rectangle 12"/>
          <p:cNvSpPr/>
          <p:nvPr/>
        </p:nvSpPr>
        <p:spPr>
          <a:xfrm>
            <a:off x="5777643" y="3244334"/>
            <a:ext cx="508473" cy="369332"/>
          </a:xfrm>
          <a:prstGeom prst="rect">
            <a:avLst/>
          </a:prstGeom>
        </p:spPr>
        <p:txBody>
          <a:bodyPr wrap="none">
            <a:spAutoFit/>
          </a:bodyPr>
          <a:lstStyle/>
          <a:p>
            <a:r>
              <a:rPr lang="en-US" b="1" dirty="0">
                <a:solidFill>
                  <a:schemeClr val="bg1"/>
                </a:solidFill>
              </a:rPr>
              <a:t>API</a:t>
            </a:r>
          </a:p>
        </p:txBody>
      </p:sp>
      <p:sp>
        <p:nvSpPr>
          <p:cNvPr id="10" name="TextBox 9"/>
          <p:cNvSpPr txBox="1"/>
          <p:nvPr/>
        </p:nvSpPr>
        <p:spPr>
          <a:xfrm>
            <a:off x="439157" y="1560854"/>
            <a:ext cx="6241142" cy="4401205"/>
          </a:xfrm>
          <a:prstGeom prst="rect">
            <a:avLst/>
          </a:prstGeom>
          <a:noFill/>
        </p:spPr>
        <p:txBody>
          <a:bodyPr wrap="square" rtlCol="0">
            <a:spAutoFit/>
          </a:bodyPr>
          <a:lstStyle/>
          <a:p>
            <a:r>
              <a:rPr lang="en-US" sz="2800" dirty="0">
                <a:ea typeface="Roboto" panose="02000000000000000000" pitchFamily="2" charset="0"/>
                <a:cs typeface="Roboto" panose="02000000000000000000" pitchFamily="2" charset="0"/>
              </a:rPr>
              <a:t>The Social Security service platform was created in 2009 to support managing business processes in </a:t>
            </a:r>
          </a:p>
          <a:p>
            <a:pPr marL="342900" indent="-342900">
              <a:buFont typeface="Arial" panose="020B0604020202020204" pitchFamily="34" charset="0"/>
              <a:buChar char="•"/>
            </a:pPr>
            <a:r>
              <a:rPr lang="en-US" sz="2800" dirty="0">
                <a:ea typeface="Roboto" panose="02000000000000000000" pitchFamily="2" charset="0"/>
                <a:cs typeface="Roboto" panose="02000000000000000000" pitchFamily="2" charset="0"/>
              </a:rPr>
              <a:t>temporal/permanent employment </a:t>
            </a:r>
          </a:p>
          <a:p>
            <a:pPr marL="342900" indent="-342900">
              <a:buFont typeface="Arial" panose="020B0604020202020204" pitchFamily="34" charset="0"/>
              <a:buChar char="•"/>
            </a:pPr>
            <a:r>
              <a:rPr lang="en-US" sz="2800" dirty="0">
                <a:ea typeface="Roboto" panose="02000000000000000000" pitchFamily="2" charset="0"/>
                <a:cs typeface="Roboto" panose="02000000000000000000" pitchFamily="2" charset="0"/>
              </a:rPr>
              <a:t>unemployment </a:t>
            </a:r>
          </a:p>
          <a:p>
            <a:pPr marL="342900" indent="-342900">
              <a:buFont typeface="Arial" panose="020B0604020202020204" pitchFamily="34" charset="0"/>
              <a:buChar char="•"/>
            </a:pPr>
            <a:r>
              <a:rPr lang="en-US" sz="2800" dirty="0">
                <a:ea typeface="Roboto" panose="02000000000000000000" pitchFamily="2" charset="0"/>
                <a:cs typeface="Roboto" panose="02000000000000000000" pitchFamily="2" charset="0"/>
              </a:rPr>
              <a:t>work related risks and insurances</a:t>
            </a:r>
          </a:p>
          <a:p>
            <a:pPr marL="342900" indent="-342900">
              <a:buFont typeface="Arial" panose="020B0604020202020204" pitchFamily="34" charset="0"/>
              <a:buChar char="•"/>
            </a:pPr>
            <a:r>
              <a:rPr lang="en-US" sz="2800" dirty="0">
                <a:ea typeface="Roboto" panose="02000000000000000000" pitchFamily="2" charset="0"/>
                <a:cs typeface="Roboto" panose="02000000000000000000" pitchFamily="2" charset="0"/>
              </a:rPr>
              <a:t>child benefits</a:t>
            </a:r>
          </a:p>
          <a:p>
            <a:pPr marL="342900" indent="-342900">
              <a:buFont typeface="Arial" panose="020B0604020202020204" pitchFamily="34" charset="0"/>
              <a:buChar char="•"/>
            </a:pPr>
            <a:r>
              <a:rPr lang="en-US" sz="2800" dirty="0">
                <a:ea typeface="Roboto" panose="02000000000000000000" pitchFamily="2" charset="0"/>
                <a:cs typeface="Roboto" panose="02000000000000000000" pitchFamily="2" charset="0"/>
              </a:rPr>
              <a:t>social assistance and benefits</a:t>
            </a:r>
          </a:p>
          <a:p>
            <a:pPr marL="342900" indent="-342900">
              <a:buFont typeface="Arial" panose="020B0604020202020204" pitchFamily="34" charset="0"/>
              <a:buChar char="•"/>
            </a:pPr>
            <a:r>
              <a:rPr lang="nl-BE" sz="2800" dirty="0">
                <a:ea typeface="Roboto" panose="02000000000000000000" pitchFamily="2" charset="0"/>
                <a:cs typeface="Roboto" panose="02000000000000000000" pitchFamily="2" charset="0"/>
              </a:rPr>
              <a:t>…</a:t>
            </a:r>
            <a:endParaRPr lang="en-US" sz="2800" dirty="0">
              <a:ea typeface="Roboto" panose="02000000000000000000" pitchFamily="2" charset="0"/>
              <a:cs typeface="Roboto" panose="02000000000000000000" pitchFamily="2" charset="0"/>
            </a:endParaRPr>
          </a:p>
          <a:p>
            <a:endParaRPr lang="en-US" sz="2800" dirty="0">
              <a:ea typeface="Roboto" panose="02000000000000000000" pitchFamily="2" charset="0"/>
              <a:cs typeface="Roboto" panose="02000000000000000000" pitchFamily="2" charset="0"/>
            </a:endParaRPr>
          </a:p>
        </p:txBody>
      </p:sp>
      <p:pic>
        <p:nvPicPr>
          <p:cNvPr id="14" name="Picture 2" descr="Basisfuncties ES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2483" y="2760704"/>
            <a:ext cx="5638478" cy="355600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https://socialsecurity.be/styles/img/logo/logo-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99002" y="2136587"/>
            <a:ext cx="978201" cy="978202"/>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D45B42A2-12DC-D04A-88D3-A93CC82DF348}" type="slidenum">
              <a:rPr lang="en-US" smtClean="0"/>
              <a:t>33</a:t>
            </a:fld>
            <a:endParaRPr lang="en-US" dirty="0"/>
          </a:p>
        </p:txBody>
      </p:sp>
    </p:spTree>
    <p:extLst>
      <p:ext uri="{BB962C8B-B14F-4D97-AF65-F5344CB8AC3E}">
        <p14:creationId xmlns:p14="http://schemas.microsoft.com/office/powerpoint/2010/main" val="33438017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6008336" y="1283692"/>
            <a:ext cx="5762625" cy="1088904"/>
          </a:xfrm>
          <a:prstGeom prst="rect">
            <a:avLst/>
          </a:prstGeom>
        </p:spPr>
      </p:pic>
      <p:pic>
        <p:nvPicPr>
          <p:cNvPr id="7" name="Picture Placeholder 6"/>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5389" b="15389"/>
          <a:stretch>
            <a:fillRect/>
          </a:stretch>
        </p:blipFill>
        <p:spPr/>
      </p:pic>
      <p:sp>
        <p:nvSpPr>
          <p:cNvPr id="3" name="Title 2"/>
          <p:cNvSpPr>
            <a:spLocks noGrp="1"/>
          </p:cNvSpPr>
          <p:nvPr>
            <p:ph type="title"/>
          </p:nvPr>
        </p:nvSpPr>
        <p:spPr/>
        <p:txBody>
          <a:bodyPr/>
          <a:lstStyle/>
          <a:p>
            <a:r>
              <a:rPr lang="en-US"/>
              <a:t>Example: realtime presence registration for construction workers</a:t>
            </a:r>
            <a:endParaRPr lang="en-US" dirty="0"/>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4160" y="4038600"/>
            <a:ext cx="4572000" cy="2571750"/>
          </a:xfrm>
          <a:prstGeom prst="rect">
            <a:avLst/>
          </a:prstGeom>
        </p:spPr>
      </p:pic>
      <p:graphicFrame>
        <p:nvGraphicFramePr>
          <p:cNvPr id="11" name="Chart 10"/>
          <p:cNvGraphicFramePr>
            <a:graphicFrameLocks/>
          </p:cNvGraphicFramePr>
          <p:nvPr/>
        </p:nvGraphicFramePr>
        <p:xfrm>
          <a:off x="5431902" y="2494291"/>
          <a:ext cx="3087984" cy="2351314"/>
        </p:xfrm>
        <a:graphic>
          <a:graphicData uri="http://schemas.openxmlformats.org/drawingml/2006/chart">
            <c:chart xmlns:c="http://schemas.openxmlformats.org/drawingml/2006/chart" xmlns:r="http://schemas.openxmlformats.org/officeDocument/2006/relationships" r:id="rId6"/>
          </a:graphicData>
        </a:graphic>
      </p:graphicFrame>
      <p:sp>
        <p:nvSpPr>
          <p:cNvPr id="12" name="TextBox 11"/>
          <p:cNvSpPr txBox="1"/>
          <p:nvPr/>
        </p:nvSpPr>
        <p:spPr>
          <a:xfrm>
            <a:off x="7228114" y="3669948"/>
            <a:ext cx="636713" cy="369332"/>
          </a:xfrm>
          <a:prstGeom prst="rect">
            <a:avLst/>
          </a:prstGeom>
          <a:noFill/>
        </p:spPr>
        <p:txBody>
          <a:bodyPr wrap="none" rtlCol="0">
            <a:spAutoFit/>
          </a:bodyPr>
          <a:lstStyle/>
          <a:p>
            <a:r>
              <a:rPr lang="en-US" b="1" dirty="0">
                <a:solidFill>
                  <a:schemeClr val="bg1"/>
                </a:solidFill>
              </a:rPr>
              <a:t>WEB</a:t>
            </a:r>
          </a:p>
        </p:txBody>
      </p:sp>
      <p:sp>
        <p:nvSpPr>
          <p:cNvPr id="13" name="Rectangle 12"/>
          <p:cNvSpPr/>
          <p:nvPr/>
        </p:nvSpPr>
        <p:spPr>
          <a:xfrm>
            <a:off x="5777643" y="3244334"/>
            <a:ext cx="508473" cy="369332"/>
          </a:xfrm>
          <a:prstGeom prst="rect">
            <a:avLst/>
          </a:prstGeom>
        </p:spPr>
        <p:txBody>
          <a:bodyPr wrap="none">
            <a:spAutoFit/>
          </a:bodyPr>
          <a:lstStyle/>
          <a:p>
            <a:r>
              <a:rPr lang="en-US" b="1" dirty="0">
                <a:solidFill>
                  <a:schemeClr val="bg1"/>
                </a:solidFill>
              </a:rPr>
              <a:t>API</a:t>
            </a:r>
          </a:p>
        </p:txBody>
      </p:sp>
      <p:sp>
        <p:nvSpPr>
          <p:cNvPr id="8" name="Slide Number Placeholder 7"/>
          <p:cNvSpPr>
            <a:spLocks noGrp="1"/>
          </p:cNvSpPr>
          <p:nvPr>
            <p:ph type="sldNum" sz="quarter" idx="12"/>
          </p:nvPr>
        </p:nvSpPr>
        <p:spPr/>
        <p:txBody>
          <a:bodyPr/>
          <a:lstStyle/>
          <a:p>
            <a:fld id="{D45B42A2-12DC-D04A-88D3-A93CC82DF348}" type="slidenum">
              <a:rPr lang="en-US" smtClean="0"/>
              <a:t>34</a:t>
            </a:fld>
            <a:endParaRPr lang="en-US" dirty="0"/>
          </a:p>
        </p:txBody>
      </p:sp>
    </p:spTree>
    <p:extLst>
      <p:ext uri="{BB962C8B-B14F-4D97-AF65-F5344CB8AC3E}">
        <p14:creationId xmlns:p14="http://schemas.microsoft.com/office/powerpoint/2010/main" val="19979172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Example: eHealth-platform</a:t>
            </a:r>
            <a:endParaRPr lang="en-US" dirty="0"/>
          </a:p>
        </p:txBody>
      </p:sp>
      <p:sp>
        <p:nvSpPr>
          <p:cNvPr id="12" name="TextBox 11"/>
          <p:cNvSpPr txBox="1"/>
          <p:nvPr/>
        </p:nvSpPr>
        <p:spPr>
          <a:xfrm>
            <a:off x="7228114" y="3669948"/>
            <a:ext cx="636713" cy="369332"/>
          </a:xfrm>
          <a:prstGeom prst="rect">
            <a:avLst/>
          </a:prstGeom>
          <a:noFill/>
        </p:spPr>
        <p:txBody>
          <a:bodyPr wrap="none" rtlCol="0">
            <a:spAutoFit/>
          </a:bodyPr>
          <a:lstStyle/>
          <a:p>
            <a:r>
              <a:rPr lang="en-US" b="1" dirty="0">
                <a:solidFill>
                  <a:schemeClr val="bg1"/>
                </a:solidFill>
              </a:rPr>
              <a:t>WEB</a:t>
            </a:r>
          </a:p>
        </p:txBody>
      </p:sp>
      <p:sp>
        <p:nvSpPr>
          <p:cNvPr id="13" name="Rectangle 12"/>
          <p:cNvSpPr/>
          <p:nvPr/>
        </p:nvSpPr>
        <p:spPr>
          <a:xfrm>
            <a:off x="5777643" y="3244334"/>
            <a:ext cx="508473" cy="369332"/>
          </a:xfrm>
          <a:prstGeom prst="rect">
            <a:avLst/>
          </a:prstGeom>
        </p:spPr>
        <p:txBody>
          <a:bodyPr wrap="none">
            <a:spAutoFit/>
          </a:bodyPr>
          <a:lstStyle/>
          <a:p>
            <a:r>
              <a:rPr lang="en-US" b="1" dirty="0">
                <a:solidFill>
                  <a:schemeClr val="bg1"/>
                </a:solidFill>
              </a:rPr>
              <a:t>API</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2753" y="2989252"/>
            <a:ext cx="1080000" cy="1080000"/>
          </a:xfrm>
          <a:prstGeom prst="rect">
            <a:avLst/>
          </a:prstGeom>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16117" y="4566356"/>
            <a:ext cx="1080000" cy="10800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73121" y="4566356"/>
            <a:ext cx="1080000" cy="1080000"/>
          </a:xfrm>
          <a:prstGeom prst="rect">
            <a:avLst/>
          </a:prstGeom>
        </p:spPr>
      </p:pic>
      <p:pic>
        <p:nvPicPr>
          <p:cNvPr id="16" name="Picture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00605" y="2989252"/>
            <a:ext cx="1080000" cy="1080000"/>
          </a:xfrm>
          <a:prstGeom prst="rect">
            <a:avLst/>
          </a:prstGeom>
        </p:spPr>
      </p:pic>
      <p:sp>
        <p:nvSpPr>
          <p:cNvPr id="17" name="TextBox 16"/>
          <p:cNvSpPr txBox="1"/>
          <p:nvPr/>
        </p:nvSpPr>
        <p:spPr>
          <a:xfrm>
            <a:off x="8328152" y="4197024"/>
            <a:ext cx="2984023" cy="2185214"/>
          </a:xfrm>
          <a:prstGeom prst="rect">
            <a:avLst/>
          </a:prstGeom>
          <a:noFill/>
        </p:spPr>
        <p:txBody>
          <a:bodyPr wrap="square" rtlCol="0">
            <a:spAutoFit/>
          </a:bodyPr>
          <a:lstStyle/>
          <a:p>
            <a:r>
              <a:rPr lang="en-US" dirty="0"/>
              <a:t>Connectors	Standards          </a:t>
            </a:r>
          </a:p>
          <a:p>
            <a:endParaRPr lang="en-US" dirty="0"/>
          </a:p>
          <a:p>
            <a:endParaRPr lang="en-US" dirty="0"/>
          </a:p>
          <a:p>
            <a:endParaRPr lang="en-US" sz="2800" dirty="0"/>
          </a:p>
          <a:p>
            <a:endParaRPr lang="en-US" dirty="0"/>
          </a:p>
          <a:p>
            <a:r>
              <a:rPr lang="en-US" dirty="0"/>
              <a:t>   Online 		Authentic</a:t>
            </a:r>
          </a:p>
          <a:p>
            <a:r>
              <a:rPr lang="en-US" dirty="0"/>
              <a:t>  services       	  sources</a:t>
            </a:r>
          </a:p>
        </p:txBody>
      </p:sp>
      <p:sp>
        <p:nvSpPr>
          <p:cNvPr id="18" name="TextBox 17"/>
          <p:cNvSpPr txBox="1"/>
          <p:nvPr/>
        </p:nvSpPr>
        <p:spPr>
          <a:xfrm>
            <a:off x="698470" y="1565534"/>
            <a:ext cx="6241142" cy="5262979"/>
          </a:xfrm>
          <a:prstGeom prst="rect">
            <a:avLst/>
          </a:prstGeom>
          <a:noFill/>
        </p:spPr>
        <p:txBody>
          <a:bodyPr wrap="square" rtlCol="0">
            <a:spAutoFit/>
          </a:bodyPr>
          <a:lstStyle/>
          <a:p>
            <a:r>
              <a:rPr lang="en-US" sz="2800" dirty="0">
                <a:ea typeface="Roboto" panose="02000000000000000000" pitchFamily="2" charset="0"/>
                <a:cs typeface="Roboto" panose="02000000000000000000" pitchFamily="2" charset="0"/>
              </a:rPr>
              <a:t>Public Federal institution founded in 2008 for facilitating well-organized, mutual electronic service and information exchange between all actors in health care </a:t>
            </a:r>
          </a:p>
          <a:p>
            <a:endParaRPr lang="en-US" sz="2800" dirty="0">
              <a:ea typeface="Roboto" panose="02000000000000000000" pitchFamily="2" charset="0"/>
              <a:cs typeface="Roboto" panose="02000000000000000000" pitchFamily="2" charset="0"/>
            </a:endParaRPr>
          </a:p>
          <a:p>
            <a:r>
              <a:rPr lang="en-US" sz="2800" dirty="0">
                <a:ea typeface="Roboto" panose="02000000000000000000" pitchFamily="2" charset="0"/>
                <a:cs typeface="Roboto" panose="02000000000000000000" pitchFamily="2" charset="0"/>
              </a:rPr>
              <a:t>The e-Health platform provides necessary guarantees with regard to information security, privacy protection and professional secrecy</a:t>
            </a:r>
          </a:p>
          <a:p>
            <a:endParaRPr lang="en-US" sz="2800" dirty="0">
              <a:ea typeface="Roboto" panose="02000000000000000000" pitchFamily="2" charset="0"/>
              <a:cs typeface="Roboto" panose="02000000000000000000" pitchFamily="2" charset="0"/>
            </a:endParaRPr>
          </a:p>
          <a:p>
            <a:endParaRPr lang="en-US" sz="2800" dirty="0">
              <a:ea typeface="Roboto" panose="02000000000000000000" pitchFamily="2" charset="0"/>
              <a:cs typeface="Roboto" panose="02000000000000000000" pitchFamily="2" charset="0"/>
            </a:endParaRPr>
          </a:p>
        </p:txBody>
      </p:sp>
      <p:pic>
        <p:nvPicPr>
          <p:cNvPr id="19" name="Picture 18"/>
          <p:cNvPicPr>
            <a:picLocks noGrp="1" noChangeAspect="1"/>
          </p:cNvPicPr>
          <p:nvPr/>
        </p:nvPicPr>
        <p:blipFill rotWithShape="1">
          <a:blip r:embed="rId7" cstate="print">
            <a:extLst>
              <a:ext uri="{28A0092B-C50C-407E-A947-70E740481C1C}">
                <a14:useLocalDpi xmlns:a14="http://schemas.microsoft.com/office/drawing/2010/main" val="0"/>
              </a:ext>
            </a:extLst>
          </a:blip>
          <a:stretch/>
        </p:blipFill>
        <p:spPr>
          <a:xfrm>
            <a:off x="7864827" y="1389576"/>
            <a:ext cx="3810000" cy="1535790"/>
          </a:xfrm>
          <a:prstGeom prst="rect">
            <a:avLst/>
          </a:prstGeom>
        </p:spPr>
      </p:pic>
      <p:sp>
        <p:nvSpPr>
          <p:cNvPr id="6" name="Slide Number Placeholder 5"/>
          <p:cNvSpPr>
            <a:spLocks noGrp="1"/>
          </p:cNvSpPr>
          <p:nvPr>
            <p:ph type="sldNum" sz="quarter" idx="12"/>
          </p:nvPr>
        </p:nvSpPr>
        <p:spPr/>
        <p:txBody>
          <a:bodyPr/>
          <a:lstStyle/>
          <a:p>
            <a:fld id="{D45B42A2-12DC-D04A-88D3-A93CC82DF348}" type="slidenum">
              <a:rPr lang="en-US" smtClean="0"/>
              <a:t>35</a:t>
            </a:fld>
            <a:endParaRPr lang="en-US" dirty="0"/>
          </a:p>
        </p:txBody>
      </p:sp>
    </p:spTree>
    <p:extLst>
      <p:ext uri="{BB962C8B-B14F-4D97-AF65-F5344CB8AC3E}">
        <p14:creationId xmlns:p14="http://schemas.microsoft.com/office/powerpoint/2010/main" val="6323145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a:t>eHealth: landscape</a:t>
            </a:r>
            <a:endParaRPr lang="en-US" dirty="0"/>
          </a:p>
        </p:txBody>
      </p:sp>
      <p:cxnSp>
        <p:nvCxnSpPr>
          <p:cNvPr id="20" name="Straight Connector 19"/>
          <p:cNvCxnSpPr/>
          <p:nvPr/>
        </p:nvCxnSpPr>
        <p:spPr>
          <a:xfrm flipH="1" flipV="1">
            <a:off x="4140626" y="2310047"/>
            <a:ext cx="733885" cy="129692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flipV="1">
            <a:off x="3718627" y="3405202"/>
            <a:ext cx="897653" cy="490668"/>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838575" y="4244764"/>
            <a:ext cx="757238" cy="526256"/>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4297863" y="4575759"/>
            <a:ext cx="655138" cy="9461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3207549" y="2171063"/>
            <a:ext cx="576079" cy="631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flipV="1">
            <a:off x="2730556" y="3360366"/>
            <a:ext cx="417709" cy="65668"/>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2824113" y="4693797"/>
            <a:ext cx="579903" cy="92996"/>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781951" y="5668278"/>
            <a:ext cx="385502" cy="9047"/>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372100" y="4533741"/>
            <a:ext cx="881462" cy="711009"/>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49" idx="2"/>
          </p:cNvCxnSpPr>
          <p:nvPr/>
        </p:nvCxnSpPr>
        <p:spPr>
          <a:xfrm flipV="1">
            <a:off x="5629268" y="2772100"/>
            <a:ext cx="2613549" cy="94496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660333" y="3962648"/>
            <a:ext cx="621297" cy="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5352231" y="2887333"/>
            <a:ext cx="277036" cy="654962"/>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flipV="1">
            <a:off x="7768356" y="5756859"/>
            <a:ext cx="975595" cy="238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7700964" y="3962648"/>
            <a:ext cx="906240" cy="6440"/>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3" cstate="print">
            <a:extLst>
              <a:ext uri="{BEBA8EAE-BF5A-486C-A8C5-ECC9F3942E4B}">
                <a14:imgProps xmlns:a14="http://schemas.microsoft.com/office/drawing/2010/main">
                  <a14:imgLayer r:embed="rId4">
                    <a14:imgEffect>
                      <a14:backgroundRemoval t="9783" b="96739" l="3261" r="100000">
                        <a14:foregroundMark x1="83152" y1="72283" x2="83152" y2="72283"/>
                        <a14:foregroundMark x1="79891" y1="45109" x2="79891" y2="45109"/>
                      </a14:backgroundRemoval>
                    </a14:imgEffect>
                  </a14:imgLayer>
                </a14:imgProps>
              </a:ext>
              <a:ext uri="{28A0092B-C50C-407E-A947-70E740481C1C}">
                <a14:useLocalDpi xmlns:a14="http://schemas.microsoft.com/office/drawing/2010/main" val="0"/>
              </a:ext>
            </a:extLst>
          </a:blip>
          <a:stretch>
            <a:fillRect/>
          </a:stretch>
        </p:blipFill>
        <p:spPr>
          <a:xfrm>
            <a:off x="8584897" y="5521905"/>
            <a:ext cx="1380110" cy="1380110"/>
          </a:xfrm>
          <a:prstGeom prst="rect">
            <a:avLst/>
          </a:prstGeom>
        </p:spPr>
      </p:pic>
      <p:pic>
        <p:nvPicPr>
          <p:cNvPr id="35" name="Picture 3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49532" y="5409186"/>
            <a:ext cx="548680" cy="548680"/>
          </a:xfrm>
          <a:prstGeom prst="rect">
            <a:avLst/>
          </a:prstGeom>
        </p:spPr>
      </p:pic>
      <p:pic>
        <p:nvPicPr>
          <p:cNvPr id="37" name="Picture 2" descr="H:\Communication\Shared\Images Library\eHealth People Icons\electroniqu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67809" y="3292265"/>
            <a:ext cx="1511643" cy="151164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20305" y="2048717"/>
            <a:ext cx="1795699" cy="831831"/>
          </a:xfrm>
          <a:prstGeom prst="rect">
            <a:avLst/>
          </a:prstGeom>
          <a:noFill/>
          <a:ln w="9525">
            <a:solidFill>
              <a:srgbClr val="525252"/>
            </a:solidFill>
            <a:miter lim="800000"/>
            <a:headEnd/>
            <a:tailEnd/>
          </a:ln>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a:blip r:embed="rId8" cstate="print">
            <a:extLst>
              <a:ext uri="{BEBA8EAE-BF5A-486C-A8C5-ECC9F3942E4B}">
                <a14:imgProps xmlns:a14="http://schemas.microsoft.com/office/drawing/2010/main">
                  <a14:imgLayer r:embed="rId9">
                    <a14:imgEffect>
                      <a14:backgroundRemoval t="6204" b="93066" l="9489" r="89416">
                        <a14:foregroundMark x1="24453" y1="21533" x2="24453" y2="21533"/>
                        <a14:foregroundMark x1="27007" y1="6569" x2="27007" y2="6569"/>
                        <a14:foregroundMark x1="40511" y1="10584" x2="40511" y2="10584"/>
                        <a14:foregroundMark x1="45620" y1="72263" x2="45620" y2="72263"/>
                        <a14:foregroundMark x1="85766" y1="38686" x2="85766" y2="38686"/>
                        <a14:foregroundMark x1="41606" y1="82117" x2="41606" y2="82117"/>
                        <a14:foregroundMark x1="40511" y1="85766" x2="40511" y2="85766"/>
                        <a14:foregroundMark x1="33577" y1="93066" x2="33577" y2="93066"/>
                      </a14:backgroundRemoval>
                    </a14:imgEffect>
                  </a14:imgLayer>
                </a14:imgProps>
              </a:ext>
              <a:ext uri="{28A0092B-C50C-407E-A947-70E740481C1C}">
                <a14:useLocalDpi xmlns:a14="http://schemas.microsoft.com/office/drawing/2010/main" val="0"/>
              </a:ext>
            </a:extLst>
          </a:blip>
          <a:stretch>
            <a:fillRect/>
          </a:stretch>
        </p:blipFill>
        <p:spPr>
          <a:xfrm>
            <a:off x="2730555" y="5187372"/>
            <a:ext cx="1138974" cy="1138974"/>
          </a:xfrm>
          <a:prstGeom prst="rect">
            <a:avLst/>
          </a:prstGeom>
        </p:spPr>
      </p:pic>
      <p:pic>
        <p:nvPicPr>
          <p:cNvPr id="40" name="Picture 3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706784" y="4044326"/>
            <a:ext cx="1240334" cy="1240334"/>
          </a:xfrm>
          <a:prstGeom prst="rect">
            <a:avLst/>
          </a:prstGeom>
        </p:spPr>
      </p:pic>
      <p:pic>
        <p:nvPicPr>
          <p:cNvPr id="41" name="Picture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05874" y="2669385"/>
            <a:ext cx="1130717" cy="1130717"/>
          </a:xfrm>
          <a:prstGeom prst="rect">
            <a:avLst/>
          </a:prstGeom>
        </p:spPr>
      </p:pic>
      <p:pic>
        <p:nvPicPr>
          <p:cNvPr id="42" name="Picture 4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110773" y="3117943"/>
            <a:ext cx="708670" cy="708670"/>
          </a:xfrm>
          <a:prstGeom prst="rect">
            <a:avLst/>
          </a:prstGeom>
        </p:spPr>
      </p:pic>
      <p:pic>
        <p:nvPicPr>
          <p:cNvPr id="43" name="Picture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44460" y="1755962"/>
            <a:ext cx="708670" cy="708670"/>
          </a:xfrm>
          <a:prstGeom prst="rect">
            <a:avLst/>
          </a:prstGeom>
        </p:spPr>
      </p:pic>
      <p:pic>
        <p:nvPicPr>
          <p:cNvPr id="44" name="Picture 4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041149" y="5313942"/>
            <a:ext cx="708670" cy="708670"/>
          </a:xfrm>
          <a:prstGeom prst="rect">
            <a:avLst/>
          </a:prstGeom>
        </p:spPr>
      </p:pic>
      <p:pic>
        <p:nvPicPr>
          <p:cNvPr id="45" name="Picture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248291" y="4339462"/>
            <a:ext cx="708670" cy="708670"/>
          </a:xfrm>
          <a:prstGeom prst="rect">
            <a:avLst/>
          </a:prstGeom>
        </p:spPr>
      </p:pic>
      <p:pic>
        <p:nvPicPr>
          <p:cNvPr id="46" name="Picture 3" descr="H:\Communication\Shared\Images Library\eHealth People Icons\mutuell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99228" y="934216"/>
            <a:ext cx="936955" cy="936955"/>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6070556" y="3648594"/>
            <a:ext cx="1951264" cy="1155313"/>
          </a:xfrm>
          <a:prstGeom prst="rect">
            <a:avLst/>
          </a:prstGeom>
          <a:solidFill>
            <a:schemeClr val="bg1"/>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8" name="Picture 4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194744" y="3717060"/>
            <a:ext cx="1702891" cy="504056"/>
          </a:xfrm>
          <a:prstGeom prst="rect">
            <a:avLst/>
          </a:prstGeom>
        </p:spPr>
      </p:pic>
      <p:pic>
        <p:nvPicPr>
          <p:cNvPr id="49" name="Picture 48"/>
          <p:cNvPicPr>
            <a:picLocks noChangeAspect="1"/>
          </p:cNvPicPr>
          <p:nvPr/>
        </p:nvPicPr>
        <p:blipFill>
          <a:blip r:embed="rId15"/>
          <a:stretch>
            <a:fillRect/>
          </a:stretch>
        </p:blipFill>
        <p:spPr>
          <a:xfrm>
            <a:off x="7319544" y="2245545"/>
            <a:ext cx="1846545" cy="526554"/>
          </a:xfrm>
          <a:prstGeom prst="rect">
            <a:avLst/>
          </a:prstGeom>
          <a:ln>
            <a:solidFill>
              <a:srgbClr val="525252"/>
            </a:solidFill>
          </a:ln>
        </p:spPr>
      </p:pic>
      <p:pic>
        <p:nvPicPr>
          <p:cNvPr id="50" name="Picture 49"/>
          <p:cNvPicPr>
            <a:picLocks noChangeAspect="1"/>
          </p:cNvPicPr>
          <p:nvPr/>
        </p:nvPicPr>
        <p:blipFill>
          <a:blip r:embed="rId16"/>
          <a:stretch>
            <a:fillRect/>
          </a:stretch>
        </p:blipFill>
        <p:spPr>
          <a:xfrm>
            <a:off x="6256417" y="5244749"/>
            <a:ext cx="1511939" cy="1274174"/>
          </a:xfrm>
          <a:prstGeom prst="rect">
            <a:avLst/>
          </a:prstGeom>
          <a:ln>
            <a:solidFill>
              <a:srgbClr val="525252"/>
            </a:solidFill>
          </a:ln>
        </p:spPr>
      </p:pic>
      <p:sp>
        <p:nvSpPr>
          <p:cNvPr id="51" name="TextBox 50"/>
          <p:cNvSpPr txBox="1"/>
          <p:nvPr/>
        </p:nvSpPr>
        <p:spPr>
          <a:xfrm>
            <a:off x="8472264" y="3839729"/>
            <a:ext cx="1368152" cy="646331"/>
          </a:xfrm>
          <a:prstGeom prst="rect">
            <a:avLst/>
          </a:prstGeom>
          <a:noFill/>
        </p:spPr>
        <p:txBody>
          <a:bodyPr wrap="square" rtlCol="0">
            <a:spAutoFit/>
          </a:bodyPr>
          <a:lstStyle/>
          <a:p>
            <a:pPr algn="ctr"/>
            <a:r>
              <a:rPr lang="nl-BE" dirty="0" err="1"/>
              <a:t>Authentic</a:t>
            </a:r>
            <a:r>
              <a:rPr lang="nl-BE" dirty="0"/>
              <a:t> sources</a:t>
            </a:r>
            <a:endParaRPr lang="fr-BE" dirty="0"/>
          </a:p>
        </p:txBody>
      </p:sp>
      <p:pic>
        <p:nvPicPr>
          <p:cNvPr id="52" name="Picture 51"/>
          <p:cNvPicPr>
            <a:picLocks noChangeAspect="1"/>
          </p:cNvPicPr>
          <p:nvPr/>
        </p:nvPicPr>
        <p:blipFill>
          <a:blip r:embed="rId17"/>
          <a:stretch>
            <a:fillRect/>
          </a:stretch>
        </p:blipFill>
        <p:spPr>
          <a:xfrm>
            <a:off x="8869165" y="3335673"/>
            <a:ext cx="621846" cy="542591"/>
          </a:xfrm>
          <a:prstGeom prst="rect">
            <a:avLst/>
          </a:prstGeom>
        </p:spPr>
      </p:pic>
      <p:pic>
        <p:nvPicPr>
          <p:cNvPr id="53" name="Picture 52"/>
          <p:cNvPicPr>
            <a:picLocks noChangeAspect="1"/>
          </p:cNvPicPr>
          <p:nvPr/>
        </p:nvPicPr>
        <p:blipFill>
          <a:blip r:embed="rId18"/>
          <a:stretch>
            <a:fillRect/>
          </a:stretch>
        </p:blipFill>
        <p:spPr>
          <a:xfrm>
            <a:off x="6669145" y="4168246"/>
            <a:ext cx="650398" cy="564687"/>
          </a:xfrm>
          <a:prstGeom prst="rect">
            <a:avLst/>
          </a:prstGeom>
        </p:spPr>
      </p:pic>
      <p:cxnSp>
        <p:nvCxnSpPr>
          <p:cNvPr id="54" name="Straight Connector 53"/>
          <p:cNvCxnSpPr/>
          <p:nvPr/>
        </p:nvCxnSpPr>
        <p:spPr>
          <a:xfrm>
            <a:off x="6227609" y="1717566"/>
            <a:ext cx="561" cy="319441"/>
          </a:xfrm>
          <a:prstGeom prst="line">
            <a:avLst/>
          </a:prstGeom>
          <a:ln w="28575">
            <a:solidFill>
              <a:srgbClr val="C6D4CE"/>
            </a:solidFill>
          </a:ln>
        </p:spPr>
        <p:style>
          <a:lnRef idx="1">
            <a:schemeClr val="accent1"/>
          </a:lnRef>
          <a:fillRef idx="0">
            <a:schemeClr val="accent1"/>
          </a:fillRef>
          <a:effectRef idx="0">
            <a:schemeClr val="accent1"/>
          </a:effectRef>
          <a:fontRef idx="minor">
            <a:schemeClr val="tx1"/>
          </a:fontRef>
        </p:style>
      </p:cxnSp>
      <p:pic>
        <p:nvPicPr>
          <p:cNvPr id="55" name="Picture 54"/>
          <p:cNvPicPr>
            <a:picLocks noChangeAspect="1"/>
          </p:cNvPicPr>
          <p:nvPr/>
        </p:nvPicPr>
        <p:blipFill>
          <a:blip r:embed="rId19" cstate="print">
            <a:extLst>
              <a:ext uri="{BEBA8EAE-BF5A-486C-A8C5-ECC9F3942E4B}">
                <a14:imgProps xmlns:a14="http://schemas.microsoft.com/office/drawing/2010/main">
                  <a14:imgLayer r:embed="rId20">
                    <a14:imgEffect>
                      <a14:backgroundRemoval t="9763" b="89941" l="6509" r="89941">
                        <a14:foregroundMark x1="6509" y1="65680" x2="6509" y2="65680"/>
                        <a14:foregroundMark x1="45562" y1="56805" x2="45562" y2="56805"/>
                        <a14:foregroundMark x1="61538" y1="61243" x2="61538" y2="61243"/>
                      </a14:backgroundRemoval>
                    </a14:imgEffect>
                  </a14:imgLayer>
                </a14:imgProps>
              </a:ext>
              <a:ext uri="{28A0092B-C50C-407E-A947-70E740481C1C}">
                <a14:useLocalDpi xmlns:a14="http://schemas.microsoft.com/office/drawing/2010/main" val="0"/>
              </a:ext>
            </a:extLst>
          </a:blip>
          <a:stretch>
            <a:fillRect/>
          </a:stretch>
        </p:blipFill>
        <p:spPr>
          <a:xfrm>
            <a:off x="8624168" y="4555524"/>
            <a:ext cx="1402135" cy="1402135"/>
          </a:xfrm>
          <a:prstGeom prst="rect">
            <a:avLst/>
          </a:prstGeom>
        </p:spPr>
      </p:pic>
      <p:sp>
        <p:nvSpPr>
          <p:cNvPr id="6" name="Slide Number Placeholder 5"/>
          <p:cNvSpPr>
            <a:spLocks noGrp="1"/>
          </p:cNvSpPr>
          <p:nvPr>
            <p:ph type="sldNum" sz="quarter" idx="12"/>
          </p:nvPr>
        </p:nvSpPr>
        <p:spPr/>
        <p:txBody>
          <a:bodyPr/>
          <a:lstStyle/>
          <a:p>
            <a:fld id="{D45B42A2-12DC-D04A-88D3-A93CC82DF348}" type="slidenum">
              <a:rPr lang="en-US" smtClean="0"/>
              <a:t>36</a:t>
            </a:fld>
            <a:endParaRPr lang="en-US" dirty="0"/>
          </a:p>
        </p:txBody>
      </p:sp>
    </p:spTree>
    <p:extLst>
      <p:ext uri="{BB962C8B-B14F-4D97-AF65-F5344CB8AC3E}">
        <p14:creationId xmlns:p14="http://schemas.microsoft.com/office/powerpoint/2010/main" val="42375237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eHealth: technical choices</a:t>
            </a:r>
            <a:endParaRPr lang="en-US" dirty="0"/>
          </a:p>
        </p:txBody>
      </p:sp>
      <p:grpSp>
        <p:nvGrpSpPr>
          <p:cNvPr id="14" name="Group 13"/>
          <p:cNvGrpSpPr/>
          <p:nvPr/>
        </p:nvGrpSpPr>
        <p:grpSpPr>
          <a:xfrm>
            <a:off x="5357934" y="3979032"/>
            <a:ext cx="1558290" cy="1927622"/>
            <a:chOff x="7492037" y="939607"/>
            <a:chExt cx="1558290" cy="1927622"/>
          </a:xfrm>
        </p:grpSpPr>
        <p:pic>
          <p:nvPicPr>
            <p:cNvPr id="15" name="Picture 14"/>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7492037" y="939607"/>
              <a:ext cx="1558290" cy="1558290"/>
            </a:xfrm>
            <a:prstGeom prst="rect">
              <a:avLst/>
            </a:prstGeom>
          </p:spPr>
        </p:pic>
        <p:sp>
          <p:nvSpPr>
            <p:cNvPr id="16" name="Rectangle 15"/>
            <p:cNvSpPr/>
            <p:nvPr/>
          </p:nvSpPr>
          <p:spPr>
            <a:xfrm>
              <a:off x="7582532" y="2497897"/>
              <a:ext cx="1377300" cy="369332"/>
            </a:xfrm>
            <a:prstGeom prst="rect">
              <a:avLst/>
            </a:prstGeom>
          </p:spPr>
          <p:txBody>
            <a:bodyPr wrap="none">
              <a:spAutoFit/>
            </a:bodyPr>
            <a:lstStyle/>
            <a:p>
              <a:r>
                <a:rPr lang="en-US" b="1" dirty="0">
                  <a:solidFill>
                    <a:srgbClr val="0070C0"/>
                  </a:solidFill>
                  <a:latin typeface="Arial" panose="020B0604020202020204" pitchFamily="34" charset="0"/>
                  <a:cs typeface="Arial" panose="020B0604020202020204" pitchFamily="34" charset="0"/>
                </a:rPr>
                <a:t>Integration</a:t>
              </a:r>
            </a:p>
          </p:txBody>
        </p:sp>
      </p:grpSp>
      <p:grpSp>
        <p:nvGrpSpPr>
          <p:cNvPr id="17" name="Group 16"/>
          <p:cNvGrpSpPr/>
          <p:nvPr/>
        </p:nvGrpSpPr>
        <p:grpSpPr>
          <a:xfrm>
            <a:off x="2373554" y="4207098"/>
            <a:ext cx="1928733" cy="1699556"/>
            <a:chOff x="1150023" y="1167673"/>
            <a:chExt cx="1928733" cy="1699556"/>
          </a:xfrm>
        </p:grpSpPr>
        <p:pic>
          <p:nvPicPr>
            <p:cNvPr id="18" name="Picture 17"/>
            <p:cNvPicPr>
              <a:picLocks noChangeAspect="1"/>
            </p:cNvPicPr>
            <p:nvPr/>
          </p:nvPicPr>
          <p:blipFill>
            <a:blip r:embed="rId4"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653163" y="1167673"/>
              <a:ext cx="922453" cy="1080000"/>
            </a:xfrm>
            <a:prstGeom prst="rect">
              <a:avLst/>
            </a:prstGeom>
          </p:spPr>
        </p:pic>
        <p:sp>
          <p:nvSpPr>
            <p:cNvPr id="19" name="Rectangle 18"/>
            <p:cNvSpPr/>
            <p:nvPr/>
          </p:nvSpPr>
          <p:spPr>
            <a:xfrm>
              <a:off x="1150023" y="2497897"/>
              <a:ext cx="1928733" cy="369332"/>
            </a:xfrm>
            <a:prstGeom prst="rect">
              <a:avLst/>
            </a:prstGeom>
          </p:spPr>
          <p:txBody>
            <a:bodyPr wrap="none">
              <a:spAutoFit/>
            </a:bodyPr>
            <a:lstStyle/>
            <a:p>
              <a:r>
                <a:rPr lang="en-US" b="1" dirty="0">
                  <a:solidFill>
                    <a:srgbClr val="0070C0"/>
                  </a:solidFill>
                  <a:latin typeface="Arial" panose="020B0604020202020204" pitchFamily="34" charset="0"/>
                  <a:cs typeface="Arial" panose="020B0604020202020204" pitchFamily="34" charset="0"/>
                </a:rPr>
                <a:t>Standardization</a:t>
              </a:r>
            </a:p>
          </p:txBody>
        </p:sp>
      </p:grpSp>
      <p:grpSp>
        <p:nvGrpSpPr>
          <p:cNvPr id="20" name="Group 19"/>
          <p:cNvGrpSpPr/>
          <p:nvPr/>
        </p:nvGrpSpPr>
        <p:grpSpPr>
          <a:xfrm>
            <a:off x="2391498" y="1651379"/>
            <a:ext cx="1980029" cy="1699556"/>
            <a:chOff x="4161873" y="1167673"/>
            <a:chExt cx="1980029" cy="1699556"/>
          </a:xfrm>
        </p:grpSpPr>
        <p:pic>
          <p:nvPicPr>
            <p:cNvPr id="21" name="Picture 20"/>
            <p:cNvPicPr>
              <a:picLocks noChangeAspect="1"/>
            </p:cNvPicPr>
            <p:nvPr/>
          </p:nvPicPr>
          <p:blipFill>
            <a:blip r:embed="rId5">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611887" y="1167673"/>
              <a:ext cx="1080000" cy="1080000"/>
            </a:xfrm>
            <a:prstGeom prst="rect">
              <a:avLst/>
            </a:prstGeom>
          </p:spPr>
        </p:pic>
        <p:sp>
          <p:nvSpPr>
            <p:cNvPr id="22" name="Rectangle 21"/>
            <p:cNvSpPr/>
            <p:nvPr/>
          </p:nvSpPr>
          <p:spPr>
            <a:xfrm>
              <a:off x="4161873" y="2497897"/>
              <a:ext cx="1980029" cy="369332"/>
            </a:xfrm>
            <a:prstGeom prst="rect">
              <a:avLst/>
            </a:prstGeom>
          </p:spPr>
          <p:txBody>
            <a:bodyPr wrap="none">
              <a:spAutoFit/>
            </a:bodyPr>
            <a:lstStyle/>
            <a:p>
              <a:r>
                <a:rPr lang="en-US" b="1" dirty="0">
                  <a:solidFill>
                    <a:srgbClr val="0070C0"/>
                  </a:solidFill>
                  <a:latin typeface="Arial" panose="020B0604020202020204" pitchFamily="34" charset="0"/>
                  <a:cs typeface="Arial" panose="020B0604020202020204" pitchFamily="34" charset="0"/>
                </a:rPr>
                <a:t>Decentralization</a:t>
              </a:r>
            </a:p>
          </p:txBody>
        </p:sp>
      </p:grpSp>
      <p:grpSp>
        <p:nvGrpSpPr>
          <p:cNvPr id="23" name="Group 22"/>
          <p:cNvGrpSpPr/>
          <p:nvPr/>
        </p:nvGrpSpPr>
        <p:grpSpPr>
          <a:xfrm>
            <a:off x="8606840" y="1640236"/>
            <a:ext cx="1095172" cy="1699556"/>
            <a:chOff x="6309496" y="1167673"/>
            <a:chExt cx="1095172" cy="1699556"/>
          </a:xfrm>
        </p:grpSpPr>
        <p:pic>
          <p:nvPicPr>
            <p:cNvPr id="25" name="Picture 24"/>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321385" y="1167673"/>
              <a:ext cx="1071395" cy="1080000"/>
            </a:xfrm>
            <a:prstGeom prst="rect">
              <a:avLst/>
            </a:prstGeom>
          </p:spPr>
        </p:pic>
        <p:sp>
          <p:nvSpPr>
            <p:cNvPr id="26" name="Rectangle 25"/>
            <p:cNvSpPr/>
            <p:nvPr/>
          </p:nvSpPr>
          <p:spPr>
            <a:xfrm>
              <a:off x="6309496" y="2497897"/>
              <a:ext cx="1095172" cy="369332"/>
            </a:xfrm>
            <a:prstGeom prst="rect">
              <a:avLst/>
            </a:prstGeom>
          </p:spPr>
          <p:txBody>
            <a:bodyPr wrap="none">
              <a:spAutoFit/>
            </a:bodyPr>
            <a:lstStyle/>
            <a:p>
              <a:r>
                <a:rPr lang="en-US" b="1" dirty="0">
                  <a:solidFill>
                    <a:srgbClr val="0070C0"/>
                  </a:solidFill>
                  <a:latin typeface="Arial" panose="020B0604020202020204" pitchFamily="34" charset="0"/>
                  <a:cs typeface="Arial" panose="020B0604020202020204" pitchFamily="34" charset="0"/>
                </a:rPr>
                <a:t>Security</a:t>
              </a:r>
            </a:p>
          </p:txBody>
        </p:sp>
      </p:grpSp>
      <p:grpSp>
        <p:nvGrpSpPr>
          <p:cNvPr id="27" name="Group 26"/>
          <p:cNvGrpSpPr/>
          <p:nvPr/>
        </p:nvGrpSpPr>
        <p:grpSpPr>
          <a:xfrm>
            <a:off x="5637925" y="1651379"/>
            <a:ext cx="998308" cy="1699556"/>
            <a:chOff x="42285" y="1167673"/>
            <a:chExt cx="998308" cy="1699556"/>
          </a:xfrm>
        </p:grpSpPr>
        <p:sp>
          <p:nvSpPr>
            <p:cNvPr id="28" name="Rectangle 27"/>
            <p:cNvSpPr/>
            <p:nvPr/>
          </p:nvSpPr>
          <p:spPr>
            <a:xfrm>
              <a:off x="256746" y="2497897"/>
              <a:ext cx="569387" cy="369332"/>
            </a:xfrm>
            <a:prstGeom prst="rect">
              <a:avLst/>
            </a:prstGeom>
          </p:spPr>
          <p:txBody>
            <a:bodyPr wrap="none">
              <a:spAutoFit/>
            </a:bodyPr>
            <a:lstStyle/>
            <a:p>
              <a:r>
                <a:rPr lang="en-US" b="1" dirty="0">
                  <a:solidFill>
                    <a:srgbClr val="0070C0"/>
                  </a:solidFill>
                  <a:latin typeface="Arial" panose="020B0604020202020204" pitchFamily="34" charset="0"/>
                  <a:cs typeface="Arial" panose="020B0604020202020204" pitchFamily="34" charset="0"/>
                </a:rPr>
                <a:t>API</a:t>
              </a:r>
            </a:p>
          </p:txBody>
        </p:sp>
        <p:pic>
          <p:nvPicPr>
            <p:cNvPr id="29" name="Picture 28"/>
            <p:cNvPicPr>
              <a:picLocks noChangeAspect="1"/>
            </p:cNvPicPr>
            <p:nvPr/>
          </p:nvPicPr>
          <p:blipFill>
            <a:blip r:embed="rId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2285" y="1167673"/>
              <a:ext cx="998308" cy="1102159"/>
            </a:xfrm>
            <a:prstGeom prst="rect">
              <a:avLst/>
            </a:prstGeom>
          </p:spPr>
        </p:pic>
      </p:grpSp>
      <p:sp>
        <p:nvSpPr>
          <p:cNvPr id="31" name="Rectangle 30"/>
          <p:cNvSpPr/>
          <p:nvPr/>
        </p:nvSpPr>
        <p:spPr>
          <a:xfrm>
            <a:off x="8597913" y="5525280"/>
            <a:ext cx="902811" cy="369332"/>
          </a:xfrm>
          <a:prstGeom prst="rect">
            <a:avLst/>
          </a:prstGeom>
        </p:spPr>
        <p:txBody>
          <a:bodyPr wrap="none">
            <a:spAutoFit/>
          </a:bodyPr>
          <a:lstStyle/>
          <a:p>
            <a:r>
              <a:rPr lang="en-US" b="1" dirty="0" err="1">
                <a:solidFill>
                  <a:srgbClr val="0070C0"/>
                </a:solidFill>
                <a:latin typeface="Arial" panose="020B0604020202020204" pitchFamily="34" charset="0"/>
                <a:cs typeface="Arial" panose="020B0604020202020204" pitchFamily="34" charset="0"/>
              </a:rPr>
              <a:t>ReUse</a:t>
            </a:r>
            <a:endParaRPr lang="en-US" b="1" dirty="0">
              <a:solidFill>
                <a:srgbClr val="0070C0"/>
              </a:solidFill>
              <a:latin typeface="Arial" panose="020B0604020202020204" pitchFamily="34" charset="0"/>
              <a:cs typeface="Arial" panose="020B0604020202020204" pitchFamily="34" charset="0"/>
            </a:endParaRPr>
          </a:p>
        </p:txBody>
      </p:sp>
      <p:pic>
        <p:nvPicPr>
          <p:cNvPr id="33" name="Picture 3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97913" y="4132645"/>
            <a:ext cx="1083284" cy="1154453"/>
          </a:xfrm>
          <a:prstGeom prst="rect">
            <a:avLst/>
          </a:prstGeom>
        </p:spPr>
      </p:pic>
      <p:sp>
        <p:nvSpPr>
          <p:cNvPr id="6" name="Slide Number Placeholder 5"/>
          <p:cNvSpPr>
            <a:spLocks noGrp="1"/>
          </p:cNvSpPr>
          <p:nvPr>
            <p:ph type="sldNum" sz="quarter" idx="12"/>
          </p:nvPr>
        </p:nvSpPr>
        <p:spPr/>
        <p:txBody>
          <a:bodyPr/>
          <a:lstStyle/>
          <a:p>
            <a:fld id="{D45B42A2-12DC-D04A-88D3-A93CC82DF348}" type="slidenum">
              <a:rPr lang="en-US" smtClean="0"/>
              <a:t>37</a:t>
            </a:fld>
            <a:endParaRPr lang="en-US" dirty="0"/>
          </a:p>
        </p:txBody>
      </p:sp>
    </p:spTree>
    <p:extLst>
      <p:ext uri="{BB962C8B-B14F-4D97-AF65-F5344CB8AC3E}">
        <p14:creationId xmlns:p14="http://schemas.microsoft.com/office/powerpoint/2010/main" val="44318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nl-BE" smtClean="0"/>
              <a:t>eHealth: architecture</a:t>
            </a:r>
            <a:endParaRPr lang="en-US" dirty="0"/>
          </a:p>
        </p:txBody>
      </p:sp>
      <p:pic>
        <p:nvPicPr>
          <p:cNvPr id="56" name="Picture 7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5365" y="6076708"/>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Oval 83"/>
          <p:cNvSpPr>
            <a:spLocks noChangeArrowheads="1"/>
          </p:cNvSpPr>
          <p:nvPr/>
        </p:nvSpPr>
        <p:spPr bwMode="auto">
          <a:xfrm>
            <a:off x="2105215" y="4124083"/>
            <a:ext cx="989012"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endParaRPr lang="fr-FR" altLang="en-US" sz="2400" b="1" i="1">
              <a:solidFill>
                <a:srgbClr val="000000"/>
              </a:solidFill>
              <a:latin typeface="Calibri" pitchFamily="34" charset="0"/>
            </a:endParaRPr>
          </a:p>
        </p:txBody>
      </p:sp>
      <p:sp>
        <p:nvSpPr>
          <p:cNvPr id="58" name="Oval 84"/>
          <p:cNvSpPr>
            <a:spLocks noChangeArrowheads="1"/>
          </p:cNvSpPr>
          <p:nvPr/>
        </p:nvSpPr>
        <p:spPr bwMode="auto">
          <a:xfrm>
            <a:off x="9466454" y="4117733"/>
            <a:ext cx="989013" cy="1414463"/>
          </a:xfrm>
          <a:prstGeom prst="ellipse">
            <a:avLst/>
          </a:prstGeom>
          <a:gradFill rotWithShape="1">
            <a:gsLst>
              <a:gs pos="0">
                <a:srgbClr val="475E76"/>
              </a:gs>
              <a:gs pos="50000">
                <a:srgbClr val="99CCFF"/>
              </a:gs>
              <a:gs pos="100000">
                <a:srgbClr val="475E76"/>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59" name="Rectangle 85"/>
          <p:cNvSpPr>
            <a:spLocks noChangeArrowheads="1"/>
          </p:cNvSpPr>
          <p:nvPr/>
        </p:nvSpPr>
        <p:spPr bwMode="auto">
          <a:xfrm>
            <a:off x="2614804" y="4125671"/>
            <a:ext cx="7364413" cy="1412875"/>
          </a:xfrm>
          <a:prstGeom prst="rect">
            <a:avLst/>
          </a:prstGeom>
          <a:gradFill rotWithShape="1">
            <a:gsLst>
              <a:gs pos="0">
                <a:srgbClr val="99CCFF">
                  <a:gamma/>
                  <a:shade val="46275"/>
                  <a:invGamma/>
                </a:srgbClr>
              </a:gs>
              <a:gs pos="50000">
                <a:srgbClr val="99CCFF"/>
              </a:gs>
              <a:gs pos="100000">
                <a:srgbClr val="99CCFF">
                  <a:gamma/>
                  <a:shade val="46275"/>
                  <a:invGamma/>
                </a:srgbClr>
              </a:gs>
            </a:gsLst>
            <a:lin ang="5400000" scaled="1"/>
          </a:gradFill>
          <a:ln w="9525">
            <a:noFill/>
            <a:miter lim="800000"/>
            <a:headEnd/>
            <a:tailEnd/>
          </a:ln>
          <a:effectLst/>
        </p:spPr>
        <p:txBody>
          <a:bodyPr wrap="none" anchor="ctr"/>
          <a:lstStyle/>
          <a:p>
            <a:pPr algn="ctr">
              <a:defRPr/>
            </a:pPr>
            <a:endParaRPr lang="fr-BE" sz="2400" b="1" i="1">
              <a:solidFill>
                <a:srgbClr val="FFFFFF"/>
              </a:solidFill>
              <a:effectLst>
                <a:outerShdw blurRad="38100" dist="38100" dir="2700000" algn="tl">
                  <a:srgbClr val="000000"/>
                </a:outerShdw>
              </a:effectLst>
            </a:endParaRPr>
          </a:p>
          <a:p>
            <a:pPr algn="ctr">
              <a:defRPr/>
            </a:pPr>
            <a:endParaRPr lang="en-GB" sz="2400" b="1" i="1">
              <a:solidFill>
                <a:srgbClr val="FFFFFF"/>
              </a:solidFill>
              <a:effectLst>
                <a:outerShdw blurRad="38100" dist="38100" dir="2700000" algn="tl">
                  <a:srgbClr val="000000"/>
                </a:outerShdw>
              </a:effectLst>
            </a:endParaRPr>
          </a:p>
        </p:txBody>
      </p:sp>
      <p:sp>
        <p:nvSpPr>
          <p:cNvPr id="60" name="Oval 86"/>
          <p:cNvSpPr>
            <a:spLocks noChangeArrowheads="1"/>
          </p:cNvSpPr>
          <p:nvPr/>
        </p:nvSpPr>
        <p:spPr bwMode="auto">
          <a:xfrm>
            <a:off x="3384740" y="4381256"/>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61" name="Oval 87"/>
          <p:cNvSpPr>
            <a:spLocks noChangeArrowheads="1"/>
          </p:cNvSpPr>
          <p:nvPr/>
        </p:nvSpPr>
        <p:spPr bwMode="auto">
          <a:xfrm>
            <a:off x="9290240" y="4374906"/>
            <a:ext cx="735012" cy="914400"/>
          </a:xfrm>
          <a:prstGeom prst="ellipse">
            <a:avLst/>
          </a:prstGeom>
          <a:gradFill rotWithShape="1">
            <a:gsLst>
              <a:gs pos="0">
                <a:srgbClr val="475E00"/>
              </a:gs>
              <a:gs pos="50000">
                <a:srgbClr val="99CC00"/>
              </a:gs>
              <a:gs pos="100000">
                <a:srgbClr val="475E00"/>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62" name="Rectangle 88"/>
          <p:cNvSpPr>
            <a:spLocks noChangeArrowheads="1"/>
          </p:cNvSpPr>
          <p:nvPr/>
        </p:nvSpPr>
        <p:spPr bwMode="auto">
          <a:xfrm>
            <a:off x="3787967" y="4384433"/>
            <a:ext cx="5832475" cy="906463"/>
          </a:xfrm>
          <a:prstGeom prst="rect">
            <a:avLst/>
          </a:prstGeom>
          <a:gradFill rotWithShape="1">
            <a:gsLst>
              <a:gs pos="0">
                <a:srgbClr val="99CC00">
                  <a:gamma/>
                  <a:shade val="46275"/>
                  <a:invGamma/>
                </a:srgbClr>
              </a:gs>
              <a:gs pos="50000">
                <a:srgbClr val="99CC00"/>
              </a:gs>
              <a:gs pos="100000">
                <a:srgbClr val="99CC00">
                  <a:gamma/>
                  <a:shade val="46275"/>
                  <a:invGamma/>
                </a:srgbClr>
              </a:gs>
            </a:gsLst>
            <a:lin ang="5400000" scaled="1"/>
          </a:gradFill>
          <a:ln w="9525">
            <a:noFill/>
            <a:miter lim="800000"/>
            <a:headEnd/>
            <a:tailEnd/>
          </a:ln>
          <a:effectLst/>
        </p:spPr>
        <p:txBody>
          <a:bodyPr wrap="none" anchor="ctr"/>
          <a:lstStyle/>
          <a:p>
            <a:pPr algn="ctr">
              <a:defRPr/>
            </a:pPr>
            <a:r>
              <a:rPr lang="nl-BE" sz="2400" b="1" i="1" dirty="0">
                <a:solidFill>
                  <a:srgbClr val="FFFFFF"/>
                </a:solidFill>
                <a:effectLst>
                  <a:outerShdw blurRad="38100" dist="38100" dir="2700000" algn="tl">
                    <a:srgbClr val="000000"/>
                  </a:outerShdw>
                </a:effectLst>
              </a:rPr>
              <a:t>Basic services</a:t>
            </a:r>
          </a:p>
          <a:p>
            <a:pPr algn="ctr">
              <a:defRPr/>
            </a:pPr>
            <a:r>
              <a:rPr lang="nl-BE" sz="2400" b="1" i="1" dirty="0">
                <a:solidFill>
                  <a:srgbClr val="07766F"/>
                </a:solidFill>
                <a:effectLst>
                  <a:outerShdw blurRad="38100" dist="38100" dir="2700000" algn="tl">
                    <a:srgbClr val="000000"/>
                  </a:outerShdw>
                </a:effectLst>
              </a:rPr>
              <a:t>eHealth-</a:t>
            </a:r>
            <a:r>
              <a:rPr lang="nl-BE" sz="2400" b="1" i="1" dirty="0">
                <a:solidFill>
                  <a:srgbClr val="C00000"/>
                </a:solidFill>
                <a:effectLst>
                  <a:outerShdw blurRad="38100" dist="38100" dir="2700000" algn="tl">
                    <a:srgbClr val="000000"/>
                  </a:outerShdw>
                </a:effectLst>
              </a:rPr>
              <a:t>platform</a:t>
            </a:r>
          </a:p>
        </p:txBody>
      </p:sp>
      <p:sp>
        <p:nvSpPr>
          <p:cNvPr id="63" name="Text Box 89"/>
          <p:cNvSpPr txBox="1">
            <a:spLocks noChangeArrowheads="1"/>
          </p:cNvSpPr>
          <p:nvPr/>
        </p:nvSpPr>
        <p:spPr bwMode="auto">
          <a:xfrm>
            <a:off x="2054415" y="4598746"/>
            <a:ext cx="139974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nl-BE" altLang="en-US" sz="2400" b="1" i="1" dirty="0">
                <a:solidFill>
                  <a:srgbClr val="000000"/>
                </a:solidFill>
              </a:rPr>
              <a:t>Network</a:t>
            </a:r>
          </a:p>
        </p:txBody>
      </p:sp>
      <p:pic>
        <p:nvPicPr>
          <p:cNvPr id="64" name="Picture 3"/>
          <p:cNvPicPr>
            <a:picLocks noChangeAspect="1" noChangeArrowheads="1"/>
          </p:cNvPicPr>
          <p:nvPr/>
        </p:nvPicPr>
        <p:blipFill>
          <a:blip r:embed="rId4">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5905692" y="5979869"/>
            <a:ext cx="466725" cy="37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 name="Oval 5"/>
          <p:cNvSpPr>
            <a:spLocks noChangeArrowheads="1"/>
          </p:cNvSpPr>
          <p:nvPr/>
        </p:nvSpPr>
        <p:spPr bwMode="auto">
          <a:xfrm>
            <a:off x="4847158" y="1321102"/>
            <a:ext cx="2286000" cy="762000"/>
          </a:xfrm>
          <a:prstGeom prst="ellipse">
            <a:avLst/>
          </a:prstGeom>
          <a:noFill/>
          <a:ln w="9525">
            <a:noFill/>
            <a:round/>
            <a:headEnd/>
            <a:tailEnd/>
          </a:ln>
          <a:effectLst/>
        </p:spPr>
        <p:txBody>
          <a:bodyPr wrap="none" anchor="ctr"/>
          <a:lstStyle/>
          <a:p>
            <a:pPr algn="ctr">
              <a:defRPr/>
            </a:pPr>
            <a:r>
              <a:rPr lang="nl-BE" sz="2000" b="1" i="1" dirty="0" err="1">
                <a:solidFill>
                  <a:srgbClr val="000000"/>
                </a:solidFill>
                <a:effectLst>
                  <a:outerShdw blurRad="38100" dist="38100" dir="2700000" algn="tl">
                    <a:srgbClr val="C0C0C0"/>
                  </a:outerShdw>
                </a:effectLst>
              </a:rPr>
              <a:t>Patients</a:t>
            </a:r>
            <a:r>
              <a:rPr lang="nl-BE" sz="2000" b="1" i="1" dirty="0">
                <a:solidFill>
                  <a:srgbClr val="000000"/>
                </a:solidFill>
                <a:effectLst>
                  <a:outerShdw blurRad="38100" dist="38100" dir="2700000" algn="tl">
                    <a:srgbClr val="C0C0C0"/>
                  </a:outerShdw>
                </a:effectLst>
              </a:rPr>
              <a:t>, health care providers</a:t>
            </a:r>
          </a:p>
          <a:p>
            <a:pPr algn="ctr">
              <a:defRPr/>
            </a:pPr>
            <a:r>
              <a:rPr lang="nl-BE" sz="2000" b="1" i="1" dirty="0" err="1">
                <a:solidFill>
                  <a:srgbClr val="000000"/>
                </a:solidFill>
                <a:effectLst>
                  <a:outerShdw blurRad="38100" dist="38100" dir="2700000" algn="tl">
                    <a:srgbClr val="C0C0C0"/>
                  </a:outerShdw>
                </a:effectLst>
              </a:rPr>
              <a:t>and</a:t>
            </a:r>
            <a:r>
              <a:rPr lang="nl-BE" sz="2000" b="1" i="1" dirty="0">
                <a:solidFill>
                  <a:srgbClr val="000000"/>
                </a:solidFill>
                <a:effectLst>
                  <a:outerShdw blurRad="38100" dist="38100" dir="2700000" algn="tl">
                    <a:srgbClr val="C0C0C0"/>
                  </a:outerShdw>
                </a:effectLst>
              </a:rPr>
              <a:t> health care </a:t>
            </a:r>
            <a:r>
              <a:rPr lang="nl-BE" sz="2000" b="1" i="1" dirty="0" err="1">
                <a:solidFill>
                  <a:srgbClr val="000000"/>
                </a:solidFill>
                <a:effectLst>
                  <a:outerShdw blurRad="38100" dist="38100" dir="2700000" algn="tl">
                    <a:srgbClr val="C0C0C0"/>
                  </a:outerShdw>
                </a:effectLst>
              </a:rPr>
              <a:t>institutions</a:t>
            </a:r>
            <a:endParaRPr lang="nl-BE" sz="2000" b="1" i="1" dirty="0">
              <a:solidFill>
                <a:srgbClr val="FFFFFF"/>
              </a:solidFill>
              <a:effectLst>
                <a:outerShdw blurRad="38100" dist="38100" dir="2700000" algn="tl">
                  <a:srgbClr val="C0C0C0"/>
                </a:outerShdw>
              </a:effectLst>
            </a:endParaRPr>
          </a:p>
        </p:txBody>
      </p:sp>
      <p:sp>
        <p:nvSpPr>
          <p:cNvPr id="66" name="AutoShape 13"/>
          <p:cNvSpPr>
            <a:spLocks noChangeArrowheads="1"/>
          </p:cNvSpPr>
          <p:nvPr/>
        </p:nvSpPr>
        <p:spPr bwMode="blackWhite">
          <a:xfrm>
            <a:off x="7556690" y="5827469"/>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sp>
        <p:nvSpPr>
          <p:cNvPr id="67" name="AutoShape 14"/>
          <p:cNvSpPr>
            <a:spLocks noChangeArrowheads="1"/>
          </p:cNvSpPr>
          <p:nvPr/>
        </p:nvSpPr>
        <p:spPr bwMode="blackWhite">
          <a:xfrm>
            <a:off x="8855265" y="5827469"/>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sp>
        <p:nvSpPr>
          <p:cNvPr id="68" name="AutoShape 16"/>
          <p:cNvSpPr>
            <a:spLocks noChangeArrowheads="1"/>
          </p:cNvSpPr>
          <p:nvPr/>
        </p:nvSpPr>
        <p:spPr bwMode="blackWhite">
          <a:xfrm>
            <a:off x="6372415" y="5827469"/>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pic>
        <p:nvPicPr>
          <p:cNvPr id="69" name="Picture 20" descr="FOD_tekening"/>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348854" y="6006856"/>
            <a:ext cx="392113" cy="35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Rectangle 21"/>
          <p:cNvSpPr>
            <a:spLocks noChangeArrowheads="1"/>
          </p:cNvSpPr>
          <p:nvPr/>
        </p:nvSpPr>
        <p:spPr bwMode="auto">
          <a:xfrm>
            <a:off x="2247137" y="6357694"/>
            <a:ext cx="11496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nl-BE" altLang="en-US" sz="2000" b="1" i="1" dirty="0">
                <a:solidFill>
                  <a:srgbClr val="CC9900"/>
                </a:solidFill>
                <a:latin typeface="Calibri" pitchFamily="34" charset="0"/>
              </a:rPr>
              <a:t>Suppliers</a:t>
            </a:r>
          </a:p>
        </p:txBody>
      </p:sp>
      <p:sp>
        <p:nvSpPr>
          <p:cNvPr id="71" name="Rectangle 22"/>
          <p:cNvSpPr>
            <a:spLocks noChangeArrowheads="1"/>
          </p:cNvSpPr>
          <p:nvPr/>
        </p:nvSpPr>
        <p:spPr bwMode="auto">
          <a:xfrm>
            <a:off x="2306122" y="3735144"/>
            <a:ext cx="7697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nl-BE" altLang="en-US" sz="2000" b="1" i="1" dirty="0">
                <a:solidFill>
                  <a:srgbClr val="CC9900"/>
                </a:solidFill>
                <a:latin typeface="Calibri" pitchFamily="34" charset="0"/>
              </a:rPr>
              <a:t>Users</a:t>
            </a:r>
          </a:p>
        </p:txBody>
      </p:sp>
      <p:sp>
        <p:nvSpPr>
          <p:cNvPr id="72" name="AutoShape 23">
            <a:hlinkClick r:id="" action="ppaction://noaction" highlightClick="1"/>
          </p:cNvPr>
          <p:cNvSpPr>
            <a:spLocks noChangeArrowheads="1"/>
          </p:cNvSpPr>
          <p:nvPr/>
        </p:nvSpPr>
        <p:spPr bwMode="blackWhite">
          <a:xfrm>
            <a:off x="5123052" y="2749306"/>
            <a:ext cx="1219200" cy="914400"/>
          </a:xfrm>
          <a:prstGeom prst="actionButtonBlank">
            <a:avLst/>
          </a:prstGeom>
          <a:gradFill rotWithShape="0">
            <a:gsLst>
              <a:gs pos="0">
                <a:srgbClr val="969696">
                  <a:gamma/>
                  <a:tint val="53725"/>
                  <a:invGamma/>
                </a:srgbClr>
              </a:gs>
              <a:gs pos="100000">
                <a:srgbClr val="969696"/>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dirty="0">
                <a:solidFill>
                  <a:srgbClr val="3E6E5A"/>
                </a:solidFill>
                <a:effectLst>
                  <a:outerShdw blurRad="38100" dist="38100" dir="2700000" algn="tl">
                    <a:srgbClr val="000000"/>
                  </a:outerShdw>
                </a:effectLst>
              </a:rPr>
              <a:t>eHealth</a:t>
            </a:r>
            <a:r>
              <a:rPr lang="nl-BE" sz="1400" i="1" dirty="0">
                <a:solidFill>
                  <a:srgbClr val="FFFFFF"/>
                </a:solidFill>
                <a:effectLst>
                  <a:outerShdw blurRad="38100" dist="38100" dir="2700000" algn="tl">
                    <a:srgbClr val="000000"/>
                  </a:outerShdw>
                </a:effectLst>
              </a:rPr>
              <a:t>-portal</a:t>
            </a:r>
          </a:p>
        </p:txBody>
      </p:sp>
      <p:grpSp>
        <p:nvGrpSpPr>
          <p:cNvPr id="73" name="Group 24"/>
          <p:cNvGrpSpPr>
            <a:grpSpLocks/>
          </p:cNvGrpSpPr>
          <p:nvPr/>
        </p:nvGrpSpPr>
        <p:grpSpPr bwMode="auto">
          <a:xfrm>
            <a:off x="2390965" y="1955556"/>
            <a:ext cx="1219200" cy="914400"/>
            <a:chOff x="432" y="1200"/>
            <a:chExt cx="912" cy="672"/>
          </a:xfrm>
        </p:grpSpPr>
        <p:sp>
          <p:nvSpPr>
            <p:cNvPr id="74" name="AutoShape 25">
              <a:hlinkClick r:id="" action="ppaction://noaction" highlightClick="1"/>
            </p:cNvPr>
            <p:cNvSpPr>
              <a:spLocks noChangeArrowheads="1"/>
            </p:cNvSpPr>
            <p:nvPr/>
          </p:nvSpPr>
          <p:spPr bwMode="blackWhite">
            <a:xfrm>
              <a:off x="432" y="1200"/>
              <a:ext cx="912" cy="672"/>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dirty="0">
                  <a:solidFill>
                    <a:srgbClr val="FFFFFF"/>
                  </a:solidFill>
                  <a:effectLst>
                    <a:outerShdw blurRad="38100" dist="38100" dir="2700000" algn="tl">
                      <a:srgbClr val="000000"/>
                    </a:outerShdw>
                  </a:effectLst>
                </a:rPr>
                <a:t>Site </a:t>
              </a:r>
              <a:r>
                <a:rPr lang="nl-BE" sz="1400" i="1" dirty="0" err="1">
                  <a:solidFill>
                    <a:srgbClr val="FFFFFF"/>
                  </a:solidFill>
                  <a:effectLst>
                    <a:outerShdw blurRad="38100" dist="38100" dir="2700000" algn="tl">
                      <a:srgbClr val="000000"/>
                    </a:outerShdw>
                  </a:effectLst>
                </a:rPr>
                <a:t>Ministry</a:t>
              </a:r>
              <a:r>
                <a:rPr lang="nl-BE" sz="1400" i="1" dirty="0">
                  <a:solidFill>
                    <a:srgbClr val="FFFFFF"/>
                  </a:solidFill>
                  <a:effectLst>
                    <a:outerShdw blurRad="38100" dist="38100" dir="2700000" algn="tl">
                      <a:srgbClr val="000000"/>
                    </a:outerShdw>
                  </a:effectLst>
                </a:rPr>
                <a:t> </a:t>
              </a:r>
              <a:endParaRPr lang="nl-BE" sz="1000" i="1" dirty="0">
                <a:solidFill>
                  <a:srgbClr val="FFFFFF"/>
                </a:solidFill>
              </a:endParaRPr>
            </a:p>
          </p:txBody>
        </p:sp>
        <p:sp>
          <p:nvSpPr>
            <p:cNvPr id="75" name="AutoShape 26">
              <a:hlinkClick r:id="" action="ppaction://noaction" highlightClick="1"/>
            </p:cNvPr>
            <p:cNvSpPr>
              <a:spLocks noChangeArrowheads="1"/>
            </p:cNvSpPr>
            <p:nvPr/>
          </p:nvSpPr>
          <p:spPr bwMode="blackWhite">
            <a:xfrm>
              <a:off x="768" y="1440"/>
              <a:ext cx="384" cy="19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76" name="AutoShape 27">
              <a:hlinkClick r:id="" action="ppaction://noaction" highlightClick="1"/>
            </p:cNvPr>
            <p:cNvSpPr>
              <a:spLocks noChangeArrowheads="1"/>
            </p:cNvSpPr>
            <p:nvPr/>
          </p:nvSpPr>
          <p:spPr bwMode="blackWhite">
            <a:xfrm>
              <a:off x="816" y="1488"/>
              <a:ext cx="386" cy="191"/>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77" name="AutoShape 28">
              <a:hlinkClick r:id="" action="ppaction://noaction" highlightClick="1"/>
            </p:cNvPr>
            <p:cNvSpPr>
              <a:spLocks noChangeArrowheads="1"/>
            </p:cNvSpPr>
            <p:nvPr/>
          </p:nvSpPr>
          <p:spPr bwMode="blackWhite">
            <a:xfrm>
              <a:off x="864" y="1536"/>
              <a:ext cx="384" cy="193"/>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78" name="AutoShape 29">
              <a:hlinkClick r:id="" action="ppaction://noaction" highlightClick="1"/>
            </p:cNvPr>
            <p:cNvSpPr>
              <a:spLocks noChangeArrowheads="1"/>
            </p:cNvSpPr>
            <p:nvPr/>
          </p:nvSpPr>
          <p:spPr bwMode="blackWhite">
            <a:xfrm>
              <a:off x="912" y="1584"/>
              <a:ext cx="385" cy="192"/>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dirty="0">
                  <a:solidFill>
                    <a:srgbClr val="FFFFFF"/>
                  </a:solidFill>
                  <a:effectLst>
                    <a:outerShdw blurRad="38100" dist="38100" dir="2700000" algn="tl">
                      <a:srgbClr val="000000"/>
                    </a:outerShdw>
                  </a:effectLst>
                </a:rPr>
                <a:t>VAS</a:t>
              </a:r>
            </a:p>
          </p:txBody>
        </p:sp>
        <p:pic>
          <p:nvPicPr>
            <p:cNvPr id="79" name="Picture 30" descr="FOD_tekeni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 y="1605"/>
              <a:ext cx="240" cy="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0" name="AutoShape 31">
            <a:hlinkClick r:id="" action="ppaction://noaction" highlightClick="1"/>
          </p:cNvPr>
          <p:cNvSpPr>
            <a:spLocks noChangeArrowheads="1"/>
          </p:cNvSpPr>
          <p:nvPr/>
        </p:nvSpPr>
        <p:spPr bwMode="blackWhite">
          <a:xfrm>
            <a:off x="7802752" y="2295283"/>
            <a:ext cx="1130300" cy="1039813"/>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200" i="1" dirty="0">
                <a:solidFill>
                  <a:srgbClr val="FFFFFF"/>
                </a:solidFill>
                <a:effectLst>
                  <a:outerShdw blurRad="38100" dist="38100" dir="2700000" algn="tl">
                    <a:srgbClr val="000000"/>
                  </a:outerShdw>
                </a:effectLst>
              </a:rPr>
              <a:t>Software health care </a:t>
            </a:r>
            <a:r>
              <a:rPr lang="nl-BE" sz="1200" i="1" dirty="0" err="1">
                <a:solidFill>
                  <a:srgbClr val="FFFFFF"/>
                </a:solidFill>
                <a:effectLst>
                  <a:outerShdw blurRad="38100" dist="38100" dir="2700000" algn="tl">
                    <a:srgbClr val="000000"/>
                  </a:outerShdw>
                </a:effectLst>
              </a:rPr>
              <a:t>institution</a:t>
            </a:r>
            <a:endParaRPr lang="nl-BE" sz="1200" i="1" dirty="0">
              <a:solidFill>
                <a:srgbClr val="FFFFFF"/>
              </a:solidFill>
            </a:endParaRPr>
          </a:p>
        </p:txBody>
      </p:sp>
      <p:sp>
        <p:nvSpPr>
          <p:cNvPr id="81" name="AutoShape 32">
            <a:hlinkClick r:id="" action="ppaction://noaction" highlightClick="1"/>
          </p:cNvPr>
          <p:cNvSpPr>
            <a:spLocks noChangeArrowheads="1"/>
          </p:cNvSpPr>
          <p:nvPr/>
        </p:nvSpPr>
        <p:spPr bwMode="blackWhite">
          <a:xfrm>
            <a:off x="8210740" y="2769944"/>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2" name="AutoShape 33">
            <a:hlinkClick r:id="" action="ppaction://noaction" highlightClick="1"/>
          </p:cNvPr>
          <p:cNvSpPr>
            <a:spLocks noChangeArrowheads="1"/>
          </p:cNvSpPr>
          <p:nvPr/>
        </p:nvSpPr>
        <p:spPr bwMode="blackWhite">
          <a:xfrm>
            <a:off x="8274240" y="2835031"/>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3" name="AutoShape 34">
            <a:hlinkClick r:id="" action="ppaction://noaction" highlightClick="1"/>
          </p:cNvPr>
          <p:cNvSpPr>
            <a:spLocks noChangeArrowheads="1"/>
          </p:cNvSpPr>
          <p:nvPr/>
        </p:nvSpPr>
        <p:spPr bwMode="blackWhite">
          <a:xfrm>
            <a:off x="8337740" y="2900121"/>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4" name="AutoShape 35">
            <a:hlinkClick r:id="" action="ppaction://noaction" highlightClick="1"/>
          </p:cNvPr>
          <p:cNvSpPr>
            <a:spLocks noChangeArrowheads="1"/>
          </p:cNvSpPr>
          <p:nvPr/>
        </p:nvSpPr>
        <p:spPr bwMode="blackWhite">
          <a:xfrm>
            <a:off x="8401240" y="2965206"/>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dirty="0">
                <a:solidFill>
                  <a:srgbClr val="FFFFFF"/>
                </a:solidFill>
                <a:effectLst>
                  <a:outerShdw blurRad="38100" dist="38100" dir="2700000" algn="tl">
                    <a:srgbClr val="000000"/>
                  </a:outerShdw>
                </a:effectLst>
              </a:rPr>
              <a:t>VAS</a:t>
            </a:r>
          </a:p>
        </p:txBody>
      </p:sp>
      <p:sp>
        <p:nvSpPr>
          <p:cNvPr id="85" name="AutoShape 36">
            <a:hlinkClick r:id="" action="ppaction://noaction" highlightClick="1"/>
          </p:cNvPr>
          <p:cNvSpPr>
            <a:spLocks noChangeArrowheads="1"/>
          </p:cNvSpPr>
          <p:nvPr/>
        </p:nvSpPr>
        <p:spPr bwMode="blackWhite">
          <a:xfrm>
            <a:off x="6494652" y="2749306"/>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a:solidFill>
                  <a:srgbClr val="FFFFFF"/>
                </a:solidFill>
                <a:effectLst>
                  <a:outerShdw blurRad="38100" dist="38100" dir="2700000" algn="tl">
                    <a:srgbClr val="000000"/>
                  </a:outerShdw>
                </a:effectLst>
              </a:rPr>
              <a:t>MyCareNet</a:t>
            </a:r>
            <a:endParaRPr lang="nl-BE" sz="1000" i="1">
              <a:solidFill>
                <a:srgbClr val="FFFFFF"/>
              </a:solidFill>
            </a:endParaRPr>
          </a:p>
        </p:txBody>
      </p:sp>
      <p:sp>
        <p:nvSpPr>
          <p:cNvPr id="86" name="AutoShape 37">
            <a:hlinkClick r:id="" action="ppaction://noaction" highlightClick="1"/>
          </p:cNvPr>
          <p:cNvSpPr>
            <a:spLocks noChangeArrowheads="1"/>
          </p:cNvSpPr>
          <p:nvPr/>
        </p:nvSpPr>
        <p:spPr bwMode="blackWhite">
          <a:xfrm>
            <a:off x="6943915" y="3076331"/>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7" name="AutoShape 38">
            <a:hlinkClick r:id="" action="ppaction://noaction" highlightClick="1"/>
          </p:cNvPr>
          <p:cNvSpPr>
            <a:spLocks noChangeArrowheads="1"/>
          </p:cNvSpPr>
          <p:nvPr/>
        </p:nvSpPr>
        <p:spPr bwMode="blackWhite">
          <a:xfrm>
            <a:off x="7007415" y="3141419"/>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8" name="AutoShape 39">
            <a:hlinkClick r:id="" action="ppaction://noaction" highlightClick="1"/>
          </p:cNvPr>
          <p:cNvSpPr>
            <a:spLocks noChangeArrowheads="1"/>
          </p:cNvSpPr>
          <p:nvPr/>
        </p:nvSpPr>
        <p:spPr bwMode="blackWhite">
          <a:xfrm>
            <a:off x="7072504" y="3206506"/>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89" name="AutoShape 40">
            <a:hlinkClick r:id="" action="ppaction://noaction" highlightClick="1"/>
          </p:cNvPr>
          <p:cNvSpPr>
            <a:spLocks noChangeArrowheads="1"/>
          </p:cNvSpPr>
          <p:nvPr/>
        </p:nvSpPr>
        <p:spPr bwMode="blackWhite">
          <a:xfrm>
            <a:off x="7136002" y="327159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dirty="0">
                <a:solidFill>
                  <a:srgbClr val="FFFFFF"/>
                </a:solidFill>
                <a:effectLst>
                  <a:outerShdw blurRad="38100" dist="38100" dir="2700000" algn="tl">
                    <a:srgbClr val="000000"/>
                  </a:outerShdw>
                </a:effectLst>
              </a:rPr>
              <a:t>VAS</a:t>
            </a:r>
          </a:p>
        </p:txBody>
      </p:sp>
      <p:sp>
        <p:nvSpPr>
          <p:cNvPr id="90" name="AutoShape 41">
            <a:hlinkClick r:id="" action="ppaction://noaction" highlightClick="1"/>
          </p:cNvPr>
          <p:cNvSpPr>
            <a:spLocks noChangeArrowheads="1"/>
          </p:cNvSpPr>
          <p:nvPr/>
        </p:nvSpPr>
        <p:spPr bwMode="blackWhite">
          <a:xfrm>
            <a:off x="8988617" y="1831733"/>
            <a:ext cx="1189037" cy="1063625"/>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200" i="1" dirty="0">
                <a:solidFill>
                  <a:srgbClr val="FFFFFF"/>
                </a:solidFill>
                <a:effectLst>
                  <a:outerShdw blurRad="38100" dist="38100" dir="2700000" algn="tl">
                    <a:srgbClr val="000000"/>
                  </a:outerShdw>
                </a:effectLst>
              </a:rPr>
              <a:t>Software health care professional</a:t>
            </a:r>
            <a:endParaRPr lang="nl-BE" sz="1200" i="1" dirty="0">
              <a:solidFill>
                <a:srgbClr val="FFFFFF"/>
              </a:solidFill>
            </a:endParaRPr>
          </a:p>
        </p:txBody>
      </p:sp>
      <p:sp>
        <p:nvSpPr>
          <p:cNvPr id="91" name="AutoShape 46"/>
          <p:cNvSpPr>
            <a:spLocks noChangeArrowheads="1"/>
          </p:cNvSpPr>
          <p:nvPr/>
        </p:nvSpPr>
        <p:spPr bwMode="auto">
          <a:xfrm>
            <a:off x="3229165" y="2804871"/>
            <a:ext cx="381000" cy="1468437"/>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2" name="AutoShape 47"/>
          <p:cNvSpPr>
            <a:spLocks noChangeArrowheads="1"/>
          </p:cNvSpPr>
          <p:nvPr/>
        </p:nvSpPr>
        <p:spPr bwMode="auto">
          <a:xfrm>
            <a:off x="9566465" y="2804869"/>
            <a:ext cx="381000" cy="1503362"/>
          </a:xfrm>
          <a:prstGeom prst="upDownArrow">
            <a:avLst>
              <a:gd name="adj1" fmla="val 60833"/>
              <a:gd name="adj2" fmla="val 64575"/>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3" name="AutoShape 49"/>
          <p:cNvSpPr>
            <a:spLocks noChangeArrowheads="1"/>
          </p:cNvSpPr>
          <p:nvPr/>
        </p:nvSpPr>
        <p:spPr bwMode="auto">
          <a:xfrm>
            <a:off x="8552052" y="3282706"/>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4" name="AutoShape 50"/>
          <p:cNvSpPr>
            <a:spLocks noChangeArrowheads="1"/>
          </p:cNvSpPr>
          <p:nvPr/>
        </p:nvSpPr>
        <p:spPr bwMode="auto">
          <a:xfrm>
            <a:off x="5580252" y="3511306"/>
            <a:ext cx="381000" cy="762000"/>
          </a:xfrm>
          <a:prstGeom prst="upDownArrow">
            <a:avLst>
              <a:gd name="adj1" fmla="val 38333"/>
              <a:gd name="adj2" fmla="val 50833"/>
            </a:avLst>
          </a:prstGeom>
          <a:gradFill rotWithShape="0">
            <a:gsLst>
              <a:gs pos="0">
                <a:schemeClr val="bg2"/>
              </a:gs>
              <a:gs pos="50000">
                <a:schemeClr val="bg2">
                  <a:gamma/>
                  <a:tint val="40000"/>
                  <a:invGamma/>
                </a:schemeClr>
              </a:gs>
              <a:gs pos="100000">
                <a:schemeClr val="bg2"/>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5" name="AutoShape 51"/>
          <p:cNvSpPr>
            <a:spLocks noChangeArrowheads="1"/>
          </p:cNvSpPr>
          <p:nvPr/>
        </p:nvSpPr>
        <p:spPr bwMode="auto">
          <a:xfrm>
            <a:off x="6913752" y="3525594"/>
            <a:ext cx="381000" cy="762000"/>
          </a:xfrm>
          <a:prstGeom prst="upDownArrow">
            <a:avLst>
              <a:gd name="adj1" fmla="val 38333"/>
              <a:gd name="adj2" fmla="val 50833"/>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96" name="AutoShape 52"/>
          <p:cNvSpPr>
            <a:spLocks noChangeArrowheads="1"/>
          </p:cNvSpPr>
          <p:nvPr/>
        </p:nvSpPr>
        <p:spPr bwMode="auto">
          <a:xfrm rot="5400000">
            <a:off x="4248340" y="1676156"/>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97" name="AutoShape 53"/>
          <p:cNvSpPr>
            <a:spLocks noChangeArrowheads="1"/>
          </p:cNvSpPr>
          <p:nvPr/>
        </p:nvSpPr>
        <p:spPr bwMode="auto">
          <a:xfrm rot="5400000">
            <a:off x="2870390" y="1184031"/>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98" name="AutoShape 54"/>
          <p:cNvSpPr>
            <a:spLocks noChangeArrowheads="1"/>
          </p:cNvSpPr>
          <p:nvPr/>
        </p:nvSpPr>
        <p:spPr bwMode="auto">
          <a:xfrm rot="5400000">
            <a:off x="6977252" y="1976194"/>
            <a:ext cx="228600" cy="1219200"/>
          </a:xfrm>
          <a:prstGeom prst="upDownArrow">
            <a:avLst>
              <a:gd name="adj1" fmla="val 40843"/>
              <a:gd name="adj2" fmla="val 161481"/>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99" name="AutoShape 55"/>
          <p:cNvSpPr>
            <a:spLocks noChangeArrowheads="1"/>
          </p:cNvSpPr>
          <p:nvPr/>
        </p:nvSpPr>
        <p:spPr bwMode="auto">
          <a:xfrm rot="5400000">
            <a:off x="9438671" y="976863"/>
            <a:ext cx="228600" cy="1344612"/>
          </a:xfrm>
          <a:prstGeom prst="upDownArrow">
            <a:avLst>
              <a:gd name="adj1" fmla="val 40843"/>
              <a:gd name="adj2" fmla="val 178092"/>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100" name="AutoShape 56"/>
          <p:cNvSpPr>
            <a:spLocks noChangeArrowheads="1"/>
          </p:cNvSpPr>
          <p:nvPr/>
        </p:nvSpPr>
        <p:spPr bwMode="auto">
          <a:xfrm rot="5400000">
            <a:off x="8252809" y="1488039"/>
            <a:ext cx="228600" cy="1306513"/>
          </a:xfrm>
          <a:prstGeom prst="upDownArrow">
            <a:avLst>
              <a:gd name="adj1" fmla="val 40843"/>
              <a:gd name="adj2" fmla="val 173046"/>
            </a:avLst>
          </a:prstGeom>
          <a:gradFill rotWithShape="0">
            <a:gsLst>
              <a:gs pos="0">
                <a:schemeClr val="hlink"/>
              </a:gs>
              <a:gs pos="50000">
                <a:srgbClr val="D69999"/>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rot="10800000" vert="eaVert" wrap="none" anchor="ctr"/>
          <a:lstStyle/>
          <a:p>
            <a:pPr>
              <a:defRPr/>
            </a:pPr>
            <a:endParaRPr lang="en-GB">
              <a:solidFill>
                <a:srgbClr val="000000"/>
              </a:solidFill>
            </a:endParaRPr>
          </a:p>
        </p:txBody>
      </p:sp>
      <p:sp>
        <p:nvSpPr>
          <p:cNvPr id="101" name="AutoShape 59">
            <a:hlinkClick r:id="" action="ppaction://noaction" highlightClick="1"/>
          </p:cNvPr>
          <p:cNvSpPr>
            <a:spLocks noChangeArrowheads="1"/>
          </p:cNvSpPr>
          <p:nvPr/>
        </p:nvSpPr>
        <p:spPr bwMode="blackWhite">
          <a:xfrm>
            <a:off x="3751452" y="2444506"/>
            <a:ext cx="1219200" cy="914400"/>
          </a:xfrm>
          <a:prstGeom prst="actionButtonBlank">
            <a:avLst/>
          </a:prstGeom>
          <a:gradFill rotWithShape="0">
            <a:gsLst>
              <a:gs pos="0">
                <a:schemeClr val="hlink">
                  <a:gamma/>
                  <a:tint val="53725"/>
                  <a:invGamma/>
                </a:schemeClr>
              </a:gs>
              <a:gs pos="100000">
                <a:schemeClr val="hlink"/>
              </a:gs>
            </a:gsLst>
            <a:path path="rect">
              <a:fillToRect l="50000" t="50000" r="50000" b="50000"/>
            </a:path>
          </a:gradFill>
          <a:ln w="9525">
            <a:noFill/>
            <a:miter lim="800000"/>
            <a:headEnd type="none" w="sm" len="sm"/>
            <a:tailEnd type="none" w="sm" len="sm"/>
          </a:ln>
          <a:effectLst/>
        </p:spPr>
        <p:txBody>
          <a:bodyPr lIns="0" tIns="72000" rIns="0"/>
          <a:lstStyle/>
          <a:p>
            <a:pPr algn="ctr" eaLnBrk="0" hangingPunct="0">
              <a:lnSpc>
                <a:spcPct val="80000"/>
              </a:lnSpc>
              <a:spcBef>
                <a:spcPct val="50000"/>
              </a:spcBef>
              <a:tabLst>
                <a:tab pos="4572000" algn="r"/>
              </a:tabLst>
              <a:defRPr/>
            </a:pPr>
            <a:r>
              <a:rPr lang="nl-BE" sz="1400" i="1">
                <a:solidFill>
                  <a:srgbClr val="FFFFFF"/>
                </a:solidFill>
                <a:effectLst>
                  <a:outerShdw blurRad="38100" dist="38100" dir="2700000" algn="tl">
                    <a:srgbClr val="000000"/>
                  </a:outerShdw>
                </a:effectLst>
              </a:rPr>
              <a:t>Site RIZIV</a:t>
            </a:r>
            <a:endParaRPr lang="nl-BE" sz="1000" i="1">
              <a:solidFill>
                <a:srgbClr val="FFFFFF"/>
              </a:solidFill>
            </a:endParaRPr>
          </a:p>
        </p:txBody>
      </p:sp>
      <p:sp>
        <p:nvSpPr>
          <p:cNvPr id="102" name="AutoShape 60">
            <a:hlinkClick r:id="" action="ppaction://noaction" highlightClick="1"/>
          </p:cNvPr>
          <p:cNvSpPr>
            <a:spLocks noChangeArrowheads="1"/>
          </p:cNvSpPr>
          <p:nvPr/>
        </p:nvSpPr>
        <p:spPr bwMode="blackWhite">
          <a:xfrm>
            <a:off x="4200715" y="2771531"/>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03" name="AutoShape 61">
            <a:hlinkClick r:id="" action="ppaction://noaction" highlightClick="1"/>
          </p:cNvPr>
          <p:cNvSpPr>
            <a:spLocks noChangeArrowheads="1"/>
          </p:cNvSpPr>
          <p:nvPr/>
        </p:nvSpPr>
        <p:spPr bwMode="blackWhite">
          <a:xfrm>
            <a:off x="4264215" y="2836619"/>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04" name="AutoShape 62">
            <a:hlinkClick r:id="" action="ppaction://noaction" highlightClick="1"/>
          </p:cNvPr>
          <p:cNvSpPr>
            <a:spLocks noChangeArrowheads="1"/>
          </p:cNvSpPr>
          <p:nvPr/>
        </p:nvSpPr>
        <p:spPr bwMode="blackWhite">
          <a:xfrm>
            <a:off x="4329304" y="2901706"/>
            <a:ext cx="512763"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05" name="AutoShape 63">
            <a:hlinkClick r:id="" action="ppaction://noaction" highlightClick="1"/>
          </p:cNvPr>
          <p:cNvSpPr>
            <a:spLocks noChangeArrowheads="1"/>
          </p:cNvSpPr>
          <p:nvPr/>
        </p:nvSpPr>
        <p:spPr bwMode="blackWhite">
          <a:xfrm>
            <a:off x="4392802" y="296679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dirty="0">
                <a:solidFill>
                  <a:srgbClr val="FFFFFF"/>
                </a:solidFill>
                <a:effectLst>
                  <a:outerShdw blurRad="38100" dist="38100" dir="2700000" algn="tl">
                    <a:srgbClr val="000000"/>
                  </a:outerShdw>
                </a:effectLst>
              </a:rPr>
              <a:t>VAS</a:t>
            </a:r>
          </a:p>
        </p:txBody>
      </p:sp>
      <p:pic>
        <p:nvPicPr>
          <p:cNvPr id="106" name="Picture 6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2915" y="3390658"/>
            <a:ext cx="4318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 name="AutoShape 67"/>
          <p:cNvSpPr>
            <a:spLocks noChangeArrowheads="1"/>
          </p:cNvSpPr>
          <p:nvPr/>
        </p:nvSpPr>
        <p:spPr bwMode="blackWhite">
          <a:xfrm>
            <a:off x="5070665" y="5813181"/>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sp>
        <p:nvSpPr>
          <p:cNvPr id="108" name="AutoShape 69"/>
          <p:cNvSpPr>
            <a:spLocks noChangeArrowheads="1"/>
          </p:cNvSpPr>
          <p:nvPr/>
        </p:nvSpPr>
        <p:spPr bwMode="blackWhite">
          <a:xfrm>
            <a:off x="3707002" y="5813181"/>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sp>
        <p:nvSpPr>
          <p:cNvPr id="109" name="AutoShape 73"/>
          <p:cNvSpPr>
            <a:spLocks noChangeArrowheads="1"/>
          </p:cNvSpPr>
          <p:nvPr/>
        </p:nvSpPr>
        <p:spPr bwMode="blackWhite">
          <a:xfrm>
            <a:off x="2386202" y="5813181"/>
            <a:ext cx="762000" cy="609600"/>
          </a:xfrm>
          <a:prstGeom prst="can">
            <a:avLst>
              <a:gd name="adj" fmla="val 27866"/>
            </a:avLst>
          </a:prstGeom>
          <a:gradFill rotWithShape="0">
            <a:gsLst>
              <a:gs pos="0">
                <a:srgbClr val="CC0000">
                  <a:gamma/>
                  <a:shade val="86275"/>
                  <a:invGamma/>
                </a:srgbClr>
              </a:gs>
              <a:gs pos="50000">
                <a:srgbClr val="CC0000"/>
              </a:gs>
              <a:gs pos="100000">
                <a:srgbClr val="CC0000">
                  <a:gamma/>
                  <a:shade val="86275"/>
                  <a:invGamma/>
                </a:srgbClr>
              </a:gs>
            </a:gsLst>
            <a:lin ang="0" scaled="1"/>
          </a:gradFill>
          <a:ln w="9525">
            <a:noFill/>
            <a:round/>
            <a:headEnd type="none" w="sm" len="sm"/>
            <a:tailEnd type="none" w="sm" len="sm"/>
          </a:ln>
          <a:effectLst/>
        </p:spPr>
        <p:txBody>
          <a:bodyPr wrap="none" tIns="0" bIns="0" anchor="ctr" anchorCtr="1"/>
          <a:lstStyle/>
          <a:p>
            <a:pPr algn="ctr" eaLnBrk="0" hangingPunct="0">
              <a:lnSpc>
                <a:spcPct val="80000"/>
              </a:lnSpc>
              <a:spcBef>
                <a:spcPct val="50000"/>
              </a:spcBef>
              <a:defRPr/>
            </a:pPr>
            <a:r>
              <a:rPr lang="nl-BE" sz="2000" b="1" i="1" dirty="0">
                <a:solidFill>
                  <a:srgbClr val="FFCC99"/>
                </a:solidFill>
                <a:effectLst>
                  <a:outerShdw blurRad="38100" dist="38100" dir="2700000" algn="tl">
                    <a:srgbClr val="000000"/>
                  </a:outerShdw>
                </a:effectLst>
              </a:rPr>
              <a:t>AS</a:t>
            </a:r>
          </a:p>
        </p:txBody>
      </p:sp>
      <p:sp>
        <p:nvSpPr>
          <p:cNvPr id="110" name="AutoShape 48"/>
          <p:cNvSpPr>
            <a:spLocks noChangeArrowheads="1"/>
          </p:cNvSpPr>
          <p:nvPr/>
        </p:nvSpPr>
        <p:spPr bwMode="auto">
          <a:xfrm>
            <a:off x="4437252" y="3282706"/>
            <a:ext cx="381000" cy="990600"/>
          </a:xfrm>
          <a:prstGeom prst="upDownArrow">
            <a:avLst>
              <a:gd name="adj1" fmla="val 49167"/>
              <a:gd name="adj2" fmla="val 54588"/>
            </a:avLst>
          </a:prstGeom>
          <a:gradFill rotWithShape="0">
            <a:gsLst>
              <a:gs pos="0">
                <a:schemeClr val="hlink"/>
              </a:gs>
              <a:gs pos="50000">
                <a:schemeClr val="hlink">
                  <a:gamma/>
                  <a:tint val="40000"/>
                  <a:invGamma/>
                </a:schemeClr>
              </a:gs>
              <a:gs pos="100000">
                <a:schemeClr val="hlink"/>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p>
            <a:pPr>
              <a:defRPr/>
            </a:pPr>
            <a:endParaRPr lang="en-GB">
              <a:solidFill>
                <a:srgbClr val="000000"/>
              </a:solidFill>
            </a:endParaRPr>
          </a:p>
        </p:txBody>
      </p:sp>
      <p:sp>
        <p:nvSpPr>
          <p:cNvPr id="111" name="AutoShape 17"/>
          <p:cNvSpPr>
            <a:spLocks noChangeArrowheads="1"/>
          </p:cNvSpPr>
          <p:nvPr/>
        </p:nvSpPr>
        <p:spPr bwMode="auto">
          <a:xfrm>
            <a:off x="6601015" y="5370269"/>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2" name="AutoShape 18"/>
          <p:cNvSpPr>
            <a:spLocks noChangeArrowheads="1"/>
          </p:cNvSpPr>
          <p:nvPr/>
        </p:nvSpPr>
        <p:spPr bwMode="auto">
          <a:xfrm>
            <a:off x="7785290" y="5370269"/>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3" name="AutoShape 19"/>
          <p:cNvSpPr>
            <a:spLocks noChangeArrowheads="1"/>
          </p:cNvSpPr>
          <p:nvPr/>
        </p:nvSpPr>
        <p:spPr bwMode="auto">
          <a:xfrm>
            <a:off x="9083865" y="5370269"/>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4" name="AutoShape 68"/>
          <p:cNvSpPr>
            <a:spLocks noChangeArrowheads="1"/>
          </p:cNvSpPr>
          <p:nvPr/>
        </p:nvSpPr>
        <p:spPr bwMode="auto">
          <a:xfrm>
            <a:off x="5299265" y="5355981"/>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5" name="AutoShape 70"/>
          <p:cNvSpPr>
            <a:spLocks noChangeArrowheads="1"/>
          </p:cNvSpPr>
          <p:nvPr/>
        </p:nvSpPr>
        <p:spPr bwMode="auto">
          <a:xfrm>
            <a:off x="3935602" y="5355981"/>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sp>
        <p:nvSpPr>
          <p:cNvPr id="116" name="AutoShape 74"/>
          <p:cNvSpPr>
            <a:spLocks noChangeArrowheads="1"/>
          </p:cNvSpPr>
          <p:nvPr/>
        </p:nvSpPr>
        <p:spPr bwMode="auto">
          <a:xfrm>
            <a:off x="2614802" y="5355981"/>
            <a:ext cx="304800" cy="533400"/>
          </a:xfrm>
          <a:prstGeom prst="upDownArrow">
            <a:avLst>
              <a:gd name="adj1" fmla="val 57287"/>
              <a:gd name="adj2" fmla="val 32407"/>
            </a:avLst>
          </a:prstGeom>
          <a:gradFill rotWithShape="0">
            <a:gsLst>
              <a:gs pos="0">
                <a:srgbClr val="CC0000"/>
              </a:gs>
              <a:gs pos="50000">
                <a:srgbClr val="EB9999"/>
              </a:gs>
              <a:gs pos="100000">
                <a:srgbClr val="CC0000"/>
              </a:gs>
            </a:gsLst>
            <a:lin ang="0" scaled="1"/>
          </a:gradFill>
          <a:ln w="9525">
            <a:solidFill>
              <a:schemeClr val="tx1"/>
            </a:solidFill>
            <a:miter lim="800000"/>
            <a:headEnd/>
            <a:tailEnd/>
          </a:ln>
          <a:effectLst>
            <a:outerShdw dist="35921" dir="2700000" algn="ctr" rotWithShape="0">
              <a:schemeClr val="tx2"/>
            </a:outerShdw>
          </a:effec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GB" altLang="en-US">
              <a:solidFill>
                <a:srgbClr val="000000"/>
              </a:solidFill>
              <a:latin typeface="Calibri" pitchFamily="34" charset="0"/>
            </a:endParaRPr>
          </a:p>
        </p:txBody>
      </p:sp>
      <p:pic>
        <p:nvPicPr>
          <p:cNvPr id="117" name="Picture 57"/>
          <p:cNvPicPr>
            <a:picLocks noChangeAspect="1" noChangeArrowheads="1"/>
          </p:cNvPicPr>
          <p:nvPr/>
        </p:nvPicPr>
        <p:blipFill>
          <a:blip r:embed="rId4" cstate="print">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3822892" y="2996956"/>
            <a:ext cx="358775" cy="292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118" name="Picture 69" descr="logo_ziekenhuis_1083990b"/>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32915" y="2836619"/>
            <a:ext cx="341312" cy="341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 name="Picture 70" descr="Logo huisar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86465" y="5981456"/>
            <a:ext cx="419100" cy="42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 name="Picture 71" descr="logo_ziekenhuis_1083990b"/>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6140" y="5989394"/>
            <a:ext cx="392112"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 name="Picture 7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052115" y="2381006"/>
            <a:ext cx="3683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 name="AutoShape 32">
            <a:hlinkClick r:id="" action="ppaction://noaction" highlightClick="1"/>
          </p:cNvPr>
          <p:cNvSpPr>
            <a:spLocks noChangeArrowheads="1"/>
          </p:cNvSpPr>
          <p:nvPr/>
        </p:nvSpPr>
        <p:spPr bwMode="blackWhite">
          <a:xfrm>
            <a:off x="9466452" y="2341319"/>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23" name="AutoShape 33">
            <a:hlinkClick r:id="" action="ppaction://noaction" highlightClick="1"/>
          </p:cNvPr>
          <p:cNvSpPr>
            <a:spLocks noChangeArrowheads="1"/>
          </p:cNvSpPr>
          <p:nvPr/>
        </p:nvSpPr>
        <p:spPr bwMode="blackWhite">
          <a:xfrm>
            <a:off x="9529952" y="2406406"/>
            <a:ext cx="514350" cy="260350"/>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24" name="AutoShape 34">
            <a:hlinkClick r:id="" action="ppaction://noaction" highlightClick="1"/>
          </p:cNvPr>
          <p:cNvSpPr>
            <a:spLocks noChangeArrowheads="1"/>
          </p:cNvSpPr>
          <p:nvPr/>
        </p:nvSpPr>
        <p:spPr bwMode="blackWhite">
          <a:xfrm>
            <a:off x="9593452" y="2471496"/>
            <a:ext cx="514350" cy="261937"/>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endParaRPr lang="nl-BE" sz="1400" b="1" i="1" dirty="0">
              <a:solidFill>
                <a:srgbClr val="FFFFFF"/>
              </a:solidFill>
              <a:effectLst>
                <a:outerShdw blurRad="38100" dist="38100" dir="2700000" algn="tl">
                  <a:srgbClr val="000000"/>
                </a:outerShdw>
              </a:effectLst>
            </a:endParaRPr>
          </a:p>
        </p:txBody>
      </p:sp>
      <p:sp>
        <p:nvSpPr>
          <p:cNvPr id="125" name="AutoShape 35">
            <a:hlinkClick r:id="" action="ppaction://noaction" highlightClick="1"/>
          </p:cNvPr>
          <p:cNvSpPr>
            <a:spLocks noChangeArrowheads="1"/>
          </p:cNvSpPr>
          <p:nvPr/>
        </p:nvSpPr>
        <p:spPr bwMode="blackWhite">
          <a:xfrm>
            <a:off x="9656952" y="2536581"/>
            <a:ext cx="514350" cy="261938"/>
          </a:xfrm>
          <a:prstGeom prst="actionButtonBlank">
            <a:avLst/>
          </a:prstGeom>
          <a:gradFill rotWithShape="0">
            <a:gsLst>
              <a:gs pos="0">
                <a:srgbClr val="008080">
                  <a:gamma/>
                  <a:tint val="53725"/>
                  <a:invGamma/>
                </a:srgbClr>
              </a:gs>
              <a:gs pos="100000">
                <a:srgbClr val="008080"/>
              </a:gs>
            </a:gsLst>
            <a:path path="rect">
              <a:fillToRect l="50000" t="50000" r="50000" b="50000"/>
            </a:path>
          </a:gradFill>
          <a:ln w="9525">
            <a:noFill/>
            <a:miter lim="800000"/>
            <a:headEnd type="none" w="sm" len="sm"/>
            <a:tailEnd type="none" w="sm" len="sm"/>
          </a:ln>
          <a:effectLst/>
        </p:spPr>
        <p:txBody>
          <a:bodyPr lIns="0" tIns="0" rIns="0" bIns="0" anchor="ctr" anchorCtr="1"/>
          <a:lstStyle/>
          <a:p>
            <a:pPr algn="ctr">
              <a:lnSpc>
                <a:spcPct val="80000"/>
              </a:lnSpc>
              <a:defRPr/>
            </a:pPr>
            <a:r>
              <a:rPr lang="nl-BE" sz="1600" b="1" i="1" dirty="0">
                <a:solidFill>
                  <a:srgbClr val="FFFFFF"/>
                </a:solidFill>
                <a:effectLst>
                  <a:outerShdw blurRad="38100" dist="38100" dir="2700000" algn="tl">
                    <a:srgbClr val="000000"/>
                  </a:outerShdw>
                </a:effectLst>
              </a:rPr>
              <a:t>VAS</a:t>
            </a:r>
          </a:p>
        </p:txBody>
      </p:sp>
      <p:sp>
        <p:nvSpPr>
          <p:cNvPr id="6" name="Slide Number Placeholder 5"/>
          <p:cNvSpPr>
            <a:spLocks noGrp="1"/>
          </p:cNvSpPr>
          <p:nvPr>
            <p:ph type="sldNum" sz="quarter" idx="12"/>
          </p:nvPr>
        </p:nvSpPr>
        <p:spPr/>
        <p:txBody>
          <a:bodyPr/>
          <a:lstStyle/>
          <a:p>
            <a:fld id="{D45B42A2-12DC-D04A-88D3-A93CC82DF348}" type="slidenum">
              <a:rPr lang="en-US" smtClean="0"/>
              <a:t>38</a:t>
            </a:fld>
            <a:endParaRPr lang="en-US" dirty="0"/>
          </a:p>
        </p:txBody>
      </p:sp>
    </p:spTree>
    <p:extLst>
      <p:ext uri="{BB962C8B-B14F-4D97-AF65-F5344CB8AC3E}">
        <p14:creationId xmlns:p14="http://schemas.microsoft.com/office/powerpoint/2010/main" val="29438847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7" name="Content Placeholder 5"/>
          <p:cNvGraphicFramePr>
            <a:graphicFrameLocks noGrp="1"/>
          </p:cNvGraphicFramePr>
          <p:nvPr>
            <p:ph sz="quarter" idx="14"/>
          </p:nvPr>
        </p:nvGraphicFramePr>
        <p:xfrm>
          <a:off x="398463" y="1379538"/>
          <a:ext cx="11372850" cy="52562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p:txBody>
          <a:bodyPr/>
          <a:lstStyle/>
          <a:p>
            <a:r>
              <a:rPr lang="nl-BE" smtClean="0"/>
              <a:t>eHealth-platform : basic services &amp; API’s</a:t>
            </a:r>
            <a:endParaRPr lang="en-US" dirty="0"/>
          </a:p>
        </p:txBody>
      </p:sp>
      <p:sp>
        <p:nvSpPr>
          <p:cNvPr id="6" name="Slide Number Placeholder 5"/>
          <p:cNvSpPr>
            <a:spLocks noGrp="1"/>
          </p:cNvSpPr>
          <p:nvPr>
            <p:ph type="sldNum" sz="quarter" idx="12"/>
          </p:nvPr>
        </p:nvSpPr>
        <p:spPr/>
        <p:txBody>
          <a:bodyPr/>
          <a:lstStyle/>
          <a:p>
            <a:fld id="{D45B42A2-12DC-D04A-88D3-A93CC82DF348}" type="slidenum">
              <a:rPr lang="en-US" smtClean="0"/>
              <a:t>39</a:t>
            </a:fld>
            <a:endParaRPr lang="en-US" dirty="0"/>
          </a:p>
        </p:txBody>
      </p:sp>
    </p:spTree>
    <p:extLst>
      <p:ext uri="{BB962C8B-B14F-4D97-AF65-F5344CB8AC3E}">
        <p14:creationId xmlns:p14="http://schemas.microsoft.com/office/powerpoint/2010/main" val="3830573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quarter" idx="14"/>
          </p:nvPr>
        </p:nvSpPr>
        <p:spPr/>
        <p:txBody>
          <a:bodyPr/>
          <a:lstStyle/>
          <a:p>
            <a:r>
              <a:rPr lang="en-US" dirty="0" err="1">
                <a:hlinkClick r:id="rId2"/>
              </a:rPr>
              <a:t>eIDAS</a:t>
            </a:r>
            <a:r>
              <a:rPr lang="en-US" dirty="0">
                <a:hlinkClick r:id="rId2"/>
              </a:rPr>
              <a:t> Regulation 910/2014</a:t>
            </a:r>
            <a:endParaRPr lang="en-US" dirty="0"/>
          </a:p>
          <a:p>
            <a:pPr lvl="1"/>
            <a:r>
              <a:rPr lang="en-US" dirty="0">
                <a:hlinkClick r:id="rId3"/>
              </a:rPr>
              <a:t>Implementing regulation (EU) 2015/1501 on the interoperability framework</a:t>
            </a:r>
            <a:endParaRPr lang="en-US" dirty="0"/>
          </a:p>
          <a:p>
            <a:pPr lvl="1"/>
            <a:r>
              <a:rPr lang="en-US" dirty="0">
                <a:hlinkClick r:id="rId4"/>
              </a:rPr>
              <a:t>Implementing regulation (EU) 2015/1502 on the assurance levels</a:t>
            </a:r>
            <a:endParaRPr lang="en-US" dirty="0"/>
          </a:p>
          <a:p>
            <a:pPr lvl="1"/>
            <a:r>
              <a:rPr lang="en-US" dirty="0">
                <a:hlinkClick r:id="rId5"/>
              </a:rPr>
              <a:t>EU trusted list of trust service providers</a:t>
            </a:r>
            <a:endParaRPr lang="en-US" dirty="0"/>
          </a:p>
          <a:p>
            <a:endParaRPr lang="en-US" dirty="0"/>
          </a:p>
          <a:p>
            <a:r>
              <a:rPr lang="en-US" dirty="0">
                <a:hlinkClick r:id="rId6"/>
              </a:rPr>
              <a:t>General Data Protection Regulation 2016/679</a:t>
            </a:r>
            <a:endParaRPr lang="en-US" dirty="0"/>
          </a:p>
          <a:p>
            <a:endParaRPr lang="en-US" dirty="0">
              <a:hlinkClick r:id="rId7"/>
            </a:endParaRPr>
          </a:p>
          <a:p>
            <a:r>
              <a:rPr lang="en-US" dirty="0">
                <a:hlinkClick r:id="rId7"/>
              </a:rPr>
              <a:t>Regulation 2018/1724 establishing a single digital gateway to provide access to information, to procedures and to assistance and problem-solving services</a:t>
            </a:r>
            <a:endParaRPr lang="en-US" dirty="0"/>
          </a:p>
        </p:txBody>
      </p:sp>
      <p:sp>
        <p:nvSpPr>
          <p:cNvPr id="4" name="Title 3"/>
          <p:cNvSpPr>
            <a:spLocks noGrp="1"/>
          </p:cNvSpPr>
          <p:nvPr>
            <p:ph type="title"/>
          </p:nvPr>
        </p:nvSpPr>
        <p:spPr/>
        <p:txBody>
          <a:bodyPr/>
          <a:lstStyle/>
          <a:p>
            <a:r>
              <a:rPr lang="en-US"/>
              <a:t>Relevant recent regulation on European level</a:t>
            </a:r>
            <a:endParaRPr lang="en-US" dirty="0"/>
          </a:p>
        </p:txBody>
      </p:sp>
      <p:sp>
        <p:nvSpPr>
          <p:cNvPr id="7" name="Slide Number Placeholder 6"/>
          <p:cNvSpPr>
            <a:spLocks noGrp="1"/>
          </p:cNvSpPr>
          <p:nvPr>
            <p:ph type="sldNum" sz="quarter" idx="12"/>
          </p:nvPr>
        </p:nvSpPr>
        <p:spPr/>
        <p:txBody>
          <a:bodyPr/>
          <a:lstStyle/>
          <a:p>
            <a:fld id="{D45B42A2-12DC-D04A-88D3-A93CC82DF348}" type="slidenum">
              <a:rPr lang="en-US" smtClean="0"/>
              <a:t>4</a:t>
            </a:fld>
            <a:endParaRPr lang="en-US" dirty="0"/>
          </a:p>
        </p:txBody>
      </p:sp>
    </p:spTree>
    <p:extLst>
      <p:ext uri="{BB962C8B-B14F-4D97-AF65-F5344CB8AC3E}">
        <p14:creationId xmlns:p14="http://schemas.microsoft.com/office/powerpoint/2010/main" val="31296678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Electronic information sharing: some figures</a:t>
            </a:r>
            <a:endParaRPr lang="en-US" dirty="0"/>
          </a:p>
        </p:txBody>
      </p:sp>
      <p:sp>
        <p:nvSpPr>
          <p:cNvPr id="12" name="TextBox 11"/>
          <p:cNvSpPr txBox="1"/>
          <p:nvPr/>
        </p:nvSpPr>
        <p:spPr>
          <a:xfrm>
            <a:off x="7228114" y="3669948"/>
            <a:ext cx="636713" cy="369332"/>
          </a:xfrm>
          <a:prstGeom prst="rect">
            <a:avLst/>
          </a:prstGeom>
          <a:noFill/>
        </p:spPr>
        <p:txBody>
          <a:bodyPr wrap="none" rtlCol="0">
            <a:spAutoFit/>
          </a:bodyPr>
          <a:lstStyle/>
          <a:p>
            <a:r>
              <a:rPr lang="en-US" b="1" dirty="0" smtClean="0">
                <a:solidFill>
                  <a:schemeClr val="bg1"/>
                </a:solidFill>
              </a:rPr>
              <a:t>WEB</a:t>
            </a:r>
            <a:endParaRPr lang="en-US" b="1" dirty="0">
              <a:solidFill>
                <a:schemeClr val="bg1"/>
              </a:solidFill>
            </a:endParaRPr>
          </a:p>
        </p:txBody>
      </p:sp>
      <p:sp>
        <p:nvSpPr>
          <p:cNvPr id="13" name="Rectangle 12"/>
          <p:cNvSpPr/>
          <p:nvPr/>
        </p:nvSpPr>
        <p:spPr>
          <a:xfrm>
            <a:off x="5777643" y="3244334"/>
            <a:ext cx="508473" cy="369332"/>
          </a:xfrm>
          <a:prstGeom prst="rect">
            <a:avLst/>
          </a:prstGeom>
        </p:spPr>
        <p:txBody>
          <a:bodyPr wrap="none">
            <a:spAutoFit/>
          </a:bodyPr>
          <a:lstStyle/>
          <a:p>
            <a:r>
              <a:rPr lang="en-US" b="1" dirty="0" smtClean="0">
                <a:solidFill>
                  <a:schemeClr val="bg1"/>
                </a:solidFill>
              </a:rPr>
              <a:t>API</a:t>
            </a:r>
            <a:endParaRPr lang="en-US" b="1" dirty="0">
              <a:solidFill>
                <a:schemeClr val="bg1"/>
              </a:solidFill>
            </a:endParaRPr>
          </a:p>
        </p:txBody>
      </p:sp>
      <p:pic>
        <p:nvPicPr>
          <p:cNvPr id="19" name="Picture 18"/>
          <p:cNvPicPr>
            <a:picLocks noGrp="1" noChangeAspect="1"/>
          </p:cNvPicPr>
          <p:nvPr/>
        </p:nvPicPr>
        <p:blipFill rotWithShape="1">
          <a:blip r:embed="rId3" cstate="print">
            <a:extLst>
              <a:ext uri="{28A0092B-C50C-407E-A947-70E740481C1C}">
                <a14:useLocalDpi xmlns:a14="http://schemas.microsoft.com/office/drawing/2010/main" val="0"/>
              </a:ext>
            </a:extLst>
          </a:blip>
          <a:stretch/>
        </p:blipFill>
        <p:spPr>
          <a:xfrm>
            <a:off x="3593643" y="1383057"/>
            <a:ext cx="3810000" cy="1535790"/>
          </a:xfrm>
          <a:prstGeom prst="rect">
            <a:avLst/>
          </a:prstGeom>
        </p:spPr>
      </p:pic>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0341" y="4682076"/>
            <a:ext cx="1219279" cy="1249472"/>
          </a:xfrm>
          <a:prstGeom prst="rect">
            <a:avLst/>
          </a:prstGeom>
        </p:spPr>
      </p:pic>
      <p:grpSp>
        <p:nvGrpSpPr>
          <p:cNvPr id="21" name="Group 20"/>
          <p:cNvGrpSpPr/>
          <p:nvPr/>
        </p:nvGrpSpPr>
        <p:grpSpPr>
          <a:xfrm>
            <a:off x="9841760" y="1689100"/>
            <a:ext cx="1822935" cy="1971878"/>
            <a:chOff x="4322077" y="1104236"/>
            <a:chExt cx="1822935" cy="1971878"/>
          </a:xfrm>
        </p:grpSpPr>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1213" y="1104236"/>
              <a:ext cx="1004665" cy="1116000"/>
            </a:xfrm>
            <a:prstGeom prst="rect">
              <a:avLst/>
            </a:prstGeom>
          </p:spPr>
        </p:pic>
        <p:sp>
          <p:nvSpPr>
            <p:cNvPr id="23" name="Rectangle 22"/>
            <p:cNvSpPr/>
            <p:nvPr/>
          </p:nvSpPr>
          <p:spPr>
            <a:xfrm>
              <a:off x="4322077" y="2337450"/>
              <a:ext cx="1822935" cy="738664"/>
            </a:xfrm>
            <a:prstGeom prst="rect">
              <a:avLst/>
            </a:prstGeom>
          </p:spPr>
          <p:txBody>
            <a:bodyPr wrap="none">
              <a:spAutoFit/>
            </a:bodyPr>
            <a:lstStyle/>
            <a:p>
              <a:pPr algn="ctr"/>
              <a:r>
                <a:rPr lang="en-US" b="1" dirty="0">
                  <a:solidFill>
                    <a:srgbClr val="4A6C5B"/>
                  </a:solidFill>
                  <a:latin typeface="Arial" panose="020B0604020202020204" pitchFamily="34" charset="0"/>
                  <a:cs typeface="Arial" panose="020B0604020202020204" pitchFamily="34" charset="0"/>
                </a:rPr>
                <a:t>84 million </a:t>
              </a:r>
            </a:p>
            <a:p>
              <a:pPr algn="ctr"/>
              <a:r>
                <a:rPr lang="en-US" sz="1200" b="1" dirty="0">
                  <a:solidFill>
                    <a:srgbClr val="4A6C5B"/>
                  </a:solidFill>
                  <a:latin typeface="Arial" panose="020B0604020202020204" pitchFamily="34" charset="0"/>
                  <a:cs typeface="Arial" panose="020B0604020202020204" pitchFamily="34" charset="0"/>
                </a:rPr>
                <a:t>Messages / year</a:t>
              </a:r>
            </a:p>
            <a:p>
              <a:pPr algn="ctr"/>
              <a:r>
                <a:rPr lang="en-US" sz="1200" b="1" dirty="0">
                  <a:solidFill>
                    <a:srgbClr val="4A6C5B"/>
                  </a:solidFill>
                  <a:latin typeface="Arial" panose="020B0604020202020204" pitchFamily="34" charset="0"/>
                  <a:cs typeface="Arial" panose="020B0604020202020204" pitchFamily="34" charset="0"/>
                </a:rPr>
                <a:t>via secure </a:t>
              </a:r>
              <a:r>
                <a:rPr lang="en-US" sz="1200" b="1" dirty="0" err="1">
                  <a:solidFill>
                    <a:srgbClr val="4A6C5B"/>
                  </a:solidFill>
                  <a:latin typeface="Arial" panose="020B0604020202020204" pitchFamily="34" charset="0"/>
                  <a:cs typeface="Arial" panose="020B0604020202020204" pitchFamily="34" charset="0"/>
                </a:rPr>
                <a:t>eHealthBox</a:t>
              </a:r>
              <a:endParaRPr lang="en-US" sz="1200" b="1" dirty="0">
                <a:solidFill>
                  <a:srgbClr val="4A6C5B"/>
                </a:solidFill>
                <a:latin typeface="Arial" panose="020B0604020202020204" pitchFamily="34" charset="0"/>
                <a:cs typeface="Arial" panose="020B0604020202020204" pitchFamily="34" charset="0"/>
              </a:endParaRPr>
            </a:p>
          </p:txBody>
        </p:sp>
      </p:grpSp>
      <p:grpSp>
        <p:nvGrpSpPr>
          <p:cNvPr id="24" name="Group 23"/>
          <p:cNvGrpSpPr/>
          <p:nvPr/>
        </p:nvGrpSpPr>
        <p:grpSpPr>
          <a:xfrm>
            <a:off x="7976555" y="1813677"/>
            <a:ext cx="1240334" cy="1684462"/>
            <a:chOff x="8118935" y="1198472"/>
            <a:chExt cx="1240334" cy="1684462"/>
          </a:xfrm>
        </p:grpSpPr>
        <p:pic>
          <p:nvPicPr>
            <p:cNvPr id="25" name="Picture 24"/>
            <p:cNvPicPr>
              <a:picLocks noChangeAspect="1"/>
            </p:cNvPicPr>
            <p:nvPr/>
          </p:nvPicPr>
          <p:blipFill>
            <a:blip r:embed="rId6" cstate="print">
              <a:extLst>
                <a:ext uri="{BEBA8EAE-BF5A-486C-A8C5-ECC9F3942E4B}">
                  <a14:imgProps xmlns:a14="http://schemas.microsoft.com/office/drawing/2010/main">
                    <a14:imgLayer r:embed="rId7">
                      <a14:imgEffect>
                        <a14:backgroundRemoval t="0" b="98997" l="0" r="100000">
                          <a14:foregroundMark x1="20067" y1="20736" x2="20067" y2="20736"/>
                          <a14:foregroundMark x1="72241" y1="69900" x2="72241" y2="69900"/>
                          <a14:foregroundMark x1="69900" y1="82609" x2="69900" y2="82609"/>
                          <a14:foregroundMark x1="36120" y1="77258" x2="36120" y2="77258"/>
                          <a14:foregroundMark x1="36120" y1="74247" x2="36120" y2="74247"/>
                          <a14:foregroundMark x1="57525" y1="34783" x2="57525" y2="34783"/>
                          <a14:foregroundMark x1="53846" y1="44147" x2="53846" y2="44147"/>
                          <a14:foregroundMark x1="88963" y1="33779" x2="88963" y2="33779"/>
                          <a14:foregroundMark x1="93311" y1="51505" x2="93311" y2="51505"/>
                        </a14:backgroundRemoval>
                      </a14:imgEffect>
                    </a14:imgLayer>
                  </a14:imgProps>
                </a:ext>
                <a:ext uri="{28A0092B-C50C-407E-A947-70E740481C1C}">
                  <a14:useLocalDpi xmlns:a14="http://schemas.microsoft.com/office/drawing/2010/main" val="0"/>
                </a:ext>
              </a:extLst>
            </a:blip>
            <a:stretch>
              <a:fillRect/>
            </a:stretch>
          </p:blipFill>
          <p:spPr>
            <a:xfrm>
              <a:off x="8118935" y="1198472"/>
              <a:ext cx="1240334" cy="1240334"/>
            </a:xfrm>
            <a:prstGeom prst="rect">
              <a:avLst/>
            </a:prstGeom>
          </p:spPr>
        </p:pic>
        <p:sp>
          <p:nvSpPr>
            <p:cNvPr id="26" name="Rectangle 25"/>
            <p:cNvSpPr/>
            <p:nvPr/>
          </p:nvSpPr>
          <p:spPr>
            <a:xfrm>
              <a:off x="8183946" y="2328936"/>
              <a:ext cx="1034257" cy="553998"/>
            </a:xfrm>
            <a:prstGeom prst="rect">
              <a:avLst/>
            </a:prstGeom>
          </p:spPr>
          <p:txBody>
            <a:bodyPr wrap="none">
              <a:spAutoFit/>
            </a:bodyPr>
            <a:lstStyle/>
            <a:p>
              <a:pPr algn="ctr"/>
              <a:r>
                <a:rPr lang="en-US" b="1" dirty="0" smtClean="0">
                  <a:solidFill>
                    <a:srgbClr val="4A6C5B"/>
                  </a:solidFill>
                  <a:latin typeface="Arial" panose="020B0604020202020204" pitchFamily="34" charset="0"/>
                  <a:cs typeface="Arial" panose="020B0604020202020204" pitchFamily="34" charset="0"/>
                </a:rPr>
                <a:t>+74%</a:t>
              </a:r>
              <a:r>
                <a:rPr lang="en-US" sz="2000" b="1" dirty="0">
                  <a:solidFill>
                    <a:srgbClr val="4A6C5B"/>
                  </a:solidFill>
                  <a:latin typeface="Arial" panose="020B0604020202020204" pitchFamily="34" charset="0"/>
                  <a:cs typeface="Arial" panose="020B0604020202020204" pitchFamily="34" charset="0"/>
                </a:rPr>
                <a:t/>
              </a:r>
              <a:br>
                <a:rPr lang="en-US" sz="2000" b="1" dirty="0">
                  <a:solidFill>
                    <a:srgbClr val="4A6C5B"/>
                  </a:solidFill>
                  <a:latin typeface="Arial" panose="020B0604020202020204" pitchFamily="34" charset="0"/>
                  <a:cs typeface="Arial" panose="020B0604020202020204" pitchFamily="34" charset="0"/>
                </a:rPr>
              </a:br>
              <a:r>
                <a:rPr lang="en-US" sz="1200" b="1" dirty="0">
                  <a:solidFill>
                    <a:srgbClr val="4A6C5B"/>
                  </a:solidFill>
                  <a:latin typeface="Arial" panose="020B0604020202020204" pitchFamily="34" charset="0"/>
                  <a:cs typeface="Arial" panose="020B0604020202020204" pitchFamily="34" charset="0"/>
                </a:rPr>
                <a:t>went digital</a:t>
              </a:r>
            </a:p>
          </p:txBody>
        </p:sp>
      </p:grpSp>
      <p:grpSp>
        <p:nvGrpSpPr>
          <p:cNvPr id="27" name="Group 26"/>
          <p:cNvGrpSpPr/>
          <p:nvPr/>
        </p:nvGrpSpPr>
        <p:grpSpPr>
          <a:xfrm>
            <a:off x="1106621" y="5382186"/>
            <a:ext cx="804993" cy="1009885"/>
            <a:chOff x="101697" y="4873479"/>
            <a:chExt cx="804993" cy="1009885"/>
          </a:xfrm>
        </p:grpSpPr>
        <p:pic>
          <p:nvPicPr>
            <p:cNvPr id="28" name="Picture 27"/>
            <p:cNvPicPr>
              <a:picLocks noChangeAspect="1"/>
            </p:cNvPicPr>
            <p:nvPr/>
          </p:nvPicPr>
          <p:blipFill>
            <a:blip r:embed="rId6" cstate="print">
              <a:extLst>
                <a:ext uri="{BEBA8EAE-BF5A-486C-A8C5-ECC9F3942E4B}">
                  <a14:imgProps xmlns:a14="http://schemas.microsoft.com/office/drawing/2010/main">
                    <a14:imgLayer r:embed="rId7">
                      <a14:imgEffect>
                        <a14:backgroundRemoval t="0" b="98997" l="0" r="100000">
                          <a14:foregroundMark x1="20067" y1="20736" x2="20067" y2="20736"/>
                          <a14:foregroundMark x1="72241" y1="69900" x2="72241" y2="69900"/>
                          <a14:foregroundMark x1="69900" y1="82609" x2="69900" y2="82609"/>
                          <a14:foregroundMark x1="36120" y1="77258" x2="36120" y2="77258"/>
                          <a14:foregroundMark x1="36120" y1="74247" x2="36120" y2="74247"/>
                          <a14:foregroundMark x1="57525" y1="34783" x2="57525" y2="34783"/>
                          <a14:foregroundMark x1="53846" y1="44147" x2="53846" y2="44147"/>
                          <a14:foregroundMark x1="88963" y1="33779" x2="88963" y2="33779"/>
                          <a14:foregroundMark x1="93311" y1="51505" x2="93311" y2="51505"/>
                        </a14:backgroundRemoval>
                      </a14:imgEffect>
                    </a14:imgLayer>
                  </a14:imgProps>
                </a:ext>
                <a:ext uri="{28A0092B-C50C-407E-A947-70E740481C1C}">
                  <a14:useLocalDpi xmlns:a14="http://schemas.microsoft.com/office/drawing/2010/main" val="0"/>
                </a:ext>
              </a:extLst>
            </a:blip>
            <a:stretch>
              <a:fillRect/>
            </a:stretch>
          </p:blipFill>
          <p:spPr>
            <a:xfrm>
              <a:off x="186690" y="4873479"/>
              <a:ext cx="720000" cy="720000"/>
            </a:xfrm>
            <a:prstGeom prst="rect">
              <a:avLst/>
            </a:prstGeom>
          </p:spPr>
        </p:pic>
        <p:sp>
          <p:nvSpPr>
            <p:cNvPr id="29" name="Rectangle 28"/>
            <p:cNvSpPr/>
            <p:nvPr/>
          </p:nvSpPr>
          <p:spPr>
            <a:xfrm>
              <a:off x="101697" y="5575587"/>
              <a:ext cx="731290" cy="307777"/>
            </a:xfrm>
            <a:prstGeom prst="rect">
              <a:avLst/>
            </a:prstGeom>
          </p:spPr>
          <p:txBody>
            <a:bodyPr wrap="none">
              <a:spAutoFit/>
            </a:bodyPr>
            <a:lstStyle/>
            <a:p>
              <a:r>
                <a:rPr lang="en-US" sz="1400" b="1" dirty="0">
                  <a:solidFill>
                    <a:srgbClr val="4A6C5B"/>
                  </a:solidFill>
                  <a:latin typeface="Arial" panose="020B0604020202020204" pitchFamily="34" charset="0"/>
                  <a:cs typeface="Arial" panose="020B0604020202020204" pitchFamily="34" charset="0"/>
                </a:rPr>
                <a:t>14.000</a:t>
              </a:r>
              <a:endParaRPr lang="en-US" b="1" dirty="0">
                <a:solidFill>
                  <a:srgbClr val="4A6C5B"/>
                </a:solidFill>
                <a:latin typeface="Arial" panose="020B0604020202020204" pitchFamily="34" charset="0"/>
                <a:cs typeface="Arial" panose="020B0604020202020204" pitchFamily="34" charset="0"/>
              </a:endParaRPr>
            </a:p>
          </p:txBody>
        </p:sp>
      </p:grpSp>
      <p:grpSp>
        <p:nvGrpSpPr>
          <p:cNvPr id="30" name="Group 29"/>
          <p:cNvGrpSpPr/>
          <p:nvPr/>
        </p:nvGrpSpPr>
        <p:grpSpPr>
          <a:xfrm>
            <a:off x="2281521" y="5382186"/>
            <a:ext cx="740873" cy="1009885"/>
            <a:chOff x="2766306" y="4873479"/>
            <a:chExt cx="740873" cy="1009885"/>
          </a:xfrm>
        </p:grpSpPr>
        <p:pic>
          <p:nvPicPr>
            <p:cNvPr id="31" name="Picture 30"/>
            <p:cNvPicPr>
              <a:picLocks noChangeAspect="1"/>
            </p:cNvPicPr>
            <p:nvPr/>
          </p:nvPicPr>
          <p:blipFill>
            <a:blip r:embed="rId8" cstate="print">
              <a:extLst>
                <a:ext uri="{BEBA8EAE-BF5A-486C-A8C5-ECC9F3942E4B}">
                  <a14:imgProps xmlns:a14="http://schemas.microsoft.com/office/drawing/2010/main">
                    <a14:imgLayer r:embed="rId9">
                      <a14:imgEffect>
                        <a14:backgroundRemoval t="368" b="100000" l="0" r="100000">
                          <a14:foregroundMark x1="22059" y1="16912" x2="22059" y2="16912"/>
                          <a14:foregroundMark x1="56618" y1="54779" x2="56618" y2="54779"/>
                        </a14:backgroundRemoval>
                      </a14:imgEffect>
                    </a14:imgLayer>
                  </a14:imgProps>
                </a:ext>
                <a:ext uri="{28A0092B-C50C-407E-A947-70E740481C1C}">
                  <a14:useLocalDpi xmlns:a14="http://schemas.microsoft.com/office/drawing/2010/main" val="0"/>
                </a:ext>
              </a:extLst>
            </a:blip>
            <a:stretch>
              <a:fillRect/>
            </a:stretch>
          </p:blipFill>
          <p:spPr>
            <a:xfrm>
              <a:off x="2787179" y="4873479"/>
              <a:ext cx="720000" cy="720000"/>
            </a:xfrm>
            <a:prstGeom prst="rect">
              <a:avLst/>
            </a:prstGeom>
          </p:spPr>
        </p:pic>
        <p:sp>
          <p:nvSpPr>
            <p:cNvPr id="32" name="Rectangle 31"/>
            <p:cNvSpPr/>
            <p:nvPr/>
          </p:nvSpPr>
          <p:spPr>
            <a:xfrm>
              <a:off x="2766306" y="5575587"/>
              <a:ext cx="631904" cy="307777"/>
            </a:xfrm>
            <a:prstGeom prst="rect">
              <a:avLst/>
            </a:prstGeom>
          </p:spPr>
          <p:txBody>
            <a:bodyPr wrap="none">
              <a:spAutoFit/>
            </a:bodyPr>
            <a:lstStyle/>
            <a:p>
              <a:r>
                <a:rPr lang="en-US" sz="1400" b="1" dirty="0">
                  <a:solidFill>
                    <a:srgbClr val="4A6C5B"/>
                  </a:solidFill>
                  <a:latin typeface="Arial" panose="020B0604020202020204" pitchFamily="34" charset="0"/>
                  <a:cs typeface="Arial" panose="020B0604020202020204" pitchFamily="34" charset="0"/>
                </a:rPr>
                <a:t>4.800</a:t>
              </a:r>
              <a:endParaRPr lang="en-US" b="1" dirty="0">
                <a:solidFill>
                  <a:srgbClr val="4A6C5B"/>
                </a:solidFill>
                <a:latin typeface="Arial" panose="020B0604020202020204" pitchFamily="34" charset="0"/>
                <a:cs typeface="Arial" panose="020B0604020202020204" pitchFamily="34" charset="0"/>
              </a:endParaRPr>
            </a:p>
          </p:txBody>
        </p:sp>
      </p:grpSp>
      <p:grpSp>
        <p:nvGrpSpPr>
          <p:cNvPr id="33" name="Group 32"/>
          <p:cNvGrpSpPr/>
          <p:nvPr/>
        </p:nvGrpSpPr>
        <p:grpSpPr>
          <a:xfrm>
            <a:off x="1093603" y="4398825"/>
            <a:ext cx="2018501" cy="976018"/>
            <a:chOff x="2250873" y="5934586"/>
            <a:chExt cx="1485421" cy="718046"/>
          </a:xfrm>
        </p:grpSpPr>
        <p:pic>
          <p:nvPicPr>
            <p:cNvPr id="34" name="Pictur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768714" y="5934586"/>
              <a:ext cx="427673" cy="405050"/>
            </a:xfrm>
            <a:prstGeom prst="rect">
              <a:avLst/>
            </a:prstGeom>
          </p:spPr>
        </p:pic>
        <p:sp>
          <p:nvSpPr>
            <p:cNvPr id="35" name="Rectangle 34"/>
            <p:cNvSpPr/>
            <p:nvPr/>
          </p:nvSpPr>
          <p:spPr>
            <a:xfrm>
              <a:off x="2250873" y="6380918"/>
              <a:ext cx="1485421" cy="271714"/>
            </a:xfrm>
            <a:prstGeom prst="rect">
              <a:avLst/>
            </a:prstGeom>
          </p:spPr>
          <p:txBody>
            <a:bodyPr wrap="none">
              <a:spAutoFit/>
            </a:bodyPr>
            <a:lstStyle/>
            <a:p>
              <a:pPr algn="ctr"/>
              <a:r>
                <a:rPr lang="en-US" b="1" dirty="0">
                  <a:solidFill>
                    <a:srgbClr val="C00000"/>
                  </a:solidFill>
                  <a:latin typeface="Arial" panose="020B0604020202020204" pitchFamily="34" charset="0"/>
                  <a:cs typeface="Arial" panose="020B0604020202020204" pitchFamily="34" charset="0"/>
                </a:rPr>
                <a:t>5</a:t>
              </a:r>
              <a:r>
                <a:rPr lang="en-US" b="1" dirty="0" smtClean="0">
                  <a:solidFill>
                    <a:srgbClr val="C00000"/>
                  </a:solidFill>
                  <a:latin typeface="Arial" panose="020B0604020202020204" pitchFamily="34" charset="0"/>
                  <a:cs typeface="Arial" panose="020B0604020202020204" pitchFamily="34" charset="0"/>
                </a:rPr>
                <a:t> </a:t>
              </a:r>
              <a:r>
                <a:rPr lang="en-US" b="1" dirty="0">
                  <a:solidFill>
                    <a:srgbClr val="C00000"/>
                  </a:solidFill>
                  <a:latin typeface="Arial" panose="020B0604020202020204" pitchFamily="34" charset="0"/>
                  <a:cs typeface="Arial" panose="020B0604020202020204" pitchFamily="34" charset="0"/>
                </a:rPr>
                <a:t>million / month</a:t>
              </a:r>
            </a:p>
          </p:txBody>
        </p:sp>
      </p:grpSp>
      <p:grpSp>
        <p:nvGrpSpPr>
          <p:cNvPr id="36" name="Group 35"/>
          <p:cNvGrpSpPr/>
          <p:nvPr/>
        </p:nvGrpSpPr>
        <p:grpSpPr>
          <a:xfrm>
            <a:off x="8580909" y="4287859"/>
            <a:ext cx="3168353" cy="1852774"/>
            <a:chOff x="5208081" y="5237128"/>
            <a:chExt cx="3168353" cy="1852774"/>
          </a:xfrm>
        </p:grpSpPr>
        <p:pic>
          <p:nvPicPr>
            <p:cNvPr id="37" name="Picture 3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49206" y="5237128"/>
              <a:ext cx="1617587" cy="864000"/>
            </a:xfrm>
            <a:prstGeom prst="rect">
              <a:avLst/>
            </a:prstGeom>
          </p:spPr>
        </p:pic>
        <p:sp>
          <p:nvSpPr>
            <p:cNvPr id="38" name="Rectangle 37"/>
            <p:cNvSpPr/>
            <p:nvPr/>
          </p:nvSpPr>
          <p:spPr>
            <a:xfrm>
              <a:off x="5208081" y="6166572"/>
              <a:ext cx="3168353" cy="923330"/>
            </a:xfrm>
            <a:prstGeom prst="rect">
              <a:avLst/>
            </a:prstGeom>
          </p:spPr>
          <p:txBody>
            <a:bodyPr wrap="square">
              <a:spAutoFit/>
            </a:bodyPr>
            <a:lstStyle/>
            <a:p>
              <a:pPr algn="ctr"/>
              <a:r>
                <a:rPr lang="en-US" b="1" dirty="0" smtClean="0">
                  <a:solidFill>
                    <a:srgbClr val="4A6C5B"/>
                  </a:solidFill>
                  <a:latin typeface="Arial" panose="020B0604020202020204" pitchFamily="34" charset="0"/>
                  <a:cs typeface="Arial" panose="020B0604020202020204" pitchFamily="34" charset="0"/>
                </a:rPr>
                <a:t>7,7 </a:t>
              </a:r>
              <a:r>
                <a:rPr lang="en-US" b="1" dirty="0">
                  <a:solidFill>
                    <a:srgbClr val="4A6C5B"/>
                  </a:solidFill>
                  <a:latin typeface="Arial" panose="020B0604020202020204" pitchFamily="34" charset="0"/>
                  <a:cs typeface="Arial" panose="020B0604020202020204" pitchFamily="34" charset="0"/>
                </a:rPr>
                <a:t>million</a:t>
              </a:r>
            </a:p>
            <a:p>
              <a:pPr algn="ctr"/>
              <a:r>
                <a:rPr lang="en-US" sz="1200" b="1" dirty="0">
                  <a:solidFill>
                    <a:srgbClr val="4A6C5B"/>
                  </a:solidFill>
                  <a:latin typeface="Arial" panose="020B0604020202020204" pitchFamily="34" charset="0"/>
                  <a:cs typeface="Arial" panose="020B0604020202020204" pitchFamily="34" charset="0"/>
                </a:rPr>
                <a:t>Belgian patients with </a:t>
              </a:r>
            </a:p>
            <a:p>
              <a:pPr algn="ctr"/>
              <a:r>
                <a:rPr lang="en-US" sz="1200" b="1" dirty="0">
                  <a:solidFill>
                    <a:srgbClr val="4A6C5B"/>
                  </a:solidFill>
                  <a:latin typeface="Arial" panose="020B0604020202020204" pitchFamily="34" charset="0"/>
                  <a:cs typeface="Arial" panose="020B0604020202020204" pitchFamily="34" charset="0"/>
                </a:rPr>
                <a:t>Summary Electronic Health Records in health vaults  </a:t>
              </a:r>
            </a:p>
          </p:txBody>
        </p:sp>
      </p:grpSp>
      <p:sp>
        <p:nvSpPr>
          <p:cNvPr id="41" name="Rectangle 40"/>
          <p:cNvSpPr/>
          <p:nvPr/>
        </p:nvSpPr>
        <p:spPr>
          <a:xfrm>
            <a:off x="4907657" y="3958369"/>
            <a:ext cx="2265364" cy="553998"/>
          </a:xfrm>
          <a:prstGeom prst="rect">
            <a:avLst/>
          </a:prstGeom>
        </p:spPr>
        <p:txBody>
          <a:bodyPr wrap="none">
            <a:spAutoFit/>
          </a:bodyPr>
          <a:lstStyle/>
          <a:p>
            <a:pPr algn="ctr"/>
            <a:r>
              <a:rPr lang="en-US" b="1" spc="100" dirty="0" smtClean="0">
                <a:solidFill>
                  <a:srgbClr val="C00000"/>
                </a:solidFill>
                <a:latin typeface="Arial" panose="020B0604020202020204" pitchFamily="34" charset="0"/>
                <a:cs typeface="Arial" panose="020B0604020202020204" pitchFamily="34" charset="0"/>
              </a:rPr>
              <a:t>&gt; </a:t>
            </a:r>
            <a:r>
              <a:rPr lang="en-US" b="1" spc="100" dirty="0" smtClean="0">
                <a:solidFill>
                  <a:srgbClr val="C00000"/>
                </a:solidFill>
                <a:latin typeface="Arial" panose="020B0604020202020204" pitchFamily="34" charset="0"/>
                <a:cs typeface="Arial" panose="020B0604020202020204" pitchFamily="34" charset="0"/>
              </a:rPr>
              <a:t>15.000.000.000</a:t>
            </a:r>
            <a:endParaRPr lang="en-US" b="1" spc="100" dirty="0">
              <a:solidFill>
                <a:srgbClr val="C00000"/>
              </a:solidFill>
              <a:latin typeface="Arial" panose="020B0604020202020204" pitchFamily="34" charset="0"/>
              <a:cs typeface="Arial" panose="020B0604020202020204" pitchFamily="34" charset="0"/>
            </a:endParaRPr>
          </a:p>
          <a:p>
            <a:pPr algn="ctr"/>
            <a:r>
              <a:rPr lang="en-US" sz="1200" b="1" dirty="0">
                <a:solidFill>
                  <a:srgbClr val="4A6C5B"/>
                </a:solidFill>
                <a:latin typeface="Arial" panose="020B0604020202020204" pitchFamily="34" charset="0"/>
                <a:cs typeface="Arial" panose="020B0604020202020204" pitchFamily="34" charset="0"/>
              </a:rPr>
              <a:t>d</a:t>
            </a:r>
            <a:r>
              <a:rPr lang="en-US" sz="1200" b="1" dirty="0" smtClean="0">
                <a:solidFill>
                  <a:srgbClr val="4A6C5B"/>
                </a:solidFill>
                <a:latin typeface="Arial" panose="020B0604020202020204" pitchFamily="34" charset="0"/>
                <a:cs typeface="Arial" panose="020B0604020202020204" pitchFamily="34" charset="0"/>
              </a:rPr>
              <a:t>igital </a:t>
            </a:r>
            <a:r>
              <a:rPr lang="en-US" sz="1200" b="1" dirty="0">
                <a:solidFill>
                  <a:srgbClr val="4A6C5B"/>
                </a:solidFill>
                <a:latin typeface="Arial" panose="020B0604020202020204" pitchFamily="34" charset="0"/>
                <a:cs typeface="Arial" panose="020B0604020202020204" pitchFamily="34" charset="0"/>
              </a:rPr>
              <a:t>transactions annually</a:t>
            </a:r>
          </a:p>
        </p:txBody>
      </p:sp>
      <p:grpSp>
        <p:nvGrpSpPr>
          <p:cNvPr id="42" name="Group 41"/>
          <p:cNvGrpSpPr/>
          <p:nvPr/>
        </p:nvGrpSpPr>
        <p:grpSpPr>
          <a:xfrm>
            <a:off x="874137" y="1635700"/>
            <a:ext cx="2476961" cy="1778003"/>
            <a:chOff x="764553" y="1059565"/>
            <a:chExt cx="2476961" cy="1778003"/>
          </a:xfrm>
        </p:grpSpPr>
        <p:grpSp>
          <p:nvGrpSpPr>
            <p:cNvPr id="43" name="Group 42"/>
            <p:cNvGrpSpPr/>
            <p:nvPr/>
          </p:nvGrpSpPr>
          <p:grpSpPr>
            <a:xfrm>
              <a:off x="1331576" y="1059565"/>
              <a:ext cx="1342914" cy="1098997"/>
              <a:chOff x="1125953" y="1169428"/>
              <a:chExt cx="1342914" cy="1098997"/>
            </a:xfrm>
          </p:grpSpPr>
          <p:pic>
            <p:nvPicPr>
              <p:cNvPr id="45" name="Picture 4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25953" y="1169428"/>
                <a:ext cx="1342914" cy="1098997"/>
              </a:xfrm>
              <a:prstGeom prst="rect">
                <a:avLst/>
              </a:prstGeom>
            </p:spPr>
          </p:pic>
          <p:pic>
            <p:nvPicPr>
              <p:cNvPr id="46" name="Picture 45"/>
              <p:cNvPicPr>
                <a:picLocks noChangeAspect="1"/>
              </p:cNvPicPr>
              <p:nvPr/>
            </p:nvPicPr>
            <p:blipFill rotWithShape="1">
              <a:blip r:embed="rId13" cstate="print">
                <a:extLst>
                  <a:ext uri="{28A0092B-C50C-407E-A947-70E740481C1C}">
                    <a14:useLocalDpi xmlns:a14="http://schemas.microsoft.com/office/drawing/2010/main" val="0"/>
                  </a:ext>
                </a:extLst>
              </a:blip>
              <a:srcRect l="39497" t="36834" r="39089" b="37666"/>
              <a:stretch/>
            </p:blipFill>
            <p:spPr>
              <a:xfrm>
                <a:off x="1510054" y="1308335"/>
                <a:ext cx="574712" cy="560070"/>
              </a:xfrm>
              <a:prstGeom prst="rect">
                <a:avLst/>
              </a:prstGeom>
            </p:spPr>
          </p:pic>
        </p:grpSp>
        <p:sp>
          <p:nvSpPr>
            <p:cNvPr id="44" name="Rectangle 43"/>
            <p:cNvSpPr/>
            <p:nvPr/>
          </p:nvSpPr>
          <p:spPr>
            <a:xfrm>
              <a:off x="764553" y="2098904"/>
              <a:ext cx="2476961" cy="738664"/>
            </a:xfrm>
            <a:prstGeom prst="rect">
              <a:avLst/>
            </a:prstGeom>
          </p:spPr>
          <p:txBody>
            <a:bodyPr wrap="none">
              <a:spAutoFit/>
            </a:bodyPr>
            <a:lstStyle/>
            <a:p>
              <a:pPr algn="ctr"/>
              <a:r>
                <a:rPr lang="en-US" b="1" dirty="0">
                  <a:solidFill>
                    <a:srgbClr val="C00000"/>
                  </a:solidFill>
                  <a:latin typeface="Arial" panose="020B0604020202020204" pitchFamily="34" charset="0"/>
                  <a:cs typeface="Arial" panose="020B0604020202020204" pitchFamily="34" charset="0"/>
                </a:rPr>
                <a:t>&gt;</a:t>
              </a:r>
              <a:r>
                <a:rPr lang="en-US" b="1" dirty="0" smtClean="0">
                  <a:solidFill>
                    <a:srgbClr val="C00000"/>
                  </a:solidFill>
                  <a:latin typeface="Arial" panose="020B0604020202020204" pitchFamily="34" charset="0"/>
                  <a:cs typeface="Arial" panose="020B0604020202020204" pitchFamily="34" charset="0"/>
                </a:rPr>
                <a:t>77%</a:t>
              </a:r>
              <a:endParaRPr lang="en-US" b="1" dirty="0">
                <a:solidFill>
                  <a:srgbClr val="C00000"/>
                </a:solidFill>
                <a:latin typeface="Arial" panose="020B0604020202020204" pitchFamily="34" charset="0"/>
                <a:cs typeface="Arial" panose="020B0604020202020204" pitchFamily="34" charset="0"/>
              </a:endParaRPr>
            </a:p>
            <a:p>
              <a:pPr algn="ctr"/>
              <a:r>
                <a:rPr lang="en-US" sz="1200" b="1" dirty="0">
                  <a:solidFill>
                    <a:srgbClr val="4A6C5B"/>
                  </a:solidFill>
                  <a:latin typeface="Arial" panose="020B0604020202020204" pitchFamily="34" charset="0"/>
                  <a:cs typeface="Arial" panose="020B0604020202020204" pitchFamily="34" charset="0"/>
                </a:rPr>
                <a:t>Belgian citizens’</a:t>
              </a:r>
            </a:p>
            <a:p>
              <a:pPr algn="ctr"/>
              <a:r>
                <a:rPr lang="en-US" sz="1200" b="1" dirty="0">
                  <a:solidFill>
                    <a:srgbClr val="4A6C5B"/>
                  </a:solidFill>
                  <a:latin typeface="Arial" panose="020B0604020202020204" pitchFamily="34" charset="0"/>
                  <a:cs typeface="Arial" panose="020B0604020202020204" pitchFamily="34" charset="0"/>
                </a:rPr>
                <a:t>i</a:t>
              </a:r>
              <a:r>
                <a:rPr lang="en-US" sz="1200" b="1" dirty="0" smtClean="0">
                  <a:solidFill>
                    <a:srgbClr val="4A6C5B"/>
                  </a:solidFill>
                  <a:latin typeface="Arial" panose="020B0604020202020204" pitchFamily="34" charset="0"/>
                  <a:cs typeface="Arial" panose="020B0604020202020204" pitchFamily="34" charset="0"/>
                </a:rPr>
                <a:t>nformed consent to share data</a:t>
              </a:r>
              <a:endParaRPr lang="en-US" sz="1200" b="1" dirty="0">
                <a:solidFill>
                  <a:srgbClr val="4A6C5B"/>
                </a:solidFill>
                <a:latin typeface="Arial" panose="020B0604020202020204" pitchFamily="34" charset="0"/>
                <a:cs typeface="Arial" panose="020B0604020202020204" pitchFamily="34" charset="0"/>
              </a:endParaRPr>
            </a:p>
          </p:txBody>
        </p:sp>
      </p:grpSp>
      <p:sp>
        <p:nvSpPr>
          <p:cNvPr id="47" name="Rectangle 46"/>
          <p:cNvSpPr/>
          <p:nvPr/>
        </p:nvSpPr>
        <p:spPr>
          <a:xfrm>
            <a:off x="852224" y="3970077"/>
            <a:ext cx="2603598" cy="338554"/>
          </a:xfrm>
          <a:prstGeom prst="rect">
            <a:avLst/>
          </a:prstGeom>
          <a:solidFill>
            <a:srgbClr val="4A6C5B"/>
          </a:solidFill>
        </p:spPr>
        <p:txBody>
          <a:bodyPr wrap="none">
            <a:spAutoFit/>
          </a:bodyPr>
          <a:lstStyle/>
          <a:p>
            <a:pPr algn="ctr"/>
            <a:r>
              <a:rPr lang="en-US" sz="1600" b="1" dirty="0">
                <a:solidFill>
                  <a:schemeClr val="bg1"/>
                </a:solidFill>
                <a:latin typeface="Arial" panose="020B0604020202020204" pitchFamily="34" charset="0"/>
                <a:cs typeface="Arial" panose="020B0604020202020204" pitchFamily="34" charset="0"/>
              </a:rPr>
              <a:t>Electronic Prescriptions</a:t>
            </a:r>
          </a:p>
        </p:txBody>
      </p:sp>
      <p:sp>
        <p:nvSpPr>
          <p:cNvPr id="48" name="Rectangle 47"/>
          <p:cNvSpPr/>
          <p:nvPr/>
        </p:nvSpPr>
        <p:spPr>
          <a:xfrm>
            <a:off x="4024778" y="5771625"/>
            <a:ext cx="3907282" cy="738664"/>
          </a:xfrm>
          <a:prstGeom prst="rect">
            <a:avLst/>
          </a:prstGeom>
        </p:spPr>
        <p:txBody>
          <a:bodyPr wrap="square">
            <a:spAutoFit/>
          </a:bodyPr>
          <a:lstStyle/>
          <a:p>
            <a:pPr lvl="1" algn="ctr"/>
            <a:r>
              <a:rPr lang="nl-BE" b="1" dirty="0" smtClean="0">
                <a:solidFill>
                  <a:srgbClr val="4A6C5B"/>
                </a:solidFill>
                <a:latin typeface="Arial" panose="020B0604020202020204" pitchFamily="34" charset="0"/>
                <a:cs typeface="Arial" panose="020B0604020202020204" pitchFamily="34" charset="0"/>
              </a:rPr>
              <a:t>211 </a:t>
            </a:r>
            <a:r>
              <a:rPr lang="nl-BE" b="1" dirty="0" err="1">
                <a:solidFill>
                  <a:srgbClr val="4A6C5B"/>
                </a:solidFill>
                <a:latin typeface="Arial" panose="020B0604020202020204" pitchFamily="34" charset="0"/>
                <a:cs typeface="Arial" panose="020B0604020202020204" pitchFamily="34" charset="0"/>
              </a:rPr>
              <a:t>million</a:t>
            </a:r>
            <a:endParaRPr lang="nl-BE" b="1" dirty="0">
              <a:solidFill>
                <a:srgbClr val="4A6C5B"/>
              </a:solidFill>
              <a:latin typeface="Arial" panose="020B0604020202020204" pitchFamily="34" charset="0"/>
              <a:cs typeface="Arial" panose="020B0604020202020204" pitchFamily="34" charset="0"/>
            </a:endParaRPr>
          </a:p>
          <a:p>
            <a:pPr lvl="1" algn="ctr"/>
            <a:r>
              <a:rPr lang="nl-BE" sz="1200" b="1" dirty="0" err="1">
                <a:solidFill>
                  <a:srgbClr val="4A6C5B"/>
                </a:solidFill>
                <a:latin typeface="Arial" panose="020B0604020202020204" pitchFamily="34" charset="0"/>
                <a:cs typeface="Arial" panose="020B0604020202020204" pitchFamily="34" charset="0"/>
              </a:rPr>
              <a:t>electronic</a:t>
            </a:r>
            <a:r>
              <a:rPr lang="nl-BE" sz="1200" b="1" dirty="0">
                <a:solidFill>
                  <a:srgbClr val="4A6C5B"/>
                </a:solidFill>
                <a:latin typeface="Arial" panose="020B0604020202020204" pitchFamily="34" charset="0"/>
                <a:cs typeface="Arial" panose="020B0604020202020204" pitchFamily="34" charset="0"/>
              </a:rPr>
              <a:t> </a:t>
            </a:r>
            <a:r>
              <a:rPr lang="nl-BE" sz="1200" b="1" dirty="0" err="1">
                <a:solidFill>
                  <a:srgbClr val="4A6C5B"/>
                </a:solidFill>
                <a:latin typeface="Arial" panose="020B0604020202020204" pitchFamily="34" charset="0"/>
                <a:cs typeface="Arial" panose="020B0604020202020204" pitchFamily="34" charset="0"/>
              </a:rPr>
              <a:t>documents</a:t>
            </a:r>
            <a:r>
              <a:rPr lang="nl-BE" sz="1200" b="1" dirty="0">
                <a:solidFill>
                  <a:srgbClr val="4A6C5B"/>
                </a:solidFill>
                <a:latin typeface="Arial" panose="020B0604020202020204" pitchFamily="34" charset="0"/>
                <a:cs typeface="Arial" panose="020B0604020202020204" pitchFamily="34" charset="0"/>
              </a:rPr>
              <a:t> </a:t>
            </a:r>
            <a:r>
              <a:rPr lang="nl-BE" sz="1200" b="1" dirty="0" err="1">
                <a:solidFill>
                  <a:srgbClr val="4A6C5B"/>
                </a:solidFill>
                <a:latin typeface="Arial" panose="020B0604020202020204" pitchFamily="34" charset="0"/>
                <a:cs typeface="Arial" panose="020B0604020202020204" pitchFamily="34" charset="0"/>
              </a:rPr>
              <a:t>available</a:t>
            </a:r>
            <a:endParaRPr lang="nl-BE" sz="1200" b="1" dirty="0">
              <a:solidFill>
                <a:srgbClr val="4A6C5B"/>
              </a:solidFill>
              <a:latin typeface="Arial" panose="020B0604020202020204" pitchFamily="34" charset="0"/>
              <a:cs typeface="Arial" panose="020B0604020202020204" pitchFamily="34" charset="0"/>
            </a:endParaRPr>
          </a:p>
          <a:p>
            <a:pPr lvl="1" algn="ctr"/>
            <a:r>
              <a:rPr lang="nl-BE" sz="1200" b="1" dirty="0">
                <a:solidFill>
                  <a:srgbClr val="4A6C5B"/>
                </a:solidFill>
                <a:latin typeface="Arial" panose="020B0604020202020204" pitchFamily="34" charset="0"/>
                <a:cs typeface="Arial" panose="020B0604020202020204" pitchFamily="34" charset="0"/>
              </a:rPr>
              <a:t>at </a:t>
            </a:r>
            <a:r>
              <a:rPr lang="nl-BE" sz="1200" b="1" dirty="0" err="1">
                <a:solidFill>
                  <a:srgbClr val="4A6C5B"/>
                </a:solidFill>
                <a:latin typeface="Arial" panose="020B0604020202020204" pitchFamily="34" charset="0"/>
                <a:cs typeface="Arial" panose="020B0604020202020204" pitchFamily="34" charset="0"/>
              </a:rPr>
              <a:t>hospitals</a:t>
            </a:r>
            <a:r>
              <a:rPr lang="nl-BE" sz="1200" b="1" dirty="0">
                <a:solidFill>
                  <a:srgbClr val="4A6C5B"/>
                </a:solidFill>
                <a:latin typeface="Arial" panose="020B0604020202020204" pitchFamily="34" charset="0"/>
                <a:cs typeface="Arial" panose="020B0604020202020204" pitchFamily="34" charset="0"/>
              </a:rPr>
              <a:t> </a:t>
            </a:r>
            <a:r>
              <a:rPr lang="nl-BE" sz="1200" b="1" dirty="0" err="1">
                <a:solidFill>
                  <a:srgbClr val="4A6C5B"/>
                </a:solidFill>
                <a:latin typeface="Arial" panose="020B0604020202020204" pitchFamily="34" charset="0"/>
                <a:cs typeface="Arial" panose="020B0604020202020204" pitchFamily="34" charset="0"/>
              </a:rPr>
              <a:t>and</a:t>
            </a:r>
            <a:r>
              <a:rPr lang="nl-BE" sz="1200" b="1" dirty="0">
                <a:solidFill>
                  <a:srgbClr val="4A6C5B"/>
                </a:solidFill>
                <a:latin typeface="Arial" panose="020B0604020202020204" pitchFamily="34" charset="0"/>
                <a:cs typeface="Arial" panose="020B0604020202020204" pitchFamily="34" charset="0"/>
              </a:rPr>
              <a:t> </a:t>
            </a:r>
            <a:r>
              <a:rPr lang="nl-BE" sz="1200" b="1" dirty="0" err="1">
                <a:solidFill>
                  <a:srgbClr val="4A6C5B"/>
                </a:solidFill>
                <a:latin typeface="Arial" panose="020B0604020202020204" pitchFamily="34" charset="0"/>
                <a:cs typeface="Arial" panose="020B0604020202020204" pitchFamily="34" charset="0"/>
              </a:rPr>
              <a:t>clinical</a:t>
            </a:r>
            <a:r>
              <a:rPr lang="nl-BE" sz="1200" b="1" dirty="0">
                <a:solidFill>
                  <a:srgbClr val="4A6C5B"/>
                </a:solidFill>
                <a:latin typeface="Arial" panose="020B0604020202020204" pitchFamily="34" charset="0"/>
                <a:cs typeface="Arial" panose="020B0604020202020204" pitchFamily="34" charset="0"/>
              </a:rPr>
              <a:t> labs</a:t>
            </a:r>
          </a:p>
        </p:txBody>
      </p:sp>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23771" y="2993651"/>
            <a:ext cx="1341912" cy="869048"/>
          </a:xfrm>
          <a:prstGeom prst="rect">
            <a:avLst/>
          </a:prstGeom>
        </p:spPr>
      </p:pic>
      <p:sp>
        <p:nvSpPr>
          <p:cNvPr id="7" name="Slide Number Placeholder 6"/>
          <p:cNvSpPr>
            <a:spLocks noGrp="1"/>
          </p:cNvSpPr>
          <p:nvPr>
            <p:ph type="sldNum" sz="quarter" idx="12"/>
          </p:nvPr>
        </p:nvSpPr>
        <p:spPr/>
        <p:txBody>
          <a:bodyPr/>
          <a:lstStyle/>
          <a:p>
            <a:fld id="{D45B42A2-12DC-D04A-88D3-A93CC82DF348}" type="slidenum">
              <a:rPr lang="en-US" smtClean="0"/>
              <a:t>40</a:t>
            </a:fld>
            <a:endParaRPr lang="en-US" dirty="0"/>
          </a:p>
        </p:txBody>
      </p:sp>
    </p:spTree>
    <p:extLst>
      <p:ext uri="{BB962C8B-B14F-4D97-AF65-F5344CB8AC3E}">
        <p14:creationId xmlns:p14="http://schemas.microsoft.com/office/powerpoint/2010/main" val="286975647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www.ehealth.fgov.be/sites/default/files/assets/patientconsent/bann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10662" y="270538"/>
            <a:ext cx="4329129" cy="2440893"/>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r>
              <a:rPr lang="en-US" dirty="0"/>
              <a:t>Global medical file &amp; patient consent</a:t>
            </a:r>
          </a:p>
        </p:txBody>
      </p:sp>
      <p:pic>
        <p:nvPicPr>
          <p:cNvPr id="10" name="Picture Placeholder 9"/>
          <p:cNvPicPr>
            <a:picLocks noGrp="1" noChangeAspect="1"/>
          </p:cNvPicPr>
          <p:nvPr>
            <p:ph type="pic" sz="quarter" idx="4294967295"/>
          </p:nvPr>
        </p:nvPicPr>
        <p:blipFill rotWithShape="1">
          <a:blip r:embed="rId4">
            <a:extLst>
              <a:ext uri="{28A0092B-C50C-407E-A947-70E740481C1C}">
                <a14:useLocalDpi xmlns:a14="http://schemas.microsoft.com/office/drawing/2010/main" val="0"/>
              </a:ext>
            </a:extLst>
          </a:blip>
          <a:srcRect l="11085" r="-1734"/>
          <a:stretch/>
        </p:blipFill>
        <p:spPr>
          <a:xfrm>
            <a:off x="142259" y="1810988"/>
            <a:ext cx="5576888" cy="4459287"/>
          </a:xfrm>
        </p:spPr>
      </p:pic>
      <p:pic>
        <p:nvPicPr>
          <p:cNvPr id="12" name="Picture 11"/>
          <p:cNvPicPr>
            <a:picLocks noChangeAspect="1"/>
          </p:cNvPicPr>
          <p:nvPr/>
        </p:nvPicPr>
        <p:blipFill>
          <a:blip r:embed="rId5"/>
          <a:stretch>
            <a:fillRect/>
          </a:stretch>
        </p:blipFill>
        <p:spPr>
          <a:xfrm>
            <a:off x="339435" y="2992543"/>
            <a:ext cx="5498783" cy="3027017"/>
          </a:xfrm>
          <a:prstGeom prst="rect">
            <a:avLst/>
          </a:prstGeom>
        </p:spPr>
      </p:pic>
      <p:pic>
        <p:nvPicPr>
          <p:cNvPr id="13" name="Picture 12"/>
          <p:cNvPicPr>
            <a:picLocks noChangeAspect="1"/>
          </p:cNvPicPr>
          <p:nvPr/>
        </p:nvPicPr>
        <p:blipFill>
          <a:blip r:embed="rId6"/>
          <a:stretch>
            <a:fillRect/>
          </a:stretch>
        </p:blipFill>
        <p:spPr>
          <a:xfrm>
            <a:off x="637948" y="1354627"/>
            <a:ext cx="4491628" cy="2646328"/>
          </a:xfrm>
          <a:prstGeom prst="rect">
            <a:avLst/>
          </a:prstGeom>
        </p:spPr>
      </p:pic>
      <p:pic>
        <p:nvPicPr>
          <p:cNvPr id="15" name="Picture 14"/>
          <p:cNvPicPr>
            <a:picLocks noChangeAspect="1"/>
          </p:cNvPicPr>
          <p:nvPr/>
        </p:nvPicPr>
        <p:blipFill>
          <a:blip r:embed="rId7"/>
          <a:stretch>
            <a:fillRect/>
          </a:stretch>
        </p:blipFill>
        <p:spPr>
          <a:xfrm>
            <a:off x="6461827" y="3019482"/>
            <a:ext cx="5075566" cy="3298509"/>
          </a:xfrm>
          <a:prstGeom prst="rect">
            <a:avLst/>
          </a:prstGeom>
        </p:spPr>
      </p:pic>
      <p:sp>
        <p:nvSpPr>
          <p:cNvPr id="16" name="TextBox 15"/>
          <p:cNvSpPr txBox="1"/>
          <p:nvPr/>
        </p:nvSpPr>
        <p:spPr>
          <a:xfrm>
            <a:off x="10752866" y="4029384"/>
            <a:ext cx="1315745" cy="646331"/>
          </a:xfrm>
          <a:prstGeom prst="rect">
            <a:avLst/>
          </a:prstGeom>
          <a:noFill/>
        </p:spPr>
        <p:txBody>
          <a:bodyPr wrap="none" rtlCol="0">
            <a:spAutoFit/>
          </a:bodyPr>
          <a:lstStyle/>
          <a:p>
            <a:pPr algn="ctr"/>
            <a:r>
              <a:rPr lang="en-US" i="1" dirty="0">
                <a:solidFill>
                  <a:srgbClr val="547D68"/>
                </a:solidFill>
              </a:rPr>
              <a:t>via Consent </a:t>
            </a:r>
          </a:p>
          <a:p>
            <a:pPr algn="ctr"/>
            <a:r>
              <a:rPr lang="en-US" i="1" dirty="0">
                <a:solidFill>
                  <a:srgbClr val="547D68"/>
                </a:solidFill>
              </a:rPr>
              <a:t>API</a:t>
            </a:r>
          </a:p>
        </p:txBody>
      </p:sp>
      <p:sp>
        <p:nvSpPr>
          <p:cNvPr id="18" name="TextBox 17"/>
          <p:cNvSpPr txBox="1"/>
          <p:nvPr/>
        </p:nvSpPr>
        <p:spPr>
          <a:xfrm>
            <a:off x="9939130" y="5561031"/>
            <a:ext cx="2088585" cy="369332"/>
          </a:xfrm>
          <a:prstGeom prst="rect">
            <a:avLst/>
          </a:prstGeom>
          <a:noFill/>
        </p:spPr>
        <p:txBody>
          <a:bodyPr wrap="none" rtlCol="0">
            <a:spAutoFit/>
          </a:bodyPr>
          <a:lstStyle/>
          <a:p>
            <a:r>
              <a:rPr lang="en-US" i="1" dirty="0">
                <a:solidFill>
                  <a:srgbClr val="FF0000"/>
                </a:solidFill>
              </a:rPr>
              <a:t>via e-Health website</a:t>
            </a:r>
          </a:p>
        </p:txBody>
      </p:sp>
      <p:sp>
        <p:nvSpPr>
          <p:cNvPr id="6" name="Slide Number Placeholder 5"/>
          <p:cNvSpPr>
            <a:spLocks noGrp="1"/>
          </p:cNvSpPr>
          <p:nvPr>
            <p:ph type="sldNum" sz="quarter" idx="12"/>
          </p:nvPr>
        </p:nvSpPr>
        <p:spPr/>
        <p:txBody>
          <a:bodyPr/>
          <a:lstStyle/>
          <a:p>
            <a:fld id="{D45B42A2-12DC-D04A-88D3-A93CC82DF348}" type="slidenum">
              <a:rPr lang="en-US" smtClean="0"/>
              <a:t>41</a:t>
            </a:fld>
            <a:endParaRPr lang="en-US" dirty="0"/>
          </a:p>
        </p:txBody>
      </p:sp>
    </p:spTree>
    <p:extLst>
      <p:ext uri="{BB962C8B-B14F-4D97-AF65-F5344CB8AC3E}">
        <p14:creationId xmlns:p14="http://schemas.microsoft.com/office/powerpoint/2010/main" val="3478453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API in health and social sector: some statistics and evolution</a:t>
            </a:r>
          </a:p>
        </p:txBody>
      </p:sp>
      <p:sp>
        <p:nvSpPr>
          <p:cNvPr id="9" name="Content Placeholder 8"/>
          <p:cNvSpPr>
            <a:spLocks noGrp="1"/>
          </p:cNvSpPr>
          <p:nvPr>
            <p:ph sz="quarter" idx="4294967295"/>
          </p:nvPr>
        </p:nvSpPr>
        <p:spPr>
          <a:xfrm>
            <a:off x="7101924" y="1582697"/>
            <a:ext cx="4484687" cy="508000"/>
          </a:xfrm>
          <a:prstGeom prst="rect">
            <a:avLst/>
          </a:prstGeom>
        </p:spPr>
        <p:txBody>
          <a:bodyPr/>
          <a:lstStyle/>
          <a:p>
            <a:pPr marL="0" indent="0">
              <a:buNone/>
            </a:pPr>
            <a:r>
              <a:rPr lang="en-US" sz="2400" dirty="0">
                <a:solidFill>
                  <a:schemeClr val="tx1">
                    <a:lumMod val="65000"/>
                    <a:lumOff val="35000"/>
                  </a:schemeClr>
                </a:solidFill>
              </a:rPr>
              <a:t>social security</a:t>
            </a:r>
          </a:p>
        </p:txBody>
      </p:sp>
      <p:graphicFrame>
        <p:nvGraphicFramePr>
          <p:cNvPr id="12" name="Diagramm0"/>
          <p:cNvGraphicFramePr>
            <a:graphicFrameLocks/>
          </p:cNvGraphicFramePr>
          <p:nvPr/>
        </p:nvGraphicFramePr>
        <p:xfrm>
          <a:off x="644632" y="3832661"/>
          <a:ext cx="5040000" cy="216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Diagramm0"/>
          <p:cNvGraphicFramePr>
            <a:graphicFrameLocks/>
          </p:cNvGraphicFramePr>
          <p:nvPr/>
        </p:nvGraphicFramePr>
        <p:xfrm>
          <a:off x="5910454" y="3832661"/>
          <a:ext cx="5040000" cy="2160000"/>
        </p:xfrm>
        <a:graphic>
          <a:graphicData uri="http://schemas.openxmlformats.org/drawingml/2006/chart">
            <c:chart xmlns:c="http://schemas.openxmlformats.org/drawingml/2006/chart" xmlns:r="http://schemas.openxmlformats.org/officeDocument/2006/relationships" r:id="rId4"/>
          </a:graphicData>
        </a:graphic>
      </p:graphicFrame>
      <p:sp>
        <p:nvSpPr>
          <p:cNvPr id="16" name="Content Placeholder 9"/>
          <p:cNvSpPr txBox="1">
            <a:spLocks/>
          </p:cNvSpPr>
          <p:nvPr/>
        </p:nvSpPr>
        <p:spPr>
          <a:xfrm>
            <a:off x="5707781" y="2154814"/>
            <a:ext cx="6169793" cy="2197616"/>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Clr>
                <a:srgbClr val="6C1D45"/>
              </a:buClr>
              <a:buFont typeface="Arial" panose="020B0604020202020204" pitchFamily="34" charset="0"/>
              <a:buChar char="•"/>
              <a:defRPr sz="1600" kern="1200">
                <a:solidFill>
                  <a:srgbClr val="4A4F54"/>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C6EAA"/>
              </a:buClr>
            </a:pPr>
            <a:r>
              <a:rPr lang="fr-BE" sz="1700" dirty="0">
                <a:latin typeface="+mn-lt"/>
              </a:rPr>
              <a:t>200+ APIs</a:t>
            </a:r>
          </a:p>
          <a:p>
            <a:pPr>
              <a:buClr>
                <a:srgbClr val="0C6EAA"/>
              </a:buClr>
            </a:pPr>
            <a:r>
              <a:rPr lang="fr-BE" sz="1700" dirty="0" err="1">
                <a:latin typeface="+mn-lt"/>
              </a:rPr>
              <a:t>Consumers</a:t>
            </a:r>
            <a:r>
              <a:rPr lang="fr-BE" sz="1700" dirty="0">
                <a:latin typeface="+mn-lt"/>
              </a:rPr>
              <a:t> </a:t>
            </a:r>
            <a:r>
              <a:rPr lang="fr-BE" sz="1700" dirty="0" err="1">
                <a:latin typeface="+mn-lt"/>
              </a:rPr>
              <a:t>mostly</a:t>
            </a:r>
            <a:r>
              <a:rPr lang="fr-BE" sz="1700" dirty="0">
                <a:latin typeface="+mn-lt"/>
              </a:rPr>
              <a:t> </a:t>
            </a:r>
            <a:r>
              <a:rPr lang="fr-BE" sz="1700" dirty="0" err="1">
                <a:latin typeface="+mn-lt"/>
              </a:rPr>
              <a:t>internal</a:t>
            </a:r>
            <a:r>
              <a:rPr lang="fr-BE" sz="1700" dirty="0">
                <a:latin typeface="+mn-lt"/>
              </a:rPr>
              <a:t> applications/services (# 200-300)</a:t>
            </a:r>
          </a:p>
          <a:p>
            <a:pPr>
              <a:buClr>
                <a:srgbClr val="0C6EAA"/>
              </a:buClr>
            </a:pPr>
            <a:r>
              <a:rPr lang="fr-BE" sz="1700" dirty="0">
                <a:latin typeface="+mn-lt"/>
              </a:rPr>
              <a:t>Peak </a:t>
            </a:r>
            <a:r>
              <a:rPr lang="fr-BE" sz="1700" dirty="0" err="1">
                <a:latin typeface="+mn-lt"/>
              </a:rPr>
              <a:t>load</a:t>
            </a:r>
            <a:r>
              <a:rPr lang="fr-BE" sz="1700" dirty="0">
                <a:latin typeface="+mn-lt"/>
              </a:rPr>
              <a:t> 1000-1500 </a:t>
            </a:r>
            <a:r>
              <a:rPr lang="fr-BE" sz="1700" dirty="0" err="1">
                <a:latin typeface="+mn-lt"/>
              </a:rPr>
              <a:t>req</a:t>
            </a:r>
            <a:r>
              <a:rPr lang="fr-BE" sz="1700" dirty="0">
                <a:latin typeface="+mn-lt"/>
              </a:rPr>
              <a:t> / s</a:t>
            </a:r>
          </a:p>
          <a:p>
            <a:pPr>
              <a:buClr>
                <a:srgbClr val="0C6EAA"/>
              </a:buClr>
            </a:pPr>
            <a:r>
              <a:rPr lang="fr-BE" sz="1700" dirty="0">
                <a:latin typeface="+mn-lt"/>
              </a:rPr>
              <a:t>300M transactions / </a:t>
            </a:r>
            <a:r>
              <a:rPr lang="fr-BE" sz="1700" dirty="0" err="1">
                <a:latin typeface="+mn-lt"/>
              </a:rPr>
              <a:t>month</a:t>
            </a:r>
            <a:endParaRPr lang="en-GB" sz="1700" dirty="0">
              <a:latin typeface="+mn-lt"/>
            </a:endParaRPr>
          </a:p>
        </p:txBody>
      </p:sp>
      <p:pic>
        <p:nvPicPr>
          <p:cNvPr id="18" name="Picture 2" descr="https://socialsecurity.be/styles/img/logo/logo-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078" y="1501693"/>
            <a:ext cx="617496" cy="61749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Grp="1" noChangeAspect="1"/>
          </p:cNvPicPr>
          <p:nvPr/>
        </p:nvPicPr>
        <p:blipFill rotWithShape="1">
          <a:blip r:embed="rId6" cstate="print">
            <a:extLst>
              <a:ext uri="{28A0092B-C50C-407E-A947-70E740481C1C}">
                <a14:useLocalDpi xmlns:a14="http://schemas.microsoft.com/office/drawing/2010/main" val="0"/>
              </a:ext>
            </a:extLst>
          </a:blip>
          <a:stretch/>
        </p:blipFill>
        <p:spPr>
          <a:xfrm>
            <a:off x="1944756" y="1443009"/>
            <a:ext cx="1765852" cy="711805"/>
          </a:xfrm>
          <a:prstGeom prst="rect">
            <a:avLst/>
          </a:prstGeom>
        </p:spPr>
      </p:pic>
      <p:sp>
        <p:nvSpPr>
          <p:cNvPr id="15" name="Content Placeholder 9"/>
          <p:cNvSpPr txBox="1">
            <a:spLocks/>
          </p:cNvSpPr>
          <p:nvPr/>
        </p:nvSpPr>
        <p:spPr>
          <a:xfrm>
            <a:off x="469272" y="2154814"/>
            <a:ext cx="6169793" cy="2197616"/>
          </a:xfrm>
          <a:prstGeom prst="rect">
            <a:avLst/>
          </a:prstGeom>
        </p:spPr>
        <p:txBody>
          <a:bodyPr vert="horz" lIns="91440" tIns="45720" rIns="91440" bIns="45720" rtlCol="0">
            <a:normAutofit/>
          </a:bodyPr>
          <a:lstStyle>
            <a:lvl1pPr marL="285750" indent="-285750" algn="l" defTabSz="914400" rtl="0" eaLnBrk="1" latinLnBrk="0" hangingPunct="1">
              <a:lnSpc>
                <a:spcPct val="100000"/>
              </a:lnSpc>
              <a:spcBef>
                <a:spcPts val="1000"/>
              </a:spcBef>
              <a:buClr>
                <a:srgbClr val="6C1D45"/>
              </a:buClr>
              <a:buFont typeface="Arial" panose="020B0604020202020204" pitchFamily="34" charset="0"/>
              <a:buChar char="•"/>
              <a:defRPr sz="1600" kern="1200">
                <a:solidFill>
                  <a:srgbClr val="4A4F54"/>
                </a:solidFill>
                <a:latin typeface="Roboto" panose="02000000000000000000" pitchFamily="2"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0C6EAA"/>
              </a:buClr>
            </a:pPr>
            <a:r>
              <a:rPr lang="fr-BE" sz="1700" dirty="0">
                <a:latin typeface="+mn-lt"/>
              </a:rPr>
              <a:t>100+ APIs</a:t>
            </a:r>
          </a:p>
          <a:p>
            <a:pPr>
              <a:buClr>
                <a:srgbClr val="0C6EAA"/>
              </a:buClr>
            </a:pPr>
            <a:r>
              <a:rPr lang="fr-BE" sz="1700" dirty="0">
                <a:latin typeface="+mn-lt"/>
              </a:rPr>
              <a:t>Most </a:t>
            </a:r>
            <a:r>
              <a:rPr lang="fr-BE" sz="1700" dirty="0" err="1">
                <a:latin typeface="+mn-lt"/>
              </a:rPr>
              <a:t>consumers</a:t>
            </a:r>
            <a:r>
              <a:rPr lang="fr-BE" sz="1700" dirty="0">
                <a:latin typeface="+mn-lt"/>
              </a:rPr>
              <a:t> are </a:t>
            </a:r>
            <a:r>
              <a:rPr lang="fr-BE" sz="1700" dirty="0" err="1">
                <a:latin typeface="+mn-lt"/>
              </a:rPr>
              <a:t>external</a:t>
            </a:r>
            <a:r>
              <a:rPr lang="fr-BE" sz="1700" dirty="0">
                <a:latin typeface="+mn-lt"/>
              </a:rPr>
              <a:t> (# 20,000-24,000)</a:t>
            </a:r>
          </a:p>
          <a:p>
            <a:pPr>
              <a:buClr>
                <a:srgbClr val="0C6EAA"/>
              </a:buClr>
            </a:pPr>
            <a:r>
              <a:rPr lang="fr-BE" sz="1700" dirty="0">
                <a:latin typeface="+mn-lt"/>
              </a:rPr>
              <a:t>Peak </a:t>
            </a:r>
            <a:r>
              <a:rPr lang="fr-BE" sz="1700" dirty="0" err="1">
                <a:latin typeface="+mn-lt"/>
              </a:rPr>
              <a:t>load</a:t>
            </a:r>
            <a:r>
              <a:rPr lang="fr-BE" sz="1700" dirty="0">
                <a:latin typeface="+mn-lt"/>
              </a:rPr>
              <a:t> 2000-3000 </a:t>
            </a:r>
            <a:r>
              <a:rPr lang="fr-BE" sz="1700" dirty="0" err="1">
                <a:latin typeface="+mn-lt"/>
              </a:rPr>
              <a:t>req</a:t>
            </a:r>
            <a:r>
              <a:rPr lang="fr-BE" sz="1700" dirty="0">
                <a:latin typeface="+mn-lt"/>
              </a:rPr>
              <a:t> / s</a:t>
            </a:r>
          </a:p>
          <a:p>
            <a:pPr>
              <a:buClr>
                <a:srgbClr val="0C6EAA"/>
              </a:buClr>
            </a:pPr>
            <a:r>
              <a:rPr lang="fr-BE" sz="1700" dirty="0">
                <a:latin typeface="+mn-lt"/>
              </a:rPr>
              <a:t>1.200M transactions / </a:t>
            </a:r>
            <a:r>
              <a:rPr lang="fr-BE" sz="1700" dirty="0" err="1">
                <a:latin typeface="+mn-lt"/>
              </a:rPr>
              <a:t>month</a:t>
            </a:r>
            <a:endParaRPr lang="en-GB" sz="1700" dirty="0">
              <a:latin typeface="+mn-lt"/>
            </a:endParaRPr>
          </a:p>
          <a:p>
            <a:pPr>
              <a:buClr>
                <a:srgbClr val="0C6EAA"/>
              </a:buClr>
            </a:pPr>
            <a:endParaRPr lang="en-US" sz="1700" dirty="0">
              <a:latin typeface="+mn-lt"/>
            </a:endParaRPr>
          </a:p>
        </p:txBody>
      </p:sp>
      <p:sp>
        <p:nvSpPr>
          <p:cNvPr id="2" name="TextBox 1"/>
          <p:cNvSpPr txBox="1"/>
          <p:nvPr/>
        </p:nvSpPr>
        <p:spPr>
          <a:xfrm>
            <a:off x="644632" y="6142041"/>
            <a:ext cx="11293221" cy="584775"/>
          </a:xfrm>
          <a:prstGeom prst="rect">
            <a:avLst/>
          </a:prstGeom>
          <a:noFill/>
        </p:spPr>
        <p:txBody>
          <a:bodyPr wrap="square" rtlCol="0">
            <a:spAutoFit/>
          </a:bodyPr>
          <a:lstStyle/>
          <a:p>
            <a:r>
              <a:rPr lang="en-US" sz="1600" b="1" dirty="0">
                <a:solidFill>
                  <a:srgbClr val="FF0000"/>
                </a:solidFill>
              </a:rPr>
              <a:t>Disclaimer: metrics listed since 2016 are for all ESB + gateway platforms. Migration to Axway APIM in progress since Q3 2018.</a:t>
            </a:r>
            <a:br>
              <a:rPr lang="en-US" sz="1600" b="1" dirty="0">
                <a:solidFill>
                  <a:srgbClr val="FF0000"/>
                </a:solidFill>
              </a:rPr>
            </a:br>
            <a:r>
              <a:rPr lang="en-US" sz="1600" b="1" dirty="0">
                <a:solidFill>
                  <a:srgbClr val="FF0000"/>
                </a:solidFill>
              </a:rPr>
              <a:t>(eHealth currently 30% APIs migrated, Social Security gradually does onboarding on APIM for all new APIs and API evolutions)</a:t>
            </a:r>
          </a:p>
        </p:txBody>
      </p:sp>
      <p:sp>
        <p:nvSpPr>
          <p:cNvPr id="6" name="Slide Number Placeholder 5"/>
          <p:cNvSpPr>
            <a:spLocks noGrp="1"/>
          </p:cNvSpPr>
          <p:nvPr>
            <p:ph type="sldNum" sz="quarter" idx="12"/>
          </p:nvPr>
        </p:nvSpPr>
        <p:spPr/>
        <p:txBody>
          <a:bodyPr/>
          <a:lstStyle/>
          <a:p>
            <a:fld id="{D45B42A2-12DC-D04A-88D3-A93CC82DF348}" type="slidenum">
              <a:rPr lang="en-US" smtClean="0"/>
              <a:t>42</a:t>
            </a:fld>
            <a:endParaRPr lang="en-US" dirty="0"/>
          </a:p>
        </p:txBody>
      </p:sp>
    </p:spTree>
    <p:extLst>
      <p:ext uri="{BB962C8B-B14F-4D97-AF65-F5344CB8AC3E}">
        <p14:creationId xmlns:p14="http://schemas.microsoft.com/office/powerpoint/2010/main" val="516698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sz="quarter" idx="14"/>
          </p:nvPr>
        </p:nvSpPr>
        <p:spPr>
          <a:prstGeom prst="rect">
            <a:avLst/>
          </a:prstGeom>
        </p:spPr>
        <p:txBody>
          <a:bodyPr/>
          <a:lstStyle/>
          <a:p>
            <a:r>
              <a:rPr lang="en-GB" dirty="0"/>
              <a:t>API standards in </a:t>
            </a:r>
            <a:r>
              <a:rPr lang="en-GB" dirty="0" err="1"/>
              <a:t>eGovernment</a:t>
            </a:r>
            <a:r>
              <a:rPr lang="en-GB" dirty="0"/>
              <a:t> are based on industry standards and best practices</a:t>
            </a:r>
          </a:p>
          <a:p>
            <a:r>
              <a:rPr lang="en-GB" dirty="0"/>
              <a:t>a pragmatic approach to designing RESTful APIs</a:t>
            </a:r>
          </a:p>
          <a:p>
            <a:r>
              <a:rPr lang="en-GB" dirty="0"/>
              <a:t>collaborative effort organized in several workgroups</a:t>
            </a:r>
          </a:p>
          <a:p>
            <a:pPr lvl="1"/>
            <a:r>
              <a:rPr lang="en-GB" dirty="0"/>
              <a:t>REST API modelling</a:t>
            </a:r>
          </a:p>
          <a:p>
            <a:pPr lvl="1"/>
            <a:r>
              <a:rPr lang="en-GB" dirty="0"/>
              <a:t>security (OAuth)</a:t>
            </a:r>
          </a:p>
          <a:p>
            <a:pPr lvl="1"/>
            <a:r>
              <a:rPr lang="en-GB" dirty="0"/>
              <a:t>functional/business vocabularies (temporal, location, person, enterprises)</a:t>
            </a:r>
          </a:p>
          <a:p>
            <a:r>
              <a:rPr lang="en-GB" dirty="0"/>
              <a:t>REST style guide </a:t>
            </a:r>
          </a:p>
          <a:p>
            <a:pPr lvl="1"/>
            <a:r>
              <a:rPr lang="en-GB" dirty="0">
                <a:hlinkClick r:id="rId3"/>
              </a:rPr>
              <a:t>https://www.gcloud.belgium.be/rest/</a:t>
            </a:r>
            <a:endParaRPr lang="en-GB" dirty="0"/>
          </a:p>
          <a:p>
            <a:endParaRPr lang="nl-BE" dirty="0"/>
          </a:p>
        </p:txBody>
      </p:sp>
      <p:sp>
        <p:nvSpPr>
          <p:cNvPr id="4" name="Title 3"/>
          <p:cNvSpPr>
            <a:spLocks noGrp="1"/>
          </p:cNvSpPr>
          <p:nvPr>
            <p:ph type="title"/>
          </p:nvPr>
        </p:nvSpPr>
        <p:spPr/>
        <p:txBody>
          <a:bodyPr/>
          <a:lstStyle/>
          <a:p>
            <a:r>
              <a:rPr lang="en-US" dirty="0"/>
              <a:t>API standards </a:t>
            </a:r>
          </a:p>
        </p:txBody>
      </p:sp>
      <p:sp>
        <p:nvSpPr>
          <p:cNvPr id="6" name="Slide Number Placeholder 5"/>
          <p:cNvSpPr>
            <a:spLocks noGrp="1"/>
          </p:cNvSpPr>
          <p:nvPr>
            <p:ph type="sldNum" sz="quarter" idx="12"/>
          </p:nvPr>
        </p:nvSpPr>
        <p:spPr/>
        <p:txBody>
          <a:bodyPr/>
          <a:lstStyle/>
          <a:p>
            <a:fld id="{D45B42A2-12DC-D04A-88D3-A93CC82DF348}" type="slidenum">
              <a:rPr lang="en-US" smtClean="0"/>
              <a:t>43</a:t>
            </a:fld>
            <a:endParaRPr lang="en-US" dirty="0"/>
          </a:p>
        </p:txBody>
      </p:sp>
    </p:spTree>
    <p:extLst>
      <p:ext uri="{BB962C8B-B14F-4D97-AF65-F5344CB8AC3E}">
        <p14:creationId xmlns:p14="http://schemas.microsoft.com/office/powerpoint/2010/main" val="36218619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 name="Content Placeholder 7"/>
          <p:cNvSpPr>
            <a:spLocks noGrp="1"/>
          </p:cNvSpPr>
          <p:nvPr>
            <p:ph sz="quarter" idx="14"/>
          </p:nvPr>
        </p:nvSpPr>
        <p:spPr>
          <a:xfrm>
            <a:off x="6074503" y="1379913"/>
            <a:ext cx="5967971" cy="5255487"/>
          </a:xfrm>
        </p:spPr>
        <p:txBody>
          <a:bodyPr>
            <a:noAutofit/>
          </a:bodyPr>
          <a:lstStyle/>
          <a:p>
            <a:r>
              <a:rPr lang="en-US" dirty="0"/>
              <a:t>importance of good API management  </a:t>
            </a:r>
          </a:p>
          <a:p>
            <a:pPr marL="800100" lvl="1" indent="-342900"/>
            <a:r>
              <a:rPr lang="en-US" dirty="0"/>
              <a:t>transparent migration of legacy services</a:t>
            </a:r>
          </a:p>
          <a:p>
            <a:pPr marL="800100" lvl="1" indent="-342900"/>
            <a:r>
              <a:rPr lang="en-US" dirty="0"/>
              <a:t>ready for today's standards, but supports our legacy as well</a:t>
            </a:r>
          </a:p>
          <a:p>
            <a:pPr marL="800100" lvl="1" indent="-342900"/>
            <a:r>
              <a:rPr lang="en-US" dirty="0"/>
              <a:t>from ESB-technology to API gateway</a:t>
            </a:r>
          </a:p>
          <a:p>
            <a:pPr marL="800100" lvl="1" indent="-342900"/>
            <a:r>
              <a:rPr lang="en-US" dirty="0"/>
              <a:t>parallel platform</a:t>
            </a:r>
          </a:p>
          <a:p>
            <a:pPr marL="800100" lvl="1" indent="-342900"/>
            <a:r>
              <a:rPr lang="en-US" dirty="0"/>
              <a:t>zero-impact migration</a:t>
            </a:r>
          </a:p>
          <a:p>
            <a:pPr marL="342900" indent="-342900"/>
            <a:r>
              <a:rPr lang="en-US" dirty="0"/>
              <a:t>faster implementation of new services</a:t>
            </a:r>
          </a:p>
          <a:p>
            <a:pPr marL="800100" lvl="1" indent="-342900"/>
            <a:r>
              <a:rPr lang="en-US" dirty="0"/>
              <a:t>flexible to extend and customize</a:t>
            </a:r>
          </a:p>
          <a:p>
            <a:pPr marL="800100" lvl="1" indent="-342900"/>
            <a:r>
              <a:rPr lang="en-US" dirty="0"/>
              <a:t>accelerates time-to-market</a:t>
            </a:r>
          </a:p>
          <a:p>
            <a:pPr marL="800100" lvl="1" indent="-342900"/>
            <a:endParaRPr lang="en-US" dirty="0"/>
          </a:p>
        </p:txBody>
      </p:sp>
      <p:sp>
        <p:nvSpPr>
          <p:cNvPr id="6" name="Title 5"/>
          <p:cNvSpPr>
            <a:spLocks noGrp="1"/>
          </p:cNvSpPr>
          <p:nvPr>
            <p:ph type="title"/>
          </p:nvPr>
        </p:nvSpPr>
        <p:spPr/>
        <p:txBody>
          <a:bodyPr/>
          <a:lstStyle/>
          <a:p>
            <a:r>
              <a:rPr lang="en-US" dirty="0"/>
              <a:t>API management</a:t>
            </a:r>
          </a:p>
        </p:txBody>
      </p:sp>
      <p:sp>
        <p:nvSpPr>
          <p:cNvPr id="277" name="TextBox 276"/>
          <p:cNvSpPr txBox="1"/>
          <p:nvPr/>
        </p:nvSpPr>
        <p:spPr>
          <a:xfrm>
            <a:off x="3124628" y="5067087"/>
            <a:ext cx="1066207" cy="40780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255384"/>
                </a:solidFill>
                <a:effectLst/>
                <a:uLnTx/>
                <a:uFillTx/>
                <a:latin typeface="Calibri"/>
                <a:ea typeface="+mn-ea"/>
                <a:cs typeface="+mn-cs"/>
              </a:rPr>
              <a:t>Policy </a:t>
            </a:r>
            <a:r>
              <a:rPr kumimoji="0" lang="en-US" sz="1000" b="1" i="0" u="none" strike="noStrike" kern="1200" cap="none" spc="0" normalizeH="0" baseline="0" noProof="0" dirty="0">
                <a:ln>
                  <a:noFill/>
                </a:ln>
                <a:solidFill>
                  <a:srgbClr val="255384"/>
                </a:solidFill>
                <a:effectLst/>
                <a:uLnTx/>
                <a:uFillTx/>
                <a:latin typeface="Calibri"/>
                <a:ea typeface="+mn-ea"/>
                <a:cs typeface="+mn-cs"/>
              </a:rPr>
              <a:t>Enforcement</a:t>
            </a:r>
            <a:endParaRPr kumimoji="0" lang="en-US" sz="1050" b="1" i="0" u="none" strike="noStrike" kern="1200" cap="none" spc="0" normalizeH="0" baseline="0" noProof="0" dirty="0">
              <a:ln>
                <a:noFill/>
              </a:ln>
              <a:solidFill>
                <a:srgbClr val="255384"/>
              </a:solidFill>
              <a:effectLst/>
              <a:uLnTx/>
              <a:uFillTx/>
              <a:latin typeface="Calibri"/>
              <a:ea typeface="+mn-ea"/>
              <a:cs typeface="+mn-cs"/>
            </a:endParaRPr>
          </a:p>
        </p:txBody>
      </p:sp>
      <p:sp>
        <p:nvSpPr>
          <p:cNvPr id="278" name="Rounded Rectangle 277"/>
          <p:cNvSpPr/>
          <p:nvPr/>
        </p:nvSpPr>
        <p:spPr>
          <a:xfrm>
            <a:off x="3078502" y="4036960"/>
            <a:ext cx="1155475" cy="1423829"/>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79" name="TextBox 278"/>
          <p:cNvSpPr txBox="1"/>
          <p:nvPr/>
        </p:nvSpPr>
        <p:spPr>
          <a:xfrm>
            <a:off x="3131554" y="4091888"/>
            <a:ext cx="831720" cy="25309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API Gateway</a:t>
            </a:r>
          </a:p>
        </p:txBody>
      </p:sp>
      <p:grpSp>
        <p:nvGrpSpPr>
          <p:cNvPr id="280" name="Group 297"/>
          <p:cNvGrpSpPr>
            <a:grpSpLocks noChangeAspect="1"/>
          </p:cNvGrpSpPr>
          <p:nvPr/>
        </p:nvGrpSpPr>
        <p:grpSpPr bwMode="auto">
          <a:xfrm>
            <a:off x="3346963" y="4369879"/>
            <a:ext cx="623358" cy="688525"/>
            <a:chOff x="2825750" y="2298700"/>
            <a:chExt cx="1255713" cy="1270000"/>
          </a:xfrm>
        </p:grpSpPr>
        <p:sp>
          <p:nvSpPr>
            <p:cNvPr id="281" name="Freeform 231"/>
            <p:cNvSpPr>
              <a:spLocks/>
            </p:cNvSpPr>
            <p:nvPr/>
          </p:nvSpPr>
          <p:spPr bwMode="auto">
            <a:xfrm>
              <a:off x="2998788" y="2471738"/>
              <a:ext cx="909638" cy="923925"/>
            </a:xfrm>
            <a:custGeom>
              <a:avLst/>
              <a:gdLst>
                <a:gd name="T0" fmla="*/ 0 w 573"/>
                <a:gd name="T1" fmla="*/ 738404876 h 582"/>
                <a:gd name="T2" fmla="*/ 15120946 w 573"/>
                <a:gd name="T3" fmla="*/ 592235875 h 582"/>
                <a:gd name="T4" fmla="*/ 60483782 w 573"/>
                <a:gd name="T5" fmla="*/ 448587823 h 582"/>
                <a:gd name="T6" fmla="*/ 123488515 w 573"/>
                <a:gd name="T7" fmla="*/ 325100913 h 582"/>
                <a:gd name="T8" fmla="*/ 216733564 w 573"/>
                <a:gd name="T9" fmla="*/ 216733446 h 582"/>
                <a:gd name="T10" fmla="*/ 320060776 w 573"/>
                <a:gd name="T11" fmla="*/ 128527171 h 582"/>
                <a:gd name="T12" fmla="*/ 443547753 w 573"/>
                <a:gd name="T13" fmla="*/ 60483749 h 582"/>
                <a:gd name="T14" fmla="*/ 577116845 w 573"/>
                <a:gd name="T15" fmla="*/ 20161248 h 582"/>
                <a:gd name="T16" fmla="*/ 723285925 w 573"/>
                <a:gd name="T17" fmla="*/ 0 h 582"/>
                <a:gd name="T18" fmla="*/ 796369672 w 573"/>
                <a:gd name="T19" fmla="*/ 5040312 h 582"/>
                <a:gd name="T20" fmla="*/ 940019588 w 573"/>
                <a:gd name="T21" fmla="*/ 37801547 h 582"/>
                <a:gd name="T22" fmla="*/ 1068546779 w 573"/>
                <a:gd name="T23" fmla="*/ 93244973 h 582"/>
                <a:gd name="T24" fmla="*/ 1181954618 w 573"/>
                <a:gd name="T25" fmla="*/ 171370603 h 582"/>
                <a:gd name="T26" fmla="*/ 1277720567 w 573"/>
                <a:gd name="T27" fmla="*/ 272176860 h 582"/>
                <a:gd name="T28" fmla="*/ 1355844627 w 573"/>
                <a:gd name="T29" fmla="*/ 385583050 h 582"/>
                <a:gd name="T30" fmla="*/ 1411288071 w 573"/>
                <a:gd name="T31" fmla="*/ 519152168 h 582"/>
                <a:gd name="T32" fmla="*/ 1439010587 w 573"/>
                <a:gd name="T33" fmla="*/ 665321169 h 582"/>
                <a:gd name="T34" fmla="*/ 1444050900 w 573"/>
                <a:gd name="T35" fmla="*/ 738404876 h 582"/>
                <a:gd name="T36" fmla="*/ 1428929961 w 573"/>
                <a:gd name="T37" fmla="*/ 884574076 h 582"/>
                <a:gd name="T38" fmla="*/ 1388607456 w 573"/>
                <a:gd name="T39" fmla="*/ 1023183405 h 582"/>
                <a:gd name="T40" fmla="*/ 1320562435 w 573"/>
                <a:gd name="T41" fmla="*/ 1146670216 h 582"/>
                <a:gd name="T42" fmla="*/ 1232357749 w 573"/>
                <a:gd name="T43" fmla="*/ 1255037683 h 582"/>
                <a:gd name="T44" fmla="*/ 1126511174 w 573"/>
                <a:gd name="T45" fmla="*/ 1343243908 h 582"/>
                <a:gd name="T46" fmla="*/ 1003022708 w 573"/>
                <a:gd name="T47" fmla="*/ 1411287305 h 582"/>
                <a:gd name="T48" fmla="*/ 866934254 w 573"/>
                <a:gd name="T49" fmla="*/ 1454130737 h 582"/>
                <a:gd name="T50" fmla="*/ 723285925 w 573"/>
                <a:gd name="T51" fmla="*/ 1466730719 h 582"/>
                <a:gd name="T52" fmla="*/ 650200591 w 573"/>
                <a:gd name="T53" fmla="*/ 1466730719 h 582"/>
                <a:gd name="T54" fmla="*/ 509071824 w 573"/>
                <a:gd name="T55" fmla="*/ 1433969495 h 582"/>
                <a:gd name="T56" fmla="*/ 380544534 w 573"/>
                <a:gd name="T57" fmla="*/ 1381045443 h 582"/>
                <a:gd name="T58" fmla="*/ 267136695 w 573"/>
                <a:gd name="T59" fmla="*/ 1302921425 h 582"/>
                <a:gd name="T60" fmla="*/ 166330383 w 573"/>
                <a:gd name="T61" fmla="*/ 1202113630 h 582"/>
                <a:gd name="T62" fmla="*/ 88206298 w 573"/>
                <a:gd name="T63" fmla="*/ 1086186491 h 582"/>
                <a:gd name="T64" fmla="*/ 32762841 w 573"/>
                <a:gd name="T65" fmla="*/ 952619060 h 582"/>
                <a:gd name="T66" fmla="*/ 5040315 w 573"/>
                <a:gd name="T67" fmla="*/ 811490171 h 582"/>
                <a:gd name="T68" fmla="*/ 0 w 573"/>
                <a:gd name="T69" fmla="*/ 738404876 h 58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573"/>
                <a:gd name="T106" fmla="*/ 0 h 582"/>
                <a:gd name="T107" fmla="*/ 573 w 573"/>
                <a:gd name="T108" fmla="*/ 582 h 58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573" h="582">
                  <a:moveTo>
                    <a:pt x="0" y="293"/>
                  </a:moveTo>
                  <a:lnTo>
                    <a:pt x="0" y="293"/>
                  </a:lnTo>
                  <a:lnTo>
                    <a:pt x="2" y="264"/>
                  </a:lnTo>
                  <a:lnTo>
                    <a:pt x="6" y="235"/>
                  </a:lnTo>
                  <a:lnTo>
                    <a:pt x="13" y="206"/>
                  </a:lnTo>
                  <a:lnTo>
                    <a:pt x="24" y="178"/>
                  </a:lnTo>
                  <a:lnTo>
                    <a:pt x="35" y="153"/>
                  </a:lnTo>
                  <a:lnTo>
                    <a:pt x="49" y="129"/>
                  </a:lnTo>
                  <a:lnTo>
                    <a:pt x="66" y="108"/>
                  </a:lnTo>
                  <a:lnTo>
                    <a:pt x="86" y="86"/>
                  </a:lnTo>
                  <a:lnTo>
                    <a:pt x="106" y="68"/>
                  </a:lnTo>
                  <a:lnTo>
                    <a:pt x="127" y="51"/>
                  </a:lnTo>
                  <a:lnTo>
                    <a:pt x="151" y="37"/>
                  </a:lnTo>
                  <a:lnTo>
                    <a:pt x="176" y="24"/>
                  </a:lnTo>
                  <a:lnTo>
                    <a:pt x="202" y="15"/>
                  </a:lnTo>
                  <a:lnTo>
                    <a:pt x="229" y="8"/>
                  </a:lnTo>
                  <a:lnTo>
                    <a:pt x="258" y="2"/>
                  </a:lnTo>
                  <a:lnTo>
                    <a:pt x="287" y="0"/>
                  </a:lnTo>
                  <a:lnTo>
                    <a:pt x="316" y="2"/>
                  </a:lnTo>
                  <a:lnTo>
                    <a:pt x="344" y="8"/>
                  </a:lnTo>
                  <a:lnTo>
                    <a:pt x="373" y="15"/>
                  </a:lnTo>
                  <a:lnTo>
                    <a:pt x="398" y="24"/>
                  </a:lnTo>
                  <a:lnTo>
                    <a:pt x="424" y="37"/>
                  </a:lnTo>
                  <a:lnTo>
                    <a:pt x="447" y="51"/>
                  </a:lnTo>
                  <a:lnTo>
                    <a:pt x="469" y="68"/>
                  </a:lnTo>
                  <a:lnTo>
                    <a:pt x="489" y="86"/>
                  </a:lnTo>
                  <a:lnTo>
                    <a:pt x="507" y="108"/>
                  </a:lnTo>
                  <a:lnTo>
                    <a:pt x="524" y="129"/>
                  </a:lnTo>
                  <a:lnTo>
                    <a:pt x="538" y="153"/>
                  </a:lnTo>
                  <a:lnTo>
                    <a:pt x="551" y="178"/>
                  </a:lnTo>
                  <a:lnTo>
                    <a:pt x="560" y="206"/>
                  </a:lnTo>
                  <a:lnTo>
                    <a:pt x="567" y="235"/>
                  </a:lnTo>
                  <a:lnTo>
                    <a:pt x="571" y="264"/>
                  </a:lnTo>
                  <a:lnTo>
                    <a:pt x="573" y="293"/>
                  </a:lnTo>
                  <a:lnTo>
                    <a:pt x="571" y="322"/>
                  </a:lnTo>
                  <a:lnTo>
                    <a:pt x="567" y="351"/>
                  </a:lnTo>
                  <a:lnTo>
                    <a:pt x="560" y="378"/>
                  </a:lnTo>
                  <a:lnTo>
                    <a:pt x="551" y="406"/>
                  </a:lnTo>
                  <a:lnTo>
                    <a:pt x="538" y="431"/>
                  </a:lnTo>
                  <a:lnTo>
                    <a:pt x="524" y="455"/>
                  </a:lnTo>
                  <a:lnTo>
                    <a:pt x="507" y="477"/>
                  </a:lnTo>
                  <a:lnTo>
                    <a:pt x="489" y="498"/>
                  </a:lnTo>
                  <a:lnTo>
                    <a:pt x="469" y="517"/>
                  </a:lnTo>
                  <a:lnTo>
                    <a:pt x="447" y="533"/>
                  </a:lnTo>
                  <a:lnTo>
                    <a:pt x="424" y="548"/>
                  </a:lnTo>
                  <a:lnTo>
                    <a:pt x="398" y="560"/>
                  </a:lnTo>
                  <a:lnTo>
                    <a:pt x="373" y="569"/>
                  </a:lnTo>
                  <a:lnTo>
                    <a:pt x="344" y="577"/>
                  </a:lnTo>
                  <a:lnTo>
                    <a:pt x="316" y="582"/>
                  </a:lnTo>
                  <a:lnTo>
                    <a:pt x="287" y="582"/>
                  </a:lnTo>
                  <a:lnTo>
                    <a:pt x="258" y="582"/>
                  </a:lnTo>
                  <a:lnTo>
                    <a:pt x="229" y="577"/>
                  </a:lnTo>
                  <a:lnTo>
                    <a:pt x="202" y="569"/>
                  </a:lnTo>
                  <a:lnTo>
                    <a:pt x="176" y="560"/>
                  </a:lnTo>
                  <a:lnTo>
                    <a:pt x="151" y="548"/>
                  </a:lnTo>
                  <a:lnTo>
                    <a:pt x="127" y="533"/>
                  </a:lnTo>
                  <a:lnTo>
                    <a:pt x="106" y="517"/>
                  </a:lnTo>
                  <a:lnTo>
                    <a:pt x="86" y="498"/>
                  </a:lnTo>
                  <a:lnTo>
                    <a:pt x="66" y="477"/>
                  </a:lnTo>
                  <a:lnTo>
                    <a:pt x="49" y="455"/>
                  </a:lnTo>
                  <a:lnTo>
                    <a:pt x="35" y="431"/>
                  </a:lnTo>
                  <a:lnTo>
                    <a:pt x="24" y="406"/>
                  </a:lnTo>
                  <a:lnTo>
                    <a:pt x="13" y="378"/>
                  </a:lnTo>
                  <a:lnTo>
                    <a:pt x="6" y="351"/>
                  </a:lnTo>
                  <a:lnTo>
                    <a:pt x="2" y="322"/>
                  </a:lnTo>
                  <a:lnTo>
                    <a:pt x="0" y="293"/>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2" name="Freeform 232"/>
            <p:cNvSpPr>
              <a:spLocks/>
            </p:cNvSpPr>
            <p:nvPr/>
          </p:nvSpPr>
          <p:spPr bwMode="auto">
            <a:xfrm>
              <a:off x="3086100" y="2573338"/>
              <a:ext cx="735013" cy="720725"/>
            </a:xfrm>
            <a:custGeom>
              <a:avLst/>
              <a:gdLst>
                <a:gd name="T0" fmla="*/ 0 w 463"/>
                <a:gd name="T1" fmla="*/ 572076307 h 454"/>
                <a:gd name="T2" fmla="*/ 12601583 w 463"/>
                <a:gd name="T3" fmla="*/ 458668513 h 454"/>
                <a:gd name="T4" fmla="*/ 45362844 w 463"/>
                <a:gd name="T5" fmla="*/ 347781568 h 454"/>
                <a:gd name="T6" fmla="*/ 100806317 w 463"/>
                <a:gd name="T7" fmla="*/ 252015656 h 454"/>
                <a:gd name="T8" fmla="*/ 173891697 w 463"/>
                <a:gd name="T9" fmla="*/ 168851267 h 454"/>
                <a:gd name="T10" fmla="*/ 259577095 w 463"/>
                <a:gd name="T11" fmla="*/ 95765937 h 454"/>
                <a:gd name="T12" fmla="*/ 355343072 w 463"/>
                <a:gd name="T13" fmla="*/ 45362813 h 454"/>
                <a:gd name="T14" fmla="*/ 466230093 w 463"/>
                <a:gd name="T15" fmla="*/ 12601575 h 454"/>
                <a:gd name="T16" fmla="*/ 584676692 w 463"/>
                <a:gd name="T17" fmla="*/ 0 h 454"/>
                <a:gd name="T18" fmla="*/ 645160467 w 463"/>
                <a:gd name="T19" fmla="*/ 5040313 h 454"/>
                <a:gd name="T20" fmla="*/ 758568339 w 463"/>
                <a:gd name="T21" fmla="*/ 27722517 h 454"/>
                <a:gd name="T22" fmla="*/ 864415144 w 463"/>
                <a:gd name="T23" fmla="*/ 68045019 h 454"/>
                <a:gd name="T24" fmla="*/ 957660171 w 463"/>
                <a:gd name="T25" fmla="*/ 133569089 h 454"/>
                <a:gd name="T26" fmla="*/ 1035785841 w 463"/>
                <a:gd name="T27" fmla="*/ 211693167 h 454"/>
                <a:gd name="T28" fmla="*/ 1098788980 w 463"/>
                <a:gd name="T29" fmla="*/ 297378457 h 454"/>
                <a:gd name="T30" fmla="*/ 1139111496 w 463"/>
                <a:gd name="T31" fmla="*/ 403224991 h 454"/>
                <a:gd name="T32" fmla="*/ 1161793706 w 463"/>
                <a:gd name="T33" fmla="*/ 514111935 h 454"/>
                <a:gd name="T34" fmla="*/ 1166834020 w 463"/>
                <a:gd name="T35" fmla="*/ 572076307 h 454"/>
                <a:gd name="T36" fmla="*/ 1154232440 w 463"/>
                <a:gd name="T37" fmla="*/ 688003463 h 454"/>
                <a:gd name="T38" fmla="*/ 1121471189 w 463"/>
                <a:gd name="T39" fmla="*/ 796369359 h 454"/>
                <a:gd name="T40" fmla="*/ 1066027728 w 463"/>
                <a:gd name="T41" fmla="*/ 892135469 h 454"/>
                <a:gd name="T42" fmla="*/ 997982688 w 463"/>
                <a:gd name="T43" fmla="*/ 980341708 h 454"/>
                <a:gd name="T44" fmla="*/ 909777976 w 463"/>
                <a:gd name="T45" fmla="*/ 1048385115 h 454"/>
                <a:gd name="T46" fmla="*/ 808971485 w 463"/>
                <a:gd name="T47" fmla="*/ 1103828538 h 454"/>
                <a:gd name="T48" fmla="*/ 700603928 w 463"/>
                <a:gd name="T49" fmla="*/ 1136591354 h 454"/>
                <a:gd name="T50" fmla="*/ 584676692 w 463"/>
                <a:gd name="T51" fmla="*/ 1144151027 h 454"/>
                <a:gd name="T52" fmla="*/ 526713868 w 463"/>
                <a:gd name="T53" fmla="*/ 1144151027 h 454"/>
                <a:gd name="T54" fmla="*/ 410786533 w 463"/>
                <a:gd name="T55" fmla="*/ 1121470420 h 454"/>
                <a:gd name="T56" fmla="*/ 304939926 w 463"/>
                <a:gd name="T57" fmla="*/ 1076107620 h 454"/>
                <a:gd name="T58" fmla="*/ 214214263 w 463"/>
                <a:gd name="T59" fmla="*/ 1018143248 h 454"/>
                <a:gd name="T60" fmla="*/ 131048229 w 463"/>
                <a:gd name="T61" fmla="*/ 940019219 h 454"/>
                <a:gd name="T62" fmla="*/ 73085380 w 463"/>
                <a:gd name="T63" fmla="*/ 846772669 h 454"/>
                <a:gd name="T64" fmla="*/ 27722536 w 463"/>
                <a:gd name="T65" fmla="*/ 740925937 h 454"/>
                <a:gd name="T66" fmla="*/ 2520952 w 463"/>
                <a:gd name="T67" fmla="*/ 632558453 h 454"/>
                <a:gd name="T68" fmla="*/ 0 w 463"/>
                <a:gd name="T69" fmla="*/ 572076307 h 45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63"/>
                <a:gd name="T106" fmla="*/ 0 h 454"/>
                <a:gd name="T107" fmla="*/ 463 w 463"/>
                <a:gd name="T108" fmla="*/ 454 h 454"/>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63" h="454">
                  <a:moveTo>
                    <a:pt x="0" y="227"/>
                  </a:moveTo>
                  <a:lnTo>
                    <a:pt x="0" y="227"/>
                  </a:lnTo>
                  <a:lnTo>
                    <a:pt x="1" y="204"/>
                  </a:lnTo>
                  <a:lnTo>
                    <a:pt x="5" y="182"/>
                  </a:lnTo>
                  <a:lnTo>
                    <a:pt x="11" y="160"/>
                  </a:lnTo>
                  <a:lnTo>
                    <a:pt x="18" y="138"/>
                  </a:lnTo>
                  <a:lnTo>
                    <a:pt x="29" y="118"/>
                  </a:lnTo>
                  <a:lnTo>
                    <a:pt x="40" y="100"/>
                  </a:lnTo>
                  <a:lnTo>
                    <a:pt x="52" y="84"/>
                  </a:lnTo>
                  <a:lnTo>
                    <a:pt x="69" y="67"/>
                  </a:lnTo>
                  <a:lnTo>
                    <a:pt x="85" y="53"/>
                  </a:lnTo>
                  <a:lnTo>
                    <a:pt x="103" y="38"/>
                  </a:lnTo>
                  <a:lnTo>
                    <a:pt x="121" y="27"/>
                  </a:lnTo>
                  <a:lnTo>
                    <a:pt x="141" y="18"/>
                  </a:lnTo>
                  <a:lnTo>
                    <a:pt x="163" y="11"/>
                  </a:lnTo>
                  <a:lnTo>
                    <a:pt x="185" y="5"/>
                  </a:lnTo>
                  <a:lnTo>
                    <a:pt x="209" y="2"/>
                  </a:lnTo>
                  <a:lnTo>
                    <a:pt x="232" y="0"/>
                  </a:lnTo>
                  <a:lnTo>
                    <a:pt x="256" y="2"/>
                  </a:lnTo>
                  <a:lnTo>
                    <a:pt x="278" y="5"/>
                  </a:lnTo>
                  <a:lnTo>
                    <a:pt x="301" y="11"/>
                  </a:lnTo>
                  <a:lnTo>
                    <a:pt x="321" y="18"/>
                  </a:lnTo>
                  <a:lnTo>
                    <a:pt x="343" y="27"/>
                  </a:lnTo>
                  <a:lnTo>
                    <a:pt x="361" y="38"/>
                  </a:lnTo>
                  <a:lnTo>
                    <a:pt x="380" y="53"/>
                  </a:lnTo>
                  <a:lnTo>
                    <a:pt x="396" y="67"/>
                  </a:lnTo>
                  <a:lnTo>
                    <a:pt x="411" y="84"/>
                  </a:lnTo>
                  <a:lnTo>
                    <a:pt x="423" y="100"/>
                  </a:lnTo>
                  <a:lnTo>
                    <a:pt x="436" y="118"/>
                  </a:lnTo>
                  <a:lnTo>
                    <a:pt x="445" y="138"/>
                  </a:lnTo>
                  <a:lnTo>
                    <a:pt x="452" y="160"/>
                  </a:lnTo>
                  <a:lnTo>
                    <a:pt x="458" y="182"/>
                  </a:lnTo>
                  <a:lnTo>
                    <a:pt x="461" y="204"/>
                  </a:lnTo>
                  <a:lnTo>
                    <a:pt x="463" y="227"/>
                  </a:lnTo>
                  <a:lnTo>
                    <a:pt x="461" y="251"/>
                  </a:lnTo>
                  <a:lnTo>
                    <a:pt x="458" y="273"/>
                  </a:lnTo>
                  <a:lnTo>
                    <a:pt x="452" y="294"/>
                  </a:lnTo>
                  <a:lnTo>
                    <a:pt x="445" y="316"/>
                  </a:lnTo>
                  <a:lnTo>
                    <a:pt x="436" y="336"/>
                  </a:lnTo>
                  <a:lnTo>
                    <a:pt x="423" y="354"/>
                  </a:lnTo>
                  <a:lnTo>
                    <a:pt x="411" y="373"/>
                  </a:lnTo>
                  <a:lnTo>
                    <a:pt x="396" y="389"/>
                  </a:lnTo>
                  <a:lnTo>
                    <a:pt x="380" y="404"/>
                  </a:lnTo>
                  <a:lnTo>
                    <a:pt x="361" y="416"/>
                  </a:lnTo>
                  <a:lnTo>
                    <a:pt x="343" y="427"/>
                  </a:lnTo>
                  <a:lnTo>
                    <a:pt x="321" y="438"/>
                  </a:lnTo>
                  <a:lnTo>
                    <a:pt x="301" y="445"/>
                  </a:lnTo>
                  <a:lnTo>
                    <a:pt x="278" y="451"/>
                  </a:lnTo>
                  <a:lnTo>
                    <a:pt x="256" y="454"/>
                  </a:lnTo>
                  <a:lnTo>
                    <a:pt x="232" y="454"/>
                  </a:lnTo>
                  <a:lnTo>
                    <a:pt x="209" y="454"/>
                  </a:lnTo>
                  <a:lnTo>
                    <a:pt x="185" y="451"/>
                  </a:lnTo>
                  <a:lnTo>
                    <a:pt x="163" y="445"/>
                  </a:lnTo>
                  <a:lnTo>
                    <a:pt x="141" y="438"/>
                  </a:lnTo>
                  <a:lnTo>
                    <a:pt x="121" y="427"/>
                  </a:lnTo>
                  <a:lnTo>
                    <a:pt x="103" y="416"/>
                  </a:lnTo>
                  <a:lnTo>
                    <a:pt x="85" y="404"/>
                  </a:lnTo>
                  <a:lnTo>
                    <a:pt x="69" y="389"/>
                  </a:lnTo>
                  <a:lnTo>
                    <a:pt x="52" y="373"/>
                  </a:lnTo>
                  <a:lnTo>
                    <a:pt x="40" y="354"/>
                  </a:lnTo>
                  <a:lnTo>
                    <a:pt x="29" y="336"/>
                  </a:lnTo>
                  <a:lnTo>
                    <a:pt x="18" y="316"/>
                  </a:lnTo>
                  <a:lnTo>
                    <a:pt x="11" y="294"/>
                  </a:lnTo>
                  <a:lnTo>
                    <a:pt x="5" y="273"/>
                  </a:lnTo>
                  <a:lnTo>
                    <a:pt x="1" y="251"/>
                  </a:lnTo>
                  <a:lnTo>
                    <a:pt x="0" y="2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3" name="Freeform 233"/>
            <p:cNvSpPr>
              <a:spLocks/>
            </p:cNvSpPr>
            <p:nvPr/>
          </p:nvSpPr>
          <p:spPr bwMode="auto">
            <a:xfrm>
              <a:off x="3302000" y="2298700"/>
              <a:ext cx="303213" cy="246063"/>
            </a:xfrm>
            <a:custGeom>
              <a:avLst/>
              <a:gdLst>
                <a:gd name="T0" fmla="*/ 0 w 191"/>
                <a:gd name="T1" fmla="*/ 390625752 h 155"/>
                <a:gd name="T2" fmla="*/ 95766090 w 191"/>
                <a:gd name="T3" fmla="*/ 0 h 155"/>
                <a:gd name="T4" fmla="*/ 385585312 w 191"/>
                <a:gd name="T5" fmla="*/ 0 h 155"/>
                <a:gd name="T6" fmla="*/ 481351476 w 191"/>
                <a:gd name="T7" fmla="*/ 390625752 h 155"/>
                <a:gd name="T8" fmla="*/ 0 w 191"/>
                <a:gd name="T9" fmla="*/ 390625752 h 155"/>
                <a:gd name="T10" fmla="*/ 0 60000 65536"/>
                <a:gd name="T11" fmla="*/ 0 60000 65536"/>
                <a:gd name="T12" fmla="*/ 0 60000 65536"/>
                <a:gd name="T13" fmla="*/ 0 60000 65536"/>
                <a:gd name="T14" fmla="*/ 0 60000 65536"/>
                <a:gd name="T15" fmla="*/ 0 w 191"/>
                <a:gd name="T16" fmla="*/ 0 h 155"/>
                <a:gd name="T17" fmla="*/ 191 w 191"/>
                <a:gd name="T18" fmla="*/ 155 h 155"/>
              </a:gdLst>
              <a:ahLst/>
              <a:cxnLst>
                <a:cxn ang="T10">
                  <a:pos x="T0" y="T1"/>
                </a:cxn>
                <a:cxn ang="T11">
                  <a:pos x="T2" y="T3"/>
                </a:cxn>
                <a:cxn ang="T12">
                  <a:pos x="T4" y="T5"/>
                </a:cxn>
                <a:cxn ang="T13">
                  <a:pos x="T6" y="T7"/>
                </a:cxn>
                <a:cxn ang="T14">
                  <a:pos x="T8" y="T9"/>
                </a:cxn>
              </a:cxnLst>
              <a:rect l="T15" t="T16" r="T17" b="T18"/>
              <a:pathLst>
                <a:path w="191" h="155">
                  <a:moveTo>
                    <a:pt x="0" y="155"/>
                  </a:moveTo>
                  <a:lnTo>
                    <a:pt x="38" y="0"/>
                  </a:lnTo>
                  <a:lnTo>
                    <a:pt x="153" y="0"/>
                  </a:lnTo>
                  <a:lnTo>
                    <a:pt x="191" y="155"/>
                  </a:lnTo>
                  <a:lnTo>
                    <a:pt x="0" y="155"/>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4" name="Freeform 234"/>
            <p:cNvSpPr>
              <a:spLocks/>
            </p:cNvSpPr>
            <p:nvPr/>
          </p:nvSpPr>
          <p:spPr bwMode="auto">
            <a:xfrm>
              <a:off x="3302000" y="3324225"/>
              <a:ext cx="303213" cy="244475"/>
            </a:xfrm>
            <a:custGeom>
              <a:avLst/>
              <a:gdLst>
                <a:gd name="T0" fmla="*/ 481351476 w 191"/>
                <a:gd name="T1" fmla="*/ 0 h 154"/>
                <a:gd name="T2" fmla="*/ 385585312 w 191"/>
                <a:gd name="T3" fmla="*/ 388104008 h 154"/>
                <a:gd name="T4" fmla="*/ 95766090 w 191"/>
                <a:gd name="T5" fmla="*/ 388104008 h 154"/>
                <a:gd name="T6" fmla="*/ 0 w 191"/>
                <a:gd name="T7" fmla="*/ 0 h 154"/>
                <a:gd name="T8" fmla="*/ 481351476 w 191"/>
                <a:gd name="T9" fmla="*/ 0 h 154"/>
                <a:gd name="T10" fmla="*/ 0 60000 65536"/>
                <a:gd name="T11" fmla="*/ 0 60000 65536"/>
                <a:gd name="T12" fmla="*/ 0 60000 65536"/>
                <a:gd name="T13" fmla="*/ 0 60000 65536"/>
                <a:gd name="T14" fmla="*/ 0 60000 65536"/>
                <a:gd name="T15" fmla="*/ 0 w 191"/>
                <a:gd name="T16" fmla="*/ 0 h 154"/>
                <a:gd name="T17" fmla="*/ 191 w 191"/>
                <a:gd name="T18" fmla="*/ 154 h 154"/>
              </a:gdLst>
              <a:ahLst/>
              <a:cxnLst>
                <a:cxn ang="T10">
                  <a:pos x="T0" y="T1"/>
                </a:cxn>
                <a:cxn ang="T11">
                  <a:pos x="T2" y="T3"/>
                </a:cxn>
                <a:cxn ang="T12">
                  <a:pos x="T4" y="T5"/>
                </a:cxn>
                <a:cxn ang="T13">
                  <a:pos x="T6" y="T7"/>
                </a:cxn>
                <a:cxn ang="T14">
                  <a:pos x="T8" y="T9"/>
                </a:cxn>
              </a:cxnLst>
              <a:rect l="T15" t="T16" r="T17" b="T18"/>
              <a:pathLst>
                <a:path w="191" h="154">
                  <a:moveTo>
                    <a:pt x="191" y="0"/>
                  </a:moveTo>
                  <a:lnTo>
                    <a:pt x="153" y="154"/>
                  </a:lnTo>
                  <a:lnTo>
                    <a:pt x="38" y="154"/>
                  </a:lnTo>
                  <a:lnTo>
                    <a:pt x="0" y="0"/>
                  </a:lnTo>
                  <a:lnTo>
                    <a:pt x="191"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5" name="Freeform 235"/>
            <p:cNvSpPr>
              <a:spLocks/>
            </p:cNvSpPr>
            <p:nvPr/>
          </p:nvSpPr>
          <p:spPr bwMode="auto">
            <a:xfrm>
              <a:off x="3849688" y="2774950"/>
              <a:ext cx="231775" cy="317500"/>
            </a:xfrm>
            <a:custGeom>
              <a:avLst/>
              <a:gdLst>
                <a:gd name="T0" fmla="*/ 0 w 146"/>
                <a:gd name="T1" fmla="*/ 0 h 200"/>
                <a:gd name="T2" fmla="*/ 367942758 w 146"/>
                <a:gd name="T3" fmla="*/ 93246571 h 200"/>
                <a:gd name="T4" fmla="*/ 367942758 w 146"/>
                <a:gd name="T5" fmla="*/ 413305598 h 200"/>
                <a:gd name="T6" fmla="*/ 0 w 146"/>
                <a:gd name="T7" fmla="*/ 504031295 h 200"/>
                <a:gd name="T8" fmla="*/ 0 w 146"/>
                <a:gd name="T9" fmla="*/ 0 h 200"/>
                <a:gd name="T10" fmla="*/ 0 60000 65536"/>
                <a:gd name="T11" fmla="*/ 0 60000 65536"/>
                <a:gd name="T12" fmla="*/ 0 60000 65536"/>
                <a:gd name="T13" fmla="*/ 0 60000 65536"/>
                <a:gd name="T14" fmla="*/ 0 60000 65536"/>
                <a:gd name="T15" fmla="*/ 0 w 146"/>
                <a:gd name="T16" fmla="*/ 0 h 200"/>
                <a:gd name="T17" fmla="*/ 146 w 146"/>
                <a:gd name="T18" fmla="*/ 200 h 200"/>
              </a:gdLst>
              <a:ahLst/>
              <a:cxnLst>
                <a:cxn ang="T10">
                  <a:pos x="T0" y="T1"/>
                </a:cxn>
                <a:cxn ang="T11">
                  <a:pos x="T2" y="T3"/>
                </a:cxn>
                <a:cxn ang="T12">
                  <a:pos x="T4" y="T5"/>
                </a:cxn>
                <a:cxn ang="T13">
                  <a:pos x="T6" y="T7"/>
                </a:cxn>
                <a:cxn ang="T14">
                  <a:pos x="T8" y="T9"/>
                </a:cxn>
              </a:cxnLst>
              <a:rect l="T15" t="T16" r="T17" b="T18"/>
              <a:pathLst>
                <a:path w="146" h="200">
                  <a:moveTo>
                    <a:pt x="0" y="0"/>
                  </a:moveTo>
                  <a:lnTo>
                    <a:pt x="146" y="37"/>
                  </a:lnTo>
                  <a:lnTo>
                    <a:pt x="146" y="164"/>
                  </a:lnTo>
                  <a:lnTo>
                    <a:pt x="0" y="200"/>
                  </a:lnTo>
                  <a:lnTo>
                    <a:pt x="0"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6" name="Freeform 236"/>
            <p:cNvSpPr>
              <a:spLocks/>
            </p:cNvSpPr>
            <p:nvPr/>
          </p:nvSpPr>
          <p:spPr bwMode="auto">
            <a:xfrm>
              <a:off x="2825750" y="2774950"/>
              <a:ext cx="230188" cy="317500"/>
            </a:xfrm>
            <a:custGeom>
              <a:avLst/>
              <a:gdLst>
                <a:gd name="T0" fmla="*/ 365424189 w 145"/>
                <a:gd name="T1" fmla="*/ 504031295 h 200"/>
                <a:gd name="T2" fmla="*/ 0 w 145"/>
                <a:gd name="T3" fmla="*/ 413305598 h 200"/>
                <a:gd name="T4" fmla="*/ 0 w 145"/>
                <a:gd name="T5" fmla="*/ 93246571 h 200"/>
                <a:gd name="T6" fmla="*/ 365424189 w 145"/>
                <a:gd name="T7" fmla="*/ 0 h 200"/>
                <a:gd name="T8" fmla="*/ 365424189 w 145"/>
                <a:gd name="T9" fmla="*/ 504031295 h 200"/>
                <a:gd name="T10" fmla="*/ 0 60000 65536"/>
                <a:gd name="T11" fmla="*/ 0 60000 65536"/>
                <a:gd name="T12" fmla="*/ 0 60000 65536"/>
                <a:gd name="T13" fmla="*/ 0 60000 65536"/>
                <a:gd name="T14" fmla="*/ 0 60000 65536"/>
                <a:gd name="T15" fmla="*/ 0 w 145"/>
                <a:gd name="T16" fmla="*/ 0 h 200"/>
                <a:gd name="T17" fmla="*/ 145 w 145"/>
                <a:gd name="T18" fmla="*/ 200 h 200"/>
              </a:gdLst>
              <a:ahLst/>
              <a:cxnLst>
                <a:cxn ang="T10">
                  <a:pos x="T0" y="T1"/>
                </a:cxn>
                <a:cxn ang="T11">
                  <a:pos x="T2" y="T3"/>
                </a:cxn>
                <a:cxn ang="T12">
                  <a:pos x="T4" y="T5"/>
                </a:cxn>
                <a:cxn ang="T13">
                  <a:pos x="T6" y="T7"/>
                </a:cxn>
                <a:cxn ang="T14">
                  <a:pos x="T8" y="T9"/>
                </a:cxn>
              </a:cxnLst>
              <a:rect l="T15" t="T16" r="T17" b="T18"/>
              <a:pathLst>
                <a:path w="145" h="200">
                  <a:moveTo>
                    <a:pt x="145" y="200"/>
                  </a:moveTo>
                  <a:lnTo>
                    <a:pt x="0" y="164"/>
                  </a:lnTo>
                  <a:lnTo>
                    <a:pt x="0" y="37"/>
                  </a:lnTo>
                  <a:lnTo>
                    <a:pt x="145" y="0"/>
                  </a:lnTo>
                  <a:lnTo>
                    <a:pt x="145" y="20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7" name="Freeform 237"/>
            <p:cNvSpPr>
              <a:spLocks/>
            </p:cNvSpPr>
            <p:nvPr/>
          </p:nvSpPr>
          <p:spPr bwMode="auto">
            <a:xfrm>
              <a:off x="3619500" y="2428875"/>
              <a:ext cx="346075" cy="346075"/>
            </a:xfrm>
            <a:custGeom>
              <a:avLst/>
              <a:gdLst>
                <a:gd name="T0" fmla="*/ 0 w 218"/>
                <a:gd name="T1" fmla="*/ 206652804 h 218"/>
                <a:gd name="T2" fmla="*/ 340221891 w 218"/>
                <a:gd name="T3" fmla="*/ 0 h 218"/>
                <a:gd name="T4" fmla="*/ 549394107 w 218"/>
                <a:gd name="T5" fmla="*/ 214214114 h 218"/>
                <a:gd name="T6" fmla="*/ 347781564 w 218"/>
                <a:gd name="T7" fmla="*/ 549394107 h 218"/>
                <a:gd name="T8" fmla="*/ 0 w 218"/>
                <a:gd name="T9" fmla="*/ 20665280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0" y="82"/>
                  </a:moveTo>
                  <a:lnTo>
                    <a:pt x="135" y="0"/>
                  </a:lnTo>
                  <a:lnTo>
                    <a:pt x="218" y="85"/>
                  </a:lnTo>
                  <a:lnTo>
                    <a:pt x="138" y="218"/>
                  </a:lnTo>
                  <a:lnTo>
                    <a:pt x="0" y="82"/>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8" name="Freeform 238"/>
            <p:cNvSpPr>
              <a:spLocks/>
            </p:cNvSpPr>
            <p:nvPr/>
          </p:nvSpPr>
          <p:spPr bwMode="auto">
            <a:xfrm>
              <a:off x="3619500" y="3106738"/>
              <a:ext cx="346075" cy="346075"/>
            </a:xfrm>
            <a:custGeom>
              <a:avLst/>
              <a:gdLst>
                <a:gd name="T0" fmla="*/ 347781564 w 218"/>
                <a:gd name="T1" fmla="*/ 0 h 218"/>
                <a:gd name="T2" fmla="*/ 549394107 w 218"/>
                <a:gd name="T3" fmla="*/ 345262203 h 218"/>
                <a:gd name="T4" fmla="*/ 340221891 w 218"/>
                <a:gd name="T5" fmla="*/ 549394107 h 218"/>
                <a:gd name="T6" fmla="*/ 0 w 218"/>
                <a:gd name="T7" fmla="*/ 347781564 h 218"/>
                <a:gd name="T8" fmla="*/ 347781564 w 218"/>
                <a:gd name="T9" fmla="*/ 0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138" y="0"/>
                  </a:moveTo>
                  <a:lnTo>
                    <a:pt x="218" y="137"/>
                  </a:lnTo>
                  <a:lnTo>
                    <a:pt x="135" y="218"/>
                  </a:lnTo>
                  <a:lnTo>
                    <a:pt x="0" y="138"/>
                  </a:lnTo>
                  <a:lnTo>
                    <a:pt x="138"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89" name="Freeform 239"/>
            <p:cNvSpPr>
              <a:spLocks/>
            </p:cNvSpPr>
            <p:nvPr/>
          </p:nvSpPr>
          <p:spPr bwMode="auto">
            <a:xfrm>
              <a:off x="2927350" y="2428875"/>
              <a:ext cx="346075" cy="346075"/>
            </a:xfrm>
            <a:custGeom>
              <a:avLst/>
              <a:gdLst>
                <a:gd name="T0" fmla="*/ 201612493 w 218"/>
                <a:gd name="T1" fmla="*/ 549394107 h 218"/>
                <a:gd name="T2" fmla="*/ 0 w 218"/>
                <a:gd name="T3" fmla="*/ 211693165 h 218"/>
                <a:gd name="T4" fmla="*/ 209173803 w 218"/>
                <a:gd name="T5" fmla="*/ 0 h 218"/>
                <a:gd name="T6" fmla="*/ 549394107 w 218"/>
                <a:gd name="T7" fmla="*/ 206652804 h 218"/>
                <a:gd name="T8" fmla="*/ 201612493 w 218"/>
                <a:gd name="T9" fmla="*/ 549394107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80" y="218"/>
                  </a:moveTo>
                  <a:lnTo>
                    <a:pt x="0" y="84"/>
                  </a:lnTo>
                  <a:lnTo>
                    <a:pt x="83" y="0"/>
                  </a:lnTo>
                  <a:lnTo>
                    <a:pt x="218" y="82"/>
                  </a:lnTo>
                  <a:lnTo>
                    <a:pt x="80" y="21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290" name="Freeform 240"/>
            <p:cNvSpPr>
              <a:spLocks/>
            </p:cNvSpPr>
            <p:nvPr/>
          </p:nvSpPr>
          <p:spPr bwMode="auto">
            <a:xfrm>
              <a:off x="2927350" y="3092450"/>
              <a:ext cx="346075" cy="346075"/>
            </a:xfrm>
            <a:custGeom>
              <a:avLst/>
              <a:gdLst>
                <a:gd name="T0" fmla="*/ 549394107 w 218"/>
                <a:gd name="T1" fmla="*/ 347781564 h 218"/>
                <a:gd name="T2" fmla="*/ 204133442 w 218"/>
                <a:gd name="T3" fmla="*/ 549394107 h 218"/>
                <a:gd name="T4" fmla="*/ 0 w 218"/>
                <a:gd name="T5" fmla="*/ 345262203 h 218"/>
                <a:gd name="T6" fmla="*/ 204133442 w 218"/>
                <a:gd name="T7" fmla="*/ 0 h 218"/>
                <a:gd name="T8" fmla="*/ 549394107 w 218"/>
                <a:gd name="T9" fmla="*/ 347781564 h 218"/>
                <a:gd name="T10" fmla="*/ 0 60000 65536"/>
                <a:gd name="T11" fmla="*/ 0 60000 65536"/>
                <a:gd name="T12" fmla="*/ 0 60000 65536"/>
                <a:gd name="T13" fmla="*/ 0 60000 65536"/>
                <a:gd name="T14" fmla="*/ 0 60000 65536"/>
                <a:gd name="T15" fmla="*/ 0 w 218"/>
                <a:gd name="T16" fmla="*/ 0 h 218"/>
                <a:gd name="T17" fmla="*/ 218 w 218"/>
                <a:gd name="T18" fmla="*/ 218 h 218"/>
              </a:gdLst>
              <a:ahLst/>
              <a:cxnLst>
                <a:cxn ang="T10">
                  <a:pos x="T0" y="T1"/>
                </a:cxn>
                <a:cxn ang="T11">
                  <a:pos x="T2" y="T3"/>
                </a:cxn>
                <a:cxn ang="T12">
                  <a:pos x="T4" y="T5"/>
                </a:cxn>
                <a:cxn ang="T13">
                  <a:pos x="T6" y="T7"/>
                </a:cxn>
                <a:cxn ang="T14">
                  <a:pos x="T8" y="T9"/>
                </a:cxn>
              </a:cxnLst>
              <a:rect l="T15" t="T16" r="T17" b="T18"/>
              <a:pathLst>
                <a:path w="218" h="218">
                  <a:moveTo>
                    <a:pt x="218" y="138"/>
                  </a:moveTo>
                  <a:lnTo>
                    <a:pt x="81" y="218"/>
                  </a:lnTo>
                  <a:lnTo>
                    <a:pt x="0" y="137"/>
                  </a:lnTo>
                  <a:lnTo>
                    <a:pt x="81" y="0"/>
                  </a:lnTo>
                  <a:lnTo>
                    <a:pt x="218" y="138"/>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sp>
        <p:nvSpPr>
          <p:cNvPr id="291" name="Rounded Rectangle 290"/>
          <p:cNvSpPr/>
          <p:nvPr/>
        </p:nvSpPr>
        <p:spPr>
          <a:xfrm>
            <a:off x="2999490" y="1727989"/>
            <a:ext cx="1314209" cy="3809342"/>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cxnSp>
        <p:nvCxnSpPr>
          <p:cNvPr id="292" name="Straight Arrow Connector 291"/>
          <p:cNvCxnSpPr/>
          <p:nvPr/>
        </p:nvCxnSpPr>
        <p:spPr bwMode="auto">
          <a:xfrm>
            <a:off x="4139436" y="4546842"/>
            <a:ext cx="889739"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cxnSp>
        <p:nvCxnSpPr>
          <p:cNvPr id="293" name="Straight Arrow Connector 292"/>
          <p:cNvCxnSpPr/>
          <p:nvPr/>
        </p:nvCxnSpPr>
        <p:spPr bwMode="auto">
          <a:xfrm>
            <a:off x="1354208" y="4350529"/>
            <a:ext cx="1504693" cy="9767"/>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cxnSp>
        <p:nvCxnSpPr>
          <p:cNvPr id="294" name="Straight Arrow Connector 293"/>
          <p:cNvCxnSpPr/>
          <p:nvPr/>
        </p:nvCxnSpPr>
        <p:spPr bwMode="auto">
          <a:xfrm>
            <a:off x="1354208" y="4960850"/>
            <a:ext cx="1449985"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295" name="TextBox 294"/>
          <p:cNvSpPr txBox="1"/>
          <p:nvPr/>
        </p:nvSpPr>
        <p:spPr>
          <a:xfrm>
            <a:off x="1438849" y="4108519"/>
            <a:ext cx="787726" cy="210911"/>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API</a:t>
            </a:r>
          </a:p>
        </p:txBody>
      </p:sp>
      <p:pic>
        <p:nvPicPr>
          <p:cNvPr id="296" name="Picture 2" descr="C:\Users\hugh carroll\Downloads\Database.p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475241" y="2195834"/>
            <a:ext cx="341407" cy="504084"/>
          </a:xfrm>
          <a:prstGeom prst="rect">
            <a:avLst/>
          </a:prstGeom>
          <a:noFill/>
        </p:spPr>
      </p:pic>
      <p:sp>
        <p:nvSpPr>
          <p:cNvPr id="297" name="Rounded Rectangle 296"/>
          <p:cNvSpPr/>
          <p:nvPr/>
        </p:nvSpPr>
        <p:spPr>
          <a:xfrm>
            <a:off x="3069476" y="1822661"/>
            <a:ext cx="1156529" cy="2022266"/>
          </a:xfrm>
          <a:prstGeom prst="roundRect">
            <a:avLst/>
          </a:prstGeom>
          <a:noFill/>
          <a:ln w="28575">
            <a:solidFill>
              <a:schemeClr val="tx1">
                <a:lumMod val="25000"/>
                <a:lumOff val="75000"/>
              </a:schemeClr>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298" name="TextBox 297"/>
          <p:cNvSpPr txBox="1"/>
          <p:nvPr/>
        </p:nvSpPr>
        <p:spPr>
          <a:xfrm>
            <a:off x="3103020" y="1863163"/>
            <a:ext cx="844117" cy="253094"/>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API Manager</a:t>
            </a:r>
          </a:p>
        </p:txBody>
      </p:sp>
      <p:grpSp>
        <p:nvGrpSpPr>
          <p:cNvPr id="299" name="Group 298"/>
          <p:cNvGrpSpPr/>
          <p:nvPr/>
        </p:nvGrpSpPr>
        <p:grpSpPr>
          <a:xfrm>
            <a:off x="5443013" y="3945254"/>
            <a:ext cx="502946" cy="1660658"/>
            <a:chOff x="7287669" y="3783900"/>
            <a:chExt cx="600917" cy="1817512"/>
          </a:xfrm>
        </p:grpSpPr>
        <p:grpSp>
          <p:nvGrpSpPr>
            <p:cNvPr id="300" name="Group 208"/>
            <p:cNvGrpSpPr>
              <a:grpSpLocks/>
            </p:cNvGrpSpPr>
            <p:nvPr/>
          </p:nvGrpSpPr>
          <p:grpSpPr bwMode="auto">
            <a:xfrm>
              <a:off x="7381715" y="3783900"/>
              <a:ext cx="365760" cy="548640"/>
              <a:chOff x="2923299" y="2130425"/>
              <a:chExt cx="550863" cy="1060446"/>
            </a:xfrm>
          </p:grpSpPr>
          <p:sp>
            <p:nvSpPr>
              <p:cNvPr id="332" name="Freeform 67"/>
              <p:cNvSpPr>
                <a:spLocks/>
              </p:cNvSpPr>
              <p:nvPr/>
            </p:nvSpPr>
            <p:spPr bwMode="auto">
              <a:xfrm>
                <a:off x="2923299" y="2130425"/>
                <a:ext cx="550863" cy="1060446"/>
              </a:xfrm>
              <a:custGeom>
                <a:avLst/>
                <a:gdLst>
                  <a:gd name="T0" fmla="*/ 0 w 195"/>
                  <a:gd name="T1" fmla="*/ 2147483647 h 374"/>
                  <a:gd name="T2" fmla="*/ 2147483647 w 195"/>
                  <a:gd name="T3" fmla="*/ 0 h 374"/>
                  <a:gd name="T4" fmla="*/ 2147483647 w 195"/>
                  <a:gd name="T5" fmla="*/ 0 h 374"/>
                  <a:gd name="T6" fmla="*/ 2147483647 w 195"/>
                  <a:gd name="T7" fmla="*/ 0 h 374"/>
                  <a:gd name="T8" fmla="*/ 2147483647 w 195"/>
                  <a:gd name="T9" fmla="*/ 0 h 374"/>
                  <a:gd name="T10" fmla="*/ 2147483647 w 195"/>
                  <a:gd name="T11" fmla="*/ 0 h 374"/>
                  <a:gd name="T12" fmla="*/ 2147483647 w 195"/>
                  <a:gd name="T13" fmla="*/ 2147483647 h 374"/>
                  <a:gd name="T14" fmla="*/ 2147483647 w 195"/>
                  <a:gd name="T15" fmla="*/ 2147483647 h 374"/>
                  <a:gd name="T16" fmla="*/ 2147483647 w 195"/>
                  <a:gd name="T17" fmla="*/ 2147483647 h 374"/>
                  <a:gd name="T18" fmla="*/ 2147483647 w 195"/>
                  <a:gd name="T19" fmla="*/ 2147483647 h 374"/>
                  <a:gd name="T20" fmla="*/ 2147483647 w 195"/>
                  <a:gd name="T21" fmla="*/ 2147483647 h 374"/>
                  <a:gd name="T22" fmla="*/ 2147483647 w 195"/>
                  <a:gd name="T23" fmla="*/ 2147483647 h 374"/>
                  <a:gd name="T24" fmla="*/ 2147483647 w 195"/>
                  <a:gd name="T25" fmla="*/ 2147483647 h 374"/>
                  <a:gd name="T26" fmla="*/ 2147483647 w 195"/>
                  <a:gd name="T27" fmla="*/ 2147483647 h 374"/>
                  <a:gd name="T28" fmla="*/ 2147483647 w 195"/>
                  <a:gd name="T29" fmla="*/ 2147483647 h 374"/>
                  <a:gd name="T30" fmla="*/ 2147483647 w 195"/>
                  <a:gd name="T31" fmla="*/ 2147483647 h 374"/>
                  <a:gd name="T32" fmla="*/ 0 w 195"/>
                  <a:gd name="T33" fmla="*/ 2147483647 h 374"/>
                  <a:gd name="T34" fmla="*/ 0 w 195"/>
                  <a:gd name="T35" fmla="*/ 2147483647 h 374"/>
                  <a:gd name="T36" fmla="*/ 0 w 195"/>
                  <a:gd name="T37" fmla="*/ 2147483647 h 37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95"/>
                  <a:gd name="T58" fmla="*/ 0 h 374"/>
                  <a:gd name="T59" fmla="*/ 195 w 195"/>
                  <a:gd name="T60" fmla="*/ 374 h 37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95" h="374">
                    <a:moveTo>
                      <a:pt x="0" y="21"/>
                    </a:moveTo>
                    <a:cubicBezTo>
                      <a:pt x="0" y="10"/>
                      <a:pt x="10" y="0"/>
                      <a:pt x="21" y="0"/>
                    </a:cubicBezTo>
                    <a:cubicBezTo>
                      <a:pt x="21" y="0"/>
                      <a:pt x="21" y="0"/>
                      <a:pt x="21" y="0"/>
                    </a:cubicBezTo>
                    <a:cubicBezTo>
                      <a:pt x="21" y="0"/>
                      <a:pt x="21" y="0"/>
                      <a:pt x="21" y="0"/>
                    </a:cubicBezTo>
                    <a:cubicBezTo>
                      <a:pt x="175" y="0"/>
                      <a:pt x="175" y="0"/>
                      <a:pt x="175" y="0"/>
                    </a:cubicBezTo>
                    <a:cubicBezTo>
                      <a:pt x="175" y="0"/>
                      <a:pt x="175" y="0"/>
                      <a:pt x="175" y="0"/>
                    </a:cubicBezTo>
                    <a:cubicBezTo>
                      <a:pt x="186" y="0"/>
                      <a:pt x="195" y="10"/>
                      <a:pt x="195" y="21"/>
                    </a:cubicBezTo>
                    <a:cubicBezTo>
                      <a:pt x="195" y="21"/>
                      <a:pt x="195" y="21"/>
                      <a:pt x="195" y="21"/>
                    </a:cubicBezTo>
                    <a:cubicBezTo>
                      <a:pt x="195" y="21"/>
                      <a:pt x="195" y="21"/>
                      <a:pt x="195" y="21"/>
                    </a:cubicBezTo>
                    <a:cubicBezTo>
                      <a:pt x="195" y="353"/>
                      <a:pt x="195" y="353"/>
                      <a:pt x="195" y="353"/>
                    </a:cubicBezTo>
                    <a:cubicBezTo>
                      <a:pt x="195" y="353"/>
                      <a:pt x="195" y="353"/>
                      <a:pt x="195" y="353"/>
                    </a:cubicBezTo>
                    <a:cubicBezTo>
                      <a:pt x="195" y="364"/>
                      <a:pt x="186" y="374"/>
                      <a:pt x="175" y="374"/>
                    </a:cubicBezTo>
                    <a:cubicBezTo>
                      <a:pt x="175" y="374"/>
                      <a:pt x="175" y="374"/>
                      <a:pt x="175" y="374"/>
                    </a:cubicBezTo>
                    <a:cubicBezTo>
                      <a:pt x="175" y="374"/>
                      <a:pt x="175" y="374"/>
                      <a:pt x="175" y="374"/>
                    </a:cubicBezTo>
                    <a:cubicBezTo>
                      <a:pt x="21" y="374"/>
                      <a:pt x="21" y="374"/>
                      <a:pt x="21" y="374"/>
                    </a:cubicBezTo>
                    <a:cubicBezTo>
                      <a:pt x="21" y="374"/>
                      <a:pt x="21" y="374"/>
                      <a:pt x="21" y="374"/>
                    </a:cubicBezTo>
                    <a:cubicBezTo>
                      <a:pt x="10" y="374"/>
                      <a:pt x="0" y="364"/>
                      <a:pt x="0" y="353"/>
                    </a:cubicBezTo>
                    <a:cubicBezTo>
                      <a:pt x="0" y="353"/>
                      <a:pt x="0" y="353"/>
                      <a:pt x="0" y="353"/>
                    </a:cubicBezTo>
                    <a:lnTo>
                      <a:pt x="0" y="2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3" name="Freeform 68"/>
              <p:cNvSpPr>
                <a:spLocks/>
              </p:cNvSpPr>
              <p:nvPr/>
            </p:nvSpPr>
            <p:spPr bwMode="auto">
              <a:xfrm>
                <a:off x="2978861" y="2206625"/>
                <a:ext cx="439738" cy="68263"/>
              </a:xfrm>
              <a:custGeom>
                <a:avLst/>
                <a:gdLst>
                  <a:gd name="T0" fmla="*/ 0 w 155"/>
                  <a:gd name="T1" fmla="*/ 2147483647 h 24"/>
                  <a:gd name="T2" fmla="*/ 2147483647 w 155"/>
                  <a:gd name="T3" fmla="*/ 0 h 24"/>
                  <a:gd name="T4" fmla="*/ 2147483647 w 155"/>
                  <a:gd name="T5" fmla="*/ 0 h 24"/>
                  <a:gd name="T6" fmla="*/ 2147483647 w 155"/>
                  <a:gd name="T7" fmla="*/ 0 h 24"/>
                  <a:gd name="T8" fmla="*/ 2147483647 w 155"/>
                  <a:gd name="T9" fmla="*/ 0 h 24"/>
                  <a:gd name="T10" fmla="*/ 2147483647 w 155"/>
                  <a:gd name="T11" fmla="*/ 0 h 24"/>
                  <a:gd name="T12" fmla="*/ 2147483647 w 155"/>
                  <a:gd name="T13" fmla="*/ 2147483647 h 24"/>
                  <a:gd name="T14" fmla="*/ 2147483647 w 155"/>
                  <a:gd name="T15" fmla="*/ 2147483647 h 24"/>
                  <a:gd name="T16" fmla="*/ 2147483647 w 155"/>
                  <a:gd name="T17" fmla="*/ 2147483647 h 24"/>
                  <a:gd name="T18" fmla="*/ 2147483647 w 155"/>
                  <a:gd name="T19" fmla="*/ 2147483647 h 24"/>
                  <a:gd name="T20" fmla="*/ 2147483647 w 155"/>
                  <a:gd name="T21" fmla="*/ 2147483647 h 24"/>
                  <a:gd name="T22" fmla="*/ 2147483647 w 155"/>
                  <a:gd name="T23" fmla="*/ 2147483647 h 24"/>
                  <a:gd name="T24" fmla="*/ 2147483647 w 155"/>
                  <a:gd name="T25" fmla="*/ 2147483647 h 24"/>
                  <a:gd name="T26" fmla="*/ 2147483647 w 155"/>
                  <a:gd name="T27" fmla="*/ 2147483647 h 24"/>
                  <a:gd name="T28" fmla="*/ 2147483647 w 155"/>
                  <a:gd name="T29" fmla="*/ 2147483647 h 24"/>
                  <a:gd name="T30" fmla="*/ 2147483647 w 155"/>
                  <a:gd name="T31" fmla="*/ 2147483647 h 24"/>
                  <a:gd name="T32" fmla="*/ 0 w 155"/>
                  <a:gd name="T33" fmla="*/ 2147483647 h 24"/>
                  <a:gd name="T34" fmla="*/ 0 w 155"/>
                  <a:gd name="T35" fmla="*/ 2147483647 h 24"/>
                  <a:gd name="T36" fmla="*/ 0 w 155"/>
                  <a:gd name="T37" fmla="*/ 2147483647 h 24"/>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4"/>
                  <a:gd name="T59" fmla="*/ 155 w 155"/>
                  <a:gd name="T60" fmla="*/ 24 h 24"/>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4">
                    <a:moveTo>
                      <a:pt x="0" y="9"/>
                    </a:moveTo>
                    <a:cubicBezTo>
                      <a:pt x="0" y="4"/>
                      <a:pt x="4" y="0"/>
                      <a:pt x="9" y="0"/>
                    </a:cubicBezTo>
                    <a:cubicBezTo>
                      <a:pt x="9" y="0"/>
                      <a:pt x="9" y="0"/>
                      <a:pt x="9" y="0"/>
                    </a:cubicBezTo>
                    <a:cubicBezTo>
                      <a:pt x="9" y="0"/>
                      <a:pt x="9" y="0"/>
                      <a:pt x="9" y="0"/>
                    </a:cubicBezTo>
                    <a:cubicBezTo>
                      <a:pt x="147" y="0"/>
                      <a:pt x="147" y="0"/>
                      <a:pt x="147" y="0"/>
                    </a:cubicBezTo>
                    <a:cubicBezTo>
                      <a:pt x="147" y="0"/>
                      <a:pt x="147" y="0"/>
                      <a:pt x="147" y="0"/>
                    </a:cubicBezTo>
                    <a:cubicBezTo>
                      <a:pt x="151" y="0"/>
                      <a:pt x="155" y="4"/>
                      <a:pt x="155" y="9"/>
                    </a:cubicBezTo>
                    <a:cubicBezTo>
                      <a:pt x="155" y="9"/>
                      <a:pt x="155" y="9"/>
                      <a:pt x="155" y="9"/>
                    </a:cubicBezTo>
                    <a:cubicBezTo>
                      <a:pt x="155" y="9"/>
                      <a:pt x="155" y="9"/>
                      <a:pt x="155" y="9"/>
                    </a:cubicBezTo>
                    <a:cubicBezTo>
                      <a:pt x="155" y="15"/>
                      <a:pt x="155" y="15"/>
                      <a:pt x="155" y="15"/>
                    </a:cubicBezTo>
                    <a:cubicBezTo>
                      <a:pt x="155" y="15"/>
                      <a:pt x="155" y="15"/>
                      <a:pt x="155" y="15"/>
                    </a:cubicBezTo>
                    <a:cubicBezTo>
                      <a:pt x="155" y="20"/>
                      <a:pt x="151" y="24"/>
                      <a:pt x="147" y="24"/>
                    </a:cubicBezTo>
                    <a:cubicBezTo>
                      <a:pt x="147" y="24"/>
                      <a:pt x="147" y="24"/>
                      <a:pt x="147" y="24"/>
                    </a:cubicBezTo>
                    <a:cubicBezTo>
                      <a:pt x="147" y="24"/>
                      <a:pt x="147" y="24"/>
                      <a:pt x="147" y="24"/>
                    </a:cubicBezTo>
                    <a:cubicBezTo>
                      <a:pt x="9" y="24"/>
                      <a:pt x="9" y="24"/>
                      <a:pt x="9" y="24"/>
                    </a:cubicBezTo>
                    <a:cubicBezTo>
                      <a:pt x="9" y="24"/>
                      <a:pt x="9" y="24"/>
                      <a:pt x="9" y="24"/>
                    </a:cubicBezTo>
                    <a:cubicBezTo>
                      <a:pt x="4" y="24"/>
                      <a:pt x="0" y="20"/>
                      <a:pt x="0" y="15"/>
                    </a:cubicBezTo>
                    <a:cubicBezTo>
                      <a:pt x="0" y="15"/>
                      <a:pt x="0" y="15"/>
                      <a:pt x="0" y="15"/>
                    </a:cubicBezTo>
                    <a:lnTo>
                      <a:pt x="0" y="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4" name="Freeform 69"/>
              <p:cNvSpPr>
                <a:spLocks/>
              </p:cNvSpPr>
              <p:nvPr/>
            </p:nvSpPr>
            <p:spPr bwMode="auto">
              <a:xfrm>
                <a:off x="2978861" y="2332036"/>
                <a:ext cx="439738" cy="57150"/>
              </a:xfrm>
              <a:custGeom>
                <a:avLst/>
                <a:gdLst>
                  <a:gd name="T0" fmla="*/ 0 w 155"/>
                  <a:gd name="T1" fmla="*/ 2147483647 h 20"/>
                  <a:gd name="T2" fmla="*/ 2147483647 w 155"/>
                  <a:gd name="T3" fmla="*/ 0 h 20"/>
                  <a:gd name="T4" fmla="*/ 2147483647 w 155"/>
                  <a:gd name="T5" fmla="*/ 0 h 20"/>
                  <a:gd name="T6" fmla="*/ 2147483647 w 155"/>
                  <a:gd name="T7" fmla="*/ 0 h 20"/>
                  <a:gd name="T8" fmla="*/ 2147483647 w 155"/>
                  <a:gd name="T9" fmla="*/ 0 h 20"/>
                  <a:gd name="T10" fmla="*/ 2147483647 w 155"/>
                  <a:gd name="T11" fmla="*/ 0 h 20"/>
                  <a:gd name="T12" fmla="*/ 2147483647 w 155"/>
                  <a:gd name="T13" fmla="*/ 2147483647 h 20"/>
                  <a:gd name="T14" fmla="*/ 2147483647 w 155"/>
                  <a:gd name="T15" fmla="*/ 2147483647 h 20"/>
                  <a:gd name="T16" fmla="*/ 2147483647 w 155"/>
                  <a:gd name="T17" fmla="*/ 2147483647 h 20"/>
                  <a:gd name="T18" fmla="*/ 2147483647 w 155"/>
                  <a:gd name="T19" fmla="*/ 2147483647 h 20"/>
                  <a:gd name="T20" fmla="*/ 2147483647 w 155"/>
                  <a:gd name="T21" fmla="*/ 2147483647 h 20"/>
                  <a:gd name="T22" fmla="*/ 2147483647 w 155"/>
                  <a:gd name="T23" fmla="*/ 2147483647 h 20"/>
                  <a:gd name="T24" fmla="*/ 2147483647 w 155"/>
                  <a:gd name="T25" fmla="*/ 2147483647 h 20"/>
                  <a:gd name="T26" fmla="*/ 2147483647 w 155"/>
                  <a:gd name="T27" fmla="*/ 2147483647 h 20"/>
                  <a:gd name="T28" fmla="*/ 2147483647 w 155"/>
                  <a:gd name="T29" fmla="*/ 2147483647 h 20"/>
                  <a:gd name="T30" fmla="*/ 2147483647 w 155"/>
                  <a:gd name="T31" fmla="*/ 2147483647 h 20"/>
                  <a:gd name="T32" fmla="*/ 0 w 155"/>
                  <a:gd name="T33" fmla="*/ 2147483647 h 20"/>
                  <a:gd name="T34" fmla="*/ 0 w 155"/>
                  <a:gd name="T35" fmla="*/ 2147483647 h 20"/>
                  <a:gd name="T36" fmla="*/ 0 w 155"/>
                  <a:gd name="T37" fmla="*/ 2147483647 h 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55"/>
                  <a:gd name="T58" fmla="*/ 0 h 20"/>
                  <a:gd name="T59" fmla="*/ 155 w 155"/>
                  <a:gd name="T60" fmla="*/ 20 h 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55" h="20">
                    <a:moveTo>
                      <a:pt x="0" y="7"/>
                    </a:moveTo>
                    <a:cubicBezTo>
                      <a:pt x="0" y="3"/>
                      <a:pt x="4" y="0"/>
                      <a:pt x="8" y="0"/>
                    </a:cubicBezTo>
                    <a:cubicBezTo>
                      <a:pt x="8" y="0"/>
                      <a:pt x="8" y="0"/>
                      <a:pt x="8" y="0"/>
                    </a:cubicBezTo>
                    <a:cubicBezTo>
                      <a:pt x="8" y="0"/>
                      <a:pt x="8" y="0"/>
                      <a:pt x="8" y="0"/>
                    </a:cubicBezTo>
                    <a:cubicBezTo>
                      <a:pt x="148" y="0"/>
                      <a:pt x="148" y="0"/>
                      <a:pt x="148" y="0"/>
                    </a:cubicBezTo>
                    <a:cubicBezTo>
                      <a:pt x="148" y="0"/>
                      <a:pt x="148" y="0"/>
                      <a:pt x="148" y="0"/>
                    </a:cubicBezTo>
                    <a:cubicBezTo>
                      <a:pt x="152" y="0"/>
                      <a:pt x="155" y="3"/>
                      <a:pt x="155" y="7"/>
                    </a:cubicBezTo>
                    <a:cubicBezTo>
                      <a:pt x="155" y="7"/>
                      <a:pt x="155" y="7"/>
                      <a:pt x="155" y="7"/>
                    </a:cubicBezTo>
                    <a:cubicBezTo>
                      <a:pt x="155" y="7"/>
                      <a:pt x="155" y="7"/>
                      <a:pt x="155" y="7"/>
                    </a:cubicBezTo>
                    <a:cubicBezTo>
                      <a:pt x="155" y="13"/>
                      <a:pt x="155" y="13"/>
                      <a:pt x="155" y="13"/>
                    </a:cubicBezTo>
                    <a:cubicBezTo>
                      <a:pt x="155" y="13"/>
                      <a:pt x="155" y="13"/>
                      <a:pt x="155" y="13"/>
                    </a:cubicBezTo>
                    <a:cubicBezTo>
                      <a:pt x="155" y="17"/>
                      <a:pt x="152" y="20"/>
                      <a:pt x="148" y="20"/>
                    </a:cubicBezTo>
                    <a:cubicBezTo>
                      <a:pt x="148" y="20"/>
                      <a:pt x="148" y="20"/>
                      <a:pt x="148" y="20"/>
                    </a:cubicBezTo>
                    <a:cubicBezTo>
                      <a:pt x="148" y="20"/>
                      <a:pt x="148" y="20"/>
                      <a:pt x="148" y="20"/>
                    </a:cubicBezTo>
                    <a:cubicBezTo>
                      <a:pt x="8" y="20"/>
                      <a:pt x="8" y="20"/>
                      <a:pt x="8" y="20"/>
                    </a:cubicBezTo>
                    <a:cubicBezTo>
                      <a:pt x="8" y="20"/>
                      <a:pt x="8" y="20"/>
                      <a:pt x="8" y="20"/>
                    </a:cubicBezTo>
                    <a:cubicBezTo>
                      <a:pt x="4" y="20"/>
                      <a:pt x="0" y="17"/>
                      <a:pt x="0" y="13"/>
                    </a:cubicBezTo>
                    <a:cubicBezTo>
                      <a:pt x="0" y="13"/>
                      <a:pt x="0" y="13"/>
                      <a:pt x="0" y="13"/>
                    </a:cubicBezTo>
                    <a:lnTo>
                      <a:pt x="0" y="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5" name="Freeform 70"/>
              <p:cNvSpPr>
                <a:spLocks/>
              </p:cNvSpPr>
              <p:nvPr/>
            </p:nvSpPr>
            <p:spPr bwMode="auto">
              <a:xfrm>
                <a:off x="2923299" y="2952747"/>
                <a:ext cx="550863" cy="15875"/>
              </a:xfrm>
              <a:custGeom>
                <a:avLst/>
                <a:gdLst>
                  <a:gd name="T0" fmla="*/ 0 w 347"/>
                  <a:gd name="T1" fmla="*/ 0 h 10"/>
                  <a:gd name="T2" fmla="*/ 0 w 347"/>
                  <a:gd name="T3" fmla="*/ 2147483647 h 10"/>
                  <a:gd name="T4" fmla="*/ 2147483647 w 347"/>
                  <a:gd name="T5" fmla="*/ 2147483647 h 10"/>
                  <a:gd name="T6" fmla="*/ 2147483647 w 347"/>
                  <a:gd name="T7" fmla="*/ 0 h 10"/>
                  <a:gd name="T8" fmla="*/ 0 w 347"/>
                  <a:gd name="T9" fmla="*/ 0 h 10"/>
                  <a:gd name="T10" fmla="*/ 0 w 347"/>
                  <a:gd name="T11" fmla="*/ 0 h 10"/>
                  <a:gd name="T12" fmla="*/ 0 60000 65536"/>
                  <a:gd name="T13" fmla="*/ 0 60000 65536"/>
                  <a:gd name="T14" fmla="*/ 0 60000 65536"/>
                  <a:gd name="T15" fmla="*/ 0 60000 65536"/>
                  <a:gd name="T16" fmla="*/ 0 60000 65536"/>
                  <a:gd name="T17" fmla="*/ 0 60000 65536"/>
                  <a:gd name="T18" fmla="*/ 0 w 347"/>
                  <a:gd name="T19" fmla="*/ 0 h 10"/>
                  <a:gd name="T20" fmla="*/ 347 w 347"/>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347" h="10">
                    <a:moveTo>
                      <a:pt x="0" y="0"/>
                    </a:moveTo>
                    <a:lnTo>
                      <a:pt x="0" y="10"/>
                    </a:lnTo>
                    <a:lnTo>
                      <a:pt x="347" y="10"/>
                    </a:lnTo>
                    <a:lnTo>
                      <a:pt x="347"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6" name="Freeform 71"/>
              <p:cNvSpPr>
                <a:spLocks/>
              </p:cNvSpPr>
              <p:nvPr/>
            </p:nvSpPr>
            <p:spPr bwMode="auto">
              <a:xfrm>
                <a:off x="3151899" y="3028947"/>
                <a:ext cx="104775" cy="104775"/>
              </a:xfrm>
              <a:custGeom>
                <a:avLst/>
                <a:gdLst>
                  <a:gd name="T0" fmla="*/ 0 w 37"/>
                  <a:gd name="T1" fmla="*/ 2147483647 h 37"/>
                  <a:gd name="T2" fmla="*/ 2147483647 w 37"/>
                  <a:gd name="T3" fmla="*/ 0 h 37"/>
                  <a:gd name="T4" fmla="*/ 2147483647 w 37"/>
                  <a:gd name="T5" fmla="*/ 0 h 37"/>
                  <a:gd name="T6" fmla="*/ 2147483647 w 37"/>
                  <a:gd name="T7" fmla="*/ 0 h 37"/>
                  <a:gd name="T8" fmla="*/ 2147483647 w 37"/>
                  <a:gd name="T9" fmla="*/ 2147483647 h 37"/>
                  <a:gd name="T10" fmla="*/ 2147483647 w 37"/>
                  <a:gd name="T11" fmla="*/ 2147483647 h 37"/>
                  <a:gd name="T12" fmla="*/ 2147483647 w 37"/>
                  <a:gd name="T13" fmla="*/ 2147483647 h 37"/>
                  <a:gd name="T14" fmla="*/ 2147483647 w 37"/>
                  <a:gd name="T15" fmla="*/ 2147483647 h 37"/>
                  <a:gd name="T16" fmla="*/ 2147483647 w 37"/>
                  <a:gd name="T17" fmla="*/ 2147483647 h 37"/>
                  <a:gd name="T18" fmla="*/ 2147483647 w 37"/>
                  <a:gd name="T19" fmla="*/ 2147483647 h 37"/>
                  <a:gd name="T20" fmla="*/ 0 w 37"/>
                  <a:gd name="T21" fmla="*/ 2147483647 h 37"/>
                  <a:gd name="T22" fmla="*/ 0 w 37"/>
                  <a:gd name="T23" fmla="*/ 2147483647 h 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37"/>
                  <a:gd name="T37" fmla="*/ 0 h 37"/>
                  <a:gd name="T38" fmla="*/ 37 w 37"/>
                  <a:gd name="T39" fmla="*/ 37 h 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37" h="37">
                    <a:moveTo>
                      <a:pt x="0" y="18"/>
                    </a:moveTo>
                    <a:cubicBezTo>
                      <a:pt x="0" y="8"/>
                      <a:pt x="8" y="0"/>
                      <a:pt x="18" y="0"/>
                    </a:cubicBezTo>
                    <a:cubicBezTo>
                      <a:pt x="18" y="0"/>
                      <a:pt x="18" y="0"/>
                      <a:pt x="18" y="0"/>
                    </a:cubicBezTo>
                    <a:cubicBezTo>
                      <a:pt x="18" y="0"/>
                      <a:pt x="18" y="0"/>
                      <a:pt x="18" y="0"/>
                    </a:cubicBezTo>
                    <a:cubicBezTo>
                      <a:pt x="29" y="0"/>
                      <a:pt x="37" y="8"/>
                      <a:pt x="37" y="18"/>
                    </a:cubicBezTo>
                    <a:cubicBezTo>
                      <a:pt x="37" y="18"/>
                      <a:pt x="37" y="18"/>
                      <a:pt x="37" y="18"/>
                    </a:cubicBezTo>
                    <a:cubicBezTo>
                      <a:pt x="37" y="18"/>
                      <a:pt x="37" y="18"/>
                      <a:pt x="37" y="18"/>
                    </a:cubicBezTo>
                    <a:cubicBezTo>
                      <a:pt x="37" y="28"/>
                      <a:pt x="29" y="37"/>
                      <a:pt x="18" y="37"/>
                    </a:cubicBezTo>
                    <a:cubicBezTo>
                      <a:pt x="18" y="37"/>
                      <a:pt x="18" y="37"/>
                      <a:pt x="18" y="37"/>
                    </a:cubicBezTo>
                    <a:cubicBezTo>
                      <a:pt x="18" y="37"/>
                      <a:pt x="18" y="37"/>
                      <a:pt x="18" y="37"/>
                    </a:cubicBezTo>
                    <a:cubicBezTo>
                      <a:pt x="8" y="37"/>
                      <a:pt x="0" y="28"/>
                      <a:pt x="0" y="18"/>
                    </a:cubicBezTo>
                    <a:cubicBezTo>
                      <a:pt x="0" y="18"/>
                      <a:pt x="0" y="18"/>
                      <a:pt x="0" y="1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1" name="Group 179"/>
            <p:cNvGrpSpPr>
              <a:grpSpLocks noChangeAspect="1"/>
            </p:cNvGrpSpPr>
            <p:nvPr/>
          </p:nvGrpSpPr>
          <p:grpSpPr bwMode="auto">
            <a:xfrm>
              <a:off x="7287669" y="4506115"/>
              <a:ext cx="600917" cy="389306"/>
              <a:chOff x="1779588" y="3752851"/>
              <a:chExt cx="1293813" cy="838200"/>
            </a:xfrm>
          </p:grpSpPr>
          <p:sp>
            <p:nvSpPr>
              <p:cNvPr id="310" name="Freeform 309"/>
              <p:cNvSpPr>
                <a:spLocks/>
              </p:cNvSpPr>
              <p:nvPr/>
            </p:nvSpPr>
            <p:spPr bwMode="auto">
              <a:xfrm>
                <a:off x="1893888" y="3865563"/>
                <a:ext cx="600075" cy="609600"/>
              </a:xfrm>
              <a:custGeom>
                <a:avLst/>
                <a:gdLst>
                  <a:gd name="T0" fmla="*/ 0 w 212"/>
                  <a:gd name="T1" fmla="*/ 2147483647 h 215"/>
                  <a:gd name="T2" fmla="*/ 2147483647 w 212"/>
                  <a:gd name="T3" fmla="*/ 0 h 215"/>
                  <a:gd name="T4" fmla="*/ 2147483647 w 212"/>
                  <a:gd name="T5" fmla="*/ 0 h 215"/>
                  <a:gd name="T6" fmla="*/ 2147483647 w 212"/>
                  <a:gd name="T7" fmla="*/ 0 h 215"/>
                  <a:gd name="T8" fmla="*/ 2147483647 w 212"/>
                  <a:gd name="T9" fmla="*/ 2147483647 h 215"/>
                  <a:gd name="T10" fmla="*/ 2147483647 w 212"/>
                  <a:gd name="T11" fmla="*/ 2147483647 h 215"/>
                  <a:gd name="T12" fmla="*/ 2147483647 w 212"/>
                  <a:gd name="T13" fmla="*/ 2147483647 h 215"/>
                  <a:gd name="T14" fmla="*/ 2147483647 w 212"/>
                  <a:gd name="T15" fmla="*/ 2147483647 h 215"/>
                  <a:gd name="T16" fmla="*/ 2147483647 w 212"/>
                  <a:gd name="T17" fmla="*/ 2147483647 h 215"/>
                  <a:gd name="T18" fmla="*/ 2147483647 w 212"/>
                  <a:gd name="T19" fmla="*/ 2147483647 h 215"/>
                  <a:gd name="T20" fmla="*/ 0 w 212"/>
                  <a:gd name="T21" fmla="*/ 2147483647 h 215"/>
                  <a:gd name="T22" fmla="*/ 0 w 212"/>
                  <a:gd name="T23" fmla="*/ 2147483647 h 21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2"/>
                  <a:gd name="T37" fmla="*/ 0 h 215"/>
                  <a:gd name="T38" fmla="*/ 212 w 212"/>
                  <a:gd name="T39" fmla="*/ 215 h 21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2" h="215">
                    <a:moveTo>
                      <a:pt x="0" y="108"/>
                    </a:moveTo>
                    <a:cubicBezTo>
                      <a:pt x="0" y="48"/>
                      <a:pt x="48" y="0"/>
                      <a:pt x="106" y="0"/>
                    </a:cubicBezTo>
                    <a:cubicBezTo>
                      <a:pt x="106" y="0"/>
                      <a:pt x="106" y="0"/>
                      <a:pt x="106" y="0"/>
                    </a:cubicBezTo>
                    <a:cubicBezTo>
                      <a:pt x="106" y="0"/>
                      <a:pt x="106" y="0"/>
                      <a:pt x="106" y="0"/>
                    </a:cubicBezTo>
                    <a:cubicBezTo>
                      <a:pt x="165" y="0"/>
                      <a:pt x="212" y="48"/>
                      <a:pt x="212" y="108"/>
                    </a:cubicBezTo>
                    <a:cubicBezTo>
                      <a:pt x="212" y="108"/>
                      <a:pt x="212" y="108"/>
                      <a:pt x="212" y="108"/>
                    </a:cubicBezTo>
                    <a:cubicBezTo>
                      <a:pt x="212" y="108"/>
                      <a:pt x="212" y="108"/>
                      <a:pt x="212" y="108"/>
                    </a:cubicBezTo>
                    <a:cubicBezTo>
                      <a:pt x="212" y="167"/>
                      <a:pt x="165" y="215"/>
                      <a:pt x="106" y="215"/>
                    </a:cubicBezTo>
                    <a:cubicBezTo>
                      <a:pt x="106" y="215"/>
                      <a:pt x="106" y="215"/>
                      <a:pt x="106" y="215"/>
                    </a:cubicBezTo>
                    <a:cubicBezTo>
                      <a:pt x="106" y="215"/>
                      <a:pt x="106" y="215"/>
                      <a:pt x="106" y="215"/>
                    </a:cubicBezTo>
                    <a:cubicBezTo>
                      <a:pt x="48" y="215"/>
                      <a:pt x="0" y="167"/>
                      <a:pt x="0" y="108"/>
                    </a:cubicBezTo>
                    <a:cubicBezTo>
                      <a:pt x="0" y="108"/>
                      <a:pt x="0" y="108"/>
                      <a:pt x="0" y="108"/>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1" name="Freeform 310"/>
              <p:cNvSpPr>
                <a:spLocks/>
              </p:cNvSpPr>
              <p:nvPr/>
            </p:nvSpPr>
            <p:spPr bwMode="auto">
              <a:xfrm>
                <a:off x="1949450" y="3933826"/>
                <a:ext cx="487363" cy="476250"/>
              </a:xfrm>
              <a:custGeom>
                <a:avLst/>
                <a:gdLst>
                  <a:gd name="T0" fmla="*/ 0 w 172"/>
                  <a:gd name="T1" fmla="*/ 2147483647 h 168"/>
                  <a:gd name="T2" fmla="*/ 2147483647 w 172"/>
                  <a:gd name="T3" fmla="*/ 0 h 168"/>
                  <a:gd name="T4" fmla="*/ 2147483647 w 172"/>
                  <a:gd name="T5" fmla="*/ 0 h 168"/>
                  <a:gd name="T6" fmla="*/ 2147483647 w 172"/>
                  <a:gd name="T7" fmla="*/ 0 h 168"/>
                  <a:gd name="T8" fmla="*/ 2147483647 w 172"/>
                  <a:gd name="T9" fmla="*/ 2147483647 h 168"/>
                  <a:gd name="T10" fmla="*/ 2147483647 w 172"/>
                  <a:gd name="T11" fmla="*/ 2147483647 h 168"/>
                  <a:gd name="T12" fmla="*/ 2147483647 w 172"/>
                  <a:gd name="T13" fmla="*/ 2147483647 h 168"/>
                  <a:gd name="T14" fmla="*/ 2147483647 w 172"/>
                  <a:gd name="T15" fmla="*/ 2147483647 h 168"/>
                  <a:gd name="T16" fmla="*/ 2147483647 w 172"/>
                  <a:gd name="T17" fmla="*/ 2147483647 h 168"/>
                  <a:gd name="T18" fmla="*/ 2147483647 w 172"/>
                  <a:gd name="T19" fmla="*/ 2147483647 h 168"/>
                  <a:gd name="T20" fmla="*/ 0 w 172"/>
                  <a:gd name="T21" fmla="*/ 2147483647 h 168"/>
                  <a:gd name="T22" fmla="*/ 0 w 172"/>
                  <a:gd name="T23" fmla="*/ 2147483647 h 16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72"/>
                  <a:gd name="T37" fmla="*/ 0 h 168"/>
                  <a:gd name="T38" fmla="*/ 172 w 172"/>
                  <a:gd name="T39" fmla="*/ 168 h 16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72" h="168">
                    <a:moveTo>
                      <a:pt x="0" y="84"/>
                    </a:moveTo>
                    <a:cubicBezTo>
                      <a:pt x="0" y="37"/>
                      <a:pt x="39" y="0"/>
                      <a:pt x="86" y="0"/>
                    </a:cubicBezTo>
                    <a:cubicBezTo>
                      <a:pt x="86" y="0"/>
                      <a:pt x="86" y="0"/>
                      <a:pt x="86" y="0"/>
                    </a:cubicBezTo>
                    <a:cubicBezTo>
                      <a:pt x="86" y="0"/>
                      <a:pt x="86" y="0"/>
                      <a:pt x="86" y="0"/>
                    </a:cubicBezTo>
                    <a:cubicBezTo>
                      <a:pt x="134" y="0"/>
                      <a:pt x="172" y="37"/>
                      <a:pt x="172" y="84"/>
                    </a:cubicBezTo>
                    <a:cubicBezTo>
                      <a:pt x="172" y="84"/>
                      <a:pt x="172" y="84"/>
                      <a:pt x="172" y="84"/>
                    </a:cubicBezTo>
                    <a:cubicBezTo>
                      <a:pt x="172" y="84"/>
                      <a:pt x="172" y="84"/>
                      <a:pt x="172" y="84"/>
                    </a:cubicBezTo>
                    <a:cubicBezTo>
                      <a:pt x="172" y="130"/>
                      <a:pt x="134" y="168"/>
                      <a:pt x="86" y="168"/>
                    </a:cubicBezTo>
                    <a:cubicBezTo>
                      <a:pt x="86" y="168"/>
                      <a:pt x="86" y="168"/>
                      <a:pt x="86" y="168"/>
                    </a:cubicBezTo>
                    <a:cubicBezTo>
                      <a:pt x="86" y="168"/>
                      <a:pt x="86" y="168"/>
                      <a:pt x="86" y="168"/>
                    </a:cubicBezTo>
                    <a:cubicBezTo>
                      <a:pt x="39" y="168"/>
                      <a:pt x="0" y="130"/>
                      <a:pt x="0" y="84"/>
                    </a:cubicBezTo>
                    <a:cubicBezTo>
                      <a:pt x="0" y="84"/>
                      <a:pt x="0" y="84"/>
                      <a:pt x="0" y="8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2" name="Freeform 311"/>
              <p:cNvSpPr>
                <a:spLocks/>
              </p:cNvSpPr>
              <p:nvPr/>
            </p:nvSpPr>
            <p:spPr bwMode="auto">
              <a:xfrm>
                <a:off x="2074863" y="4048126"/>
                <a:ext cx="236538" cy="249238"/>
              </a:xfrm>
              <a:custGeom>
                <a:avLst/>
                <a:gdLst>
                  <a:gd name="T0" fmla="*/ 0 w 84"/>
                  <a:gd name="T1" fmla="*/ 2147483647 h 88"/>
                  <a:gd name="T2" fmla="*/ 2147483647 w 84"/>
                  <a:gd name="T3" fmla="*/ 0 h 88"/>
                  <a:gd name="T4" fmla="*/ 2147483647 w 84"/>
                  <a:gd name="T5" fmla="*/ 0 h 88"/>
                  <a:gd name="T6" fmla="*/ 2147483647 w 84"/>
                  <a:gd name="T7" fmla="*/ 0 h 88"/>
                  <a:gd name="T8" fmla="*/ 2147483647 w 84"/>
                  <a:gd name="T9" fmla="*/ 2147483647 h 88"/>
                  <a:gd name="T10" fmla="*/ 2147483647 w 84"/>
                  <a:gd name="T11" fmla="*/ 2147483647 h 88"/>
                  <a:gd name="T12" fmla="*/ 2147483647 w 84"/>
                  <a:gd name="T13" fmla="*/ 2147483647 h 88"/>
                  <a:gd name="T14" fmla="*/ 2147483647 w 84"/>
                  <a:gd name="T15" fmla="*/ 2147483647 h 88"/>
                  <a:gd name="T16" fmla="*/ 2147483647 w 84"/>
                  <a:gd name="T17" fmla="*/ 2147483647 h 88"/>
                  <a:gd name="T18" fmla="*/ 2147483647 w 84"/>
                  <a:gd name="T19" fmla="*/ 2147483647 h 88"/>
                  <a:gd name="T20" fmla="*/ 0 w 84"/>
                  <a:gd name="T21" fmla="*/ 2147483647 h 88"/>
                  <a:gd name="T22" fmla="*/ 0 w 84"/>
                  <a:gd name="T23" fmla="*/ 2147483647 h 8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88"/>
                  <a:gd name="T38" fmla="*/ 84 w 84"/>
                  <a:gd name="T39" fmla="*/ 88 h 8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88">
                    <a:moveTo>
                      <a:pt x="0" y="44"/>
                    </a:moveTo>
                    <a:cubicBezTo>
                      <a:pt x="0" y="20"/>
                      <a:pt x="19" y="0"/>
                      <a:pt x="42" y="0"/>
                    </a:cubicBezTo>
                    <a:cubicBezTo>
                      <a:pt x="42" y="0"/>
                      <a:pt x="42" y="0"/>
                      <a:pt x="42" y="0"/>
                    </a:cubicBezTo>
                    <a:cubicBezTo>
                      <a:pt x="42" y="0"/>
                      <a:pt x="42" y="0"/>
                      <a:pt x="42" y="0"/>
                    </a:cubicBezTo>
                    <a:cubicBezTo>
                      <a:pt x="65" y="0"/>
                      <a:pt x="84" y="20"/>
                      <a:pt x="84" y="44"/>
                    </a:cubicBezTo>
                    <a:cubicBezTo>
                      <a:pt x="84" y="44"/>
                      <a:pt x="84" y="44"/>
                      <a:pt x="84" y="44"/>
                    </a:cubicBezTo>
                    <a:cubicBezTo>
                      <a:pt x="84" y="44"/>
                      <a:pt x="84" y="44"/>
                      <a:pt x="84" y="44"/>
                    </a:cubicBezTo>
                    <a:cubicBezTo>
                      <a:pt x="84" y="68"/>
                      <a:pt x="65" y="88"/>
                      <a:pt x="42" y="88"/>
                    </a:cubicBezTo>
                    <a:cubicBezTo>
                      <a:pt x="42" y="88"/>
                      <a:pt x="42" y="88"/>
                      <a:pt x="42" y="88"/>
                    </a:cubicBezTo>
                    <a:cubicBezTo>
                      <a:pt x="42" y="88"/>
                      <a:pt x="42" y="88"/>
                      <a:pt x="42" y="88"/>
                    </a:cubicBezTo>
                    <a:cubicBezTo>
                      <a:pt x="19" y="88"/>
                      <a:pt x="0" y="68"/>
                      <a:pt x="0" y="44"/>
                    </a:cubicBezTo>
                    <a:cubicBezTo>
                      <a:pt x="0" y="44"/>
                      <a:pt x="0" y="44"/>
                      <a:pt x="0" y="44"/>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3" name="Freeform 312"/>
              <p:cNvSpPr>
                <a:spLocks/>
              </p:cNvSpPr>
              <p:nvPr/>
            </p:nvSpPr>
            <p:spPr bwMode="auto">
              <a:xfrm>
                <a:off x="2093913" y="3752851"/>
                <a:ext cx="198438" cy="161925"/>
              </a:xfrm>
              <a:custGeom>
                <a:avLst/>
                <a:gdLst>
                  <a:gd name="T0" fmla="*/ 0 w 125"/>
                  <a:gd name="T1" fmla="*/ 2147483647 h 102"/>
                  <a:gd name="T2" fmla="*/ 2147483647 w 125"/>
                  <a:gd name="T3" fmla="*/ 0 h 102"/>
                  <a:gd name="T4" fmla="*/ 2147483647 w 125"/>
                  <a:gd name="T5" fmla="*/ 0 h 102"/>
                  <a:gd name="T6" fmla="*/ 2147483647 w 125"/>
                  <a:gd name="T7" fmla="*/ 2147483647 h 102"/>
                  <a:gd name="T8" fmla="*/ 0 w 125"/>
                  <a:gd name="T9" fmla="*/ 2147483647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0" y="102"/>
                    </a:moveTo>
                    <a:lnTo>
                      <a:pt x="25" y="0"/>
                    </a:lnTo>
                    <a:lnTo>
                      <a:pt x="100" y="0"/>
                    </a:lnTo>
                    <a:lnTo>
                      <a:pt x="125" y="102"/>
                    </a:lnTo>
                    <a:lnTo>
                      <a:pt x="0" y="10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4" name="Freeform 313"/>
              <p:cNvSpPr>
                <a:spLocks/>
              </p:cNvSpPr>
              <p:nvPr/>
            </p:nvSpPr>
            <p:spPr bwMode="auto">
              <a:xfrm>
                <a:off x="2093913" y="4429126"/>
                <a:ext cx="198438" cy="161925"/>
              </a:xfrm>
              <a:custGeom>
                <a:avLst/>
                <a:gdLst>
                  <a:gd name="T0" fmla="*/ 2147483647 w 125"/>
                  <a:gd name="T1" fmla="*/ 0 h 102"/>
                  <a:gd name="T2" fmla="*/ 2147483647 w 125"/>
                  <a:gd name="T3" fmla="*/ 2147483647 h 102"/>
                  <a:gd name="T4" fmla="*/ 2147483647 w 125"/>
                  <a:gd name="T5" fmla="*/ 2147483647 h 102"/>
                  <a:gd name="T6" fmla="*/ 0 w 125"/>
                  <a:gd name="T7" fmla="*/ 0 h 102"/>
                  <a:gd name="T8" fmla="*/ 2147483647 w 125"/>
                  <a:gd name="T9" fmla="*/ 0 h 102"/>
                  <a:gd name="T10" fmla="*/ 0 60000 65536"/>
                  <a:gd name="T11" fmla="*/ 0 60000 65536"/>
                  <a:gd name="T12" fmla="*/ 0 60000 65536"/>
                  <a:gd name="T13" fmla="*/ 0 60000 65536"/>
                  <a:gd name="T14" fmla="*/ 0 60000 65536"/>
                  <a:gd name="T15" fmla="*/ 0 w 125"/>
                  <a:gd name="T16" fmla="*/ 0 h 102"/>
                  <a:gd name="T17" fmla="*/ 125 w 125"/>
                  <a:gd name="T18" fmla="*/ 102 h 102"/>
                </a:gdLst>
                <a:ahLst/>
                <a:cxnLst>
                  <a:cxn ang="T10">
                    <a:pos x="T0" y="T1"/>
                  </a:cxn>
                  <a:cxn ang="T11">
                    <a:pos x="T2" y="T3"/>
                  </a:cxn>
                  <a:cxn ang="T12">
                    <a:pos x="T4" y="T5"/>
                  </a:cxn>
                  <a:cxn ang="T13">
                    <a:pos x="T6" y="T7"/>
                  </a:cxn>
                  <a:cxn ang="T14">
                    <a:pos x="T8" y="T9"/>
                  </a:cxn>
                </a:cxnLst>
                <a:rect l="T15" t="T16" r="T17" b="T18"/>
                <a:pathLst>
                  <a:path w="125" h="102">
                    <a:moveTo>
                      <a:pt x="125" y="0"/>
                    </a:moveTo>
                    <a:lnTo>
                      <a:pt x="100" y="102"/>
                    </a:lnTo>
                    <a:lnTo>
                      <a:pt x="25" y="102"/>
                    </a:lnTo>
                    <a:lnTo>
                      <a:pt x="0" y="0"/>
                    </a:lnTo>
                    <a:lnTo>
                      <a:pt x="125"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5" name="Freeform 314"/>
              <p:cNvSpPr>
                <a:spLocks/>
              </p:cNvSpPr>
              <p:nvPr/>
            </p:nvSpPr>
            <p:spPr bwMode="auto">
              <a:xfrm>
                <a:off x="2455863" y="4067176"/>
                <a:ext cx="153988" cy="209550"/>
              </a:xfrm>
              <a:custGeom>
                <a:avLst/>
                <a:gdLst>
                  <a:gd name="T0" fmla="*/ 0 w 97"/>
                  <a:gd name="T1" fmla="*/ 0 h 132"/>
                  <a:gd name="T2" fmla="*/ 2147483647 w 97"/>
                  <a:gd name="T3" fmla="*/ 2147483647 h 132"/>
                  <a:gd name="T4" fmla="*/ 2147483647 w 97"/>
                  <a:gd name="T5" fmla="*/ 2147483647 h 132"/>
                  <a:gd name="T6" fmla="*/ 0 w 97"/>
                  <a:gd name="T7" fmla="*/ 2147483647 h 132"/>
                  <a:gd name="T8" fmla="*/ 0 w 97"/>
                  <a:gd name="T9" fmla="*/ 0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0" y="0"/>
                    </a:moveTo>
                    <a:lnTo>
                      <a:pt x="97" y="23"/>
                    </a:lnTo>
                    <a:lnTo>
                      <a:pt x="97" y="107"/>
                    </a:lnTo>
                    <a:lnTo>
                      <a:pt x="0" y="132"/>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6" name="Freeform 315"/>
              <p:cNvSpPr>
                <a:spLocks/>
              </p:cNvSpPr>
              <p:nvPr/>
            </p:nvSpPr>
            <p:spPr bwMode="auto">
              <a:xfrm>
                <a:off x="1779588" y="4067176"/>
                <a:ext cx="153988" cy="209550"/>
              </a:xfrm>
              <a:custGeom>
                <a:avLst/>
                <a:gdLst>
                  <a:gd name="T0" fmla="*/ 2147483647 w 97"/>
                  <a:gd name="T1" fmla="*/ 2147483647 h 132"/>
                  <a:gd name="T2" fmla="*/ 0 w 97"/>
                  <a:gd name="T3" fmla="*/ 2147483647 h 132"/>
                  <a:gd name="T4" fmla="*/ 0 w 97"/>
                  <a:gd name="T5" fmla="*/ 2147483647 h 132"/>
                  <a:gd name="T6" fmla="*/ 2147483647 w 97"/>
                  <a:gd name="T7" fmla="*/ 0 h 132"/>
                  <a:gd name="T8" fmla="*/ 2147483647 w 97"/>
                  <a:gd name="T9" fmla="*/ 2147483647 h 132"/>
                  <a:gd name="T10" fmla="*/ 0 60000 65536"/>
                  <a:gd name="T11" fmla="*/ 0 60000 65536"/>
                  <a:gd name="T12" fmla="*/ 0 60000 65536"/>
                  <a:gd name="T13" fmla="*/ 0 60000 65536"/>
                  <a:gd name="T14" fmla="*/ 0 60000 65536"/>
                  <a:gd name="T15" fmla="*/ 0 w 97"/>
                  <a:gd name="T16" fmla="*/ 0 h 132"/>
                  <a:gd name="T17" fmla="*/ 97 w 97"/>
                  <a:gd name="T18" fmla="*/ 132 h 132"/>
                </a:gdLst>
                <a:ahLst/>
                <a:cxnLst>
                  <a:cxn ang="T10">
                    <a:pos x="T0" y="T1"/>
                  </a:cxn>
                  <a:cxn ang="T11">
                    <a:pos x="T2" y="T3"/>
                  </a:cxn>
                  <a:cxn ang="T12">
                    <a:pos x="T4" y="T5"/>
                  </a:cxn>
                  <a:cxn ang="T13">
                    <a:pos x="T6" y="T7"/>
                  </a:cxn>
                  <a:cxn ang="T14">
                    <a:pos x="T8" y="T9"/>
                  </a:cxn>
                </a:cxnLst>
                <a:rect l="T15" t="T16" r="T17" b="T18"/>
                <a:pathLst>
                  <a:path w="97" h="132">
                    <a:moveTo>
                      <a:pt x="97" y="132"/>
                    </a:moveTo>
                    <a:lnTo>
                      <a:pt x="0" y="107"/>
                    </a:lnTo>
                    <a:lnTo>
                      <a:pt x="0" y="23"/>
                    </a:lnTo>
                    <a:lnTo>
                      <a:pt x="97" y="0"/>
                    </a:lnTo>
                    <a:lnTo>
                      <a:pt x="97" y="13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7" name="Freeform 316"/>
              <p:cNvSpPr>
                <a:spLocks/>
              </p:cNvSpPr>
              <p:nvPr/>
            </p:nvSpPr>
            <p:spPr bwMode="auto">
              <a:xfrm>
                <a:off x="2306638" y="3835401"/>
                <a:ext cx="228600" cy="227013"/>
              </a:xfrm>
              <a:custGeom>
                <a:avLst/>
                <a:gdLst>
                  <a:gd name="T0" fmla="*/ 0 w 144"/>
                  <a:gd name="T1" fmla="*/ 2147483647 h 143"/>
                  <a:gd name="T2" fmla="*/ 2147483647 w 144"/>
                  <a:gd name="T3" fmla="*/ 0 h 143"/>
                  <a:gd name="T4" fmla="*/ 2147483647 w 144"/>
                  <a:gd name="T5" fmla="*/ 2147483647 h 143"/>
                  <a:gd name="T6" fmla="*/ 2147483647 w 144"/>
                  <a:gd name="T7" fmla="*/ 2147483647 h 143"/>
                  <a:gd name="T8" fmla="*/ 0 w 144"/>
                  <a:gd name="T9" fmla="*/ 2147483647 h 143"/>
                  <a:gd name="T10" fmla="*/ 0 60000 65536"/>
                  <a:gd name="T11" fmla="*/ 0 60000 65536"/>
                  <a:gd name="T12" fmla="*/ 0 60000 65536"/>
                  <a:gd name="T13" fmla="*/ 0 60000 65536"/>
                  <a:gd name="T14" fmla="*/ 0 60000 65536"/>
                  <a:gd name="T15" fmla="*/ 0 w 144"/>
                  <a:gd name="T16" fmla="*/ 0 h 143"/>
                  <a:gd name="T17" fmla="*/ 144 w 144"/>
                  <a:gd name="T18" fmla="*/ 143 h 143"/>
                </a:gdLst>
                <a:ahLst/>
                <a:cxnLst>
                  <a:cxn ang="T10">
                    <a:pos x="T0" y="T1"/>
                  </a:cxn>
                  <a:cxn ang="T11">
                    <a:pos x="T2" y="T3"/>
                  </a:cxn>
                  <a:cxn ang="T12">
                    <a:pos x="T4" y="T5"/>
                  </a:cxn>
                  <a:cxn ang="T13">
                    <a:pos x="T6" y="T7"/>
                  </a:cxn>
                  <a:cxn ang="T14">
                    <a:pos x="T8" y="T9"/>
                  </a:cxn>
                </a:cxnLst>
                <a:rect l="T15" t="T16" r="T17" b="T18"/>
                <a:pathLst>
                  <a:path w="144" h="143">
                    <a:moveTo>
                      <a:pt x="0" y="53"/>
                    </a:moveTo>
                    <a:lnTo>
                      <a:pt x="89" y="0"/>
                    </a:lnTo>
                    <a:lnTo>
                      <a:pt x="144" y="55"/>
                    </a:lnTo>
                    <a:lnTo>
                      <a:pt x="91" y="143"/>
                    </a:lnTo>
                    <a:lnTo>
                      <a:pt x="0" y="53"/>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8" name="Freeform 317"/>
              <p:cNvSpPr>
                <a:spLocks/>
              </p:cNvSpPr>
              <p:nvPr/>
            </p:nvSpPr>
            <p:spPr bwMode="auto">
              <a:xfrm>
                <a:off x="2306638" y="4283076"/>
                <a:ext cx="228600" cy="228600"/>
              </a:xfrm>
              <a:custGeom>
                <a:avLst/>
                <a:gdLst>
                  <a:gd name="T0" fmla="*/ 2147483647 w 144"/>
                  <a:gd name="T1" fmla="*/ 0 h 144"/>
                  <a:gd name="T2" fmla="*/ 2147483647 w 144"/>
                  <a:gd name="T3" fmla="*/ 2147483647 h 144"/>
                  <a:gd name="T4" fmla="*/ 2147483647 w 144"/>
                  <a:gd name="T5" fmla="*/ 2147483647 h 144"/>
                  <a:gd name="T6" fmla="*/ 0 w 144"/>
                  <a:gd name="T7" fmla="*/ 2147483647 h 144"/>
                  <a:gd name="T8" fmla="*/ 2147483647 w 144"/>
                  <a:gd name="T9" fmla="*/ 0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91" y="0"/>
                    </a:moveTo>
                    <a:lnTo>
                      <a:pt x="144" y="89"/>
                    </a:lnTo>
                    <a:lnTo>
                      <a:pt x="89" y="144"/>
                    </a:lnTo>
                    <a:lnTo>
                      <a:pt x="0" y="91"/>
                    </a:lnTo>
                    <a:lnTo>
                      <a:pt x="91"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19" name="Freeform 318"/>
              <p:cNvSpPr>
                <a:spLocks/>
              </p:cNvSpPr>
              <p:nvPr/>
            </p:nvSpPr>
            <p:spPr bwMode="auto">
              <a:xfrm>
                <a:off x="1851025" y="3838576"/>
                <a:ext cx="228600" cy="228600"/>
              </a:xfrm>
              <a:custGeom>
                <a:avLst/>
                <a:gdLst>
                  <a:gd name="T0" fmla="*/ 2147483647 w 144"/>
                  <a:gd name="T1" fmla="*/ 2147483647 h 144"/>
                  <a:gd name="T2" fmla="*/ 0 w 144"/>
                  <a:gd name="T3" fmla="*/ 2147483647 h 144"/>
                  <a:gd name="T4" fmla="*/ 2147483647 w 144"/>
                  <a:gd name="T5" fmla="*/ 0 h 144"/>
                  <a:gd name="T6" fmla="*/ 2147483647 w 144"/>
                  <a:gd name="T7" fmla="*/ 2147483647 h 144"/>
                  <a:gd name="T8" fmla="*/ 2147483647 w 144"/>
                  <a:gd name="T9" fmla="*/ 2147483647 h 144"/>
                  <a:gd name="T10" fmla="*/ 0 60000 65536"/>
                  <a:gd name="T11" fmla="*/ 0 60000 65536"/>
                  <a:gd name="T12" fmla="*/ 0 60000 65536"/>
                  <a:gd name="T13" fmla="*/ 0 60000 65536"/>
                  <a:gd name="T14" fmla="*/ 0 60000 65536"/>
                  <a:gd name="T15" fmla="*/ 0 w 144"/>
                  <a:gd name="T16" fmla="*/ 0 h 144"/>
                  <a:gd name="T17" fmla="*/ 144 w 144"/>
                  <a:gd name="T18" fmla="*/ 144 h 144"/>
                </a:gdLst>
                <a:ahLst/>
                <a:cxnLst>
                  <a:cxn ang="T10">
                    <a:pos x="T0" y="T1"/>
                  </a:cxn>
                  <a:cxn ang="T11">
                    <a:pos x="T2" y="T3"/>
                  </a:cxn>
                  <a:cxn ang="T12">
                    <a:pos x="T4" y="T5"/>
                  </a:cxn>
                  <a:cxn ang="T13">
                    <a:pos x="T6" y="T7"/>
                  </a:cxn>
                  <a:cxn ang="T14">
                    <a:pos x="T8" y="T9"/>
                  </a:cxn>
                </a:cxnLst>
                <a:rect l="T15" t="T16" r="T17" b="T18"/>
                <a:pathLst>
                  <a:path w="144" h="144">
                    <a:moveTo>
                      <a:pt x="53" y="144"/>
                    </a:moveTo>
                    <a:lnTo>
                      <a:pt x="0" y="55"/>
                    </a:lnTo>
                    <a:lnTo>
                      <a:pt x="55" y="0"/>
                    </a:lnTo>
                    <a:lnTo>
                      <a:pt x="144" y="53"/>
                    </a:lnTo>
                    <a:lnTo>
                      <a:pt x="53" y="14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0" name="Freeform 319"/>
              <p:cNvSpPr>
                <a:spLocks/>
              </p:cNvSpPr>
              <p:nvPr/>
            </p:nvSpPr>
            <p:spPr bwMode="auto">
              <a:xfrm>
                <a:off x="1847850" y="4271963"/>
                <a:ext cx="227013" cy="228600"/>
              </a:xfrm>
              <a:custGeom>
                <a:avLst/>
                <a:gdLst>
                  <a:gd name="T0" fmla="*/ 2147483647 w 143"/>
                  <a:gd name="T1" fmla="*/ 2147483647 h 144"/>
                  <a:gd name="T2" fmla="*/ 2147483647 w 143"/>
                  <a:gd name="T3" fmla="*/ 2147483647 h 144"/>
                  <a:gd name="T4" fmla="*/ 0 w 143"/>
                  <a:gd name="T5" fmla="*/ 2147483647 h 144"/>
                  <a:gd name="T6" fmla="*/ 2147483647 w 143"/>
                  <a:gd name="T7" fmla="*/ 0 h 144"/>
                  <a:gd name="T8" fmla="*/ 2147483647 w 143"/>
                  <a:gd name="T9" fmla="*/ 2147483647 h 144"/>
                  <a:gd name="T10" fmla="*/ 0 60000 65536"/>
                  <a:gd name="T11" fmla="*/ 0 60000 65536"/>
                  <a:gd name="T12" fmla="*/ 0 60000 65536"/>
                  <a:gd name="T13" fmla="*/ 0 60000 65536"/>
                  <a:gd name="T14" fmla="*/ 0 60000 65536"/>
                  <a:gd name="T15" fmla="*/ 0 w 143"/>
                  <a:gd name="T16" fmla="*/ 0 h 144"/>
                  <a:gd name="T17" fmla="*/ 143 w 143"/>
                  <a:gd name="T18" fmla="*/ 144 h 144"/>
                </a:gdLst>
                <a:ahLst/>
                <a:cxnLst>
                  <a:cxn ang="T10">
                    <a:pos x="T0" y="T1"/>
                  </a:cxn>
                  <a:cxn ang="T11">
                    <a:pos x="T2" y="T3"/>
                  </a:cxn>
                  <a:cxn ang="T12">
                    <a:pos x="T4" y="T5"/>
                  </a:cxn>
                  <a:cxn ang="T13">
                    <a:pos x="T6" y="T7"/>
                  </a:cxn>
                  <a:cxn ang="T14">
                    <a:pos x="T8" y="T9"/>
                  </a:cxn>
                </a:cxnLst>
                <a:rect l="T15" t="T16" r="T17" b="T18"/>
                <a:pathLst>
                  <a:path w="143" h="144">
                    <a:moveTo>
                      <a:pt x="143" y="91"/>
                    </a:moveTo>
                    <a:lnTo>
                      <a:pt x="54" y="144"/>
                    </a:lnTo>
                    <a:lnTo>
                      <a:pt x="0" y="89"/>
                    </a:lnTo>
                    <a:lnTo>
                      <a:pt x="54" y="0"/>
                    </a:lnTo>
                    <a:lnTo>
                      <a:pt x="143" y="91"/>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1" name="Freeform 320"/>
              <p:cNvSpPr>
                <a:spLocks/>
              </p:cNvSpPr>
              <p:nvPr/>
            </p:nvSpPr>
            <p:spPr bwMode="auto">
              <a:xfrm>
                <a:off x="2682875" y="3857626"/>
                <a:ext cx="333375" cy="331788"/>
              </a:xfrm>
              <a:custGeom>
                <a:avLst/>
                <a:gdLst>
                  <a:gd name="T0" fmla="*/ 0 w 118"/>
                  <a:gd name="T1" fmla="*/ 2147483647 h 117"/>
                  <a:gd name="T2" fmla="*/ 2147483647 w 118"/>
                  <a:gd name="T3" fmla="*/ 0 h 117"/>
                  <a:gd name="T4" fmla="*/ 2147483647 w 118"/>
                  <a:gd name="T5" fmla="*/ 0 h 117"/>
                  <a:gd name="T6" fmla="*/ 2147483647 w 118"/>
                  <a:gd name="T7" fmla="*/ 0 h 117"/>
                  <a:gd name="T8" fmla="*/ 2147483647 w 118"/>
                  <a:gd name="T9" fmla="*/ 2147483647 h 117"/>
                  <a:gd name="T10" fmla="*/ 2147483647 w 118"/>
                  <a:gd name="T11" fmla="*/ 2147483647 h 117"/>
                  <a:gd name="T12" fmla="*/ 2147483647 w 118"/>
                  <a:gd name="T13" fmla="*/ 2147483647 h 117"/>
                  <a:gd name="T14" fmla="*/ 2147483647 w 118"/>
                  <a:gd name="T15" fmla="*/ 2147483647 h 117"/>
                  <a:gd name="T16" fmla="*/ 2147483647 w 118"/>
                  <a:gd name="T17" fmla="*/ 2147483647 h 117"/>
                  <a:gd name="T18" fmla="*/ 2147483647 w 118"/>
                  <a:gd name="T19" fmla="*/ 2147483647 h 117"/>
                  <a:gd name="T20" fmla="*/ 0 w 118"/>
                  <a:gd name="T21" fmla="*/ 2147483647 h 117"/>
                  <a:gd name="T22" fmla="*/ 0 w 118"/>
                  <a:gd name="T23" fmla="*/ 2147483647 h 11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18"/>
                  <a:gd name="T37" fmla="*/ 0 h 117"/>
                  <a:gd name="T38" fmla="*/ 118 w 118"/>
                  <a:gd name="T39" fmla="*/ 117 h 11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18" h="117">
                    <a:moveTo>
                      <a:pt x="0" y="59"/>
                    </a:moveTo>
                    <a:cubicBezTo>
                      <a:pt x="0" y="26"/>
                      <a:pt x="27" y="0"/>
                      <a:pt x="59" y="0"/>
                    </a:cubicBezTo>
                    <a:cubicBezTo>
                      <a:pt x="59" y="0"/>
                      <a:pt x="59" y="0"/>
                      <a:pt x="59" y="0"/>
                    </a:cubicBezTo>
                    <a:cubicBezTo>
                      <a:pt x="59" y="0"/>
                      <a:pt x="59" y="0"/>
                      <a:pt x="59" y="0"/>
                    </a:cubicBezTo>
                    <a:cubicBezTo>
                      <a:pt x="92" y="0"/>
                      <a:pt x="118" y="26"/>
                      <a:pt x="118" y="59"/>
                    </a:cubicBezTo>
                    <a:cubicBezTo>
                      <a:pt x="118" y="59"/>
                      <a:pt x="118" y="59"/>
                      <a:pt x="118" y="59"/>
                    </a:cubicBezTo>
                    <a:cubicBezTo>
                      <a:pt x="118" y="59"/>
                      <a:pt x="118" y="59"/>
                      <a:pt x="118" y="59"/>
                    </a:cubicBezTo>
                    <a:cubicBezTo>
                      <a:pt x="118" y="91"/>
                      <a:pt x="92" y="117"/>
                      <a:pt x="59" y="117"/>
                    </a:cubicBezTo>
                    <a:cubicBezTo>
                      <a:pt x="59" y="117"/>
                      <a:pt x="59" y="117"/>
                      <a:pt x="59" y="117"/>
                    </a:cubicBezTo>
                    <a:cubicBezTo>
                      <a:pt x="59" y="117"/>
                      <a:pt x="59" y="117"/>
                      <a:pt x="59" y="117"/>
                    </a:cubicBezTo>
                    <a:cubicBezTo>
                      <a:pt x="27" y="117"/>
                      <a:pt x="0" y="91"/>
                      <a:pt x="0" y="59"/>
                    </a:cubicBezTo>
                    <a:cubicBezTo>
                      <a:pt x="0" y="59"/>
                      <a:pt x="0" y="59"/>
                      <a:pt x="0" y="59"/>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2" name="Freeform 321"/>
              <p:cNvSpPr>
                <a:spLocks/>
              </p:cNvSpPr>
              <p:nvPr/>
            </p:nvSpPr>
            <p:spPr bwMode="auto">
              <a:xfrm>
                <a:off x="2722563" y="3894138"/>
                <a:ext cx="257175" cy="258763"/>
              </a:xfrm>
              <a:custGeom>
                <a:avLst/>
                <a:gdLst>
                  <a:gd name="T0" fmla="*/ 0 w 91"/>
                  <a:gd name="T1" fmla="*/ 2147483647 h 91"/>
                  <a:gd name="T2" fmla="*/ 2147483647 w 91"/>
                  <a:gd name="T3" fmla="*/ 0 h 91"/>
                  <a:gd name="T4" fmla="*/ 2147483647 w 91"/>
                  <a:gd name="T5" fmla="*/ 0 h 91"/>
                  <a:gd name="T6" fmla="*/ 2147483647 w 91"/>
                  <a:gd name="T7" fmla="*/ 0 h 91"/>
                  <a:gd name="T8" fmla="*/ 2147483647 w 91"/>
                  <a:gd name="T9" fmla="*/ 2147483647 h 91"/>
                  <a:gd name="T10" fmla="*/ 2147483647 w 91"/>
                  <a:gd name="T11" fmla="*/ 2147483647 h 91"/>
                  <a:gd name="T12" fmla="*/ 2147483647 w 91"/>
                  <a:gd name="T13" fmla="*/ 2147483647 h 91"/>
                  <a:gd name="T14" fmla="*/ 2147483647 w 91"/>
                  <a:gd name="T15" fmla="*/ 2147483647 h 91"/>
                  <a:gd name="T16" fmla="*/ 2147483647 w 91"/>
                  <a:gd name="T17" fmla="*/ 2147483647 h 91"/>
                  <a:gd name="T18" fmla="*/ 2147483647 w 91"/>
                  <a:gd name="T19" fmla="*/ 2147483647 h 91"/>
                  <a:gd name="T20" fmla="*/ 0 w 91"/>
                  <a:gd name="T21" fmla="*/ 2147483647 h 91"/>
                  <a:gd name="T22" fmla="*/ 0 w 91"/>
                  <a:gd name="T23" fmla="*/ 2147483647 h 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1"/>
                  <a:gd name="T37" fmla="*/ 0 h 91"/>
                  <a:gd name="T38" fmla="*/ 91 w 91"/>
                  <a:gd name="T39" fmla="*/ 91 h 91"/>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1" h="91">
                    <a:moveTo>
                      <a:pt x="0" y="46"/>
                    </a:moveTo>
                    <a:cubicBezTo>
                      <a:pt x="0" y="21"/>
                      <a:pt x="20" y="0"/>
                      <a:pt x="45" y="0"/>
                    </a:cubicBezTo>
                    <a:cubicBezTo>
                      <a:pt x="45" y="0"/>
                      <a:pt x="45" y="0"/>
                      <a:pt x="45" y="0"/>
                    </a:cubicBezTo>
                    <a:cubicBezTo>
                      <a:pt x="45" y="0"/>
                      <a:pt x="45" y="0"/>
                      <a:pt x="45" y="0"/>
                    </a:cubicBezTo>
                    <a:cubicBezTo>
                      <a:pt x="71" y="0"/>
                      <a:pt x="91" y="21"/>
                      <a:pt x="91" y="46"/>
                    </a:cubicBezTo>
                    <a:cubicBezTo>
                      <a:pt x="91" y="46"/>
                      <a:pt x="91" y="46"/>
                      <a:pt x="91" y="46"/>
                    </a:cubicBezTo>
                    <a:cubicBezTo>
                      <a:pt x="91" y="46"/>
                      <a:pt x="91" y="46"/>
                      <a:pt x="91" y="46"/>
                    </a:cubicBezTo>
                    <a:cubicBezTo>
                      <a:pt x="91" y="71"/>
                      <a:pt x="71" y="91"/>
                      <a:pt x="45" y="91"/>
                    </a:cubicBezTo>
                    <a:cubicBezTo>
                      <a:pt x="45" y="91"/>
                      <a:pt x="45" y="91"/>
                      <a:pt x="45" y="91"/>
                    </a:cubicBezTo>
                    <a:cubicBezTo>
                      <a:pt x="45" y="91"/>
                      <a:pt x="45" y="91"/>
                      <a:pt x="45" y="91"/>
                    </a:cubicBezTo>
                    <a:cubicBezTo>
                      <a:pt x="20" y="91"/>
                      <a:pt x="0" y="71"/>
                      <a:pt x="0" y="46"/>
                    </a:cubicBezTo>
                    <a:cubicBezTo>
                      <a:pt x="0" y="46"/>
                      <a:pt x="0" y="46"/>
                      <a:pt x="0" y="46"/>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3" name="Freeform 322"/>
              <p:cNvSpPr>
                <a:spLocks/>
              </p:cNvSpPr>
              <p:nvPr/>
            </p:nvSpPr>
            <p:spPr bwMode="auto">
              <a:xfrm>
                <a:off x="2770188" y="3951288"/>
                <a:ext cx="161925" cy="152400"/>
              </a:xfrm>
              <a:custGeom>
                <a:avLst/>
                <a:gdLst>
                  <a:gd name="T0" fmla="*/ 0 w 57"/>
                  <a:gd name="T1" fmla="*/ 2147483647 h 54"/>
                  <a:gd name="T2" fmla="*/ 2147483647 w 57"/>
                  <a:gd name="T3" fmla="*/ 0 h 54"/>
                  <a:gd name="T4" fmla="*/ 2147483647 w 57"/>
                  <a:gd name="T5" fmla="*/ 0 h 54"/>
                  <a:gd name="T6" fmla="*/ 2147483647 w 57"/>
                  <a:gd name="T7" fmla="*/ 0 h 54"/>
                  <a:gd name="T8" fmla="*/ 2147483647 w 57"/>
                  <a:gd name="T9" fmla="*/ 2147483647 h 54"/>
                  <a:gd name="T10" fmla="*/ 2147483647 w 57"/>
                  <a:gd name="T11" fmla="*/ 2147483647 h 54"/>
                  <a:gd name="T12" fmla="*/ 2147483647 w 57"/>
                  <a:gd name="T13" fmla="*/ 2147483647 h 54"/>
                  <a:gd name="T14" fmla="*/ 2147483647 w 57"/>
                  <a:gd name="T15" fmla="*/ 2147483647 h 54"/>
                  <a:gd name="T16" fmla="*/ 2147483647 w 57"/>
                  <a:gd name="T17" fmla="*/ 2147483647 h 54"/>
                  <a:gd name="T18" fmla="*/ 2147483647 w 57"/>
                  <a:gd name="T19" fmla="*/ 2147483647 h 54"/>
                  <a:gd name="T20" fmla="*/ 0 w 57"/>
                  <a:gd name="T21" fmla="*/ 2147483647 h 54"/>
                  <a:gd name="T22" fmla="*/ 0 w 57"/>
                  <a:gd name="T23" fmla="*/ 2147483647 h 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57"/>
                  <a:gd name="T37" fmla="*/ 0 h 54"/>
                  <a:gd name="T38" fmla="*/ 57 w 57"/>
                  <a:gd name="T39" fmla="*/ 54 h 5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57" h="54">
                    <a:moveTo>
                      <a:pt x="0" y="27"/>
                    </a:moveTo>
                    <a:cubicBezTo>
                      <a:pt x="0" y="13"/>
                      <a:pt x="13" y="0"/>
                      <a:pt x="28" y="0"/>
                    </a:cubicBezTo>
                    <a:cubicBezTo>
                      <a:pt x="28" y="0"/>
                      <a:pt x="28" y="0"/>
                      <a:pt x="28" y="0"/>
                    </a:cubicBezTo>
                    <a:cubicBezTo>
                      <a:pt x="28" y="0"/>
                      <a:pt x="28" y="0"/>
                      <a:pt x="28" y="0"/>
                    </a:cubicBezTo>
                    <a:cubicBezTo>
                      <a:pt x="44" y="0"/>
                      <a:pt x="57" y="13"/>
                      <a:pt x="57" y="27"/>
                    </a:cubicBezTo>
                    <a:cubicBezTo>
                      <a:pt x="57" y="27"/>
                      <a:pt x="57" y="27"/>
                      <a:pt x="57" y="27"/>
                    </a:cubicBezTo>
                    <a:cubicBezTo>
                      <a:pt x="57" y="27"/>
                      <a:pt x="57" y="27"/>
                      <a:pt x="57" y="27"/>
                    </a:cubicBezTo>
                    <a:cubicBezTo>
                      <a:pt x="57" y="42"/>
                      <a:pt x="44" y="54"/>
                      <a:pt x="28" y="54"/>
                    </a:cubicBezTo>
                    <a:cubicBezTo>
                      <a:pt x="28" y="54"/>
                      <a:pt x="28" y="54"/>
                      <a:pt x="28" y="54"/>
                    </a:cubicBezTo>
                    <a:cubicBezTo>
                      <a:pt x="28" y="54"/>
                      <a:pt x="28" y="54"/>
                      <a:pt x="28" y="54"/>
                    </a:cubicBezTo>
                    <a:cubicBezTo>
                      <a:pt x="13" y="54"/>
                      <a:pt x="0" y="42"/>
                      <a:pt x="0" y="27"/>
                    </a:cubicBezTo>
                    <a:cubicBezTo>
                      <a:pt x="0" y="27"/>
                      <a:pt x="0" y="27"/>
                      <a:pt x="0" y="2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4" name="Freeform 323"/>
              <p:cNvSpPr>
                <a:spLocks/>
              </p:cNvSpPr>
              <p:nvPr/>
            </p:nvSpPr>
            <p:spPr bwMode="auto">
              <a:xfrm>
                <a:off x="2798763" y="3798888"/>
                <a:ext cx="104775" cy="87313"/>
              </a:xfrm>
              <a:custGeom>
                <a:avLst/>
                <a:gdLst>
                  <a:gd name="T0" fmla="*/ 0 w 66"/>
                  <a:gd name="T1" fmla="*/ 2147483647 h 55"/>
                  <a:gd name="T2" fmla="*/ 2147483647 w 66"/>
                  <a:gd name="T3" fmla="*/ 0 h 55"/>
                  <a:gd name="T4" fmla="*/ 2147483647 w 66"/>
                  <a:gd name="T5" fmla="*/ 0 h 55"/>
                  <a:gd name="T6" fmla="*/ 2147483647 w 66"/>
                  <a:gd name="T7" fmla="*/ 2147483647 h 55"/>
                  <a:gd name="T8" fmla="*/ 0 w 66"/>
                  <a:gd name="T9" fmla="*/ 2147483647 h 55"/>
                  <a:gd name="T10" fmla="*/ 0 60000 65536"/>
                  <a:gd name="T11" fmla="*/ 0 60000 65536"/>
                  <a:gd name="T12" fmla="*/ 0 60000 65536"/>
                  <a:gd name="T13" fmla="*/ 0 60000 65536"/>
                  <a:gd name="T14" fmla="*/ 0 60000 65536"/>
                  <a:gd name="T15" fmla="*/ 0 w 66"/>
                  <a:gd name="T16" fmla="*/ 0 h 55"/>
                  <a:gd name="T17" fmla="*/ 66 w 66"/>
                  <a:gd name="T18" fmla="*/ 55 h 55"/>
                </a:gdLst>
                <a:ahLst/>
                <a:cxnLst>
                  <a:cxn ang="T10">
                    <a:pos x="T0" y="T1"/>
                  </a:cxn>
                  <a:cxn ang="T11">
                    <a:pos x="T2" y="T3"/>
                  </a:cxn>
                  <a:cxn ang="T12">
                    <a:pos x="T4" y="T5"/>
                  </a:cxn>
                  <a:cxn ang="T13">
                    <a:pos x="T6" y="T7"/>
                  </a:cxn>
                  <a:cxn ang="T14">
                    <a:pos x="T8" y="T9"/>
                  </a:cxn>
                </a:cxnLst>
                <a:rect l="T15" t="T16" r="T17" b="T18"/>
                <a:pathLst>
                  <a:path w="66" h="55">
                    <a:moveTo>
                      <a:pt x="0" y="55"/>
                    </a:moveTo>
                    <a:lnTo>
                      <a:pt x="13" y="0"/>
                    </a:lnTo>
                    <a:lnTo>
                      <a:pt x="52" y="0"/>
                    </a:lnTo>
                    <a:lnTo>
                      <a:pt x="66" y="55"/>
                    </a:lnTo>
                    <a:lnTo>
                      <a:pt x="0" y="55"/>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5" name="Freeform 324"/>
              <p:cNvSpPr>
                <a:spLocks/>
              </p:cNvSpPr>
              <p:nvPr/>
            </p:nvSpPr>
            <p:spPr bwMode="auto">
              <a:xfrm>
                <a:off x="2798763" y="4171951"/>
                <a:ext cx="104775" cy="85725"/>
              </a:xfrm>
              <a:custGeom>
                <a:avLst/>
                <a:gdLst>
                  <a:gd name="T0" fmla="*/ 2147483647 w 66"/>
                  <a:gd name="T1" fmla="*/ 0 h 54"/>
                  <a:gd name="T2" fmla="*/ 2147483647 w 66"/>
                  <a:gd name="T3" fmla="*/ 2147483647 h 54"/>
                  <a:gd name="T4" fmla="*/ 2147483647 w 66"/>
                  <a:gd name="T5" fmla="*/ 2147483647 h 54"/>
                  <a:gd name="T6" fmla="*/ 0 w 66"/>
                  <a:gd name="T7" fmla="*/ 0 h 54"/>
                  <a:gd name="T8" fmla="*/ 2147483647 w 66"/>
                  <a:gd name="T9" fmla="*/ 0 h 54"/>
                  <a:gd name="T10" fmla="*/ 0 60000 65536"/>
                  <a:gd name="T11" fmla="*/ 0 60000 65536"/>
                  <a:gd name="T12" fmla="*/ 0 60000 65536"/>
                  <a:gd name="T13" fmla="*/ 0 60000 65536"/>
                  <a:gd name="T14" fmla="*/ 0 60000 65536"/>
                  <a:gd name="T15" fmla="*/ 0 w 66"/>
                  <a:gd name="T16" fmla="*/ 0 h 54"/>
                  <a:gd name="T17" fmla="*/ 66 w 66"/>
                  <a:gd name="T18" fmla="*/ 54 h 54"/>
                </a:gdLst>
                <a:ahLst/>
                <a:cxnLst>
                  <a:cxn ang="T10">
                    <a:pos x="T0" y="T1"/>
                  </a:cxn>
                  <a:cxn ang="T11">
                    <a:pos x="T2" y="T3"/>
                  </a:cxn>
                  <a:cxn ang="T12">
                    <a:pos x="T4" y="T5"/>
                  </a:cxn>
                  <a:cxn ang="T13">
                    <a:pos x="T6" y="T7"/>
                  </a:cxn>
                  <a:cxn ang="T14">
                    <a:pos x="T8" y="T9"/>
                  </a:cxn>
                </a:cxnLst>
                <a:rect l="T15" t="T16" r="T17" b="T18"/>
                <a:pathLst>
                  <a:path w="66" h="54">
                    <a:moveTo>
                      <a:pt x="66" y="0"/>
                    </a:moveTo>
                    <a:lnTo>
                      <a:pt x="52" y="54"/>
                    </a:lnTo>
                    <a:lnTo>
                      <a:pt x="13" y="54"/>
                    </a:lnTo>
                    <a:lnTo>
                      <a:pt x="0" y="0"/>
                    </a:lnTo>
                    <a:lnTo>
                      <a:pt x="66"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6" name="Freeform 325"/>
              <p:cNvSpPr>
                <a:spLocks/>
              </p:cNvSpPr>
              <p:nvPr/>
            </p:nvSpPr>
            <p:spPr bwMode="auto">
              <a:xfrm>
                <a:off x="2989263" y="3970338"/>
                <a:ext cx="84138" cy="114300"/>
              </a:xfrm>
              <a:custGeom>
                <a:avLst/>
                <a:gdLst>
                  <a:gd name="T0" fmla="*/ 0 w 53"/>
                  <a:gd name="T1" fmla="*/ 0 h 72"/>
                  <a:gd name="T2" fmla="*/ 2147483647 w 53"/>
                  <a:gd name="T3" fmla="*/ 2147483647 h 72"/>
                  <a:gd name="T4" fmla="*/ 2147483647 w 53"/>
                  <a:gd name="T5" fmla="*/ 2147483647 h 72"/>
                  <a:gd name="T6" fmla="*/ 0 w 53"/>
                  <a:gd name="T7" fmla="*/ 2147483647 h 72"/>
                  <a:gd name="T8" fmla="*/ 0 w 53"/>
                  <a:gd name="T9" fmla="*/ 0 h 72"/>
                  <a:gd name="T10" fmla="*/ 0 60000 65536"/>
                  <a:gd name="T11" fmla="*/ 0 60000 65536"/>
                  <a:gd name="T12" fmla="*/ 0 60000 65536"/>
                  <a:gd name="T13" fmla="*/ 0 60000 65536"/>
                  <a:gd name="T14" fmla="*/ 0 60000 65536"/>
                  <a:gd name="T15" fmla="*/ 0 w 53"/>
                  <a:gd name="T16" fmla="*/ 0 h 72"/>
                  <a:gd name="T17" fmla="*/ 53 w 53"/>
                  <a:gd name="T18" fmla="*/ 72 h 72"/>
                </a:gdLst>
                <a:ahLst/>
                <a:cxnLst>
                  <a:cxn ang="T10">
                    <a:pos x="T0" y="T1"/>
                  </a:cxn>
                  <a:cxn ang="T11">
                    <a:pos x="T2" y="T3"/>
                  </a:cxn>
                  <a:cxn ang="T12">
                    <a:pos x="T4" y="T5"/>
                  </a:cxn>
                  <a:cxn ang="T13">
                    <a:pos x="T6" y="T7"/>
                  </a:cxn>
                  <a:cxn ang="T14">
                    <a:pos x="T8" y="T9"/>
                  </a:cxn>
                </a:cxnLst>
                <a:rect l="T15" t="T16" r="T17" b="T18"/>
                <a:pathLst>
                  <a:path w="53" h="72">
                    <a:moveTo>
                      <a:pt x="0" y="0"/>
                    </a:moveTo>
                    <a:lnTo>
                      <a:pt x="53" y="15"/>
                    </a:lnTo>
                    <a:lnTo>
                      <a:pt x="53" y="59"/>
                    </a:lnTo>
                    <a:lnTo>
                      <a:pt x="0" y="72"/>
                    </a:lnTo>
                    <a:lnTo>
                      <a:pt x="0" y="0"/>
                    </a:ln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7" name="Freeform 326"/>
              <p:cNvSpPr>
                <a:spLocks/>
              </p:cNvSpPr>
              <p:nvPr/>
            </p:nvSpPr>
            <p:spPr bwMode="auto">
              <a:xfrm>
                <a:off x="2617788" y="3970338"/>
                <a:ext cx="96838" cy="114300"/>
              </a:xfrm>
              <a:custGeom>
                <a:avLst/>
                <a:gdLst>
                  <a:gd name="T0" fmla="*/ 2147483647 w 61"/>
                  <a:gd name="T1" fmla="*/ 2147483647 h 72"/>
                  <a:gd name="T2" fmla="*/ 0 w 61"/>
                  <a:gd name="T3" fmla="*/ 2147483647 h 72"/>
                  <a:gd name="T4" fmla="*/ 0 w 61"/>
                  <a:gd name="T5" fmla="*/ 2147483647 h 72"/>
                  <a:gd name="T6" fmla="*/ 2147483647 w 61"/>
                  <a:gd name="T7" fmla="*/ 0 h 72"/>
                  <a:gd name="T8" fmla="*/ 2147483647 w 61"/>
                  <a:gd name="T9" fmla="*/ 2147483647 h 72"/>
                  <a:gd name="T10" fmla="*/ 0 60000 65536"/>
                  <a:gd name="T11" fmla="*/ 0 60000 65536"/>
                  <a:gd name="T12" fmla="*/ 0 60000 65536"/>
                  <a:gd name="T13" fmla="*/ 0 60000 65536"/>
                  <a:gd name="T14" fmla="*/ 0 60000 65536"/>
                  <a:gd name="T15" fmla="*/ 0 w 61"/>
                  <a:gd name="T16" fmla="*/ 0 h 72"/>
                  <a:gd name="T17" fmla="*/ 61 w 61"/>
                  <a:gd name="T18" fmla="*/ 72 h 72"/>
                </a:gdLst>
                <a:ahLst/>
                <a:cxnLst>
                  <a:cxn ang="T10">
                    <a:pos x="T0" y="T1"/>
                  </a:cxn>
                  <a:cxn ang="T11">
                    <a:pos x="T2" y="T3"/>
                  </a:cxn>
                  <a:cxn ang="T12">
                    <a:pos x="T4" y="T5"/>
                  </a:cxn>
                  <a:cxn ang="T13">
                    <a:pos x="T6" y="T7"/>
                  </a:cxn>
                  <a:cxn ang="T14">
                    <a:pos x="T8" y="T9"/>
                  </a:cxn>
                </a:cxnLst>
                <a:rect l="T15" t="T16" r="T17" b="T18"/>
                <a:pathLst>
                  <a:path w="61" h="72">
                    <a:moveTo>
                      <a:pt x="61" y="72"/>
                    </a:moveTo>
                    <a:lnTo>
                      <a:pt x="0" y="58"/>
                    </a:lnTo>
                    <a:lnTo>
                      <a:pt x="0" y="15"/>
                    </a:lnTo>
                    <a:lnTo>
                      <a:pt x="61" y="0"/>
                    </a:lnTo>
                    <a:lnTo>
                      <a:pt x="61" y="72"/>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8" name="Freeform 327"/>
              <p:cNvSpPr>
                <a:spLocks/>
              </p:cNvSpPr>
              <p:nvPr/>
            </p:nvSpPr>
            <p:spPr bwMode="auto">
              <a:xfrm>
                <a:off x="2909888" y="3843338"/>
                <a:ext cx="127000" cy="125413"/>
              </a:xfrm>
              <a:custGeom>
                <a:avLst/>
                <a:gdLst>
                  <a:gd name="T0" fmla="*/ 0 w 80"/>
                  <a:gd name="T1" fmla="*/ 2147483647 h 79"/>
                  <a:gd name="T2" fmla="*/ 2147483647 w 80"/>
                  <a:gd name="T3" fmla="*/ 0 h 79"/>
                  <a:gd name="T4" fmla="*/ 2147483647 w 80"/>
                  <a:gd name="T5" fmla="*/ 2147483647 h 79"/>
                  <a:gd name="T6" fmla="*/ 2147483647 w 80"/>
                  <a:gd name="T7" fmla="*/ 2147483647 h 79"/>
                  <a:gd name="T8" fmla="*/ 0 w 80"/>
                  <a:gd name="T9" fmla="*/ 2147483647 h 79"/>
                  <a:gd name="T10" fmla="*/ 0 60000 65536"/>
                  <a:gd name="T11" fmla="*/ 0 60000 65536"/>
                  <a:gd name="T12" fmla="*/ 0 60000 65536"/>
                  <a:gd name="T13" fmla="*/ 0 60000 65536"/>
                  <a:gd name="T14" fmla="*/ 0 60000 65536"/>
                  <a:gd name="T15" fmla="*/ 0 w 80"/>
                  <a:gd name="T16" fmla="*/ 0 h 79"/>
                  <a:gd name="T17" fmla="*/ 80 w 80"/>
                  <a:gd name="T18" fmla="*/ 79 h 79"/>
                </a:gdLst>
                <a:ahLst/>
                <a:cxnLst>
                  <a:cxn ang="T10">
                    <a:pos x="T0" y="T1"/>
                  </a:cxn>
                  <a:cxn ang="T11">
                    <a:pos x="T2" y="T3"/>
                  </a:cxn>
                  <a:cxn ang="T12">
                    <a:pos x="T4" y="T5"/>
                  </a:cxn>
                  <a:cxn ang="T13">
                    <a:pos x="T6" y="T7"/>
                  </a:cxn>
                  <a:cxn ang="T14">
                    <a:pos x="T8" y="T9"/>
                  </a:cxn>
                </a:cxnLst>
                <a:rect l="T15" t="T16" r="T17" b="T18"/>
                <a:pathLst>
                  <a:path w="80" h="79">
                    <a:moveTo>
                      <a:pt x="0" y="29"/>
                    </a:moveTo>
                    <a:lnTo>
                      <a:pt x="50" y="0"/>
                    </a:lnTo>
                    <a:lnTo>
                      <a:pt x="80" y="30"/>
                    </a:lnTo>
                    <a:lnTo>
                      <a:pt x="50" y="79"/>
                    </a:lnTo>
                    <a:lnTo>
                      <a:pt x="0" y="2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29" name="Freeform 328"/>
              <p:cNvSpPr>
                <a:spLocks/>
              </p:cNvSpPr>
              <p:nvPr/>
            </p:nvSpPr>
            <p:spPr bwMode="auto">
              <a:xfrm>
                <a:off x="2911475" y="4087813"/>
                <a:ext cx="125413" cy="123825"/>
              </a:xfrm>
              <a:custGeom>
                <a:avLst/>
                <a:gdLst>
                  <a:gd name="T0" fmla="*/ 2147483647 w 79"/>
                  <a:gd name="T1" fmla="*/ 0 h 78"/>
                  <a:gd name="T2" fmla="*/ 2147483647 w 79"/>
                  <a:gd name="T3" fmla="*/ 2147483647 h 78"/>
                  <a:gd name="T4" fmla="*/ 2147483647 w 79"/>
                  <a:gd name="T5" fmla="*/ 2147483647 h 78"/>
                  <a:gd name="T6" fmla="*/ 0 w 79"/>
                  <a:gd name="T7" fmla="*/ 2147483647 h 78"/>
                  <a:gd name="T8" fmla="*/ 2147483647 w 79"/>
                  <a:gd name="T9" fmla="*/ 0 h 78"/>
                  <a:gd name="T10" fmla="*/ 0 60000 65536"/>
                  <a:gd name="T11" fmla="*/ 0 60000 65536"/>
                  <a:gd name="T12" fmla="*/ 0 60000 65536"/>
                  <a:gd name="T13" fmla="*/ 0 60000 65536"/>
                  <a:gd name="T14" fmla="*/ 0 60000 65536"/>
                  <a:gd name="T15" fmla="*/ 0 w 79"/>
                  <a:gd name="T16" fmla="*/ 0 h 78"/>
                  <a:gd name="T17" fmla="*/ 79 w 79"/>
                  <a:gd name="T18" fmla="*/ 78 h 78"/>
                </a:gdLst>
                <a:ahLst/>
                <a:cxnLst>
                  <a:cxn ang="T10">
                    <a:pos x="T0" y="T1"/>
                  </a:cxn>
                  <a:cxn ang="T11">
                    <a:pos x="T2" y="T3"/>
                  </a:cxn>
                  <a:cxn ang="T12">
                    <a:pos x="T4" y="T5"/>
                  </a:cxn>
                  <a:cxn ang="T13">
                    <a:pos x="T6" y="T7"/>
                  </a:cxn>
                  <a:cxn ang="T14">
                    <a:pos x="T8" y="T9"/>
                  </a:cxn>
                </a:cxnLst>
                <a:rect l="T15" t="T16" r="T17" b="T18"/>
                <a:pathLst>
                  <a:path w="79" h="78">
                    <a:moveTo>
                      <a:pt x="50" y="0"/>
                    </a:moveTo>
                    <a:lnTo>
                      <a:pt x="79" y="50"/>
                    </a:lnTo>
                    <a:lnTo>
                      <a:pt x="49" y="78"/>
                    </a:lnTo>
                    <a:lnTo>
                      <a:pt x="0" y="50"/>
                    </a:lnTo>
                    <a:lnTo>
                      <a:pt x="5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0" name="Freeform 329"/>
              <p:cNvSpPr>
                <a:spLocks/>
              </p:cNvSpPr>
              <p:nvPr/>
            </p:nvSpPr>
            <p:spPr bwMode="auto">
              <a:xfrm>
                <a:off x="2660650" y="3846513"/>
                <a:ext cx="123825" cy="122238"/>
              </a:xfrm>
              <a:custGeom>
                <a:avLst/>
                <a:gdLst>
                  <a:gd name="T0" fmla="*/ 2147483647 w 78"/>
                  <a:gd name="T1" fmla="*/ 2147483647 h 77"/>
                  <a:gd name="T2" fmla="*/ 0 w 78"/>
                  <a:gd name="T3" fmla="*/ 2147483647 h 77"/>
                  <a:gd name="T4" fmla="*/ 2147483647 w 78"/>
                  <a:gd name="T5" fmla="*/ 0 h 77"/>
                  <a:gd name="T6" fmla="*/ 2147483647 w 78"/>
                  <a:gd name="T7" fmla="*/ 2147483647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30" y="77"/>
                    </a:moveTo>
                    <a:lnTo>
                      <a:pt x="0" y="30"/>
                    </a:lnTo>
                    <a:lnTo>
                      <a:pt x="32" y="0"/>
                    </a:lnTo>
                    <a:lnTo>
                      <a:pt x="78" y="28"/>
                    </a:lnTo>
                    <a:lnTo>
                      <a:pt x="30" y="7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31" name="Freeform 330"/>
              <p:cNvSpPr>
                <a:spLocks/>
              </p:cNvSpPr>
              <p:nvPr/>
            </p:nvSpPr>
            <p:spPr bwMode="auto">
              <a:xfrm>
                <a:off x="2660650" y="4084638"/>
                <a:ext cx="123825" cy="122238"/>
              </a:xfrm>
              <a:custGeom>
                <a:avLst/>
                <a:gdLst>
                  <a:gd name="T0" fmla="*/ 2147483647 w 78"/>
                  <a:gd name="T1" fmla="*/ 2147483647 h 77"/>
                  <a:gd name="T2" fmla="*/ 2147483647 w 78"/>
                  <a:gd name="T3" fmla="*/ 2147483647 h 77"/>
                  <a:gd name="T4" fmla="*/ 0 w 78"/>
                  <a:gd name="T5" fmla="*/ 2147483647 h 77"/>
                  <a:gd name="T6" fmla="*/ 2147483647 w 78"/>
                  <a:gd name="T7" fmla="*/ 0 h 77"/>
                  <a:gd name="T8" fmla="*/ 2147483647 w 78"/>
                  <a:gd name="T9" fmla="*/ 2147483647 h 77"/>
                  <a:gd name="T10" fmla="*/ 0 60000 65536"/>
                  <a:gd name="T11" fmla="*/ 0 60000 65536"/>
                  <a:gd name="T12" fmla="*/ 0 60000 65536"/>
                  <a:gd name="T13" fmla="*/ 0 60000 65536"/>
                  <a:gd name="T14" fmla="*/ 0 60000 65536"/>
                  <a:gd name="T15" fmla="*/ 0 w 78"/>
                  <a:gd name="T16" fmla="*/ 0 h 77"/>
                  <a:gd name="T17" fmla="*/ 78 w 78"/>
                  <a:gd name="T18" fmla="*/ 77 h 77"/>
                </a:gdLst>
                <a:ahLst/>
                <a:cxnLst>
                  <a:cxn ang="T10">
                    <a:pos x="T0" y="T1"/>
                  </a:cxn>
                  <a:cxn ang="T11">
                    <a:pos x="T2" y="T3"/>
                  </a:cxn>
                  <a:cxn ang="T12">
                    <a:pos x="T4" y="T5"/>
                  </a:cxn>
                  <a:cxn ang="T13">
                    <a:pos x="T6" y="T7"/>
                  </a:cxn>
                  <a:cxn ang="T14">
                    <a:pos x="T8" y="T9"/>
                  </a:cxn>
                </a:cxnLst>
                <a:rect l="T15" t="T16" r="T17" b="T18"/>
                <a:pathLst>
                  <a:path w="78" h="77">
                    <a:moveTo>
                      <a:pt x="78" y="48"/>
                    </a:moveTo>
                    <a:lnTo>
                      <a:pt x="30" y="77"/>
                    </a:lnTo>
                    <a:lnTo>
                      <a:pt x="0" y="46"/>
                    </a:lnTo>
                    <a:lnTo>
                      <a:pt x="28" y="0"/>
                    </a:lnTo>
                    <a:lnTo>
                      <a:pt x="78" y="48"/>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02" name="Group 165"/>
            <p:cNvGrpSpPr>
              <a:grpSpLocks noChangeAspect="1"/>
            </p:cNvGrpSpPr>
            <p:nvPr/>
          </p:nvGrpSpPr>
          <p:grpSpPr bwMode="auto">
            <a:xfrm>
              <a:off x="7293949" y="5007578"/>
              <a:ext cx="549410" cy="593834"/>
              <a:chOff x="4906963" y="3924300"/>
              <a:chExt cx="962025" cy="1039813"/>
            </a:xfrm>
          </p:grpSpPr>
          <p:sp>
            <p:nvSpPr>
              <p:cNvPr id="303" name="Freeform 98"/>
              <p:cNvSpPr>
                <a:spLocks/>
              </p:cNvSpPr>
              <p:nvPr/>
            </p:nvSpPr>
            <p:spPr bwMode="auto">
              <a:xfrm>
                <a:off x="5040313" y="3981450"/>
                <a:ext cx="684213" cy="752475"/>
              </a:xfrm>
              <a:custGeom>
                <a:avLst/>
                <a:gdLst>
                  <a:gd name="T0" fmla="*/ 0 w 242"/>
                  <a:gd name="T1" fmla="*/ 2147483647 h 266"/>
                  <a:gd name="T2" fmla="*/ 2147483647 w 242"/>
                  <a:gd name="T3" fmla="*/ 0 h 266"/>
                  <a:gd name="T4" fmla="*/ 2147483647 w 242"/>
                  <a:gd name="T5" fmla="*/ 2147483647 h 266"/>
                  <a:gd name="T6" fmla="*/ 2147483647 w 242"/>
                  <a:gd name="T7" fmla="*/ 2147483647 h 266"/>
                  <a:gd name="T8" fmla="*/ 2147483647 w 242"/>
                  <a:gd name="T9" fmla="*/ 2147483647 h 266"/>
                  <a:gd name="T10" fmla="*/ 2147483647 w 242"/>
                  <a:gd name="T11" fmla="*/ 2147483647 h 266"/>
                  <a:gd name="T12" fmla="*/ 2147483647 w 242"/>
                  <a:gd name="T13" fmla="*/ 2147483647 h 266"/>
                  <a:gd name="T14" fmla="*/ 2147483647 w 242"/>
                  <a:gd name="T15" fmla="*/ 2147483647 h 266"/>
                  <a:gd name="T16" fmla="*/ 0 w 242"/>
                  <a:gd name="T17" fmla="*/ 2147483647 h 266"/>
                  <a:gd name="T18" fmla="*/ 0 w 242"/>
                  <a:gd name="T19" fmla="*/ 2147483647 h 266"/>
                  <a:gd name="T20" fmla="*/ 0 w 242"/>
                  <a:gd name="T21" fmla="*/ 2147483647 h 26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42"/>
                  <a:gd name="T34" fmla="*/ 0 h 266"/>
                  <a:gd name="T35" fmla="*/ 242 w 242"/>
                  <a:gd name="T36" fmla="*/ 266 h 26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42" h="266">
                    <a:moveTo>
                      <a:pt x="0" y="44"/>
                    </a:moveTo>
                    <a:cubicBezTo>
                      <a:pt x="0" y="20"/>
                      <a:pt x="54" y="0"/>
                      <a:pt x="121" y="0"/>
                    </a:cubicBezTo>
                    <a:cubicBezTo>
                      <a:pt x="188" y="0"/>
                      <a:pt x="242" y="20"/>
                      <a:pt x="242" y="44"/>
                    </a:cubicBezTo>
                    <a:cubicBezTo>
                      <a:pt x="242" y="44"/>
                      <a:pt x="242" y="44"/>
                      <a:pt x="242" y="44"/>
                    </a:cubicBezTo>
                    <a:cubicBezTo>
                      <a:pt x="242" y="44"/>
                      <a:pt x="242" y="44"/>
                      <a:pt x="242" y="44"/>
                    </a:cubicBezTo>
                    <a:cubicBezTo>
                      <a:pt x="242" y="222"/>
                      <a:pt x="242" y="222"/>
                      <a:pt x="242" y="222"/>
                    </a:cubicBezTo>
                    <a:cubicBezTo>
                      <a:pt x="242" y="222"/>
                      <a:pt x="242" y="222"/>
                      <a:pt x="242" y="222"/>
                    </a:cubicBezTo>
                    <a:cubicBezTo>
                      <a:pt x="242" y="246"/>
                      <a:pt x="188" y="266"/>
                      <a:pt x="121" y="266"/>
                    </a:cubicBezTo>
                    <a:cubicBezTo>
                      <a:pt x="54" y="266"/>
                      <a:pt x="0" y="246"/>
                      <a:pt x="0" y="222"/>
                    </a:cubicBezTo>
                    <a:cubicBezTo>
                      <a:pt x="0" y="222"/>
                      <a:pt x="0" y="222"/>
                      <a:pt x="0" y="222"/>
                    </a:cubicBezTo>
                    <a:lnTo>
                      <a:pt x="0" y="4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4" name="Freeform 99"/>
              <p:cNvSpPr>
                <a:spLocks/>
              </p:cNvSpPr>
              <p:nvPr/>
            </p:nvSpPr>
            <p:spPr bwMode="auto">
              <a:xfrm>
                <a:off x="5021263" y="3924300"/>
                <a:ext cx="731838" cy="285750"/>
              </a:xfrm>
              <a:custGeom>
                <a:avLst/>
                <a:gdLst>
                  <a:gd name="T0" fmla="*/ 0 w 259"/>
                  <a:gd name="T1" fmla="*/ 2147483647 h 101"/>
                  <a:gd name="T2" fmla="*/ 2147483647 w 259"/>
                  <a:gd name="T3" fmla="*/ 0 h 101"/>
                  <a:gd name="T4" fmla="*/ 2147483647 w 259"/>
                  <a:gd name="T5" fmla="*/ 0 h 101"/>
                  <a:gd name="T6" fmla="*/ 2147483647 w 259"/>
                  <a:gd name="T7" fmla="*/ 2147483647 h 101"/>
                  <a:gd name="T8" fmla="*/ 2147483647 w 259"/>
                  <a:gd name="T9" fmla="*/ 2147483647 h 101"/>
                  <a:gd name="T10" fmla="*/ 2147483647 w 259"/>
                  <a:gd name="T11" fmla="*/ 2147483647 h 101"/>
                  <a:gd name="T12" fmla="*/ 2147483647 w 259"/>
                  <a:gd name="T13" fmla="*/ 2147483647 h 101"/>
                  <a:gd name="T14" fmla="*/ 2147483647 w 259"/>
                  <a:gd name="T15" fmla="*/ 2147483647 h 101"/>
                  <a:gd name="T16" fmla="*/ 2147483647 w 259"/>
                  <a:gd name="T17" fmla="*/ 2147483647 h 101"/>
                  <a:gd name="T18" fmla="*/ 0 w 259"/>
                  <a:gd name="T19" fmla="*/ 2147483647 h 101"/>
                  <a:gd name="T20" fmla="*/ 0 w 259"/>
                  <a:gd name="T21" fmla="*/ 2147483647 h 10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59"/>
                  <a:gd name="T34" fmla="*/ 0 h 101"/>
                  <a:gd name="T35" fmla="*/ 259 w 259"/>
                  <a:gd name="T36" fmla="*/ 101 h 10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59" h="101">
                    <a:moveTo>
                      <a:pt x="0" y="50"/>
                    </a:moveTo>
                    <a:cubicBezTo>
                      <a:pt x="0" y="23"/>
                      <a:pt x="58" y="0"/>
                      <a:pt x="130" y="0"/>
                    </a:cubicBezTo>
                    <a:cubicBezTo>
                      <a:pt x="130" y="0"/>
                      <a:pt x="130" y="0"/>
                      <a:pt x="130" y="0"/>
                    </a:cubicBezTo>
                    <a:cubicBezTo>
                      <a:pt x="202" y="0"/>
                      <a:pt x="259" y="23"/>
                      <a:pt x="259" y="50"/>
                    </a:cubicBezTo>
                    <a:cubicBezTo>
                      <a:pt x="259" y="50"/>
                      <a:pt x="259" y="50"/>
                      <a:pt x="259" y="50"/>
                    </a:cubicBezTo>
                    <a:cubicBezTo>
                      <a:pt x="259" y="50"/>
                      <a:pt x="259" y="50"/>
                      <a:pt x="259" y="50"/>
                    </a:cubicBezTo>
                    <a:cubicBezTo>
                      <a:pt x="259" y="78"/>
                      <a:pt x="202" y="101"/>
                      <a:pt x="130" y="101"/>
                    </a:cubicBezTo>
                    <a:cubicBezTo>
                      <a:pt x="130" y="101"/>
                      <a:pt x="130" y="101"/>
                      <a:pt x="130" y="101"/>
                    </a:cubicBezTo>
                    <a:cubicBezTo>
                      <a:pt x="130" y="101"/>
                      <a:pt x="130" y="101"/>
                      <a:pt x="130" y="101"/>
                    </a:cubicBezTo>
                    <a:cubicBezTo>
                      <a:pt x="58" y="101"/>
                      <a:pt x="0" y="78"/>
                      <a:pt x="0" y="50"/>
                    </a:cubicBezTo>
                    <a:cubicBezTo>
                      <a:pt x="0" y="50"/>
                      <a:pt x="0" y="50"/>
                      <a:pt x="0" y="5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5" name="Freeform 100"/>
              <p:cNvSpPr>
                <a:spLocks/>
              </p:cNvSpPr>
              <p:nvPr/>
            </p:nvSpPr>
            <p:spPr bwMode="auto">
              <a:xfrm>
                <a:off x="5060950" y="3943350"/>
                <a:ext cx="655638" cy="238125"/>
              </a:xfrm>
              <a:custGeom>
                <a:avLst/>
                <a:gdLst>
                  <a:gd name="T0" fmla="*/ 0 w 232"/>
                  <a:gd name="T1" fmla="*/ 2147483647 h 84"/>
                  <a:gd name="T2" fmla="*/ 2147483647 w 232"/>
                  <a:gd name="T3" fmla="*/ 0 h 84"/>
                  <a:gd name="T4" fmla="*/ 2147483647 w 232"/>
                  <a:gd name="T5" fmla="*/ 0 h 84"/>
                  <a:gd name="T6" fmla="*/ 2147483647 w 232"/>
                  <a:gd name="T7" fmla="*/ 2147483647 h 84"/>
                  <a:gd name="T8" fmla="*/ 2147483647 w 232"/>
                  <a:gd name="T9" fmla="*/ 2147483647 h 84"/>
                  <a:gd name="T10" fmla="*/ 2147483647 w 232"/>
                  <a:gd name="T11" fmla="*/ 2147483647 h 84"/>
                  <a:gd name="T12" fmla="*/ 2147483647 w 232"/>
                  <a:gd name="T13" fmla="*/ 2147483647 h 84"/>
                  <a:gd name="T14" fmla="*/ 2147483647 w 232"/>
                  <a:gd name="T15" fmla="*/ 2147483647 h 84"/>
                  <a:gd name="T16" fmla="*/ 2147483647 w 232"/>
                  <a:gd name="T17" fmla="*/ 2147483647 h 84"/>
                  <a:gd name="T18" fmla="*/ 0 w 232"/>
                  <a:gd name="T19" fmla="*/ 2147483647 h 84"/>
                  <a:gd name="T20" fmla="*/ 0 w 232"/>
                  <a:gd name="T21" fmla="*/ 2147483647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2"/>
                  <a:gd name="T34" fmla="*/ 0 h 84"/>
                  <a:gd name="T35" fmla="*/ 232 w 232"/>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2" h="84">
                    <a:moveTo>
                      <a:pt x="0" y="42"/>
                    </a:moveTo>
                    <a:cubicBezTo>
                      <a:pt x="0" y="19"/>
                      <a:pt x="52" y="0"/>
                      <a:pt x="116" y="0"/>
                    </a:cubicBezTo>
                    <a:cubicBezTo>
                      <a:pt x="116" y="0"/>
                      <a:pt x="116" y="0"/>
                      <a:pt x="116" y="0"/>
                    </a:cubicBezTo>
                    <a:cubicBezTo>
                      <a:pt x="180" y="0"/>
                      <a:pt x="232" y="19"/>
                      <a:pt x="232" y="42"/>
                    </a:cubicBezTo>
                    <a:cubicBezTo>
                      <a:pt x="232" y="42"/>
                      <a:pt x="232" y="42"/>
                      <a:pt x="232" y="42"/>
                    </a:cubicBezTo>
                    <a:cubicBezTo>
                      <a:pt x="232" y="42"/>
                      <a:pt x="232" y="42"/>
                      <a:pt x="232" y="42"/>
                    </a:cubicBezTo>
                    <a:cubicBezTo>
                      <a:pt x="232" y="65"/>
                      <a:pt x="180" y="84"/>
                      <a:pt x="116" y="84"/>
                    </a:cubicBezTo>
                    <a:cubicBezTo>
                      <a:pt x="116" y="84"/>
                      <a:pt x="116" y="84"/>
                      <a:pt x="116" y="84"/>
                    </a:cubicBezTo>
                    <a:cubicBezTo>
                      <a:pt x="116" y="84"/>
                      <a:pt x="116" y="84"/>
                      <a:pt x="116" y="84"/>
                    </a:cubicBezTo>
                    <a:cubicBezTo>
                      <a:pt x="52" y="84"/>
                      <a:pt x="0" y="65"/>
                      <a:pt x="0" y="42"/>
                    </a:cubicBezTo>
                    <a:cubicBezTo>
                      <a:pt x="0" y="42"/>
                      <a:pt x="0" y="42"/>
                      <a:pt x="0" y="42"/>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6" name="Freeform 101"/>
              <p:cNvSpPr>
                <a:spLocks/>
              </p:cNvSpPr>
              <p:nvPr/>
            </p:nvSpPr>
            <p:spPr bwMode="auto">
              <a:xfrm>
                <a:off x="4906963" y="4830763"/>
                <a:ext cx="962025" cy="76200"/>
              </a:xfrm>
              <a:custGeom>
                <a:avLst/>
                <a:gdLst>
                  <a:gd name="T0" fmla="*/ 0 w 340"/>
                  <a:gd name="T1" fmla="*/ 2147483647 h 27"/>
                  <a:gd name="T2" fmla="*/ 2147483647 w 340"/>
                  <a:gd name="T3" fmla="*/ 0 h 27"/>
                  <a:gd name="T4" fmla="*/ 2147483647 w 340"/>
                  <a:gd name="T5" fmla="*/ 0 h 27"/>
                  <a:gd name="T6" fmla="*/ 2147483647 w 340"/>
                  <a:gd name="T7" fmla="*/ 0 h 27"/>
                  <a:gd name="T8" fmla="*/ 2147483647 w 340"/>
                  <a:gd name="T9" fmla="*/ 0 h 27"/>
                  <a:gd name="T10" fmla="*/ 2147483647 w 340"/>
                  <a:gd name="T11" fmla="*/ 0 h 27"/>
                  <a:gd name="T12" fmla="*/ 2147483647 w 340"/>
                  <a:gd name="T13" fmla="*/ 2147483647 h 27"/>
                  <a:gd name="T14" fmla="*/ 2147483647 w 340"/>
                  <a:gd name="T15" fmla="*/ 2147483647 h 27"/>
                  <a:gd name="T16" fmla="*/ 2147483647 w 340"/>
                  <a:gd name="T17" fmla="*/ 2147483647 h 27"/>
                  <a:gd name="T18" fmla="*/ 2147483647 w 340"/>
                  <a:gd name="T19" fmla="*/ 2147483647 h 27"/>
                  <a:gd name="T20" fmla="*/ 2147483647 w 340"/>
                  <a:gd name="T21" fmla="*/ 2147483647 h 27"/>
                  <a:gd name="T22" fmla="*/ 2147483647 w 340"/>
                  <a:gd name="T23" fmla="*/ 2147483647 h 27"/>
                  <a:gd name="T24" fmla="*/ 2147483647 w 340"/>
                  <a:gd name="T25" fmla="*/ 2147483647 h 27"/>
                  <a:gd name="T26" fmla="*/ 2147483647 w 340"/>
                  <a:gd name="T27" fmla="*/ 2147483647 h 27"/>
                  <a:gd name="T28" fmla="*/ 2147483647 w 340"/>
                  <a:gd name="T29" fmla="*/ 2147483647 h 27"/>
                  <a:gd name="T30" fmla="*/ 2147483647 w 340"/>
                  <a:gd name="T31" fmla="*/ 2147483647 h 27"/>
                  <a:gd name="T32" fmla="*/ 0 w 340"/>
                  <a:gd name="T33" fmla="*/ 2147483647 h 27"/>
                  <a:gd name="T34" fmla="*/ 0 w 340"/>
                  <a:gd name="T35" fmla="*/ 2147483647 h 27"/>
                  <a:gd name="T36" fmla="*/ 0 w 340"/>
                  <a:gd name="T37" fmla="*/ 2147483647 h 2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340"/>
                  <a:gd name="T58" fmla="*/ 0 h 27"/>
                  <a:gd name="T59" fmla="*/ 340 w 340"/>
                  <a:gd name="T60" fmla="*/ 27 h 2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340" h="27">
                    <a:moveTo>
                      <a:pt x="0" y="10"/>
                    </a:moveTo>
                    <a:cubicBezTo>
                      <a:pt x="0" y="4"/>
                      <a:pt x="4" y="0"/>
                      <a:pt x="10" y="0"/>
                    </a:cubicBezTo>
                    <a:cubicBezTo>
                      <a:pt x="10" y="0"/>
                      <a:pt x="10" y="0"/>
                      <a:pt x="10" y="0"/>
                    </a:cubicBezTo>
                    <a:cubicBezTo>
                      <a:pt x="10" y="0"/>
                      <a:pt x="10" y="0"/>
                      <a:pt x="10" y="0"/>
                    </a:cubicBezTo>
                    <a:cubicBezTo>
                      <a:pt x="330" y="0"/>
                      <a:pt x="330" y="0"/>
                      <a:pt x="330" y="0"/>
                    </a:cubicBezTo>
                    <a:cubicBezTo>
                      <a:pt x="330" y="0"/>
                      <a:pt x="330" y="0"/>
                      <a:pt x="330" y="0"/>
                    </a:cubicBezTo>
                    <a:cubicBezTo>
                      <a:pt x="335" y="0"/>
                      <a:pt x="340" y="4"/>
                      <a:pt x="340" y="10"/>
                    </a:cubicBezTo>
                    <a:cubicBezTo>
                      <a:pt x="340" y="10"/>
                      <a:pt x="340" y="10"/>
                      <a:pt x="340" y="10"/>
                    </a:cubicBezTo>
                    <a:cubicBezTo>
                      <a:pt x="340" y="10"/>
                      <a:pt x="340" y="10"/>
                      <a:pt x="340" y="10"/>
                    </a:cubicBezTo>
                    <a:cubicBezTo>
                      <a:pt x="340" y="17"/>
                      <a:pt x="340" y="17"/>
                      <a:pt x="340" y="17"/>
                    </a:cubicBezTo>
                    <a:cubicBezTo>
                      <a:pt x="340" y="17"/>
                      <a:pt x="340" y="17"/>
                      <a:pt x="340" y="17"/>
                    </a:cubicBezTo>
                    <a:cubicBezTo>
                      <a:pt x="340" y="22"/>
                      <a:pt x="335" y="27"/>
                      <a:pt x="330" y="27"/>
                    </a:cubicBezTo>
                    <a:cubicBezTo>
                      <a:pt x="330" y="27"/>
                      <a:pt x="330" y="27"/>
                      <a:pt x="330" y="27"/>
                    </a:cubicBezTo>
                    <a:cubicBezTo>
                      <a:pt x="330" y="27"/>
                      <a:pt x="330" y="27"/>
                      <a:pt x="330" y="27"/>
                    </a:cubicBezTo>
                    <a:cubicBezTo>
                      <a:pt x="10" y="27"/>
                      <a:pt x="10" y="27"/>
                      <a:pt x="10" y="27"/>
                    </a:cubicBezTo>
                    <a:cubicBezTo>
                      <a:pt x="10" y="27"/>
                      <a:pt x="10" y="27"/>
                      <a:pt x="10" y="27"/>
                    </a:cubicBezTo>
                    <a:cubicBezTo>
                      <a:pt x="4" y="27"/>
                      <a:pt x="0" y="22"/>
                      <a:pt x="0" y="17"/>
                    </a:cubicBezTo>
                    <a:cubicBezTo>
                      <a:pt x="0" y="17"/>
                      <a:pt x="0" y="17"/>
                      <a:pt x="0" y="17"/>
                    </a:cubicBezTo>
                    <a:lnTo>
                      <a:pt x="0" y="1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7" name="Freeform 102"/>
              <p:cNvSpPr>
                <a:spLocks/>
              </p:cNvSpPr>
              <p:nvPr/>
            </p:nvSpPr>
            <p:spPr bwMode="auto">
              <a:xfrm>
                <a:off x="5297488" y="4781550"/>
                <a:ext cx="180975" cy="182563"/>
              </a:xfrm>
              <a:custGeom>
                <a:avLst/>
                <a:gdLst>
                  <a:gd name="T0" fmla="*/ 0 w 64"/>
                  <a:gd name="T1" fmla="*/ 2147483647 h 64"/>
                  <a:gd name="T2" fmla="*/ 2147483647 w 64"/>
                  <a:gd name="T3" fmla="*/ 0 h 64"/>
                  <a:gd name="T4" fmla="*/ 2147483647 w 64"/>
                  <a:gd name="T5" fmla="*/ 0 h 64"/>
                  <a:gd name="T6" fmla="*/ 2147483647 w 64"/>
                  <a:gd name="T7" fmla="*/ 0 h 64"/>
                  <a:gd name="T8" fmla="*/ 2147483647 w 64"/>
                  <a:gd name="T9" fmla="*/ 2147483647 h 64"/>
                  <a:gd name="T10" fmla="*/ 2147483647 w 64"/>
                  <a:gd name="T11" fmla="*/ 2147483647 h 64"/>
                  <a:gd name="T12" fmla="*/ 2147483647 w 64"/>
                  <a:gd name="T13" fmla="*/ 2147483647 h 64"/>
                  <a:gd name="T14" fmla="*/ 2147483647 w 64"/>
                  <a:gd name="T15" fmla="*/ 2147483647 h 64"/>
                  <a:gd name="T16" fmla="*/ 2147483647 w 64"/>
                  <a:gd name="T17" fmla="*/ 2147483647 h 64"/>
                  <a:gd name="T18" fmla="*/ 2147483647 w 64"/>
                  <a:gd name="T19" fmla="*/ 2147483647 h 64"/>
                  <a:gd name="T20" fmla="*/ 0 w 64"/>
                  <a:gd name="T21" fmla="*/ 2147483647 h 64"/>
                  <a:gd name="T22" fmla="*/ 0 w 64"/>
                  <a:gd name="T23" fmla="*/ 2147483647 h 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64"/>
                  <a:gd name="T37" fmla="*/ 0 h 64"/>
                  <a:gd name="T38" fmla="*/ 64 w 64"/>
                  <a:gd name="T39" fmla="*/ 64 h 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64" h="64">
                    <a:moveTo>
                      <a:pt x="0" y="32"/>
                    </a:moveTo>
                    <a:cubicBezTo>
                      <a:pt x="0" y="14"/>
                      <a:pt x="14" y="0"/>
                      <a:pt x="32" y="0"/>
                    </a:cubicBezTo>
                    <a:cubicBezTo>
                      <a:pt x="32" y="0"/>
                      <a:pt x="32" y="0"/>
                      <a:pt x="32" y="0"/>
                    </a:cubicBezTo>
                    <a:cubicBezTo>
                      <a:pt x="32" y="0"/>
                      <a:pt x="32" y="0"/>
                      <a:pt x="32" y="0"/>
                    </a:cubicBezTo>
                    <a:cubicBezTo>
                      <a:pt x="49" y="0"/>
                      <a:pt x="64" y="14"/>
                      <a:pt x="64" y="32"/>
                    </a:cubicBezTo>
                    <a:cubicBezTo>
                      <a:pt x="64" y="32"/>
                      <a:pt x="64" y="32"/>
                      <a:pt x="64" y="32"/>
                    </a:cubicBezTo>
                    <a:cubicBezTo>
                      <a:pt x="64" y="32"/>
                      <a:pt x="64" y="32"/>
                      <a:pt x="64" y="32"/>
                    </a:cubicBezTo>
                    <a:cubicBezTo>
                      <a:pt x="64" y="49"/>
                      <a:pt x="49" y="64"/>
                      <a:pt x="32" y="64"/>
                    </a:cubicBezTo>
                    <a:cubicBezTo>
                      <a:pt x="32" y="64"/>
                      <a:pt x="32" y="64"/>
                      <a:pt x="32" y="64"/>
                    </a:cubicBezTo>
                    <a:cubicBezTo>
                      <a:pt x="32" y="64"/>
                      <a:pt x="32" y="64"/>
                      <a:pt x="32" y="64"/>
                    </a:cubicBezTo>
                    <a:cubicBezTo>
                      <a:pt x="14" y="64"/>
                      <a:pt x="0" y="49"/>
                      <a:pt x="0" y="32"/>
                    </a:cubicBezTo>
                    <a:cubicBezTo>
                      <a:pt x="0" y="32"/>
                      <a:pt x="0" y="32"/>
                      <a:pt x="0" y="3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8" name="Freeform 103"/>
              <p:cNvSpPr>
                <a:spLocks/>
              </p:cNvSpPr>
              <p:nvPr/>
            </p:nvSpPr>
            <p:spPr bwMode="auto">
              <a:xfrm>
                <a:off x="5362575" y="4733925"/>
                <a:ext cx="49213" cy="96838"/>
              </a:xfrm>
              <a:custGeom>
                <a:avLst/>
                <a:gdLst>
                  <a:gd name="T0" fmla="*/ 0 w 31"/>
                  <a:gd name="T1" fmla="*/ 0 h 61"/>
                  <a:gd name="T2" fmla="*/ 0 w 31"/>
                  <a:gd name="T3" fmla="*/ 2147483647 h 61"/>
                  <a:gd name="T4" fmla="*/ 2147483647 w 31"/>
                  <a:gd name="T5" fmla="*/ 2147483647 h 61"/>
                  <a:gd name="T6" fmla="*/ 2147483647 w 31"/>
                  <a:gd name="T7" fmla="*/ 0 h 61"/>
                  <a:gd name="T8" fmla="*/ 0 w 31"/>
                  <a:gd name="T9" fmla="*/ 0 h 61"/>
                  <a:gd name="T10" fmla="*/ 0 w 31"/>
                  <a:gd name="T11" fmla="*/ 0 h 61"/>
                  <a:gd name="T12" fmla="*/ 0 60000 65536"/>
                  <a:gd name="T13" fmla="*/ 0 60000 65536"/>
                  <a:gd name="T14" fmla="*/ 0 60000 65536"/>
                  <a:gd name="T15" fmla="*/ 0 60000 65536"/>
                  <a:gd name="T16" fmla="*/ 0 60000 65536"/>
                  <a:gd name="T17" fmla="*/ 0 60000 65536"/>
                  <a:gd name="T18" fmla="*/ 0 w 31"/>
                  <a:gd name="T19" fmla="*/ 0 h 61"/>
                  <a:gd name="T20" fmla="*/ 31 w 31"/>
                  <a:gd name="T21" fmla="*/ 61 h 61"/>
                </a:gdLst>
                <a:ahLst/>
                <a:cxnLst>
                  <a:cxn ang="T12">
                    <a:pos x="T0" y="T1"/>
                  </a:cxn>
                  <a:cxn ang="T13">
                    <a:pos x="T2" y="T3"/>
                  </a:cxn>
                  <a:cxn ang="T14">
                    <a:pos x="T4" y="T5"/>
                  </a:cxn>
                  <a:cxn ang="T15">
                    <a:pos x="T6" y="T7"/>
                  </a:cxn>
                  <a:cxn ang="T16">
                    <a:pos x="T8" y="T9"/>
                  </a:cxn>
                  <a:cxn ang="T17">
                    <a:pos x="T10" y="T11"/>
                  </a:cxn>
                </a:cxnLst>
                <a:rect l="T18" t="T19" r="T20" b="T21"/>
                <a:pathLst>
                  <a:path w="31" h="61">
                    <a:moveTo>
                      <a:pt x="0" y="0"/>
                    </a:moveTo>
                    <a:lnTo>
                      <a:pt x="0" y="61"/>
                    </a:lnTo>
                    <a:lnTo>
                      <a:pt x="31" y="61"/>
                    </a:lnTo>
                    <a:lnTo>
                      <a:pt x="31"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09" name="Freeform 104"/>
              <p:cNvSpPr>
                <a:spLocks/>
              </p:cNvSpPr>
              <p:nvPr/>
            </p:nvSpPr>
            <p:spPr bwMode="auto">
              <a:xfrm>
                <a:off x="5318125" y="4810125"/>
                <a:ext cx="133350" cy="125413"/>
              </a:xfrm>
              <a:custGeom>
                <a:avLst/>
                <a:gdLst>
                  <a:gd name="T0" fmla="*/ 0 w 47"/>
                  <a:gd name="T1" fmla="*/ 2147483647 h 44"/>
                  <a:gd name="T2" fmla="*/ 2147483647 w 47"/>
                  <a:gd name="T3" fmla="*/ 0 h 44"/>
                  <a:gd name="T4" fmla="*/ 2147483647 w 47"/>
                  <a:gd name="T5" fmla="*/ 0 h 44"/>
                  <a:gd name="T6" fmla="*/ 2147483647 w 47"/>
                  <a:gd name="T7" fmla="*/ 0 h 44"/>
                  <a:gd name="T8" fmla="*/ 2147483647 w 47"/>
                  <a:gd name="T9" fmla="*/ 2147483647 h 44"/>
                  <a:gd name="T10" fmla="*/ 2147483647 w 47"/>
                  <a:gd name="T11" fmla="*/ 2147483647 h 44"/>
                  <a:gd name="T12" fmla="*/ 2147483647 w 47"/>
                  <a:gd name="T13" fmla="*/ 2147483647 h 44"/>
                  <a:gd name="T14" fmla="*/ 2147483647 w 47"/>
                  <a:gd name="T15" fmla="*/ 2147483647 h 44"/>
                  <a:gd name="T16" fmla="*/ 2147483647 w 47"/>
                  <a:gd name="T17" fmla="*/ 2147483647 h 44"/>
                  <a:gd name="T18" fmla="*/ 2147483647 w 47"/>
                  <a:gd name="T19" fmla="*/ 2147483647 h 44"/>
                  <a:gd name="T20" fmla="*/ 0 w 47"/>
                  <a:gd name="T21" fmla="*/ 2147483647 h 44"/>
                  <a:gd name="T22" fmla="*/ 0 w 47"/>
                  <a:gd name="T23" fmla="*/ 2147483647 h 4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7"/>
                  <a:gd name="T37" fmla="*/ 0 h 44"/>
                  <a:gd name="T38" fmla="*/ 47 w 47"/>
                  <a:gd name="T39" fmla="*/ 44 h 4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7" h="44">
                    <a:moveTo>
                      <a:pt x="0" y="22"/>
                    </a:moveTo>
                    <a:cubicBezTo>
                      <a:pt x="0" y="10"/>
                      <a:pt x="10" y="0"/>
                      <a:pt x="23" y="0"/>
                    </a:cubicBezTo>
                    <a:cubicBezTo>
                      <a:pt x="23" y="0"/>
                      <a:pt x="23" y="0"/>
                      <a:pt x="23" y="0"/>
                    </a:cubicBezTo>
                    <a:cubicBezTo>
                      <a:pt x="23" y="0"/>
                      <a:pt x="23" y="0"/>
                      <a:pt x="23" y="0"/>
                    </a:cubicBezTo>
                    <a:cubicBezTo>
                      <a:pt x="36" y="0"/>
                      <a:pt x="47" y="10"/>
                      <a:pt x="47" y="22"/>
                    </a:cubicBezTo>
                    <a:cubicBezTo>
                      <a:pt x="47" y="22"/>
                      <a:pt x="47" y="22"/>
                      <a:pt x="47" y="22"/>
                    </a:cubicBezTo>
                    <a:cubicBezTo>
                      <a:pt x="47" y="22"/>
                      <a:pt x="47" y="22"/>
                      <a:pt x="47" y="22"/>
                    </a:cubicBezTo>
                    <a:cubicBezTo>
                      <a:pt x="47" y="34"/>
                      <a:pt x="36" y="44"/>
                      <a:pt x="23" y="44"/>
                    </a:cubicBezTo>
                    <a:cubicBezTo>
                      <a:pt x="23" y="44"/>
                      <a:pt x="23" y="44"/>
                      <a:pt x="23" y="44"/>
                    </a:cubicBezTo>
                    <a:cubicBezTo>
                      <a:pt x="23" y="44"/>
                      <a:pt x="23" y="44"/>
                      <a:pt x="23" y="44"/>
                    </a:cubicBezTo>
                    <a:cubicBezTo>
                      <a:pt x="10" y="44"/>
                      <a:pt x="0" y="34"/>
                      <a:pt x="0" y="22"/>
                    </a:cubicBezTo>
                    <a:cubicBezTo>
                      <a:pt x="0" y="22"/>
                      <a:pt x="0" y="22"/>
                      <a:pt x="0" y="22"/>
                    </a:cubicBez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sp>
        <p:nvSpPr>
          <p:cNvPr id="337" name="TextBox 336"/>
          <p:cNvSpPr txBox="1"/>
          <p:nvPr/>
        </p:nvSpPr>
        <p:spPr>
          <a:xfrm>
            <a:off x="242320" y="3032570"/>
            <a:ext cx="1035475" cy="42182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Application Developers</a:t>
            </a:r>
          </a:p>
        </p:txBody>
      </p:sp>
      <p:grpSp>
        <p:nvGrpSpPr>
          <p:cNvPr id="338" name="Group 337"/>
          <p:cNvGrpSpPr/>
          <p:nvPr/>
        </p:nvGrpSpPr>
        <p:grpSpPr>
          <a:xfrm>
            <a:off x="1479680" y="2253246"/>
            <a:ext cx="998577" cy="1035029"/>
            <a:chOff x="3646291" y="1728209"/>
            <a:chExt cx="1193094" cy="1132790"/>
          </a:xfrm>
        </p:grpSpPr>
        <p:sp>
          <p:nvSpPr>
            <p:cNvPr id="339" name="TextBox 338"/>
            <p:cNvSpPr txBox="1"/>
            <p:nvPr/>
          </p:nvSpPr>
          <p:spPr>
            <a:xfrm>
              <a:off x="3646291" y="1728209"/>
              <a:ext cx="1193094" cy="27699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API Portal</a:t>
              </a:r>
            </a:p>
          </p:txBody>
        </p:sp>
        <p:grpSp>
          <p:nvGrpSpPr>
            <p:cNvPr id="340" name="Group 158"/>
            <p:cNvGrpSpPr>
              <a:grpSpLocks noChangeAspect="1"/>
            </p:cNvGrpSpPr>
            <p:nvPr/>
          </p:nvGrpSpPr>
          <p:grpSpPr bwMode="auto">
            <a:xfrm>
              <a:off x="3735298" y="2021649"/>
              <a:ext cx="1015080" cy="839350"/>
              <a:chOff x="5903917" y="5086337"/>
              <a:chExt cx="1544639" cy="1277941"/>
            </a:xfrm>
          </p:grpSpPr>
          <p:sp>
            <p:nvSpPr>
              <p:cNvPr id="341" name="Freeform 89"/>
              <p:cNvSpPr>
                <a:spLocks/>
              </p:cNvSpPr>
              <p:nvPr/>
            </p:nvSpPr>
            <p:spPr bwMode="auto">
              <a:xfrm>
                <a:off x="6486527" y="6057884"/>
                <a:ext cx="379413" cy="173038"/>
              </a:xfrm>
              <a:custGeom>
                <a:avLst/>
                <a:gdLst>
                  <a:gd name="T0" fmla="*/ 0 w 239"/>
                  <a:gd name="T1" fmla="*/ 0 h 109"/>
                  <a:gd name="T2" fmla="*/ 0 w 239"/>
                  <a:gd name="T3" fmla="*/ 2147483647 h 109"/>
                  <a:gd name="T4" fmla="*/ 2147483647 w 239"/>
                  <a:gd name="T5" fmla="*/ 2147483647 h 109"/>
                  <a:gd name="T6" fmla="*/ 2147483647 w 239"/>
                  <a:gd name="T7" fmla="*/ 0 h 109"/>
                  <a:gd name="T8" fmla="*/ 0 w 239"/>
                  <a:gd name="T9" fmla="*/ 0 h 109"/>
                  <a:gd name="T10" fmla="*/ 0 w 239"/>
                  <a:gd name="T11" fmla="*/ 0 h 109"/>
                  <a:gd name="T12" fmla="*/ 0 60000 65536"/>
                  <a:gd name="T13" fmla="*/ 0 60000 65536"/>
                  <a:gd name="T14" fmla="*/ 0 60000 65536"/>
                  <a:gd name="T15" fmla="*/ 0 60000 65536"/>
                  <a:gd name="T16" fmla="*/ 0 60000 65536"/>
                  <a:gd name="T17" fmla="*/ 0 60000 65536"/>
                  <a:gd name="T18" fmla="*/ 0 w 239"/>
                  <a:gd name="T19" fmla="*/ 0 h 109"/>
                  <a:gd name="T20" fmla="*/ 239 w 239"/>
                  <a:gd name="T21" fmla="*/ 109 h 109"/>
                </a:gdLst>
                <a:ahLst/>
                <a:cxnLst>
                  <a:cxn ang="T12">
                    <a:pos x="T0" y="T1"/>
                  </a:cxn>
                  <a:cxn ang="T13">
                    <a:pos x="T2" y="T3"/>
                  </a:cxn>
                  <a:cxn ang="T14">
                    <a:pos x="T4" y="T5"/>
                  </a:cxn>
                  <a:cxn ang="T15">
                    <a:pos x="T6" y="T7"/>
                  </a:cxn>
                  <a:cxn ang="T16">
                    <a:pos x="T8" y="T9"/>
                  </a:cxn>
                  <a:cxn ang="T17">
                    <a:pos x="T10" y="T11"/>
                  </a:cxn>
                </a:cxnLst>
                <a:rect l="T18" t="T19" r="T20" b="T21"/>
                <a:pathLst>
                  <a:path w="239" h="109">
                    <a:moveTo>
                      <a:pt x="0" y="0"/>
                    </a:moveTo>
                    <a:lnTo>
                      <a:pt x="0" y="109"/>
                    </a:lnTo>
                    <a:lnTo>
                      <a:pt x="239" y="109"/>
                    </a:lnTo>
                    <a:lnTo>
                      <a:pt x="239"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2" name="Freeform 90"/>
              <p:cNvSpPr>
                <a:spLocks/>
              </p:cNvSpPr>
              <p:nvPr/>
            </p:nvSpPr>
            <p:spPr bwMode="auto">
              <a:xfrm>
                <a:off x="5903917" y="5086337"/>
                <a:ext cx="1544639" cy="1028697"/>
              </a:xfrm>
              <a:custGeom>
                <a:avLst/>
                <a:gdLst>
                  <a:gd name="T0" fmla="*/ 0 w 546"/>
                  <a:gd name="T1" fmla="*/ 2147483647 h 363"/>
                  <a:gd name="T2" fmla="*/ 2147483647 w 546"/>
                  <a:gd name="T3" fmla="*/ 0 h 363"/>
                  <a:gd name="T4" fmla="*/ 2147483647 w 546"/>
                  <a:gd name="T5" fmla="*/ 0 h 363"/>
                  <a:gd name="T6" fmla="*/ 2147483647 w 546"/>
                  <a:gd name="T7" fmla="*/ 0 h 363"/>
                  <a:gd name="T8" fmla="*/ 2147483647 w 546"/>
                  <a:gd name="T9" fmla="*/ 0 h 363"/>
                  <a:gd name="T10" fmla="*/ 2147483647 w 546"/>
                  <a:gd name="T11" fmla="*/ 0 h 363"/>
                  <a:gd name="T12" fmla="*/ 2147483647 w 546"/>
                  <a:gd name="T13" fmla="*/ 2147483647 h 363"/>
                  <a:gd name="T14" fmla="*/ 2147483647 w 546"/>
                  <a:gd name="T15" fmla="*/ 2147483647 h 363"/>
                  <a:gd name="T16" fmla="*/ 2147483647 w 546"/>
                  <a:gd name="T17" fmla="*/ 2147483647 h 363"/>
                  <a:gd name="T18" fmla="*/ 2147483647 w 546"/>
                  <a:gd name="T19" fmla="*/ 2147483647 h 363"/>
                  <a:gd name="T20" fmla="*/ 2147483647 w 546"/>
                  <a:gd name="T21" fmla="*/ 2147483647 h 363"/>
                  <a:gd name="T22" fmla="*/ 2147483647 w 546"/>
                  <a:gd name="T23" fmla="*/ 2147483647 h 363"/>
                  <a:gd name="T24" fmla="*/ 2147483647 w 546"/>
                  <a:gd name="T25" fmla="*/ 2147483647 h 363"/>
                  <a:gd name="T26" fmla="*/ 2147483647 w 546"/>
                  <a:gd name="T27" fmla="*/ 2147483647 h 363"/>
                  <a:gd name="T28" fmla="*/ 2147483647 w 546"/>
                  <a:gd name="T29" fmla="*/ 2147483647 h 363"/>
                  <a:gd name="T30" fmla="*/ 2147483647 w 546"/>
                  <a:gd name="T31" fmla="*/ 2147483647 h 363"/>
                  <a:gd name="T32" fmla="*/ 0 w 546"/>
                  <a:gd name="T33" fmla="*/ 2147483647 h 363"/>
                  <a:gd name="T34" fmla="*/ 0 w 546"/>
                  <a:gd name="T35" fmla="*/ 2147483647 h 363"/>
                  <a:gd name="T36" fmla="*/ 0 w 546"/>
                  <a:gd name="T37" fmla="*/ 2147483647 h 36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546"/>
                  <a:gd name="T58" fmla="*/ 0 h 363"/>
                  <a:gd name="T59" fmla="*/ 546 w 546"/>
                  <a:gd name="T60" fmla="*/ 363 h 36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546" h="363">
                    <a:moveTo>
                      <a:pt x="0" y="39"/>
                    </a:moveTo>
                    <a:cubicBezTo>
                      <a:pt x="0" y="17"/>
                      <a:pt x="17" y="0"/>
                      <a:pt x="39" y="0"/>
                    </a:cubicBezTo>
                    <a:cubicBezTo>
                      <a:pt x="39" y="0"/>
                      <a:pt x="39" y="0"/>
                      <a:pt x="39" y="0"/>
                    </a:cubicBezTo>
                    <a:cubicBezTo>
                      <a:pt x="39" y="0"/>
                      <a:pt x="39" y="0"/>
                      <a:pt x="39" y="0"/>
                    </a:cubicBezTo>
                    <a:cubicBezTo>
                      <a:pt x="507" y="0"/>
                      <a:pt x="507" y="0"/>
                      <a:pt x="507" y="0"/>
                    </a:cubicBezTo>
                    <a:cubicBezTo>
                      <a:pt x="507" y="0"/>
                      <a:pt x="507" y="0"/>
                      <a:pt x="507" y="0"/>
                    </a:cubicBezTo>
                    <a:cubicBezTo>
                      <a:pt x="528" y="0"/>
                      <a:pt x="546" y="17"/>
                      <a:pt x="546" y="39"/>
                    </a:cubicBezTo>
                    <a:cubicBezTo>
                      <a:pt x="546" y="39"/>
                      <a:pt x="546" y="39"/>
                      <a:pt x="546" y="39"/>
                    </a:cubicBezTo>
                    <a:cubicBezTo>
                      <a:pt x="546" y="39"/>
                      <a:pt x="546" y="39"/>
                      <a:pt x="546" y="39"/>
                    </a:cubicBezTo>
                    <a:cubicBezTo>
                      <a:pt x="546" y="325"/>
                      <a:pt x="546" y="325"/>
                      <a:pt x="546" y="325"/>
                    </a:cubicBezTo>
                    <a:cubicBezTo>
                      <a:pt x="546" y="325"/>
                      <a:pt x="546" y="325"/>
                      <a:pt x="546" y="325"/>
                    </a:cubicBezTo>
                    <a:cubicBezTo>
                      <a:pt x="546" y="346"/>
                      <a:pt x="528" y="363"/>
                      <a:pt x="507" y="363"/>
                    </a:cubicBezTo>
                    <a:cubicBezTo>
                      <a:pt x="507" y="363"/>
                      <a:pt x="507" y="363"/>
                      <a:pt x="507" y="363"/>
                    </a:cubicBezTo>
                    <a:cubicBezTo>
                      <a:pt x="507" y="363"/>
                      <a:pt x="507" y="363"/>
                      <a:pt x="507" y="363"/>
                    </a:cubicBezTo>
                    <a:cubicBezTo>
                      <a:pt x="39" y="363"/>
                      <a:pt x="39" y="363"/>
                      <a:pt x="39" y="363"/>
                    </a:cubicBezTo>
                    <a:cubicBezTo>
                      <a:pt x="39" y="363"/>
                      <a:pt x="39" y="363"/>
                      <a:pt x="39" y="363"/>
                    </a:cubicBezTo>
                    <a:cubicBezTo>
                      <a:pt x="17" y="363"/>
                      <a:pt x="0" y="346"/>
                      <a:pt x="0" y="325"/>
                    </a:cubicBezTo>
                    <a:cubicBezTo>
                      <a:pt x="0" y="325"/>
                      <a:pt x="0" y="325"/>
                      <a:pt x="0" y="325"/>
                    </a:cubicBezTo>
                    <a:lnTo>
                      <a:pt x="0" y="39"/>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3" name="Freeform 91"/>
              <p:cNvSpPr>
                <a:spLocks/>
              </p:cNvSpPr>
              <p:nvPr/>
            </p:nvSpPr>
            <p:spPr bwMode="auto">
              <a:xfrm>
                <a:off x="5973767" y="5149837"/>
                <a:ext cx="1412876" cy="906460"/>
              </a:xfrm>
              <a:custGeom>
                <a:avLst/>
                <a:gdLst>
                  <a:gd name="T0" fmla="*/ 0 w 499"/>
                  <a:gd name="T1" fmla="*/ 2147483647 h 320"/>
                  <a:gd name="T2" fmla="*/ 2147483647 w 499"/>
                  <a:gd name="T3" fmla="*/ 0 h 320"/>
                  <a:gd name="T4" fmla="*/ 2147483647 w 499"/>
                  <a:gd name="T5" fmla="*/ 0 h 320"/>
                  <a:gd name="T6" fmla="*/ 2147483647 w 499"/>
                  <a:gd name="T7" fmla="*/ 0 h 320"/>
                  <a:gd name="T8" fmla="*/ 2147483647 w 499"/>
                  <a:gd name="T9" fmla="*/ 0 h 320"/>
                  <a:gd name="T10" fmla="*/ 2147483647 w 499"/>
                  <a:gd name="T11" fmla="*/ 0 h 320"/>
                  <a:gd name="T12" fmla="*/ 2147483647 w 499"/>
                  <a:gd name="T13" fmla="*/ 2147483647 h 320"/>
                  <a:gd name="T14" fmla="*/ 2147483647 w 499"/>
                  <a:gd name="T15" fmla="*/ 2147483647 h 320"/>
                  <a:gd name="T16" fmla="*/ 2147483647 w 499"/>
                  <a:gd name="T17" fmla="*/ 2147483647 h 320"/>
                  <a:gd name="T18" fmla="*/ 2147483647 w 499"/>
                  <a:gd name="T19" fmla="*/ 2147483647 h 320"/>
                  <a:gd name="T20" fmla="*/ 2147483647 w 499"/>
                  <a:gd name="T21" fmla="*/ 2147483647 h 320"/>
                  <a:gd name="T22" fmla="*/ 2147483647 w 499"/>
                  <a:gd name="T23" fmla="*/ 2147483647 h 320"/>
                  <a:gd name="T24" fmla="*/ 2147483647 w 499"/>
                  <a:gd name="T25" fmla="*/ 2147483647 h 320"/>
                  <a:gd name="T26" fmla="*/ 2147483647 w 499"/>
                  <a:gd name="T27" fmla="*/ 2147483647 h 320"/>
                  <a:gd name="T28" fmla="*/ 2147483647 w 499"/>
                  <a:gd name="T29" fmla="*/ 2147483647 h 320"/>
                  <a:gd name="T30" fmla="*/ 2147483647 w 499"/>
                  <a:gd name="T31" fmla="*/ 2147483647 h 320"/>
                  <a:gd name="T32" fmla="*/ 0 w 499"/>
                  <a:gd name="T33" fmla="*/ 2147483647 h 320"/>
                  <a:gd name="T34" fmla="*/ 0 w 499"/>
                  <a:gd name="T35" fmla="*/ 2147483647 h 320"/>
                  <a:gd name="T36" fmla="*/ 0 w 499"/>
                  <a:gd name="T37" fmla="*/ 2147483647 h 3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99"/>
                  <a:gd name="T58" fmla="*/ 0 h 320"/>
                  <a:gd name="T59" fmla="*/ 499 w 499"/>
                  <a:gd name="T60" fmla="*/ 320 h 320"/>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99" h="320">
                    <a:moveTo>
                      <a:pt x="0" y="30"/>
                    </a:moveTo>
                    <a:cubicBezTo>
                      <a:pt x="0" y="13"/>
                      <a:pt x="14" y="0"/>
                      <a:pt x="31" y="0"/>
                    </a:cubicBezTo>
                    <a:cubicBezTo>
                      <a:pt x="31" y="0"/>
                      <a:pt x="31" y="0"/>
                      <a:pt x="31" y="0"/>
                    </a:cubicBezTo>
                    <a:cubicBezTo>
                      <a:pt x="31" y="0"/>
                      <a:pt x="31" y="0"/>
                      <a:pt x="31" y="0"/>
                    </a:cubicBezTo>
                    <a:cubicBezTo>
                      <a:pt x="469" y="0"/>
                      <a:pt x="469" y="0"/>
                      <a:pt x="469" y="0"/>
                    </a:cubicBezTo>
                    <a:cubicBezTo>
                      <a:pt x="469" y="0"/>
                      <a:pt x="469" y="0"/>
                      <a:pt x="469" y="0"/>
                    </a:cubicBezTo>
                    <a:cubicBezTo>
                      <a:pt x="485" y="0"/>
                      <a:pt x="499" y="13"/>
                      <a:pt x="499" y="30"/>
                    </a:cubicBezTo>
                    <a:cubicBezTo>
                      <a:pt x="499" y="30"/>
                      <a:pt x="499" y="30"/>
                      <a:pt x="499" y="30"/>
                    </a:cubicBezTo>
                    <a:cubicBezTo>
                      <a:pt x="499" y="30"/>
                      <a:pt x="499" y="30"/>
                      <a:pt x="499" y="30"/>
                    </a:cubicBezTo>
                    <a:cubicBezTo>
                      <a:pt x="499" y="289"/>
                      <a:pt x="499" y="289"/>
                      <a:pt x="499" y="289"/>
                    </a:cubicBezTo>
                    <a:cubicBezTo>
                      <a:pt x="499" y="289"/>
                      <a:pt x="499" y="289"/>
                      <a:pt x="499" y="289"/>
                    </a:cubicBezTo>
                    <a:cubicBezTo>
                      <a:pt x="499" y="306"/>
                      <a:pt x="485" y="320"/>
                      <a:pt x="469" y="320"/>
                    </a:cubicBezTo>
                    <a:cubicBezTo>
                      <a:pt x="469" y="320"/>
                      <a:pt x="469" y="320"/>
                      <a:pt x="469" y="320"/>
                    </a:cubicBezTo>
                    <a:cubicBezTo>
                      <a:pt x="469" y="320"/>
                      <a:pt x="469" y="320"/>
                      <a:pt x="469" y="320"/>
                    </a:cubicBezTo>
                    <a:cubicBezTo>
                      <a:pt x="31" y="320"/>
                      <a:pt x="31" y="320"/>
                      <a:pt x="31" y="320"/>
                    </a:cubicBezTo>
                    <a:cubicBezTo>
                      <a:pt x="31" y="320"/>
                      <a:pt x="31" y="320"/>
                      <a:pt x="31" y="320"/>
                    </a:cubicBezTo>
                    <a:cubicBezTo>
                      <a:pt x="14" y="320"/>
                      <a:pt x="0" y="306"/>
                      <a:pt x="0" y="289"/>
                    </a:cubicBezTo>
                    <a:cubicBezTo>
                      <a:pt x="0" y="289"/>
                      <a:pt x="0" y="289"/>
                      <a:pt x="0" y="289"/>
                    </a:cubicBezTo>
                    <a:lnTo>
                      <a:pt x="0" y="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4" name="Freeform 92"/>
              <p:cNvSpPr>
                <a:spLocks noEditPoints="1"/>
              </p:cNvSpPr>
              <p:nvPr/>
            </p:nvSpPr>
            <p:spPr bwMode="auto">
              <a:xfrm>
                <a:off x="5972180" y="5143490"/>
                <a:ext cx="1417639" cy="914398"/>
              </a:xfrm>
              <a:custGeom>
                <a:avLst/>
                <a:gdLst>
                  <a:gd name="T0" fmla="*/ 0 w 501"/>
                  <a:gd name="T1" fmla="*/ 2147483647 h 323"/>
                  <a:gd name="T2" fmla="*/ 2147483647 w 501"/>
                  <a:gd name="T3" fmla="*/ 2147483647 h 323"/>
                  <a:gd name="T4" fmla="*/ 2147483647 w 501"/>
                  <a:gd name="T5" fmla="*/ 2147483647 h 323"/>
                  <a:gd name="T6" fmla="*/ 2147483647 w 501"/>
                  <a:gd name="T7" fmla="*/ 2147483647 h 323"/>
                  <a:gd name="T8" fmla="*/ 2147483647 w 501"/>
                  <a:gd name="T9" fmla="*/ 2147483647 h 323"/>
                  <a:gd name="T10" fmla="*/ 2147483647 w 501"/>
                  <a:gd name="T11" fmla="*/ 0 h 323"/>
                  <a:gd name="T12" fmla="*/ 2147483647 w 501"/>
                  <a:gd name="T13" fmla="*/ 2147483647 h 323"/>
                  <a:gd name="T14" fmla="*/ 2147483647 w 501"/>
                  <a:gd name="T15" fmla="*/ 2147483647 h 323"/>
                  <a:gd name="T16" fmla="*/ 2147483647 w 501"/>
                  <a:gd name="T17" fmla="*/ 2147483647 h 323"/>
                  <a:gd name="T18" fmla="*/ 2147483647 w 501"/>
                  <a:gd name="T19" fmla="*/ 2147483647 h 323"/>
                  <a:gd name="T20" fmla="*/ 2147483647 w 501"/>
                  <a:gd name="T21" fmla="*/ 2147483647 h 323"/>
                  <a:gd name="T22" fmla="*/ 2147483647 w 501"/>
                  <a:gd name="T23" fmla="*/ 2147483647 h 323"/>
                  <a:gd name="T24" fmla="*/ 2147483647 w 501"/>
                  <a:gd name="T25" fmla="*/ 2147483647 h 323"/>
                  <a:gd name="T26" fmla="*/ 2147483647 w 501"/>
                  <a:gd name="T27" fmla="*/ 2147483647 h 323"/>
                  <a:gd name="T28" fmla="*/ 2147483647 w 501"/>
                  <a:gd name="T29" fmla="*/ 2147483647 h 323"/>
                  <a:gd name="T30" fmla="*/ 2147483647 w 501"/>
                  <a:gd name="T31" fmla="*/ 2147483647 h 323"/>
                  <a:gd name="T32" fmla="*/ 2147483647 w 501"/>
                  <a:gd name="T33" fmla="*/ 2147483647 h 323"/>
                  <a:gd name="T34" fmla="*/ 2147483647 w 501"/>
                  <a:gd name="T35" fmla="*/ 2147483647 h 323"/>
                  <a:gd name="T36" fmla="*/ 2147483647 w 501"/>
                  <a:gd name="T37" fmla="*/ 2147483647 h 323"/>
                  <a:gd name="T38" fmla="*/ 2147483647 w 501"/>
                  <a:gd name="T39" fmla="*/ 2147483647 h 323"/>
                  <a:gd name="T40" fmla="*/ 2147483647 w 501"/>
                  <a:gd name="T41" fmla="*/ 2147483647 h 323"/>
                  <a:gd name="T42" fmla="*/ 0 w 501"/>
                  <a:gd name="T43" fmla="*/ 2147483647 h 323"/>
                  <a:gd name="T44" fmla="*/ 2147483647 w 501"/>
                  <a:gd name="T45" fmla="*/ 2147483647 h 323"/>
                  <a:gd name="T46" fmla="*/ 2147483647 w 501"/>
                  <a:gd name="T47" fmla="*/ 2147483647 h 323"/>
                  <a:gd name="T48" fmla="*/ 2147483647 w 501"/>
                  <a:gd name="T49" fmla="*/ 2147483647 h 323"/>
                  <a:gd name="T50" fmla="*/ 2147483647 w 501"/>
                  <a:gd name="T51" fmla="*/ 2147483647 h 323"/>
                  <a:gd name="T52" fmla="*/ 2147483647 w 501"/>
                  <a:gd name="T53" fmla="*/ 2147483647 h 323"/>
                  <a:gd name="T54" fmla="*/ 2147483647 w 501"/>
                  <a:gd name="T55" fmla="*/ 2147483647 h 323"/>
                  <a:gd name="T56" fmla="*/ 2147483647 w 501"/>
                  <a:gd name="T57" fmla="*/ 2147483647 h 323"/>
                  <a:gd name="T58" fmla="*/ 2147483647 w 501"/>
                  <a:gd name="T59" fmla="*/ 2147483647 h 323"/>
                  <a:gd name="T60" fmla="*/ 2147483647 w 501"/>
                  <a:gd name="T61" fmla="*/ 2147483647 h 323"/>
                  <a:gd name="T62" fmla="*/ 2147483647 w 501"/>
                  <a:gd name="T63" fmla="*/ 2147483647 h 323"/>
                  <a:gd name="T64" fmla="*/ 2147483647 w 501"/>
                  <a:gd name="T65" fmla="*/ 2147483647 h 323"/>
                  <a:gd name="T66" fmla="*/ 2147483647 w 501"/>
                  <a:gd name="T67" fmla="*/ 2147483647 h 323"/>
                  <a:gd name="T68" fmla="*/ 2147483647 w 501"/>
                  <a:gd name="T69" fmla="*/ 2147483647 h 323"/>
                  <a:gd name="T70" fmla="*/ 2147483647 w 501"/>
                  <a:gd name="T71" fmla="*/ 2147483647 h 323"/>
                  <a:gd name="T72" fmla="*/ 2147483647 w 501"/>
                  <a:gd name="T73" fmla="*/ 2147483647 h 323"/>
                  <a:gd name="T74" fmla="*/ 2147483647 w 501"/>
                  <a:gd name="T75" fmla="*/ 2147483647 h 323"/>
                  <a:gd name="T76" fmla="*/ 2147483647 w 501"/>
                  <a:gd name="T77" fmla="*/ 2147483647 h 323"/>
                  <a:gd name="T78" fmla="*/ 2147483647 w 501"/>
                  <a:gd name="T79" fmla="*/ 2147483647 h 323"/>
                  <a:gd name="T80" fmla="*/ 2147483647 w 501"/>
                  <a:gd name="T81" fmla="*/ 2147483647 h 323"/>
                  <a:gd name="T82" fmla="*/ 2147483647 w 501"/>
                  <a:gd name="T83" fmla="*/ 2147483647 h 323"/>
                  <a:gd name="T84" fmla="*/ 2147483647 w 501"/>
                  <a:gd name="T85" fmla="*/ 2147483647 h 323"/>
                  <a:gd name="T86" fmla="*/ 2147483647 w 501"/>
                  <a:gd name="T87" fmla="*/ 2147483647 h 323"/>
                  <a:gd name="T88" fmla="*/ 2147483647 w 501"/>
                  <a:gd name="T89" fmla="*/ 2147483647 h 323"/>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01"/>
                  <a:gd name="T136" fmla="*/ 0 h 323"/>
                  <a:gd name="T137" fmla="*/ 501 w 501"/>
                  <a:gd name="T138" fmla="*/ 323 h 323"/>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01" h="323">
                    <a:moveTo>
                      <a:pt x="0" y="32"/>
                    </a:moveTo>
                    <a:cubicBezTo>
                      <a:pt x="0" y="26"/>
                      <a:pt x="0" y="26"/>
                      <a:pt x="0" y="26"/>
                    </a:cubicBezTo>
                    <a:cubicBezTo>
                      <a:pt x="1" y="26"/>
                      <a:pt x="1" y="26"/>
                      <a:pt x="1" y="26"/>
                    </a:cubicBezTo>
                    <a:cubicBezTo>
                      <a:pt x="2" y="20"/>
                      <a:pt x="2" y="20"/>
                      <a:pt x="2" y="20"/>
                    </a:cubicBezTo>
                    <a:cubicBezTo>
                      <a:pt x="2" y="20"/>
                      <a:pt x="2" y="20"/>
                      <a:pt x="3" y="19"/>
                    </a:cubicBezTo>
                    <a:cubicBezTo>
                      <a:pt x="9" y="10"/>
                      <a:pt x="9" y="10"/>
                      <a:pt x="9" y="10"/>
                    </a:cubicBezTo>
                    <a:cubicBezTo>
                      <a:pt x="9" y="10"/>
                      <a:pt x="9" y="9"/>
                      <a:pt x="9" y="9"/>
                    </a:cubicBezTo>
                    <a:cubicBezTo>
                      <a:pt x="19" y="3"/>
                      <a:pt x="19" y="3"/>
                      <a:pt x="19" y="3"/>
                    </a:cubicBezTo>
                    <a:cubicBezTo>
                      <a:pt x="19" y="3"/>
                      <a:pt x="19" y="3"/>
                      <a:pt x="20" y="3"/>
                    </a:cubicBezTo>
                    <a:cubicBezTo>
                      <a:pt x="25" y="1"/>
                      <a:pt x="25" y="1"/>
                      <a:pt x="25" y="1"/>
                    </a:cubicBezTo>
                    <a:cubicBezTo>
                      <a:pt x="25" y="1"/>
                      <a:pt x="25" y="1"/>
                      <a:pt x="26" y="1"/>
                    </a:cubicBezTo>
                    <a:cubicBezTo>
                      <a:pt x="32" y="0"/>
                      <a:pt x="32" y="0"/>
                      <a:pt x="32" y="0"/>
                    </a:cubicBezTo>
                    <a:cubicBezTo>
                      <a:pt x="470" y="0"/>
                      <a:pt x="470" y="0"/>
                      <a:pt x="470" y="0"/>
                    </a:cubicBezTo>
                    <a:cubicBezTo>
                      <a:pt x="476" y="1"/>
                      <a:pt x="476" y="1"/>
                      <a:pt x="476" y="1"/>
                    </a:cubicBezTo>
                    <a:cubicBezTo>
                      <a:pt x="476" y="1"/>
                      <a:pt x="476" y="1"/>
                      <a:pt x="476" y="1"/>
                    </a:cubicBezTo>
                    <a:cubicBezTo>
                      <a:pt x="482" y="3"/>
                      <a:pt x="482" y="3"/>
                      <a:pt x="482" y="3"/>
                    </a:cubicBezTo>
                    <a:cubicBezTo>
                      <a:pt x="482" y="3"/>
                      <a:pt x="482" y="3"/>
                      <a:pt x="482" y="3"/>
                    </a:cubicBezTo>
                    <a:cubicBezTo>
                      <a:pt x="492" y="9"/>
                      <a:pt x="492" y="9"/>
                      <a:pt x="492" y="9"/>
                    </a:cubicBezTo>
                    <a:cubicBezTo>
                      <a:pt x="492" y="9"/>
                      <a:pt x="492" y="10"/>
                      <a:pt x="492" y="10"/>
                    </a:cubicBezTo>
                    <a:cubicBezTo>
                      <a:pt x="499" y="19"/>
                      <a:pt x="499" y="19"/>
                      <a:pt x="499" y="19"/>
                    </a:cubicBezTo>
                    <a:cubicBezTo>
                      <a:pt x="499" y="20"/>
                      <a:pt x="499" y="20"/>
                      <a:pt x="499" y="20"/>
                    </a:cubicBezTo>
                    <a:cubicBezTo>
                      <a:pt x="501" y="32"/>
                      <a:pt x="501" y="32"/>
                      <a:pt x="501" y="32"/>
                    </a:cubicBezTo>
                    <a:cubicBezTo>
                      <a:pt x="501" y="32"/>
                      <a:pt x="501" y="32"/>
                      <a:pt x="501" y="32"/>
                    </a:cubicBezTo>
                    <a:cubicBezTo>
                      <a:pt x="501" y="291"/>
                      <a:pt x="501" y="291"/>
                      <a:pt x="501" y="291"/>
                    </a:cubicBezTo>
                    <a:cubicBezTo>
                      <a:pt x="501" y="292"/>
                      <a:pt x="501" y="292"/>
                      <a:pt x="501" y="292"/>
                    </a:cubicBezTo>
                    <a:cubicBezTo>
                      <a:pt x="499" y="304"/>
                      <a:pt x="499" y="304"/>
                      <a:pt x="499" y="304"/>
                    </a:cubicBezTo>
                    <a:cubicBezTo>
                      <a:pt x="499" y="304"/>
                      <a:pt x="499" y="304"/>
                      <a:pt x="499" y="304"/>
                    </a:cubicBezTo>
                    <a:cubicBezTo>
                      <a:pt x="492" y="314"/>
                      <a:pt x="492" y="314"/>
                      <a:pt x="492" y="314"/>
                    </a:cubicBezTo>
                    <a:cubicBezTo>
                      <a:pt x="492" y="314"/>
                      <a:pt x="492" y="314"/>
                      <a:pt x="492" y="314"/>
                    </a:cubicBezTo>
                    <a:cubicBezTo>
                      <a:pt x="482" y="321"/>
                      <a:pt x="482" y="321"/>
                      <a:pt x="482" y="321"/>
                    </a:cubicBezTo>
                    <a:cubicBezTo>
                      <a:pt x="482" y="321"/>
                      <a:pt x="482" y="321"/>
                      <a:pt x="482" y="321"/>
                    </a:cubicBezTo>
                    <a:cubicBezTo>
                      <a:pt x="470" y="323"/>
                      <a:pt x="470" y="323"/>
                      <a:pt x="470" y="323"/>
                    </a:cubicBezTo>
                    <a:cubicBezTo>
                      <a:pt x="470" y="323"/>
                      <a:pt x="470" y="323"/>
                      <a:pt x="470" y="323"/>
                    </a:cubicBezTo>
                    <a:cubicBezTo>
                      <a:pt x="32" y="323"/>
                      <a:pt x="32" y="323"/>
                      <a:pt x="32" y="323"/>
                    </a:cubicBezTo>
                    <a:cubicBezTo>
                      <a:pt x="32" y="323"/>
                      <a:pt x="32" y="323"/>
                      <a:pt x="32" y="323"/>
                    </a:cubicBezTo>
                    <a:cubicBezTo>
                      <a:pt x="20" y="321"/>
                      <a:pt x="20" y="321"/>
                      <a:pt x="20" y="321"/>
                    </a:cubicBezTo>
                    <a:cubicBezTo>
                      <a:pt x="20" y="321"/>
                      <a:pt x="19" y="321"/>
                      <a:pt x="19" y="321"/>
                    </a:cubicBezTo>
                    <a:cubicBezTo>
                      <a:pt x="9" y="314"/>
                      <a:pt x="9" y="314"/>
                      <a:pt x="9" y="314"/>
                    </a:cubicBezTo>
                    <a:cubicBezTo>
                      <a:pt x="9" y="314"/>
                      <a:pt x="9" y="314"/>
                      <a:pt x="9" y="314"/>
                    </a:cubicBezTo>
                    <a:cubicBezTo>
                      <a:pt x="3" y="304"/>
                      <a:pt x="3" y="304"/>
                      <a:pt x="3" y="304"/>
                    </a:cubicBezTo>
                    <a:cubicBezTo>
                      <a:pt x="2" y="304"/>
                      <a:pt x="2" y="304"/>
                      <a:pt x="2" y="304"/>
                    </a:cubicBezTo>
                    <a:cubicBezTo>
                      <a:pt x="1" y="298"/>
                      <a:pt x="1" y="298"/>
                      <a:pt x="1" y="298"/>
                    </a:cubicBezTo>
                    <a:cubicBezTo>
                      <a:pt x="1" y="298"/>
                      <a:pt x="1" y="298"/>
                      <a:pt x="0" y="298"/>
                    </a:cubicBezTo>
                    <a:cubicBezTo>
                      <a:pt x="0" y="292"/>
                      <a:pt x="0" y="292"/>
                      <a:pt x="0" y="292"/>
                    </a:cubicBezTo>
                    <a:lnTo>
                      <a:pt x="0" y="32"/>
                    </a:lnTo>
                    <a:close/>
                    <a:moveTo>
                      <a:pt x="3" y="291"/>
                    </a:moveTo>
                    <a:cubicBezTo>
                      <a:pt x="4" y="298"/>
                      <a:pt x="4" y="298"/>
                      <a:pt x="4" y="298"/>
                    </a:cubicBezTo>
                    <a:cubicBezTo>
                      <a:pt x="4" y="297"/>
                      <a:pt x="4" y="297"/>
                      <a:pt x="4" y="297"/>
                    </a:cubicBezTo>
                    <a:cubicBezTo>
                      <a:pt x="5" y="303"/>
                      <a:pt x="5" y="303"/>
                      <a:pt x="5" y="303"/>
                    </a:cubicBezTo>
                    <a:cubicBezTo>
                      <a:pt x="5" y="302"/>
                      <a:pt x="5" y="302"/>
                      <a:pt x="5" y="302"/>
                    </a:cubicBezTo>
                    <a:cubicBezTo>
                      <a:pt x="12" y="312"/>
                      <a:pt x="12" y="312"/>
                      <a:pt x="12" y="312"/>
                    </a:cubicBezTo>
                    <a:cubicBezTo>
                      <a:pt x="11" y="311"/>
                      <a:pt x="11" y="311"/>
                      <a:pt x="11" y="311"/>
                    </a:cubicBezTo>
                    <a:cubicBezTo>
                      <a:pt x="21" y="318"/>
                      <a:pt x="21" y="318"/>
                      <a:pt x="21" y="318"/>
                    </a:cubicBezTo>
                    <a:cubicBezTo>
                      <a:pt x="20" y="318"/>
                      <a:pt x="20" y="318"/>
                      <a:pt x="20" y="318"/>
                    </a:cubicBezTo>
                    <a:cubicBezTo>
                      <a:pt x="32" y="320"/>
                      <a:pt x="32" y="320"/>
                      <a:pt x="32" y="320"/>
                    </a:cubicBezTo>
                    <a:cubicBezTo>
                      <a:pt x="32" y="320"/>
                      <a:pt x="32" y="320"/>
                      <a:pt x="32" y="320"/>
                    </a:cubicBezTo>
                    <a:cubicBezTo>
                      <a:pt x="470" y="320"/>
                      <a:pt x="470" y="320"/>
                      <a:pt x="470" y="320"/>
                    </a:cubicBezTo>
                    <a:cubicBezTo>
                      <a:pt x="469" y="320"/>
                      <a:pt x="469" y="320"/>
                      <a:pt x="469" y="320"/>
                    </a:cubicBezTo>
                    <a:cubicBezTo>
                      <a:pt x="481" y="318"/>
                      <a:pt x="481" y="318"/>
                      <a:pt x="481" y="318"/>
                    </a:cubicBezTo>
                    <a:cubicBezTo>
                      <a:pt x="481" y="318"/>
                      <a:pt x="481" y="318"/>
                      <a:pt x="481" y="318"/>
                    </a:cubicBezTo>
                    <a:cubicBezTo>
                      <a:pt x="490" y="311"/>
                      <a:pt x="490" y="311"/>
                      <a:pt x="490" y="311"/>
                    </a:cubicBezTo>
                    <a:cubicBezTo>
                      <a:pt x="490" y="312"/>
                      <a:pt x="490" y="312"/>
                      <a:pt x="490" y="312"/>
                    </a:cubicBezTo>
                    <a:cubicBezTo>
                      <a:pt x="496" y="302"/>
                      <a:pt x="496" y="302"/>
                      <a:pt x="496" y="302"/>
                    </a:cubicBezTo>
                    <a:cubicBezTo>
                      <a:pt x="496" y="303"/>
                      <a:pt x="496" y="303"/>
                      <a:pt x="496" y="303"/>
                    </a:cubicBezTo>
                    <a:cubicBezTo>
                      <a:pt x="498" y="291"/>
                      <a:pt x="498" y="291"/>
                      <a:pt x="498" y="291"/>
                    </a:cubicBezTo>
                    <a:cubicBezTo>
                      <a:pt x="498" y="291"/>
                      <a:pt x="498" y="291"/>
                      <a:pt x="498" y="291"/>
                    </a:cubicBezTo>
                    <a:cubicBezTo>
                      <a:pt x="498" y="32"/>
                      <a:pt x="498" y="32"/>
                      <a:pt x="498" y="32"/>
                    </a:cubicBezTo>
                    <a:cubicBezTo>
                      <a:pt x="498" y="32"/>
                      <a:pt x="498" y="32"/>
                      <a:pt x="498" y="32"/>
                    </a:cubicBezTo>
                    <a:cubicBezTo>
                      <a:pt x="496" y="21"/>
                      <a:pt x="496" y="21"/>
                      <a:pt x="496" y="21"/>
                    </a:cubicBezTo>
                    <a:cubicBezTo>
                      <a:pt x="496" y="21"/>
                      <a:pt x="496" y="21"/>
                      <a:pt x="496" y="21"/>
                    </a:cubicBezTo>
                    <a:cubicBezTo>
                      <a:pt x="490" y="12"/>
                      <a:pt x="490" y="12"/>
                      <a:pt x="490" y="12"/>
                    </a:cubicBezTo>
                    <a:cubicBezTo>
                      <a:pt x="490" y="12"/>
                      <a:pt x="490" y="12"/>
                      <a:pt x="490" y="12"/>
                    </a:cubicBezTo>
                    <a:cubicBezTo>
                      <a:pt x="481" y="6"/>
                      <a:pt x="481" y="6"/>
                      <a:pt x="481" y="6"/>
                    </a:cubicBezTo>
                    <a:cubicBezTo>
                      <a:pt x="481" y="6"/>
                      <a:pt x="481" y="6"/>
                      <a:pt x="481" y="6"/>
                    </a:cubicBezTo>
                    <a:cubicBezTo>
                      <a:pt x="475" y="4"/>
                      <a:pt x="475" y="4"/>
                      <a:pt x="475" y="4"/>
                    </a:cubicBezTo>
                    <a:cubicBezTo>
                      <a:pt x="476" y="4"/>
                      <a:pt x="476" y="4"/>
                      <a:pt x="476" y="4"/>
                    </a:cubicBezTo>
                    <a:cubicBezTo>
                      <a:pt x="470" y="3"/>
                      <a:pt x="470" y="3"/>
                      <a:pt x="470" y="3"/>
                    </a:cubicBezTo>
                    <a:cubicBezTo>
                      <a:pt x="32" y="3"/>
                      <a:pt x="32" y="3"/>
                      <a:pt x="32" y="3"/>
                    </a:cubicBezTo>
                    <a:cubicBezTo>
                      <a:pt x="26" y="4"/>
                      <a:pt x="26" y="4"/>
                      <a:pt x="26" y="4"/>
                    </a:cubicBezTo>
                    <a:cubicBezTo>
                      <a:pt x="26" y="4"/>
                      <a:pt x="26" y="4"/>
                      <a:pt x="26" y="4"/>
                    </a:cubicBezTo>
                    <a:cubicBezTo>
                      <a:pt x="21" y="6"/>
                      <a:pt x="21" y="6"/>
                      <a:pt x="21" y="6"/>
                    </a:cubicBezTo>
                    <a:cubicBezTo>
                      <a:pt x="21" y="6"/>
                      <a:pt x="21" y="6"/>
                      <a:pt x="21" y="6"/>
                    </a:cubicBezTo>
                    <a:cubicBezTo>
                      <a:pt x="11" y="12"/>
                      <a:pt x="11" y="12"/>
                      <a:pt x="11" y="12"/>
                    </a:cubicBezTo>
                    <a:cubicBezTo>
                      <a:pt x="12" y="12"/>
                      <a:pt x="12" y="12"/>
                      <a:pt x="12" y="12"/>
                    </a:cubicBezTo>
                    <a:cubicBezTo>
                      <a:pt x="5" y="21"/>
                      <a:pt x="5" y="21"/>
                      <a:pt x="5" y="21"/>
                    </a:cubicBezTo>
                    <a:cubicBezTo>
                      <a:pt x="5" y="21"/>
                      <a:pt x="5" y="21"/>
                      <a:pt x="5" y="21"/>
                    </a:cubicBezTo>
                    <a:cubicBezTo>
                      <a:pt x="4" y="27"/>
                      <a:pt x="4" y="27"/>
                      <a:pt x="4" y="27"/>
                    </a:cubicBezTo>
                    <a:cubicBezTo>
                      <a:pt x="4" y="26"/>
                      <a:pt x="4" y="26"/>
                      <a:pt x="4" y="26"/>
                    </a:cubicBezTo>
                    <a:cubicBezTo>
                      <a:pt x="3" y="32"/>
                      <a:pt x="3" y="32"/>
                      <a:pt x="3" y="32"/>
                    </a:cubicBezTo>
                    <a:lnTo>
                      <a:pt x="3" y="291"/>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5" name="Freeform 93"/>
              <p:cNvSpPr>
                <a:spLocks/>
              </p:cNvSpPr>
              <p:nvPr/>
            </p:nvSpPr>
            <p:spPr bwMode="auto">
              <a:xfrm>
                <a:off x="6022980" y="5205402"/>
                <a:ext cx="1316039" cy="790573"/>
              </a:xfrm>
              <a:custGeom>
                <a:avLst/>
                <a:gdLst>
                  <a:gd name="T0" fmla="*/ 0 w 465"/>
                  <a:gd name="T1" fmla="*/ 2147483647 h 279"/>
                  <a:gd name="T2" fmla="*/ 2147483647 w 465"/>
                  <a:gd name="T3" fmla="*/ 0 h 279"/>
                  <a:gd name="T4" fmla="*/ 2147483647 w 465"/>
                  <a:gd name="T5" fmla="*/ 0 h 279"/>
                  <a:gd name="T6" fmla="*/ 2147483647 w 465"/>
                  <a:gd name="T7" fmla="*/ 0 h 279"/>
                  <a:gd name="T8" fmla="*/ 2147483647 w 465"/>
                  <a:gd name="T9" fmla="*/ 0 h 279"/>
                  <a:gd name="T10" fmla="*/ 2147483647 w 465"/>
                  <a:gd name="T11" fmla="*/ 0 h 279"/>
                  <a:gd name="T12" fmla="*/ 2147483647 w 465"/>
                  <a:gd name="T13" fmla="*/ 2147483647 h 279"/>
                  <a:gd name="T14" fmla="*/ 2147483647 w 465"/>
                  <a:gd name="T15" fmla="*/ 2147483647 h 279"/>
                  <a:gd name="T16" fmla="*/ 2147483647 w 465"/>
                  <a:gd name="T17" fmla="*/ 2147483647 h 279"/>
                  <a:gd name="T18" fmla="*/ 2147483647 w 465"/>
                  <a:gd name="T19" fmla="*/ 2147483647 h 279"/>
                  <a:gd name="T20" fmla="*/ 2147483647 w 465"/>
                  <a:gd name="T21" fmla="*/ 2147483647 h 279"/>
                  <a:gd name="T22" fmla="*/ 2147483647 w 465"/>
                  <a:gd name="T23" fmla="*/ 2147483647 h 279"/>
                  <a:gd name="T24" fmla="*/ 2147483647 w 465"/>
                  <a:gd name="T25" fmla="*/ 2147483647 h 279"/>
                  <a:gd name="T26" fmla="*/ 2147483647 w 465"/>
                  <a:gd name="T27" fmla="*/ 2147483647 h 279"/>
                  <a:gd name="T28" fmla="*/ 2147483647 w 465"/>
                  <a:gd name="T29" fmla="*/ 2147483647 h 279"/>
                  <a:gd name="T30" fmla="*/ 2147483647 w 465"/>
                  <a:gd name="T31" fmla="*/ 2147483647 h 279"/>
                  <a:gd name="T32" fmla="*/ 0 w 465"/>
                  <a:gd name="T33" fmla="*/ 2147483647 h 279"/>
                  <a:gd name="T34" fmla="*/ 0 w 465"/>
                  <a:gd name="T35" fmla="*/ 2147483647 h 279"/>
                  <a:gd name="T36" fmla="*/ 0 w 465"/>
                  <a:gd name="T37" fmla="*/ 2147483647 h 27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465"/>
                  <a:gd name="T58" fmla="*/ 0 h 279"/>
                  <a:gd name="T59" fmla="*/ 465 w 465"/>
                  <a:gd name="T60" fmla="*/ 279 h 27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465" h="279">
                    <a:moveTo>
                      <a:pt x="0" y="26"/>
                    </a:moveTo>
                    <a:cubicBezTo>
                      <a:pt x="0" y="12"/>
                      <a:pt x="12" y="0"/>
                      <a:pt x="27" y="0"/>
                    </a:cubicBezTo>
                    <a:cubicBezTo>
                      <a:pt x="27" y="0"/>
                      <a:pt x="27" y="0"/>
                      <a:pt x="27" y="0"/>
                    </a:cubicBezTo>
                    <a:cubicBezTo>
                      <a:pt x="27" y="0"/>
                      <a:pt x="27" y="0"/>
                      <a:pt x="27" y="0"/>
                    </a:cubicBezTo>
                    <a:cubicBezTo>
                      <a:pt x="439" y="0"/>
                      <a:pt x="439" y="0"/>
                      <a:pt x="439" y="0"/>
                    </a:cubicBezTo>
                    <a:cubicBezTo>
                      <a:pt x="439" y="0"/>
                      <a:pt x="439" y="0"/>
                      <a:pt x="439" y="0"/>
                    </a:cubicBezTo>
                    <a:cubicBezTo>
                      <a:pt x="453" y="0"/>
                      <a:pt x="465" y="12"/>
                      <a:pt x="465" y="26"/>
                    </a:cubicBezTo>
                    <a:cubicBezTo>
                      <a:pt x="465" y="26"/>
                      <a:pt x="465" y="26"/>
                      <a:pt x="465" y="26"/>
                    </a:cubicBezTo>
                    <a:cubicBezTo>
                      <a:pt x="465" y="26"/>
                      <a:pt x="465" y="26"/>
                      <a:pt x="465" y="26"/>
                    </a:cubicBezTo>
                    <a:cubicBezTo>
                      <a:pt x="465" y="253"/>
                      <a:pt x="465" y="253"/>
                      <a:pt x="465" y="253"/>
                    </a:cubicBezTo>
                    <a:cubicBezTo>
                      <a:pt x="465" y="253"/>
                      <a:pt x="465" y="253"/>
                      <a:pt x="465" y="253"/>
                    </a:cubicBezTo>
                    <a:cubicBezTo>
                      <a:pt x="465" y="268"/>
                      <a:pt x="453" y="279"/>
                      <a:pt x="439" y="279"/>
                    </a:cubicBezTo>
                    <a:cubicBezTo>
                      <a:pt x="439" y="279"/>
                      <a:pt x="439" y="279"/>
                      <a:pt x="439" y="279"/>
                    </a:cubicBezTo>
                    <a:cubicBezTo>
                      <a:pt x="439" y="279"/>
                      <a:pt x="439" y="279"/>
                      <a:pt x="439" y="279"/>
                    </a:cubicBezTo>
                    <a:cubicBezTo>
                      <a:pt x="27" y="279"/>
                      <a:pt x="27" y="279"/>
                      <a:pt x="27" y="279"/>
                    </a:cubicBezTo>
                    <a:cubicBezTo>
                      <a:pt x="27" y="279"/>
                      <a:pt x="27" y="279"/>
                      <a:pt x="27" y="279"/>
                    </a:cubicBezTo>
                    <a:cubicBezTo>
                      <a:pt x="12" y="279"/>
                      <a:pt x="0" y="268"/>
                      <a:pt x="0" y="253"/>
                    </a:cubicBezTo>
                    <a:cubicBezTo>
                      <a:pt x="0" y="253"/>
                      <a:pt x="0" y="253"/>
                      <a:pt x="0" y="253"/>
                    </a:cubicBezTo>
                    <a:lnTo>
                      <a:pt x="0" y="26"/>
                    </a:lnTo>
                    <a:close/>
                  </a:path>
                </a:pathLst>
              </a:custGeom>
              <a:solidFill>
                <a:srgbClr val="DEDED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6" name="Freeform 94"/>
              <p:cNvSpPr>
                <a:spLocks noEditPoints="1"/>
              </p:cNvSpPr>
              <p:nvPr/>
            </p:nvSpPr>
            <p:spPr bwMode="auto">
              <a:xfrm>
                <a:off x="6019806" y="5200641"/>
                <a:ext cx="1323976" cy="801686"/>
              </a:xfrm>
              <a:custGeom>
                <a:avLst/>
                <a:gdLst>
                  <a:gd name="T0" fmla="*/ 0 w 468"/>
                  <a:gd name="T1" fmla="*/ 2147483647 h 283"/>
                  <a:gd name="T2" fmla="*/ 2147483647 w 468"/>
                  <a:gd name="T3" fmla="*/ 2147483647 h 283"/>
                  <a:gd name="T4" fmla="*/ 2147483647 w 468"/>
                  <a:gd name="T5" fmla="*/ 2147483647 h 283"/>
                  <a:gd name="T6" fmla="*/ 2147483647 w 468"/>
                  <a:gd name="T7" fmla="*/ 2147483647 h 283"/>
                  <a:gd name="T8" fmla="*/ 2147483647 w 468"/>
                  <a:gd name="T9" fmla="*/ 0 h 283"/>
                  <a:gd name="T10" fmla="*/ 2147483647 w 468"/>
                  <a:gd name="T11" fmla="*/ 2147483647 h 283"/>
                  <a:gd name="T12" fmla="*/ 2147483647 w 468"/>
                  <a:gd name="T13" fmla="*/ 2147483647 h 283"/>
                  <a:gd name="T14" fmla="*/ 2147483647 w 468"/>
                  <a:gd name="T15" fmla="*/ 2147483647 h 283"/>
                  <a:gd name="T16" fmla="*/ 2147483647 w 468"/>
                  <a:gd name="T17" fmla="*/ 2147483647 h 283"/>
                  <a:gd name="T18" fmla="*/ 2147483647 w 468"/>
                  <a:gd name="T19" fmla="*/ 2147483647 h 283"/>
                  <a:gd name="T20" fmla="*/ 2147483647 w 468"/>
                  <a:gd name="T21" fmla="*/ 2147483647 h 283"/>
                  <a:gd name="T22" fmla="*/ 2147483647 w 468"/>
                  <a:gd name="T23" fmla="*/ 2147483647 h 283"/>
                  <a:gd name="T24" fmla="*/ 2147483647 w 468"/>
                  <a:gd name="T25" fmla="*/ 2147483647 h 283"/>
                  <a:gd name="T26" fmla="*/ 2147483647 w 468"/>
                  <a:gd name="T27" fmla="*/ 2147483647 h 283"/>
                  <a:gd name="T28" fmla="*/ 2147483647 w 468"/>
                  <a:gd name="T29" fmla="*/ 2147483647 h 283"/>
                  <a:gd name="T30" fmla="*/ 2147483647 w 468"/>
                  <a:gd name="T31" fmla="*/ 2147483647 h 283"/>
                  <a:gd name="T32" fmla="*/ 2147483647 w 468"/>
                  <a:gd name="T33" fmla="*/ 2147483647 h 283"/>
                  <a:gd name="T34" fmla="*/ 2147483647 w 468"/>
                  <a:gd name="T35" fmla="*/ 2147483647 h 283"/>
                  <a:gd name="T36" fmla="*/ 2147483647 w 468"/>
                  <a:gd name="T37" fmla="*/ 2147483647 h 283"/>
                  <a:gd name="T38" fmla="*/ 0 w 468"/>
                  <a:gd name="T39" fmla="*/ 2147483647 h 283"/>
                  <a:gd name="T40" fmla="*/ 2147483647 w 468"/>
                  <a:gd name="T41" fmla="*/ 2147483647 h 283"/>
                  <a:gd name="T42" fmla="*/ 2147483647 w 468"/>
                  <a:gd name="T43" fmla="*/ 2147483647 h 283"/>
                  <a:gd name="T44" fmla="*/ 2147483647 w 468"/>
                  <a:gd name="T45" fmla="*/ 2147483647 h 283"/>
                  <a:gd name="T46" fmla="*/ 2147483647 w 468"/>
                  <a:gd name="T47" fmla="*/ 2147483647 h 283"/>
                  <a:gd name="T48" fmla="*/ 2147483647 w 468"/>
                  <a:gd name="T49" fmla="*/ 2147483647 h 283"/>
                  <a:gd name="T50" fmla="*/ 2147483647 w 468"/>
                  <a:gd name="T51" fmla="*/ 2147483647 h 283"/>
                  <a:gd name="T52" fmla="*/ 2147483647 w 468"/>
                  <a:gd name="T53" fmla="*/ 2147483647 h 283"/>
                  <a:gd name="T54" fmla="*/ 2147483647 w 468"/>
                  <a:gd name="T55" fmla="*/ 2147483647 h 283"/>
                  <a:gd name="T56" fmla="*/ 2147483647 w 468"/>
                  <a:gd name="T57" fmla="*/ 2147483647 h 283"/>
                  <a:gd name="T58" fmla="*/ 2147483647 w 468"/>
                  <a:gd name="T59" fmla="*/ 2147483647 h 283"/>
                  <a:gd name="T60" fmla="*/ 2147483647 w 468"/>
                  <a:gd name="T61" fmla="*/ 2147483647 h 283"/>
                  <a:gd name="T62" fmla="*/ 2147483647 w 468"/>
                  <a:gd name="T63" fmla="*/ 2147483647 h 283"/>
                  <a:gd name="T64" fmla="*/ 2147483647 w 468"/>
                  <a:gd name="T65" fmla="*/ 2147483647 h 283"/>
                  <a:gd name="T66" fmla="*/ 2147483647 w 468"/>
                  <a:gd name="T67" fmla="*/ 2147483647 h 283"/>
                  <a:gd name="T68" fmla="*/ 2147483647 w 468"/>
                  <a:gd name="T69" fmla="*/ 2147483647 h 283"/>
                  <a:gd name="T70" fmla="*/ 2147483647 w 468"/>
                  <a:gd name="T71" fmla="*/ 2147483647 h 283"/>
                  <a:gd name="T72" fmla="*/ 2147483647 w 468"/>
                  <a:gd name="T73" fmla="*/ 2147483647 h 283"/>
                  <a:gd name="T74" fmla="*/ 2147483647 w 468"/>
                  <a:gd name="T75" fmla="*/ 2147483647 h 283"/>
                  <a:gd name="T76" fmla="*/ 2147483647 w 468"/>
                  <a:gd name="T77" fmla="*/ 2147483647 h 283"/>
                  <a:gd name="T78" fmla="*/ 2147483647 w 468"/>
                  <a:gd name="T79" fmla="*/ 2147483647 h 283"/>
                  <a:gd name="T80" fmla="*/ 2147483647 w 468"/>
                  <a:gd name="T81" fmla="*/ 2147483647 h 283"/>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68"/>
                  <a:gd name="T124" fmla="*/ 0 h 283"/>
                  <a:gd name="T125" fmla="*/ 468 w 468"/>
                  <a:gd name="T126" fmla="*/ 283 h 283"/>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68" h="283">
                    <a:moveTo>
                      <a:pt x="0" y="28"/>
                    </a:moveTo>
                    <a:cubicBezTo>
                      <a:pt x="0" y="28"/>
                      <a:pt x="0" y="28"/>
                      <a:pt x="0" y="28"/>
                    </a:cubicBezTo>
                    <a:cubicBezTo>
                      <a:pt x="2" y="18"/>
                      <a:pt x="2" y="18"/>
                      <a:pt x="2" y="18"/>
                    </a:cubicBezTo>
                    <a:cubicBezTo>
                      <a:pt x="2" y="18"/>
                      <a:pt x="2" y="18"/>
                      <a:pt x="2" y="17"/>
                    </a:cubicBezTo>
                    <a:cubicBezTo>
                      <a:pt x="8" y="9"/>
                      <a:pt x="8" y="9"/>
                      <a:pt x="8" y="9"/>
                    </a:cubicBezTo>
                    <a:cubicBezTo>
                      <a:pt x="8" y="9"/>
                      <a:pt x="8" y="9"/>
                      <a:pt x="8" y="9"/>
                    </a:cubicBezTo>
                    <a:cubicBezTo>
                      <a:pt x="17" y="3"/>
                      <a:pt x="17" y="3"/>
                      <a:pt x="17" y="3"/>
                    </a:cubicBezTo>
                    <a:cubicBezTo>
                      <a:pt x="17" y="3"/>
                      <a:pt x="17" y="3"/>
                      <a:pt x="17" y="3"/>
                    </a:cubicBezTo>
                    <a:cubicBezTo>
                      <a:pt x="28" y="1"/>
                      <a:pt x="28" y="1"/>
                      <a:pt x="28" y="1"/>
                    </a:cubicBezTo>
                    <a:cubicBezTo>
                      <a:pt x="28" y="0"/>
                      <a:pt x="28" y="0"/>
                      <a:pt x="28" y="0"/>
                    </a:cubicBezTo>
                    <a:cubicBezTo>
                      <a:pt x="440" y="0"/>
                      <a:pt x="440" y="0"/>
                      <a:pt x="440" y="0"/>
                    </a:cubicBezTo>
                    <a:cubicBezTo>
                      <a:pt x="440" y="0"/>
                      <a:pt x="440" y="1"/>
                      <a:pt x="440" y="1"/>
                    </a:cubicBezTo>
                    <a:cubicBezTo>
                      <a:pt x="450" y="3"/>
                      <a:pt x="450" y="3"/>
                      <a:pt x="450" y="3"/>
                    </a:cubicBezTo>
                    <a:cubicBezTo>
                      <a:pt x="450" y="3"/>
                      <a:pt x="451" y="3"/>
                      <a:pt x="451" y="3"/>
                    </a:cubicBezTo>
                    <a:cubicBezTo>
                      <a:pt x="459" y="9"/>
                      <a:pt x="459" y="9"/>
                      <a:pt x="459" y="9"/>
                    </a:cubicBezTo>
                    <a:cubicBezTo>
                      <a:pt x="459" y="9"/>
                      <a:pt x="460" y="9"/>
                      <a:pt x="460" y="9"/>
                    </a:cubicBezTo>
                    <a:cubicBezTo>
                      <a:pt x="465" y="17"/>
                      <a:pt x="465" y="17"/>
                      <a:pt x="465" y="17"/>
                    </a:cubicBezTo>
                    <a:cubicBezTo>
                      <a:pt x="465" y="18"/>
                      <a:pt x="465" y="18"/>
                      <a:pt x="465" y="18"/>
                    </a:cubicBezTo>
                    <a:cubicBezTo>
                      <a:pt x="468" y="28"/>
                      <a:pt x="468" y="28"/>
                      <a:pt x="468" y="28"/>
                    </a:cubicBezTo>
                    <a:cubicBezTo>
                      <a:pt x="468" y="28"/>
                      <a:pt x="468" y="28"/>
                      <a:pt x="468" y="28"/>
                    </a:cubicBezTo>
                    <a:cubicBezTo>
                      <a:pt x="468" y="255"/>
                      <a:pt x="468" y="255"/>
                      <a:pt x="468" y="255"/>
                    </a:cubicBezTo>
                    <a:cubicBezTo>
                      <a:pt x="468" y="255"/>
                      <a:pt x="468" y="255"/>
                      <a:pt x="468" y="255"/>
                    </a:cubicBezTo>
                    <a:cubicBezTo>
                      <a:pt x="465" y="266"/>
                      <a:pt x="465" y="266"/>
                      <a:pt x="465" y="266"/>
                    </a:cubicBezTo>
                    <a:cubicBezTo>
                      <a:pt x="465" y="266"/>
                      <a:pt x="465" y="266"/>
                      <a:pt x="465" y="266"/>
                    </a:cubicBezTo>
                    <a:cubicBezTo>
                      <a:pt x="460" y="275"/>
                      <a:pt x="460" y="275"/>
                      <a:pt x="460" y="275"/>
                    </a:cubicBezTo>
                    <a:cubicBezTo>
                      <a:pt x="459" y="275"/>
                      <a:pt x="459" y="275"/>
                      <a:pt x="459" y="275"/>
                    </a:cubicBezTo>
                    <a:cubicBezTo>
                      <a:pt x="451" y="281"/>
                      <a:pt x="451" y="281"/>
                      <a:pt x="451" y="281"/>
                    </a:cubicBezTo>
                    <a:cubicBezTo>
                      <a:pt x="451" y="281"/>
                      <a:pt x="450" y="281"/>
                      <a:pt x="450" y="281"/>
                    </a:cubicBezTo>
                    <a:cubicBezTo>
                      <a:pt x="440" y="283"/>
                      <a:pt x="440" y="283"/>
                      <a:pt x="440" y="283"/>
                    </a:cubicBezTo>
                    <a:cubicBezTo>
                      <a:pt x="440" y="283"/>
                      <a:pt x="440" y="283"/>
                      <a:pt x="440" y="283"/>
                    </a:cubicBezTo>
                    <a:cubicBezTo>
                      <a:pt x="28" y="283"/>
                      <a:pt x="28" y="283"/>
                      <a:pt x="28" y="283"/>
                    </a:cubicBezTo>
                    <a:cubicBezTo>
                      <a:pt x="28" y="283"/>
                      <a:pt x="28" y="283"/>
                      <a:pt x="28" y="283"/>
                    </a:cubicBezTo>
                    <a:cubicBezTo>
                      <a:pt x="17" y="281"/>
                      <a:pt x="17" y="281"/>
                      <a:pt x="17" y="281"/>
                    </a:cubicBezTo>
                    <a:cubicBezTo>
                      <a:pt x="17" y="281"/>
                      <a:pt x="17" y="281"/>
                      <a:pt x="17" y="281"/>
                    </a:cubicBezTo>
                    <a:cubicBezTo>
                      <a:pt x="8" y="275"/>
                      <a:pt x="8" y="275"/>
                      <a:pt x="8" y="275"/>
                    </a:cubicBezTo>
                    <a:cubicBezTo>
                      <a:pt x="8" y="275"/>
                      <a:pt x="8" y="275"/>
                      <a:pt x="8" y="275"/>
                    </a:cubicBezTo>
                    <a:cubicBezTo>
                      <a:pt x="2" y="266"/>
                      <a:pt x="2" y="266"/>
                      <a:pt x="2" y="266"/>
                    </a:cubicBezTo>
                    <a:cubicBezTo>
                      <a:pt x="2" y="266"/>
                      <a:pt x="2" y="266"/>
                      <a:pt x="2" y="266"/>
                    </a:cubicBezTo>
                    <a:cubicBezTo>
                      <a:pt x="0" y="255"/>
                      <a:pt x="0" y="255"/>
                      <a:pt x="0" y="255"/>
                    </a:cubicBezTo>
                    <a:cubicBezTo>
                      <a:pt x="0" y="255"/>
                      <a:pt x="0" y="255"/>
                      <a:pt x="0" y="255"/>
                    </a:cubicBezTo>
                    <a:lnTo>
                      <a:pt x="0" y="28"/>
                    </a:lnTo>
                    <a:close/>
                    <a:moveTo>
                      <a:pt x="3" y="255"/>
                    </a:moveTo>
                    <a:cubicBezTo>
                      <a:pt x="3" y="255"/>
                      <a:pt x="3" y="255"/>
                      <a:pt x="3" y="255"/>
                    </a:cubicBezTo>
                    <a:cubicBezTo>
                      <a:pt x="5" y="265"/>
                      <a:pt x="5" y="265"/>
                      <a:pt x="5" y="265"/>
                    </a:cubicBezTo>
                    <a:cubicBezTo>
                      <a:pt x="5" y="265"/>
                      <a:pt x="5" y="265"/>
                      <a:pt x="5" y="265"/>
                    </a:cubicBezTo>
                    <a:cubicBezTo>
                      <a:pt x="11" y="273"/>
                      <a:pt x="11" y="273"/>
                      <a:pt x="11" y="273"/>
                    </a:cubicBezTo>
                    <a:cubicBezTo>
                      <a:pt x="10" y="272"/>
                      <a:pt x="10" y="272"/>
                      <a:pt x="10" y="272"/>
                    </a:cubicBezTo>
                    <a:cubicBezTo>
                      <a:pt x="19" y="278"/>
                      <a:pt x="19" y="278"/>
                      <a:pt x="19" y="278"/>
                    </a:cubicBezTo>
                    <a:cubicBezTo>
                      <a:pt x="18" y="278"/>
                      <a:pt x="18" y="278"/>
                      <a:pt x="18" y="278"/>
                    </a:cubicBezTo>
                    <a:cubicBezTo>
                      <a:pt x="28" y="280"/>
                      <a:pt x="28" y="280"/>
                      <a:pt x="28" y="280"/>
                    </a:cubicBezTo>
                    <a:cubicBezTo>
                      <a:pt x="28" y="280"/>
                      <a:pt x="28" y="280"/>
                      <a:pt x="28" y="280"/>
                    </a:cubicBezTo>
                    <a:cubicBezTo>
                      <a:pt x="440" y="280"/>
                      <a:pt x="440" y="280"/>
                      <a:pt x="440" y="280"/>
                    </a:cubicBezTo>
                    <a:cubicBezTo>
                      <a:pt x="439" y="280"/>
                      <a:pt x="439" y="280"/>
                      <a:pt x="439" y="280"/>
                    </a:cubicBezTo>
                    <a:cubicBezTo>
                      <a:pt x="450" y="278"/>
                      <a:pt x="450" y="278"/>
                      <a:pt x="450" y="278"/>
                    </a:cubicBezTo>
                    <a:cubicBezTo>
                      <a:pt x="449" y="278"/>
                      <a:pt x="449" y="278"/>
                      <a:pt x="449" y="278"/>
                    </a:cubicBezTo>
                    <a:cubicBezTo>
                      <a:pt x="457" y="272"/>
                      <a:pt x="457" y="272"/>
                      <a:pt x="457" y="272"/>
                    </a:cubicBezTo>
                    <a:cubicBezTo>
                      <a:pt x="457" y="273"/>
                      <a:pt x="457" y="273"/>
                      <a:pt x="457" y="273"/>
                    </a:cubicBezTo>
                    <a:cubicBezTo>
                      <a:pt x="462" y="265"/>
                      <a:pt x="462" y="265"/>
                      <a:pt x="462" y="265"/>
                    </a:cubicBezTo>
                    <a:cubicBezTo>
                      <a:pt x="462" y="265"/>
                      <a:pt x="462" y="265"/>
                      <a:pt x="462" y="265"/>
                    </a:cubicBezTo>
                    <a:cubicBezTo>
                      <a:pt x="464" y="255"/>
                      <a:pt x="464" y="255"/>
                      <a:pt x="464" y="255"/>
                    </a:cubicBezTo>
                    <a:cubicBezTo>
                      <a:pt x="464" y="255"/>
                      <a:pt x="464" y="255"/>
                      <a:pt x="464" y="255"/>
                    </a:cubicBezTo>
                    <a:cubicBezTo>
                      <a:pt x="464" y="28"/>
                      <a:pt x="464" y="28"/>
                      <a:pt x="464" y="28"/>
                    </a:cubicBezTo>
                    <a:cubicBezTo>
                      <a:pt x="464" y="29"/>
                      <a:pt x="464" y="29"/>
                      <a:pt x="464" y="29"/>
                    </a:cubicBezTo>
                    <a:cubicBezTo>
                      <a:pt x="462" y="19"/>
                      <a:pt x="462" y="19"/>
                      <a:pt x="462" y="19"/>
                    </a:cubicBezTo>
                    <a:cubicBezTo>
                      <a:pt x="462" y="19"/>
                      <a:pt x="462" y="19"/>
                      <a:pt x="462" y="19"/>
                    </a:cubicBezTo>
                    <a:cubicBezTo>
                      <a:pt x="457" y="11"/>
                      <a:pt x="457" y="11"/>
                      <a:pt x="457" y="11"/>
                    </a:cubicBezTo>
                    <a:cubicBezTo>
                      <a:pt x="457" y="11"/>
                      <a:pt x="457" y="11"/>
                      <a:pt x="457" y="11"/>
                    </a:cubicBezTo>
                    <a:cubicBezTo>
                      <a:pt x="449" y="6"/>
                      <a:pt x="449" y="6"/>
                      <a:pt x="449" y="6"/>
                    </a:cubicBezTo>
                    <a:cubicBezTo>
                      <a:pt x="450" y="6"/>
                      <a:pt x="450" y="6"/>
                      <a:pt x="450" y="6"/>
                    </a:cubicBezTo>
                    <a:cubicBezTo>
                      <a:pt x="439" y="4"/>
                      <a:pt x="439" y="4"/>
                      <a:pt x="439" y="4"/>
                    </a:cubicBezTo>
                    <a:cubicBezTo>
                      <a:pt x="440" y="4"/>
                      <a:pt x="440" y="4"/>
                      <a:pt x="440" y="4"/>
                    </a:cubicBezTo>
                    <a:cubicBezTo>
                      <a:pt x="28" y="4"/>
                      <a:pt x="28" y="4"/>
                      <a:pt x="28" y="4"/>
                    </a:cubicBezTo>
                    <a:cubicBezTo>
                      <a:pt x="28" y="4"/>
                      <a:pt x="28" y="4"/>
                      <a:pt x="28" y="4"/>
                    </a:cubicBezTo>
                    <a:cubicBezTo>
                      <a:pt x="18" y="6"/>
                      <a:pt x="18" y="6"/>
                      <a:pt x="18" y="6"/>
                    </a:cubicBezTo>
                    <a:cubicBezTo>
                      <a:pt x="19" y="6"/>
                      <a:pt x="19" y="6"/>
                      <a:pt x="19" y="6"/>
                    </a:cubicBezTo>
                    <a:cubicBezTo>
                      <a:pt x="10" y="11"/>
                      <a:pt x="10" y="11"/>
                      <a:pt x="10" y="11"/>
                    </a:cubicBezTo>
                    <a:cubicBezTo>
                      <a:pt x="11" y="11"/>
                      <a:pt x="11" y="11"/>
                      <a:pt x="11" y="11"/>
                    </a:cubicBezTo>
                    <a:cubicBezTo>
                      <a:pt x="5" y="19"/>
                      <a:pt x="5" y="19"/>
                      <a:pt x="5" y="19"/>
                    </a:cubicBezTo>
                    <a:cubicBezTo>
                      <a:pt x="5" y="19"/>
                      <a:pt x="5" y="19"/>
                      <a:pt x="5" y="19"/>
                    </a:cubicBezTo>
                    <a:cubicBezTo>
                      <a:pt x="3" y="29"/>
                      <a:pt x="3" y="29"/>
                      <a:pt x="3" y="29"/>
                    </a:cubicBezTo>
                    <a:cubicBezTo>
                      <a:pt x="3" y="28"/>
                      <a:pt x="3" y="28"/>
                      <a:pt x="3" y="28"/>
                    </a:cubicBezTo>
                    <a:lnTo>
                      <a:pt x="3" y="255"/>
                    </a:lnTo>
                    <a:close/>
                  </a:path>
                </a:pathLst>
              </a:custGeom>
              <a:solidFill>
                <a:srgbClr val="FFFFFF"/>
              </a:solidFill>
              <a:ln w="0">
                <a:solidFill>
                  <a:srgbClr val="FFFFFF"/>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7" name="Freeform 95"/>
              <p:cNvSpPr>
                <a:spLocks/>
              </p:cNvSpPr>
              <p:nvPr/>
            </p:nvSpPr>
            <p:spPr bwMode="auto">
              <a:xfrm>
                <a:off x="6323019" y="6259503"/>
                <a:ext cx="704851" cy="104775"/>
              </a:xfrm>
              <a:custGeom>
                <a:avLst/>
                <a:gdLst>
                  <a:gd name="T0" fmla="*/ 0 w 249"/>
                  <a:gd name="T1" fmla="*/ 2147483647 h 37"/>
                  <a:gd name="T2" fmla="*/ 2147483647 w 249"/>
                  <a:gd name="T3" fmla="*/ 0 h 37"/>
                  <a:gd name="T4" fmla="*/ 2147483647 w 249"/>
                  <a:gd name="T5" fmla="*/ 0 h 37"/>
                  <a:gd name="T6" fmla="*/ 2147483647 w 249"/>
                  <a:gd name="T7" fmla="*/ 0 h 37"/>
                  <a:gd name="T8" fmla="*/ 2147483647 w 249"/>
                  <a:gd name="T9" fmla="*/ 0 h 37"/>
                  <a:gd name="T10" fmla="*/ 2147483647 w 249"/>
                  <a:gd name="T11" fmla="*/ 0 h 37"/>
                  <a:gd name="T12" fmla="*/ 2147483647 w 249"/>
                  <a:gd name="T13" fmla="*/ 2147483647 h 37"/>
                  <a:gd name="T14" fmla="*/ 2147483647 w 249"/>
                  <a:gd name="T15" fmla="*/ 2147483647 h 37"/>
                  <a:gd name="T16" fmla="*/ 2147483647 w 249"/>
                  <a:gd name="T17" fmla="*/ 2147483647 h 37"/>
                  <a:gd name="T18" fmla="*/ 2147483647 w 249"/>
                  <a:gd name="T19" fmla="*/ 2147483647 h 37"/>
                  <a:gd name="T20" fmla="*/ 2147483647 w 249"/>
                  <a:gd name="T21" fmla="*/ 2147483647 h 37"/>
                  <a:gd name="T22" fmla="*/ 2147483647 w 249"/>
                  <a:gd name="T23" fmla="*/ 2147483647 h 37"/>
                  <a:gd name="T24" fmla="*/ 2147483647 w 249"/>
                  <a:gd name="T25" fmla="*/ 2147483647 h 37"/>
                  <a:gd name="T26" fmla="*/ 2147483647 w 249"/>
                  <a:gd name="T27" fmla="*/ 2147483647 h 37"/>
                  <a:gd name="T28" fmla="*/ 2147483647 w 249"/>
                  <a:gd name="T29" fmla="*/ 2147483647 h 37"/>
                  <a:gd name="T30" fmla="*/ 2147483647 w 249"/>
                  <a:gd name="T31" fmla="*/ 2147483647 h 37"/>
                  <a:gd name="T32" fmla="*/ 0 w 249"/>
                  <a:gd name="T33" fmla="*/ 2147483647 h 37"/>
                  <a:gd name="T34" fmla="*/ 0 w 249"/>
                  <a:gd name="T35" fmla="*/ 2147483647 h 37"/>
                  <a:gd name="T36" fmla="*/ 0 w 249"/>
                  <a:gd name="T37" fmla="*/ 2147483647 h 37"/>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49"/>
                  <a:gd name="T58" fmla="*/ 0 h 37"/>
                  <a:gd name="T59" fmla="*/ 249 w 249"/>
                  <a:gd name="T60" fmla="*/ 37 h 37"/>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49" h="37">
                    <a:moveTo>
                      <a:pt x="0" y="14"/>
                    </a:moveTo>
                    <a:cubicBezTo>
                      <a:pt x="0" y="6"/>
                      <a:pt x="7" y="0"/>
                      <a:pt x="14" y="0"/>
                    </a:cubicBezTo>
                    <a:cubicBezTo>
                      <a:pt x="14" y="0"/>
                      <a:pt x="14" y="0"/>
                      <a:pt x="14" y="0"/>
                    </a:cubicBezTo>
                    <a:cubicBezTo>
                      <a:pt x="14" y="0"/>
                      <a:pt x="14" y="0"/>
                      <a:pt x="14" y="0"/>
                    </a:cubicBezTo>
                    <a:cubicBezTo>
                      <a:pt x="236" y="0"/>
                      <a:pt x="236" y="0"/>
                      <a:pt x="236" y="0"/>
                    </a:cubicBezTo>
                    <a:cubicBezTo>
                      <a:pt x="236" y="0"/>
                      <a:pt x="236" y="0"/>
                      <a:pt x="236" y="0"/>
                    </a:cubicBezTo>
                    <a:cubicBezTo>
                      <a:pt x="243" y="0"/>
                      <a:pt x="249" y="6"/>
                      <a:pt x="249" y="14"/>
                    </a:cubicBezTo>
                    <a:cubicBezTo>
                      <a:pt x="249" y="14"/>
                      <a:pt x="249" y="14"/>
                      <a:pt x="249" y="14"/>
                    </a:cubicBezTo>
                    <a:cubicBezTo>
                      <a:pt x="249" y="14"/>
                      <a:pt x="249" y="14"/>
                      <a:pt x="249" y="14"/>
                    </a:cubicBezTo>
                    <a:cubicBezTo>
                      <a:pt x="249" y="23"/>
                      <a:pt x="249" y="23"/>
                      <a:pt x="249" y="23"/>
                    </a:cubicBezTo>
                    <a:cubicBezTo>
                      <a:pt x="249" y="23"/>
                      <a:pt x="249" y="23"/>
                      <a:pt x="249" y="23"/>
                    </a:cubicBezTo>
                    <a:cubicBezTo>
                      <a:pt x="249" y="31"/>
                      <a:pt x="243" y="37"/>
                      <a:pt x="236" y="37"/>
                    </a:cubicBezTo>
                    <a:cubicBezTo>
                      <a:pt x="236" y="37"/>
                      <a:pt x="236" y="37"/>
                      <a:pt x="236" y="37"/>
                    </a:cubicBezTo>
                    <a:cubicBezTo>
                      <a:pt x="236" y="37"/>
                      <a:pt x="236" y="37"/>
                      <a:pt x="236" y="37"/>
                    </a:cubicBezTo>
                    <a:cubicBezTo>
                      <a:pt x="14" y="37"/>
                      <a:pt x="14" y="37"/>
                      <a:pt x="14" y="37"/>
                    </a:cubicBezTo>
                    <a:cubicBezTo>
                      <a:pt x="14" y="37"/>
                      <a:pt x="14" y="37"/>
                      <a:pt x="14" y="37"/>
                    </a:cubicBezTo>
                    <a:cubicBezTo>
                      <a:pt x="7" y="37"/>
                      <a:pt x="0" y="31"/>
                      <a:pt x="0" y="23"/>
                    </a:cubicBezTo>
                    <a:cubicBezTo>
                      <a:pt x="0" y="23"/>
                      <a:pt x="0" y="23"/>
                      <a:pt x="0" y="23"/>
                    </a:cubicBezTo>
                    <a:lnTo>
                      <a:pt x="0" y="14"/>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8" name="Freeform 96"/>
              <p:cNvSpPr>
                <a:spLocks/>
              </p:cNvSpPr>
              <p:nvPr/>
            </p:nvSpPr>
            <p:spPr bwMode="auto">
              <a:xfrm>
                <a:off x="6754820" y="5378438"/>
                <a:ext cx="454026" cy="454024"/>
              </a:xfrm>
              <a:custGeom>
                <a:avLst/>
                <a:gdLst>
                  <a:gd name="T0" fmla="*/ 2147483647 w 160"/>
                  <a:gd name="T1" fmla="*/ 2147483647 h 160"/>
                  <a:gd name="T2" fmla="*/ 2147483647 w 160"/>
                  <a:gd name="T3" fmla="*/ 2147483647 h 160"/>
                  <a:gd name="T4" fmla="*/ 2147483647 w 160"/>
                  <a:gd name="T5" fmla="*/ 2147483647 h 160"/>
                  <a:gd name="T6" fmla="*/ 2147483647 w 160"/>
                  <a:gd name="T7" fmla="*/ 2147483647 h 160"/>
                  <a:gd name="T8" fmla="*/ 2147483647 w 160"/>
                  <a:gd name="T9" fmla="*/ 2147483647 h 160"/>
                  <a:gd name="T10" fmla="*/ 2147483647 w 160"/>
                  <a:gd name="T11" fmla="*/ 2147483647 h 160"/>
                  <a:gd name="T12" fmla="*/ 2147483647 w 160"/>
                  <a:gd name="T13" fmla="*/ 2147483647 h 160"/>
                  <a:gd name="T14" fmla="*/ 2147483647 w 160"/>
                  <a:gd name="T15" fmla="*/ 2147483647 h 160"/>
                  <a:gd name="T16" fmla="*/ 2147483647 w 160"/>
                  <a:gd name="T17" fmla="*/ 2147483647 h 160"/>
                  <a:gd name="T18" fmla="*/ 2147483647 w 160"/>
                  <a:gd name="T19" fmla="*/ 2147483647 h 160"/>
                  <a:gd name="T20" fmla="*/ 2147483647 w 160"/>
                  <a:gd name="T21" fmla="*/ 2147483647 h 160"/>
                  <a:gd name="T22" fmla="*/ 2147483647 w 160"/>
                  <a:gd name="T23" fmla="*/ 2147483647 h 16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60"/>
                  <a:gd name="T37" fmla="*/ 0 h 160"/>
                  <a:gd name="T38" fmla="*/ 160 w 160"/>
                  <a:gd name="T39" fmla="*/ 160 h 16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60" h="160">
                    <a:moveTo>
                      <a:pt x="11" y="61"/>
                    </a:moveTo>
                    <a:cubicBezTo>
                      <a:pt x="21" y="23"/>
                      <a:pt x="61" y="0"/>
                      <a:pt x="99" y="11"/>
                    </a:cubicBezTo>
                    <a:cubicBezTo>
                      <a:pt x="99" y="11"/>
                      <a:pt x="99" y="11"/>
                      <a:pt x="99" y="11"/>
                    </a:cubicBezTo>
                    <a:cubicBezTo>
                      <a:pt x="99" y="11"/>
                      <a:pt x="99" y="11"/>
                      <a:pt x="99" y="11"/>
                    </a:cubicBezTo>
                    <a:cubicBezTo>
                      <a:pt x="137" y="22"/>
                      <a:pt x="160" y="61"/>
                      <a:pt x="149" y="99"/>
                    </a:cubicBezTo>
                    <a:cubicBezTo>
                      <a:pt x="149" y="99"/>
                      <a:pt x="149" y="99"/>
                      <a:pt x="149" y="99"/>
                    </a:cubicBezTo>
                    <a:cubicBezTo>
                      <a:pt x="149" y="99"/>
                      <a:pt x="149" y="99"/>
                      <a:pt x="149" y="99"/>
                    </a:cubicBezTo>
                    <a:cubicBezTo>
                      <a:pt x="139" y="138"/>
                      <a:pt x="99" y="160"/>
                      <a:pt x="61" y="149"/>
                    </a:cubicBezTo>
                    <a:cubicBezTo>
                      <a:pt x="61" y="149"/>
                      <a:pt x="61" y="149"/>
                      <a:pt x="61" y="149"/>
                    </a:cubicBezTo>
                    <a:cubicBezTo>
                      <a:pt x="61" y="149"/>
                      <a:pt x="61" y="149"/>
                      <a:pt x="61" y="149"/>
                    </a:cubicBezTo>
                    <a:cubicBezTo>
                      <a:pt x="23" y="139"/>
                      <a:pt x="0" y="99"/>
                      <a:pt x="11" y="61"/>
                    </a:cubicBezTo>
                    <a:cubicBezTo>
                      <a:pt x="11" y="61"/>
                      <a:pt x="11" y="61"/>
                      <a:pt x="11" y="61"/>
                    </a:cubicBezTo>
                    <a:close/>
                  </a:path>
                </a:pathLst>
              </a:custGeom>
              <a:solidFill>
                <a:srgbClr val="BF202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49" name="Freeform 97"/>
              <p:cNvSpPr>
                <a:spLocks/>
              </p:cNvSpPr>
              <p:nvPr/>
            </p:nvSpPr>
            <p:spPr bwMode="auto">
              <a:xfrm>
                <a:off x="6689730" y="5392729"/>
                <a:ext cx="585789" cy="519112"/>
              </a:xfrm>
              <a:custGeom>
                <a:avLst/>
                <a:gdLst>
                  <a:gd name="T0" fmla="*/ 2147483647 w 369"/>
                  <a:gd name="T1" fmla="*/ 0 h 327"/>
                  <a:gd name="T2" fmla="*/ 2147483647 w 369"/>
                  <a:gd name="T3" fmla="*/ 2147483647 h 327"/>
                  <a:gd name="T4" fmla="*/ 2147483647 w 369"/>
                  <a:gd name="T5" fmla="*/ 2147483647 h 327"/>
                  <a:gd name="T6" fmla="*/ 0 w 369"/>
                  <a:gd name="T7" fmla="*/ 2147483647 h 327"/>
                  <a:gd name="T8" fmla="*/ 2147483647 w 369"/>
                  <a:gd name="T9" fmla="*/ 0 h 327"/>
                  <a:gd name="T10" fmla="*/ 0 60000 65536"/>
                  <a:gd name="T11" fmla="*/ 0 60000 65536"/>
                  <a:gd name="T12" fmla="*/ 0 60000 65536"/>
                  <a:gd name="T13" fmla="*/ 0 60000 65536"/>
                  <a:gd name="T14" fmla="*/ 0 60000 65536"/>
                  <a:gd name="T15" fmla="*/ 0 w 369"/>
                  <a:gd name="T16" fmla="*/ 0 h 327"/>
                  <a:gd name="T17" fmla="*/ 369 w 369"/>
                  <a:gd name="T18" fmla="*/ 327 h 327"/>
                </a:gdLst>
                <a:ahLst/>
                <a:cxnLst>
                  <a:cxn ang="T10">
                    <a:pos x="T0" y="T1"/>
                  </a:cxn>
                  <a:cxn ang="T11">
                    <a:pos x="T2" y="T3"/>
                  </a:cxn>
                  <a:cxn ang="T12">
                    <a:pos x="T4" y="T5"/>
                  </a:cxn>
                  <a:cxn ang="T13">
                    <a:pos x="T6" y="T7"/>
                  </a:cxn>
                  <a:cxn ang="T14">
                    <a:pos x="T8" y="T9"/>
                  </a:cxn>
                </a:cxnLst>
                <a:rect l="T15" t="T16" r="T17" b="T18"/>
                <a:pathLst>
                  <a:path w="369" h="327">
                    <a:moveTo>
                      <a:pt x="68" y="0"/>
                    </a:moveTo>
                    <a:lnTo>
                      <a:pt x="369" y="84"/>
                    </a:lnTo>
                    <a:lnTo>
                      <a:pt x="303" y="327"/>
                    </a:lnTo>
                    <a:lnTo>
                      <a:pt x="0" y="243"/>
                    </a:lnTo>
                    <a:lnTo>
                      <a:pt x="68" y="0"/>
                    </a:lnTo>
                    <a:close/>
                  </a:path>
                </a:pathLst>
              </a:custGeom>
              <a:solidFill>
                <a:srgbClr val="E0E0D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0" name="Freeform 98"/>
              <p:cNvSpPr>
                <a:spLocks/>
              </p:cNvSpPr>
              <p:nvPr/>
            </p:nvSpPr>
            <p:spPr bwMode="auto">
              <a:xfrm>
                <a:off x="6897693" y="5418123"/>
                <a:ext cx="250825" cy="158750"/>
              </a:xfrm>
              <a:custGeom>
                <a:avLst/>
                <a:gdLst>
                  <a:gd name="T0" fmla="*/ 2147483647 w 158"/>
                  <a:gd name="T1" fmla="*/ 2147483647 h 100"/>
                  <a:gd name="T2" fmla="*/ 0 w 158"/>
                  <a:gd name="T3" fmla="*/ 0 h 100"/>
                  <a:gd name="T4" fmla="*/ 2147483647 w 158"/>
                  <a:gd name="T5" fmla="*/ 2147483647 h 100"/>
                  <a:gd name="T6" fmla="*/ 2147483647 w 158"/>
                  <a:gd name="T7" fmla="*/ 2147483647 h 100"/>
                  <a:gd name="T8" fmla="*/ 0 60000 65536"/>
                  <a:gd name="T9" fmla="*/ 0 60000 65536"/>
                  <a:gd name="T10" fmla="*/ 0 60000 65536"/>
                  <a:gd name="T11" fmla="*/ 0 60000 65536"/>
                  <a:gd name="T12" fmla="*/ 0 w 158"/>
                  <a:gd name="T13" fmla="*/ 0 h 100"/>
                  <a:gd name="T14" fmla="*/ 158 w 158"/>
                  <a:gd name="T15" fmla="*/ 100 h 100"/>
                </a:gdLst>
                <a:ahLst/>
                <a:cxnLst>
                  <a:cxn ang="T8">
                    <a:pos x="T0" y="T1"/>
                  </a:cxn>
                  <a:cxn ang="T9">
                    <a:pos x="T2" y="T3"/>
                  </a:cxn>
                  <a:cxn ang="T10">
                    <a:pos x="T4" y="T5"/>
                  </a:cxn>
                  <a:cxn ang="T11">
                    <a:pos x="T6" y="T7"/>
                  </a:cxn>
                </a:cxnLst>
                <a:rect l="T12" t="T13" r="T14" b="T15"/>
                <a:pathLst>
                  <a:path w="158" h="100">
                    <a:moveTo>
                      <a:pt x="57" y="100"/>
                    </a:moveTo>
                    <a:lnTo>
                      <a:pt x="0" y="0"/>
                    </a:lnTo>
                    <a:lnTo>
                      <a:pt x="158" y="43"/>
                    </a:lnTo>
                    <a:lnTo>
                      <a:pt x="57" y="10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1" name="Freeform 99"/>
              <p:cNvSpPr>
                <a:spLocks/>
              </p:cNvSpPr>
              <p:nvPr/>
            </p:nvSpPr>
            <p:spPr bwMode="auto">
              <a:xfrm>
                <a:off x="6735767" y="5457811"/>
                <a:ext cx="463550" cy="414337"/>
              </a:xfrm>
              <a:custGeom>
                <a:avLst/>
                <a:gdLst>
                  <a:gd name="T0" fmla="*/ 2147483647 w 164"/>
                  <a:gd name="T1" fmla="*/ 2147483647 h 146"/>
                  <a:gd name="T2" fmla="*/ 2147483647 w 164"/>
                  <a:gd name="T3" fmla="*/ 2147483647 h 146"/>
                  <a:gd name="T4" fmla="*/ 2147483647 w 164"/>
                  <a:gd name="T5" fmla="*/ 2147483647 h 146"/>
                  <a:gd name="T6" fmla="*/ 2147483647 w 164"/>
                  <a:gd name="T7" fmla="*/ 0 h 146"/>
                  <a:gd name="T8" fmla="*/ 2147483647 w 164"/>
                  <a:gd name="T9" fmla="*/ 0 h 146"/>
                  <a:gd name="T10" fmla="*/ 2147483647 w 164"/>
                  <a:gd name="T11" fmla="*/ 0 h 146"/>
                  <a:gd name="T12" fmla="*/ 2147483647 w 164"/>
                  <a:gd name="T13" fmla="*/ 2147483647 h 146"/>
                  <a:gd name="T14" fmla="*/ 2147483647 w 164"/>
                  <a:gd name="T15" fmla="*/ 2147483647 h 146"/>
                  <a:gd name="T16" fmla="*/ 0 60000 65536"/>
                  <a:gd name="T17" fmla="*/ 0 60000 65536"/>
                  <a:gd name="T18" fmla="*/ 0 60000 65536"/>
                  <a:gd name="T19" fmla="*/ 0 60000 65536"/>
                  <a:gd name="T20" fmla="*/ 0 60000 65536"/>
                  <a:gd name="T21" fmla="*/ 0 60000 65536"/>
                  <a:gd name="T22" fmla="*/ 0 60000 65536"/>
                  <a:gd name="T23" fmla="*/ 0 60000 65536"/>
                  <a:gd name="T24" fmla="*/ 0 w 164"/>
                  <a:gd name="T25" fmla="*/ 0 h 146"/>
                  <a:gd name="T26" fmla="*/ 164 w 164"/>
                  <a:gd name="T27" fmla="*/ 146 h 14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64" h="146">
                    <a:moveTo>
                      <a:pt x="144" y="27"/>
                    </a:moveTo>
                    <a:cubicBezTo>
                      <a:pt x="164" y="62"/>
                      <a:pt x="153" y="106"/>
                      <a:pt x="118" y="126"/>
                    </a:cubicBezTo>
                    <a:cubicBezTo>
                      <a:pt x="84" y="146"/>
                      <a:pt x="39" y="134"/>
                      <a:pt x="20" y="99"/>
                    </a:cubicBezTo>
                    <a:cubicBezTo>
                      <a:pt x="0" y="65"/>
                      <a:pt x="11" y="20"/>
                      <a:pt x="46" y="0"/>
                    </a:cubicBezTo>
                    <a:cubicBezTo>
                      <a:pt x="46" y="0"/>
                      <a:pt x="46" y="0"/>
                      <a:pt x="46" y="0"/>
                    </a:cubicBezTo>
                    <a:cubicBezTo>
                      <a:pt x="46" y="0"/>
                      <a:pt x="46" y="0"/>
                      <a:pt x="46" y="0"/>
                    </a:cubicBezTo>
                    <a:cubicBezTo>
                      <a:pt x="82" y="63"/>
                      <a:pt x="82" y="63"/>
                      <a:pt x="82" y="63"/>
                    </a:cubicBezTo>
                    <a:lnTo>
                      <a:pt x="144" y="27"/>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2" name="Freeform 100"/>
              <p:cNvSpPr>
                <a:spLocks/>
              </p:cNvSpPr>
              <p:nvPr/>
            </p:nvSpPr>
            <p:spPr bwMode="auto">
              <a:xfrm>
                <a:off x="6200778" y="5438766"/>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3" name="Freeform 101"/>
              <p:cNvSpPr>
                <a:spLocks/>
              </p:cNvSpPr>
              <p:nvPr/>
            </p:nvSpPr>
            <p:spPr bwMode="auto">
              <a:xfrm>
                <a:off x="6200778" y="5562589"/>
                <a:ext cx="455613" cy="76200"/>
              </a:xfrm>
              <a:custGeom>
                <a:avLst/>
                <a:gdLst>
                  <a:gd name="T0" fmla="*/ 0 w 287"/>
                  <a:gd name="T1" fmla="*/ 0 h 48"/>
                  <a:gd name="T2" fmla="*/ 0 w 287"/>
                  <a:gd name="T3" fmla="*/ 2147483647 h 48"/>
                  <a:gd name="T4" fmla="*/ 2147483647 w 287"/>
                  <a:gd name="T5" fmla="*/ 2147483647 h 48"/>
                  <a:gd name="T6" fmla="*/ 2147483647 w 287"/>
                  <a:gd name="T7" fmla="*/ 0 h 48"/>
                  <a:gd name="T8" fmla="*/ 0 w 287"/>
                  <a:gd name="T9" fmla="*/ 0 h 48"/>
                  <a:gd name="T10" fmla="*/ 0 w 287"/>
                  <a:gd name="T11" fmla="*/ 0 h 48"/>
                  <a:gd name="T12" fmla="*/ 0 60000 65536"/>
                  <a:gd name="T13" fmla="*/ 0 60000 65536"/>
                  <a:gd name="T14" fmla="*/ 0 60000 65536"/>
                  <a:gd name="T15" fmla="*/ 0 60000 65536"/>
                  <a:gd name="T16" fmla="*/ 0 60000 65536"/>
                  <a:gd name="T17" fmla="*/ 0 60000 65536"/>
                  <a:gd name="T18" fmla="*/ 0 w 287"/>
                  <a:gd name="T19" fmla="*/ 0 h 48"/>
                  <a:gd name="T20" fmla="*/ 287 w 287"/>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287" h="48">
                    <a:moveTo>
                      <a:pt x="0" y="0"/>
                    </a:moveTo>
                    <a:lnTo>
                      <a:pt x="0" y="48"/>
                    </a:lnTo>
                    <a:lnTo>
                      <a:pt x="287" y="48"/>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4" name="Freeform 102"/>
              <p:cNvSpPr>
                <a:spLocks/>
              </p:cNvSpPr>
              <p:nvPr/>
            </p:nvSpPr>
            <p:spPr bwMode="auto">
              <a:xfrm>
                <a:off x="6200789" y="5695942"/>
                <a:ext cx="455614" cy="68263"/>
              </a:xfrm>
              <a:custGeom>
                <a:avLst/>
                <a:gdLst>
                  <a:gd name="T0" fmla="*/ 0 w 287"/>
                  <a:gd name="T1" fmla="*/ 0 h 43"/>
                  <a:gd name="T2" fmla="*/ 0 w 287"/>
                  <a:gd name="T3" fmla="*/ 2147483647 h 43"/>
                  <a:gd name="T4" fmla="*/ 2147483647 w 287"/>
                  <a:gd name="T5" fmla="*/ 2147483647 h 43"/>
                  <a:gd name="T6" fmla="*/ 2147483647 w 287"/>
                  <a:gd name="T7" fmla="*/ 0 h 43"/>
                  <a:gd name="T8" fmla="*/ 0 w 287"/>
                  <a:gd name="T9" fmla="*/ 0 h 43"/>
                  <a:gd name="T10" fmla="*/ 0 w 287"/>
                  <a:gd name="T11" fmla="*/ 0 h 43"/>
                  <a:gd name="T12" fmla="*/ 0 60000 65536"/>
                  <a:gd name="T13" fmla="*/ 0 60000 65536"/>
                  <a:gd name="T14" fmla="*/ 0 60000 65536"/>
                  <a:gd name="T15" fmla="*/ 0 60000 65536"/>
                  <a:gd name="T16" fmla="*/ 0 60000 65536"/>
                  <a:gd name="T17" fmla="*/ 0 60000 65536"/>
                  <a:gd name="T18" fmla="*/ 0 w 287"/>
                  <a:gd name="T19" fmla="*/ 0 h 43"/>
                  <a:gd name="T20" fmla="*/ 287 w 287"/>
                  <a:gd name="T21" fmla="*/ 43 h 43"/>
                </a:gdLst>
                <a:ahLst/>
                <a:cxnLst>
                  <a:cxn ang="T12">
                    <a:pos x="T0" y="T1"/>
                  </a:cxn>
                  <a:cxn ang="T13">
                    <a:pos x="T2" y="T3"/>
                  </a:cxn>
                  <a:cxn ang="T14">
                    <a:pos x="T4" y="T5"/>
                  </a:cxn>
                  <a:cxn ang="T15">
                    <a:pos x="T6" y="T7"/>
                  </a:cxn>
                  <a:cxn ang="T16">
                    <a:pos x="T8" y="T9"/>
                  </a:cxn>
                  <a:cxn ang="T17">
                    <a:pos x="T10" y="T11"/>
                  </a:cxn>
                </a:cxnLst>
                <a:rect l="T18" t="T19" r="T20" b="T21"/>
                <a:pathLst>
                  <a:path w="287" h="43">
                    <a:moveTo>
                      <a:pt x="0" y="0"/>
                    </a:moveTo>
                    <a:lnTo>
                      <a:pt x="0" y="43"/>
                    </a:lnTo>
                    <a:lnTo>
                      <a:pt x="287" y="43"/>
                    </a:lnTo>
                    <a:lnTo>
                      <a:pt x="287"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sp>
            <p:nvSpPr>
              <p:cNvPr id="355" name="Freeform 103"/>
              <p:cNvSpPr>
                <a:spLocks/>
              </p:cNvSpPr>
              <p:nvPr/>
            </p:nvSpPr>
            <p:spPr bwMode="auto">
              <a:xfrm>
                <a:off x="6200775" y="5821364"/>
                <a:ext cx="209551" cy="76200"/>
              </a:xfrm>
              <a:custGeom>
                <a:avLst/>
                <a:gdLst>
                  <a:gd name="T0" fmla="*/ 0 w 132"/>
                  <a:gd name="T1" fmla="*/ 0 h 48"/>
                  <a:gd name="T2" fmla="*/ 0 w 132"/>
                  <a:gd name="T3" fmla="*/ 2147483647 h 48"/>
                  <a:gd name="T4" fmla="*/ 2147483647 w 132"/>
                  <a:gd name="T5" fmla="*/ 2147483647 h 48"/>
                  <a:gd name="T6" fmla="*/ 2147483647 w 132"/>
                  <a:gd name="T7" fmla="*/ 0 h 48"/>
                  <a:gd name="T8" fmla="*/ 0 w 132"/>
                  <a:gd name="T9" fmla="*/ 0 h 48"/>
                  <a:gd name="T10" fmla="*/ 0 w 132"/>
                  <a:gd name="T11" fmla="*/ 0 h 48"/>
                  <a:gd name="T12" fmla="*/ 0 60000 65536"/>
                  <a:gd name="T13" fmla="*/ 0 60000 65536"/>
                  <a:gd name="T14" fmla="*/ 0 60000 65536"/>
                  <a:gd name="T15" fmla="*/ 0 60000 65536"/>
                  <a:gd name="T16" fmla="*/ 0 60000 65536"/>
                  <a:gd name="T17" fmla="*/ 0 60000 65536"/>
                  <a:gd name="T18" fmla="*/ 0 w 132"/>
                  <a:gd name="T19" fmla="*/ 0 h 48"/>
                  <a:gd name="T20" fmla="*/ 132 w 132"/>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132" h="48">
                    <a:moveTo>
                      <a:pt x="0" y="0"/>
                    </a:moveTo>
                    <a:lnTo>
                      <a:pt x="0" y="48"/>
                    </a:lnTo>
                    <a:lnTo>
                      <a:pt x="132" y="48"/>
                    </a:lnTo>
                    <a:lnTo>
                      <a:pt x="132" y="0"/>
                    </a:lnTo>
                    <a:lnTo>
                      <a:pt x="0" y="0"/>
                    </a:lnTo>
                    <a:close/>
                  </a:path>
                </a:pathLst>
              </a:custGeom>
              <a:solidFill>
                <a:srgbClr val="C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libri"/>
                  <a:ea typeface="+mn-ea"/>
                  <a:cs typeface="+mn-cs"/>
                </a:endParaRPr>
              </a:p>
            </p:txBody>
          </p:sp>
        </p:grpSp>
      </p:grpSp>
      <p:cxnSp>
        <p:nvCxnSpPr>
          <p:cNvPr id="356" name="Straight Arrow Connector 355"/>
          <p:cNvCxnSpPr/>
          <p:nvPr/>
        </p:nvCxnSpPr>
        <p:spPr bwMode="auto">
          <a:xfrm flipH="1">
            <a:off x="1102883" y="2825880"/>
            <a:ext cx="382354" cy="1"/>
          </a:xfrm>
          <a:prstGeom prst="straightConnector1">
            <a:avLst/>
          </a:prstGeom>
          <a:solidFill>
            <a:schemeClr val="accent1"/>
          </a:solidFill>
          <a:ln w="38100" cap="flat" cmpd="sng" algn="ctr">
            <a:solidFill>
              <a:schemeClr val="tx1"/>
            </a:solidFill>
            <a:prstDash val="sysDot"/>
            <a:round/>
            <a:headEnd type="none" w="med" len="med"/>
            <a:tailEnd type="none" w="med" len="med"/>
          </a:ln>
          <a:effectLst/>
        </p:spPr>
      </p:cxnSp>
      <p:cxnSp>
        <p:nvCxnSpPr>
          <p:cNvPr id="357" name="Straight Arrow Connector 356"/>
          <p:cNvCxnSpPr/>
          <p:nvPr/>
        </p:nvCxnSpPr>
        <p:spPr bwMode="auto">
          <a:xfrm>
            <a:off x="2452146" y="2825880"/>
            <a:ext cx="535724"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358" name="TextBox 357"/>
          <p:cNvSpPr txBox="1"/>
          <p:nvPr/>
        </p:nvSpPr>
        <p:spPr>
          <a:xfrm>
            <a:off x="2492964" y="2587219"/>
            <a:ext cx="510849" cy="210911"/>
          </a:xfrm>
          <a:prstGeom prst="rect">
            <a:avLst/>
          </a:prstGeom>
          <a:noFill/>
          <a:ln>
            <a:noFill/>
          </a:ln>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mn-ea"/>
                <a:cs typeface="+mn-cs"/>
              </a:rPr>
              <a:t>API</a:t>
            </a:r>
          </a:p>
        </p:txBody>
      </p:sp>
      <p:sp>
        <p:nvSpPr>
          <p:cNvPr id="359" name="TextBox 358"/>
          <p:cNvSpPr txBox="1"/>
          <p:nvPr/>
        </p:nvSpPr>
        <p:spPr>
          <a:xfrm>
            <a:off x="3100294" y="2760114"/>
            <a:ext cx="1066207"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mn-cs"/>
              </a:rPr>
              <a:t>API Registration  &amp; Lifecycle</a:t>
            </a:r>
          </a:p>
        </p:txBody>
      </p:sp>
      <p:sp>
        <p:nvSpPr>
          <p:cNvPr id="360" name="TextBox 359"/>
          <p:cNvSpPr txBox="1"/>
          <p:nvPr/>
        </p:nvSpPr>
        <p:spPr>
          <a:xfrm>
            <a:off x="3103284" y="3180592"/>
            <a:ext cx="1066207" cy="24622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mn-cs"/>
              </a:rPr>
              <a:t>API Catalog</a:t>
            </a:r>
          </a:p>
        </p:txBody>
      </p:sp>
      <p:sp>
        <p:nvSpPr>
          <p:cNvPr id="361" name="TextBox 360"/>
          <p:cNvSpPr txBox="1"/>
          <p:nvPr/>
        </p:nvSpPr>
        <p:spPr>
          <a:xfrm>
            <a:off x="3101701" y="3436842"/>
            <a:ext cx="1066207"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255384"/>
                </a:solidFill>
                <a:effectLst/>
                <a:uLnTx/>
                <a:uFillTx/>
                <a:latin typeface="Calibri"/>
                <a:ea typeface="+mn-ea"/>
                <a:cs typeface="+mn-cs"/>
              </a:rPr>
              <a:t>Partner &amp; Policy Administration</a:t>
            </a:r>
          </a:p>
        </p:txBody>
      </p:sp>
      <p:cxnSp>
        <p:nvCxnSpPr>
          <p:cNvPr id="362" name="Straight Connector 361"/>
          <p:cNvCxnSpPr/>
          <p:nvPr/>
        </p:nvCxnSpPr>
        <p:spPr>
          <a:xfrm>
            <a:off x="3386101" y="3166895"/>
            <a:ext cx="526942" cy="0"/>
          </a:xfrm>
          <a:prstGeom prst="line">
            <a:avLst/>
          </a:prstGeom>
          <a:ln w="12700">
            <a:solidFill>
              <a:schemeClr val="tx2"/>
            </a:solidFill>
            <a:prstDash val="sysDot"/>
          </a:ln>
        </p:spPr>
        <p:style>
          <a:lnRef idx="2">
            <a:schemeClr val="accent1"/>
          </a:lnRef>
          <a:fillRef idx="0">
            <a:schemeClr val="accent1"/>
          </a:fillRef>
          <a:effectRef idx="1">
            <a:schemeClr val="accent1"/>
          </a:effectRef>
          <a:fontRef idx="minor">
            <a:schemeClr val="tx1"/>
          </a:fontRef>
        </p:style>
      </p:cxnSp>
      <p:cxnSp>
        <p:nvCxnSpPr>
          <p:cNvPr id="363" name="Straight Connector 362"/>
          <p:cNvCxnSpPr/>
          <p:nvPr/>
        </p:nvCxnSpPr>
        <p:spPr>
          <a:xfrm>
            <a:off x="3386101" y="3436258"/>
            <a:ext cx="526942" cy="0"/>
          </a:xfrm>
          <a:prstGeom prst="line">
            <a:avLst/>
          </a:prstGeom>
          <a:ln w="12700">
            <a:solidFill>
              <a:schemeClr val="tx2"/>
            </a:solidFill>
            <a:prstDash val="sysDot"/>
          </a:ln>
        </p:spPr>
        <p:style>
          <a:lnRef idx="2">
            <a:schemeClr val="accent1"/>
          </a:lnRef>
          <a:fillRef idx="0">
            <a:schemeClr val="accent1"/>
          </a:fillRef>
          <a:effectRef idx="1">
            <a:schemeClr val="accent1"/>
          </a:effectRef>
          <a:fontRef idx="minor">
            <a:schemeClr val="tx1"/>
          </a:fontRef>
        </p:style>
      </p:cxnSp>
      <p:sp>
        <p:nvSpPr>
          <p:cNvPr id="364" name="Rounded Rectangle 363"/>
          <p:cNvSpPr/>
          <p:nvPr/>
        </p:nvSpPr>
        <p:spPr>
          <a:xfrm>
            <a:off x="5130827" y="3949281"/>
            <a:ext cx="126549" cy="841125"/>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REST</a:t>
            </a:r>
          </a:p>
        </p:txBody>
      </p:sp>
      <p:cxnSp>
        <p:nvCxnSpPr>
          <p:cNvPr id="365" name="Straight Arrow Connector 364"/>
          <p:cNvCxnSpPr/>
          <p:nvPr/>
        </p:nvCxnSpPr>
        <p:spPr bwMode="auto">
          <a:xfrm>
            <a:off x="4139437" y="5052045"/>
            <a:ext cx="889738" cy="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pic>
        <p:nvPicPr>
          <p:cNvPr id="366" name="Picture 36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6994" y="2488239"/>
            <a:ext cx="742101" cy="578670"/>
          </a:xfrm>
          <a:prstGeom prst="rect">
            <a:avLst/>
          </a:prstGeom>
        </p:spPr>
      </p:pic>
      <p:sp>
        <p:nvSpPr>
          <p:cNvPr id="367" name="Freeform 151"/>
          <p:cNvSpPr>
            <a:spLocks noChangeAspect="1" noEditPoints="1"/>
          </p:cNvSpPr>
          <p:nvPr/>
        </p:nvSpPr>
        <p:spPr bwMode="auto">
          <a:xfrm>
            <a:off x="745635" y="3905166"/>
            <a:ext cx="288515" cy="529115"/>
          </a:xfrm>
          <a:custGeom>
            <a:avLst/>
            <a:gdLst>
              <a:gd name="T0" fmla="*/ 215930061 w 498"/>
              <a:gd name="T1" fmla="*/ 27828414 h 838"/>
              <a:gd name="T2" fmla="*/ 37229223 w 498"/>
              <a:gd name="T3" fmla="*/ 144707469 h 838"/>
              <a:gd name="T4" fmla="*/ 0 w 498"/>
              <a:gd name="T5" fmla="*/ 1302371263 h 838"/>
              <a:gd name="T6" fmla="*/ 29783926 w 498"/>
              <a:gd name="T7" fmla="*/ 1422960558 h 838"/>
              <a:gd name="T8" fmla="*/ 135887281 w 498"/>
              <a:gd name="T9" fmla="*/ 1524998832 h 838"/>
              <a:gd name="T10" fmla="*/ 670130081 w 498"/>
              <a:gd name="T11" fmla="*/ 1554682372 h 838"/>
              <a:gd name="T12" fmla="*/ 791125532 w 498"/>
              <a:gd name="T13" fmla="*/ 1524998832 h 838"/>
              <a:gd name="T14" fmla="*/ 893506888 w 498"/>
              <a:gd name="T15" fmla="*/ 1422960558 h 838"/>
              <a:gd name="T16" fmla="*/ 927012769 w 498"/>
              <a:gd name="T17" fmla="*/ 300547116 h 838"/>
              <a:gd name="T18" fmla="*/ 886060227 w 498"/>
              <a:gd name="T19" fmla="*/ 144707469 h 838"/>
              <a:gd name="T20" fmla="*/ 707359293 w 498"/>
              <a:gd name="T21" fmla="*/ 27828414 h 838"/>
              <a:gd name="T22" fmla="*/ 364848359 w 498"/>
              <a:gd name="T23" fmla="*/ 144707469 h 838"/>
              <a:gd name="T24" fmla="*/ 584501665 w 498"/>
              <a:gd name="T25" fmla="*/ 168825600 h 838"/>
              <a:gd name="T26" fmla="*/ 364848359 w 498"/>
              <a:gd name="T27" fmla="*/ 196654046 h 838"/>
              <a:gd name="T28" fmla="*/ 340648672 w 498"/>
              <a:gd name="T29" fmla="*/ 168825600 h 838"/>
              <a:gd name="T30" fmla="*/ 243852993 w 498"/>
              <a:gd name="T31" fmla="*/ 1359883206 h 838"/>
              <a:gd name="T32" fmla="*/ 145194925 w 498"/>
              <a:gd name="T33" fmla="*/ 1311646944 h 838"/>
              <a:gd name="T34" fmla="*/ 243852993 w 498"/>
              <a:gd name="T35" fmla="*/ 1261555545 h 838"/>
              <a:gd name="T36" fmla="*/ 290389849 w 498"/>
              <a:gd name="T37" fmla="*/ 1311646944 h 838"/>
              <a:gd name="T38" fmla="*/ 243852993 w 498"/>
              <a:gd name="T39" fmla="*/ 1163229245 h 838"/>
              <a:gd name="T40" fmla="*/ 145194925 w 498"/>
              <a:gd name="T41" fmla="*/ 1116848118 h 838"/>
              <a:gd name="T42" fmla="*/ 243852993 w 498"/>
              <a:gd name="T43" fmla="*/ 1068611856 h 838"/>
              <a:gd name="T44" fmla="*/ 290389849 w 498"/>
              <a:gd name="T45" fmla="*/ 1116848118 h 838"/>
              <a:gd name="T46" fmla="*/ 243852993 w 498"/>
              <a:gd name="T47" fmla="*/ 972140692 h 838"/>
              <a:gd name="T48" fmla="*/ 145194925 w 498"/>
              <a:gd name="T49" fmla="*/ 920194157 h 838"/>
              <a:gd name="T50" fmla="*/ 243852993 w 498"/>
              <a:gd name="T51" fmla="*/ 873813031 h 838"/>
              <a:gd name="T52" fmla="*/ 290389849 w 498"/>
              <a:gd name="T53" fmla="*/ 920194157 h 838"/>
              <a:gd name="T54" fmla="*/ 487705987 w 498"/>
              <a:gd name="T55" fmla="*/ 1359883206 h 838"/>
              <a:gd name="T56" fmla="*/ 389047961 w 498"/>
              <a:gd name="T57" fmla="*/ 1311646944 h 838"/>
              <a:gd name="T58" fmla="*/ 487705987 w 498"/>
              <a:gd name="T59" fmla="*/ 1261555545 h 838"/>
              <a:gd name="T60" fmla="*/ 534242843 w 498"/>
              <a:gd name="T61" fmla="*/ 1311646944 h 838"/>
              <a:gd name="T62" fmla="*/ 487705987 w 498"/>
              <a:gd name="T63" fmla="*/ 1163229245 h 838"/>
              <a:gd name="T64" fmla="*/ 389047961 w 498"/>
              <a:gd name="T65" fmla="*/ 1116848118 h 838"/>
              <a:gd name="T66" fmla="*/ 487705987 w 498"/>
              <a:gd name="T67" fmla="*/ 1068611856 h 838"/>
              <a:gd name="T68" fmla="*/ 534242843 w 498"/>
              <a:gd name="T69" fmla="*/ 1116848118 h 838"/>
              <a:gd name="T70" fmla="*/ 487705987 w 498"/>
              <a:gd name="T71" fmla="*/ 972140692 h 838"/>
              <a:gd name="T72" fmla="*/ 389047961 w 498"/>
              <a:gd name="T73" fmla="*/ 920194157 h 838"/>
              <a:gd name="T74" fmla="*/ 487705987 w 498"/>
              <a:gd name="T75" fmla="*/ 873813031 h 838"/>
              <a:gd name="T76" fmla="*/ 534242843 w 498"/>
              <a:gd name="T77" fmla="*/ 920194157 h 838"/>
              <a:gd name="T78" fmla="*/ 731559065 w 498"/>
              <a:gd name="T79" fmla="*/ 1359883206 h 838"/>
              <a:gd name="T80" fmla="*/ 632900869 w 498"/>
              <a:gd name="T81" fmla="*/ 1311646944 h 838"/>
              <a:gd name="T82" fmla="*/ 731559065 w 498"/>
              <a:gd name="T83" fmla="*/ 1261555545 h 838"/>
              <a:gd name="T84" fmla="*/ 778094557 w 498"/>
              <a:gd name="T85" fmla="*/ 1311646944 h 838"/>
              <a:gd name="T86" fmla="*/ 731559065 w 498"/>
              <a:gd name="T87" fmla="*/ 1163229245 h 838"/>
              <a:gd name="T88" fmla="*/ 632900869 w 498"/>
              <a:gd name="T89" fmla="*/ 1116848118 h 838"/>
              <a:gd name="T90" fmla="*/ 731559065 w 498"/>
              <a:gd name="T91" fmla="*/ 1068611856 h 838"/>
              <a:gd name="T92" fmla="*/ 778094557 w 498"/>
              <a:gd name="T93" fmla="*/ 1116848118 h 838"/>
              <a:gd name="T94" fmla="*/ 731559065 w 498"/>
              <a:gd name="T95" fmla="*/ 972140692 h 838"/>
              <a:gd name="T96" fmla="*/ 632900869 w 498"/>
              <a:gd name="T97" fmla="*/ 920194157 h 838"/>
              <a:gd name="T98" fmla="*/ 731559065 w 498"/>
              <a:gd name="T99" fmla="*/ 873813031 h 838"/>
              <a:gd name="T100" fmla="*/ 778094557 w 498"/>
              <a:gd name="T101" fmla="*/ 920194157 h 838"/>
              <a:gd name="T102" fmla="*/ 778094557 w 498"/>
              <a:gd name="T103" fmla="*/ 729105604 h 838"/>
              <a:gd name="T104" fmla="*/ 195455154 w 498"/>
              <a:gd name="T105" fmla="*/ 775485369 h 838"/>
              <a:gd name="T106" fmla="*/ 145194925 w 498"/>
              <a:gd name="T107" fmla="*/ 341362835 h 838"/>
              <a:gd name="T108" fmla="*/ 731559065 w 498"/>
              <a:gd name="T109" fmla="*/ 289416300 h 838"/>
              <a:gd name="T110" fmla="*/ 778094557 w 498"/>
              <a:gd name="T111" fmla="*/ 729105604 h 83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498"/>
              <a:gd name="T169" fmla="*/ 0 h 838"/>
              <a:gd name="T170" fmla="*/ 498 w 498"/>
              <a:gd name="T171" fmla="*/ 838 h 83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498" h="838">
                <a:moveTo>
                  <a:pt x="249" y="0"/>
                </a:moveTo>
                <a:lnTo>
                  <a:pt x="249" y="0"/>
                </a:lnTo>
                <a:lnTo>
                  <a:pt x="209" y="2"/>
                </a:lnTo>
                <a:lnTo>
                  <a:pt x="174" y="4"/>
                </a:lnTo>
                <a:lnTo>
                  <a:pt x="143" y="9"/>
                </a:lnTo>
                <a:lnTo>
                  <a:pt x="116" y="15"/>
                </a:lnTo>
                <a:lnTo>
                  <a:pt x="93" y="22"/>
                </a:lnTo>
                <a:lnTo>
                  <a:pt x="73" y="31"/>
                </a:lnTo>
                <a:lnTo>
                  <a:pt x="56" y="42"/>
                </a:lnTo>
                <a:lnTo>
                  <a:pt x="42" y="53"/>
                </a:lnTo>
                <a:lnTo>
                  <a:pt x="29" y="66"/>
                </a:lnTo>
                <a:lnTo>
                  <a:pt x="20" y="78"/>
                </a:lnTo>
                <a:lnTo>
                  <a:pt x="13" y="91"/>
                </a:lnTo>
                <a:lnTo>
                  <a:pt x="7" y="106"/>
                </a:lnTo>
                <a:lnTo>
                  <a:pt x="3" y="120"/>
                </a:lnTo>
                <a:lnTo>
                  <a:pt x="2" y="135"/>
                </a:lnTo>
                <a:lnTo>
                  <a:pt x="0" y="162"/>
                </a:lnTo>
                <a:lnTo>
                  <a:pt x="0" y="702"/>
                </a:lnTo>
                <a:lnTo>
                  <a:pt x="2" y="716"/>
                </a:lnTo>
                <a:lnTo>
                  <a:pt x="3" y="729"/>
                </a:lnTo>
                <a:lnTo>
                  <a:pt x="7" y="742"/>
                </a:lnTo>
                <a:lnTo>
                  <a:pt x="11" y="755"/>
                </a:lnTo>
                <a:lnTo>
                  <a:pt x="16" y="767"/>
                </a:lnTo>
                <a:lnTo>
                  <a:pt x="23" y="778"/>
                </a:lnTo>
                <a:lnTo>
                  <a:pt x="31" y="789"/>
                </a:lnTo>
                <a:lnTo>
                  <a:pt x="40" y="798"/>
                </a:lnTo>
                <a:lnTo>
                  <a:pt x="51" y="807"/>
                </a:lnTo>
                <a:lnTo>
                  <a:pt x="62" y="815"/>
                </a:lnTo>
                <a:lnTo>
                  <a:pt x="73" y="822"/>
                </a:lnTo>
                <a:lnTo>
                  <a:pt x="85" y="827"/>
                </a:lnTo>
                <a:lnTo>
                  <a:pt x="98" y="831"/>
                </a:lnTo>
                <a:lnTo>
                  <a:pt x="111" y="835"/>
                </a:lnTo>
                <a:lnTo>
                  <a:pt x="123" y="836"/>
                </a:lnTo>
                <a:lnTo>
                  <a:pt x="138" y="838"/>
                </a:lnTo>
                <a:lnTo>
                  <a:pt x="360" y="838"/>
                </a:lnTo>
                <a:lnTo>
                  <a:pt x="373" y="836"/>
                </a:lnTo>
                <a:lnTo>
                  <a:pt x="387" y="835"/>
                </a:lnTo>
                <a:lnTo>
                  <a:pt x="400" y="831"/>
                </a:lnTo>
                <a:lnTo>
                  <a:pt x="413" y="827"/>
                </a:lnTo>
                <a:lnTo>
                  <a:pt x="425" y="822"/>
                </a:lnTo>
                <a:lnTo>
                  <a:pt x="436" y="815"/>
                </a:lnTo>
                <a:lnTo>
                  <a:pt x="447" y="807"/>
                </a:lnTo>
                <a:lnTo>
                  <a:pt x="456" y="798"/>
                </a:lnTo>
                <a:lnTo>
                  <a:pt x="465" y="789"/>
                </a:lnTo>
                <a:lnTo>
                  <a:pt x="474" y="778"/>
                </a:lnTo>
                <a:lnTo>
                  <a:pt x="480" y="767"/>
                </a:lnTo>
                <a:lnTo>
                  <a:pt x="487" y="755"/>
                </a:lnTo>
                <a:lnTo>
                  <a:pt x="491" y="742"/>
                </a:lnTo>
                <a:lnTo>
                  <a:pt x="494" y="729"/>
                </a:lnTo>
                <a:lnTo>
                  <a:pt x="496" y="716"/>
                </a:lnTo>
                <a:lnTo>
                  <a:pt x="498" y="702"/>
                </a:lnTo>
                <a:lnTo>
                  <a:pt x="498" y="162"/>
                </a:lnTo>
                <a:lnTo>
                  <a:pt x="496" y="135"/>
                </a:lnTo>
                <a:lnTo>
                  <a:pt x="493" y="120"/>
                </a:lnTo>
                <a:lnTo>
                  <a:pt x="489" y="106"/>
                </a:lnTo>
                <a:lnTo>
                  <a:pt x="483" y="91"/>
                </a:lnTo>
                <a:lnTo>
                  <a:pt x="476" y="78"/>
                </a:lnTo>
                <a:lnTo>
                  <a:pt x="467" y="66"/>
                </a:lnTo>
                <a:lnTo>
                  <a:pt x="456" y="53"/>
                </a:lnTo>
                <a:lnTo>
                  <a:pt x="442" y="42"/>
                </a:lnTo>
                <a:lnTo>
                  <a:pt x="425" y="31"/>
                </a:lnTo>
                <a:lnTo>
                  <a:pt x="403" y="22"/>
                </a:lnTo>
                <a:lnTo>
                  <a:pt x="380" y="15"/>
                </a:lnTo>
                <a:lnTo>
                  <a:pt x="354" y="9"/>
                </a:lnTo>
                <a:lnTo>
                  <a:pt x="323" y="4"/>
                </a:lnTo>
                <a:lnTo>
                  <a:pt x="287" y="2"/>
                </a:lnTo>
                <a:lnTo>
                  <a:pt x="249" y="0"/>
                </a:lnTo>
                <a:close/>
                <a:moveTo>
                  <a:pt x="196" y="78"/>
                </a:moveTo>
                <a:lnTo>
                  <a:pt x="302" y="78"/>
                </a:lnTo>
                <a:lnTo>
                  <a:pt x="305" y="80"/>
                </a:lnTo>
                <a:lnTo>
                  <a:pt x="311" y="82"/>
                </a:lnTo>
                <a:lnTo>
                  <a:pt x="313" y="87"/>
                </a:lnTo>
                <a:lnTo>
                  <a:pt x="314" y="91"/>
                </a:lnTo>
                <a:lnTo>
                  <a:pt x="313" y="96"/>
                </a:lnTo>
                <a:lnTo>
                  <a:pt x="311" y="102"/>
                </a:lnTo>
                <a:lnTo>
                  <a:pt x="305" y="104"/>
                </a:lnTo>
                <a:lnTo>
                  <a:pt x="302" y="106"/>
                </a:lnTo>
                <a:lnTo>
                  <a:pt x="196" y="106"/>
                </a:lnTo>
                <a:lnTo>
                  <a:pt x="191" y="104"/>
                </a:lnTo>
                <a:lnTo>
                  <a:pt x="187" y="102"/>
                </a:lnTo>
                <a:lnTo>
                  <a:pt x="183" y="96"/>
                </a:lnTo>
                <a:lnTo>
                  <a:pt x="183" y="91"/>
                </a:lnTo>
                <a:lnTo>
                  <a:pt x="183" y="87"/>
                </a:lnTo>
                <a:lnTo>
                  <a:pt x="187" y="82"/>
                </a:lnTo>
                <a:lnTo>
                  <a:pt x="191" y="80"/>
                </a:lnTo>
                <a:lnTo>
                  <a:pt x="196" y="78"/>
                </a:lnTo>
                <a:close/>
                <a:moveTo>
                  <a:pt x="131" y="733"/>
                </a:moveTo>
                <a:lnTo>
                  <a:pt x="105" y="733"/>
                </a:lnTo>
                <a:lnTo>
                  <a:pt x="94" y="731"/>
                </a:lnTo>
                <a:lnTo>
                  <a:pt x="87" y="726"/>
                </a:lnTo>
                <a:lnTo>
                  <a:pt x="80" y="716"/>
                </a:lnTo>
                <a:lnTo>
                  <a:pt x="78" y="707"/>
                </a:lnTo>
                <a:lnTo>
                  <a:pt x="80" y="696"/>
                </a:lnTo>
                <a:lnTo>
                  <a:pt x="87" y="687"/>
                </a:lnTo>
                <a:lnTo>
                  <a:pt x="94" y="682"/>
                </a:lnTo>
                <a:lnTo>
                  <a:pt x="105" y="680"/>
                </a:lnTo>
                <a:lnTo>
                  <a:pt x="131" y="680"/>
                </a:lnTo>
                <a:lnTo>
                  <a:pt x="142" y="682"/>
                </a:lnTo>
                <a:lnTo>
                  <a:pt x="149" y="687"/>
                </a:lnTo>
                <a:lnTo>
                  <a:pt x="154" y="696"/>
                </a:lnTo>
                <a:lnTo>
                  <a:pt x="156" y="707"/>
                </a:lnTo>
                <a:lnTo>
                  <a:pt x="154" y="716"/>
                </a:lnTo>
                <a:lnTo>
                  <a:pt x="149" y="726"/>
                </a:lnTo>
                <a:lnTo>
                  <a:pt x="142" y="731"/>
                </a:lnTo>
                <a:lnTo>
                  <a:pt x="131" y="733"/>
                </a:lnTo>
                <a:close/>
                <a:moveTo>
                  <a:pt x="131" y="627"/>
                </a:moveTo>
                <a:lnTo>
                  <a:pt x="105" y="627"/>
                </a:lnTo>
                <a:lnTo>
                  <a:pt x="94" y="626"/>
                </a:lnTo>
                <a:lnTo>
                  <a:pt x="87" y="620"/>
                </a:lnTo>
                <a:lnTo>
                  <a:pt x="80" y="613"/>
                </a:lnTo>
                <a:lnTo>
                  <a:pt x="78" y="602"/>
                </a:lnTo>
                <a:lnTo>
                  <a:pt x="80" y="591"/>
                </a:lnTo>
                <a:lnTo>
                  <a:pt x="87" y="584"/>
                </a:lnTo>
                <a:lnTo>
                  <a:pt x="94" y="578"/>
                </a:lnTo>
                <a:lnTo>
                  <a:pt x="105" y="576"/>
                </a:lnTo>
                <a:lnTo>
                  <a:pt x="131" y="576"/>
                </a:lnTo>
                <a:lnTo>
                  <a:pt x="142" y="578"/>
                </a:lnTo>
                <a:lnTo>
                  <a:pt x="149" y="584"/>
                </a:lnTo>
                <a:lnTo>
                  <a:pt x="154" y="591"/>
                </a:lnTo>
                <a:lnTo>
                  <a:pt x="156" y="602"/>
                </a:lnTo>
                <a:lnTo>
                  <a:pt x="154" y="613"/>
                </a:lnTo>
                <a:lnTo>
                  <a:pt x="149" y="620"/>
                </a:lnTo>
                <a:lnTo>
                  <a:pt x="142" y="626"/>
                </a:lnTo>
                <a:lnTo>
                  <a:pt x="131" y="627"/>
                </a:lnTo>
                <a:close/>
                <a:moveTo>
                  <a:pt x="131" y="524"/>
                </a:moveTo>
                <a:lnTo>
                  <a:pt x="105" y="524"/>
                </a:lnTo>
                <a:lnTo>
                  <a:pt x="94" y="522"/>
                </a:lnTo>
                <a:lnTo>
                  <a:pt x="87" y="516"/>
                </a:lnTo>
                <a:lnTo>
                  <a:pt x="80" y="507"/>
                </a:lnTo>
                <a:lnTo>
                  <a:pt x="78" y="496"/>
                </a:lnTo>
                <a:lnTo>
                  <a:pt x="80" y="487"/>
                </a:lnTo>
                <a:lnTo>
                  <a:pt x="87" y="478"/>
                </a:lnTo>
                <a:lnTo>
                  <a:pt x="94" y="473"/>
                </a:lnTo>
                <a:lnTo>
                  <a:pt x="105" y="471"/>
                </a:lnTo>
                <a:lnTo>
                  <a:pt x="131" y="471"/>
                </a:lnTo>
                <a:lnTo>
                  <a:pt x="142" y="473"/>
                </a:lnTo>
                <a:lnTo>
                  <a:pt x="149" y="478"/>
                </a:lnTo>
                <a:lnTo>
                  <a:pt x="154" y="487"/>
                </a:lnTo>
                <a:lnTo>
                  <a:pt x="156" y="496"/>
                </a:lnTo>
                <a:lnTo>
                  <a:pt x="154" y="507"/>
                </a:lnTo>
                <a:lnTo>
                  <a:pt x="149" y="516"/>
                </a:lnTo>
                <a:lnTo>
                  <a:pt x="142" y="522"/>
                </a:lnTo>
                <a:lnTo>
                  <a:pt x="131" y="524"/>
                </a:lnTo>
                <a:close/>
                <a:moveTo>
                  <a:pt x="262" y="733"/>
                </a:moveTo>
                <a:lnTo>
                  <a:pt x="236" y="733"/>
                </a:lnTo>
                <a:lnTo>
                  <a:pt x="225" y="731"/>
                </a:lnTo>
                <a:lnTo>
                  <a:pt x="216" y="726"/>
                </a:lnTo>
                <a:lnTo>
                  <a:pt x="211" y="716"/>
                </a:lnTo>
                <a:lnTo>
                  <a:pt x="209" y="707"/>
                </a:lnTo>
                <a:lnTo>
                  <a:pt x="211" y="696"/>
                </a:lnTo>
                <a:lnTo>
                  <a:pt x="216" y="687"/>
                </a:lnTo>
                <a:lnTo>
                  <a:pt x="225" y="682"/>
                </a:lnTo>
                <a:lnTo>
                  <a:pt x="236" y="680"/>
                </a:lnTo>
                <a:lnTo>
                  <a:pt x="262" y="680"/>
                </a:lnTo>
                <a:lnTo>
                  <a:pt x="273" y="682"/>
                </a:lnTo>
                <a:lnTo>
                  <a:pt x="280" y="687"/>
                </a:lnTo>
                <a:lnTo>
                  <a:pt x="285" y="696"/>
                </a:lnTo>
                <a:lnTo>
                  <a:pt x="287" y="707"/>
                </a:lnTo>
                <a:lnTo>
                  <a:pt x="285" y="716"/>
                </a:lnTo>
                <a:lnTo>
                  <a:pt x="280" y="726"/>
                </a:lnTo>
                <a:lnTo>
                  <a:pt x="273" y="731"/>
                </a:lnTo>
                <a:lnTo>
                  <a:pt x="262" y="733"/>
                </a:lnTo>
                <a:close/>
                <a:moveTo>
                  <a:pt x="262" y="627"/>
                </a:moveTo>
                <a:lnTo>
                  <a:pt x="236" y="627"/>
                </a:lnTo>
                <a:lnTo>
                  <a:pt x="225" y="626"/>
                </a:lnTo>
                <a:lnTo>
                  <a:pt x="216" y="620"/>
                </a:lnTo>
                <a:lnTo>
                  <a:pt x="211" y="613"/>
                </a:lnTo>
                <a:lnTo>
                  <a:pt x="209" y="602"/>
                </a:lnTo>
                <a:lnTo>
                  <a:pt x="211" y="591"/>
                </a:lnTo>
                <a:lnTo>
                  <a:pt x="216" y="584"/>
                </a:lnTo>
                <a:lnTo>
                  <a:pt x="225" y="578"/>
                </a:lnTo>
                <a:lnTo>
                  <a:pt x="236" y="576"/>
                </a:lnTo>
                <a:lnTo>
                  <a:pt x="262" y="576"/>
                </a:lnTo>
                <a:lnTo>
                  <a:pt x="273" y="578"/>
                </a:lnTo>
                <a:lnTo>
                  <a:pt x="280" y="584"/>
                </a:lnTo>
                <a:lnTo>
                  <a:pt x="285" y="591"/>
                </a:lnTo>
                <a:lnTo>
                  <a:pt x="287" y="602"/>
                </a:lnTo>
                <a:lnTo>
                  <a:pt x="285" y="613"/>
                </a:lnTo>
                <a:lnTo>
                  <a:pt x="280" y="620"/>
                </a:lnTo>
                <a:lnTo>
                  <a:pt x="273" y="626"/>
                </a:lnTo>
                <a:lnTo>
                  <a:pt x="262" y="627"/>
                </a:lnTo>
                <a:close/>
                <a:moveTo>
                  <a:pt x="262" y="524"/>
                </a:moveTo>
                <a:lnTo>
                  <a:pt x="236" y="524"/>
                </a:lnTo>
                <a:lnTo>
                  <a:pt x="225" y="522"/>
                </a:lnTo>
                <a:lnTo>
                  <a:pt x="216" y="516"/>
                </a:lnTo>
                <a:lnTo>
                  <a:pt x="211" y="507"/>
                </a:lnTo>
                <a:lnTo>
                  <a:pt x="209" y="496"/>
                </a:lnTo>
                <a:lnTo>
                  <a:pt x="211" y="487"/>
                </a:lnTo>
                <a:lnTo>
                  <a:pt x="216" y="478"/>
                </a:lnTo>
                <a:lnTo>
                  <a:pt x="225" y="473"/>
                </a:lnTo>
                <a:lnTo>
                  <a:pt x="236" y="471"/>
                </a:lnTo>
                <a:lnTo>
                  <a:pt x="262" y="471"/>
                </a:lnTo>
                <a:lnTo>
                  <a:pt x="273" y="473"/>
                </a:lnTo>
                <a:lnTo>
                  <a:pt x="280" y="478"/>
                </a:lnTo>
                <a:lnTo>
                  <a:pt x="285" y="487"/>
                </a:lnTo>
                <a:lnTo>
                  <a:pt x="287" y="496"/>
                </a:lnTo>
                <a:lnTo>
                  <a:pt x="285" y="507"/>
                </a:lnTo>
                <a:lnTo>
                  <a:pt x="280" y="516"/>
                </a:lnTo>
                <a:lnTo>
                  <a:pt x="273" y="522"/>
                </a:lnTo>
                <a:lnTo>
                  <a:pt x="262" y="524"/>
                </a:lnTo>
                <a:close/>
                <a:moveTo>
                  <a:pt x="393" y="733"/>
                </a:moveTo>
                <a:lnTo>
                  <a:pt x="367" y="733"/>
                </a:lnTo>
                <a:lnTo>
                  <a:pt x="356" y="731"/>
                </a:lnTo>
                <a:lnTo>
                  <a:pt x="347" y="726"/>
                </a:lnTo>
                <a:lnTo>
                  <a:pt x="342" y="716"/>
                </a:lnTo>
                <a:lnTo>
                  <a:pt x="340" y="707"/>
                </a:lnTo>
                <a:lnTo>
                  <a:pt x="342" y="696"/>
                </a:lnTo>
                <a:lnTo>
                  <a:pt x="347" y="687"/>
                </a:lnTo>
                <a:lnTo>
                  <a:pt x="356" y="682"/>
                </a:lnTo>
                <a:lnTo>
                  <a:pt x="367" y="680"/>
                </a:lnTo>
                <a:lnTo>
                  <a:pt x="393" y="680"/>
                </a:lnTo>
                <a:lnTo>
                  <a:pt x="403" y="682"/>
                </a:lnTo>
                <a:lnTo>
                  <a:pt x="411" y="687"/>
                </a:lnTo>
                <a:lnTo>
                  <a:pt x="416" y="696"/>
                </a:lnTo>
                <a:lnTo>
                  <a:pt x="418" y="707"/>
                </a:lnTo>
                <a:lnTo>
                  <a:pt x="416" y="716"/>
                </a:lnTo>
                <a:lnTo>
                  <a:pt x="411" y="726"/>
                </a:lnTo>
                <a:lnTo>
                  <a:pt x="403" y="731"/>
                </a:lnTo>
                <a:lnTo>
                  <a:pt x="393" y="733"/>
                </a:lnTo>
                <a:close/>
                <a:moveTo>
                  <a:pt x="393" y="627"/>
                </a:moveTo>
                <a:lnTo>
                  <a:pt x="367" y="627"/>
                </a:lnTo>
                <a:lnTo>
                  <a:pt x="356" y="626"/>
                </a:lnTo>
                <a:lnTo>
                  <a:pt x="347" y="620"/>
                </a:lnTo>
                <a:lnTo>
                  <a:pt x="342" y="613"/>
                </a:lnTo>
                <a:lnTo>
                  <a:pt x="340" y="602"/>
                </a:lnTo>
                <a:lnTo>
                  <a:pt x="342" y="591"/>
                </a:lnTo>
                <a:lnTo>
                  <a:pt x="347" y="584"/>
                </a:lnTo>
                <a:lnTo>
                  <a:pt x="356" y="578"/>
                </a:lnTo>
                <a:lnTo>
                  <a:pt x="367" y="576"/>
                </a:lnTo>
                <a:lnTo>
                  <a:pt x="393" y="576"/>
                </a:lnTo>
                <a:lnTo>
                  <a:pt x="403" y="578"/>
                </a:lnTo>
                <a:lnTo>
                  <a:pt x="411" y="584"/>
                </a:lnTo>
                <a:lnTo>
                  <a:pt x="416" y="591"/>
                </a:lnTo>
                <a:lnTo>
                  <a:pt x="418" y="602"/>
                </a:lnTo>
                <a:lnTo>
                  <a:pt x="416" y="613"/>
                </a:lnTo>
                <a:lnTo>
                  <a:pt x="411" y="620"/>
                </a:lnTo>
                <a:lnTo>
                  <a:pt x="403" y="626"/>
                </a:lnTo>
                <a:lnTo>
                  <a:pt x="393" y="627"/>
                </a:lnTo>
                <a:close/>
                <a:moveTo>
                  <a:pt x="393" y="524"/>
                </a:moveTo>
                <a:lnTo>
                  <a:pt x="367" y="524"/>
                </a:lnTo>
                <a:lnTo>
                  <a:pt x="356" y="522"/>
                </a:lnTo>
                <a:lnTo>
                  <a:pt x="347" y="516"/>
                </a:lnTo>
                <a:lnTo>
                  <a:pt x="342" y="507"/>
                </a:lnTo>
                <a:lnTo>
                  <a:pt x="340" y="496"/>
                </a:lnTo>
                <a:lnTo>
                  <a:pt x="342" y="487"/>
                </a:lnTo>
                <a:lnTo>
                  <a:pt x="347" y="478"/>
                </a:lnTo>
                <a:lnTo>
                  <a:pt x="356" y="473"/>
                </a:lnTo>
                <a:lnTo>
                  <a:pt x="367" y="471"/>
                </a:lnTo>
                <a:lnTo>
                  <a:pt x="393" y="471"/>
                </a:lnTo>
                <a:lnTo>
                  <a:pt x="403" y="473"/>
                </a:lnTo>
                <a:lnTo>
                  <a:pt x="411" y="478"/>
                </a:lnTo>
                <a:lnTo>
                  <a:pt x="416" y="487"/>
                </a:lnTo>
                <a:lnTo>
                  <a:pt x="418" y="496"/>
                </a:lnTo>
                <a:lnTo>
                  <a:pt x="416" y="507"/>
                </a:lnTo>
                <a:lnTo>
                  <a:pt x="411" y="516"/>
                </a:lnTo>
                <a:lnTo>
                  <a:pt x="403" y="522"/>
                </a:lnTo>
                <a:lnTo>
                  <a:pt x="393" y="524"/>
                </a:lnTo>
                <a:close/>
                <a:moveTo>
                  <a:pt x="418" y="393"/>
                </a:moveTo>
                <a:lnTo>
                  <a:pt x="418" y="393"/>
                </a:lnTo>
                <a:lnTo>
                  <a:pt x="416" y="404"/>
                </a:lnTo>
                <a:lnTo>
                  <a:pt x="411" y="411"/>
                </a:lnTo>
                <a:lnTo>
                  <a:pt x="403" y="416"/>
                </a:lnTo>
                <a:lnTo>
                  <a:pt x="393" y="418"/>
                </a:lnTo>
                <a:lnTo>
                  <a:pt x="105" y="418"/>
                </a:lnTo>
                <a:lnTo>
                  <a:pt x="94" y="416"/>
                </a:lnTo>
                <a:lnTo>
                  <a:pt x="87" y="411"/>
                </a:lnTo>
                <a:lnTo>
                  <a:pt x="80" y="404"/>
                </a:lnTo>
                <a:lnTo>
                  <a:pt x="78" y="393"/>
                </a:lnTo>
                <a:lnTo>
                  <a:pt x="78" y="184"/>
                </a:lnTo>
                <a:lnTo>
                  <a:pt x="80" y="173"/>
                </a:lnTo>
                <a:lnTo>
                  <a:pt x="87" y="166"/>
                </a:lnTo>
                <a:lnTo>
                  <a:pt x="94" y="160"/>
                </a:lnTo>
                <a:lnTo>
                  <a:pt x="105" y="156"/>
                </a:lnTo>
                <a:lnTo>
                  <a:pt x="393" y="156"/>
                </a:lnTo>
                <a:lnTo>
                  <a:pt x="403" y="160"/>
                </a:lnTo>
                <a:lnTo>
                  <a:pt x="411" y="166"/>
                </a:lnTo>
                <a:lnTo>
                  <a:pt x="416" y="173"/>
                </a:lnTo>
                <a:lnTo>
                  <a:pt x="418" y="184"/>
                </a:lnTo>
                <a:lnTo>
                  <a:pt x="418" y="393"/>
                </a:lnTo>
                <a:close/>
              </a:path>
            </a:pathLst>
          </a:custGeom>
          <a:solidFill>
            <a:srgbClr val="336699"/>
          </a:solidFill>
          <a:ln>
            <a:noFill/>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srgbClr val="255384"/>
              </a:solidFill>
              <a:effectLst/>
              <a:uLnTx/>
              <a:uFillTx/>
              <a:latin typeface="Calibri"/>
              <a:ea typeface="+mn-ea"/>
              <a:cs typeface="+mn-cs"/>
            </a:endParaRPr>
          </a:p>
        </p:txBody>
      </p:sp>
      <p:pic>
        <p:nvPicPr>
          <p:cNvPr id="368"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3204" y="4291736"/>
            <a:ext cx="816620" cy="893592"/>
          </a:xfrm>
          <a:prstGeom prst="rect">
            <a:avLst/>
          </a:prstGeom>
        </p:spPr>
      </p:pic>
      <p:pic>
        <p:nvPicPr>
          <p:cNvPr id="369"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2582" y="5005906"/>
            <a:ext cx="847788" cy="901616"/>
          </a:xfrm>
          <a:prstGeom prst="rect">
            <a:avLst/>
          </a:prstGeom>
        </p:spPr>
      </p:pic>
      <p:cxnSp>
        <p:nvCxnSpPr>
          <p:cNvPr id="370" name="Straight Arrow Connector 62"/>
          <p:cNvCxnSpPr/>
          <p:nvPr/>
        </p:nvCxnSpPr>
        <p:spPr bwMode="auto">
          <a:xfrm flipV="1">
            <a:off x="1273987" y="5256779"/>
            <a:ext cx="1530206" cy="204010"/>
          </a:xfrm>
          <a:prstGeom prst="straightConnector1">
            <a:avLst/>
          </a:prstGeom>
          <a:solidFill>
            <a:schemeClr val="accent1"/>
          </a:solidFill>
          <a:ln w="38100" cap="flat" cmpd="sng" algn="ctr">
            <a:solidFill>
              <a:schemeClr val="tx1"/>
            </a:solidFill>
            <a:prstDash val="solid"/>
            <a:round/>
            <a:headEnd type="arrow" w="med" len="med"/>
            <a:tailEnd type="arrow" w="med" len="med"/>
          </a:ln>
          <a:effectLst>
            <a:outerShdw blurRad="50800" dist="38100" algn="l" rotWithShape="0">
              <a:prstClr val="black">
                <a:alpha val="40000"/>
              </a:prstClr>
            </a:outerShdw>
          </a:effectLst>
        </p:spPr>
      </p:cxnSp>
      <p:sp>
        <p:nvSpPr>
          <p:cNvPr id="371" name="Rounded Rectangle 370"/>
          <p:cNvSpPr/>
          <p:nvPr/>
        </p:nvSpPr>
        <p:spPr>
          <a:xfrm>
            <a:off x="5130827" y="4836217"/>
            <a:ext cx="126549" cy="841125"/>
          </a:xfrm>
          <a:prstGeom prst="round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alibri"/>
                <a:ea typeface="+mn-ea"/>
                <a:cs typeface="+mn-cs"/>
              </a:rPr>
              <a:t>SOAP</a:t>
            </a:r>
          </a:p>
        </p:txBody>
      </p:sp>
      <p:pic>
        <p:nvPicPr>
          <p:cNvPr id="4098" name="Picture 2" descr="Image result for axway"/>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68516" y="5639932"/>
            <a:ext cx="1161962" cy="539572"/>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D45B42A2-12DC-D04A-88D3-A93CC82DF348}" type="slidenum">
              <a:rPr lang="en-US" smtClean="0"/>
              <a:t>44</a:t>
            </a:fld>
            <a:endParaRPr lang="en-US" dirty="0"/>
          </a:p>
        </p:txBody>
      </p:sp>
    </p:spTree>
    <p:extLst>
      <p:ext uri="{BB962C8B-B14F-4D97-AF65-F5344CB8AC3E}">
        <p14:creationId xmlns:p14="http://schemas.microsoft.com/office/powerpoint/2010/main" val="18683285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Focus area: sharing &amp; reuse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32951" y="72000"/>
            <a:ext cx="1271700" cy="1620000"/>
          </a:xfrm>
          <a:prstGeom prst="rect">
            <a:avLst/>
          </a:prstGeom>
        </p:spPr>
      </p:pic>
      <p:pic>
        <p:nvPicPr>
          <p:cNvPr id="6"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5180" y="319336"/>
            <a:ext cx="1986905" cy="1125327"/>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a:spLocks noGrp="1"/>
          </p:cNvSpPr>
          <p:nvPr>
            <p:ph type="sldNum" sz="quarter" idx="10"/>
          </p:nvPr>
        </p:nvSpPr>
        <p:spPr/>
        <p:txBody>
          <a:bodyPr/>
          <a:lstStyle/>
          <a:p>
            <a:fld id="{D45B42A2-12DC-D04A-88D3-A93CC82DF348}" type="slidenum">
              <a:rPr lang="en-US" smtClean="0"/>
              <a:pPr/>
              <a:t>45</a:t>
            </a:fld>
            <a:endParaRPr lang="en-US" dirty="0"/>
          </a:p>
        </p:txBody>
      </p:sp>
    </p:spTree>
    <p:extLst>
      <p:ext uri="{BB962C8B-B14F-4D97-AF65-F5344CB8AC3E}">
        <p14:creationId xmlns:p14="http://schemas.microsoft.com/office/powerpoint/2010/main" val="34353219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JV\RootJV\4 1 presentatie defensie gcloud\credit-squeeze-522549 wallet.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1343" y="0"/>
            <a:ext cx="9149314" cy="68493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JV\RootJV\4 1 presentatie defensie gcloud\credit-squeeze-522549 wallet.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94755"/>
          <a:stretch/>
        </p:blipFill>
        <p:spPr bwMode="auto">
          <a:xfrm>
            <a:off x="10190747" y="0"/>
            <a:ext cx="2001252" cy="684930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C:\JV\RootJV\4 1 presentatie defensie gcloud\credit-squeeze-522549 wallet.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95982"/>
          <a:stretch/>
        </p:blipFill>
        <p:spPr bwMode="auto">
          <a:xfrm>
            <a:off x="1" y="0"/>
            <a:ext cx="1888958" cy="6849301"/>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2"/>
          </p:nvPr>
        </p:nvSpPr>
        <p:spPr/>
        <p:txBody>
          <a:bodyPr/>
          <a:lstStyle/>
          <a:p>
            <a:fld id="{D45B42A2-12DC-D04A-88D3-A93CC82DF348}" type="slidenum">
              <a:rPr lang="en-US" smtClean="0"/>
              <a:t>46</a:t>
            </a:fld>
            <a:endParaRPr lang="en-US" dirty="0"/>
          </a:p>
        </p:txBody>
      </p:sp>
    </p:spTree>
    <p:extLst>
      <p:ext uri="{BB962C8B-B14F-4D97-AF65-F5344CB8AC3E}">
        <p14:creationId xmlns:p14="http://schemas.microsoft.com/office/powerpoint/2010/main" val="23011283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altLang="fr-FR" dirty="0"/>
              <a:t>Synergies - transformations</a:t>
            </a:r>
            <a:endParaRPr lang="en-US" dirty="0"/>
          </a:p>
        </p:txBody>
      </p:sp>
      <p:pic>
        <p:nvPicPr>
          <p:cNvPr id="5" name="Picture 2"/>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harpenSoften amount="100000"/>
                    </a14:imgEffect>
                    <a14:imgEffect>
                      <a14:saturation sat="30000"/>
                    </a14:imgEffect>
                    <a14:imgEffect>
                      <a14:brightnessContrast bright="4000" contrast="-19000"/>
                    </a14:imgEffect>
                  </a14:imgLayer>
                </a14:imgProps>
              </a:ext>
              <a:ext uri="{28A0092B-C50C-407E-A947-70E740481C1C}">
                <a14:useLocalDpi xmlns:a14="http://schemas.microsoft.com/office/drawing/2010/main"/>
              </a:ext>
            </a:extLst>
          </a:blip>
          <a:srcRect/>
          <a:stretch>
            <a:fillRect/>
          </a:stretch>
        </p:blipFill>
        <p:spPr bwMode="auto">
          <a:xfrm>
            <a:off x="1883942" y="1232327"/>
            <a:ext cx="8342511" cy="5248559"/>
          </a:xfrm>
          <a:prstGeom prst="rect">
            <a:avLst/>
          </a:prstGeom>
          <a:solidFill>
            <a:srgbClr val="0070C0"/>
          </a:solidFill>
          <a:ln w="9525">
            <a:solidFill>
              <a:schemeClr val="tx1"/>
            </a:solidFill>
            <a:miter lim="800000"/>
            <a:headEnd/>
            <a:tailEnd/>
          </a:ln>
          <a:effectLst/>
        </p:spPr>
      </p:pic>
      <p:sp>
        <p:nvSpPr>
          <p:cNvPr id="7" name="Slide Number Placeholder 6"/>
          <p:cNvSpPr>
            <a:spLocks noGrp="1"/>
          </p:cNvSpPr>
          <p:nvPr>
            <p:ph type="sldNum" sz="quarter" idx="12"/>
          </p:nvPr>
        </p:nvSpPr>
        <p:spPr/>
        <p:txBody>
          <a:bodyPr/>
          <a:lstStyle/>
          <a:p>
            <a:fld id="{D45B42A2-12DC-D04A-88D3-A93CC82DF348}" type="slidenum">
              <a:rPr lang="en-US" smtClean="0"/>
              <a:t>47</a:t>
            </a:fld>
            <a:endParaRPr lang="en-US" dirty="0"/>
          </a:p>
        </p:txBody>
      </p:sp>
    </p:spTree>
    <p:extLst>
      <p:ext uri="{BB962C8B-B14F-4D97-AF65-F5344CB8AC3E}">
        <p14:creationId xmlns:p14="http://schemas.microsoft.com/office/powerpoint/2010/main" val="16603740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8"/>
          <p:cNvSpPr>
            <a:spLocks noGrp="1"/>
          </p:cNvSpPr>
          <p:nvPr>
            <p:ph sz="quarter" idx="14"/>
          </p:nvPr>
        </p:nvSpPr>
        <p:spPr/>
        <p:txBody>
          <a:bodyPr>
            <a:normAutofit lnSpcReduction="10000"/>
          </a:bodyPr>
          <a:lstStyle/>
          <a:p>
            <a:r>
              <a:rPr lang="nl-BE" dirty="0" err="1"/>
              <a:t>infrastructure</a:t>
            </a:r>
            <a:endParaRPr lang="nl-BE" dirty="0"/>
          </a:p>
          <a:p>
            <a:pPr lvl="1"/>
            <a:r>
              <a:rPr lang="nl-BE" dirty="0"/>
              <a:t>hard </a:t>
            </a:r>
            <a:r>
              <a:rPr lang="nl-BE" dirty="0" err="1"/>
              <a:t>infrastructure</a:t>
            </a:r>
            <a:endParaRPr lang="nl-BE" dirty="0"/>
          </a:p>
          <a:p>
            <a:pPr lvl="1"/>
            <a:r>
              <a:rPr lang="nl-BE" dirty="0"/>
              <a:t>soft </a:t>
            </a:r>
            <a:r>
              <a:rPr lang="nl-BE" dirty="0" err="1"/>
              <a:t>infrastructure</a:t>
            </a:r>
            <a:endParaRPr lang="nl-BE" dirty="0"/>
          </a:p>
          <a:p>
            <a:pPr lvl="1"/>
            <a:r>
              <a:rPr lang="nl-BE" dirty="0"/>
              <a:t>platforms</a:t>
            </a:r>
          </a:p>
          <a:p>
            <a:r>
              <a:rPr lang="nl-BE" dirty="0"/>
              <a:t>common </a:t>
            </a:r>
            <a:r>
              <a:rPr lang="nl-BE" dirty="0" err="1"/>
              <a:t>vendor</a:t>
            </a:r>
            <a:r>
              <a:rPr lang="nl-BE" dirty="0"/>
              <a:t> </a:t>
            </a:r>
            <a:r>
              <a:rPr lang="nl-BE" dirty="0" err="1"/>
              <a:t>contracts</a:t>
            </a:r>
            <a:endParaRPr lang="nl-BE" dirty="0"/>
          </a:p>
          <a:p>
            <a:r>
              <a:rPr lang="nl-BE" dirty="0" err="1"/>
              <a:t>federal</a:t>
            </a:r>
            <a:r>
              <a:rPr lang="nl-BE" dirty="0"/>
              <a:t> ICT community</a:t>
            </a:r>
          </a:p>
          <a:p>
            <a:endParaRPr lang="nl-BE" dirty="0"/>
          </a:p>
          <a:p>
            <a:r>
              <a:rPr lang="nl-BE" dirty="0"/>
              <a:t>business</a:t>
            </a:r>
          </a:p>
          <a:p>
            <a:pPr lvl="1"/>
            <a:r>
              <a:rPr lang="nl-BE" dirty="0" err="1"/>
              <a:t>knowledge</a:t>
            </a:r>
            <a:r>
              <a:rPr lang="nl-BE" dirty="0"/>
              <a:t> &amp; </a:t>
            </a:r>
            <a:r>
              <a:rPr lang="nl-BE" dirty="0" err="1"/>
              <a:t>experiences</a:t>
            </a:r>
            <a:endParaRPr lang="nl-BE" dirty="0"/>
          </a:p>
          <a:p>
            <a:pPr lvl="1"/>
            <a:r>
              <a:rPr lang="nl-BE" dirty="0"/>
              <a:t>business </a:t>
            </a:r>
            <a:r>
              <a:rPr lang="nl-BE" dirty="0" err="1"/>
              <a:t>functionality</a:t>
            </a:r>
            <a:endParaRPr lang="nl-BE" dirty="0"/>
          </a:p>
          <a:p>
            <a:pPr lvl="1"/>
            <a:r>
              <a:rPr lang="nl-BE" dirty="0"/>
              <a:t>business data</a:t>
            </a:r>
          </a:p>
          <a:p>
            <a:pPr lvl="1"/>
            <a:r>
              <a:rPr lang="nl-BE" dirty="0"/>
              <a:t>complete business services</a:t>
            </a:r>
          </a:p>
          <a:p>
            <a:pPr lvl="1"/>
            <a:endParaRPr lang="nl-BE" dirty="0"/>
          </a:p>
          <a:p>
            <a:pPr lvl="1"/>
            <a:endParaRPr lang="nl-BE" dirty="0"/>
          </a:p>
          <a:p>
            <a:pPr lvl="1"/>
            <a:endParaRPr lang="nl-BE" dirty="0"/>
          </a:p>
          <a:p>
            <a:pPr lvl="1"/>
            <a:endParaRPr lang="nl-BE" dirty="0"/>
          </a:p>
          <a:p>
            <a:endParaRPr lang="nl-BE" dirty="0"/>
          </a:p>
          <a:p>
            <a:endParaRPr lang="nl-BE" dirty="0"/>
          </a:p>
          <a:p>
            <a:endParaRPr lang="nl-BE" dirty="0"/>
          </a:p>
          <a:p>
            <a:endParaRPr lang="nl-BE" dirty="0"/>
          </a:p>
          <a:p>
            <a:endParaRPr lang="nl-BE" dirty="0"/>
          </a:p>
        </p:txBody>
      </p:sp>
      <p:sp>
        <p:nvSpPr>
          <p:cNvPr id="4" name="Title 3"/>
          <p:cNvSpPr>
            <a:spLocks noGrp="1"/>
          </p:cNvSpPr>
          <p:nvPr>
            <p:ph type="title"/>
          </p:nvPr>
        </p:nvSpPr>
        <p:spPr/>
        <p:txBody>
          <a:bodyPr/>
          <a:lstStyle/>
          <a:p>
            <a:r>
              <a:rPr lang="en-US"/>
              <a:t>Different types of sharing &amp; reuse</a:t>
            </a:r>
            <a:endParaRPr lang="en-US" dirty="0"/>
          </a:p>
        </p:txBody>
      </p:sp>
      <p:pic>
        <p:nvPicPr>
          <p:cNvPr id="5" name="Picture 2" descr="https://www.gcloud.belgium.be/images/logo.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180" y="2093841"/>
            <a:ext cx="1986905" cy="112532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36971" y="5323142"/>
            <a:ext cx="637081" cy="703355"/>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55198" y="4596723"/>
            <a:ext cx="1384992" cy="1747422"/>
          </a:xfrm>
          <a:prstGeom prst="rect">
            <a:avLst/>
          </a:prstGeom>
        </p:spPr>
      </p:pic>
      <p:sp>
        <p:nvSpPr>
          <p:cNvPr id="2" name="TextBox 1"/>
          <p:cNvSpPr txBox="1"/>
          <p:nvPr/>
        </p:nvSpPr>
        <p:spPr>
          <a:xfrm>
            <a:off x="8008764" y="2842397"/>
            <a:ext cx="3926877" cy="1754326"/>
          </a:xfrm>
          <a:prstGeom prst="rect">
            <a:avLst/>
          </a:prstGeom>
          <a:noFill/>
        </p:spPr>
        <p:txBody>
          <a:bodyPr wrap="square" rtlCol="0">
            <a:spAutoFit/>
          </a:bodyPr>
          <a:lstStyle/>
          <a:p>
            <a:pPr algn="ctr"/>
            <a:r>
              <a:rPr lang="en-US" sz="3600" dirty="0"/>
              <a:t>Important to know what already exists </a:t>
            </a:r>
          </a:p>
          <a:p>
            <a:pPr algn="ctr"/>
            <a:r>
              <a:rPr lang="en-US" sz="3600" dirty="0">
                <a:sym typeface="Wingdings" panose="05000000000000000000" pitchFamily="2" charset="2"/>
              </a:rPr>
              <a:t> c</a:t>
            </a:r>
            <a:r>
              <a:rPr lang="en-US" sz="3600" dirty="0"/>
              <a:t>atalogues!</a:t>
            </a:r>
          </a:p>
        </p:txBody>
      </p:sp>
      <p:sp>
        <p:nvSpPr>
          <p:cNvPr id="3" name="Right Brace 2"/>
          <p:cNvSpPr/>
          <p:nvPr/>
        </p:nvSpPr>
        <p:spPr>
          <a:xfrm>
            <a:off x="4938730" y="1370256"/>
            <a:ext cx="589085" cy="2572498"/>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ight Brace 8"/>
          <p:cNvSpPr/>
          <p:nvPr/>
        </p:nvSpPr>
        <p:spPr>
          <a:xfrm>
            <a:off x="4938731" y="4437812"/>
            <a:ext cx="589085" cy="2075131"/>
          </a:xfrm>
          <a:prstGeom prst="rightBrace">
            <a:avLst/>
          </a:prstGeom>
          <a:ln w="254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Slide Number Placeholder 11"/>
          <p:cNvSpPr>
            <a:spLocks noGrp="1"/>
          </p:cNvSpPr>
          <p:nvPr>
            <p:ph type="sldNum" sz="quarter" idx="12"/>
          </p:nvPr>
        </p:nvSpPr>
        <p:spPr/>
        <p:txBody>
          <a:bodyPr/>
          <a:lstStyle/>
          <a:p>
            <a:fld id="{D45B42A2-12DC-D04A-88D3-A93CC82DF348}" type="slidenum">
              <a:rPr lang="en-US" smtClean="0"/>
              <a:t>48</a:t>
            </a:fld>
            <a:endParaRPr lang="en-US" dirty="0"/>
          </a:p>
        </p:txBody>
      </p:sp>
    </p:spTree>
    <p:extLst>
      <p:ext uri="{BB962C8B-B14F-4D97-AF65-F5344CB8AC3E}">
        <p14:creationId xmlns:p14="http://schemas.microsoft.com/office/powerpoint/2010/main" val="35161423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noProof="0"/>
              <a:t> Cloud deployment types</a:t>
            </a:r>
            <a:endParaRPr lang="en-GB" noProof="0" dirty="0"/>
          </a:p>
        </p:txBody>
      </p:sp>
      <p:grpSp>
        <p:nvGrpSpPr>
          <p:cNvPr id="18" name="Group 17"/>
          <p:cNvGrpSpPr/>
          <p:nvPr/>
        </p:nvGrpSpPr>
        <p:grpSpPr>
          <a:xfrm>
            <a:off x="2383940" y="1639686"/>
            <a:ext cx="7380820" cy="4464496"/>
            <a:chOff x="946200" y="1268760"/>
            <a:chExt cx="7380820" cy="4464496"/>
          </a:xfrm>
        </p:grpSpPr>
        <p:cxnSp>
          <p:nvCxnSpPr>
            <p:cNvPr id="6" name="Straight Connector 5"/>
            <p:cNvCxnSpPr/>
            <p:nvPr/>
          </p:nvCxnSpPr>
          <p:spPr>
            <a:xfrm>
              <a:off x="4546600" y="1268760"/>
              <a:ext cx="0" cy="4464496"/>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946200" y="2636912"/>
              <a:ext cx="738082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946200" y="4365104"/>
              <a:ext cx="738082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 name="Group 6"/>
          <p:cNvGrpSpPr/>
          <p:nvPr/>
        </p:nvGrpSpPr>
        <p:grpSpPr>
          <a:xfrm>
            <a:off x="1689259" y="1783702"/>
            <a:ext cx="509984" cy="4680520"/>
            <a:chOff x="251519" y="1412776"/>
            <a:chExt cx="509984" cy="4680520"/>
          </a:xfrm>
        </p:grpSpPr>
        <p:cxnSp>
          <p:nvCxnSpPr>
            <p:cNvPr id="15" name="Straight Arrow Connector 14"/>
            <p:cNvCxnSpPr/>
            <p:nvPr/>
          </p:nvCxnSpPr>
          <p:spPr>
            <a:xfrm>
              <a:off x="727969" y="1412776"/>
              <a:ext cx="0" cy="4680520"/>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99838" y="4512955"/>
              <a:ext cx="461665" cy="1477328"/>
            </a:xfrm>
            <a:prstGeom prst="rect">
              <a:avLst/>
            </a:prstGeom>
            <a:noFill/>
          </p:spPr>
          <p:txBody>
            <a:bodyPr vert="vert270" wrap="square" rtlCol="0">
              <a:spAutoFit/>
            </a:bodyPr>
            <a:lstStyle/>
            <a:p>
              <a:pPr algn="ctr"/>
              <a:r>
                <a:rPr lang="nl-BE" dirty="0" err="1"/>
                <a:t>Dedicated</a:t>
              </a:r>
              <a:endParaRPr lang="en-US" dirty="0"/>
            </a:p>
          </p:txBody>
        </p:sp>
        <p:sp>
          <p:nvSpPr>
            <p:cNvPr id="20" name="TextBox 19"/>
            <p:cNvSpPr txBox="1"/>
            <p:nvPr/>
          </p:nvSpPr>
          <p:spPr>
            <a:xfrm>
              <a:off x="274439" y="2523961"/>
              <a:ext cx="461665" cy="1954094"/>
            </a:xfrm>
            <a:prstGeom prst="rect">
              <a:avLst/>
            </a:prstGeom>
            <a:noFill/>
          </p:spPr>
          <p:txBody>
            <a:bodyPr vert="vert270" wrap="square" rtlCol="0">
              <a:spAutoFit/>
            </a:bodyPr>
            <a:lstStyle/>
            <a:p>
              <a:pPr algn="ctr"/>
              <a:r>
                <a:rPr lang="nl-BE" dirty="0"/>
                <a:t>Access/Control</a:t>
              </a:r>
              <a:endParaRPr lang="en-US" dirty="0"/>
            </a:p>
          </p:txBody>
        </p:sp>
        <p:sp>
          <p:nvSpPr>
            <p:cNvPr id="21" name="TextBox 20"/>
            <p:cNvSpPr txBox="1"/>
            <p:nvPr/>
          </p:nvSpPr>
          <p:spPr>
            <a:xfrm>
              <a:off x="251519" y="1458650"/>
              <a:ext cx="461665" cy="1178262"/>
            </a:xfrm>
            <a:prstGeom prst="rect">
              <a:avLst/>
            </a:prstGeom>
            <a:noFill/>
          </p:spPr>
          <p:txBody>
            <a:bodyPr vert="vert270" wrap="square" rtlCol="0">
              <a:spAutoFit/>
            </a:bodyPr>
            <a:lstStyle/>
            <a:p>
              <a:pPr algn="ctr"/>
              <a:r>
                <a:rPr lang="nl-BE" dirty="0"/>
                <a:t>Shared</a:t>
              </a:r>
              <a:endParaRPr lang="en-US" dirty="0"/>
            </a:p>
          </p:txBody>
        </p:sp>
      </p:grpSp>
      <p:grpSp>
        <p:nvGrpSpPr>
          <p:cNvPr id="5" name="Group 4"/>
          <p:cNvGrpSpPr/>
          <p:nvPr/>
        </p:nvGrpSpPr>
        <p:grpSpPr>
          <a:xfrm>
            <a:off x="2344730" y="6363403"/>
            <a:ext cx="7452344" cy="443980"/>
            <a:chOff x="906990" y="5949346"/>
            <a:chExt cx="7452344" cy="443980"/>
          </a:xfrm>
        </p:grpSpPr>
        <p:cxnSp>
          <p:nvCxnSpPr>
            <p:cNvPr id="17" name="Straight Arrow Connector 16"/>
            <p:cNvCxnSpPr/>
            <p:nvPr/>
          </p:nvCxnSpPr>
          <p:spPr>
            <a:xfrm flipH="1">
              <a:off x="906990" y="5990283"/>
              <a:ext cx="7452344" cy="39389"/>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788096" y="6023994"/>
              <a:ext cx="1296144" cy="369332"/>
            </a:xfrm>
            <a:prstGeom prst="rect">
              <a:avLst/>
            </a:prstGeom>
            <a:noFill/>
          </p:spPr>
          <p:txBody>
            <a:bodyPr wrap="square" rtlCol="0">
              <a:spAutoFit/>
            </a:bodyPr>
            <a:lstStyle/>
            <a:p>
              <a:pPr algn="ctr"/>
              <a:r>
                <a:rPr lang="nl-BE" dirty="0"/>
                <a:t>Customer</a:t>
              </a:r>
              <a:endParaRPr lang="en-US" dirty="0"/>
            </a:p>
          </p:txBody>
        </p:sp>
        <p:sp>
          <p:nvSpPr>
            <p:cNvPr id="23" name="TextBox 22"/>
            <p:cNvSpPr txBox="1"/>
            <p:nvPr/>
          </p:nvSpPr>
          <p:spPr>
            <a:xfrm>
              <a:off x="3574492" y="5949346"/>
              <a:ext cx="1944216" cy="369332"/>
            </a:xfrm>
            <a:prstGeom prst="rect">
              <a:avLst/>
            </a:prstGeom>
            <a:noFill/>
          </p:spPr>
          <p:txBody>
            <a:bodyPr wrap="square" rtlCol="0">
              <a:spAutoFit/>
            </a:bodyPr>
            <a:lstStyle/>
            <a:p>
              <a:pPr algn="ctr"/>
              <a:r>
                <a:rPr lang="nl-BE" dirty="0" err="1"/>
                <a:t>Location</a:t>
              </a:r>
              <a:endParaRPr lang="en-US" dirty="0"/>
            </a:p>
          </p:txBody>
        </p:sp>
        <p:sp>
          <p:nvSpPr>
            <p:cNvPr id="24" name="TextBox 23"/>
            <p:cNvSpPr txBox="1"/>
            <p:nvPr/>
          </p:nvSpPr>
          <p:spPr>
            <a:xfrm>
              <a:off x="6272088" y="6023994"/>
              <a:ext cx="2087246" cy="369332"/>
            </a:xfrm>
            <a:prstGeom prst="rect">
              <a:avLst/>
            </a:prstGeom>
            <a:noFill/>
          </p:spPr>
          <p:txBody>
            <a:bodyPr wrap="square" rtlCol="0">
              <a:spAutoFit/>
            </a:bodyPr>
            <a:lstStyle/>
            <a:p>
              <a:r>
                <a:rPr lang="nl-BE" dirty="0"/>
                <a:t>Service Provider</a:t>
              </a:r>
              <a:endParaRPr lang="en-US" dirty="0"/>
            </a:p>
          </p:txBody>
        </p:sp>
      </p:grpSp>
      <p:grpSp>
        <p:nvGrpSpPr>
          <p:cNvPr id="12" name="Group 11"/>
          <p:cNvGrpSpPr/>
          <p:nvPr/>
        </p:nvGrpSpPr>
        <p:grpSpPr>
          <a:xfrm>
            <a:off x="2413024" y="3039197"/>
            <a:ext cx="3571317" cy="1639357"/>
            <a:chOff x="975283" y="2668270"/>
            <a:chExt cx="3571317" cy="1639357"/>
          </a:xfrm>
        </p:grpSpPr>
        <p:sp>
          <p:nvSpPr>
            <p:cNvPr id="27" name="TextBox 26"/>
            <p:cNvSpPr txBox="1"/>
            <p:nvPr/>
          </p:nvSpPr>
          <p:spPr>
            <a:xfrm>
              <a:off x="1025606" y="2668270"/>
              <a:ext cx="3520994" cy="369332"/>
            </a:xfrm>
            <a:prstGeom prst="rect">
              <a:avLst/>
            </a:prstGeom>
            <a:noFill/>
          </p:spPr>
          <p:txBody>
            <a:bodyPr wrap="square" rtlCol="0">
              <a:spAutoFit/>
            </a:bodyPr>
            <a:lstStyle/>
            <a:p>
              <a:pPr algn="ctr"/>
              <a:r>
                <a:rPr lang="nl-BE" dirty="0"/>
                <a:t>Community Cloud on-</a:t>
              </a:r>
              <a:r>
                <a:rPr lang="nl-BE" dirty="0" err="1"/>
                <a:t>premise</a:t>
              </a:r>
              <a:endParaRPr lang="en-US" dirty="0"/>
            </a:p>
          </p:txBody>
        </p:sp>
        <p:pic>
          <p:nvPicPr>
            <p:cNvPr id="36" name="Picture 35"/>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416259" y="3922545"/>
              <a:ext cx="189198" cy="266380"/>
            </a:xfrm>
            <a:prstGeom prst="rect">
              <a:avLst/>
            </a:prstGeom>
          </p:spPr>
        </p:pic>
        <p:pic>
          <p:nvPicPr>
            <p:cNvPr id="37" name="Picture 3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2845965" y="3952124"/>
              <a:ext cx="189198" cy="266380"/>
            </a:xfrm>
            <a:prstGeom prst="rect">
              <a:avLst/>
            </a:prstGeom>
          </p:spPr>
        </p:pic>
        <p:pic>
          <p:nvPicPr>
            <p:cNvPr id="43" name="Picture 4"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87418" y="3085835"/>
              <a:ext cx="684193" cy="684193"/>
            </a:xfrm>
            <a:prstGeom prst="rect">
              <a:avLst/>
            </a:prstGeom>
            <a:noFill/>
            <a:extLst>
              <a:ext uri="{909E8E84-426E-40DD-AFC4-6F175D3DCCD1}">
                <a14:hiddenFill xmlns:a14="http://schemas.microsoft.com/office/drawing/2010/main">
                  <a:solidFill>
                    <a:srgbClr val="FFFFFF"/>
                  </a:solidFill>
                </a14:hiddenFill>
              </a:ext>
            </a:extLst>
          </p:spPr>
        </p:pic>
        <p:grpSp>
          <p:nvGrpSpPr>
            <p:cNvPr id="50" name="Group 49"/>
            <p:cNvGrpSpPr/>
            <p:nvPr/>
          </p:nvGrpSpPr>
          <p:grpSpPr>
            <a:xfrm>
              <a:off x="975283" y="3149672"/>
              <a:ext cx="882098" cy="603364"/>
              <a:chOff x="975283" y="3149672"/>
              <a:chExt cx="882098" cy="603364"/>
            </a:xfrm>
          </p:grpSpPr>
          <p:pic>
            <p:nvPicPr>
              <p:cNvPr id="34" name="Picture 3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35" name="Picture 3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46" name="Rectangle 45"/>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Rectangle 50"/>
            <p:cNvSpPr/>
            <p:nvPr/>
          </p:nvSpPr>
          <p:spPr>
            <a:xfrm>
              <a:off x="2146282" y="3099817"/>
              <a:ext cx="1129573" cy="1207810"/>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664153" y="3376681"/>
              <a:ext cx="189198" cy="266380"/>
            </a:xfrm>
            <a:prstGeom prst="rect">
              <a:avLst/>
            </a:prstGeom>
          </p:spPr>
        </p:pic>
        <p:cxnSp>
          <p:nvCxnSpPr>
            <p:cNvPr id="89" name="Straight Arrow Connector 88"/>
            <p:cNvCxnSpPr>
              <a:stCxn id="46" idx="3"/>
              <a:endCxn id="43" idx="1"/>
            </p:cNvCxnSpPr>
            <p:nvPr/>
          </p:nvCxnSpPr>
          <p:spPr>
            <a:xfrm flipV="1">
              <a:off x="1857381" y="3427932"/>
              <a:ext cx="530037" cy="2342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sp>
          <p:nvSpPr>
            <p:cNvPr id="91" name="Rectangle 90"/>
            <p:cNvSpPr/>
            <p:nvPr/>
          </p:nvSpPr>
          <p:spPr>
            <a:xfrm>
              <a:off x="3514606" y="3264655"/>
              <a:ext cx="481329" cy="52306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 name="Straight Arrow Connector 91"/>
            <p:cNvCxnSpPr>
              <a:stCxn id="37" idx="0"/>
            </p:cNvCxnSpPr>
            <p:nvPr/>
          </p:nvCxnSpPr>
          <p:spPr>
            <a:xfrm flipH="1" flipV="1">
              <a:off x="2845966" y="3643062"/>
              <a:ext cx="94598" cy="30906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3" name="Straight Arrow Connector 92"/>
            <p:cNvCxnSpPr>
              <a:stCxn id="91" idx="1"/>
            </p:cNvCxnSpPr>
            <p:nvPr/>
          </p:nvCxnSpPr>
          <p:spPr>
            <a:xfrm flipH="1" flipV="1">
              <a:off x="3107845" y="3486388"/>
              <a:ext cx="406761" cy="3980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10" name="Group 9"/>
          <p:cNvGrpSpPr/>
          <p:nvPr/>
        </p:nvGrpSpPr>
        <p:grpSpPr>
          <a:xfrm>
            <a:off x="6074350" y="3007839"/>
            <a:ext cx="4756478" cy="1670715"/>
            <a:chOff x="4636610" y="2636912"/>
            <a:chExt cx="4756478" cy="1670715"/>
          </a:xfrm>
        </p:grpSpPr>
        <p:sp>
          <p:nvSpPr>
            <p:cNvPr id="31" name="TextBox 30"/>
            <p:cNvSpPr txBox="1"/>
            <p:nvPr/>
          </p:nvSpPr>
          <p:spPr>
            <a:xfrm>
              <a:off x="4636610" y="2636912"/>
              <a:ext cx="4756478" cy="369332"/>
            </a:xfrm>
            <a:prstGeom prst="rect">
              <a:avLst/>
            </a:prstGeom>
            <a:noFill/>
          </p:spPr>
          <p:txBody>
            <a:bodyPr wrap="square" rtlCol="0">
              <a:spAutoFit/>
            </a:bodyPr>
            <a:lstStyle/>
            <a:p>
              <a:pPr algn="ctr"/>
              <a:r>
                <a:rPr lang="nl-BE" dirty="0" err="1"/>
                <a:t>Outsourced</a:t>
              </a:r>
              <a:r>
                <a:rPr lang="nl-BE" dirty="0"/>
                <a:t> Community Cloud (= off-</a:t>
              </a:r>
              <a:r>
                <a:rPr lang="nl-BE" dirty="0" err="1"/>
                <a:t>premise</a:t>
              </a:r>
              <a:r>
                <a:rPr lang="nl-BE" dirty="0"/>
                <a:t>)</a:t>
              </a:r>
              <a:endParaRPr lang="en-US" dirty="0"/>
            </a:p>
          </p:txBody>
        </p:sp>
        <p:grpSp>
          <p:nvGrpSpPr>
            <p:cNvPr id="41" name="Group 40"/>
            <p:cNvGrpSpPr/>
            <p:nvPr/>
          </p:nvGrpSpPr>
          <p:grpSpPr>
            <a:xfrm>
              <a:off x="6978666" y="2986983"/>
              <a:ext cx="928742" cy="928742"/>
              <a:chOff x="6782780" y="3149672"/>
              <a:chExt cx="928742" cy="928742"/>
            </a:xfrm>
          </p:grpSpPr>
          <p:pic>
            <p:nvPicPr>
              <p:cNvPr id="1028" name="Picture 4" descr="http://icons.iconarchive.com/icons/custom-icon-design/pretty-office-12/512/cloud-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http://icons.iconarchive.com/icons/custom-icon-design/pretty-office-12/512/cloud-icon.png"/>
              <p:cNvPicPr>
                <a:picLocks noChangeAspect="1" noChangeArrowheads="1"/>
              </p:cNvPicPr>
              <p:nvPr/>
            </p:nvPicPr>
            <p:blipFill>
              <a:blip r:embed="rId9"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974213" y="3392270"/>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5905205" y="3704263"/>
              <a:ext cx="882098" cy="603364"/>
              <a:chOff x="975283" y="3149672"/>
              <a:chExt cx="882098" cy="603364"/>
            </a:xfrm>
          </p:grpSpPr>
          <p:pic>
            <p:nvPicPr>
              <p:cNvPr id="56" name="Picture 55"/>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57" name="Picture 5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58" name="Rectangle 57"/>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9" name="Group 58"/>
            <p:cNvGrpSpPr/>
            <p:nvPr/>
          </p:nvGrpSpPr>
          <p:grpSpPr>
            <a:xfrm>
              <a:off x="5074824" y="3044768"/>
              <a:ext cx="882098" cy="603364"/>
              <a:chOff x="975283" y="3149672"/>
              <a:chExt cx="882098" cy="603364"/>
            </a:xfrm>
          </p:grpSpPr>
          <p:pic>
            <p:nvPicPr>
              <p:cNvPr id="60" name="Picture 5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61" name="Picture 6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62" name="Rectangle 61"/>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7" name="Straight Arrow Connector 96"/>
            <p:cNvCxnSpPr>
              <a:endCxn id="45" idx="1"/>
            </p:cNvCxnSpPr>
            <p:nvPr/>
          </p:nvCxnSpPr>
          <p:spPr>
            <a:xfrm>
              <a:off x="5956922" y="3333000"/>
              <a:ext cx="1213177" cy="180587"/>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8" name="Straight Arrow Connector 97"/>
            <p:cNvCxnSpPr>
              <a:stCxn id="58" idx="3"/>
            </p:cNvCxnSpPr>
            <p:nvPr/>
          </p:nvCxnSpPr>
          <p:spPr>
            <a:xfrm flipV="1">
              <a:off x="6787303" y="3604741"/>
              <a:ext cx="361264" cy="401204"/>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9" name="Group 8"/>
          <p:cNvGrpSpPr/>
          <p:nvPr/>
        </p:nvGrpSpPr>
        <p:grpSpPr>
          <a:xfrm>
            <a:off x="5889642" y="4699216"/>
            <a:ext cx="4846246" cy="1469613"/>
            <a:chOff x="4451902" y="4328289"/>
            <a:chExt cx="4846246" cy="1469613"/>
          </a:xfrm>
        </p:grpSpPr>
        <p:sp>
          <p:nvSpPr>
            <p:cNvPr id="32" name="TextBox 31"/>
            <p:cNvSpPr txBox="1"/>
            <p:nvPr/>
          </p:nvSpPr>
          <p:spPr>
            <a:xfrm>
              <a:off x="4451902" y="4328289"/>
              <a:ext cx="4846246" cy="369332"/>
            </a:xfrm>
            <a:prstGeom prst="rect">
              <a:avLst/>
            </a:prstGeom>
            <a:noFill/>
          </p:spPr>
          <p:txBody>
            <a:bodyPr wrap="square" rtlCol="0">
              <a:spAutoFit/>
            </a:bodyPr>
            <a:lstStyle/>
            <a:p>
              <a:pPr algn="ctr"/>
              <a:r>
                <a:rPr lang="nl-BE" dirty="0" err="1"/>
                <a:t>Outsourced</a:t>
              </a:r>
              <a:r>
                <a:rPr lang="nl-BE" dirty="0"/>
                <a:t> Private Cloud (= off-</a:t>
              </a:r>
              <a:r>
                <a:rPr lang="nl-BE" dirty="0" err="1"/>
                <a:t>premise</a:t>
              </a:r>
              <a:r>
                <a:rPr lang="nl-BE" dirty="0"/>
                <a:t>)</a:t>
              </a:r>
              <a:endParaRPr lang="en-US" dirty="0"/>
            </a:p>
          </p:txBody>
        </p:sp>
        <p:grpSp>
          <p:nvGrpSpPr>
            <p:cNvPr id="47" name="Group 46"/>
            <p:cNvGrpSpPr/>
            <p:nvPr/>
          </p:nvGrpSpPr>
          <p:grpSpPr>
            <a:xfrm>
              <a:off x="6694659" y="4697621"/>
              <a:ext cx="1120431" cy="1100281"/>
              <a:chOff x="6782780" y="3149672"/>
              <a:chExt cx="928742" cy="928742"/>
            </a:xfrm>
          </p:grpSpPr>
          <p:pic>
            <p:nvPicPr>
              <p:cNvPr id="48" name="Picture 4" descr="http://icons.iconarchive.com/icons/custom-icon-design/pretty-office-12/512/cloud-ic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82780" y="3149672"/>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 descr="http://icons.iconarchive.com/icons/custom-icon-design/pretty-office-12/512/cloud-icon.png"/>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027249" y="3403305"/>
                <a:ext cx="568012" cy="568012"/>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grpSp>
          <p:nvGrpSpPr>
            <p:cNvPr id="79" name="Group 78"/>
            <p:cNvGrpSpPr/>
            <p:nvPr/>
          </p:nvGrpSpPr>
          <p:grpSpPr>
            <a:xfrm>
              <a:off x="5189728" y="5084210"/>
              <a:ext cx="882098" cy="603364"/>
              <a:chOff x="975283" y="3149672"/>
              <a:chExt cx="882098" cy="603364"/>
            </a:xfrm>
          </p:grpSpPr>
          <p:pic>
            <p:nvPicPr>
              <p:cNvPr id="80" name="Picture 79"/>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81" name="Picture 8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82" name="Rectangle 81"/>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9" name="Straight Arrow Connector 98"/>
            <p:cNvCxnSpPr>
              <a:endCxn id="49" idx="1"/>
            </p:cNvCxnSpPr>
            <p:nvPr/>
          </p:nvCxnSpPr>
          <p:spPr>
            <a:xfrm>
              <a:off x="6069128" y="5321987"/>
              <a:ext cx="920458" cy="125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8" name="Group 7"/>
          <p:cNvGrpSpPr/>
          <p:nvPr/>
        </p:nvGrpSpPr>
        <p:grpSpPr>
          <a:xfrm>
            <a:off x="2412788" y="4736030"/>
            <a:ext cx="3520994" cy="1512168"/>
            <a:chOff x="975048" y="4365104"/>
            <a:chExt cx="3520994" cy="1512168"/>
          </a:xfrm>
        </p:grpSpPr>
        <p:sp>
          <p:nvSpPr>
            <p:cNvPr id="33" name="TextBox 32"/>
            <p:cNvSpPr txBox="1"/>
            <p:nvPr/>
          </p:nvSpPr>
          <p:spPr>
            <a:xfrm>
              <a:off x="975048" y="4365104"/>
              <a:ext cx="3520994" cy="369332"/>
            </a:xfrm>
            <a:prstGeom prst="rect">
              <a:avLst/>
            </a:prstGeom>
            <a:noFill/>
          </p:spPr>
          <p:txBody>
            <a:bodyPr wrap="square" rtlCol="0">
              <a:spAutoFit/>
            </a:bodyPr>
            <a:lstStyle/>
            <a:p>
              <a:pPr algn="ctr"/>
              <a:r>
                <a:rPr lang="nl-BE" dirty="0"/>
                <a:t>Private Cloud on-</a:t>
              </a:r>
              <a:r>
                <a:rPr lang="nl-BE" dirty="0" err="1"/>
                <a:t>premise</a:t>
              </a:r>
              <a:endParaRPr lang="en-US" dirty="0"/>
            </a:p>
          </p:txBody>
        </p:sp>
        <p:pic>
          <p:nvPicPr>
            <p:cNvPr id="44" name="Picture 4" descr="http://icons.iconarchive.com/icons/custom-icon-design/pretty-office-12/512/cloud-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275943" y="4804514"/>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4882196"/>
              <a:ext cx="189198" cy="266380"/>
            </a:xfrm>
            <a:prstGeom prst="rect">
              <a:avLst/>
            </a:prstGeom>
          </p:spPr>
        </p:pic>
        <p:pic>
          <p:nvPicPr>
            <p:cNvPr id="85" name="Picture 8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685425" y="5435546"/>
              <a:ext cx="189198" cy="266380"/>
            </a:xfrm>
            <a:prstGeom prst="rect">
              <a:avLst/>
            </a:prstGeom>
          </p:spPr>
        </p:pic>
        <p:sp>
          <p:nvSpPr>
            <p:cNvPr id="86" name="Rectangle 85"/>
            <p:cNvSpPr/>
            <p:nvPr/>
          </p:nvSpPr>
          <p:spPr>
            <a:xfrm>
              <a:off x="1427718" y="4734436"/>
              <a:ext cx="2424201" cy="1142836"/>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Picture 86"/>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07215" y="5421194"/>
              <a:ext cx="189198" cy="266380"/>
            </a:xfrm>
            <a:prstGeom prst="rect">
              <a:avLst/>
            </a:prstGeom>
          </p:spPr>
        </p:pic>
        <p:pic>
          <p:nvPicPr>
            <p:cNvPr id="88" name="Picture 87"/>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3420008" y="4840142"/>
              <a:ext cx="189198" cy="266380"/>
            </a:xfrm>
            <a:prstGeom prst="rect">
              <a:avLst/>
            </a:prstGeom>
          </p:spPr>
        </p:pic>
        <p:cxnSp>
          <p:nvCxnSpPr>
            <p:cNvPr id="100" name="Straight Arrow Connector 99"/>
            <p:cNvCxnSpPr/>
            <p:nvPr/>
          </p:nvCxnSpPr>
          <p:spPr>
            <a:xfrm>
              <a:off x="1857380" y="5065384"/>
              <a:ext cx="547280" cy="103782"/>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1" name="Straight Arrow Connector 100"/>
            <p:cNvCxnSpPr/>
            <p:nvPr/>
          </p:nvCxnSpPr>
          <p:spPr>
            <a:xfrm flipH="1">
              <a:off x="3084240" y="5040581"/>
              <a:ext cx="335541" cy="153388"/>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2" name="Straight Arrow Connector 101"/>
            <p:cNvCxnSpPr>
              <a:stCxn id="87" idx="1"/>
            </p:cNvCxnSpPr>
            <p:nvPr/>
          </p:nvCxnSpPr>
          <p:spPr>
            <a:xfrm flipH="1" flipV="1">
              <a:off x="3204685" y="5487789"/>
              <a:ext cx="202530" cy="6659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103" name="Straight Arrow Connector 102"/>
            <p:cNvCxnSpPr/>
            <p:nvPr/>
          </p:nvCxnSpPr>
          <p:spPr>
            <a:xfrm flipV="1">
              <a:off x="1857381" y="5467752"/>
              <a:ext cx="418562" cy="13319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grpSp>
      <p:grpSp>
        <p:nvGrpSpPr>
          <p:cNvPr id="14" name="Group 13"/>
          <p:cNvGrpSpPr/>
          <p:nvPr/>
        </p:nvGrpSpPr>
        <p:grpSpPr>
          <a:xfrm>
            <a:off x="6549546" y="1475440"/>
            <a:ext cx="3393695" cy="1406555"/>
            <a:chOff x="5111805" y="1104513"/>
            <a:chExt cx="3393695" cy="1406555"/>
          </a:xfrm>
        </p:grpSpPr>
        <p:sp>
          <p:nvSpPr>
            <p:cNvPr id="26" name="TextBox 25"/>
            <p:cNvSpPr txBox="1"/>
            <p:nvPr/>
          </p:nvSpPr>
          <p:spPr>
            <a:xfrm>
              <a:off x="5878999" y="1104513"/>
              <a:ext cx="1368152" cy="369332"/>
            </a:xfrm>
            <a:prstGeom prst="rect">
              <a:avLst/>
            </a:prstGeom>
            <a:noFill/>
          </p:spPr>
          <p:txBody>
            <a:bodyPr wrap="square" rtlCol="0">
              <a:spAutoFit/>
            </a:bodyPr>
            <a:lstStyle/>
            <a:p>
              <a:pPr algn="ctr"/>
              <a:r>
                <a:rPr lang="nl-BE" dirty="0"/>
                <a:t>Public Cloud</a:t>
              </a:r>
              <a:endParaRPr lang="en-US" dirty="0"/>
            </a:p>
          </p:txBody>
        </p:sp>
        <p:pic>
          <p:nvPicPr>
            <p:cNvPr id="42" name="Picture 4" descr="http://icons.iconarchive.com/icons/custom-icon-design/pretty-office-12/512/cloud-icon.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410654" y="1473845"/>
              <a:ext cx="928742" cy="92874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3"/>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299458" y="1857711"/>
              <a:ext cx="189198" cy="266380"/>
            </a:xfrm>
            <a:prstGeom prst="rect">
              <a:avLst/>
            </a:prstGeom>
          </p:spPr>
        </p:pic>
        <p:pic>
          <p:nvPicPr>
            <p:cNvPr id="65" name="Picture 64"/>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5667758" y="2023107"/>
              <a:ext cx="189198" cy="266380"/>
            </a:xfrm>
            <a:prstGeom prst="rect">
              <a:avLst/>
            </a:prstGeom>
          </p:spPr>
        </p:pic>
        <p:sp>
          <p:nvSpPr>
            <p:cNvPr id="66" name="Rectangle 65"/>
            <p:cNvSpPr/>
            <p:nvPr/>
          </p:nvSpPr>
          <p:spPr>
            <a:xfrm>
              <a:off x="5111805" y="1772755"/>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 name="Group 66"/>
            <p:cNvGrpSpPr/>
            <p:nvPr/>
          </p:nvGrpSpPr>
          <p:grpSpPr>
            <a:xfrm>
              <a:off x="7623402" y="1256023"/>
              <a:ext cx="882098" cy="603364"/>
              <a:chOff x="975283" y="3149672"/>
              <a:chExt cx="882098" cy="603364"/>
            </a:xfrm>
          </p:grpSpPr>
          <p:pic>
            <p:nvPicPr>
              <p:cNvPr id="68" name="Picture 67"/>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162936" y="3234628"/>
                <a:ext cx="189198" cy="266380"/>
              </a:xfrm>
              <a:prstGeom prst="rect">
                <a:avLst/>
              </a:prstGeom>
            </p:spPr>
          </p:pic>
          <p:pic>
            <p:nvPicPr>
              <p:cNvPr id="69" name="Picture 68"/>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1531236" y="3400024"/>
                <a:ext cx="189198" cy="266380"/>
              </a:xfrm>
              <a:prstGeom prst="rect">
                <a:avLst/>
              </a:prstGeom>
            </p:spPr>
          </p:pic>
          <p:sp>
            <p:nvSpPr>
              <p:cNvPr id="70" name="Rectangle 69"/>
              <p:cNvSpPr/>
              <p:nvPr/>
            </p:nvSpPr>
            <p:spPr>
              <a:xfrm>
                <a:off x="975283" y="3149672"/>
                <a:ext cx="882098" cy="603364"/>
              </a:xfrm>
              <a:prstGeom prst="rect">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4" name="Straight Arrow Connector 93"/>
            <p:cNvCxnSpPr/>
            <p:nvPr/>
          </p:nvCxnSpPr>
          <p:spPr>
            <a:xfrm flipV="1">
              <a:off x="5993903" y="2047781"/>
              <a:ext cx="416751" cy="41975"/>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5" name="Straight Arrow Connector 94"/>
            <p:cNvCxnSpPr>
              <a:stCxn id="70" idx="1"/>
            </p:cNvCxnSpPr>
            <p:nvPr/>
          </p:nvCxnSpPr>
          <p:spPr>
            <a:xfrm flipH="1">
              <a:off x="7254874" y="1557705"/>
              <a:ext cx="368528" cy="300006"/>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cxnSp>
          <p:nvCxnSpPr>
            <p:cNvPr id="96" name="Straight Arrow Connector 95"/>
            <p:cNvCxnSpPr>
              <a:stCxn id="104" idx="1"/>
            </p:cNvCxnSpPr>
            <p:nvPr/>
          </p:nvCxnSpPr>
          <p:spPr>
            <a:xfrm flipH="1" flipV="1">
              <a:off x="7315711" y="2156298"/>
              <a:ext cx="694159" cy="221580"/>
            </a:xfrm>
            <a:prstGeom prst="straightConnector1">
              <a:avLst/>
            </a:prstGeom>
            <a:ln>
              <a:solidFill>
                <a:srgbClr val="000000"/>
              </a:solidFill>
              <a:tailEnd type="arrow"/>
            </a:ln>
          </p:spPr>
          <p:style>
            <a:lnRef idx="1">
              <a:schemeClr val="dk1"/>
            </a:lnRef>
            <a:fillRef idx="0">
              <a:schemeClr val="dk1"/>
            </a:fillRef>
            <a:effectRef idx="0">
              <a:schemeClr val="dk1"/>
            </a:effectRef>
            <a:fontRef idx="minor">
              <a:schemeClr val="tx1"/>
            </a:fontRef>
          </p:style>
        </p:cxnSp>
        <p:pic>
          <p:nvPicPr>
            <p:cNvPr id="104" name="Picture 103"/>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667" b="90000" l="5167" r="90000">
                          <a14:foregroundMark x1="28167" y1="17000" x2="28167" y2="17000"/>
                        </a14:backgroundRemoval>
                      </a14:imgEffect>
                    </a14:imgLayer>
                  </a14:imgProps>
                </a:ext>
                <a:ext uri="{28A0092B-C50C-407E-A947-70E740481C1C}">
                  <a14:useLocalDpi xmlns:a14="http://schemas.microsoft.com/office/drawing/2010/main" val="0"/>
                </a:ext>
              </a:extLst>
            </a:blip>
            <a:srcRect l="3889" t="7037" r="43148" b="18394"/>
            <a:stretch/>
          </p:blipFill>
          <p:spPr>
            <a:xfrm>
              <a:off x="8009870" y="2244688"/>
              <a:ext cx="189198" cy="266380"/>
            </a:xfrm>
            <a:prstGeom prst="rect">
              <a:avLst/>
            </a:prstGeom>
          </p:spPr>
        </p:pic>
      </p:grpSp>
      <p:grpSp>
        <p:nvGrpSpPr>
          <p:cNvPr id="4" name="Group 3"/>
          <p:cNvGrpSpPr/>
          <p:nvPr/>
        </p:nvGrpSpPr>
        <p:grpSpPr>
          <a:xfrm>
            <a:off x="1975195" y="1332903"/>
            <a:ext cx="8588525" cy="3456595"/>
            <a:chOff x="537454" y="944724"/>
            <a:chExt cx="8588525" cy="3456595"/>
          </a:xfrm>
        </p:grpSpPr>
        <p:sp>
          <p:nvSpPr>
            <p:cNvPr id="40" name="Rounded Rectangle 39"/>
            <p:cNvSpPr/>
            <p:nvPr/>
          </p:nvSpPr>
          <p:spPr>
            <a:xfrm>
              <a:off x="791580" y="944724"/>
              <a:ext cx="8334399" cy="3456595"/>
            </a:xfrm>
            <a:prstGeom prst="roundRect">
              <a:avLst/>
            </a:prstGeom>
            <a:solidFill>
              <a:srgbClr val="FF9933">
                <a:alpha val="13725"/>
              </a:srgb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tIns="0" rtlCol="0" anchor="t"/>
            <a:lstStyle/>
            <a:p>
              <a:r>
                <a:rPr lang="nl-BE" sz="2800" dirty="0">
                  <a:solidFill>
                    <a:schemeClr val="tx1"/>
                  </a:solidFill>
                </a:rPr>
                <a:t>			 </a:t>
              </a:r>
              <a:r>
                <a:rPr lang="nl-BE" sz="2800" dirty="0" err="1">
                  <a:solidFill>
                    <a:schemeClr val="accent6">
                      <a:lumMod val="50000"/>
                    </a:schemeClr>
                  </a:solidFill>
                </a:rPr>
                <a:t>Hybrid</a:t>
              </a:r>
              <a:r>
                <a:rPr lang="nl-BE" sz="2400" dirty="0">
                  <a:solidFill>
                    <a:schemeClr val="accent6">
                      <a:lumMod val="50000"/>
                    </a:schemeClr>
                  </a:solidFill>
                </a:rPr>
                <a:t> </a:t>
              </a:r>
              <a:endParaRPr lang="en-US" sz="2400" dirty="0">
                <a:solidFill>
                  <a:schemeClr val="accent6">
                    <a:lumMod val="50000"/>
                  </a:schemeClr>
                </a:solidFill>
              </a:endParaRPr>
            </a:p>
          </p:txBody>
        </p:sp>
        <p:pic>
          <p:nvPicPr>
            <p:cNvPr id="3" name="Picture 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9162120">
              <a:off x="537454" y="1122981"/>
              <a:ext cx="1784640" cy="1008322"/>
            </a:xfrm>
            <a:prstGeom prst="rect">
              <a:avLst/>
            </a:prstGeom>
          </p:spPr>
        </p:pic>
      </p:grpSp>
      <p:sp>
        <p:nvSpPr>
          <p:cNvPr id="29" name="Slide Number Placeholder 28"/>
          <p:cNvSpPr>
            <a:spLocks noGrp="1"/>
          </p:cNvSpPr>
          <p:nvPr>
            <p:ph type="sldNum" sz="quarter" idx="12"/>
          </p:nvPr>
        </p:nvSpPr>
        <p:spPr/>
        <p:txBody>
          <a:bodyPr/>
          <a:lstStyle/>
          <a:p>
            <a:fld id="{D45B42A2-12DC-D04A-88D3-A93CC82DF348}" type="slidenum">
              <a:rPr lang="en-US" smtClean="0"/>
              <a:t>49</a:t>
            </a:fld>
            <a:endParaRPr lang="en-US" dirty="0"/>
          </a:p>
        </p:txBody>
      </p:sp>
    </p:spTree>
    <p:extLst>
      <p:ext uri="{BB962C8B-B14F-4D97-AF65-F5344CB8AC3E}">
        <p14:creationId xmlns:p14="http://schemas.microsoft.com/office/powerpoint/2010/main" val="2626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par>
                          <p:cTn id="8" fill="hold">
                            <p:stCondLst>
                              <p:cond delay="500"/>
                            </p:stCondLst>
                            <p:childTnLst>
                              <p:par>
                                <p:cTn id="9" presetID="16" presetClass="entr" presetSubtype="4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outHorizontal)">
                                      <p:cBhvr>
                                        <p:cTn id="11" dur="1000"/>
                                        <p:tgtEl>
                                          <p:spTgt spid="7"/>
                                        </p:tgtEl>
                                      </p:cBhvr>
                                    </p:animEffect>
                                  </p:childTnLst>
                                </p:cTn>
                              </p:par>
                            </p:childTnLst>
                          </p:cTn>
                        </p:par>
                        <p:par>
                          <p:cTn id="12" fill="hold">
                            <p:stCondLst>
                              <p:cond delay="1500"/>
                            </p:stCondLst>
                            <p:childTnLst>
                              <p:par>
                                <p:cTn id="13" presetID="6" presetClass="entr" presetSubtype="32"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out)">
                                      <p:cBhvr>
                                        <p:cTn id="15" dur="1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p:cNvSpPr>
            <a:spLocks noGrp="1"/>
          </p:cNvSpPr>
          <p:nvPr>
            <p:ph sz="quarter" idx="14"/>
          </p:nvPr>
        </p:nvSpPr>
        <p:spPr/>
        <p:txBody>
          <a:bodyPr>
            <a:normAutofit fontScale="92500" lnSpcReduction="20000"/>
          </a:bodyPr>
          <a:lstStyle/>
          <a:p>
            <a:r>
              <a:rPr lang="en-GB" dirty="0" smtClean="0"/>
              <a:t>Regulation (EU) No 910/2014 of 23 July 2014 on electronic identification and trust services for electronic transactions in the internal market (“</a:t>
            </a:r>
            <a:r>
              <a:rPr lang="en-GB" dirty="0" err="1" smtClean="0"/>
              <a:t>eIDAS</a:t>
            </a:r>
            <a:r>
              <a:rPr lang="en-GB" dirty="0" smtClean="0"/>
              <a:t> regulation” - electronic identification, authentication and trust services)</a:t>
            </a:r>
          </a:p>
          <a:p>
            <a:r>
              <a:rPr lang="en-GB" dirty="0" smtClean="0"/>
              <a:t>strengthen EU single market by boosting trust and convenience in secure and seamless cross-border electronic transactions</a:t>
            </a:r>
          </a:p>
          <a:p>
            <a:r>
              <a:rPr lang="en-GB" altLang="fr-FR" dirty="0" smtClean="0"/>
              <a:t>three important objectives</a:t>
            </a:r>
          </a:p>
          <a:p>
            <a:pPr lvl="1"/>
            <a:r>
              <a:rPr lang="en-US" dirty="0" smtClean="0"/>
              <a:t>increasing the effectiveness of public and private online services, electronic business and electronic commerce in the European Union, by eliminating </a:t>
            </a:r>
            <a:r>
              <a:rPr lang="en-GB" altLang="fr-FR" dirty="0" smtClean="0"/>
              <a:t>(legal and technical) obstacles for the functioning of the internal market =&gt; choice for a regulation</a:t>
            </a:r>
          </a:p>
          <a:p>
            <a:pPr lvl="1"/>
            <a:r>
              <a:rPr lang="en-US" dirty="0" smtClean="0"/>
              <a:t>enhance trust in electronic transactions , in particular cross-border transactions, by providing a common foundation for secure electronic interaction between citizens, businesses and public authorities </a:t>
            </a:r>
            <a:r>
              <a:rPr lang="en-GB" altLang="fr-FR" dirty="0" smtClean="0"/>
              <a:t>=&gt;  high level of security and better information (EU trust </a:t>
            </a:r>
            <a:r>
              <a:rPr lang="en-GB" dirty="0" smtClean="0"/>
              <a:t>mark</a:t>
            </a:r>
            <a:r>
              <a:rPr lang="en-GB" altLang="fr-FR" dirty="0" smtClean="0"/>
              <a:t>)</a:t>
            </a:r>
          </a:p>
          <a:p>
            <a:pPr lvl="1"/>
            <a:r>
              <a:rPr lang="en-GB" dirty="0" smtClean="0"/>
              <a:t>enhance legal certainty</a:t>
            </a:r>
            <a:r>
              <a:rPr lang="en-GB" altLang="fr-FR" dirty="0" smtClean="0"/>
              <a:t> within the use of electronic identification means and trust services</a:t>
            </a:r>
          </a:p>
          <a:p>
            <a:r>
              <a:rPr lang="en-GB" dirty="0" smtClean="0"/>
              <a:t>regulation =&gt; direct effect on Belgian law</a:t>
            </a:r>
            <a:endParaRPr lang="en-GB" altLang="fr-FR" dirty="0" smtClean="0"/>
          </a:p>
          <a:p>
            <a:endParaRPr lang="en-GB" dirty="0" smtClean="0"/>
          </a:p>
          <a:p>
            <a:endParaRPr lang="en-GB" dirty="0"/>
          </a:p>
        </p:txBody>
      </p:sp>
      <p:sp>
        <p:nvSpPr>
          <p:cNvPr id="2" name="Titel 1"/>
          <p:cNvSpPr>
            <a:spLocks noGrp="1"/>
          </p:cNvSpPr>
          <p:nvPr>
            <p:ph type="title"/>
          </p:nvPr>
        </p:nvSpPr>
        <p:spPr/>
        <p:txBody>
          <a:bodyPr/>
          <a:lstStyle/>
          <a:p>
            <a:r>
              <a:rPr lang="en-GB" dirty="0" err="1" smtClean="0"/>
              <a:t>eIDAS</a:t>
            </a:r>
            <a:r>
              <a:rPr lang="en-GB" dirty="0" smtClean="0"/>
              <a:t> regulation: objectives</a:t>
            </a:r>
            <a:endParaRPr lang="en-GB" dirty="0"/>
          </a:p>
        </p:txBody>
      </p:sp>
      <p:sp>
        <p:nvSpPr>
          <p:cNvPr id="9" name="Slide Number Placeholder 8"/>
          <p:cNvSpPr>
            <a:spLocks noGrp="1"/>
          </p:cNvSpPr>
          <p:nvPr>
            <p:ph type="sldNum" sz="quarter" idx="12"/>
          </p:nvPr>
        </p:nvSpPr>
        <p:spPr/>
        <p:txBody>
          <a:bodyPr/>
          <a:lstStyle/>
          <a:p>
            <a:fld id="{D45B42A2-12DC-D04A-88D3-A93CC82DF348}" type="slidenum">
              <a:rPr lang="en-US" smtClean="0"/>
              <a:t>5</a:t>
            </a:fld>
            <a:endParaRPr lang="en-US" dirty="0"/>
          </a:p>
        </p:txBody>
      </p:sp>
    </p:spTree>
    <p:extLst>
      <p:ext uri="{BB962C8B-B14F-4D97-AF65-F5344CB8AC3E}">
        <p14:creationId xmlns:p14="http://schemas.microsoft.com/office/powerpoint/2010/main" val="5703893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G-Cloud portfolio</a:t>
            </a:r>
            <a:endParaRPr lang="en-US" dirty="0"/>
          </a:p>
        </p:txBody>
      </p:sp>
      <p:pic>
        <p:nvPicPr>
          <p:cNvPr id="6" name="Picture 5"/>
          <p:cNvPicPr>
            <a:picLocks noChangeAspect="1"/>
          </p:cNvPicPr>
          <p:nvPr/>
        </p:nvPicPr>
        <p:blipFill>
          <a:blip r:embed="rId3"/>
          <a:stretch>
            <a:fillRect/>
          </a:stretch>
        </p:blipFill>
        <p:spPr>
          <a:xfrm>
            <a:off x="1530590" y="1222030"/>
            <a:ext cx="9137411" cy="5231309"/>
          </a:xfrm>
          <a:prstGeom prst="rect">
            <a:avLst/>
          </a:prstGeom>
        </p:spPr>
      </p:pic>
      <p:pic>
        <p:nvPicPr>
          <p:cNvPr id="7" name="Picture 6"/>
          <p:cNvPicPr>
            <a:picLocks noChangeAspect="1"/>
          </p:cNvPicPr>
          <p:nvPr/>
        </p:nvPicPr>
        <p:blipFill>
          <a:blip r:embed="rId4"/>
          <a:stretch>
            <a:fillRect/>
          </a:stretch>
        </p:blipFill>
        <p:spPr>
          <a:xfrm>
            <a:off x="1581047" y="6709972"/>
            <a:ext cx="9036496" cy="148028"/>
          </a:xfrm>
          <a:prstGeom prst="rect">
            <a:avLst/>
          </a:prstGeom>
        </p:spPr>
      </p:pic>
      <p:sp>
        <p:nvSpPr>
          <p:cNvPr id="8" name="Slide Number Placeholder 7"/>
          <p:cNvSpPr>
            <a:spLocks noGrp="1"/>
          </p:cNvSpPr>
          <p:nvPr>
            <p:ph type="sldNum" sz="quarter" idx="12"/>
          </p:nvPr>
        </p:nvSpPr>
        <p:spPr/>
        <p:txBody>
          <a:bodyPr/>
          <a:lstStyle/>
          <a:p>
            <a:fld id="{D45B42A2-12DC-D04A-88D3-A93CC82DF348}" type="slidenum">
              <a:rPr lang="en-US" smtClean="0"/>
              <a:t>50</a:t>
            </a:fld>
            <a:endParaRPr lang="en-US" dirty="0"/>
          </a:p>
        </p:txBody>
      </p:sp>
    </p:spTree>
    <p:extLst>
      <p:ext uri="{BB962C8B-B14F-4D97-AF65-F5344CB8AC3E}">
        <p14:creationId xmlns:p14="http://schemas.microsoft.com/office/powerpoint/2010/main" val="12640877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G-Cloud</a:t>
            </a:r>
            <a:endParaRPr lang="en-US" dirty="0"/>
          </a:p>
        </p:txBody>
      </p:sp>
      <p:grpSp>
        <p:nvGrpSpPr>
          <p:cNvPr id="34" name="Group 33"/>
          <p:cNvGrpSpPr/>
          <p:nvPr/>
        </p:nvGrpSpPr>
        <p:grpSpPr>
          <a:xfrm>
            <a:off x="3098120" y="1428125"/>
            <a:ext cx="6192688" cy="4897015"/>
            <a:chOff x="1475656" y="1484313"/>
            <a:chExt cx="6192688" cy="4897015"/>
          </a:xfrm>
        </p:grpSpPr>
        <p:sp>
          <p:nvSpPr>
            <p:cNvPr id="35" name="Oval 34"/>
            <p:cNvSpPr/>
            <p:nvPr/>
          </p:nvSpPr>
          <p:spPr>
            <a:xfrm>
              <a:off x="1475656" y="1484313"/>
              <a:ext cx="6192688" cy="4897015"/>
            </a:xfrm>
            <a:prstGeom prst="ellipse">
              <a:avLst/>
            </a:prstGeom>
            <a:noFill/>
            <a:ln w="508000">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35"/>
            <p:cNvSpPr/>
            <p:nvPr/>
          </p:nvSpPr>
          <p:spPr>
            <a:xfrm>
              <a:off x="3288909" y="3256722"/>
              <a:ext cx="2194896" cy="830997"/>
            </a:xfrm>
            <a:prstGeom prst="rect">
              <a:avLst/>
            </a:prstGeom>
            <a:effectLst>
              <a:outerShdw blurRad="50800" dist="38100" dir="2700000" algn="tl" rotWithShape="0">
                <a:prstClr val="black">
                  <a:alpha val="40000"/>
                </a:prstClr>
              </a:outerShdw>
            </a:effectLst>
          </p:spPr>
          <p:txBody>
            <a:bodyPr wrap="none">
              <a:spAutoFit/>
            </a:bodyPr>
            <a:lstStyle/>
            <a:p>
              <a:pPr lvl="0"/>
              <a:r>
                <a:rPr lang="nl-BE" sz="4800" b="1" dirty="0" err="1">
                  <a:solidFill>
                    <a:schemeClr val="tx2"/>
                  </a:solidFill>
                </a:rPr>
                <a:t>Synergy</a:t>
              </a:r>
              <a:endParaRPr lang="nl-BE" sz="4800" dirty="0"/>
            </a:p>
          </p:txBody>
        </p:sp>
      </p:grpSp>
      <p:grpSp>
        <p:nvGrpSpPr>
          <p:cNvPr id="37" name="Group 36"/>
          <p:cNvGrpSpPr/>
          <p:nvPr/>
        </p:nvGrpSpPr>
        <p:grpSpPr>
          <a:xfrm>
            <a:off x="4677904" y="953673"/>
            <a:ext cx="3033120" cy="1267011"/>
            <a:chOff x="3055440" y="1009861"/>
            <a:chExt cx="3033120" cy="1267011"/>
          </a:xfrm>
        </p:grpSpPr>
        <p:sp>
          <p:nvSpPr>
            <p:cNvPr id="38" name="Oval 37"/>
            <p:cNvSpPr/>
            <p:nvPr/>
          </p:nvSpPr>
          <p:spPr>
            <a:xfrm>
              <a:off x="3055440" y="1009861"/>
              <a:ext cx="3033120" cy="1267011"/>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39" name="Oval 4"/>
            <p:cNvSpPr/>
            <p:nvPr/>
          </p:nvSpPr>
          <p:spPr>
            <a:xfrm>
              <a:off x="3499630" y="1195410"/>
              <a:ext cx="2144740" cy="89591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dirty="0" err="1">
                  <a:solidFill>
                    <a:schemeClr val="bg1"/>
                  </a:solidFill>
                </a:rPr>
                <a:t>Procurement</a:t>
              </a:r>
              <a:endParaRPr lang="nl-BE" sz="2800" b="1" kern="1200" dirty="0">
                <a:solidFill>
                  <a:schemeClr val="bg1"/>
                </a:solidFill>
              </a:endParaRPr>
            </a:p>
          </p:txBody>
        </p:sp>
      </p:grpSp>
      <p:grpSp>
        <p:nvGrpSpPr>
          <p:cNvPr id="40" name="Group 39"/>
          <p:cNvGrpSpPr/>
          <p:nvPr/>
        </p:nvGrpSpPr>
        <p:grpSpPr>
          <a:xfrm>
            <a:off x="7410608" y="2937574"/>
            <a:ext cx="3248352" cy="1356919"/>
            <a:chOff x="5788144" y="2993762"/>
            <a:chExt cx="3248352" cy="1356919"/>
          </a:xfrm>
        </p:grpSpPr>
        <p:sp>
          <p:nvSpPr>
            <p:cNvPr id="41" name="Oval 40"/>
            <p:cNvSpPr/>
            <p:nvPr/>
          </p:nvSpPr>
          <p:spPr>
            <a:xfrm>
              <a:off x="5788144" y="2993762"/>
              <a:ext cx="3248352" cy="1356919"/>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42" name="Oval 4"/>
            <p:cNvSpPr/>
            <p:nvPr/>
          </p:nvSpPr>
          <p:spPr>
            <a:xfrm>
              <a:off x="6263854" y="3192478"/>
              <a:ext cx="2296932" cy="9594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a:solidFill>
                    <a:schemeClr val="bg1"/>
                  </a:solidFill>
                </a:rPr>
                <a:t>Services</a:t>
              </a:r>
            </a:p>
          </p:txBody>
        </p:sp>
      </p:grpSp>
      <p:grpSp>
        <p:nvGrpSpPr>
          <p:cNvPr id="43" name="Group 42"/>
          <p:cNvGrpSpPr/>
          <p:nvPr/>
        </p:nvGrpSpPr>
        <p:grpSpPr>
          <a:xfrm>
            <a:off x="1729968" y="2937574"/>
            <a:ext cx="3033120" cy="1267011"/>
            <a:chOff x="107504" y="2993762"/>
            <a:chExt cx="3033120" cy="1267011"/>
          </a:xfrm>
        </p:grpSpPr>
        <p:sp>
          <p:nvSpPr>
            <p:cNvPr id="44" name="Oval 43"/>
            <p:cNvSpPr/>
            <p:nvPr/>
          </p:nvSpPr>
          <p:spPr>
            <a:xfrm>
              <a:off x="107504" y="2993762"/>
              <a:ext cx="3033120" cy="1267011"/>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45" name="Oval 4"/>
            <p:cNvSpPr/>
            <p:nvPr/>
          </p:nvSpPr>
          <p:spPr>
            <a:xfrm>
              <a:off x="551694" y="3179311"/>
              <a:ext cx="2144740" cy="895913"/>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dirty="0" err="1">
                  <a:solidFill>
                    <a:schemeClr val="bg1"/>
                  </a:solidFill>
                </a:rPr>
                <a:t>Projects</a:t>
              </a:r>
              <a:endParaRPr lang="nl-BE" sz="2800" b="1" kern="1200" dirty="0">
                <a:solidFill>
                  <a:schemeClr val="bg1"/>
                </a:solidFill>
              </a:endParaRPr>
            </a:p>
          </p:txBody>
        </p:sp>
      </p:grpSp>
      <p:grpSp>
        <p:nvGrpSpPr>
          <p:cNvPr id="46" name="Group 45"/>
          <p:cNvGrpSpPr/>
          <p:nvPr/>
        </p:nvGrpSpPr>
        <p:grpSpPr>
          <a:xfrm>
            <a:off x="4570288" y="5317028"/>
            <a:ext cx="3248352" cy="1356919"/>
            <a:chOff x="2947824" y="5373216"/>
            <a:chExt cx="3248352" cy="1356919"/>
          </a:xfrm>
        </p:grpSpPr>
        <p:sp>
          <p:nvSpPr>
            <p:cNvPr id="47" name="Oval 46"/>
            <p:cNvSpPr/>
            <p:nvPr/>
          </p:nvSpPr>
          <p:spPr>
            <a:xfrm>
              <a:off x="2947824" y="5373216"/>
              <a:ext cx="3248352" cy="1356919"/>
            </a:xfrm>
            <a:prstGeom prst="ellipse">
              <a:avLst/>
            </a:prstGeom>
            <a:solidFill>
              <a:schemeClr val="tx2"/>
            </a:solidFill>
            <a:effectLst>
              <a:outerShdw blurRad="50800" dist="38100" dir="2700000" algn="tl" rotWithShape="0">
                <a:prstClr val="black">
                  <a:alpha val="40000"/>
                </a:prstClr>
              </a:outerShdw>
            </a:effectLst>
          </p:spPr>
          <p:style>
            <a:lnRef idx="2">
              <a:schemeClr val="lt1">
                <a:hueOff val="0"/>
                <a:satOff val="0"/>
                <a:lumOff val="0"/>
                <a:alphaOff val="0"/>
              </a:schemeClr>
            </a:lnRef>
            <a:fillRef idx="1">
              <a:scrgbClr r="0" g="0" b="0"/>
            </a:fillRef>
            <a:effectRef idx="0">
              <a:scrgbClr r="0" g="0" b="0"/>
            </a:effectRef>
            <a:fontRef idx="minor">
              <a:schemeClr val="lt1"/>
            </a:fontRef>
          </p:style>
        </p:sp>
        <p:sp>
          <p:nvSpPr>
            <p:cNvPr id="48" name="Oval 4"/>
            <p:cNvSpPr/>
            <p:nvPr/>
          </p:nvSpPr>
          <p:spPr>
            <a:xfrm>
              <a:off x="3423534" y="5571932"/>
              <a:ext cx="2296932" cy="959487"/>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nl-BE" sz="2800" b="1" kern="1200" dirty="0" err="1">
                  <a:solidFill>
                    <a:schemeClr val="bg1"/>
                  </a:solidFill>
                </a:rPr>
                <a:t>Know-how</a:t>
              </a:r>
              <a:r>
                <a:rPr lang="nl-BE" sz="2800" b="1" kern="1200" dirty="0">
                  <a:solidFill>
                    <a:schemeClr val="bg1"/>
                  </a:solidFill>
                </a:rPr>
                <a:t> &amp; Expertise</a:t>
              </a:r>
            </a:p>
          </p:txBody>
        </p:sp>
      </p:grpSp>
      <p:grpSp>
        <p:nvGrpSpPr>
          <p:cNvPr id="49" name="Group 48"/>
          <p:cNvGrpSpPr/>
          <p:nvPr/>
        </p:nvGrpSpPr>
        <p:grpSpPr>
          <a:xfrm>
            <a:off x="2381914" y="1212572"/>
            <a:ext cx="2081423" cy="1379302"/>
            <a:chOff x="621511" y="2708919"/>
            <a:chExt cx="2081423" cy="1379302"/>
          </a:xfrm>
        </p:grpSpPr>
        <p:sp>
          <p:nvSpPr>
            <p:cNvPr id="50" name="Oval 49"/>
            <p:cNvSpPr/>
            <p:nvPr/>
          </p:nvSpPr>
          <p:spPr>
            <a:xfrm>
              <a:off x="621511" y="3289319"/>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Cooperation</a:t>
              </a:r>
              <a:r>
                <a:rPr lang="nl-BE" sz="2000" b="1" dirty="0" err="1">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51" name="Picture 4" descr="https://livebinders.files.wordpress.com/2010/10/collaboration_2.jpg"/>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46928" y="2708919"/>
              <a:ext cx="1306469" cy="97985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2" name="Group 51"/>
          <p:cNvGrpSpPr/>
          <p:nvPr/>
        </p:nvGrpSpPr>
        <p:grpSpPr>
          <a:xfrm>
            <a:off x="7772393" y="1338320"/>
            <a:ext cx="2081423" cy="1240754"/>
            <a:chOff x="4120938" y="2856064"/>
            <a:chExt cx="2081423" cy="1240754"/>
          </a:xfrm>
        </p:grpSpPr>
        <p:sp>
          <p:nvSpPr>
            <p:cNvPr id="53" name="Oval 52"/>
            <p:cNvSpPr/>
            <p:nvPr/>
          </p:nvSpPr>
          <p:spPr>
            <a:xfrm>
              <a:off x="4120938" y="3297916"/>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Efficiency</a:t>
              </a:r>
              <a:r>
                <a:rPr lang="nl-BE" sz="2000" b="1" dirty="0" err="1">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54" name="Picture 8" descr="http://www.thinkautomation.com/Sitefinity/WebsiteTemplates/Think/App_Themes/images/auto1.png"/>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508415" y="2856064"/>
              <a:ext cx="1306469" cy="73815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5" name="Group 54"/>
          <p:cNvGrpSpPr/>
          <p:nvPr/>
        </p:nvGrpSpPr>
        <p:grpSpPr>
          <a:xfrm>
            <a:off x="7772393" y="4383909"/>
            <a:ext cx="2081423" cy="1193972"/>
            <a:chOff x="621511" y="5421585"/>
            <a:chExt cx="2081423" cy="1193972"/>
          </a:xfrm>
        </p:grpSpPr>
        <p:sp>
          <p:nvSpPr>
            <p:cNvPr id="56" name="Oval 55"/>
            <p:cNvSpPr/>
            <p:nvPr/>
          </p:nvSpPr>
          <p:spPr>
            <a:xfrm>
              <a:off x="621511" y="5816655"/>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Quality</a:t>
              </a:r>
              <a:r>
                <a:rPr lang="nl-BE" sz="2000" b="1" dirty="0" err="1">
                  <a:solidFill>
                    <a:schemeClr val="tx2"/>
                  </a:solidFill>
                  <a:latin typeface="Wingdings" panose="05000000000000000000" pitchFamily="2" charset="2"/>
                </a:rPr>
                <a:t>á</a:t>
              </a:r>
              <a:endParaRPr lang="nl-BE" sz="2000" b="1" dirty="0">
                <a:solidFill>
                  <a:schemeClr val="tx2"/>
                </a:solidFill>
                <a:latin typeface="Symbol" panose="05050102010706020507" pitchFamily="18" charset="2"/>
              </a:endParaRPr>
            </a:p>
          </p:txBody>
        </p:sp>
        <p:pic>
          <p:nvPicPr>
            <p:cNvPr id="57" name="Picture 10" descr="http://www.dcregionrealestate.com/wp-content/uploads/2014/03/top_quality.jpg"/>
            <p:cNvPicPr>
              <a:picLocks noChangeAspect="1" noChangeArrowheads="1"/>
            </p:cNvPicPr>
            <p:nvPr/>
          </p:nvPicPr>
          <p:blipFill>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180198" y="5421585"/>
              <a:ext cx="964049" cy="6827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8" name="Group 57"/>
          <p:cNvGrpSpPr/>
          <p:nvPr/>
        </p:nvGrpSpPr>
        <p:grpSpPr>
          <a:xfrm>
            <a:off x="2381914" y="4383909"/>
            <a:ext cx="2081423" cy="1293159"/>
            <a:chOff x="4466625" y="5334255"/>
            <a:chExt cx="2081423" cy="1293159"/>
          </a:xfrm>
        </p:grpSpPr>
        <p:sp>
          <p:nvSpPr>
            <p:cNvPr id="59" name="Oval 58"/>
            <p:cNvSpPr/>
            <p:nvPr/>
          </p:nvSpPr>
          <p:spPr>
            <a:xfrm>
              <a:off x="4466625" y="5828512"/>
              <a:ext cx="2081423" cy="798902"/>
            </a:xfrm>
            <a:prstGeom prst="ellipse">
              <a:avLst/>
            </a:prstGeom>
            <a:ln w="57150">
              <a:solidFill>
                <a:schemeClr val="tx2">
                  <a:lumMod val="20000"/>
                  <a:lumOff val="80000"/>
                </a:schemeClr>
              </a:solidFill>
            </a:ln>
            <a:effectLst>
              <a:outerShdw blurRad="63500" sx="102000" sy="102000" algn="ctr"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none" lIns="0" tIns="0" rIns="0" bIns="0" rtlCol="0" anchor="ctr"/>
            <a:lstStyle/>
            <a:p>
              <a:pPr algn="ctr" fontAlgn="base">
                <a:spcBef>
                  <a:spcPct val="0"/>
                </a:spcBef>
                <a:spcAft>
                  <a:spcPct val="0"/>
                </a:spcAft>
              </a:pPr>
              <a:r>
                <a:rPr lang="nl-BE" sz="2000" b="1" dirty="0" err="1">
                  <a:solidFill>
                    <a:schemeClr val="tx2"/>
                  </a:solidFill>
                  <a:latin typeface="Calibri" panose="020F0502020204030204" pitchFamily="34" charset="0"/>
                </a:rPr>
                <a:t>Costs</a:t>
              </a:r>
              <a:r>
                <a:rPr lang="nl-BE" sz="2000" b="1" dirty="0" err="1">
                  <a:solidFill>
                    <a:schemeClr val="tx2"/>
                  </a:solidFill>
                  <a:latin typeface="Wingdings" panose="05000000000000000000" pitchFamily="2" charset="2"/>
                </a:rPr>
                <a:t>â</a:t>
              </a:r>
              <a:endParaRPr lang="nl-BE" sz="2000" b="1" dirty="0">
                <a:solidFill>
                  <a:schemeClr val="tx2"/>
                </a:solidFill>
                <a:latin typeface="Symbol" panose="05050102010706020507" pitchFamily="18" charset="2"/>
              </a:endParaRPr>
            </a:p>
          </p:txBody>
        </p:sp>
        <p:pic>
          <p:nvPicPr>
            <p:cNvPr id="60" name="Picture 6" descr="http://www.addit.pl/new/images/stories/cost%20reduction%20projects.jpg"/>
            <p:cNvPicPr>
              <a:picLocks noChangeAspect="1" noChangeArrowheads="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854102" y="5334255"/>
              <a:ext cx="1295827" cy="86848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Slide Number Placeholder 5"/>
          <p:cNvSpPr>
            <a:spLocks noGrp="1"/>
          </p:cNvSpPr>
          <p:nvPr>
            <p:ph type="sldNum" sz="quarter" idx="12"/>
          </p:nvPr>
        </p:nvSpPr>
        <p:spPr/>
        <p:txBody>
          <a:bodyPr/>
          <a:lstStyle/>
          <a:p>
            <a:fld id="{D45B42A2-12DC-D04A-88D3-A93CC82DF348}" type="slidenum">
              <a:rPr lang="en-US" smtClean="0"/>
              <a:t>51</a:t>
            </a:fld>
            <a:endParaRPr lang="en-US" dirty="0"/>
          </a:p>
        </p:txBody>
      </p:sp>
    </p:spTree>
    <p:extLst>
      <p:ext uri="{BB962C8B-B14F-4D97-AF65-F5344CB8AC3E}">
        <p14:creationId xmlns:p14="http://schemas.microsoft.com/office/powerpoint/2010/main" val="265731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childTnLst>
                                </p:cTn>
                              </p:par>
                              <p:par>
                                <p:cTn id="28" presetID="10" presetClass="entr" presetSubtype="0" fill="hold" nodeType="withEffect">
                                  <p:stCondLst>
                                    <p:cond delay="1000"/>
                                  </p:stCondLst>
                                  <p:childTnLst>
                                    <p:set>
                                      <p:cBhvr>
                                        <p:cTn id="29" dur="1" fill="hold">
                                          <p:stCondLst>
                                            <p:cond delay="0"/>
                                          </p:stCondLst>
                                        </p:cTn>
                                        <p:tgtEl>
                                          <p:spTgt spid="52"/>
                                        </p:tgtEl>
                                        <p:attrNameLst>
                                          <p:attrName>style.visibility</p:attrName>
                                        </p:attrNameLst>
                                      </p:cBhvr>
                                      <p:to>
                                        <p:strVal val="visible"/>
                                      </p:to>
                                    </p:set>
                                    <p:animEffect transition="in" filter="fade">
                                      <p:cBhvr>
                                        <p:cTn id="30" dur="1000"/>
                                        <p:tgtEl>
                                          <p:spTgt spid="52"/>
                                        </p:tgtEl>
                                      </p:cBhvr>
                                    </p:animEffect>
                                  </p:childTnLst>
                                </p:cTn>
                              </p:par>
                              <p:par>
                                <p:cTn id="31" presetID="10" presetClass="entr" presetSubtype="0" fill="hold" nodeType="withEffect">
                                  <p:stCondLst>
                                    <p:cond delay="2000"/>
                                  </p:stCondLst>
                                  <p:childTnLst>
                                    <p:set>
                                      <p:cBhvr>
                                        <p:cTn id="32" dur="1" fill="hold">
                                          <p:stCondLst>
                                            <p:cond delay="0"/>
                                          </p:stCondLst>
                                        </p:cTn>
                                        <p:tgtEl>
                                          <p:spTgt spid="55"/>
                                        </p:tgtEl>
                                        <p:attrNameLst>
                                          <p:attrName>style.visibility</p:attrName>
                                        </p:attrNameLst>
                                      </p:cBhvr>
                                      <p:to>
                                        <p:strVal val="visible"/>
                                      </p:to>
                                    </p:set>
                                    <p:animEffect transition="in" filter="fade">
                                      <p:cBhvr>
                                        <p:cTn id="33" dur="1000"/>
                                        <p:tgtEl>
                                          <p:spTgt spid="55"/>
                                        </p:tgtEl>
                                      </p:cBhvr>
                                    </p:animEffect>
                                  </p:childTnLst>
                                </p:cTn>
                              </p:par>
                              <p:par>
                                <p:cTn id="34" presetID="10" presetClass="entr" presetSubtype="0" fill="hold" nodeType="withEffect">
                                  <p:stCondLst>
                                    <p:cond delay="300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10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G-Cloud ROI</a:t>
            </a:r>
            <a:endParaRPr lang="en-US" dirty="0"/>
          </a:p>
        </p:txBody>
      </p:sp>
      <p:pic>
        <p:nvPicPr>
          <p:cNvPr id="9" name="Picture 8"/>
          <p:cNvPicPr>
            <a:picLocks noChangeAspect="1"/>
          </p:cNvPicPr>
          <p:nvPr/>
        </p:nvPicPr>
        <p:blipFill>
          <a:blip r:embed="rId3"/>
          <a:stretch>
            <a:fillRect/>
          </a:stretch>
        </p:blipFill>
        <p:spPr>
          <a:xfrm>
            <a:off x="1524000" y="1561346"/>
            <a:ext cx="9094078" cy="4392488"/>
          </a:xfrm>
          <a:prstGeom prst="rect">
            <a:avLst/>
          </a:prstGeom>
        </p:spPr>
      </p:pic>
      <p:sp>
        <p:nvSpPr>
          <p:cNvPr id="10" name="TextBox 9"/>
          <p:cNvSpPr txBox="1"/>
          <p:nvPr/>
        </p:nvSpPr>
        <p:spPr>
          <a:xfrm>
            <a:off x="1524000" y="1512478"/>
            <a:ext cx="9094078" cy="461665"/>
          </a:xfrm>
          <a:prstGeom prst="rect">
            <a:avLst/>
          </a:prstGeom>
          <a:noFill/>
        </p:spPr>
        <p:txBody>
          <a:bodyPr wrap="square" rtlCol="0">
            <a:spAutoFit/>
          </a:bodyPr>
          <a:lstStyle/>
          <a:p>
            <a:pPr algn="ctr"/>
            <a:r>
              <a:rPr lang="nl-BE" sz="2400" dirty="0"/>
              <a:t>Total</a:t>
            </a:r>
            <a:endParaRPr lang="fr-BE" sz="2400" dirty="0"/>
          </a:p>
        </p:txBody>
      </p:sp>
      <p:sp>
        <p:nvSpPr>
          <p:cNvPr id="6" name="Slide Number Placeholder 5"/>
          <p:cNvSpPr>
            <a:spLocks noGrp="1"/>
          </p:cNvSpPr>
          <p:nvPr>
            <p:ph type="sldNum" sz="quarter" idx="12"/>
          </p:nvPr>
        </p:nvSpPr>
        <p:spPr/>
        <p:txBody>
          <a:bodyPr/>
          <a:lstStyle/>
          <a:p>
            <a:fld id="{D45B42A2-12DC-D04A-88D3-A93CC82DF348}" type="slidenum">
              <a:rPr lang="en-US" smtClean="0"/>
              <a:t>52</a:t>
            </a:fld>
            <a:endParaRPr lang="en-US" dirty="0"/>
          </a:p>
        </p:txBody>
      </p:sp>
    </p:spTree>
    <p:extLst>
      <p:ext uri="{BB962C8B-B14F-4D97-AF65-F5344CB8AC3E}">
        <p14:creationId xmlns:p14="http://schemas.microsoft.com/office/powerpoint/2010/main" val="13483037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G-Cloud - reuse of contracts</a:t>
            </a:r>
            <a:endParaRPr lang="en-US" dirty="0"/>
          </a:p>
        </p:txBody>
      </p:sp>
      <p:sp>
        <p:nvSpPr>
          <p:cNvPr id="5" name="TextBox 4"/>
          <p:cNvSpPr txBox="1"/>
          <p:nvPr/>
        </p:nvSpPr>
        <p:spPr>
          <a:xfrm>
            <a:off x="1524000" y="6416853"/>
            <a:ext cx="1535805" cy="369332"/>
          </a:xfrm>
          <a:prstGeom prst="rect">
            <a:avLst/>
          </a:prstGeom>
          <a:noFill/>
        </p:spPr>
        <p:txBody>
          <a:bodyPr wrap="none" rtlCol="0">
            <a:spAutoFit/>
          </a:bodyPr>
          <a:lstStyle/>
          <a:p>
            <a:r>
              <a:rPr lang="en-GB" dirty="0"/>
              <a:t>Source: Smals </a:t>
            </a:r>
          </a:p>
        </p:txBody>
      </p:sp>
      <p:pic>
        <p:nvPicPr>
          <p:cNvPr id="6" name="Picture 5"/>
          <p:cNvPicPr>
            <a:picLocks noChangeAspect="1"/>
          </p:cNvPicPr>
          <p:nvPr/>
        </p:nvPicPr>
        <p:blipFill>
          <a:blip r:embed="rId3"/>
          <a:stretch>
            <a:fillRect/>
          </a:stretch>
        </p:blipFill>
        <p:spPr>
          <a:xfrm>
            <a:off x="1524000" y="1342451"/>
            <a:ext cx="9183486" cy="5040560"/>
          </a:xfrm>
          <a:prstGeom prst="rect">
            <a:avLst/>
          </a:prstGeom>
        </p:spPr>
      </p:pic>
      <p:sp>
        <p:nvSpPr>
          <p:cNvPr id="7" name="TextBox 6"/>
          <p:cNvSpPr txBox="1"/>
          <p:nvPr/>
        </p:nvSpPr>
        <p:spPr>
          <a:xfrm>
            <a:off x="4229271" y="1601038"/>
            <a:ext cx="4608512" cy="369332"/>
          </a:xfrm>
          <a:prstGeom prst="rect">
            <a:avLst/>
          </a:prstGeom>
          <a:noFill/>
        </p:spPr>
        <p:txBody>
          <a:bodyPr wrap="square" rtlCol="0">
            <a:spAutoFit/>
          </a:bodyPr>
          <a:lstStyle/>
          <a:p>
            <a:r>
              <a:rPr lang="nl-BE" dirty="0" err="1"/>
              <a:t>Purchase</a:t>
            </a:r>
            <a:r>
              <a:rPr lang="nl-BE" dirty="0"/>
              <a:t> volume of common </a:t>
            </a:r>
            <a:r>
              <a:rPr lang="nl-BE" dirty="0" err="1"/>
              <a:t>contracts</a:t>
            </a:r>
            <a:endParaRPr lang="fr-BE" dirty="0"/>
          </a:p>
        </p:txBody>
      </p:sp>
      <p:sp>
        <p:nvSpPr>
          <p:cNvPr id="9" name="Slide Number Placeholder 8"/>
          <p:cNvSpPr>
            <a:spLocks noGrp="1"/>
          </p:cNvSpPr>
          <p:nvPr>
            <p:ph type="sldNum" sz="quarter" idx="12"/>
          </p:nvPr>
        </p:nvSpPr>
        <p:spPr/>
        <p:txBody>
          <a:bodyPr/>
          <a:lstStyle/>
          <a:p>
            <a:fld id="{D45B42A2-12DC-D04A-88D3-A93CC82DF348}" type="slidenum">
              <a:rPr lang="en-US" smtClean="0"/>
              <a:t>53</a:t>
            </a:fld>
            <a:endParaRPr lang="en-US" dirty="0"/>
          </a:p>
        </p:txBody>
      </p:sp>
    </p:spTree>
    <p:extLst>
      <p:ext uri="{BB962C8B-B14F-4D97-AF65-F5344CB8AC3E}">
        <p14:creationId xmlns:p14="http://schemas.microsoft.com/office/powerpoint/2010/main" val="28231032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G-Cloud IAAS/PAAS in numbers</a:t>
            </a:r>
            <a:endParaRPr lang="en-US" dirty="0"/>
          </a:p>
        </p:txBody>
      </p:sp>
      <p:sp>
        <p:nvSpPr>
          <p:cNvPr id="10" name="Content Placeholder 2"/>
          <p:cNvSpPr>
            <a:spLocks noGrp="1"/>
          </p:cNvSpPr>
          <p:nvPr>
            <p:ph sz="quarter" idx="14"/>
          </p:nvPr>
        </p:nvSpPr>
        <p:spPr>
          <a:xfrm>
            <a:off x="6515306" y="1620121"/>
            <a:ext cx="5255655" cy="3432524"/>
          </a:xfrm>
        </p:spPr>
        <p:txBody>
          <a:bodyPr>
            <a:normAutofit/>
          </a:bodyPr>
          <a:lstStyle/>
          <a:p>
            <a:pPr marL="0" indent="0">
              <a:buNone/>
            </a:pPr>
            <a:r>
              <a:rPr lang="en-US" sz="2500" dirty="0">
                <a:latin typeface="+mn-lt"/>
              </a:rPr>
              <a:t>4</a:t>
            </a:r>
            <a:r>
              <a:rPr lang="en-US" sz="2500" dirty="0" smtClean="0">
                <a:latin typeface="+mn-lt"/>
              </a:rPr>
              <a:t> datacenters</a:t>
            </a:r>
          </a:p>
          <a:p>
            <a:pPr marL="0" indent="0">
              <a:buNone/>
            </a:pPr>
            <a:r>
              <a:rPr lang="en-US" sz="2500" dirty="0" smtClean="0">
                <a:latin typeface="+mn-lt"/>
              </a:rPr>
              <a:t>46 tenants</a:t>
            </a:r>
          </a:p>
          <a:p>
            <a:pPr marL="0" indent="0">
              <a:buNone/>
            </a:pPr>
            <a:r>
              <a:rPr lang="en-US" sz="2500" dirty="0" smtClean="0">
                <a:latin typeface="+mn-lt"/>
              </a:rPr>
              <a:t>1009 compute nodes</a:t>
            </a:r>
          </a:p>
          <a:p>
            <a:pPr marL="0" indent="0">
              <a:buNone/>
            </a:pPr>
            <a:r>
              <a:rPr lang="en-US" sz="2500" dirty="0" smtClean="0"/>
              <a:t>10198 </a:t>
            </a:r>
            <a:r>
              <a:rPr lang="en-US" sz="2500" dirty="0" smtClean="0">
                <a:latin typeface="+mn-lt"/>
              </a:rPr>
              <a:t>virtual </a:t>
            </a:r>
            <a:r>
              <a:rPr lang="en-US" sz="2500" dirty="0">
                <a:latin typeface="+mn-lt"/>
              </a:rPr>
              <a:t>machines</a:t>
            </a:r>
          </a:p>
          <a:p>
            <a:pPr marL="0" indent="0">
              <a:buNone/>
            </a:pPr>
            <a:r>
              <a:rPr lang="en-US" sz="2500" smtClean="0"/>
              <a:t>12508 </a:t>
            </a:r>
            <a:r>
              <a:rPr lang="en-US" sz="2500" smtClean="0">
                <a:latin typeface="+mn-lt"/>
              </a:rPr>
              <a:t>docker</a:t>
            </a:r>
            <a:r>
              <a:rPr lang="en-US" sz="2500" dirty="0" smtClean="0">
                <a:latin typeface="+mn-lt"/>
              </a:rPr>
              <a:t> containers</a:t>
            </a:r>
          </a:p>
          <a:p>
            <a:endParaRPr lang="en-US" sz="2500" dirty="0" smtClean="0">
              <a:latin typeface="+mn-lt"/>
            </a:endParaRPr>
          </a:p>
          <a:p>
            <a:endParaRPr lang="en-US" sz="2500" dirty="0">
              <a:latin typeface="+mn-lt"/>
            </a:endParaRPr>
          </a:p>
        </p:txBody>
      </p:sp>
      <p:pic>
        <p:nvPicPr>
          <p:cNvPr id="11" name="Picture Placeholder 5"/>
          <p:cNvPicPr>
            <a:picLocks noChangeAspect="1"/>
          </p:cNvPicPr>
          <p:nvPr/>
        </p:nvPicPr>
        <p:blipFill>
          <a:blip r:embed="rId3">
            <a:extLst>
              <a:ext uri="{28A0092B-C50C-407E-A947-70E740481C1C}">
                <a14:useLocalDpi xmlns:a14="http://schemas.microsoft.com/office/drawing/2010/main" val="0"/>
              </a:ext>
            </a:extLst>
          </a:blip>
          <a:srcRect l="9723" r="9723"/>
          <a:stretch>
            <a:fillRect/>
          </a:stretch>
        </p:blipFill>
        <p:spPr>
          <a:xfrm>
            <a:off x="0" y="1219200"/>
            <a:ext cx="6056313" cy="5638800"/>
          </a:xfrm>
          <a:prstGeom prst="rect">
            <a:avLst/>
          </a:prstGeom>
        </p:spPr>
      </p:pic>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a:ext>
            </a:extLst>
          </a:blip>
          <a:srcRect b="18503"/>
          <a:stretch/>
        </p:blipFill>
        <p:spPr bwMode="auto">
          <a:xfrm>
            <a:off x="6241977" y="4378836"/>
            <a:ext cx="5802312" cy="2321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fld id="{D45B42A2-12DC-D04A-88D3-A93CC82DF348}" type="slidenum">
              <a:rPr lang="en-US" smtClean="0"/>
              <a:t>54</a:t>
            </a:fld>
            <a:endParaRPr lang="en-US" dirty="0"/>
          </a:p>
        </p:txBody>
      </p:sp>
    </p:spTree>
    <p:extLst>
      <p:ext uri="{BB962C8B-B14F-4D97-AF65-F5344CB8AC3E}">
        <p14:creationId xmlns:p14="http://schemas.microsoft.com/office/powerpoint/2010/main" val="2261008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itle 1"/>
          <p:cNvSpPr>
            <a:spLocks noGrp="1"/>
          </p:cNvSpPr>
          <p:nvPr>
            <p:ph type="title"/>
          </p:nvPr>
        </p:nvSpPr>
        <p:spPr/>
        <p:txBody>
          <a:bodyPr/>
          <a:lstStyle/>
          <a:p>
            <a:r>
              <a:rPr lang="en-GB" noProof="0" dirty="0"/>
              <a:t>PaaS in G-Cloud - containers</a:t>
            </a:r>
          </a:p>
        </p:txBody>
      </p:sp>
      <p:sp>
        <p:nvSpPr>
          <p:cNvPr id="12291" name="Content Placeholder 2"/>
          <p:cNvSpPr>
            <a:spLocks noGrp="1"/>
          </p:cNvSpPr>
          <p:nvPr>
            <p:ph type="body" sz="quarter" idx="4294967295"/>
          </p:nvPr>
        </p:nvSpPr>
        <p:spPr>
          <a:xfrm>
            <a:off x="527050" y="1277771"/>
            <a:ext cx="11664950" cy="5367617"/>
          </a:xfrm>
        </p:spPr>
        <p:txBody>
          <a:bodyPr/>
          <a:lstStyle/>
          <a:p>
            <a:r>
              <a:rPr lang="en-GB" altLang="fr-FR" dirty="0"/>
              <a:t>introducing container technology</a:t>
            </a:r>
          </a:p>
          <a:p>
            <a:endParaRPr lang="en-GB" altLang="fr-FR" dirty="0"/>
          </a:p>
          <a:p>
            <a:endParaRPr lang="en-GB" altLang="fr-FR" dirty="0"/>
          </a:p>
          <a:p>
            <a:endParaRPr lang="en-GB" altLang="fr-FR" dirty="0"/>
          </a:p>
          <a:p>
            <a:r>
              <a:rPr lang="en-GB" altLang="fr-FR" dirty="0"/>
              <a:t>translated into modern technology such as Platform-as-a-Service  </a:t>
            </a:r>
          </a:p>
        </p:txBody>
      </p:sp>
      <p:sp>
        <p:nvSpPr>
          <p:cNvPr id="12294" name="AutoShape 14" descr="Image result for container"/>
          <p:cNvSpPr>
            <a:spLocks noChangeAspect="1" noChangeArrowheads="1"/>
          </p:cNvSpPr>
          <p:nvPr/>
        </p:nvSpPr>
        <p:spPr bwMode="auto">
          <a:xfrm>
            <a:off x="1679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eaLnBrk="1" hangingPunct="1">
              <a:spcBef>
                <a:spcPct val="0"/>
              </a:spcBef>
              <a:buClrTx/>
              <a:buSzTx/>
              <a:buFontTx/>
              <a:buNone/>
            </a:pPr>
            <a:endParaRPr lang="fr-BE" altLang="fr-FR" sz="1800"/>
          </a:p>
        </p:txBody>
      </p:sp>
      <p:grpSp>
        <p:nvGrpSpPr>
          <p:cNvPr id="3" name="Group 2"/>
          <p:cNvGrpSpPr>
            <a:grpSpLocks/>
          </p:cNvGrpSpPr>
          <p:nvPr/>
        </p:nvGrpSpPr>
        <p:grpSpPr bwMode="auto">
          <a:xfrm>
            <a:off x="2209801" y="1971814"/>
            <a:ext cx="1077913" cy="1258888"/>
            <a:chOff x="685800" y="2425700"/>
            <a:chExt cx="1077913" cy="1258888"/>
          </a:xfrm>
        </p:grpSpPr>
        <p:pic>
          <p:nvPicPr>
            <p:cNvPr id="12324"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5800" y="2425700"/>
              <a:ext cx="1077913" cy="66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25" name="TextBox 25"/>
            <p:cNvSpPr txBox="1">
              <a:spLocks noChangeArrowheads="1"/>
            </p:cNvSpPr>
            <p:nvPr/>
          </p:nvSpPr>
          <p:spPr bwMode="auto">
            <a:xfrm>
              <a:off x="685800" y="3254375"/>
              <a:ext cx="103187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a:latin typeface="Arial Black" pitchFamily="34" charset="0"/>
                </a:rPr>
                <a:t>Individuele</a:t>
              </a:r>
            </a:p>
            <a:p>
              <a:pPr algn="ctr" eaLnBrk="1" hangingPunct="1">
                <a:spcBef>
                  <a:spcPct val="0"/>
                </a:spcBef>
                <a:buClrTx/>
                <a:buSzTx/>
                <a:buFontTx/>
                <a:buNone/>
              </a:pPr>
              <a:r>
                <a:rPr lang="fr-BE" altLang="fr-FR" sz="1100">
                  <a:latin typeface="Arial Black" pitchFamily="34" charset="0"/>
                </a:rPr>
                <a:t>inhoud</a:t>
              </a:r>
            </a:p>
          </p:txBody>
        </p:sp>
      </p:grpSp>
      <p:grpSp>
        <p:nvGrpSpPr>
          <p:cNvPr id="11" name="Group 10"/>
          <p:cNvGrpSpPr>
            <a:grpSpLocks/>
          </p:cNvGrpSpPr>
          <p:nvPr/>
        </p:nvGrpSpPr>
        <p:grpSpPr bwMode="auto">
          <a:xfrm>
            <a:off x="3409951" y="1749564"/>
            <a:ext cx="3128963" cy="1379538"/>
            <a:chOff x="1885950" y="2203450"/>
            <a:chExt cx="3128963" cy="1379538"/>
          </a:xfrm>
        </p:grpSpPr>
        <p:grpSp>
          <p:nvGrpSpPr>
            <p:cNvPr id="12320" name="Group 4"/>
            <p:cNvGrpSpPr>
              <a:grpSpLocks/>
            </p:cNvGrpSpPr>
            <p:nvPr/>
          </p:nvGrpSpPr>
          <p:grpSpPr bwMode="auto">
            <a:xfrm>
              <a:off x="2800350" y="2203450"/>
              <a:ext cx="2214563" cy="1379538"/>
              <a:chOff x="2800350" y="2203450"/>
              <a:chExt cx="2214563" cy="1379538"/>
            </a:xfrm>
          </p:grpSpPr>
          <p:pic>
            <p:nvPicPr>
              <p:cNvPr id="12322"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00350" y="2203450"/>
                <a:ext cx="2214563" cy="11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23" name="TextBox 33"/>
              <p:cNvSpPr txBox="1">
                <a:spLocks noChangeArrowheads="1"/>
              </p:cNvSpPr>
              <p:nvPr/>
            </p:nvSpPr>
            <p:spPr bwMode="auto">
              <a:xfrm>
                <a:off x="2935288" y="3321050"/>
                <a:ext cx="195262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a:latin typeface="Arial Black" pitchFamily="34" charset="0"/>
                  </a:rPr>
                  <a:t>Geïsoleerd opgeslagen</a:t>
                </a:r>
              </a:p>
            </p:txBody>
          </p:sp>
        </p:grpSp>
        <p:cxnSp>
          <p:nvCxnSpPr>
            <p:cNvPr id="28" name="Straight Arrow Connector 27"/>
            <p:cNvCxnSpPr/>
            <p:nvPr/>
          </p:nvCxnSpPr>
          <p:spPr>
            <a:xfrm>
              <a:off x="1885950" y="2757488"/>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grpSp>
        <p:nvGrpSpPr>
          <p:cNvPr id="12" name="Group 11"/>
          <p:cNvGrpSpPr>
            <a:grpSpLocks/>
          </p:cNvGrpSpPr>
          <p:nvPr/>
        </p:nvGrpSpPr>
        <p:grpSpPr bwMode="auto">
          <a:xfrm>
            <a:off x="6648451" y="1887677"/>
            <a:ext cx="3667125" cy="1250950"/>
            <a:chOff x="5124450" y="2341563"/>
            <a:chExt cx="3667125" cy="1250950"/>
          </a:xfrm>
        </p:grpSpPr>
        <p:grpSp>
          <p:nvGrpSpPr>
            <p:cNvPr id="12315" name="Group 5"/>
            <p:cNvGrpSpPr>
              <a:grpSpLocks/>
            </p:cNvGrpSpPr>
            <p:nvPr/>
          </p:nvGrpSpPr>
          <p:grpSpPr bwMode="auto">
            <a:xfrm>
              <a:off x="6015038" y="2341563"/>
              <a:ext cx="2776537" cy="1250950"/>
              <a:chOff x="6015038" y="2341563"/>
              <a:chExt cx="2776537" cy="1250950"/>
            </a:xfrm>
          </p:grpSpPr>
          <p:pic>
            <p:nvPicPr>
              <p:cNvPr id="12317" name="Picture 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5038" y="2341563"/>
                <a:ext cx="1111250"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18" name="Picture 2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58063" y="2341563"/>
                <a:ext cx="1433512" cy="757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19" name="TextBox 36"/>
              <p:cNvSpPr txBox="1">
                <a:spLocks noChangeArrowheads="1"/>
              </p:cNvSpPr>
              <p:nvPr/>
            </p:nvSpPr>
            <p:spPr bwMode="auto">
              <a:xfrm>
                <a:off x="6345238" y="3330575"/>
                <a:ext cx="229711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a:latin typeface="Arial Black" pitchFamily="34" charset="0"/>
                  </a:rPr>
                  <a:t>En makkelijk verplaatsbaar</a:t>
                </a:r>
              </a:p>
            </p:txBody>
          </p:sp>
        </p:grpSp>
        <p:cxnSp>
          <p:nvCxnSpPr>
            <p:cNvPr id="40" name="Straight Arrow Connector 39"/>
            <p:cNvCxnSpPr/>
            <p:nvPr/>
          </p:nvCxnSpPr>
          <p:spPr>
            <a:xfrm>
              <a:off x="5124450" y="2752725"/>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pic>
        <p:nvPicPr>
          <p:cNvPr id="1230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9701" y="4117767"/>
            <a:ext cx="498475" cy="2609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grpSp>
        <p:nvGrpSpPr>
          <p:cNvPr id="13" name="Group 12"/>
          <p:cNvGrpSpPr>
            <a:grpSpLocks/>
          </p:cNvGrpSpPr>
          <p:nvPr/>
        </p:nvGrpSpPr>
        <p:grpSpPr bwMode="auto">
          <a:xfrm>
            <a:off x="3419475" y="4101892"/>
            <a:ext cx="1671638" cy="2633662"/>
            <a:chOff x="1895475" y="4205288"/>
            <a:chExt cx="1671638" cy="2633662"/>
          </a:xfrm>
        </p:grpSpPr>
        <p:grpSp>
          <p:nvGrpSpPr>
            <p:cNvPr id="12309" name="Group 8"/>
            <p:cNvGrpSpPr>
              <a:grpSpLocks/>
            </p:cNvGrpSpPr>
            <p:nvPr/>
          </p:nvGrpSpPr>
          <p:grpSpPr bwMode="auto">
            <a:xfrm>
              <a:off x="2747963" y="4205288"/>
              <a:ext cx="819150" cy="2633662"/>
              <a:chOff x="2747963" y="4205288"/>
              <a:chExt cx="819150" cy="2633662"/>
            </a:xfrm>
          </p:grpSpPr>
          <p:pic>
            <p:nvPicPr>
              <p:cNvPr id="12311"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4313" y="6115050"/>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312"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52725" y="5381625"/>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2313" name="Picture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47963" y="4205288"/>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cxnSp>
            <p:nvCxnSpPr>
              <p:cNvPr id="30" name="Straight Connector 29"/>
              <p:cNvCxnSpPr>
                <a:stCxn id="12313" idx="2"/>
                <a:endCxn id="12312" idx="0"/>
              </p:cNvCxnSpPr>
              <p:nvPr/>
            </p:nvCxnSpPr>
            <p:spPr>
              <a:xfrm>
                <a:off x="3154363" y="4929188"/>
                <a:ext cx="4762" cy="452437"/>
              </a:xfrm>
              <a:prstGeom prst="line">
                <a:avLst/>
              </a:prstGeom>
              <a:ln w="28575">
                <a:prstDash val="sysDash"/>
              </a:ln>
            </p:spPr>
            <p:style>
              <a:lnRef idx="1">
                <a:schemeClr val="accent1"/>
              </a:lnRef>
              <a:fillRef idx="0">
                <a:schemeClr val="accent1"/>
              </a:fillRef>
              <a:effectRef idx="0">
                <a:schemeClr val="accent1"/>
              </a:effectRef>
              <a:fontRef idx="minor">
                <a:schemeClr val="tx1"/>
              </a:fontRef>
            </p:style>
          </p:cxnSp>
        </p:grpSp>
        <p:cxnSp>
          <p:nvCxnSpPr>
            <p:cNvPr id="49" name="Straight Arrow Connector 48"/>
            <p:cNvCxnSpPr/>
            <p:nvPr/>
          </p:nvCxnSpPr>
          <p:spPr>
            <a:xfrm>
              <a:off x="1895475" y="5338763"/>
              <a:ext cx="771525" cy="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grpSp>
      <p:sp>
        <p:nvSpPr>
          <p:cNvPr id="54" name="Right Arrow 53"/>
          <p:cNvSpPr/>
          <p:nvPr/>
        </p:nvSpPr>
        <p:spPr>
          <a:xfrm flipH="1">
            <a:off x="8167702" y="4335582"/>
            <a:ext cx="2087562" cy="1728788"/>
          </a:xfrm>
          <a:prstGeom prst="rightArrow">
            <a:avLst/>
          </a:prstGeom>
          <a:solidFill>
            <a:srgbClr val="0082B8">
              <a:alpha val="70000"/>
            </a:srgbClr>
          </a:solidFill>
          <a:ln w="158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sz="1600" dirty="0"/>
              <a:t>Monitoring</a:t>
            </a:r>
          </a:p>
          <a:p>
            <a:pPr algn="ctr">
              <a:defRPr/>
            </a:pPr>
            <a:r>
              <a:rPr lang="fr-BE" sz="1600" dirty="0"/>
              <a:t>Security</a:t>
            </a:r>
            <a:endParaRPr lang="fr-BE" sz="1600" b="1" dirty="0"/>
          </a:p>
          <a:p>
            <a:pPr algn="ctr">
              <a:defRPr/>
            </a:pPr>
            <a:r>
              <a:rPr lang="fr-BE" sz="1600" dirty="0" err="1"/>
              <a:t>Logging</a:t>
            </a:r>
            <a:endParaRPr lang="fr-BE" sz="1600" dirty="0"/>
          </a:p>
        </p:txBody>
      </p:sp>
      <p:grpSp>
        <p:nvGrpSpPr>
          <p:cNvPr id="14" name="Group 13"/>
          <p:cNvGrpSpPr>
            <a:grpSpLocks/>
          </p:cNvGrpSpPr>
          <p:nvPr/>
        </p:nvGrpSpPr>
        <p:grpSpPr bwMode="auto">
          <a:xfrm>
            <a:off x="5775326" y="4101893"/>
            <a:ext cx="1916113" cy="2625725"/>
            <a:chOff x="4251325" y="4205288"/>
            <a:chExt cx="1916113" cy="2625725"/>
          </a:xfrm>
        </p:grpSpPr>
        <p:pic>
          <p:nvPicPr>
            <p:cNvPr id="12307" name="Picture 54"/>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318000" y="4929188"/>
              <a:ext cx="1849438" cy="1042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Rectangle 32"/>
            <p:cNvSpPr/>
            <p:nvPr/>
          </p:nvSpPr>
          <p:spPr>
            <a:xfrm>
              <a:off x="4251325" y="4205288"/>
              <a:ext cx="1916113" cy="2625725"/>
            </a:xfrm>
            <a:prstGeom prst="rect">
              <a:avLst/>
            </a:prstGeom>
            <a:noFill/>
            <a:ln w="635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grpSp>
      <p:grpSp>
        <p:nvGrpSpPr>
          <p:cNvPr id="8" name="Group 7"/>
          <p:cNvGrpSpPr>
            <a:grpSpLocks/>
          </p:cNvGrpSpPr>
          <p:nvPr/>
        </p:nvGrpSpPr>
        <p:grpSpPr bwMode="auto">
          <a:xfrm>
            <a:off x="1935164" y="3909805"/>
            <a:ext cx="1524745" cy="2679699"/>
            <a:chOff x="411163" y="4012748"/>
            <a:chExt cx="1524208" cy="2679694"/>
          </a:xfrm>
        </p:grpSpPr>
        <p:pic>
          <p:nvPicPr>
            <p:cNvPr id="12303" name="Picture 2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11163" y="4012748"/>
              <a:ext cx="1141866" cy="1141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4" name="Picture 2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3718" y="6178776"/>
              <a:ext cx="477951" cy="4779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305" name="Picture 2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0375" y="5358833"/>
              <a:ext cx="920750" cy="496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306" name="TextBox 25"/>
            <p:cNvSpPr txBox="1">
              <a:spLocks noChangeArrowheads="1"/>
            </p:cNvSpPr>
            <p:nvPr/>
          </p:nvSpPr>
          <p:spPr bwMode="auto">
            <a:xfrm>
              <a:off x="1170687" y="6261556"/>
              <a:ext cx="764684" cy="430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lr>
                  <a:schemeClr val="accent1"/>
                </a:buClr>
                <a:buSzPct val="85000"/>
                <a:buFont typeface="Arial" charset="0"/>
                <a:buChar char="•"/>
                <a:defRPr sz="2400">
                  <a:solidFill>
                    <a:schemeClr val="tx1"/>
                  </a:solidFill>
                  <a:latin typeface="Arial" charset="0"/>
                </a:defRPr>
              </a:lvl1pPr>
              <a:lvl2pPr marL="742950" indent="-285750" eaLnBrk="0" hangingPunct="0">
                <a:spcBef>
                  <a:spcPct val="20000"/>
                </a:spcBef>
                <a:buClr>
                  <a:schemeClr val="accent1"/>
                </a:buClr>
                <a:buSzPct val="85000"/>
                <a:buFont typeface="Arial" charset="0"/>
                <a:buChar char="•"/>
                <a:defRPr sz="2000">
                  <a:solidFill>
                    <a:schemeClr val="tx1"/>
                  </a:solidFill>
                  <a:latin typeface="Arial" charset="0"/>
                </a:defRPr>
              </a:lvl2pPr>
              <a:lvl3pPr marL="1143000" indent="-228600" eaLnBrk="0" hangingPunct="0">
                <a:spcBef>
                  <a:spcPct val="20000"/>
                </a:spcBef>
                <a:buClr>
                  <a:schemeClr val="accent1"/>
                </a:buClr>
                <a:buSzPct val="90000"/>
                <a:buFont typeface="Arial" charset="0"/>
                <a:buChar char="•"/>
                <a:defRPr>
                  <a:solidFill>
                    <a:schemeClr val="tx1"/>
                  </a:solidFill>
                  <a:latin typeface="Arial" charset="0"/>
                </a:defRPr>
              </a:lvl3pPr>
              <a:lvl4pPr marL="1600200" indent="-228600" eaLnBrk="0" hangingPunct="0">
                <a:spcBef>
                  <a:spcPct val="20000"/>
                </a:spcBef>
                <a:buClr>
                  <a:schemeClr val="accent1"/>
                </a:buClr>
                <a:buFont typeface="Arial" charset="0"/>
                <a:buChar char="•"/>
                <a:defRPr sz="1600">
                  <a:solidFill>
                    <a:schemeClr val="tx1"/>
                  </a:solidFill>
                  <a:latin typeface="Arial" charset="0"/>
                </a:defRPr>
              </a:lvl4pPr>
              <a:lvl5pPr marL="2057400" indent="-228600" eaLnBrk="0" hangingPunct="0">
                <a:spcBef>
                  <a:spcPct val="20000"/>
                </a:spcBef>
                <a:buClr>
                  <a:schemeClr val="accent1"/>
                </a:buClr>
                <a:buSzPct val="100000"/>
                <a:buFont typeface="Arial" charset="0"/>
                <a:buChar char="•"/>
                <a:defRPr sz="1400">
                  <a:solidFill>
                    <a:schemeClr val="tx1"/>
                  </a:solidFill>
                  <a:latin typeface="Arial" charset="0"/>
                </a:defRPr>
              </a:lvl5pPr>
              <a:lvl6pPr marL="25146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6pPr>
              <a:lvl7pPr marL="29718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7pPr>
              <a:lvl8pPr marL="34290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8pPr>
              <a:lvl9pPr marL="3886200" indent="-228600" eaLnBrk="0" fontAlgn="base" hangingPunct="0">
                <a:spcBef>
                  <a:spcPct val="20000"/>
                </a:spcBef>
                <a:spcAft>
                  <a:spcPct val="0"/>
                </a:spcAft>
                <a:buClr>
                  <a:schemeClr val="accent1"/>
                </a:buClr>
                <a:buSzPct val="100000"/>
                <a:buFont typeface="Arial" charset="0"/>
                <a:buChar char="•"/>
                <a:defRPr sz="1400">
                  <a:solidFill>
                    <a:schemeClr val="tx1"/>
                  </a:solidFill>
                  <a:latin typeface="Arial" charset="0"/>
                </a:defRPr>
              </a:lvl9pPr>
            </a:lstStyle>
            <a:p>
              <a:pPr algn="ctr" eaLnBrk="1" hangingPunct="1">
                <a:spcBef>
                  <a:spcPct val="0"/>
                </a:spcBef>
                <a:buClrTx/>
                <a:buSzTx/>
                <a:buFontTx/>
                <a:buNone/>
              </a:pPr>
              <a:r>
                <a:rPr lang="fr-BE" altLang="fr-FR" sz="1100" dirty="0" err="1">
                  <a:latin typeface="Arial Black" pitchFamily="34" charset="0"/>
                </a:rPr>
                <a:t>Coming</a:t>
              </a:r>
              <a:endParaRPr lang="fr-BE" altLang="fr-FR" sz="1100" dirty="0">
                <a:latin typeface="Arial Black" pitchFamily="34" charset="0"/>
              </a:endParaRPr>
            </a:p>
            <a:p>
              <a:pPr algn="ctr" eaLnBrk="1" hangingPunct="1">
                <a:spcBef>
                  <a:spcPct val="0"/>
                </a:spcBef>
                <a:buClrTx/>
                <a:buSzTx/>
                <a:buFontTx/>
                <a:buNone/>
              </a:pPr>
              <a:r>
                <a:rPr lang="fr-BE" altLang="fr-FR" sz="1100" dirty="0" err="1">
                  <a:latin typeface="Arial Black" pitchFamily="34" charset="0"/>
                </a:rPr>
                <a:t>soon</a:t>
              </a:r>
              <a:endParaRPr lang="fr-BE" altLang="fr-FR" sz="1100" dirty="0">
                <a:latin typeface="Arial Black" pitchFamily="34" charset="0"/>
              </a:endParaRPr>
            </a:p>
          </p:txBody>
        </p:sp>
      </p:grpSp>
      <p:sp>
        <p:nvSpPr>
          <p:cNvPr id="2" name="TextBox 1"/>
          <p:cNvSpPr txBox="1"/>
          <p:nvPr/>
        </p:nvSpPr>
        <p:spPr>
          <a:xfrm>
            <a:off x="2119590" y="2830846"/>
            <a:ext cx="1312115" cy="430887"/>
          </a:xfrm>
          <a:prstGeom prst="rect">
            <a:avLst/>
          </a:prstGeom>
          <a:solidFill>
            <a:schemeClr val="bg1"/>
          </a:solidFill>
        </p:spPr>
        <p:txBody>
          <a:bodyPr wrap="square" rtlCol="0">
            <a:spAutoFit/>
          </a:bodyPr>
          <a:lstStyle/>
          <a:p>
            <a:pPr algn="ctr"/>
            <a:r>
              <a:rPr lang="fr-BE" sz="1100" b="1" dirty="0" err="1">
                <a:latin typeface="Arial Black" panose="020B0A04020102020204" pitchFamily="34" charset="0"/>
              </a:rPr>
              <a:t>Individual</a:t>
            </a:r>
            <a:r>
              <a:rPr lang="fr-BE" sz="1100" b="1" dirty="0">
                <a:latin typeface="Arial Black" panose="020B0A04020102020204" pitchFamily="34" charset="0"/>
              </a:rPr>
              <a:t> content</a:t>
            </a:r>
            <a:endParaRPr lang="en-GB" sz="1200" b="1" dirty="0">
              <a:latin typeface="Arial Black" panose="020B0A04020102020204" pitchFamily="34" charset="0"/>
            </a:endParaRPr>
          </a:p>
        </p:txBody>
      </p:sp>
      <p:sp>
        <p:nvSpPr>
          <p:cNvPr id="39" name="TextBox 38"/>
          <p:cNvSpPr txBox="1"/>
          <p:nvPr/>
        </p:nvSpPr>
        <p:spPr>
          <a:xfrm>
            <a:off x="4373316" y="2856106"/>
            <a:ext cx="2154733" cy="261610"/>
          </a:xfrm>
          <a:prstGeom prst="rect">
            <a:avLst/>
          </a:prstGeom>
          <a:solidFill>
            <a:schemeClr val="bg1"/>
          </a:solidFill>
        </p:spPr>
        <p:txBody>
          <a:bodyPr wrap="square" rtlCol="0">
            <a:spAutoFit/>
          </a:bodyPr>
          <a:lstStyle/>
          <a:p>
            <a:pPr algn="ctr"/>
            <a:r>
              <a:rPr lang="fr-BE" sz="1100" b="1" dirty="0" err="1">
                <a:latin typeface="Arial Black" panose="020B0A04020102020204" pitchFamily="34" charset="0"/>
              </a:rPr>
              <a:t>Isolated</a:t>
            </a:r>
            <a:r>
              <a:rPr lang="fr-BE" sz="1100" b="1" dirty="0">
                <a:latin typeface="Arial Black" panose="020B0A04020102020204" pitchFamily="34" charset="0"/>
              </a:rPr>
              <a:t> </a:t>
            </a:r>
            <a:r>
              <a:rPr lang="fr-BE" sz="1100" b="1" dirty="0" err="1">
                <a:latin typeface="Arial Black" panose="020B0A04020102020204" pitchFamily="34" charset="0"/>
              </a:rPr>
              <a:t>storage</a:t>
            </a:r>
            <a:endParaRPr lang="en-GB" sz="1200" b="1" dirty="0">
              <a:latin typeface="Arial Black" panose="020B0A04020102020204" pitchFamily="34" charset="0"/>
            </a:endParaRPr>
          </a:p>
        </p:txBody>
      </p:sp>
      <p:sp>
        <p:nvSpPr>
          <p:cNvPr id="41" name="TextBox 40"/>
          <p:cNvSpPr txBox="1"/>
          <p:nvPr/>
        </p:nvSpPr>
        <p:spPr>
          <a:xfrm>
            <a:off x="7366102" y="2829684"/>
            <a:ext cx="3031923" cy="261610"/>
          </a:xfrm>
          <a:prstGeom prst="rect">
            <a:avLst/>
          </a:prstGeom>
          <a:solidFill>
            <a:schemeClr val="bg1"/>
          </a:solidFill>
        </p:spPr>
        <p:txBody>
          <a:bodyPr wrap="square" rtlCol="0">
            <a:spAutoFit/>
          </a:bodyPr>
          <a:lstStyle/>
          <a:p>
            <a:pPr algn="ctr"/>
            <a:r>
              <a:rPr lang="fr-BE" sz="1100" b="1" dirty="0" err="1">
                <a:latin typeface="Arial Black" panose="020B0A04020102020204" pitchFamily="34" charset="0"/>
              </a:rPr>
              <a:t>Easy</a:t>
            </a:r>
            <a:r>
              <a:rPr lang="fr-BE" sz="1100" b="1" dirty="0">
                <a:latin typeface="Arial Black" panose="020B0A04020102020204" pitchFamily="34" charset="0"/>
              </a:rPr>
              <a:t> to move </a:t>
            </a:r>
            <a:r>
              <a:rPr lang="fr-BE" sz="1100" b="1" dirty="0" err="1">
                <a:latin typeface="Arial Black" panose="020B0A04020102020204" pitchFamily="34" charset="0"/>
              </a:rPr>
              <a:t>around</a:t>
            </a:r>
            <a:endParaRPr lang="en-GB" sz="1200" b="1" dirty="0">
              <a:latin typeface="Arial Black" panose="020B0A04020102020204" pitchFamily="34" charset="0"/>
            </a:endParaRPr>
          </a:p>
        </p:txBody>
      </p:sp>
      <p:sp>
        <p:nvSpPr>
          <p:cNvPr id="7" name="Slide Number Placeholder 6"/>
          <p:cNvSpPr>
            <a:spLocks noGrp="1"/>
          </p:cNvSpPr>
          <p:nvPr>
            <p:ph type="sldNum" sz="quarter" idx="12"/>
          </p:nvPr>
        </p:nvSpPr>
        <p:spPr/>
        <p:txBody>
          <a:bodyPr/>
          <a:lstStyle/>
          <a:p>
            <a:fld id="{D45B42A2-12DC-D04A-88D3-A93CC82DF348}" type="slidenum">
              <a:rPr lang="en-US" smtClean="0"/>
              <a:t>55</a:t>
            </a:fld>
            <a:endParaRPr lang="en-US" dirty="0"/>
          </a:p>
        </p:txBody>
      </p:sp>
    </p:spTree>
    <p:extLst>
      <p:ext uri="{BB962C8B-B14F-4D97-AF65-F5344CB8AC3E}">
        <p14:creationId xmlns:p14="http://schemas.microsoft.com/office/powerpoint/2010/main" val="1853405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12308"/>
                                        </p:tgtEl>
                                        <p:attrNameLst>
                                          <p:attrName>style.visibility</p:attrName>
                                        </p:attrNameLst>
                                      </p:cBhvr>
                                      <p:to>
                                        <p:strVal val="visible"/>
                                      </p:to>
                                    </p:set>
                                    <p:animEffect transition="in" filter="wipe(left)">
                                      <p:cBhvr>
                                        <p:cTn id="32" dur="500"/>
                                        <p:tgtEl>
                                          <p:spTgt spid="1230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54"/>
                                        </p:tgtEl>
                                        <p:attrNameLst>
                                          <p:attrName>style.visibility</p:attrName>
                                        </p:attrNameLst>
                                      </p:cBhvr>
                                      <p:to>
                                        <p:strVal val="visible"/>
                                      </p:to>
                                    </p:set>
                                    <p:animEffect transition="in" filter="wipe(left)">
                                      <p:cBhvr>
                                        <p:cTn id="4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2018082" y="1772816"/>
            <a:ext cx="3238096" cy="4513262"/>
          </a:xfrm>
          <a:prstGeom prst="rect">
            <a:avLst/>
          </a:prstGeom>
          <a:solidFill>
            <a:schemeClr val="tx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sp>
        <p:nvSpPr>
          <p:cNvPr id="2" name="Title 1"/>
          <p:cNvSpPr>
            <a:spLocks noGrp="1"/>
          </p:cNvSpPr>
          <p:nvPr>
            <p:ph type="title"/>
          </p:nvPr>
        </p:nvSpPr>
        <p:spPr/>
        <p:txBody>
          <a:bodyPr>
            <a:noAutofit/>
          </a:bodyPr>
          <a:lstStyle/>
          <a:p>
            <a:r>
              <a:rPr lang="en-GB" noProof="0" dirty="0"/>
              <a:t>New ways of cooperation</a:t>
            </a:r>
          </a:p>
        </p:txBody>
      </p:sp>
      <p:sp>
        <p:nvSpPr>
          <p:cNvPr id="5" name="Rectangle 4"/>
          <p:cNvSpPr/>
          <p:nvPr/>
        </p:nvSpPr>
        <p:spPr>
          <a:xfrm>
            <a:off x="7302749" y="1793453"/>
            <a:ext cx="3000375" cy="4514850"/>
          </a:xfrm>
          <a:prstGeom prst="rect">
            <a:avLst/>
          </a:prstGeom>
          <a:solidFill>
            <a:srgbClr val="69755D">
              <a:alpha val="2196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dirty="0"/>
          </a:p>
        </p:txBody>
      </p:sp>
      <p:sp>
        <p:nvSpPr>
          <p:cNvPr id="6" name="TextBox 52"/>
          <p:cNvSpPr txBox="1">
            <a:spLocks noChangeArrowheads="1"/>
          </p:cNvSpPr>
          <p:nvPr/>
        </p:nvSpPr>
        <p:spPr bwMode="auto">
          <a:xfrm>
            <a:off x="7744074" y="1871241"/>
            <a:ext cx="22272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6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err="1"/>
              <a:t>Other</a:t>
            </a:r>
            <a:r>
              <a:rPr lang="fr-BE" altLang="fr-FR" dirty="0"/>
              <a:t> </a:t>
            </a:r>
            <a:r>
              <a:rPr lang="fr-BE" altLang="fr-FR" dirty="0" err="1"/>
              <a:t>sectors</a:t>
            </a:r>
            <a:endParaRPr lang="fr-BE" altLang="fr-FR" dirty="0"/>
          </a:p>
        </p:txBody>
      </p:sp>
      <p:grpSp>
        <p:nvGrpSpPr>
          <p:cNvPr id="44" name="Group 43"/>
          <p:cNvGrpSpPr/>
          <p:nvPr/>
        </p:nvGrpSpPr>
        <p:grpSpPr>
          <a:xfrm>
            <a:off x="1919537" y="3668292"/>
            <a:ext cx="8328025" cy="669925"/>
            <a:chOff x="466956" y="4189411"/>
            <a:chExt cx="8328025" cy="669925"/>
          </a:xfrm>
        </p:grpSpPr>
        <p:sp>
          <p:nvSpPr>
            <p:cNvPr id="8" name="Rectangle 7"/>
            <p:cNvSpPr/>
            <p:nvPr/>
          </p:nvSpPr>
          <p:spPr bwMode="auto">
            <a:xfrm>
              <a:off x="466956" y="4189411"/>
              <a:ext cx="8328025" cy="66992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9"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55522" y="3248561"/>
              <a:ext cx="497821" cy="2609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5998"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4998"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4"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12611" y="3011066"/>
            <a:ext cx="812800" cy="723900"/>
          </a:xfrm>
          <a:prstGeom prst="rect">
            <a:avLst/>
          </a:prstGeom>
          <a:solidFill>
            <a:srgbClr val="FF0000"/>
          </a:solidFill>
          <a:ln w="9525">
            <a:solidFill>
              <a:schemeClr val="tx1"/>
            </a:solidFill>
            <a:miter lim="800000"/>
            <a:headEnd/>
            <a:tailEnd/>
          </a:ln>
        </p:spPr>
      </p:pic>
      <p:pic>
        <p:nvPicPr>
          <p:cNvPr id="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77361"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TextBox 14"/>
          <p:cNvSpPr txBox="1">
            <a:spLocks noChangeArrowheads="1"/>
          </p:cNvSpPr>
          <p:nvPr/>
        </p:nvSpPr>
        <p:spPr bwMode="auto">
          <a:xfrm>
            <a:off x="7408608" y="2481635"/>
            <a:ext cx="7280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Partner </a:t>
            </a:r>
            <a:br>
              <a:rPr lang="fr-BE" altLang="fr-FR" dirty="0"/>
            </a:br>
            <a:r>
              <a:rPr lang="fr-BE" altLang="fr-FR" dirty="0"/>
              <a:t>1</a:t>
            </a:r>
          </a:p>
        </p:txBody>
      </p:sp>
      <p:grpSp>
        <p:nvGrpSpPr>
          <p:cNvPr id="43" name="Group 42"/>
          <p:cNvGrpSpPr/>
          <p:nvPr/>
        </p:nvGrpSpPr>
        <p:grpSpPr>
          <a:xfrm>
            <a:off x="1919537" y="4704929"/>
            <a:ext cx="8328025" cy="676275"/>
            <a:chOff x="466956" y="5226048"/>
            <a:chExt cx="8328025" cy="676275"/>
          </a:xfrm>
        </p:grpSpPr>
        <p:sp>
          <p:nvSpPr>
            <p:cNvPr id="18" name="Rectangle 17"/>
            <p:cNvSpPr/>
            <p:nvPr/>
          </p:nvSpPr>
          <p:spPr bwMode="auto">
            <a:xfrm>
              <a:off x="466956" y="5226048"/>
              <a:ext cx="8328025" cy="676275"/>
            </a:xfrm>
            <a:prstGeom prst="rect">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BE"/>
            </a:p>
          </p:txBody>
        </p:sp>
        <p:pic>
          <p:nvPicPr>
            <p:cNvPr id="19" name="Picture 5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11760" y="5251385"/>
              <a:ext cx="1155658" cy="6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36211"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TextBox 30"/>
          <p:cNvSpPr txBox="1">
            <a:spLocks noChangeArrowheads="1"/>
          </p:cNvSpPr>
          <p:nvPr/>
        </p:nvSpPr>
        <p:spPr bwMode="auto">
          <a:xfrm>
            <a:off x="8336502" y="2481635"/>
            <a:ext cx="72808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Partner </a:t>
            </a:r>
            <a:br>
              <a:rPr lang="fr-BE" altLang="fr-FR" dirty="0"/>
            </a:br>
            <a:r>
              <a:rPr lang="fr-BE" altLang="fr-FR" dirty="0"/>
              <a:t>2</a:t>
            </a:r>
          </a:p>
        </p:txBody>
      </p: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7923" y="3011066"/>
            <a:ext cx="812800" cy="7239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3" name="TextBox 32"/>
          <p:cNvSpPr txBox="1">
            <a:spLocks noChangeArrowheads="1"/>
          </p:cNvSpPr>
          <p:nvPr/>
        </p:nvSpPr>
        <p:spPr bwMode="auto">
          <a:xfrm>
            <a:off x="9328589" y="2481635"/>
            <a:ext cx="7489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Partner </a:t>
            </a:r>
            <a:br>
              <a:rPr lang="fr-BE" altLang="fr-FR" dirty="0"/>
            </a:br>
            <a:r>
              <a:rPr lang="fr-BE" altLang="fr-FR" dirty="0"/>
              <a:t>N</a:t>
            </a:r>
          </a:p>
        </p:txBody>
      </p:sp>
      <p:sp>
        <p:nvSpPr>
          <p:cNvPr id="24" name="Flowchart: Magnetic Disk 23"/>
          <p:cNvSpPr/>
          <p:nvPr/>
        </p:nvSpPr>
        <p:spPr>
          <a:xfrm>
            <a:off x="2194886" y="436202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5" name="Flowchart: Magnetic Disk 24"/>
          <p:cNvSpPr/>
          <p:nvPr/>
        </p:nvSpPr>
        <p:spPr>
          <a:xfrm>
            <a:off x="3218823" y="436202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6" name="Flowchart: Magnetic Disk 25"/>
          <p:cNvSpPr/>
          <p:nvPr/>
        </p:nvSpPr>
        <p:spPr>
          <a:xfrm>
            <a:off x="7444036" y="556217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7" name="Flowchart: Magnetic Disk 26"/>
          <p:cNvSpPr/>
          <p:nvPr/>
        </p:nvSpPr>
        <p:spPr>
          <a:xfrm>
            <a:off x="8391773" y="556217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sp>
        <p:nvSpPr>
          <p:cNvPr id="28" name="Flowchart: Magnetic Disk 27"/>
          <p:cNvSpPr/>
          <p:nvPr/>
        </p:nvSpPr>
        <p:spPr>
          <a:xfrm>
            <a:off x="9390311" y="5562179"/>
            <a:ext cx="812800" cy="550863"/>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BE" dirty="0"/>
              <a:t>DB</a:t>
            </a:r>
          </a:p>
        </p:txBody>
      </p:sp>
      <p:cxnSp>
        <p:nvCxnSpPr>
          <p:cNvPr id="29" name="Straight Arrow Connector 28"/>
          <p:cNvCxnSpPr/>
          <p:nvPr/>
        </p:nvCxnSpPr>
        <p:spPr>
          <a:xfrm>
            <a:off x="3501398" y="2255416"/>
            <a:ext cx="0" cy="163512"/>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30" name="TextBox 50"/>
          <p:cNvSpPr txBox="1">
            <a:spLocks noChangeArrowheads="1"/>
          </p:cNvSpPr>
          <p:nvPr/>
        </p:nvSpPr>
        <p:spPr bwMode="auto">
          <a:xfrm>
            <a:off x="2579061" y="1849016"/>
            <a:ext cx="222726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400" b="1">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sz="1600" b="0" dirty="0" err="1"/>
              <a:t>Government</a:t>
            </a:r>
            <a:r>
              <a:rPr lang="fr-BE" altLang="fr-FR" sz="1600" b="0" dirty="0"/>
              <a:t> </a:t>
            </a:r>
            <a:r>
              <a:rPr lang="fr-BE" altLang="fr-FR" sz="1600" b="0" dirty="0" err="1"/>
              <a:t>ecosystem</a:t>
            </a:r>
            <a:endParaRPr lang="fr-BE" altLang="fr-FR" sz="1600" b="0" dirty="0"/>
          </a:p>
        </p:txBody>
      </p:sp>
      <p:cxnSp>
        <p:nvCxnSpPr>
          <p:cNvPr id="31" name="Straight Connector 30"/>
          <p:cNvCxnSpPr/>
          <p:nvPr/>
        </p:nvCxnSpPr>
        <p:spPr>
          <a:xfrm>
            <a:off x="3963361" y="3361903"/>
            <a:ext cx="27940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grpSp>
        <p:nvGrpSpPr>
          <p:cNvPr id="42" name="Group 41"/>
          <p:cNvGrpSpPr/>
          <p:nvPr/>
        </p:nvGrpSpPr>
        <p:grpSpPr>
          <a:xfrm>
            <a:off x="8172703" y="4573394"/>
            <a:ext cx="1086983" cy="946027"/>
            <a:chOff x="6720122" y="5094513"/>
            <a:chExt cx="1086983" cy="946027"/>
          </a:xfrm>
        </p:grpSpPr>
        <p:pic>
          <p:nvPicPr>
            <p:cNvPr id="33" name="Picture 32" descr="http://icons.iconarchive.com/icons/custom-icon-design/pretty-office-12/512/cloud-icon.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20122" y="5094513"/>
              <a:ext cx="1086983" cy="94602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http://icons.iconarchive.com/icons/custom-icon-design/pretty-office-12/512/cloud-icon.png"/>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7006244" y="5352866"/>
              <a:ext cx="664791" cy="578583"/>
            </a:xfrm>
            <a:prstGeom prst="rect">
              <a:avLst/>
            </a:prstGeom>
            <a:noFill/>
            <a:scene3d>
              <a:camera prst="orthographicFront">
                <a:rot lat="0" lon="21299999" rev="0"/>
              </a:camera>
              <a:lightRig rig="threePt" dir="t"/>
            </a:scene3d>
            <a:extLst>
              <a:ext uri="{909E8E84-426E-40DD-AFC4-6F175D3DCCD1}">
                <a14:hiddenFill xmlns:a14="http://schemas.microsoft.com/office/drawing/2010/main">
                  <a:solidFill>
                    <a:srgbClr val="FFFFFF"/>
                  </a:solidFill>
                </a14:hiddenFill>
              </a:ext>
            </a:extLst>
          </p:spPr>
        </p:pic>
      </p:grpSp>
      <p:sp>
        <p:nvSpPr>
          <p:cNvPr id="35" name="TextBox 14"/>
          <p:cNvSpPr txBox="1">
            <a:spLocks noChangeArrowheads="1"/>
          </p:cNvSpPr>
          <p:nvPr/>
        </p:nvSpPr>
        <p:spPr bwMode="auto">
          <a:xfrm>
            <a:off x="4103062" y="2546873"/>
            <a:ext cx="103369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Application</a:t>
            </a:r>
          </a:p>
          <a:p>
            <a:r>
              <a:rPr lang="nl-BE" altLang="fr-FR" dirty="0"/>
              <a:t>N</a:t>
            </a:r>
            <a:endParaRPr lang="fr-BE" altLang="fr-FR" dirty="0"/>
          </a:p>
        </p:txBody>
      </p:sp>
      <p:sp>
        <p:nvSpPr>
          <p:cNvPr id="36" name="TextBox 14"/>
          <p:cNvSpPr txBox="1">
            <a:spLocks noChangeArrowheads="1"/>
          </p:cNvSpPr>
          <p:nvPr/>
        </p:nvSpPr>
        <p:spPr bwMode="auto">
          <a:xfrm>
            <a:off x="2119798" y="2546873"/>
            <a:ext cx="99790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algn="ctr" eaLnBrk="1" hangingPunct="1">
              <a:defRPr sz="1400" b="1">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sz="1300" b="0" dirty="0"/>
              <a:t>Application</a:t>
            </a:r>
          </a:p>
          <a:p>
            <a:r>
              <a:rPr lang="fr-BE" altLang="fr-FR" sz="1300" b="0" dirty="0"/>
              <a:t>1</a:t>
            </a:r>
          </a:p>
        </p:txBody>
      </p:sp>
      <p:sp>
        <p:nvSpPr>
          <p:cNvPr id="37" name="TextBox 14"/>
          <p:cNvSpPr txBox="1">
            <a:spLocks noChangeArrowheads="1"/>
          </p:cNvSpPr>
          <p:nvPr/>
        </p:nvSpPr>
        <p:spPr bwMode="auto">
          <a:xfrm>
            <a:off x="3083451" y="2546873"/>
            <a:ext cx="94817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algn="ctr" eaLnBrk="1" hangingPunct="1">
              <a:defRPr sz="1300" b="0">
                <a:latin typeface="+mn-lt"/>
              </a:defRPr>
            </a:lvl1pPr>
            <a:lvl2pPr marL="742950" indent="-285750" eaLnBrk="0" hangingPunct="0">
              <a:defRPr>
                <a:latin typeface="Arial" charset="0"/>
              </a:defRPr>
            </a:lvl2pPr>
            <a:lvl3pPr marL="1143000" indent="-228600" eaLnBrk="0" hangingPunct="0">
              <a:defRPr>
                <a:latin typeface="Arial" charset="0"/>
              </a:defRPr>
            </a:lvl3pPr>
            <a:lvl4pPr marL="1600200" indent="-228600" eaLnBrk="0" hangingPunct="0">
              <a:defRPr>
                <a:latin typeface="Arial" charset="0"/>
              </a:defRPr>
            </a:lvl4pPr>
            <a:lvl5pPr marL="2057400" indent="-228600" eaLnBrk="0" hangingPunct="0">
              <a:defRPr>
                <a:latin typeface="Arial" charset="0"/>
              </a:defRPr>
            </a:lvl5pPr>
            <a:lvl6pPr marL="2514600" indent="-228600" eaLnBrk="0" fontAlgn="base" hangingPunct="0">
              <a:spcBef>
                <a:spcPct val="0"/>
              </a:spcBef>
              <a:spcAft>
                <a:spcPct val="0"/>
              </a:spcAft>
              <a:defRPr>
                <a:latin typeface="Arial" charset="0"/>
              </a:defRPr>
            </a:lvl6pPr>
            <a:lvl7pPr marL="2971800" indent="-228600" eaLnBrk="0" fontAlgn="base" hangingPunct="0">
              <a:spcBef>
                <a:spcPct val="0"/>
              </a:spcBef>
              <a:spcAft>
                <a:spcPct val="0"/>
              </a:spcAft>
              <a:defRPr>
                <a:latin typeface="Arial" charset="0"/>
              </a:defRPr>
            </a:lvl7pPr>
            <a:lvl8pPr marL="3429000" indent="-228600" eaLnBrk="0" fontAlgn="base" hangingPunct="0">
              <a:spcBef>
                <a:spcPct val="0"/>
              </a:spcBef>
              <a:spcAft>
                <a:spcPct val="0"/>
              </a:spcAft>
              <a:defRPr>
                <a:latin typeface="Arial" charset="0"/>
              </a:defRPr>
            </a:lvl8pPr>
            <a:lvl9pPr marL="3886200" indent="-228600" eaLnBrk="0" fontAlgn="base" hangingPunct="0">
              <a:spcBef>
                <a:spcPct val="0"/>
              </a:spcBef>
              <a:spcAft>
                <a:spcPct val="0"/>
              </a:spcAft>
              <a:defRPr>
                <a:latin typeface="Arial" charset="0"/>
              </a:defRPr>
            </a:lvl9pPr>
          </a:lstStyle>
          <a:p>
            <a:r>
              <a:rPr lang="fr-BE" altLang="fr-FR" dirty="0"/>
              <a:t>Application</a:t>
            </a:r>
          </a:p>
          <a:p>
            <a:r>
              <a:rPr lang="nl-BE" altLang="fr-FR" dirty="0"/>
              <a:t>2</a:t>
            </a:r>
            <a:endParaRPr lang="fr-BE" altLang="fr-FR" dirty="0"/>
          </a:p>
        </p:txBody>
      </p:sp>
      <p:sp>
        <p:nvSpPr>
          <p:cNvPr id="39" name="Left-Right Arrow 38"/>
          <p:cNvSpPr/>
          <p:nvPr/>
        </p:nvSpPr>
        <p:spPr>
          <a:xfrm>
            <a:off x="5236193" y="4605929"/>
            <a:ext cx="2175540" cy="1110263"/>
          </a:xfrm>
          <a:prstGeom prst="leftRightArrow">
            <a:avLst>
              <a:gd name="adj1" fmla="val 47574"/>
              <a:gd name="adj2" fmla="val 3908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600" dirty="0" err="1"/>
              <a:t>Technological</a:t>
            </a:r>
            <a:r>
              <a:rPr lang="nl-BE" sz="1600" dirty="0"/>
              <a:t> </a:t>
            </a:r>
            <a:r>
              <a:rPr lang="nl-BE" sz="1600" dirty="0" err="1"/>
              <a:t>cooperation</a:t>
            </a:r>
            <a:endParaRPr lang="fr-BE" sz="1600" dirty="0"/>
          </a:p>
        </p:txBody>
      </p:sp>
      <p:sp>
        <p:nvSpPr>
          <p:cNvPr id="40" name="Left-Right Arrow 39"/>
          <p:cNvSpPr/>
          <p:nvPr/>
        </p:nvSpPr>
        <p:spPr>
          <a:xfrm>
            <a:off x="5236193" y="3361904"/>
            <a:ext cx="2175540" cy="1110263"/>
          </a:xfrm>
          <a:prstGeom prst="leftRightArrow">
            <a:avLst>
              <a:gd name="adj1" fmla="val 47574"/>
              <a:gd name="adj2" fmla="val 39085"/>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nl-BE" sz="1600" dirty="0"/>
              <a:t>Platform</a:t>
            </a:r>
            <a:br>
              <a:rPr lang="nl-BE" sz="1600" dirty="0"/>
            </a:br>
            <a:r>
              <a:rPr lang="nl-BE" sz="1600" dirty="0"/>
              <a:t>cooperation</a:t>
            </a:r>
            <a:endParaRPr lang="fr-BE" sz="1600" dirty="0"/>
          </a:p>
        </p:txBody>
      </p:sp>
      <p:sp>
        <p:nvSpPr>
          <p:cNvPr id="41" name="Left-Right Arrow 40"/>
          <p:cNvSpPr/>
          <p:nvPr/>
        </p:nvSpPr>
        <p:spPr>
          <a:xfrm>
            <a:off x="5232492" y="2115793"/>
            <a:ext cx="2175540" cy="1110263"/>
          </a:xfrm>
          <a:prstGeom prst="leftRightArrow">
            <a:avLst>
              <a:gd name="adj1" fmla="val 47574"/>
              <a:gd name="adj2" fmla="val 3908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nl-BE" sz="1600" dirty="0" err="1"/>
              <a:t>Components</a:t>
            </a:r>
            <a:r>
              <a:rPr lang="nl-BE" sz="1600" dirty="0"/>
              <a:t> </a:t>
            </a:r>
            <a:br>
              <a:rPr lang="nl-BE" sz="1600" dirty="0"/>
            </a:br>
            <a:r>
              <a:rPr lang="nl-BE" sz="1600" dirty="0" err="1"/>
              <a:t>parts</a:t>
            </a:r>
            <a:endParaRPr lang="fr-BE" sz="1600" dirty="0"/>
          </a:p>
        </p:txBody>
      </p:sp>
      <p:sp>
        <p:nvSpPr>
          <p:cNvPr id="10" name="Slide Number Placeholder 9"/>
          <p:cNvSpPr>
            <a:spLocks noGrp="1"/>
          </p:cNvSpPr>
          <p:nvPr>
            <p:ph type="sldNum" sz="quarter" idx="12"/>
          </p:nvPr>
        </p:nvSpPr>
        <p:spPr/>
        <p:txBody>
          <a:bodyPr/>
          <a:lstStyle/>
          <a:p>
            <a:fld id="{D45B42A2-12DC-D04A-88D3-A93CC82DF348}" type="slidenum">
              <a:rPr lang="en-US" smtClean="0"/>
              <a:t>56</a:t>
            </a:fld>
            <a:endParaRPr lang="en-US" dirty="0"/>
          </a:p>
        </p:txBody>
      </p:sp>
    </p:spTree>
    <p:extLst>
      <p:ext uri="{BB962C8B-B14F-4D97-AF65-F5344CB8AC3E}">
        <p14:creationId xmlns:p14="http://schemas.microsoft.com/office/powerpoint/2010/main" val="38636041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4"/>
          </p:nvPr>
        </p:nvSpPr>
        <p:spPr/>
        <p:txBody>
          <a:bodyPr/>
          <a:lstStyle/>
          <a:p>
            <a:r>
              <a:rPr lang="en-GB" dirty="0"/>
              <a:t>need for overall positioning</a:t>
            </a:r>
          </a:p>
          <a:p>
            <a:pPr lvl="1"/>
            <a:r>
              <a:rPr lang="en-GB" dirty="0"/>
              <a:t>public cloud policy</a:t>
            </a:r>
          </a:p>
          <a:p>
            <a:pPr lvl="1"/>
            <a:r>
              <a:rPr lang="en-GB" dirty="0"/>
              <a:t>based on information classification</a:t>
            </a:r>
          </a:p>
          <a:p>
            <a:pPr lvl="1"/>
            <a:r>
              <a:rPr lang="en-GB" dirty="0"/>
              <a:t>appropriate organizational, technical &amp; contractual measures</a:t>
            </a:r>
          </a:p>
          <a:p>
            <a:pPr lvl="1"/>
            <a:r>
              <a:rPr lang="en-GB" dirty="0"/>
              <a:t>hybrid approach</a:t>
            </a:r>
          </a:p>
          <a:p>
            <a:endParaRPr lang="en-GB" dirty="0"/>
          </a:p>
          <a:p>
            <a:r>
              <a:rPr lang="en-GB" dirty="0"/>
              <a:t>G-Cloud as broker</a:t>
            </a:r>
          </a:p>
          <a:p>
            <a:pPr lvl="1"/>
            <a:r>
              <a:rPr lang="en-GB" dirty="0"/>
              <a:t>knowledge &amp; expertise on cloud offerings</a:t>
            </a:r>
          </a:p>
          <a:p>
            <a:pPr lvl="1"/>
            <a:r>
              <a:rPr lang="en-GB" dirty="0"/>
              <a:t>contracts &amp; implementation partners</a:t>
            </a:r>
          </a:p>
          <a:p>
            <a:pPr lvl="1"/>
            <a:r>
              <a:rPr lang="en-GB" dirty="0"/>
              <a:t>tools </a:t>
            </a:r>
          </a:p>
          <a:p>
            <a:endParaRPr lang="en-US" dirty="0"/>
          </a:p>
        </p:txBody>
      </p:sp>
      <p:sp>
        <p:nvSpPr>
          <p:cNvPr id="2" name="Title 1"/>
          <p:cNvSpPr>
            <a:spLocks noGrp="1"/>
          </p:cNvSpPr>
          <p:nvPr>
            <p:ph type="title"/>
          </p:nvPr>
        </p:nvSpPr>
        <p:spPr/>
        <p:txBody>
          <a:bodyPr/>
          <a:lstStyle/>
          <a:p>
            <a:r>
              <a:rPr lang="en-GB" noProof="0" dirty="0"/>
              <a:t>Rise of (public) cloud</a:t>
            </a:r>
          </a:p>
        </p:txBody>
      </p:sp>
      <p:sp>
        <p:nvSpPr>
          <p:cNvPr id="7" name="Slide Number Placeholder 6"/>
          <p:cNvSpPr>
            <a:spLocks noGrp="1"/>
          </p:cNvSpPr>
          <p:nvPr>
            <p:ph type="sldNum" sz="quarter" idx="12"/>
          </p:nvPr>
        </p:nvSpPr>
        <p:spPr/>
        <p:txBody>
          <a:bodyPr/>
          <a:lstStyle/>
          <a:p>
            <a:fld id="{D45B42A2-12DC-D04A-88D3-A93CC82DF348}" type="slidenum">
              <a:rPr lang="en-US" smtClean="0"/>
              <a:t>57</a:t>
            </a:fld>
            <a:endParaRPr lang="en-US" dirty="0"/>
          </a:p>
        </p:txBody>
      </p:sp>
    </p:spTree>
    <p:extLst>
      <p:ext uri="{BB962C8B-B14F-4D97-AF65-F5344CB8AC3E}">
        <p14:creationId xmlns:p14="http://schemas.microsoft.com/office/powerpoint/2010/main" val="124596102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p:cNvSpPr>
            <a:spLocks noGrp="1"/>
          </p:cNvSpPr>
          <p:nvPr>
            <p:ph type="body" sz="quarter" idx="14"/>
          </p:nvPr>
        </p:nvSpPr>
        <p:spPr/>
        <p:txBody>
          <a:bodyPr/>
          <a:lstStyle/>
          <a:p>
            <a:r>
              <a:rPr lang="en-GB" noProof="0" dirty="0"/>
              <a:t>longitudinal confidentiality of personal data</a:t>
            </a:r>
          </a:p>
          <a:p>
            <a:pPr lvl="1"/>
            <a:r>
              <a:rPr lang="en-GB" noProof="0" dirty="0"/>
              <a:t>need for comprehensive longitudinal encryption of personal data</a:t>
            </a:r>
          </a:p>
          <a:p>
            <a:pPr lvl="1"/>
            <a:r>
              <a:rPr lang="en-GB" noProof="0" dirty="0"/>
              <a:t>in motion, at rest and in use</a:t>
            </a:r>
          </a:p>
          <a:p>
            <a:endParaRPr lang="en-GB" noProof="0" dirty="0"/>
          </a:p>
          <a:p>
            <a:r>
              <a:rPr lang="en-GB" noProof="0" dirty="0"/>
              <a:t>performant continuous availability of application and data</a:t>
            </a:r>
          </a:p>
          <a:p>
            <a:endParaRPr lang="en-GB" noProof="0" dirty="0"/>
          </a:p>
          <a:p>
            <a:r>
              <a:rPr lang="en-GB" noProof="0" dirty="0"/>
              <a:t>easy migration of applications and data</a:t>
            </a:r>
          </a:p>
          <a:p>
            <a:endParaRPr lang="en-GB" dirty="0"/>
          </a:p>
          <a:p>
            <a:r>
              <a:rPr lang="en-GB" dirty="0"/>
              <a:t>c</a:t>
            </a:r>
            <a:r>
              <a:rPr lang="en-GB" noProof="0" dirty="0" err="1"/>
              <a:t>ompliance</a:t>
            </a:r>
            <a:r>
              <a:rPr lang="en-GB" noProof="0" dirty="0"/>
              <a:t> with GDPR</a:t>
            </a:r>
          </a:p>
        </p:txBody>
      </p:sp>
      <p:sp>
        <p:nvSpPr>
          <p:cNvPr id="2" name="Titel 1"/>
          <p:cNvSpPr>
            <a:spLocks noGrp="1"/>
          </p:cNvSpPr>
          <p:nvPr>
            <p:ph type="title"/>
          </p:nvPr>
        </p:nvSpPr>
        <p:spPr/>
        <p:txBody>
          <a:bodyPr/>
          <a:lstStyle/>
          <a:p>
            <a:r>
              <a:rPr lang="en-GB" noProof="0"/>
              <a:t>Public cloud - main issues</a:t>
            </a:r>
            <a:endParaRPr lang="en-GB" noProof="0" dirty="0"/>
          </a:p>
        </p:txBody>
      </p:sp>
      <p:sp>
        <p:nvSpPr>
          <p:cNvPr id="7" name="Slide Number Placeholder 6"/>
          <p:cNvSpPr>
            <a:spLocks noGrp="1"/>
          </p:cNvSpPr>
          <p:nvPr>
            <p:ph type="sldNum" sz="quarter" idx="12"/>
          </p:nvPr>
        </p:nvSpPr>
        <p:spPr/>
        <p:txBody>
          <a:bodyPr/>
          <a:lstStyle/>
          <a:p>
            <a:fld id="{D45B42A2-12DC-D04A-88D3-A93CC82DF348}" type="slidenum">
              <a:rPr lang="en-US" smtClean="0"/>
              <a:t>58</a:t>
            </a:fld>
            <a:endParaRPr lang="en-US" dirty="0"/>
          </a:p>
        </p:txBody>
      </p:sp>
    </p:spTree>
    <p:extLst>
      <p:ext uri="{BB962C8B-B14F-4D97-AF65-F5344CB8AC3E}">
        <p14:creationId xmlns:p14="http://schemas.microsoft.com/office/powerpoint/2010/main" val="111926650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9507" y="929520"/>
            <a:ext cx="8604448" cy="5928480"/>
          </a:xfrm>
          <a:prstGeom prst="rect">
            <a:avLst/>
          </a:prstGeom>
        </p:spPr>
      </p:pic>
      <p:sp>
        <p:nvSpPr>
          <p:cNvPr id="9" name="Rectangle 8"/>
          <p:cNvSpPr/>
          <p:nvPr/>
        </p:nvSpPr>
        <p:spPr>
          <a:xfrm>
            <a:off x="19915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0716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1517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23190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631202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739214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847226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9552384" y="188640"/>
            <a:ext cx="720080" cy="5760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1847528" y="116632"/>
            <a:ext cx="8568952" cy="720080"/>
          </a:xfrm>
          <a:prstGeom prst="rect">
            <a:avLst/>
          </a:prstGeom>
          <a:solidFill>
            <a:srgbClr val="4F81BD">
              <a:alpha val="1098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Business components</a:t>
            </a:r>
          </a:p>
        </p:txBody>
      </p:sp>
      <p:sp>
        <p:nvSpPr>
          <p:cNvPr id="3" name="Rectangle 2"/>
          <p:cNvSpPr/>
          <p:nvPr/>
        </p:nvSpPr>
        <p:spPr>
          <a:xfrm>
            <a:off x="1703512" y="70228"/>
            <a:ext cx="8856984" cy="2560031"/>
          </a:xfrm>
          <a:prstGeom prst="rect">
            <a:avLst/>
          </a:prstGeom>
          <a:solidFill>
            <a:srgbClr val="D17B3B">
              <a:alpha val="49804"/>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r>
              <a:rPr lang="en-US" sz="4000" dirty="0">
                <a:solidFill>
                  <a:schemeClr val="bg1"/>
                </a:solidFill>
              </a:rPr>
              <a:t>Shifting focus </a:t>
            </a:r>
          </a:p>
          <a:p>
            <a:pPr algn="ctr"/>
            <a:r>
              <a:rPr lang="en-US" sz="4000" dirty="0">
                <a:solidFill>
                  <a:schemeClr val="bg1"/>
                </a:solidFill>
              </a:rPr>
              <a:t>towards synergies in the area of business components</a:t>
            </a:r>
          </a:p>
        </p:txBody>
      </p:sp>
      <p:sp>
        <p:nvSpPr>
          <p:cNvPr id="18" name="Rectangle 17"/>
          <p:cNvSpPr/>
          <p:nvPr/>
        </p:nvSpPr>
        <p:spPr>
          <a:xfrm>
            <a:off x="1703512" y="2676663"/>
            <a:ext cx="8856984" cy="4181337"/>
          </a:xfrm>
          <a:prstGeom prst="rect">
            <a:avLst/>
          </a:prstGeom>
          <a:solidFill>
            <a:srgbClr val="4A78C2">
              <a:alpha val="50196"/>
            </a:srgbClr>
          </a:solidFill>
          <a:ln>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b" anchorCtr="1"/>
          <a:lstStyle/>
          <a:p>
            <a:pPr algn="ctr"/>
            <a:endParaRPr lang="en-US" sz="4400" dirty="0">
              <a:solidFill>
                <a:schemeClr val="bg1"/>
              </a:solidFill>
            </a:endParaRPr>
          </a:p>
          <a:p>
            <a:pPr algn="ctr"/>
            <a:r>
              <a:rPr lang="en-US" sz="4400" dirty="0">
                <a:solidFill>
                  <a:schemeClr val="bg1"/>
                </a:solidFill>
              </a:rPr>
              <a:t>Stronger centrally coordinated approach to offering platforms</a:t>
            </a:r>
          </a:p>
          <a:p>
            <a:pPr algn="ctr"/>
            <a:endParaRPr lang="en-US" sz="4400" dirty="0">
              <a:solidFill>
                <a:schemeClr val="bg1"/>
              </a:solidFill>
            </a:endParaRPr>
          </a:p>
          <a:p>
            <a:pPr algn="ctr"/>
            <a:endParaRPr lang="en-US" sz="4400" dirty="0">
              <a:solidFill>
                <a:schemeClr val="bg1"/>
              </a:solidFill>
            </a:endParaRPr>
          </a:p>
        </p:txBody>
      </p:sp>
      <p:pic>
        <p:nvPicPr>
          <p:cNvPr id="19" name="Pictur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1368" y="70228"/>
            <a:ext cx="915010" cy="1154453"/>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27368" y="1574504"/>
            <a:ext cx="998308" cy="1102159"/>
          </a:xfrm>
          <a:prstGeom prst="rect">
            <a:avLst/>
          </a:prstGeom>
        </p:spPr>
      </p:pic>
      <p:pic>
        <p:nvPicPr>
          <p:cNvPr id="24" name="Picture 2" descr="https://www.gcloud.belgium.be/images/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49351" y="4842344"/>
            <a:ext cx="1076325" cy="6096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D45B42A2-12DC-D04A-88D3-A93CC82DF348}" type="slidenum">
              <a:rPr lang="en-US" smtClean="0"/>
              <a:t>59</a:t>
            </a:fld>
            <a:endParaRPr lang="en-US" dirty="0"/>
          </a:p>
        </p:txBody>
      </p:sp>
    </p:spTree>
    <p:extLst>
      <p:ext uri="{BB962C8B-B14F-4D97-AF65-F5344CB8AC3E}">
        <p14:creationId xmlns:p14="http://schemas.microsoft.com/office/powerpoint/2010/main" val="4277827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Content Placeholder 10"/>
          <p:cNvSpPr>
            <a:spLocks noGrp="1"/>
          </p:cNvSpPr>
          <p:nvPr>
            <p:ph sz="quarter" idx="14"/>
          </p:nvPr>
        </p:nvSpPr>
        <p:spPr/>
        <p:txBody>
          <a:bodyPr/>
          <a:lstStyle/>
          <a:p>
            <a:r>
              <a:rPr lang="en-GB" smtClean="0"/>
              <a:t>mandatory recognition of some electronic identification means</a:t>
            </a:r>
          </a:p>
          <a:p>
            <a:r>
              <a:rPr lang="en-GB" smtClean="0"/>
              <a:t>electronic trust services</a:t>
            </a:r>
          </a:p>
          <a:p>
            <a:pPr lvl="1"/>
            <a:r>
              <a:rPr lang="en-GB" smtClean="0"/>
              <a:t>scope</a:t>
            </a:r>
          </a:p>
          <a:p>
            <a:pPr lvl="2"/>
            <a:r>
              <a:rPr lang="en-GB" smtClean="0"/>
              <a:t>electronic signatures, including validation and preservation services</a:t>
            </a:r>
          </a:p>
          <a:p>
            <a:pPr lvl="2"/>
            <a:r>
              <a:rPr lang="en-GB" smtClean="0"/>
              <a:t>electronic seals, including validation and preservation services</a:t>
            </a:r>
          </a:p>
          <a:p>
            <a:pPr lvl="2"/>
            <a:r>
              <a:rPr lang="en-GB" smtClean="0"/>
              <a:t>time stamping</a:t>
            </a:r>
          </a:p>
          <a:p>
            <a:pPr lvl="2"/>
            <a:r>
              <a:rPr lang="en-GB" smtClean="0"/>
              <a:t>electronic registered service delivery</a:t>
            </a:r>
          </a:p>
          <a:p>
            <a:pPr lvl="2"/>
            <a:r>
              <a:rPr lang="en-GB" smtClean="0"/>
              <a:t>website authentication</a:t>
            </a:r>
          </a:p>
          <a:p>
            <a:pPr lvl="1"/>
            <a:r>
              <a:rPr lang="en-GB" smtClean="0"/>
              <a:t>horizontal principles: security requirements, trusted lists, EU trust mark, prior authorisation, qualified services, liability, data protection, supervision, international aspects</a:t>
            </a:r>
          </a:p>
          <a:p>
            <a:r>
              <a:rPr lang="en-GB" smtClean="0"/>
              <a:t>non-discrimination of electronic documents vis-à-vis paper documents as evidence in legal proceedings</a:t>
            </a:r>
          </a:p>
          <a:p>
            <a:endParaRPr lang="en-GB" altLang="en-US" dirty="0" smtClean="0"/>
          </a:p>
        </p:txBody>
      </p:sp>
      <p:sp>
        <p:nvSpPr>
          <p:cNvPr id="2" name="Title 1"/>
          <p:cNvSpPr>
            <a:spLocks noGrp="1"/>
          </p:cNvSpPr>
          <p:nvPr>
            <p:ph type="title"/>
          </p:nvPr>
        </p:nvSpPr>
        <p:spPr/>
        <p:txBody>
          <a:bodyPr/>
          <a:lstStyle/>
          <a:p>
            <a:r>
              <a:rPr lang="en-GB" noProof="0" dirty="0" err="1" smtClean="0"/>
              <a:t>eIDAS</a:t>
            </a:r>
            <a:r>
              <a:rPr lang="en-GB" noProof="0" dirty="0" smtClean="0"/>
              <a:t> </a:t>
            </a:r>
            <a:r>
              <a:rPr lang="en-GB" dirty="0" smtClean="0"/>
              <a:t>regulation: overall content</a:t>
            </a:r>
            <a:endParaRPr lang="en-GB" noProof="0" dirty="0"/>
          </a:p>
        </p:txBody>
      </p:sp>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9478" y="2804161"/>
            <a:ext cx="1057367" cy="1514255"/>
          </a:xfrm>
          <a:prstGeom prst="rect">
            <a:avLst/>
          </a:prstGeom>
        </p:spPr>
      </p:pic>
      <p:sp>
        <p:nvSpPr>
          <p:cNvPr id="9" name="Slide Number Placeholder 8"/>
          <p:cNvSpPr>
            <a:spLocks noGrp="1"/>
          </p:cNvSpPr>
          <p:nvPr>
            <p:ph type="sldNum" sz="quarter" idx="12"/>
          </p:nvPr>
        </p:nvSpPr>
        <p:spPr/>
        <p:txBody>
          <a:bodyPr/>
          <a:lstStyle/>
          <a:p>
            <a:fld id="{D45B42A2-12DC-D04A-88D3-A93CC82DF348}" type="slidenum">
              <a:rPr lang="en-US" smtClean="0"/>
              <a:t>6</a:t>
            </a:fld>
            <a:endParaRPr lang="en-US" dirty="0"/>
          </a:p>
        </p:txBody>
      </p:sp>
    </p:spTree>
    <p:extLst>
      <p:ext uri="{BB962C8B-B14F-4D97-AF65-F5344CB8AC3E}">
        <p14:creationId xmlns:p14="http://schemas.microsoft.com/office/powerpoint/2010/main" val="26822314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4"/>
          </p:nvPr>
        </p:nvSpPr>
        <p:spPr/>
        <p:txBody>
          <a:bodyPr/>
          <a:lstStyle/>
          <a:p>
            <a:r>
              <a:rPr lang="en-US" dirty="0"/>
              <a:t>initiative within the public social security institutions &amp; Smals</a:t>
            </a:r>
          </a:p>
          <a:p>
            <a:r>
              <a:rPr lang="en-US" dirty="0"/>
              <a:t>purpose</a:t>
            </a:r>
          </a:p>
          <a:p>
            <a:pPr lvl="1"/>
            <a:r>
              <a:rPr lang="en-US" dirty="0"/>
              <a:t>synergy around (technical) business components</a:t>
            </a:r>
          </a:p>
          <a:p>
            <a:pPr lvl="1"/>
            <a:r>
              <a:rPr lang="en-US" dirty="0"/>
              <a:t>and thus save costs by avoiding multiple development of components</a:t>
            </a:r>
          </a:p>
          <a:p>
            <a:r>
              <a:rPr lang="en-US" dirty="0"/>
              <a:t>regardless of whether development takes place by</a:t>
            </a:r>
          </a:p>
          <a:p>
            <a:pPr lvl="1"/>
            <a:r>
              <a:rPr lang="en-US" dirty="0"/>
              <a:t>the institution's own ICT department</a:t>
            </a:r>
          </a:p>
          <a:p>
            <a:pPr lvl="1"/>
            <a:r>
              <a:rPr lang="en-US" dirty="0"/>
              <a:t>Smals</a:t>
            </a:r>
          </a:p>
          <a:p>
            <a:pPr lvl="1"/>
            <a:r>
              <a:rPr lang="en-US" dirty="0"/>
              <a:t>subcontractors</a:t>
            </a:r>
          </a:p>
          <a:p>
            <a:r>
              <a:rPr lang="en-US" dirty="0"/>
              <a:t>creation of a competence center within Smals in order to maximally integrate and support the reuse of business components within Smals, its members, partners and domains in which Smals is active</a:t>
            </a:r>
          </a:p>
          <a:p>
            <a:endParaRPr lang="nl-BE" dirty="0"/>
          </a:p>
        </p:txBody>
      </p:sp>
      <p:sp>
        <p:nvSpPr>
          <p:cNvPr id="3" name="Title 2"/>
          <p:cNvSpPr>
            <a:spLocks noGrp="1"/>
          </p:cNvSpPr>
          <p:nvPr>
            <p:ph type="title"/>
          </p:nvPr>
        </p:nvSpPr>
        <p:spPr/>
        <p:txBody>
          <a:bodyPr/>
          <a:lstStyle/>
          <a:p>
            <a:r>
              <a:rPr lang="en-US"/>
              <a:t>About the initiative</a:t>
            </a:r>
            <a:endParaRPr lang="en-US" dirty="0"/>
          </a:p>
        </p:txBody>
      </p:sp>
      <p:sp>
        <p:nvSpPr>
          <p:cNvPr id="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60</a:t>
            </a:fld>
            <a:endParaRPr lang="en-US" dirty="0">
              <a:solidFill>
                <a:schemeClr val="bg1"/>
              </a:solidFill>
            </a:endParaRPr>
          </a:p>
        </p:txBody>
      </p:sp>
      <p:sp>
        <p:nvSpPr>
          <p:cNvPr id="7" name="Slide Number Placeholder 6"/>
          <p:cNvSpPr>
            <a:spLocks noGrp="1"/>
          </p:cNvSpPr>
          <p:nvPr>
            <p:ph type="sldNum" sz="quarter" idx="12"/>
          </p:nvPr>
        </p:nvSpPr>
        <p:spPr/>
        <p:txBody>
          <a:bodyPr/>
          <a:lstStyle/>
          <a:p>
            <a:fld id="{D45B42A2-12DC-D04A-88D3-A93CC82DF348}" type="slidenum">
              <a:rPr lang="en-US" smtClean="0"/>
              <a:t>60</a:t>
            </a:fld>
            <a:endParaRPr lang="en-US" dirty="0"/>
          </a:p>
        </p:txBody>
      </p:sp>
    </p:spTree>
    <p:extLst>
      <p:ext uri="{BB962C8B-B14F-4D97-AF65-F5344CB8AC3E}">
        <p14:creationId xmlns:p14="http://schemas.microsoft.com/office/powerpoint/2010/main" val="227246414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34762" y="1442907"/>
            <a:ext cx="5048258" cy="5048258"/>
          </a:xfrm>
          <a:prstGeom prst="rect">
            <a:avLst/>
          </a:prstGeom>
        </p:spPr>
      </p:pic>
      <p:sp>
        <p:nvSpPr>
          <p:cNvPr id="3" name="Title 2"/>
          <p:cNvSpPr>
            <a:spLocks noGrp="1"/>
          </p:cNvSpPr>
          <p:nvPr>
            <p:ph type="title"/>
          </p:nvPr>
        </p:nvSpPr>
        <p:spPr/>
        <p:txBody>
          <a:bodyPr/>
          <a:lstStyle/>
          <a:p>
            <a:r>
              <a:rPr lang="en-GB" smtClean="0"/>
              <a:t>Reuse: vision</a:t>
            </a:r>
            <a:endParaRPr lang="en-US" dirty="0"/>
          </a:p>
        </p:txBody>
      </p:sp>
      <p:sp>
        <p:nvSpPr>
          <p:cNvPr id="9" name="Rectangle 8"/>
          <p:cNvSpPr/>
          <p:nvPr/>
        </p:nvSpPr>
        <p:spPr>
          <a:xfrm>
            <a:off x="1092513" y="1861390"/>
            <a:ext cx="2160000" cy="1323439"/>
          </a:xfrm>
          <a:prstGeom prst="rect">
            <a:avLst/>
          </a:prstGeom>
        </p:spPr>
        <p:txBody>
          <a:bodyPr wrap="square"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Every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stakeholder</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can easily find the most common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reusable elements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in a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centralized catalogue</a:t>
            </a:r>
          </a:p>
        </p:txBody>
      </p:sp>
      <p:sp>
        <p:nvSpPr>
          <p:cNvPr id="11" name="Rectangle 10"/>
          <p:cNvSpPr/>
          <p:nvPr/>
        </p:nvSpPr>
        <p:spPr>
          <a:xfrm>
            <a:off x="1047094" y="4421151"/>
            <a:ext cx="2160000" cy="1569660"/>
          </a:xfrm>
          <a:prstGeom prst="rect">
            <a:avLst/>
          </a:prstGeom>
        </p:spPr>
        <p:txBody>
          <a:bodyPr anchor="ctr">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culture</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develops where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reuse is adopted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and the creation of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reusable products</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is promoted, </a:t>
            </a:r>
          </a:p>
        </p:txBody>
      </p:sp>
      <p:sp>
        <p:nvSpPr>
          <p:cNvPr id="10" name="Rectangle 9"/>
          <p:cNvSpPr/>
          <p:nvPr/>
        </p:nvSpPr>
        <p:spPr>
          <a:xfrm>
            <a:off x="8480491" y="1773378"/>
            <a:ext cx="2160000" cy="1815882"/>
          </a:xfrm>
          <a:prstGeom prst="rect">
            <a:avLst/>
          </a:prstGeom>
        </p:spPr>
        <p:txBody>
          <a:bodyPr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Processes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and tools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are put in place to identify, register, implement, monitor and measure reuse throughout the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project lifecycle</a:t>
            </a:r>
          </a:p>
        </p:txBody>
      </p:sp>
      <p:sp>
        <p:nvSpPr>
          <p:cNvPr id="12" name="Rectangle 11"/>
          <p:cNvSpPr/>
          <p:nvPr/>
        </p:nvSpPr>
        <p:spPr>
          <a:xfrm>
            <a:off x="8480491" y="3951282"/>
            <a:ext cx="2160000" cy="2554545"/>
          </a:xfrm>
          <a:prstGeom prst="rect">
            <a:avLst/>
          </a:prstGeom>
        </p:spPr>
        <p:txBody>
          <a:bodyPr wrap="square"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Human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networks</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 are maintained and developed on all levels (CEO’s, CIO’s, business owners, business analysts, architects) in order to keep maximum </a:t>
            </a:r>
            <a:r>
              <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rPr>
              <a:t>visibility </a:t>
            </a:r>
            <a:r>
              <a:rPr kumimoji="0" lang="en-US" sz="1600" b="0" i="0" u="none" strike="noStrike" kern="1200" cap="none" spc="0" normalizeH="0" baseline="0" noProof="0" dirty="0">
                <a:ln>
                  <a:noFill/>
                </a:ln>
                <a:solidFill>
                  <a:srgbClr val="3B3938"/>
                </a:solidFill>
                <a:effectLst/>
                <a:uLnTx/>
                <a:uFillTx/>
                <a:latin typeface="Calibri" panose="020F0502020204030204"/>
                <a:ea typeface="+mn-ea"/>
                <a:cs typeface="+mn-cs"/>
              </a:rPr>
              <a:t>on reuse potential</a:t>
            </a:r>
            <a:endParaRPr kumimoji="0" lang="en-US" sz="1600" b="1" i="0" u="none" strike="noStrike" kern="1200" cap="none" spc="0" normalizeH="0" baseline="0" noProof="0" dirty="0">
              <a:ln>
                <a:noFill/>
              </a:ln>
              <a:solidFill>
                <a:srgbClr val="3B3938"/>
              </a:solidFill>
              <a:effectLst/>
              <a:uLnTx/>
              <a:uFillTx/>
              <a:latin typeface="Calibri" panose="020F0502020204030204"/>
              <a:ea typeface="+mn-ea"/>
              <a:cs typeface="+mn-cs"/>
            </a:endParaRPr>
          </a:p>
        </p:txBody>
      </p:sp>
      <p:sp>
        <p:nvSpPr>
          <p:cNvPr id="21" name="Snip Single Corner Rectangle 20"/>
          <p:cNvSpPr/>
          <p:nvPr/>
        </p:nvSpPr>
        <p:spPr>
          <a:xfrm>
            <a:off x="8480491" y="1273768"/>
            <a:ext cx="2160000" cy="2520000"/>
          </a:xfrm>
          <a:prstGeom prst="snip1Rect">
            <a:avLst>
              <a:gd name="adj" fmla="val 41703"/>
            </a:avLst>
          </a:prstGeom>
          <a:noFill/>
          <a:ln w="38100">
            <a:solidFill>
              <a:srgbClr val="D23D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Snip Single Corner Rectangle 21"/>
          <p:cNvSpPr/>
          <p:nvPr/>
        </p:nvSpPr>
        <p:spPr>
          <a:xfrm>
            <a:off x="8480491" y="3951281"/>
            <a:ext cx="2160000" cy="2520000"/>
          </a:xfrm>
          <a:prstGeom prst="snip1Rect">
            <a:avLst>
              <a:gd name="adj" fmla="val 41703"/>
            </a:avLst>
          </a:prstGeom>
          <a:noFill/>
          <a:ln w="38100">
            <a:solidFill>
              <a:srgbClr val="2795C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Snip Single Corner Rectangle 22"/>
          <p:cNvSpPr/>
          <p:nvPr/>
        </p:nvSpPr>
        <p:spPr>
          <a:xfrm flipH="1">
            <a:off x="1047094" y="1273768"/>
            <a:ext cx="2160000" cy="2520000"/>
          </a:xfrm>
          <a:prstGeom prst="snip1Rect">
            <a:avLst>
              <a:gd name="adj" fmla="val 41703"/>
            </a:avLst>
          </a:prstGeom>
          <a:noFill/>
          <a:ln w="38100">
            <a:solidFill>
              <a:srgbClr val="3B39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Snip Single Corner Rectangle 23"/>
          <p:cNvSpPr/>
          <p:nvPr/>
        </p:nvSpPr>
        <p:spPr>
          <a:xfrm flipH="1">
            <a:off x="1047094" y="3951281"/>
            <a:ext cx="2160000" cy="2520000"/>
          </a:xfrm>
          <a:prstGeom prst="snip1Rect">
            <a:avLst>
              <a:gd name="adj" fmla="val 41703"/>
            </a:avLst>
          </a:prstGeom>
          <a:noFill/>
          <a:ln w="38100">
            <a:solidFill>
              <a:srgbClr val="E1DDD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6" name="Straight Connector 25"/>
          <p:cNvCxnSpPr>
            <a:stCxn id="23" idx="2"/>
          </p:cNvCxnSpPr>
          <p:nvPr/>
        </p:nvCxnSpPr>
        <p:spPr>
          <a:xfrm>
            <a:off x="3207094" y="2533768"/>
            <a:ext cx="2019999" cy="1055492"/>
          </a:xfrm>
          <a:prstGeom prst="line">
            <a:avLst/>
          </a:prstGeom>
          <a:ln w="38100">
            <a:solidFill>
              <a:srgbClr val="3B3938"/>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a:stCxn id="24" idx="2"/>
          </p:cNvCxnSpPr>
          <p:nvPr/>
        </p:nvCxnSpPr>
        <p:spPr>
          <a:xfrm flipV="1">
            <a:off x="3207094" y="5205981"/>
            <a:ext cx="641575" cy="5300"/>
          </a:xfrm>
          <a:prstGeom prst="line">
            <a:avLst/>
          </a:prstGeom>
          <a:ln w="38100">
            <a:solidFill>
              <a:srgbClr val="E1DDDA"/>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a:endCxn id="21" idx="2"/>
          </p:cNvCxnSpPr>
          <p:nvPr/>
        </p:nvCxnSpPr>
        <p:spPr>
          <a:xfrm flipV="1">
            <a:off x="6918846" y="2533768"/>
            <a:ext cx="1561645" cy="1055492"/>
          </a:xfrm>
          <a:prstGeom prst="line">
            <a:avLst/>
          </a:prstGeom>
          <a:ln w="38100">
            <a:solidFill>
              <a:srgbClr val="D23D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endCxn id="22" idx="2"/>
          </p:cNvCxnSpPr>
          <p:nvPr/>
        </p:nvCxnSpPr>
        <p:spPr>
          <a:xfrm>
            <a:off x="6918846" y="5205981"/>
            <a:ext cx="1561645" cy="5300"/>
          </a:xfrm>
          <a:prstGeom prst="line">
            <a:avLst/>
          </a:prstGeom>
          <a:ln w="38100">
            <a:solidFill>
              <a:srgbClr val="2795CB"/>
            </a:solidFill>
          </a:ln>
        </p:spPr>
        <p:style>
          <a:lnRef idx="1">
            <a:schemeClr val="accent1"/>
          </a:lnRef>
          <a:fillRef idx="0">
            <a:schemeClr val="accent1"/>
          </a:fillRef>
          <a:effectRef idx="0">
            <a:schemeClr val="accent1"/>
          </a:effectRef>
          <a:fontRef idx="minor">
            <a:schemeClr val="tx1"/>
          </a:fontRef>
        </p:style>
      </p:cxnSp>
      <p:sp>
        <p:nvSpPr>
          <p:cNvPr id="16"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61</a:t>
            </a:fld>
            <a:endParaRPr lang="en-US" dirty="0">
              <a:solidFill>
                <a:schemeClr val="bg1"/>
              </a:solidFill>
            </a:endParaRPr>
          </a:p>
        </p:txBody>
      </p:sp>
      <p:sp>
        <p:nvSpPr>
          <p:cNvPr id="15" name="Slide Number Placeholder 14"/>
          <p:cNvSpPr>
            <a:spLocks noGrp="1"/>
          </p:cNvSpPr>
          <p:nvPr>
            <p:ph type="sldNum" sz="quarter" idx="12"/>
          </p:nvPr>
        </p:nvSpPr>
        <p:spPr/>
        <p:txBody>
          <a:bodyPr/>
          <a:lstStyle/>
          <a:p>
            <a:fld id="{D45B42A2-12DC-D04A-88D3-A93CC82DF348}" type="slidenum">
              <a:rPr lang="en-US" smtClean="0"/>
              <a:t>61</a:t>
            </a:fld>
            <a:endParaRPr lang="en-US" dirty="0"/>
          </a:p>
        </p:txBody>
      </p:sp>
    </p:spTree>
    <p:extLst>
      <p:ext uri="{BB962C8B-B14F-4D97-AF65-F5344CB8AC3E}">
        <p14:creationId xmlns:p14="http://schemas.microsoft.com/office/powerpoint/2010/main" val="1743651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0" grpId="0"/>
      <p:bldP spid="12" grpId="0"/>
      <p:bldP spid="21" grpId="0" animBg="1"/>
      <p:bldP spid="22" grpId="0" animBg="1"/>
      <p:bldP spid="23" grpId="0" animBg="1"/>
      <p:bldP spid="2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Value</a:t>
            </a:r>
          </a:p>
        </p:txBody>
      </p:sp>
      <p:cxnSp>
        <p:nvCxnSpPr>
          <p:cNvPr id="5" name="Straight Arrow Connector 4"/>
          <p:cNvCxnSpPr/>
          <p:nvPr/>
        </p:nvCxnSpPr>
        <p:spPr>
          <a:xfrm>
            <a:off x="2495600" y="4517504"/>
            <a:ext cx="7344816" cy="0"/>
          </a:xfrm>
          <a:prstGeom prst="straightConnector1">
            <a:avLst/>
          </a:prstGeom>
          <a:ln w="44450">
            <a:tailEnd type="triangle"/>
          </a:ln>
        </p:spPr>
        <p:style>
          <a:lnRef idx="3">
            <a:schemeClr val="accent1"/>
          </a:lnRef>
          <a:fillRef idx="0">
            <a:schemeClr val="accent1"/>
          </a:fillRef>
          <a:effectRef idx="2">
            <a:schemeClr val="accent1"/>
          </a:effectRef>
          <a:fontRef idx="minor">
            <a:schemeClr val="tx1"/>
          </a:fontRef>
        </p:style>
      </p:cxnSp>
      <p:cxnSp>
        <p:nvCxnSpPr>
          <p:cNvPr id="6" name="Straight Arrow Connector 5"/>
          <p:cNvCxnSpPr/>
          <p:nvPr/>
        </p:nvCxnSpPr>
        <p:spPr>
          <a:xfrm flipH="1" flipV="1">
            <a:off x="2507567" y="1844824"/>
            <a:ext cx="8384" cy="3392760"/>
          </a:xfrm>
          <a:prstGeom prst="straightConnector1">
            <a:avLst/>
          </a:prstGeom>
          <a:ln w="44450">
            <a:tailEnd type="triangle"/>
          </a:ln>
        </p:spPr>
        <p:style>
          <a:lnRef idx="3">
            <a:schemeClr val="accent1"/>
          </a:lnRef>
          <a:fillRef idx="0">
            <a:schemeClr val="accent1"/>
          </a:fillRef>
          <a:effectRef idx="2">
            <a:schemeClr val="accent1"/>
          </a:effectRef>
          <a:fontRef idx="minor">
            <a:schemeClr val="tx1"/>
          </a:fontRef>
        </p:style>
      </p:cxnSp>
      <p:sp>
        <p:nvSpPr>
          <p:cNvPr id="7" name="TextBox 6"/>
          <p:cNvSpPr txBox="1"/>
          <p:nvPr/>
        </p:nvSpPr>
        <p:spPr>
          <a:xfrm>
            <a:off x="1150511" y="2839261"/>
            <a:ext cx="1106008" cy="584775"/>
          </a:xfrm>
          <a:prstGeom prst="rect">
            <a:avLst/>
          </a:prstGeom>
          <a:noFill/>
        </p:spPr>
        <p:txBody>
          <a:bodyPr wrap="none" rtlCol="0">
            <a:spAutoFit/>
          </a:bodyPr>
          <a:lstStyle/>
          <a:p>
            <a:r>
              <a:rPr lang="en-US" sz="3200" dirty="0"/>
              <a:t>Value</a:t>
            </a:r>
          </a:p>
        </p:txBody>
      </p:sp>
      <p:sp>
        <p:nvSpPr>
          <p:cNvPr id="8" name="TextBox 7"/>
          <p:cNvSpPr txBox="1"/>
          <p:nvPr/>
        </p:nvSpPr>
        <p:spPr>
          <a:xfrm>
            <a:off x="3547640" y="5579948"/>
            <a:ext cx="5517472" cy="584775"/>
          </a:xfrm>
          <a:prstGeom prst="rect">
            <a:avLst/>
          </a:prstGeom>
          <a:noFill/>
        </p:spPr>
        <p:txBody>
          <a:bodyPr wrap="none" rtlCol="0">
            <a:spAutoFit/>
          </a:bodyPr>
          <a:lstStyle/>
          <a:p>
            <a:r>
              <a:rPr lang="en-US" sz="3200" dirty="0"/>
              <a:t>Offered “business” functionality</a:t>
            </a:r>
          </a:p>
        </p:txBody>
      </p:sp>
      <p:sp>
        <p:nvSpPr>
          <p:cNvPr id="9" name="TextBox 8"/>
          <p:cNvSpPr txBox="1"/>
          <p:nvPr/>
        </p:nvSpPr>
        <p:spPr>
          <a:xfrm>
            <a:off x="2538619" y="4688295"/>
            <a:ext cx="994247" cy="461665"/>
          </a:xfrm>
          <a:prstGeom prst="rect">
            <a:avLst/>
          </a:prstGeom>
          <a:noFill/>
        </p:spPr>
        <p:txBody>
          <a:bodyPr wrap="none" rtlCol="0">
            <a:spAutoFit/>
          </a:bodyPr>
          <a:lstStyle/>
          <a:p>
            <a:r>
              <a:rPr lang="en-US" sz="2400" i="1" dirty="0">
                <a:solidFill>
                  <a:schemeClr val="accent5"/>
                </a:solidFill>
              </a:rPr>
              <a:t>library</a:t>
            </a:r>
          </a:p>
        </p:txBody>
      </p:sp>
      <p:sp>
        <p:nvSpPr>
          <p:cNvPr id="10" name="TextBox 9"/>
          <p:cNvSpPr txBox="1"/>
          <p:nvPr/>
        </p:nvSpPr>
        <p:spPr>
          <a:xfrm>
            <a:off x="3945741" y="4688295"/>
            <a:ext cx="1556645" cy="461665"/>
          </a:xfrm>
          <a:prstGeom prst="rect">
            <a:avLst/>
          </a:prstGeom>
          <a:noFill/>
        </p:spPr>
        <p:txBody>
          <a:bodyPr wrap="none" rtlCol="0">
            <a:spAutoFit/>
          </a:bodyPr>
          <a:lstStyle/>
          <a:p>
            <a:r>
              <a:rPr lang="en-US" sz="2400" i="1" dirty="0">
                <a:solidFill>
                  <a:schemeClr val="accent5"/>
                </a:solidFill>
              </a:rPr>
              <a:t>framework</a:t>
            </a:r>
          </a:p>
        </p:txBody>
      </p:sp>
      <p:sp>
        <p:nvSpPr>
          <p:cNvPr id="11" name="TextBox 10"/>
          <p:cNvSpPr txBox="1"/>
          <p:nvPr/>
        </p:nvSpPr>
        <p:spPr>
          <a:xfrm>
            <a:off x="5778038" y="4688295"/>
            <a:ext cx="1156086" cy="461665"/>
          </a:xfrm>
          <a:prstGeom prst="rect">
            <a:avLst/>
          </a:prstGeom>
          <a:noFill/>
        </p:spPr>
        <p:txBody>
          <a:bodyPr wrap="none" rtlCol="0">
            <a:spAutoFit/>
          </a:bodyPr>
          <a:lstStyle/>
          <a:p>
            <a:r>
              <a:rPr lang="en-US" sz="2400" i="1" dirty="0">
                <a:solidFill>
                  <a:schemeClr val="accent5"/>
                </a:solidFill>
              </a:rPr>
              <a:t>product</a:t>
            </a:r>
          </a:p>
        </p:txBody>
      </p:sp>
      <p:sp>
        <p:nvSpPr>
          <p:cNvPr id="13" name="TextBox 12"/>
          <p:cNvSpPr txBox="1"/>
          <p:nvPr/>
        </p:nvSpPr>
        <p:spPr>
          <a:xfrm>
            <a:off x="8790217" y="4688295"/>
            <a:ext cx="1044325" cy="461665"/>
          </a:xfrm>
          <a:prstGeom prst="rect">
            <a:avLst/>
          </a:prstGeom>
          <a:noFill/>
        </p:spPr>
        <p:txBody>
          <a:bodyPr wrap="none" rtlCol="0">
            <a:spAutoFit/>
          </a:bodyPr>
          <a:lstStyle/>
          <a:p>
            <a:r>
              <a:rPr lang="en-US" sz="2400" i="1" dirty="0">
                <a:solidFill>
                  <a:schemeClr val="accent5"/>
                </a:solidFill>
              </a:rPr>
              <a:t>system</a:t>
            </a:r>
          </a:p>
        </p:txBody>
      </p:sp>
      <p:sp>
        <p:nvSpPr>
          <p:cNvPr id="14" name="Freeform 13"/>
          <p:cNvSpPr/>
          <p:nvPr/>
        </p:nvSpPr>
        <p:spPr>
          <a:xfrm>
            <a:off x="2675167" y="2011423"/>
            <a:ext cx="6751865" cy="2343150"/>
          </a:xfrm>
          <a:custGeom>
            <a:avLst/>
            <a:gdLst>
              <a:gd name="connsiteX0" fmla="*/ 0 w 6751865"/>
              <a:gd name="connsiteY0" fmla="*/ 2343150 h 2343150"/>
              <a:gd name="connsiteX1" fmla="*/ 1926772 w 6751865"/>
              <a:gd name="connsiteY1" fmla="*/ 2269671 h 2343150"/>
              <a:gd name="connsiteX2" fmla="*/ 3453493 w 6751865"/>
              <a:gd name="connsiteY2" fmla="*/ 1967593 h 2343150"/>
              <a:gd name="connsiteX3" fmla="*/ 5012872 w 6751865"/>
              <a:gd name="connsiteY3" fmla="*/ 1240971 h 2343150"/>
              <a:gd name="connsiteX4" fmla="*/ 6751865 w 6751865"/>
              <a:gd name="connsiteY4" fmla="*/ 0 h 2343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51865" h="2343150">
                <a:moveTo>
                  <a:pt x="0" y="2343150"/>
                </a:moveTo>
                <a:cubicBezTo>
                  <a:pt x="675595" y="2337707"/>
                  <a:pt x="1351190" y="2332264"/>
                  <a:pt x="1926772" y="2269671"/>
                </a:cubicBezTo>
                <a:cubicBezTo>
                  <a:pt x="2502354" y="2207078"/>
                  <a:pt x="2939143" y="2139043"/>
                  <a:pt x="3453493" y="1967593"/>
                </a:cubicBezTo>
                <a:cubicBezTo>
                  <a:pt x="3967843" y="1796143"/>
                  <a:pt x="4463143" y="1568903"/>
                  <a:pt x="5012872" y="1240971"/>
                </a:cubicBezTo>
                <a:cubicBezTo>
                  <a:pt x="5562601" y="913039"/>
                  <a:pt x="6157233" y="456519"/>
                  <a:pt x="6751865" y="0"/>
                </a:cubicBezTo>
              </a:path>
            </a:pathLst>
          </a:custGeom>
          <a:ln w="44450">
            <a:headEnd type="none" w="lg" len="lg"/>
            <a:tailEnd type="triangle" w="lg" len="lg"/>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419886" y="4603361"/>
            <a:ext cx="884568" cy="976587"/>
          </a:xfrm>
          <a:prstGeom prst="rect">
            <a:avLst/>
          </a:prstGeom>
        </p:spPr>
      </p:pic>
      <p:sp>
        <p:nvSpPr>
          <p:cNvPr id="16"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62</a:t>
            </a:fld>
            <a:endParaRPr lang="en-US" dirty="0">
              <a:solidFill>
                <a:schemeClr val="bg1"/>
              </a:solidFill>
            </a:endParaRPr>
          </a:p>
        </p:txBody>
      </p:sp>
      <p:sp>
        <p:nvSpPr>
          <p:cNvPr id="17" name="Slide Number Placeholder 16"/>
          <p:cNvSpPr>
            <a:spLocks noGrp="1"/>
          </p:cNvSpPr>
          <p:nvPr>
            <p:ph type="sldNum" sz="quarter" idx="12"/>
          </p:nvPr>
        </p:nvSpPr>
        <p:spPr/>
        <p:txBody>
          <a:bodyPr/>
          <a:lstStyle/>
          <a:p>
            <a:fld id="{D45B42A2-12DC-D04A-88D3-A93CC82DF348}" type="slidenum">
              <a:rPr lang="en-US" smtClean="0"/>
              <a:t>62</a:t>
            </a:fld>
            <a:endParaRPr lang="en-US" dirty="0"/>
          </a:p>
        </p:txBody>
      </p:sp>
    </p:spTree>
    <p:extLst>
      <p:ext uri="{BB962C8B-B14F-4D97-AF65-F5344CB8AC3E}">
        <p14:creationId xmlns:p14="http://schemas.microsoft.com/office/powerpoint/2010/main" val="394885405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So… dare to share! </a:t>
            </a:r>
            <a:r>
              <a:rPr lang="en-US" dirty="0">
                <a:sym typeface="Wingdings" panose="05000000000000000000" pitchFamily="2" charset="2"/>
              </a:rPr>
              <a:t></a:t>
            </a:r>
            <a:endParaRPr lang="en-US" dirty="0"/>
          </a:p>
        </p:txBody>
      </p:sp>
      <p:pic>
        <p:nvPicPr>
          <p:cNvPr id="104" name="Picture 10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655" y="3731030"/>
            <a:ext cx="252000" cy="252000"/>
          </a:xfrm>
          <a:prstGeom prst="rect">
            <a:avLst/>
          </a:prstGeom>
        </p:spPr>
      </p:pic>
      <p:pic>
        <p:nvPicPr>
          <p:cNvPr id="105" name="Picture 10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47656" y="3722319"/>
            <a:ext cx="252000" cy="252000"/>
          </a:xfrm>
          <a:prstGeom prst="rect">
            <a:avLst/>
          </a:prstGeom>
        </p:spPr>
      </p:pic>
      <p:pic>
        <p:nvPicPr>
          <p:cNvPr id="106" name="Picture 10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8946" y="3722319"/>
            <a:ext cx="252000" cy="252000"/>
          </a:xfrm>
          <a:prstGeom prst="rect">
            <a:avLst/>
          </a:prstGeom>
        </p:spPr>
      </p:pic>
      <p:pic>
        <p:nvPicPr>
          <p:cNvPr id="107" name="Picture 10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017" y="3715827"/>
            <a:ext cx="252000" cy="252000"/>
          </a:xfrm>
          <a:prstGeom prst="rect">
            <a:avLst/>
          </a:prstGeom>
        </p:spPr>
      </p:pic>
      <p:pic>
        <p:nvPicPr>
          <p:cNvPr id="108" name="Picture 10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3785" y="3711488"/>
            <a:ext cx="252000" cy="252000"/>
          </a:xfrm>
          <a:prstGeom prst="rect">
            <a:avLst/>
          </a:prstGeom>
        </p:spPr>
      </p:pic>
      <p:pic>
        <p:nvPicPr>
          <p:cNvPr id="109" name="Picture 10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197" y="3713109"/>
            <a:ext cx="252000" cy="252000"/>
          </a:xfrm>
          <a:prstGeom prst="rect">
            <a:avLst/>
          </a:prstGeom>
        </p:spPr>
      </p:pic>
      <p:pic>
        <p:nvPicPr>
          <p:cNvPr id="110" name="Picture 10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196" y="3713108"/>
            <a:ext cx="252000" cy="252000"/>
          </a:xfrm>
          <a:prstGeom prst="rect">
            <a:avLst/>
          </a:prstGeom>
        </p:spPr>
      </p:pic>
      <p:pic>
        <p:nvPicPr>
          <p:cNvPr id="111" name="Picture 1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0703" y="3695659"/>
            <a:ext cx="252000" cy="252000"/>
          </a:xfrm>
          <a:prstGeom prst="rect">
            <a:avLst/>
          </a:prstGeom>
        </p:spPr>
      </p:pic>
      <p:pic>
        <p:nvPicPr>
          <p:cNvPr id="112" name="Picture 1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7819" y="3713076"/>
            <a:ext cx="252000" cy="252000"/>
          </a:xfrm>
          <a:prstGeom prst="rect">
            <a:avLst/>
          </a:prstGeom>
        </p:spPr>
      </p:pic>
      <p:pic>
        <p:nvPicPr>
          <p:cNvPr id="113" name="Picture 1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01362" y="3704369"/>
            <a:ext cx="252000" cy="252000"/>
          </a:xfrm>
          <a:prstGeom prst="rect">
            <a:avLst/>
          </a:prstGeom>
        </p:spPr>
      </p:pic>
      <p:pic>
        <p:nvPicPr>
          <p:cNvPr id="114" name="Picture 1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2254" y="3718908"/>
            <a:ext cx="252000" cy="252000"/>
          </a:xfrm>
          <a:prstGeom prst="rect">
            <a:avLst/>
          </a:prstGeom>
        </p:spPr>
      </p:pic>
      <p:pic>
        <p:nvPicPr>
          <p:cNvPr id="115" name="Picture 1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61477" y="3713897"/>
            <a:ext cx="252000" cy="252000"/>
          </a:xfrm>
          <a:prstGeom prst="rect">
            <a:avLst/>
          </a:prstGeom>
        </p:spPr>
      </p:pic>
      <p:pic>
        <p:nvPicPr>
          <p:cNvPr id="116" name="Picture 1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5643" y="3715684"/>
            <a:ext cx="252000" cy="252000"/>
          </a:xfrm>
          <a:prstGeom prst="rect">
            <a:avLst/>
          </a:prstGeom>
        </p:spPr>
      </p:pic>
      <p:pic>
        <p:nvPicPr>
          <p:cNvPr id="117" name="Picture 1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5545" y="3686124"/>
            <a:ext cx="252000" cy="252000"/>
          </a:xfrm>
          <a:prstGeom prst="rect">
            <a:avLst/>
          </a:prstGeom>
        </p:spPr>
      </p:pic>
      <p:pic>
        <p:nvPicPr>
          <p:cNvPr id="118" name="Picture 1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4595" y="1314399"/>
            <a:ext cx="252000" cy="252000"/>
          </a:xfrm>
          <a:prstGeom prst="rect">
            <a:avLst/>
          </a:prstGeom>
        </p:spPr>
      </p:pic>
      <p:pic>
        <p:nvPicPr>
          <p:cNvPr id="119" name="Picture 1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2020" y="3698418"/>
            <a:ext cx="252000" cy="252000"/>
          </a:xfrm>
          <a:prstGeom prst="rect">
            <a:avLst/>
          </a:prstGeom>
        </p:spPr>
      </p:pic>
      <p:pic>
        <p:nvPicPr>
          <p:cNvPr id="120" name="Picture 11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99881" y="3708757"/>
            <a:ext cx="252000" cy="252000"/>
          </a:xfrm>
          <a:prstGeom prst="rect">
            <a:avLst/>
          </a:prstGeom>
        </p:spPr>
      </p:pic>
      <p:pic>
        <p:nvPicPr>
          <p:cNvPr id="121" name="Picture 1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5555" y="3708757"/>
            <a:ext cx="252000" cy="252000"/>
          </a:xfrm>
          <a:prstGeom prst="rect">
            <a:avLst/>
          </a:prstGeom>
        </p:spPr>
      </p:pic>
      <p:pic>
        <p:nvPicPr>
          <p:cNvPr id="122" name="Picture 1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09075" y="1830427"/>
            <a:ext cx="252000" cy="252000"/>
          </a:xfrm>
          <a:prstGeom prst="rect">
            <a:avLst/>
          </a:prstGeom>
        </p:spPr>
      </p:pic>
      <p:pic>
        <p:nvPicPr>
          <p:cNvPr id="123" name="Picture 1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49849" y="3719172"/>
            <a:ext cx="252000" cy="252000"/>
          </a:xfrm>
          <a:prstGeom prst="rect">
            <a:avLst/>
          </a:prstGeom>
        </p:spPr>
      </p:pic>
      <p:pic>
        <p:nvPicPr>
          <p:cNvPr id="124" name="Picture 12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5122" y="4516704"/>
            <a:ext cx="252000" cy="252000"/>
          </a:xfrm>
          <a:prstGeom prst="rect">
            <a:avLst/>
          </a:prstGeom>
        </p:spPr>
      </p:pic>
      <p:pic>
        <p:nvPicPr>
          <p:cNvPr id="125" name="Picture 12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88303" y="3700017"/>
            <a:ext cx="252000" cy="252000"/>
          </a:xfrm>
          <a:prstGeom prst="rect">
            <a:avLst/>
          </a:prstGeom>
        </p:spPr>
      </p:pic>
      <p:sp>
        <p:nvSpPr>
          <p:cNvPr id="126" name="Rectangle 125"/>
          <p:cNvSpPr/>
          <p:nvPr/>
        </p:nvSpPr>
        <p:spPr>
          <a:xfrm>
            <a:off x="3874902" y="5191956"/>
            <a:ext cx="548096"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27" name="Picture 12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4325" y="1318767"/>
            <a:ext cx="252000" cy="252000"/>
          </a:xfrm>
          <a:prstGeom prst="rect">
            <a:avLst/>
          </a:prstGeom>
        </p:spPr>
      </p:pic>
      <p:grpSp>
        <p:nvGrpSpPr>
          <p:cNvPr id="128" name="Group 127"/>
          <p:cNvGrpSpPr/>
          <p:nvPr/>
        </p:nvGrpSpPr>
        <p:grpSpPr>
          <a:xfrm>
            <a:off x="4739655" y="3484445"/>
            <a:ext cx="2969769" cy="576000"/>
            <a:chOff x="2910855" y="3703725"/>
            <a:chExt cx="2969769" cy="576000"/>
          </a:xfrm>
        </p:grpSpPr>
        <p:sp>
          <p:nvSpPr>
            <p:cNvPr id="129" name="Rectangle 128"/>
            <p:cNvSpPr/>
            <p:nvPr/>
          </p:nvSpPr>
          <p:spPr>
            <a:xfrm>
              <a:off x="3036438" y="3703725"/>
              <a:ext cx="2723147" cy="496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0" name="Picture 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0855" y="3703725"/>
              <a:ext cx="2969769" cy="5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31" name="Group 130"/>
          <p:cNvGrpSpPr/>
          <p:nvPr/>
        </p:nvGrpSpPr>
        <p:grpSpPr>
          <a:xfrm>
            <a:off x="5597943" y="1264767"/>
            <a:ext cx="1288082" cy="395899"/>
            <a:chOff x="3769143" y="1423078"/>
            <a:chExt cx="1288082" cy="395899"/>
          </a:xfrm>
        </p:grpSpPr>
        <p:sp>
          <p:nvSpPr>
            <p:cNvPr id="132" name="Rectangle 131"/>
            <p:cNvSpPr/>
            <p:nvPr/>
          </p:nvSpPr>
          <p:spPr>
            <a:xfrm>
              <a:off x="3769143" y="1423078"/>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3" name="Picture 13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7631" y="1423078"/>
              <a:ext cx="1216216" cy="360000"/>
            </a:xfrm>
            <a:prstGeom prst="rect">
              <a:avLst/>
            </a:prstGeom>
          </p:spPr>
        </p:pic>
      </p:grpSp>
      <p:grpSp>
        <p:nvGrpSpPr>
          <p:cNvPr id="134" name="Group 133"/>
          <p:cNvGrpSpPr/>
          <p:nvPr/>
        </p:nvGrpSpPr>
        <p:grpSpPr>
          <a:xfrm>
            <a:off x="5949746" y="6217352"/>
            <a:ext cx="486632" cy="395899"/>
            <a:chOff x="4120946" y="6375663"/>
            <a:chExt cx="486632" cy="395899"/>
          </a:xfrm>
        </p:grpSpPr>
        <p:sp>
          <p:nvSpPr>
            <p:cNvPr id="135" name="Rectangle 134"/>
            <p:cNvSpPr/>
            <p:nvPr/>
          </p:nvSpPr>
          <p:spPr>
            <a:xfrm>
              <a:off x="4120946" y="6375663"/>
              <a:ext cx="428830"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6" name="Picture 7" descr="Homepagina"/>
            <p:cNvPicPr>
              <a:picLocks noChangeAspect="1" noChangeArrowheads="1"/>
            </p:cNvPicPr>
            <p:nvPr/>
          </p:nvPicPr>
          <p:blipFill rotWithShape="1">
            <a:blip r:embed="rId9">
              <a:extLst>
                <a:ext uri="{28A0092B-C50C-407E-A947-70E740481C1C}">
                  <a14:useLocalDpi xmlns:a14="http://schemas.microsoft.com/office/drawing/2010/main" val="0"/>
                </a:ext>
              </a:extLst>
            </a:blip>
            <a:srcRect r="64765" b="868"/>
            <a:stretch/>
          </p:blipFill>
          <p:spPr bwMode="auto">
            <a:xfrm>
              <a:off x="4183900" y="6411298"/>
              <a:ext cx="423678"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7" name="Group 136"/>
          <p:cNvGrpSpPr/>
          <p:nvPr/>
        </p:nvGrpSpPr>
        <p:grpSpPr>
          <a:xfrm>
            <a:off x="7709424" y="2340414"/>
            <a:ext cx="1433577" cy="395899"/>
            <a:chOff x="5880624" y="2498725"/>
            <a:chExt cx="1433577" cy="395899"/>
          </a:xfrm>
        </p:grpSpPr>
        <p:sp>
          <p:nvSpPr>
            <p:cNvPr id="138" name="Rectangle 137"/>
            <p:cNvSpPr/>
            <p:nvPr/>
          </p:nvSpPr>
          <p:spPr>
            <a:xfrm>
              <a:off x="5880624" y="2498725"/>
              <a:ext cx="139467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9" name="Picture 9" descr="Beliris"/>
            <p:cNvPicPr>
              <a:picLocks noChangeAspect="1" noChangeArrowheads="1"/>
            </p:cNvPicPr>
            <p:nvPr/>
          </p:nvPicPr>
          <p:blipFill rotWithShape="1">
            <a:blip r:embed="rId10">
              <a:extLst>
                <a:ext uri="{28A0092B-C50C-407E-A947-70E740481C1C}">
                  <a14:useLocalDpi xmlns:a14="http://schemas.microsoft.com/office/drawing/2010/main" val="0"/>
                </a:ext>
              </a:extLst>
            </a:blip>
            <a:srcRect l="32706" t="32794" r="26969" b="34183"/>
            <a:stretch/>
          </p:blipFill>
          <p:spPr bwMode="auto">
            <a:xfrm>
              <a:off x="5932275" y="2534624"/>
              <a:ext cx="1381926"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0" name="Group 139"/>
          <p:cNvGrpSpPr/>
          <p:nvPr/>
        </p:nvGrpSpPr>
        <p:grpSpPr>
          <a:xfrm>
            <a:off x="3531870" y="4396724"/>
            <a:ext cx="678418" cy="400264"/>
            <a:chOff x="1703070" y="4555035"/>
            <a:chExt cx="678418" cy="400264"/>
          </a:xfrm>
        </p:grpSpPr>
        <p:sp>
          <p:nvSpPr>
            <p:cNvPr id="141" name="Rectangle 140"/>
            <p:cNvSpPr/>
            <p:nvPr/>
          </p:nvSpPr>
          <p:spPr>
            <a:xfrm>
              <a:off x="1703070" y="4555035"/>
              <a:ext cx="678418"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2" name="Picture 1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849286" y="4595299"/>
              <a:ext cx="437247" cy="360000"/>
            </a:xfrm>
            <a:prstGeom prst="rect">
              <a:avLst/>
            </a:prstGeom>
          </p:spPr>
        </p:pic>
      </p:grpSp>
      <p:grpSp>
        <p:nvGrpSpPr>
          <p:cNvPr id="143" name="Group 142"/>
          <p:cNvGrpSpPr/>
          <p:nvPr/>
        </p:nvGrpSpPr>
        <p:grpSpPr>
          <a:xfrm>
            <a:off x="4228734" y="1760802"/>
            <a:ext cx="1288082" cy="436035"/>
            <a:chOff x="2399934" y="1878170"/>
            <a:chExt cx="1288082" cy="395899"/>
          </a:xfrm>
        </p:grpSpPr>
        <p:sp>
          <p:nvSpPr>
            <p:cNvPr id="144" name="Rectangle 143"/>
            <p:cNvSpPr/>
            <p:nvPr/>
          </p:nvSpPr>
          <p:spPr>
            <a:xfrm>
              <a:off x="2399934" y="1878170"/>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5" name="Picture 15" descr="sigedis 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3581" y="1898841"/>
              <a:ext cx="925714"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6" name="Group 145"/>
          <p:cNvGrpSpPr/>
          <p:nvPr/>
        </p:nvGrpSpPr>
        <p:grpSpPr>
          <a:xfrm>
            <a:off x="6990290" y="1699312"/>
            <a:ext cx="1288082" cy="401218"/>
            <a:chOff x="5161490" y="1857623"/>
            <a:chExt cx="1288082" cy="401218"/>
          </a:xfrm>
        </p:grpSpPr>
        <p:sp>
          <p:nvSpPr>
            <p:cNvPr id="147" name="Rectangle 146"/>
            <p:cNvSpPr/>
            <p:nvPr/>
          </p:nvSpPr>
          <p:spPr>
            <a:xfrm>
              <a:off x="5161490" y="1857623"/>
              <a:ext cx="1288082"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8" name="Picture 19" descr="Ho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277323" y="1898841"/>
              <a:ext cx="964525"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9" name="Group 148"/>
          <p:cNvGrpSpPr/>
          <p:nvPr/>
        </p:nvGrpSpPr>
        <p:grpSpPr>
          <a:xfrm>
            <a:off x="8515704" y="3663600"/>
            <a:ext cx="627297" cy="395899"/>
            <a:chOff x="6686904" y="3821911"/>
            <a:chExt cx="627297" cy="395899"/>
          </a:xfrm>
        </p:grpSpPr>
        <p:sp>
          <p:nvSpPr>
            <p:cNvPr id="150" name="Rectangle 149"/>
            <p:cNvSpPr/>
            <p:nvPr/>
          </p:nvSpPr>
          <p:spPr>
            <a:xfrm>
              <a:off x="6686904" y="3821911"/>
              <a:ext cx="627297"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1" name="Picture 2" descr="Rijksinstituut voor Ziekte- en Invaliditeitsverzekering (RIZIV)">
              <a:hlinkClick r:id="rId14"/>
            </p:cNvPr>
            <p:cNvPicPr>
              <a:picLocks noChangeAspect="1" noChangeArrowheads="1"/>
            </p:cNvPicPr>
            <p:nvPr/>
          </p:nvPicPr>
          <p:blipFill>
            <a:blip r:embed="rId15">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6821963" y="3839861"/>
              <a:ext cx="453333"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2" name="Group 151"/>
          <p:cNvGrpSpPr/>
          <p:nvPr/>
        </p:nvGrpSpPr>
        <p:grpSpPr>
          <a:xfrm>
            <a:off x="3874902" y="2376313"/>
            <a:ext cx="631094" cy="413019"/>
            <a:chOff x="2046102" y="2534624"/>
            <a:chExt cx="631094" cy="413019"/>
          </a:xfrm>
        </p:grpSpPr>
        <p:sp>
          <p:nvSpPr>
            <p:cNvPr id="153" name="Rectangle 152"/>
            <p:cNvSpPr/>
            <p:nvPr/>
          </p:nvSpPr>
          <p:spPr>
            <a:xfrm>
              <a:off x="2046102" y="2551744"/>
              <a:ext cx="631094"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4" name="Picture 15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234198" y="2534624"/>
              <a:ext cx="360000" cy="360000"/>
            </a:xfrm>
            <a:prstGeom prst="rect">
              <a:avLst/>
            </a:prstGeom>
          </p:spPr>
        </p:pic>
      </p:grpSp>
      <p:grpSp>
        <p:nvGrpSpPr>
          <p:cNvPr id="155" name="Group 154"/>
          <p:cNvGrpSpPr/>
          <p:nvPr/>
        </p:nvGrpSpPr>
        <p:grpSpPr>
          <a:xfrm>
            <a:off x="8088497" y="5208097"/>
            <a:ext cx="562266" cy="395899"/>
            <a:chOff x="6259697" y="5366408"/>
            <a:chExt cx="562266" cy="395899"/>
          </a:xfrm>
        </p:grpSpPr>
        <p:sp>
          <p:nvSpPr>
            <p:cNvPr id="156" name="Rectangle 155"/>
            <p:cNvSpPr/>
            <p:nvPr/>
          </p:nvSpPr>
          <p:spPr>
            <a:xfrm>
              <a:off x="6259697" y="5366408"/>
              <a:ext cx="562266" cy="395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7" name="Picture 15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55361" y="5402307"/>
              <a:ext cx="375460" cy="360000"/>
            </a:xfrm>
            <a:prstGeom prst="rect">
              <a:avLst/>
            </a:prstGeom>
          </p:spPr>
        </p:pic>
      </p:grpSp>
      <p:grpSp>
        <p:nvGrpSpPr>
          <p:cNvPr id="158" name="Group 157"/>
          <p:cNvGrpSpPr/>
          <p:nvPr/>
        </p:nvGrpSpPr>
        <p:grpSpPr>
          <a:xfrm>
            <a:off x="7181158" y="3990403"/>
            <a:ext cx="654346" cy="552072"/>
            <a:chOff x="5352358" y="4148714"/>
            <a:chExt cx="654346" cy="552072"/>
          </a:xfrm>
        </p:grpSpPr>
        <p:pic>
          <p:nvPicPr>
            <p:cNvPr id="159" name="Picture 15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53531" y="4148714"/>
              <a:ext cx="252000" cy="252000"/>
            </a:xfrm>
            <a:prstGeom prst="rect">
              <a:avLst/>
            </a:prstGeom>
          </p:spPr>
        </p:pic>
        <p:sp>
          <p:nvSpPr>
            <p:cNvPr id="160" name="TextBox 159"/>
            <p:cNvSpPr txBox="1"/>
            <p:nvPr/>
          </p:nvSpPr>
          <p:spPr>
            <a:xfrm>
              <a:off x="5352358" y="4439176"/>
              <a:ext cx="65434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System</a:t>
              </a:r>
            </a:p>
          </p:txBody>
        </p:sp>
      </p:grpSp>
      <p:grpSp>
        <p:nvGrpSpPr>
          <p:cNvPr id="161" name="Group 160"/>
          <p:cNvGrpSpPr/>
          <p:nvPr/>
        </p:nvGrpSpPr>
        <p:grpSpPr>
          <a:xfrm>
            <a:off x="6034325" y="3990403"/>
            <a:ext cx="670376" cy="552072"/>
            <a:chOff x="4386959" y="4148714"/>
            <a:chExt cx="670376" cy="552072"/>
          </a:xfrm>
        </p:grpSpPr>
        <p:pic>
          <p:nvPicPr>
            <p:cNvPr id="162" name="Picture 16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6147" y="4148714"/>
              <a:ext cx="252000" cy="252000"/>
            </a:xfrm>
            <a:prstGeom prst="rect">
              <a:avLst/>
            </a:prstGeom>
          </p:spPr>
        </p:pic>
        <p:sp>
          <p:nvSpPr>
            <p:cNvPr id="163" name="TextBox 162"/>
            <p:cNvSpPr txBox="1"/>
            <p:nvPr/>
          </p:nvSpPr>
          <p:spPr>
            <a:xfrm>
              <a:off x="4386959" y="4439176"/>
              <a:ext cx="670376"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Product</a:t>
              </a:r>
            </a:p>
          </p:txBody>
        </p:sp>
      </p:grpSp>
      <p:grpSp>
        <p:nvGrpSpPr>
          <p:cNvPr id="164" name="Group 163"/>
          <p:cNvGrpSpPr/>
          <p:nvPr/>
        </p:nvGrpSpPr>
        <p:grpSpPr>
          <a:xfrm>
            <a:off x="4707956" y="3990403"/>
            <a:ext cx="889987" cy="552072"/>
            <a:chOff x="2879156" y="4148714"/>
            <a:chExt cx="889987" cy="552072"/>
          </a:xfrm>
        </p:grpSpPr>
        <p:pic>
          <p:nvPicPr>
            <p:cNvPr id="165" name="Picture 16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8149" y="4148714"/>
              <a:ext cx="252000" cy="252000"/>
            </a:xfrm>
            <a:prstGeom prst="rect">
              <a:avLst/>
            </a:prstGeom>
          </p:spPr>
        </p:pic>
        <p:sp>
          <p:nvSpPr>
            <p:cNvPr id="166" name="TextBox 165"/>
            <p:cNvSpPr txBox="1"/>
            <p:nvPr/>
          </p:nvSpPr>
          <p:spPr>
            <a:xfrm>
              <a:off x="2879156" y="4439176"/>
              <a:ext cx="889987"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Framework</a:t>
              </a:r>
            </a:p>
          </p:txBody>
        </p:sp>
      </p:grpSp>
      <p:grpSp>
        <p:nvGrpSpPr>
          <p:cNvPr id="167" name="Group 166"/>
          <p:cNvGrpSpPr/>
          <p:nvPr/>
        </p:nvGrpSpPr>
        <p:grpSpPr>
          <a:xfrm>
            <a:off x="6614955" y="3990403"/>
            <a:ext cx="655949" cy="552072"/>
            <a:chOff x="5027353" y="4148714"/>
            <a:chExt cx="655949" cy="552072"/>
          </a:xfrm>
        </p:grpSpPr>
        <p:pic>
          <p:nvPicPr>
            <p:cNvPr id="168" name="Picture 16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29327" y="4148714"/>
              <a:ext cx="252000" cy="252000"/>
            </a:xfrm>
            <a:prstGeom prst="rect">
              <a:avLst/>
            </a:prstGeom>
          </p:spPr>
        </p:pic>
        <p:sp>
          <p:nvSpPr>
            <p:cNvPr id="169" name="TextBox 168"/>
            <p:cNvSpPr txBox="1"/>
            <p:nvPr/>
          </p:nvSpPr>
          <p:spPr>
            <a:xfrm>
              <a:off x="5027353" y="4439176"/>
              <a:ext cx="655949"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Service</a:t>
              </a:r>
            </a:p>
          </p:txBody>
        </p:sp>
      </p:grpSp>
      <p:grpSp>
        <p:nvGrpSpPr>
          <p:cNvPr id="170" name="Group 169"/>
          <p:cNvGrpSpPr/>
          <p:nvPr/>
        </p:nvGrpSpPr>
        <p:grpSpPr>
          <a:xfrm>
            <a:off x="5508197" y="3990403"/>
            <a:ext cx="615874" cy="552072"/>
            <a:chOff x="3783978" y="4148714"/>
            <a:chExt cx="615874" cy="552072"/>
          </a:xfrm>
        </p:grpSpPr>
        <p:pic>
          <p:nvPicPr>
            <p:cNvPr id="171" name="Picture 17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915" y="4148714"/>
              <a:ext cx="252000" cy="252000"/>
            </a:xfrm>
            <a:prstGeom prst="rect">
              <a:avLst/>
            </a:prstGeom>
          </p:spPr>
        </p:pic>
        <p:sp>
          <p:nvSpPr>
            <p:cNvPr id="172" name="TextBox 171"/>
            <p:cNvSpPr txBox="1"/>
            <p:nvPr/>
          </p:nvSpPr>
          <p:spPr>
            <a:xfrm>
              <a:off x="3783978" y="4439176"/>
              <a:ext cx="615874"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Library</a:t>
              </a:r>
            </a:p>
          </p:txBody>
        </p:sp>
      </p:grpSp>
      <p:grpSp>
        <p:nvGrpSpPr>
          <p:cNvPr id="173" name="Group 172"/>
          <p:cNvGrpSpPr/>
          <p:nvPr/>
        </p:nvGrpSpPr>
        <p:grpSpPr>
          <a:xfrm>
            <a:off x="3190539" y="2966376"/>
            <a:ext cx="1237654" cy="378753"/>
            <a:chOff x="1361739" y="3124687"/>
            <a:chExt cx="1237654" cy="378753"/>
          </a:xfrm>
        </p:grpSpPr>
        <p:sp>
          <p:nvSpPr>
            <p:cNvPr id="174" name="Rectangle 173"/>
            <p:cNvSpPr/>
            <p:nvPr/>
          </p:nvSpPr>
          <p:spPr>
            <a:xfrm>
              <a:off x="1361739" y="3128212"/>
              <a:ext cx="1237654" cy="375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5" name="Picture 13" descr="Federaal agentschap voor beroepsrisico's | FEDRIS"/>
            <p:cNvPicPr>
              <a:picLocks noChangeAspect="1" noChangeArrowheads="1"/>
            </p:cNvPicPr>
            <p:nvPr/>
          </p:nvPicPr>
          <p:blipFill rotWithShape="1">
            <a:blip r:embed="rId18">
              <a:extLst>
                <a:ext uri="{28A0092B-C50C-407E-A947-70E740481C1C}">
                  <a14:useLocalDpi xmlns:a14="http://schemas.microsoft.com/office/drawing/2010/main" val="0"/>
                </a:ext>
              </a:extLst>
            </a:blip>
            <a:srcRect b="36758"/>
            <a:stretch/>
          </p:blipFill>
          <p:spPr bwMode="auto">
            <a:xfrm>
              <a:off x="1440119" y="3124687"/>
              <a:ext cx="1149989"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6" name="Group 175"/>
          <p:cNvGrpSpPr/>
          <p:nvPr/>
        </p:nvGrpSpPr>
        <p:grpSpPr>
          <a:xfrm>
            <a:off x="8418625" y="4677103"/>
            <a:ext cx="594215" cy="440953"/>
            <a:chOff x="6589825" y="4835414"/>
            <a:chExt cx="594215" cy="440953"/>
          </a:xfrm>
        </p:grpSpPr>
        <p:sp>
          <p:nvSpPr>
            <p:cNvPr id="177" name="Rectangle 176"/>
            <p:cNvSpPr/>
            <p:nvPr/>
          </p:nvSpPr>
          <p:spPr>
            <a:xfrm>
              <a:off x="6589825" y="4835414"/>
              <a:ext cx="594215"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8" name="Picture 11" descr="Return to the FOD Beleid en Ondersteuning homepage"/>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r="68556"/>
            <a:stretch/>
          </p:blipFill>
          <p:spPr bwMode="auto">
            <a:xfrm>
              <a:off x="6612940" y="4897811"/>
              <a:ext cx="377332"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79" name="Group 178"/>
          <p:cNvGrpSpPr/>
          <p:nvPr/>
        </p:nvGrpSpPr>
        <p:grpSpPr>
          <a:xfrm>
            <a:off x="8338201" y="2940249"/>
            <a:ext cx="821808" cy="440953"/>
            <a:chOff x="6509401" y="3098560"/>
            <a:chExt cx="821808" cy="440953"/>
          </a:xfrm>
        </p:grpSpPr>
        <p:sp>
          <p:nvSpPr>
            <p:cNvPr id="180" name="Rectangle 179"/>
            <p:cNvSpPr/>
            <p:nvPr/>
          </p:nvSpPr>
          <p:spPr>
            <a:xfrm>
              <a:off x="6509401" y="3098560"/>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1" name="Picture 18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528867" y="3124687"/>
              <a:ext cx="774878" cy="360000"/>
            </a:xfrm>
            <a:prstGeom prst="rect">
              <a:avLst/>
            </a:prstGeom>
          </p:spPr>
        </p:pic>
      </p:grpSp>
      <p:grpSp>
        <p:nvGrpSpPr>
          <p:cNvPr id="182" name="Group 181"/>
          <p:cNvGrpSpPr/>
          <p:nvPr/>
        </p:nvGrpSpPr>
        <p:grpSpPr>
          <a:xfrm>
            <a:off x="8564623" y="4208784"/>
            <a:ext cx="595386" cy="440953"/>
            <a:chOff x="6735823" y="4367095"/>
            <a:chExt cx="595386" cy="440953"/>
          </a:xfrm>
        </p:grpSpPr>
        <p:sp>
          <p:nvSpPr>
            <p:cNvPr id="183" name="Rectangle 182"/>
            <p:cNvSpPr/>
            <p:nvPr/>
          </p:nvSpPr>
          <p:spPr>
            <a:xfrm>
              <a:off x="6735823" y="4367095"/>
              <a:ext cx="595386"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4" name="Picture 183"/>
            <p:cNvPicPr>
              <a:picLocks noChangeAspect="1"/>
            </p:cNvPicPr>
            <p:nvPr/>
          </p:nvPicPr>
          <p:blipFill rotWithShape="1">
            <a:blip r:embed="rId21" cstate="print">
              <a:extLst>
                <a:ext uri="{28A0092B-C50C-407E-A947-70E740481C1C}">
                  <a14:useLocalDpi xmlns:a14="http://schemas.microsoft.com/office/drawing/2010/main" val="0"/>
                </a:ext>
              </a:extLst>
            </a:blip>
            <a:srcRect l="68012"/>
            <a:stretch/>
          </p:blipFill>
          <p:spPr>
            <a:xfrm>
              <a:off x="6743733" y="4393315"/>
              <a:ext cx="506696" cy="360000"/>
            </a:xfrm>
            <a:prstGeom prst="rect">
              <a:avLst/>
            </a:prstGeom>
          </p:spPr>
        </p:pic>
      </p:grpSp>
      <p:grpSp>
        <p:nvGrpSpPr>
          <p:cNvPr id="185" name="Group 184"/>
          <p:cNvGrpSpPr/>
          <p:nvPr/>
        </p:nvGrpSpPr>
        <p:grpSpPr>
          <a:xfrm>
            <a:off x="7562674" y="5731074"/>
            <a:ext cx="821808" cy="440953"/>
            <a:chOff x="5733874" y="5889385"/>
            <a:chExt cx="821808" cy="440953"/>
          </a:xfrm>
        </p:grpSpPr>
        <p:sp>
          <p:nvSpPr>
            <p:cNvPr id="186" name="Rectangle 185"/>
            <p:cNvSpPr/>
            <p:nvPr/>
          </p:nvSpPr>
          <p:spPr>
            <a:xfrm>
              <a:off x="5733874" y="5889385"/>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7" name="Picture 186"/>
            <p:cNvPicPr>
              <a:picLocks noChangeAspect="1"/>
            </p:cNvPicPr>
            <p:nvPr/>
          </p:nvPicPr>
          <p:blipFill rotWithShape="1">
            <a:blip r:embed="rId22" cstate="print">
              <a:extLst>
                <a:ext uri="{28A0092B-C50C-407E-A947-70E740481C1C}">
                  <a14:useLocalDpi xmlns:a14="http://schemas.microsoft.com/office/drawing/2010/main" val="0"/>
                </a:ext>
              </a:extLst>
            </a:blip>
            <a:srcRect r="66518"/>
            <a:stretch/>
          </p:blipFill>
          <p:spPr>
            <a:xfrm>
              <a:off x="5788977" y="5906803"/>
              <a:ext cx="470721" cy="360000"/>
            </a:xfrm>
            <a:prstGeom prst="rect">
              <a:avLst/>
            </a:prstGeom>
          </p:spPr>
        </p:pic>
      </p:grpSp>
      <p:sp>
        <p:nvSpPr>
          <p:cNvPr id="188" name="Rectangle 187"/>
          <p:cNvSpPr/>
          <p:nvPr/>
        </p:nvSpPr>
        <p:spPr>
          <a:xfrm>
            <a:off x="6816929" y="6065744"/>
            <a:ext cx="821808" cy="6339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9" name="Picture 188"/>
          <p:cNvPicPr>
            <a:picLocks noChangeAspect="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t="13118" r="56941" b="9472"/>
          <a:stretch/>
        </p:blipFill>
        <p:spPr>
          <a:xfrm>
            <a:off x="6886025" y="6108492"/>
            <a:ext cx="600753" cy="360000"/>
          </a:xfrm>
          <a:prstGeom prst="rect">
            <a:avLst/>
          </a:prstGeom>
        </p:spPr>
      </p:pic>
      <p:sp>
        <p:nvSpPr>
          <p:cNvPr id="190" name="Rectangle 189"/>
          <p:cNvSpPr/>
          <p:nvPr/>
        </p:nvSpPr>
        <p:spPr>
          <a:xfrm>
            <a:off x="5026949" y="6030908"/>
            <a:ext cx="821808" cy="6007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1" name="Picture 190"/>
          <p:cNvPicPr>
            <a:picLocks noChangeAspect="1"/>
          </p:cNvPicPr>
          <p:nvPr/>
        </p:nvPicPr>
        <p:blipFill>
          <a:blip r:embed="rId2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155262" y="6038697"/>
            <a:ext cx="598101" cy="468000"/>
          </a:xfrm>
          <a:prstGeom prst="rect">
            <a:avLst/>
          </a:prstGeom>
        </p:spPr>
      </p:pic>
      <p:grpSp>
        <p:nvGrpSpPr>
          <p:cNvPr id="192" name="Group 191"/>
          <p:cNvGrpSpPr/>
          <p:nvPr/>
        </p:nvGrpSpPr>
        <p:grpSpPr>
          <a:xfrm>
            <a:off x="4332922" y="5718801"/>
            <a:ext cx="821808" cy="440953"/>
            <a:chOff x="2504122" y="5877112"/>
            <a:chExt cx="821808" cy="440953"/>
          </a:xfrm>
        </p:grpSpPr>
        <p:sp>
          <p:nvSpPr>
            <p:cNvPr id="193" name="Rectangle 192"/>
            <p:cNvSpPr/>
            <p:nvPr/>
          </p:nvSpPr>
          <p:spPr>
            <a:xfrm>
              <a:off x="2504122" y="5877112"/>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4" name="Picture 2" descr="Home">
              <a:hlinkClick r:id="rId25" tooltip="Home"/>
            </p:cNvPr>
            <p:cNvPicPr>
              <a:picLocks noChangeAspect="1" noChangeArrowheads="1"/>
            </p:cNvPicPr>
            <p:nvPr/>
          </p:nvPicPr>
          <p:blipFill rotWithShape="1">
            <a:blip r:embed="rId26">
              <a:extLst>
                <a:ext uri="{28A0092B-C50C-407E-A947-70E740481C1C}">
                  <a14:useLocalDpi xmlns:a14="http://schemas.microsoft.com/office/drawing/2010/main" val="0"/>
                </a:ext>
              </a:extLst>
            </a:blip>
            <a:srcRect r="76210"/>
            <a:stretch/>
          </p:blipFill>
          <p:spPr bwMode="auto">
            <a:xfrm>
              <a:off x="2680146" y="5913361"/>
              <a:ext cx="527044" cy="360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5" name="Group 194"/>
          <p:cNvGrpSpPr/>
          <p:nvPr/>
        </p:nvGrpSpPr>
        <p:grpSpPr>
          <a:xfrm>
            <a:off x="3744593" y="5144183"/>
            <a:ext cx="821808" cy="440953"/>
            <a:chOff x="1915793" y="5302494"/>
            <a:chExt cx="821808" cy="440953"/>
          </a:xfrm>
        </p:grpSpPr>
        <p:sp>
          <p:nvSpPr>
            <p:cNvPr id="196" name="Rectangle 195"/>
            <p:cNvSpPr/>
            <p:nvPr/>
          </p:nvSpPr>
          <p:spPr>
            <a:xfrm>
              <a:off x="1915793" y="5302494"/>
              <a:ext cx="821808"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97" name="Picture 196"/>
            <p:cNvPicPr>
              <a:picLocks noChangeAspect="1"/>
            </p:cNvPicPr>
            <p:nvPr/>
          </p:nvPicPr>
          <p:blipFill>
            <a:blip r:embed="rId27">
              <a:clrChange>
                <a:clrFrom>
                  <a:srgbClr val="FFFFFF"/>
                </a:clrFrom>
                <a:clrTo>
                  <a:srgbClr val="FFFFFF">
                    <a:alpha val="0"/>
                  </a:srgbClr>
                </a:clrTo>
              </a:clrChange>
            </a:blip>
            <a:stretch>
              <a:fillRect/>
            </a:stretch>
          </p:blipFill>
          <p:spPr>
            <a:xfrm>
              <a:off x="2153489" y="5350267"/>
              <a:ext cx="456000" cy="360000"/>
            </a:xfrm>
            <a:prstGeom prst="rect">
              <a:avLst/>
            </a:prstGeom>
          </p:spPr>
        </p:pic>
      </p:grpSp>
      <p:grpSp>
        <p:nvGrpSpPr>
          <p:cNvPr id="198" name="Group 197"/>
          <p:cNvGrpSpPr/>
          <p:nvPr/>
        </p:nvGrpSpPr>
        <p:grpSpPr>
          <a:xfrm>
            <a:off x="3053094" y="3625637"/>
            <a:ext cx="1362442" cy="440953"/>
            <a:chOff x="1224294" y="3783948"/>
            <a:chExt cx="1362442" cy="440953"/>
          </a:xfrm>
        </p:grpSpPr>
        <p:sp>
          <p:nvSpPr>
            <p:cNvPr id="199" name="Rectangle 198"/>
            <p:cNvSpPr/>
            <p:nvPr/>
          </p:nvSpPr>
          <p:spPr>
            <a:xfrm>
              <a:off x="1224294" y="3783948"/>
              <a:ext cx="1348310" cy="440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0" name="Picture 17" descr="Return to the FPS Finances homepage"/>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413136" y="3839861"/>
              <a:ext cx="1173600" cy="36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Picture 1"/>
          <p:cNvPicPr>
            <a:picLocks noChangeAspect="1"/>
          </p:cNvPicPr>
          <p:nvPr/>
        </p:nvPicPr>
        <p:blipFill>
          <a:blip r:embed="rId29"/>
          <a:stretch>
            <a:fillRect/>
          </a:stretch>
        </p:blipFill>
        <p:spPr>
          <a:xfrm>
            <a:off x="4700138" y="3317183"/>
            <a:ext cx="617404" cy="647893"/>
          </a:xfrm>
          <a:prstGeom prst="rect">
            <a:avLst/>
          </a:prstGeom>
        </p:spPr>
      </p:pic>
      <p:sp>
        <p:nvSpPr>
          <p:cNvPr id="101"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63</a:t>
            </a:fld>
            <a:endParaRPr lang="en-US" dirty="0">
              <a:solidFill>
                <a:schemeClr val="bg1"/>
              </a:solidFill>
            </a:endParaRPr>
          </a:p>
        </p:txBody>
      </p:sp>
      <p:sp>
        <p:nvSpPr>
          <p:cNvPr id="7" name="Slide Number Placeholder 6"/>
          <p:cNvSpPr>
            <a:spLocks noGrp="1"/>
          </p:cNvSpPr>
          <p:nvPr>
            <p:ph type="sldNum" sz="quarter" idx="12"/>
          </p:nvPr>
        </p:nvSpPr>
        <p:spPr/>
        <p:txBody>
          <a:bodyPr/>
          <a:lstStyle/>
          <a:p>
            <a:fld id="{D45B42A2-12DC-D04A-88D3-A93CC82DF348}" type="slidenum">
              <a:rPr lang="en-US" smtClean="0"/>
              <a:t>63</a:t>
            </a:fld>
            <a:endParaRPr lang="en-US" dirty="0"/>
          </a:p>
        </p:txBody>
      </p:sp>
    </p:spTree>
    <p:extLst>
      <p:ext uri="{BB962C8B-B14F-4D97-AF65-F5344CB8AC3E}">
        <p14:creationId xmlns:p14="http://schemas.microsoft.com/office/powerpoint/2010/main" val="383772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66667E-6 2.22222E-6 L 1.66667E-6 0.34259 " pathEditMode="relative" rAng="0" ptsTypes="AA">
                                      <p:cBhvr>
                                        <p:cTn id="6" dur="2000" fill="hold"/>
                                        <p:tgtEl>
                                          <p:spTgt spid="127"/>
                                        </p:tgtEl>
                                        <p:attrNameLst>
                                          <p:attrName>ppt_x</p:attrName>
                                          <p:attrName>ppt_y</p:attrName>
                                        </p:attrNameLst>
                                      </p:cBhvr>
                                      <p:rCtr x="0" y="17130"/>
                                    </p:animMotion>
                                  </p:childTnLst>
                                </p:cTn>
                              </p:par>
                              <p:par>
                                <p:cTn id="7" presetID="1" presetClass="entr" presetSubtype="0" fill="hold" nodeType="withEffect">
                                  <p:stCondLst>
                                    <p:cond delay="2000"/>
                                  </p:stCondLst>
                                  <p:childTnLst>
                                    <p:set>
                                      <p:cBhvr>
                                        <p:cTn id="8" dur="1" fill="hold">
                                          <p:stCondLst>
                                            <p:cond delay="0"/>
                                          </p:stCondLst>
                                        </p:cTn>
                                        <p:tgtEl>
                                          <p:spTgt spid="164"/>
                                        </p:tgtEl>
                                        <p:attrNameLst>
                                          <p:attrName>style.visibility</p:attrName>
                                        </p:attrNameLst>
                                      </p:cBhvr>
                                      <p:to>
                                        <p:strVal val="visible"/>
                                      </p:to>
                                    </p:set>
                                  </p:childTnLst>
                                </p:cTn>
                              </p:par>
                              <p:par>
                                <p:cTn id="9" presetID="50" presetClass="path" presetSubtype="0" accel="50000" decel="50000" fill="hold" nodeType="withEffect">
                                  <p:stCondLst>
                                    <p:cond delay="2500"/>
                                  </p:stCondLst>
                                  <p:childTnLst>
                                    <p:animMotion origin="layout" path="M 1.25E-6 1.48148E-6 L 1.25E-6 0.11296 C 1.25E-6 0.16342 -0.03984 0.22616 -0.07266 0.22616 L -0.14623 0.22616 " pathEditMode="relative" rAng="5400000" ptsTypes="AAAA">
                                      <p:cBhvr>
                                        <p:cTn id="10" dur="2000" fill="hold"/>
                                        <p:tgtEl>
                                          <p:spTgt spid="125"/>
                                        </p:tgtEl>
                                        <p:attrNameLst>
                                          <p:attrName>ppt_x</p:attrName>
                                          <p:attrName>ppt_y</p:attrName>
                                        </p:attrNameLst>
                                      </p:cBhvr>
                                      <p:rCtr x="-7305" y="11296"/>
                                    </p:animMotion>
                                  </p:childTnLst>
                                </p:cTn>
                              </p:par>
                              <p:par>
                                <p:cTn id="11" presetID="50" presetClass="path" presetSubtype="0" accel="50000" decel="50000" fill="hold" nodeType="withEffect">
                                  <p:stCondLst>
                                    <p:cond delay="2500"/>
                                  </p:stCondLst>
                                  <p:childTnLst>
                                    <p:animMotion origin="layout" path="M -4.375E-6 2.22222E-6 L -4.375E-6 0.11736 C -4.375E-6 0.16991 0.05665 0.23541 0.10287 0.23541 L 0.20638 0.23541 " pathEditMode="relative" rAng="5400000" ptsTypes="AAAA">
                                      <p:cBhvr>
                                        <p:cTn id="12" dur="2000" fill="hold"/>
                                        <p:tgtEl>
                                          <p:spTgt spid="113"/>
                                        </p:tgtEl>
                                        <p:attrNameLst>
                                          <p:attrName>ppt_x</p:attrName>
                                          <p:attrName>ppt_y</p:attrName>
                                        </p:attrNameLst>
                                      </p:cBhvr>
                                      <p:rCtr x="10326" y="11759"/>
                                    </p:animMotion>
                                  </p:childTnLst>
                                </p:cTn>
                              </p:par>
                              <p:par>
                                <p:cTn id="13" presetID="42" presetClass="path" presetSubtype="0" accel="50000" decel="50000" fill="hold" nodeType="withEffect">
                                  <p:stCondLst>
                                    <p:cond delay="2500"/>
                                  </p:stCondLst>
                                  <p:childTnLst>
                                    <p:animMotion origin="layout" path="M -2.08333E-6 -1.85185E-6 L -0.19909 -0.09491 " pathEditMode="relative" rAng="0" ptsTypes="AA">
                                      <p:cBhvr>
                                        <p:cTn id="14" dur="2000" fill="hold"/>
                                        <p:tgtEl>
                                          <p:spTgt spid="112"/>
                                        </p:tgtEl>
                                        <p:attrNameLst>
                                          <p:attrName>ppt_x</p:attrName>
                                          <p:attrName>ppt_y</p:attrName>
                                        </p:attrNameLst>
                                      </p:cBhvr>
                                      <p:rCtr x="-9961" y="-4745"/>
                                    </p:animMotion>
                                  </p:childTnLst>
                                </p:cTn>
                              </p:par>
                              <p:par>
                                <p:cTn id="15" presetID="42" presetClass="path" presetSubtype="0" accel="50000" decel="50000" fill="hold" nodeType="withEffect">
                                  <p:stCondLst>
                                    <p:cond delay="2500"/>
                                  </p:stCondLst>
                                  <p:childTnLst>
                                    <p:animMotion origin="layout" path="M 0.01028 -0.02686 L 0.22552 0.10023 " pathEditMode="relative" rAng="0" ptsTypes="AA">
                                      <p:cBhvr>
                                        <p:cTn id="16" dur="2000" fill="hold"/>
                                        <p:tgtEl>
                                          <p:spTgt spid="111"/>
                                        </p:tgtEl>
                                        <p:attrNameLst>
                                          <p:attrName>ppt_x</p:attrName>
                                          <p:attrName>ppt_y</p:attrName>
                                        </p:attrNameLst>
                                      </p:cBhvr>
                                      <p:rCtr x="10755" y="6343"/>
                                    </p:animMotion>
                                  </p:childTnLst>
                                </p:cTn>
                              </p:par>
                              <p:par>
                                <p:cTn id="17" presetID="50" presetClass="path" presetSubtype="0" accel="50000" decel="50000" fill="hold" nodeType="withEffect">
                                  <p:stCondLst>
                                    <p:cond delay="5000"/>
                                  </p:stCondLst>
                                  <p:childTnLst>
                                    <p:animMotion origin="layout" path="M -0.00117 -0.00116 L 0.12435 -0.00116 C 0.1806 -0.00116 0.25013 -0.03495 0.25013 -0.06204 L 0.25013 -0.12245 " pathEditMode="relative" rAng="0" ptsTypes="AAAA">
                                      <p:cBhvr>
                                        <p:cTn id="18" dur="2000" fill="hold"/>
                                        <p:tgtEl>
                                          <p:spTgt spid="124"/>
                                        </p:tgtEl>
                                        <p:attrNameLst>
                                          <p:attrName>ppt_x</p:attrName>
                                          <p:attrName>ppt_y</p:attrName>
                                        </p:attrNameLst>
                                      </p:cBhvr>
                                      <p:rCtr x="12565" y="-6065"/>
                                    </p:animMotion>
                                  </p:childTnLst>
                                </p:cTn>
                              </p:par>
                              <p:par>
                                <p:cTn id="19" presetID="1" presetClass="entr" presetSubtype="0" fill="hold" nodeType="withEffect">
                                  <p:stCondLst>
                                    <p:cond delay="7000"/>
                                  </p:stCondLst>
                                  <p:childTnLst>
                                    <p:set>
                                      <p:cBhvr>
                                        <p:cTn id="20" dur="1" fill="hold">
                                          <p:stCondLst>
                                            <p:cond delay="0"/>
                                          </p:stCondLst>
                                        </p:cTn>
                                        <p:tgtEl>
                                          <p:spTgt spid="161"/>
                                        </p:tgtEl>
                                        <p:attrNameLst>
                                          <p:attrName>style.visibility</p:attrName>
                                        </p:attrNameLst>
                                      </p:cBhvr>
                                      <p:to>
                                        <p:strVal val="visible"/>
                                      </p:to>
                                    </p:set>
                                  </p:childTnLst>
                                </p:cTn>
                              </p:par>
                              <p:par>
                                <p:cTn id="21" presetID="42" presetClass="path" presetSubtype="0" accel="50000" decel="50000" fill="hold" nodeType="withEffect">
                                  <p:stCondLst>
                                    <p:cond delay="7500"/>
                                  </p:stCondLst>
                                  <p:childTnLst>
                                    <p:animMotion origin="layout" path="M 2.08333E-7 2.22222E-6 L 0.18008 0.15926 " pathEditMode="relative" rAng="0" ptsTypes="AA">
                                      <p:cBhvr>
                                        <p:cTn id="22" dur="2000" fill="hold"/>
                                        <p:tgtEl>
                                          <p:spTgt spid="123"/>
                                        </p:tgtEl>
                                        <p:attrNameLst>
                                          <p:attrName>ppt_x</p:attrName>
                                          <p:attrName>ppt_y</p:attrName>
                                        </p:attrNameLst>
                                      </p:cBhvr>
                                      <p:rCtr x="8997" y="7963"/>
                                    </p:animMotion>
                                  </p:childTnLst>
                                </p:cTn>
                              </p:par>
                              <p:par>
                                <p:cTn id="23" presetID="42" presetClass="path" presetSubtype="0" accel="50000" decel="50000" fill="hold" nodeType="withEffect">
                                  <p:stCondLst>
                                    <p:cond delay="7500"/>
                                  </p:stCondLst>
                                  <p:childTnLst>
                                    <p:animMotion origin="layout" path="M -1.25E-6 -1.85185E-6 L 0.07513 0.35209 " pathEditMode="relative" rAng="0" ptsTypes="AA">
                                      <p:cBhvr>
                                        <p:cTn id="24" dur="2000" fill="hold"/>
                                        <p:tgtEl>
                                          <p:spTgt spid="115"/>
                                        </p:tgtEl>
                                        <p:attrNameLst>
                                          <p:attrName>ppt_x</p:attrName>
                                          <p:attrName>ppt_y</p:attrName>
                                        </p:attrNameLst>
                                      </p:cBhvr>
                                      <p:rCtr x="3750" y="17593"/>
                                    </p:animMotion>
                                  </p:childTnLst>
                                </p:cTn>
                              </p:par>
                              <p:par>
                                <p:cTn id="25" presetID="42" presetClass="path" presetSubtype="0" accel="50000" decel="50000" fill="hold" nodeType="withEffect">
                                  <p:stCondLst>
                                    <p:cond delay="7500"/>
                                  </p:stCondLst>
                                  <p:childTnLst>
                                    <p:animMotion origin="layout" path="M 8.33333E-7 -3.33333E-6 L -0.14336 0.30116 " pathEditMode="relative" rAng="0" ptsTypes="AA">
                                      <p:cBhvr>
                                        <p:cTn id="26" dur="2000" fill="hold"/>
                                        <p:tgtEl>
                                          <p:spTgt spid="116"/>
                                        </p:tgtEl>
                                        <p:attrNameLst>
                                          <p:attrName>ppt_x</p:attrName>
                                          <p:attrName>ppt_y</p:attrName>
                                        </p:attrNameLst>
                                      </p:cBhvr>
                                      <p:rCtr x="-7174" y="15046"/>
                                    </p:animMotion>
                                  </p:childTnLst>
                                </p:cTn>
                              </p:par>
                              <p:par>
                                <p:cTn id="27" presetID="42" presetClass="path" presetSubtype="0" accel="50000" decel="50000" fill="hold" nodeType="withEffect">
                                  <p:stCondLst>
                                    <p:cond delay="7500"/>
                                  </p:stCondLst>
                                  <p:childTnLst>
                                    <p:animMotion origin="layout" path="M 0.01172 -0.01875 L -0.12917 -0.26806 " pathEditMode="relative" rAng="0" ptsTypes="AA">
                                      <p:cBhvr>
                                        <p:cTn id="28" dur="2000" fill="hold"/>
                                        <p:tgtEl>
                                          <p:spTgt spid="114"/>
                                        </p:tgtEl>
                                        <p:attrNameLst>
                                          <p:attrName>ppt_x</p:attrName>
                                          <p:attrName>ppt_y</p:attrName>
                                        </p:attrNameLst>
                                      </p:cBhvr>
                                      <p:rCtr x="-7044" y="-12477"/>
                                    </p:animMotion>
                                  </p:childTnLst>
                                </p:cTn>
                              </p:par>
                              <p:par>
                                <p:cTn id="29" presetID="42" presetClass="path" presetSubtype="0" accel="50000" decel="50000" fill="hold" nodeType="withEffect">
                                  <p:stCondLst>
                                    <p:cond delay="10000"/>
                                  </p:stCondLst>
                                  <p:childTnLst>
                                    <p:animMotion origin="layout" path="M -1.875E-6 -4.81481E-6 L -0.16146 0.2676 " pathEditMode="relative" rAng="0" ptsTypes="AA">
                                      <p:cBhvr>
                                        <p:cTn id="30" dur="2000" fill="hold"/>
                                        <p:tgtEl>
                                          <p:spTgt spid="122"/>
                                        </p:tgtEl>
                                        <p:attrNameLst>
                                          <p:attrName>ppt_x</p:attrName>
                                          <p:attrName>ppt_y</p:attrName>
                                        </p:attrNameLst>
                                      </p:cBhvr>
                                      <p:rCtr x="-8073" y="13380"/>
                                    </p:animMotion>
                                  </p:childTnLst>
                                </p:cTn>
                              </p:par>
                              <p:par>
                                <p:cTn id="31" presetID="1" presetClass="entr" presetSubtype="0" fill="hold" nodeType="withEffect">
                                  <p:stCondLst>
                                    <p:cond delay="12000"/>
                                  </p:stCondLst>
                                  <p:childTnLst>
                                    <p:set>
                                      <p:cBhvr>
                                        <p:cTn id="32" dur="1" fill="hold">
                                          <p:stCondLst>
                                            <p:cond delay="0"/>
                                          </p:stCondLst>
                                        </p:cTn>
                                        <p:tgtEl>
                                          <p:spTgt spid="167"/>
                                        </p:tgtEl>
                                        <p:attrNameLst>
                                          <p:attrName>style.visibility</p:attrName>
                                        </p:attrNameLst>
                                      </p:cBhvr>
                                      <p:to>
                                        <p:strVal val="visible"/>
                                      </p:to>
                                    </p:set>
                                  </p:childTnLst>
                                </p:cTn>
                              </p:par>
                              <p:par>
                                <p:cTn id="33" presetID="42" presetClass="path" presetSubtype="0" accel="50000" decel="50000" fill="hold" nodeType="withEffect">
                                  <p:stCondLst>
                                    <p:cond delay="12500"/>
                                  </p:stCondLst>
                                  <p:childTnLst>
                                    <p:animMotion origin="layout" path="M 4.16667E-6 2.59259E-6 L 0.00208 -0.34861 " pathEditMode="relative" rAng="0" ptsTypes="AA">
                                      <p:cBhvr>
                                        <p:cTn id="34" dur="2000" fill="hold"/>
                                        <p:tgtEl>
                                          <p:spTgt spid="121"/>
                                        </p:tgtEl>
                                        <p:attrNameLst>
                                          <p:attrName>ppt_x</p:attrName>
                                          <p:attrName>ppt_y</p:attrName>
                                        </p:attrNameLst>
                                      </p:cBhvr>
                                      <p:rCtr x="104" y="-17431"/>
                                    </p:animMotion>
                                  </p:childTnLst>
                                </p:cTn>
                              </p:par>
                              <p:par>
                                <p:cTn id="35" presetID="42" presetClass="path" presetSubtype="0" accel="50000" decel="50000" fill="hold" nodeType="withEffect">
                                  <p:stCondLst>
                                    <p:cond delay="12500"/>
                                  </p:stCondLst>
                                  <p:childTnLst>
                                    <p:animMotion origin="layout" path="M 4.58333E-6 -1.85185E-6 L 0.22291 -0.0993 " pathEditMode="relative" rAng="0" ptsTypes="AA">
                                      <p:cBhvr>
                                        <p:cTn id="36" dur="2000" fill="hold"/>
                                        <p:tgtEl>
                                          <p:spTgt spid="110"/>
                                        </p:tgtEl>
                                        <p:attrNameLst>
                                          <p:attrName>ppt_x</p:attrName>
                                          <p:attrName>ppt_y</p:attrName>
                                        </p:attrNameLst>
                                      </p:cBhvr>
                                      <p:rCtr x="11146" y="-4977"/>
                                    </p:animMotion>
                                  </p:childTnLst>
                                </p:cTn>
                              </p:par>
                              <p:par>
                                <p:cTn id="37" presetID="42" presetClass="path" presetSubtype="0" accel="50000" decel="50000" fill="hold" nodeType="withEffect">
                                  <p:stCondLst>
                                    <p:cond delay="12500"/>
                                  </p:stCondLst>
                                  <p:childTnLst>
                                    <p:animMotion origin="layout" path="M 4.58333E-6 -1.85185E-6 L -0.21368 0.00023 " pathEditMode="relative" rAng="0" ptsTypes="AA">
                                      <p:cBhvr>
                                        <p:cTn id="38" dur="2000" fill="hold"/>
                                        <p:tgtEl>
                                          <p:spTgt spid="109"/>
                                        </p:tgtEl>
                                        <p:attrNameLst>
                                          <p:attrName>ppt_x</p:attrName>
                                          <p:attrName>ppt_y</p:attrName>
                                        </p:attrNameLst>
                                      </p:cBhvr>
                                      <p:rCtr x="-10690" y="0"/>
                                    </p:animMotion>
                                  </p:childTnLst>
                                </p:cTn>
                              </p:par>
                              <p:par>
                                <p:cTn id="39" presetID="42" presetClass="path" presetSubtype="0" accel="50000" decel="50000" fill="hold" nodeType="withEffect">
                                  <p:stCondLst>
                                    <p:cond delay="15000"/>
                                  </p:stCondLst>
                                  <p:childTnLst>
                                    <p:animMotion origin="layout" path="M 1.875E-6 2.59259E-6 L -0.29167 -0.00625 " pathEditMode="relative" rAng="0" ptsTypes="AA">
                                      <p:cBhvr>
                                        <p:cTn id="40" dur="2000" fill="hold"/>
                                        <p:tgtEl>
                                          <p:spTgt spid="120"/>
                                        </p:tgtEl>
                                        <p:attrNameLst>
                                          <p:attrName>ppt_x</p:attrName>
                                          <p:attrName>ppt_y</p:attrName>
                                        </p:attrNameLst>
                                      </p:cBhvr>
                                      <p:rCtr x="-14583" y="-324"/>
                                    </p:animMotion>
                                  </p:childTnLst>
                                </p:cTn>
                              </p:par>
                              <p:par>
                                <p:cTn id="41" presetID="1" presetClass="entr" presetSubtype="0" fill="hold" nodeType="withEffect">
                                  <p:stCondLst>
                                    <p:cond delay="17000"/>
                                  </p:stCondLst>
                                  <p:childTnLst>
                                    <p:set>
                                      <p:cBhvr>
                                        <p:cTn id="42" dur="1" fill="hold">
                                          <p:stCondLst>
                                            <p:cond delay="0"/>
                                          </p:stCondLst>
                                        </p:cTn>
                                        <p:tgtEl>
                                          <p:spTgt spid="170"/>
                                        </p:tgtEl>
                                        <p:attrNameLst>
                                          <p:attrName>style.visibility</p:attrName>
                                        </p:attrNameLst>
                                      </p:cBhvr>
                                      <p:to>
                                        <p:strVal val="visible"/>
                                      </p:to>
                                    </p:set>
                                  </p:childTnLst>
                                </p:cTn>
                              </p:par>
                              <p:par>
                                <p:cTn id="43" presetID="50" presetClass="path" presetSubtype="0" accel="50000" decel="50000" fill="hold" nodeType="withEffect">
                                  <p:stCondLst>
                                    <p:cond delay="17500"/>
                                  </p:stCondLst>
                                  <p:childTnLst>
                                    <p:animMotion origin="layout" path="M -0.16731 -0.18843 L -0.08372 -0.18843 C -0.04635 -0.18843 -2.70833E-6 -0.13681 -2.70833E-6 -0.09421 L -2.70833E-6 -3.78387E-17 " pathEditMode="relative" rAng="0" ptsTypes="AAAA">
                                      <p:cBhvr>
                                        <p:cTn id="44" dur="2000" spd="-100000" fill="hold"/>
                                        <p:tgtEl>
                                          <p:spTgt spid="119"/>
                                        </p:tgtEl>
                                        <p:attrNameLst>
                                          <p:attrName>ppt_x</p:attrName>
                                          <p:attrName>ppt_y</p:attrName>
                                        </p:attrNameLst>
                                      </p:cBhvr>
                                      <p:rCtr x="8359" y="9421"/>
                                    </p:animMotion>
                                  </p:childTnLst>
                                </p:cTn>
                              </p:par>
                              <p:par>
                                <p:cTn id="45" presetID="42" presetClass="path" presetSubtype="0" accel="50000" decel="50000" fill="hold" nodeType="withEffect">
                                  <p:stCondLst>
                                    <p:cond delay="17500"/>
                                  </p:stCondLst>
                                  <p:childTnLst>
                                    <p:animMotion origin="layout" path="M -6.25E-7 -3.7037E-7 L -0.08138 0.36667 " pathEditMode="relative" rAng="0" ptsTypes="AA">
                                      <p:cBhvr>
                                        <p:cTn id="46" dur="2000" fill="hold"/>
                                        <p:tgtEl>
                                          <p:spTgt spid="108"/>
                                        </p:tgtEl>
                                        <p:attrNameLst>
                                          <p:attrName>ppt_x</p:attrName>
                                          <p:attrName>ppt_y</p:attrName>
                                        </p:attrNameLst>
                                      </p:cBhvr>
                                      <p:rCtr x="-4076" y="18333"/>
                                    </p:animMotion>
                                  </p:childTnLst>
                                </p:cTn>
                              </p:par>
                              <p:par>
                                <p:cTn id="47" presetID="50" presetClass="path" presetSubtype="0" accel="50000" decel="50000" fill="hold" nodeType="withEffect">
                                  <p:stCondLst>
                                    <p:cond delay="17500"/>
                                  </p:stCondLst>
                                  <p:childTnLst>
                                    <p:animMotion origin="layout" path="M 0.13815 0.31157 L 0.06875 0.31157 C 0.03789 0.31157 -3.54167E-6 0.22546 -3.54167E-6 0.15579 L -3.54167E-6 1.48148E-6 " pathEditMode="relative" rAng="0" ptsTypes="AAAA">
                                      <p:cBhvr>
                                        <p:cTn id="48" dur="2000" spd="-100000" fill="hold"/>
                                        <p:tgtEl>
                                          <p:spTgt spid="107"/>
                                        </p:tgtEl>
                                        <p:attrNameLst>
                                          <p:attrName>ppt_x</p:attrName>
                                          <p:attrName>ppt_y</p:attrName>
                                        </p:attrNameLst>
                                      </p:cBhvr>
                                      <p:rCtr x="-6914" y="-15579"/>
                                    </p:animMotion>
                                  </p:childTnLst>
                                </p:cTn>
                              </p:par>
                              <p:par>
                                <p:cTn id="49" presetID="42" presetClass="path" presetSubtype="0" accel="50000" decel="50000" fill="hold" nodeType="withEffect">
                                  <p:stCondLst>
                                    <p:cond delay="20000"/>
                                  </p:stCondLst>
                                  <p:childTnLst>
                                    <p:animMotion origin="layout" path="M 1.66667E-6 -3.33333E-6 L -0.00013 0.34283 " pathEditMode="relative" rAng="0" ptsTypes="AA">
                                      <p:cBhvr>
                                        <p:cTn id="50" dur="2000" fill="hold"/>
                                        <p:tgtEl>
                                          <p:spTgt spid="118"/>
                                        </p:tgtEl>
                                        <p:attrNameLst>
                                          <p:attrName>ppt_x</p:attrName>
                                          <p:attrName>ppt_y</p:attrName>
                                        </p:attrNameLst>
                                      </p:cBhvr>
                                      <p:rCtr x="-13" y="17130"/>
                                    </p:animMotion>
                                  </p:childTnLst>
                                </p:cTn>
                              </p:par>
                              <p:par>
                                <p:cTn id="51" presetID="1" presetClass="entr" presetSubtype="0" fill="hold" nodeType="withEffect">
                                  <p:stCondLst>
                                    <p:cond delay="22000"/>
                                  </p:stCondLst>
                                  <p:childTnLst>
                                    <p:set>
                                      <p:cBhvr>
                                        <p:cTn id="52" dur="1" fill="hold">
                                          <p:stCondLst>
                                            <p:cond delay="0"/>
                                          </p:stCondLst>
                                        </p:cTn>
                                        <p:tgtEl>
                                          <p:spTgt spid="158"/>
                                        </p:tgtEl>
                                        <p:attrNameLst>
                                          <p:attrName>style.visibility</p:attrName>
                                        </p:attrNameLst>
                                      </p:cBhvr>
                                      <p:to>
                                        <p:strVal val="visible"/>
                                      </p:to>
                                    </p:set>
                                  </p:childTnLst>
                                </p:cTn>
                              </p:par>
                              <p:par>
                                <p:cTn id="53" presetID="50" presetClass="path" presetSubtype="0" accel="50000" decel="50000" fill="hold" nodeType="withEffect">
                                  <p:stCondLst>
                                    <p:cond delay="22500"/>
                                  </p:stCondLst>
                                  <p:childTnLst>
                                    <p:animMotion origin="layout" path="M 4.16667E-6 3.33333E-6 L 0.11054 3.33333E-6 C 0.16028 3.33333E-6 0.22135 -0.05 0.22135 -0.09051 L 0.22135 -0.18102 " pathEditMode="relative" rAng="0" ptsTypes="AAAA">
                                      <p:cBhvr>
                                        <p:cTn id="54" dur="2000" fill="hold"/>
                                        <p:tgtEl>
                                          <p:spTgt spid="117"/>
                                        </p:tgtEl>
                                        <p:attrNameLst>
                                          <p:attrName>ppt_x</p:attrName>
                                          <p:attrName>ppt_y</p:attrName>
                                        </p:attrNameLst>
                                      </p:cBhvr>
                                      <p:rCtr x="11068" y="-9051"/>
                                    </p:animMotion>
                                  </p:childTnLst>
                                </p:cTn>
                              </p:par>
                              <p:par>
                                <p:cTn id="55" presetID="42" presetClass="path" presetSubtype="0" accel="50000" decel="50000" fill="hold" nodeType="withEffect">
                                  <p:stCondLst>
                                    <p:cond delay="22500"/>
                                  </p:stCondLst>
                                  <p:childTnLst>
                                    <p:animMotion origin="layout" path="M -2.08333E-7 1.85185E-6 L -2.08333E-7 0.38079 " pathEditMode="relative" rAng="0" ptsTypes="AA">
                                      <p:cBhvr>
                                        <p:cTn id="56" dur="2000" fill="hold"/>
                                        <p:tgtEl>
                                          <p:spTgt spid="104"/>
                                        </p:tgtEl>
                                        <p:attrNameLst>
                                          <p:attrName>ppt_x</p:attrName>
                                          <p:attrName>ppt_y</p:attrName>
                                        </p:attrNameLst>
                                      </p:cBhvr>
                                      <p:rCtr x="0" y="19028"/>
                                    </p:animMotion>
                                  </p:childTnLst>
                                </p:cTn>
                              </p:par>
                              <p:par>
                                <p:cTn id="57" presetID="42" presetClass="path" presetSubtype="0" accel="50000" decel="50000" fill="hold" nodeType="withEffect">
                                  <p:stCondLst>
                                    <p:cond delay="22500"/>
                                  </p:stCondLst>
                                  <p:childTnLst>
                                    <p:animMotion origin="layout" path="M 1.04167E-6 -7.40741E-7 L 0.2207 0.08588 " pathEditMode="relative" rAng="0" ptsTypes="AA">
                                      <p:cBhvr>
                                        <p:cTn id="58" dur="2000" fill="hold"/>
                                        <p:tgtEl>
                                          <p:spTgt spid="106"/>
                                        </p:tgtEl>
                                        <p:attrNameLst>
                                          <p:attrName>ppt_x</p:attrName>
                                          <p:attrName>ppt_y</p:attrName>
                                        </p:attrNameLst>
                                      </p:cBhvr>
                                      <p:rCtr x="11029" y="4282"/>
                                    </p:animMotion>
                                  </p:childTnLst>
                                </p:cTn>
                              </p:par>
                              <p:par>
                                <p:cTn id="59" presetID="50" presetClass="path" presetSubtype="0" accel="50000" decel="50000" fill="hold" nodeType="withEffect">
                                  <p:stCondLst>
                                    <p:cond delay="22500"/>
                                  </p:stCondLst>
                                  <p:childTnLst>
                                    <p:animMotion origin="layout" path="M -0.11055 -0.27083 L -0.05391 -0.27083 C -0.02825 -0.27083 0.00352 -0.17639 0.00352 -0.0993 L 0.00352 0.07292 " pathEditMode="relative" rAng="0" ptsTypes="AAAA">
                                      <p:cBhvr>
                                        <p:cTn id="60" dur="2000" spd="-100000" fill="hold"/>
                                        <p:tgtEl>
                                          <p:spTgt spid="105"/>
                                        </p:tgtEl>
                                        <p:attrNameLst>
                                          <p:attrName>ppt_x</p:attrName>
                                          <p:attrName>ppt_y</p:attrName>
                                        </p:attrNameLst>
                                      </p:cBhvr>
                                      <p:rCtr x="5703" y="1717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763174" y="2024774"/>
            <a:ext cx="6561824" cy="4398324"/>
          </a:xfrm>
          <a:prstGeom prst="rect">
            <a:avLst/>
          </a:prstGeom>
        </p:spPr>
      </p:pic>
      <p:pic>
        <p:nvPicPr>
          <p:cNvPr id="6" name="Content Placeholder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16200000">
            <a:off x="3469023" y="582002"/>
            <a:ext cx="4899547" cy="7250723"/>
          </a:xfrm>
          <a:prstGeom prst="rect">
            <a:avLst/>
          </a:prstGeom>
        </p:spPr>
      </p:pic>
      <p:sp>
        <p:nvSpPr>
          <p:cNvPr id="7" name="Title 2"/>
          <p:cNvSpPr>
            <a:spLocks noGrp="1"/>
          </p:cNvSpPr>
          <p:nvPr>
            <p:ph type="title"/>
          </p:nvPr>
        </p:nvSpPr>
        <p:spPr/>
        <p:txBody>
          <a:bodyPr/>
          <a:lstStyle/>
          <a:p>
            <a:r>
              <a:rPr lang="en-US" dirty="0"/>
              <a:t>How ? with the new Software Reuse Platform !</a:t>
            </a:r>
          </a:p>
        </p:txBody>
      </p:sp>
      <p:sp>
        <p:nvSpPr>
          <p:cNvPr id="5" name="Slide Number Placeholder 4"/>
          <p:cNvSpPr txBox="1">
            <a:spLocks/>
          </p:cNvSpPr>
          <p:nvPr/>
        </p:nvSpPr>
        <p:spPr>
          <a:xfrm>
            <a:off x="11353799" y="6256827"/>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64</a:t>
            </a:fld>
            <a:endParaRPr lang="en-US" dirty="0">
              <a:solidFill>
                <a:schemeClr val="bg1"/>
              </a:solidFill>
            </a:endParaRPr>
          </a:p>
        </p:txBody>
      </p:sp>
      <p:sp>
        <p:nvSpPr>
          <p:cNvPr id="4" name="Rectangle 3"/>
          <p:cNvSpPr/>
          <p:nvPr/>
        </p:nvSpPr>
        <p:spPr>
          <a:xfrm>
            <a:off x="4074399" y="1190926"/>
            <a:ext cx="3961597" cy="523220"/>
          </a:xfrm>
          <a:prstGeom prst="rect">
            <a:avLst/>
          </a:prstGeom>
        </p:spPr>
        <p:txBody>
          <a:bodyPr wrap="none">
            <a:spAutoFit/>
          </a:bodyPr>
          <a:lstStyle/>
          <a:p>
            <a:r>
              <a:rPr lang="en-US" sz="2800" dirty="0">
                <a:hlinkClick r:id="rId4"/>
              </a:rPr>
              <a:t>https://www.ict-reuse.be</a:t>
            </a:r>
            <a:r>
              <a:rPr lang="en-US" sz="2800" dirty="0"/>
              <a:t> </a:t>
            </a:r>
            <a:endParaRPr lang="nl-BE" sz="2800" dirty="0"/>
          </a:p>
        </p:txBody>
      </p:sp>
      <p:sp>
        <p:nvSpPr>
          <p:cNvPr id="10" name="Slide Number Placeholder 9"/>
          <p:cNvSpPr>
            <a:spLocks noGrp="1"/>
          </p:cNvSpPr>
          <p:nvPr>
            <p:ph type="sldNum" sz="quarter" idx="12"/>
          </p:nvPr>
        </p:nvSpPr>
        <p:spPr/>
        <p:txBody>
          <a:bodyPr/>
          <a:lstStyle/>
          <a:p>
            <a:fld id="{D45B42A2-12DC-D04A-88D3-A93CC82DF348}" type="slidenum">
              <a:rPr lang="en-US" smtClean="0"/>
              <a:t>64</a:t>
            </a:fld>
            <a:endParaRPr lang="en-US" dirty="0"/>
          </a:p>
        </p:txBody>
      </p:sp>
    </p:spTree>
    <p:extLst>
      <p:ext uri="{BB962C8B-B14F-4D97-AF65-F5344CB8AC3E}">
        <p14:creationId xmlns:p14="http://schemas.microsoft.com/office/powerpoint/2010/main" val="18764089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sz="quarter" idx="14"/>
          </p:nvPr>
        </p:nvSpPr>
        <p:spPr/>
        <p:txBody>
          <a:bodyPr/>
          <a:lstStyle/>
          <a:p>
            <a:endParaRPr lang="nl-BE"/>
          </a:p>
        </p:txBody>
      </p:sp>
      <p:sp>
        <p:nvSpPr>
          <p:cNvPr id="13" name="Title 12"/>
          <p:cNvSpPr>
            <a:spLocks noGrp="1"/>
          </p:cNvSpPr>
          <p:nvPr>
            <p:ph type="title"/>
          </p:nvPr>
        </p:nvSpPr>
        <p:spPr/>
        <p:txBody>
          <a:bodyPr/>
          <a:lstStyle/>
          <a:p>
            <a:endParaRPr lang="nl-BE"/>
          </a:p>
        </p:txBody>
      </p:sp>
      <p:pic>
        <p:nvPicPr>
          <p:cNvPr id="4" name="Picture 3"/>
          <p:cNvPicPr>
            <a:picLocks noChangeAspect="1"/>
          </p:cNvPicPr>
          <p:nvPr/>
        </p:nvPicPr>
        <p:blipFill>
          <a:blip r:embed="rId2"/>
          <a:stretch>
            <a:fillRect/>
          </a:stretch>
        </p:blipFill>
        <p:spPr>
          <a:xfrm>
            <a:off x="-794370" y="-1"/>
            <a:ext cx="13958164" cy="7059705"/>
          </a:xfrm>
          <a:prstGeom prst="rect">
            <a:avLst/>
          </a:prstGeom>
        </p:spPr>
      </p:pic>
      <p:sp>
        <p:nvSpPr>
          <p:cNvPr id="5" name="Title 2"/>
          <p:cNvSpPr txBox="1">
            <a:spLocks/>
          </p:cNvSpPr>
          <p:nvPr/>
        </p:nvSpPr>
        <p:spPr>
          <a:xfrm>
            <a:off x="216478" y="1806459"/>
            <a:ext cx="3938663" cy="1325563"/>
          </a:xfrm>
          <a:prstGeom prst="rect">
            <a:avLst/>
          </a:prstGeom>
        </p:spPr>
        <p:txBody>
          <a:bodyPr vert="horz" lIns="91440" tIns="45720" rIns="91440" bIns="45720" rtlCol="0" anchor="t">
            <a:normAutofit fontScale="62500" lnSpcReduction="20000"/>
          </a:bodyPr>
          <a:lstStyle>
            <a:lvl1pPr algn="l" defTabSz="914400" rtl="0" eaLnBrk="1" latinLnBrk="0" hangingPunct="1">
              <a:lnSpc>
                <a:spcPct val="90000"/>
              </a:lnSpc>
              <a:spcBef>
                <a:spcPct val="0"/>
              </a:spcBef>
              <a:buNone/>
              <a:defRPr sz="4000" b="1" kern="1200">
                <a:solidFill>
                  <a:srgbClr val="3B3938"/>
                </a:solidFill>
                <a:latin typeface="+mj-lt"/>
                <a:ea typeface="+mj-ea"/>
                <a:cs typeface="+mj-cs"/>
              </a:defRPr>
            </a:lvl1pPr>
          </a:lstStyle>
          <a:p>
            <a:r>
              <a:rPr lang="en-US" sz="5700" dirty="0"/>
              <a:t>New project? </a:t>
            </a:r>
          </a:p>
          <a:p>
            <a:r>
              <a:rPr lang="en-US" dirty="0"/>
              <a:t>consult the </a:t>
            </a:r>
          </a:p>
          <a:p>
            <a:r>
              <a:rPr lang="en-US" dirty="0"/>
              <a:t>Software Reuse </a:t>
            </a:r>
          </a:p>
          <a:p>
            <a:r>
              <a:rPr lang="en-US" dirty="0"/>
              <a:t>Catalogue</a:t>
            </a:r>
            <a:endParaRPr lang="nl-NL" sz="2700" dirty="0"/>
          </a:p>
        </p:txBody>
      </p:sp>
      <p:sp>
        <p:nvSpPr>
          <p:cNvPr id="7" name="Slide Number Placeholder 6"/>
          <p:cNvSpPr>
            <a:spLocks noGrp="1"/>
          </p:cNvSpPr>
          <p:nvPr>
            <p:ph type="sldNum" sz="quarter" idx="12"/>
          </p:nvPr>
        </p:nvSpPr>
        <p:spPr/>
        <p:txBody>
          <a:bodyPr/>
          <a:lstStyle/>
          <a:p>
            <a:fld id="{D45B42A2-12DC-D04A-88D3-A93CC82DF348}" type="slidenum">
              <a:rPr lang="en-US" smtClean="0"/>
              <a:t>65</a:t>
            </a:fld>
            <a:endParaRPr lang="en-US" dirty="0"/>
          </a:p>
        </p:txBody>
      </p:sp>
    </p:spTree>
    <p:extLst>
      <p:ext uri="{BB962C8B-B14F-4D97-AF65-F5344CB8AC3E}">
        <p14:creationId xmlns:p14="http://schemas.microsoft.com/office/powerpoint/2010/main" val="301402323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Share your success stories...and become an ambassador for reuse!</a:t>
            </a:r>
            <a:endParaRPr lang="nl-NL" dirty="0"/>
          </a:p>
        </p:txBody>
      </p:sp>
      <p:pic>
        <p:nvPicPr>
          <p:cNvPr id="7" name="Picture 6"/>
          <p:cNvPicPr>
            <a:picLocks noChangeAspect="1"/>
          </p:cNvPicPr>
          <p:nvPr/>
        </p:nvPicPr>
        <p:blipFill>
          <a:blip r:embed="rId2"/>
          <a:stretch>
            <a:fillRect/>
          </a:stretch>
        </p:blipFill>
        <p:spPr>
          <a:xfrm>
            <a:off x="903647" y="2330606"/>
            <a:ext cx="10450152" cy="3362778"/>
          </a:xfrm>
          <a:prstGeom prst="rect">
            <a:avLst/>
          </a:prstGeom>
        </p:spPr>
      </p:pic>
      <p:sp>
        <p:nvSpPr>
          <p:cNvPr id="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66</a:t>
            </a:fld>
            <a:endParaRPr lang="en-US" dirty="0">
              <a:solidFill>
                <a:schemeClr val="bg1"/>
              </a:solidFill>
            </a:endParaRPr>
          </a:p>
        </p:txBody>
      </p:sp>
      <p:sp>
        <p:nvSpPr>
          <p:cNvPr id="6" name="Rectangle 5"/>
          <p:cNvSpPr/>
          <p:nvPr/>
        </p:nvSpPr>
        <p:spPr>
          <a:xfrm>
            <a:off x="4022036" y="1341354"/>
            <a:ext cx="3879845" cy="523220"/>
          </a:xfrm>
          <a:prstGeom prst="rect">
            <a:avLst/>
          </a:prstGeom>
        </p:spPr>
        <p:txBody>
          <a:bodyPr wrap="none">
            <a:spAutoFit/>
          </a:bodyPr>
          <a:lstStyle/>
          <a:p>
            <a:r>
              <a:rPr lang="en-US" sz="2800" dirty="0">
                <a:hlinkClick r:id="rId3"/>
              </a:rPr>
              <a:t>https://www.ict-reuse.be</a:t>
            </a:r>
            <a:endParaRPr lang="nl-BE" sz="2800" dirty="0"/>
          </a:p>
        </p:txBody>
      </p:sp>
      <p:sp>
        <p:nvSpPr>
          <p:cNvPr id="9" name="Slide Number Placeholder 8"/>
          <p:cNvSpPr>
            <a:spLocks noGrp="1"/>
          </p:cNvSpPr>
          <p:nvPr>
            <p:ph type="sldNum" sz="quarter" idx="12"/>
          </p:nvPr>
        </p:nvSpPr>
        <p:spPr/>
        <p:txBody>
          <a:bodyPr/>
          <a:lstStyle/>
          <a:p>
            <a:fld id="{D45B42A2-12DC-D04A-88D3-A93CC82DF348}" type="slidenum">
              <a:rPr lang="en-US" smtClean="0"/>
              <a:t>66</a:t>
            </a:fld>
            <a:endParaRPr lang="en-US" dirty="0"/>
          </a:p>
        </p:txBody>
      </p:sp>
    </p:spTree>
    <p:extLst>
      <p:ext uri="{BB962C8B-B14F-4D97-AF65-F5344CB8AC3E}">
        <p14:creationId xmlns:p14="http://schemas.microsoft.com/office/powerpoint/2010/main" val="146362952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lstStyle/>
          <a:p>
            <a:endParaRPr lang="en-US" dirty="0"/>
          </a:p>
          <a:p>
            <a:r>
              <a:rPr lang="en-US" dirty="0"/>
              <a:t>you can only improve what you measure</a:t>
            </a:r>
          </a:p>
          <a:p>
            <a:endParaRPr lang="en-US" dirty="0"/>
          </a:p>
          <a:p>
            <a:r>
              <a:rPr lang="en-US" dirty="0"/>
              <a:t>reuse is embedded in the "project life cycle" of projects carried out by </a:t>
            </a:r>
            <a:r>
              <a:rPr lang="en-US" dirty="0" err="1"/>
              <a:t>Smals</a:t>
            </a:r>
            <a:endParaRPr lang="en-US" dirty="0"/>
          </a:p>
          <a:p>
            <a:endParaRPr lang="en-US" dirty="0"/>
          </a:p>
          <a:p>
            <a:r>
              <a:rPr lang="en-US" dirty="0"/>
              <a:t>this makes it possible to compare the project cost without reuse and with reuse and to calculate the ROI</a:t>
            </a:r>
            <a:endParaRPr lang="nl-BE" dirty="0"/>
          </a:p>
          <a:p>
            <a:endParaRPr lang="nl-BE" dirty="0"/>
          </a:p>
        </p:txBody>
      </p:sp>
      <p:sp>
        <p:nvSpPr>
          <p:cNvPr id="3" name="Title 2"/>
          <p:cNvSpPr>
            <a:spLocks noGrp="1"/>
          </p:cNvSpPr>
          <p:nvPr>
            <p:ph type="title"/>
          </p:nvPr>
        </p:nvSpPr>
        <p:spPr/>
        <p:txBody>
          <a:bodyPr/>
          <a:lstStyle/>
          <a:p>
            <a:r>
              <a:rPr lang="en-US"/>
              <a:t>ROI of reuse</a:t>
            </a:r>
            <a:endParaRPr lang="en-US" dirty="0"/>
          </a:p>
        </p:txBody>
      </p:sp>
      <p:sp>
        <p:nvSpPr>
          <p:cNvPr id="4"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67</a:t>
            </a:fld>
            <a:endParaRPr lang="en-US" dirty="0">
              <a:solidFill>
                <a:schemeClr val="bg1"/>
              </a:solidFill>
            </a:endParaRPr>
          </a:p>
        </p:txBody>
      </p:sp>
      <p:sp>
        <p:nvSpPr>
          <p:cNvPr id="8" name="Slide Number Placeholder 7"/>
          <p:cNvSpPr>
            <a:spLocks noGrp="1"/>
          </p:cNvSpPr>
          <p:nvPr>
            <p:ph type="sldNum" sz="quarter" idx="12"/>
          </p:nvPr>
        </p:nvSpPr>
        <p:spPr/>
        <p:txBody>
          <a:bodyPr/>
          <a:lstStyle/>
          <a:p>
            <a:fld id="{D45B42A2-12DC-D04A-88D3-A93CC82DF348}" type="slidenum">
              <a:rPr lang="en-US" smtClean="0"/>
              <a:t>67</a:t>
            </a:fld>
            <a:endParaRPr lang="en-US" dirty="0"/>
          </a:p>
        </p:txBody>
      </p:sp>
    </p:spTree>
    <p:extLst>
      <p:ext uri="{BB962C8B-B14F-4D97-AF65-F5344CB8AC3E}">
        <p14:creationId xmlns:p14="http://schemas.microsoft.com/office/powerpoint/2010/main" val="37758319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ROI 2019 for projects carried out by Smals</a:t>
            </a:r>
            <a:endParaRPr lang="en-US" dirty="0"/>
          </a:p>
        </p:txBody>
      </p:sp>
      <p:grpSp>
        <p:nvGrpSpPr>
          <p:cNvPr id="42" name="Group 41"/>
          <p:cNvGrpSpPr>
            <a:grpSpLocks noChangeAspect="1"/>
          </p:cNvGrpSpPr>
          <p:nvPr/>
        </p:nvGrpSpPr>
        <p:grpSpPr>
          <a:xfrm>
            <a:off x="1301178" y="1542378"/>
            <a:ext cx="9682306" cy="3805526"/>
            <a:chOff x="2518837" y="3517106"/>
            <a:chExt cx="20073990" cy="7889866"/>
          </a:xfrm>
        </p:grpSpPr>
        <p:cxnSp>
          <p:nvCxnSpPr>
            <p:cNvPr id="43" name="Straight Connector 42"/>
            <p:cNvCxnSpPr/>
            <p:nvPr/>
          </p:nvCxnSpPr>
          <p:spPr>
            <a:xfrm flipH="1" flipV="1">
              <a:off x="14680351" y="7942488"/>
              <a:ext cx="2957578" cy="1446561"/>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flipV="1">
              <a:off x="8007254" y="7942488"/>
              <a:ext cx="2462083" cy="1772842"/>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5" name="Oval 44"/>
            <p:cNvSpPr/>
            <p:nvPr/>
          </p:nvSpPr>
          <p:spPr>
            <a:xfrm>
              <a:off x="10035761" y="4238910"/>
              <a:ext cx="4954898" cy="4956189"/>
            </a:xfrm>
            <a:prstGeom prst="ellipse">
              <a:avLst/>
            </a:prstGeom>
            <a:solidFill>
              <a:schemeClr val="bg2"/>
            </a:solidFill>
            <a:ln w="76200" cmpd="sng">
              <a:solidFill>
                <a:srgbClr val="EC5062"/>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46" name="Oval 45"/>
            <p:cNvSpPr/>
            <p:nvPr/>
          </p:nvSpPr>
          <p:spPr>
            <a:xfrm>
              <a:off x="3290047" y="6326896"/>
              <a:ext cx="4954898" cy="4956189"/>
            </a:xfrm>
            <a:prstGeom prst="ellipse">
              <a:avLst/>
            </a:prstGeom>
            <a:solidFill>
              <a:schemeClr val="bg2"/>
            </a:solidFill>
            <a:ln w="76200" cmpd="sng">
              <a:solidFill>
                <a:srgbClr val="22A4DD"/>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47" name="Oval 46"/>
            <p:cNvSpPr/>
            <p:nvPr/>
          </p:nvSpPr>
          <p:spPr>
            <a:xfrm>
              <a:off x="17637929" y="6450783"/>
              <a:ext cx="4954898" cy="4956189"/>
            </a:xfrm>
            <a:prstGeom prst="ellipse">
              <a:avLst/>
            </a:prstGeom>
            <a:solidFill>
              <a:schemeClr val="bg2"/>
            </a:solidFill>
            <a:ln w="76200" cmpd="sng">
              <a:solidFill>
                <a:schemeClr val="accent6">
                  <a:lumMod val="75000"/>
                </a:schemeClr>
              </a:solidFill>
            </a:ln>
            <a:effectLst/>
          </p:spPr>
          <p:style>
            <a:lnRef idx="1">
              <a:schemeClr val="accent1"/>
            </a:lnRef>
            <a:fillRef idx="3">
              <a:schemeClr val="accent1"/>
            </a:fillRef>
            <a:effectRef idx="2">
              <a:schemeClr val="accent1"/>
            </a:effectRef>
            <a:fontRef idx="minor">
              <a:schemeClr val="lt1"/>
            </a:fontRef>
          </p:style>
          <p:txBody>
            <a:bodyPr lIns="243797" tIns="121899" rIns="243797" bIns="121899"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a:ln>
                  <a:noFill/>
                </a:ln>
                <a:solidFill>
                  <a:srgbClr val="000000"/>
                </a:solidFill>
                <a:effectLst/>
                <a:uLnTx/>
                <a:uFillTx/>
                <a:latin typeface="Roboto" charset="0"/>
                <a:ea typeface="Roboto" charset="0"/>
                <a:cs typeface="Roboto" charset="0"/>
              </a:endParaRPr>
            </a:p>
          </p:txBody>
        </p:sp>
        <p:sp>
          <p:nvSpPr>
            <p:cNvPr id="48" name="Oval 1"/>
            <p:cNvSpPr>
              <a:spLocks noChangeArrowheads="1"/>
            </p:cNvSpPr>
            <p:nvPr/>
          </p:nvSpPr>
          <p:spPr bwMode="auto">
            <a:xfrm>
              <a:off x="2518837" y="5861568"/>
              <a:ext cx="2080377" cy="2080920"/>
            </a:xfrm>
            <a:prstGeom prst="ellipse">
              <a:avLst/>
            </a:prstGeom>
            <a:solidFill>
              <a:srgbClr val="22A4DD"/>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49" name="Oval 1"/>
            <p:cNvSpPr>
              <a:spLocks noChangeArrowheads="1"/>
            </p:cNvSpPr>
            <p:nvPr/>
          </p:nvSpPr>
          <p:spPr bwMode="auto">
            <a:xfrm>
              <a:off x="9549486" y="3517106"/>
              <a:ext cx="2080377" cy="2080920"/>
            </a:xfrm>
            <a:prstGeom prst="ellipse">
              <a:avLst/>
            </a:prstGeom>
            <a:solidFill>
              <a:srgbClr val="EC5062"/>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0" name="Oval 1"/>
            <p:cNvSpPr>
              <a:spLocks noChangeArrowheads="1"/>
            </p:cNvSpPr>
            <p:nvPr/>
          </p:nvSpPr>
          <p:spPr bwMode="auto">
            <a:xfrm>
              <a:off x="16984359" y="5861568"/>
              <a:ext cx="2080377" cy="2080920"/>
            </a:xfrm>
            <a:prstGeom prst="ellipse">
              <a:avLst/>
            </a:prstGeom>
            <a:solidFill>
              <a:schemeClr val="accent6">
                <a:lumMod val="75000"/>
              </a:schemeClr>
            </a:solidFill>
            <a:ln>
              <a:solidFill>
                <a:schemeClr val="accent6">
                  <a:lumMod val="75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1" name="Freeform 70"/>
            <p:cNvSpPr>
              <a:spLocks noChangeArrowheads="1"/>
            </p:cNvSpPr>
            <p:nvPr/>
          </p:nvSpPr>
          <p:spPr bwMode="auto">
            <a:xfrm>
              <a:off x="17441515" y="6361663"/>
              <a:ext cx="1234583" cy="1103536"/>
            </a:xfrm>
            <a:custGeom>
              <a:avLst/>
              <a:gdLst>
                <a:gd name="T0" fmla="*/ 142 w 497"/>
                <a:gd name="T1" fmla="*/ 275 h 445"/>
                <a:gd name="T2" fmla="*/ 142 w 497"/>
                <a:gd name="T3" fmla="*/ 275 h 445"/>
                <a:gd name="T4" fmla="*/ 142 w 497"/>
                <a:gd name="T5" fmla="*/ 125 h 445"/>
                <a:gd name="T6" fmla="*/ 53 w 497"/>
                <a:gd name="T7" fmla="*/ 125 h 445"/>
                <a:gd name="T8" fmla="*/ 0 w 497"/>
                <a:gd name="T9" fmla="*/ 178 h 445"/>
                <a:gd name="T10" fmla="*/ 0 w 497"/>
                <a:gd name="T11" fmla="*/ 319 h 445"/>
                <a:gd name="T12" fmla="*/ 53 w 497"/>
                <a:gd name="T13" fmla="*/ 373 h 445"/>
                <a:gd name="T14" fmla="*/ 71 w 497"/>
                <a:gd name="T15" fmla="*/ 373 h 445"/>
                <a:gd name="T16" fmla="*/ 71 w 497"/>
                <a:gd name="T17" fmla="*/ 444 h 445"/>
                <a:gd name="T18" fmla="*/ 151 w 497"/>
                <a:gd name="T19" fmla="*/ 373 h 445"/>
                <a:gd name="T20" fmla="*/ 274 w 497"/>
                <a:gd name="T21" fmla="*/ 373 h 445"/>
                <a:gd name="T22" fmla="*/ 319 w 497"/>
                <a:gd name="T23" fmla="*/ 319 h 445"/>
                <a:gd name="T24" fmla="*/ 319 w 497"/>
                <a:gd name="T25" fmla="*/ 275 h 445"/>
                <a:gd name="T26" fmla="*/ 319 w 497"/>
                <a:gd name="T27" fmla="*/ 275 h 445"/>
                <a:gd name="T28" fmla="*/ 142 w 497"/>
                <a:gd name="T29" fmla="*/ 275 h 445"/>
                <a:gd name="T30" fmla="*/ 443 w 497"/>
                <a:gd name="T31" fmla="*/ 0 h 445"/>
                <a:gd name="T32" fmla="*/ 443 w 497"/>
                <a:gd name="T33" fmla="*/ 0 h 445"/>
                <a:gd name="T34" fmla="*/ 221 w 497"/>
                <a:gd name="T35" fmla="*/ 0 h 445"/>
                <a:gd name="T36" fmla="*/ 177 w 497"/>
                <a:gd name="T37" fmla="*/ 54 h 445"/>
                <a:gd name="T38" fmla="*/ 177 w 497"/>
                <a:gd name="T39" fmla="*/ 248 h 445"/>
                <a:gd name="T40" fmla="*/ 346 w 497"/>
                <a:gd name="T41" fmla="*/ 248 h 445"/>
                <a:gd name="T42" fmla="*/ 425 w 497"/>
                <a:gd name="T43" fmla="*/ 319 h 445"/>
                <a:gd name="T44" fmla="*/ 425 w 497"/>
                <a:gd name="T45" fmla="*/ 248 h 445"/>
                <a:gd name="T46" fmla="*/ 443 w 497"/>
                <a:gd name="T47" fmla="*/ 248 h 445"/>
                <a:gd name="T48" fmla="*/ 496 w 497"/>
                <a:gd name="T49" fmla="*/ 195 h 445"/>
                <a:gd name="T50" fmla="*/ 496 w 497"/>
                <a:gd name="T51" fmla="*/ 54 h 445"/>
                <a:gd name="T52" fmla="*/ 443 w 497"/>
                <a:gd name="T53" fmla="*/ 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97" h="445">
                  <a:moveTo>
                    <a:pt x="142" y="275"/>
                  </a:moveTo>
                  <a:lnTo>
                    <a:pt x="142" y="275"/>
                  </a:lnTo>
                  <a:cubicBezTo>
                    <a:pt x="142" y="125"/>
                    <a:pt x="142" y="125"/>
                    <a:pt x="142" y="125"/>
                  </a:cubicBezTo>
                  <a:cubicBezTo>
                    <a:pt x="53" y="125"/>
                    <a:pt x="53" y="125"/>
                    <a:pt x="53" y="125"/>
                  </a:cubicBezTo>
                  <a:cubicBezTo>
                    <a:pt x="18" y="125"/>
                    <a:pt x="0" y="151"/>
                    <a:pt x="0" y="178"/>
                  </a:cubicBezTo>
                  <a:cubicBezTo>
                    <a:pt x="0" y="319"/>
                    <a:pt x="0" y="319"/>
                    <a:pt x="0" y="319"/>
                  </a:cubicBezTo>
                  <a:cubicBezTo>
                    <a:pt x="0" y="354"/>
                    <a:pt x="18" y="373"/>
                    <a:pt x="53" y="373"/>
                  </a:cubicBezTo>
                  <a:cubicBezTo>
                    <a:pt x="71" y="373"/>
                    <a:pt x="71" y="373"/>
                    <a:pt x="71" y="373"/>
                  </a:cubicBezTo>
                  <a:cubicBezTo>
                    <a:pt x="71" y="444"/>
                    <a:pt x="71" y="444"/>
                    <a:pt x="71" y="444"/>
                  </a:cubicBezTo>
                  <a:cubicBezTo>
                    <a:pt x="151" y="373"/>
                    <a:pt x="151" y="373"/>
                    <a:pt x="151" y="373"/>
                  </a:cubicBezTo>
                  <a:cubicBezTo>
                    <a:pt x="274" y="373"/>
                    <a:pt x="274" y="373"/>
                    <a:pt x="274" y="373"/>
                  </a:cubicBezTo>
                  <a:cubicBezTo>
                    <a:pt x="302" y="373"/>
                    <a:pt x="319" y="354"/>
                    <a:pt x="319" y="319"/>
                  </a:cubicBezTo>
                  <a:cubicBezTo>
                    <a:pt x="319" y="275"/>
                    <a:pt x="319" y="275"/>
                    <a:pt x="319" y="275"/>
                  </a:cubicBezTo>
                  <a:lnTo>
                    <a:pt x="319" y="275"/>
                  </a:lnTo>
                  <a:lnTo>
                    <a:pt x="142" y="275"/>
                  </a:lnTo>
                  <a:close/>
                  <a:moveTo>
                    <a:pt x="443" y="0"/>
                  </a:moveTo>
                  <a:lnTo>
                    <a:pt x="443" y="0"/>
                  </a:lnTo>
                  <a:cubicBezTo>
                    <a:pt x="221" y="0"/>
                    <a:pt x="221" y="0"/>
                    <a:pt x="221" y="0"/>
                  </a:cubicBezTo>
                  <a:cubicBezTo>
                    <a:pt x="195" y="0"/>
                    <a:pt x="177" y="27"/>
                    <a:pt x="177" y="54"/>
                  </a:cubicBezTo>
                  <a:cubicBezTo>
                    <a:pt x="177" y="248"/>
                    <a:pt x="177" y="248"/>
                    <a:pt x="177" y="248"/>
                  </a:cubicBezTo>
                  <a:cubicBezTo>
                    <a:pt x="346" y="248"/>
                    <a:pt x="346" y="248"/>
                    <a:pt x="346" y="248"/>
                  </a:cubicBezTo>
                  <a:cubicBezTo>
                    <a:pt x="425" y="319"/>
                    <a:pt x="425" y="319"/>
                    <a:pt x="425" y="319"/>
                  </a:cubicBezTo>
                  <a:cubicBezTo>
                    <a:pt x="425" y="248"/>
                    <a:pt x="425" y="248"/>
                    <a:pt x="425" y="248"/>
                  </a:cubicBezTo>
                  <a:cubicBezTo>
                    <a:pt x="443" y="248"/>
                    <a:pt x="443" y="248"/>
                    <a:pt x="443" y="248"/>
                  </a:cubicBezTo>
                  <a:cubicBezTo>
                    <a:pt x="470" y="248"/>
                    <a:pt x="496" y="231"/>
                    <a:pt x="496" y="195"/>
                  </a:cubicBezTo>
                  <a:cubicBezTo>
                    <a:pt x="496" y="54"/>
                    <a:pt x="496" y="54"/>
                    <a:pt x="496" y="54"/>
                  </a:cubicBezTo>
                  <a:cubicBezTo>
                    <a:pt x="496" y="27"/>
                    <a:pt x="470" y="0"/>
                    <a:pt x="443" y="0"/>
                  </a:cubicBezTo>
                  <a:close/>
                </a:path>
              </a:pathLst>
            </a:custGeom>
            <a:solidFill>
              <a:schemeClr val="bg1"/>
            </a:solidFill>
            <a:ln>
              <a:noFill/>
            </a:ln>
            <a:effec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2" name="Freeform 102"/>
            <p:cNvSpPr>
              <a:spLocks noChangeArrowheads="1"/>
            </p:cNvSpPr>
            <p:nvPr/>
          </p:nvSpPr>
          <p:spPr bwMode="auto">
            <a:xfrm>
              <a:off x="2963928" y="6340760"/>
              <a:ext cx="1225829" cy="1103536"/>
            </a:xfrm>
            <a:custGeom>
              <a:avLst/>
              <a:gdLst>
                <a:gd name="T0" fmla="*/ 80 w 498"/>
                <a:gd name="T1" fmla="*/ 151 h 445"/>
                <a:gd name="T2" fmla="*/ 80 w 498"/>
                <a:gd name="T3" fmla="*/ 151 h 445"/>
                <a:gd name="T4" fmla="*/ 142 w 498"/>
                <a:gd name="T5" fmla="*/ 169 h 445"/>
                <a:gd name="T6" fmla="*/ 151 w 498"/>
                <a:gd name="T7" fmla="*/ 169 h 445"/>
                <a:gd name="T8" fmla="*/ 195 w 498"/>
                <a:gd name="T9" fmla="*/ 134 h 445"/>
                <a:gd name="T10" fmla="*/ 195 w 498"/>
                <a:gd name="T11" fmla="*/ 125 h 445"/>
                <a:gd name="T12" fmla="*/ 178 w 498"/>
                <a:gd name="T13" fmla="*/ 107 h 445"/>
                <a:gd name="T14" fmla="*/ 275 w 498"/>
                <a:gd name="T15" fmla="*/ 10 h 445"/>
                <a:gd name="T16" fmla="*/ 195 w 498"/>
                <a:gd name="T17" fmla="*/ 0 h 445"/>
                <a:gd name="T18" fmla="*/ 107 w 498"/>
                <a:gd name="T19" fmla="*/ 54 h 445"/>
                <a:gd name="T20" fmla="*/ 72 w 498"/>
                <a:gd name="T21" fmla="*/ 81 h 445"/>
                <a:gd name="T22" fmla="*/ 53 w 498"/>
                <a:gd name="T23" fmla="*/ 116 h 445"/>
                <a:gd name="T24" fmla="*/ 18 w 498"/>
                <a:gd name="T25" fmla="*/ 125 h 445"/>
                <a:gd name="T26" fmla="*/ 0 w 498"/>
                <a:gd name="T27" fmla="*/ 143 h 445"/>
                <a:gd name="T28" fmla="*/ 0 w 498"/>
                <a:gd name="T29" fmla="*/ 151 h 445"/>
                <a:gd name="T30" fmla="*/ 36 w 498"/>
                <a:gd name="T31" fmla="*/ 187 h 445"/>
                <a:gd name="T32" fmla="*/ 53 w 498"/>
                <a:gd name="T33" fmla="*/ 196 h 445"/>
                <a:gd name="T34" fmla="*/ 72 w 498"/>
                <a:gd name="T35" fmla="*/ 178 h 445"/>
                <a:gd name="T36" fmla="*/ 80 w 498"/>
                <a:gd name="T37" fmla="*/ 151 h 445"/>
                <a:gd name="T38" fmla="*/ 222 w 498"/>
                <a:gd name="T39" fmla="*/ 160 h 445"/>
                <a:gd name="T40" fmla="*/ 222 w 498"/>
                <a:gd name="T41" fmla="*/ 160 h 445"/>
                <a:gd name="T42" fmla="*/ 213 w 498"/>
                <a:gd name="T43" fmla="*/ 160 h 445"/>
                <a:gd name="T44" fmla="*/ 178 w 498"/>
                <a:gd name="T45" fmla="*/ 187 h 445"/>
                <a:gd name="T46" fmla="*/ 169 w 498"/>
                <a:gd name="T47" fmla="*/ 204 h 445"/>
                <a:gd name="T48" fmla="*/ 381 w 498"/>
                <a:gd name="T49" fmla="*/ 435 h 445"/>
                <a:gd name="T50" fmla="*/ 399 w 498"/>
                <a:gd name="T51" fmla="*/ 435 h 445"/>
                <a:gd name="T52" fmla="*/ 426 w 498"/>
                <a:gd name="T53" fmla="*/ 417 h 445"/>
                <a:gd name="T54" fmla="*/ 426 w 498"/>
                <a:gd name="T55" fmla="*/ 400 h 445"/>
                <a:gd name="T56" fmla="*/ 222 w 498"/>
                <a:gd name="T57" fmla="*/ 160 h 445"/>
                <a:gd name="T58" fmla="*/ 497 w 498"/>
                <a:gd name="T59" fmla="*/ 63 h 445"/>
                <a:gd name="T60" fmla="*/ 497 w 498"/>
                <a:gd name="T61" fmla="*/ 63 h 445"/>
                <a:gd name="T62" fmla="*/ 479 w 498"/>
                <a:gd name="T63" fmla="*/ 54 h 445"/>
                <a:gd name="T64" fmla="*/ 461 w 498"/>
                <a:gd name="T65" fmla="*/ 89 h 445"/>
                <a:gd name="T66" fmla="*/ 408 w 498"/>
                <a:gd name="T67" fmla="*/ 107 h 445"/>
                <a:gd name="T68" fmla="*/ 399 w 498"/>
                <a:gd name="T69" fmla="*/ 63 h 445"/>
                <a:gd name="T70" fmla="*/ 417 w 498"/>
                <a:gd name="T71" fmla="*/ 19 h 445"/>
                <a:gd name="T72" fmla="*/ 408 w 498"/>
                <a:gd name="T73" fmla="*/ 10 h 445"/>
                <a:gd name="T74" fmla="*/ 337 w 498"/>
                <a:gd name="T75" fmla="*/ 72 h 445"/>
                <a:gd name="T76" fmla="*/ 319 w 498"/>
                <a:gd name="T77" fmla="*/ 151 h 445"/>
                <a:gd name="T78" fmla="*/ 284 w 498"/>
                <a:gd name="T79" fmla="*/ 187 h 445"/>
                <a:gd name="T80" fmla="*/ 319 w 498"/>
                <a:gd name="T81" fmla="*/ 231 h 445"/>
                <a:gd name="T82" fmla="*/ 364 w 498"/>
                <a:gd name="T83" fmla="*/ 187 h 445"/>
                <a:gd name="T84" fmla="*/ 408 w 498"/>
                <a:gd name="T85" fmla="*/ 178 h 445"/>
                <a:gd name="T86" fmla="*/ 488 w 498"/>
                <a:gd name="T87" fmla="*/ 143 h 445"/>
                <a:gd name="T88" fmla="*/ 497 w 498"/>
                <a:gd name="T89" fmla="*/ 63 h 445"/>
                <a:gd name="T90" fmla="*/ 72 w 498"/>
                <a:gd name="T91" fmla="*/ 400 h 445"/>
                <a:gd name="T92" fmla="*/ 72 w 498"/>
                <a:gd name="T93" fmla="*/ 400 h 445"/>
                <a:gd name="T94" fmla="*/ 72 w 498"/>
                <a:gd name="T95" fmla="*/ 417 h 445"/>
                <a:gd name="T96" fmla="*/ 89 w 498"/>
                <a:gd name="T97" fmla="*/ 444 h 445"/>
                <a:gd name="T98" fmla="*/ 107 w 498"/>
                <a:gd name="T99" fmla="*/ 435 h 445"/>
                <a:gd name="T100" fmla="*/ 231 w 498"/>
                <a:gd name="T101" fmla="*/ 320 h 445"/>
                <a:gd name="T102" fmla="*/ 195 w 498"/>
                <a:gd name="T103" fmla="*/ 275 h 445"/>
                <a:gd name="T104" fmla="*/ 72 w 498"/>
                <a:gd name="T105" fmla="*/ 400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98" h="445">
                  <a:moveTo>
                    <a:pt x="80" y="151"/>
                  </a:moveTo>
                  <a:lnTo>
                    <a:pt x="80" y="151"/>
                  </a:lnTo>
                  <a:cubicBezTo>
                    <a:pt x="97" y="134"/>
                    <a:pt x="116" y="143"/>
                    <a:pt x="142" y="169"/>
                  </a:cubicBezTo>
                  <a:cubicBezTo>
                    <a:pt x="151" y="178"/>
                    <a:pt x="151" y="169"/>
                    <a:pt x="151" y="169"/>
                  </a:cubicBezTo>
                  <a:cubicBezTo>
                    <a:pt x="160" y="169"/>
                    <a:pt x="186" y="134"/>
                    <a:pt x="195" y="134"/>
                  </a:cubicBezTo>
                  <a:cubicBezTo>
                    <a:pt x="195" y="134"/>
                    <a:pt x="195" y="134"/>
                    <a:pt x="195" y="125"/>
                  </a:cubicBezTo>
                  <a:cubicBezTo>
                    <a:pt x="186" y="125"/>
                    <a:pt x="178" y="116"/>
                    <a:pt x="178" y="107"/>
                  </a:cubicBezTo>
                  <a:cubicBezTo>
                    <a:pt x="133" y="45"/>
                    <a:pt x="301" y="10"/>
                    <a:pt x="275" y="10"/>
                  </a:cubicBezTo>
                  <a:cubicBezTo>
                    <a:pt x="257" y="0"/>
                    <a:pt x="204" y="0"/>
                    <a:pt x="195" y="0"/>
                  </a:cubicBezTo>
                  <a:cubicBezTo>
                    <a:pt x="169" y="10"/>
                    <a:pt x="125" y="36"/>
                    <a:pt x="107" y="54"/>
                  </a:cubicBezTo>
                  <a:cubicBezTo>
                    <a:pt x="80" y="72"/>
                    <a:pt x="72" y="81"/>
                    <a:pt x="72" y="81"/>
                  </a:cubicBezTo>
                  <a:cubicBezTo>
                    <a:pt x="62" y="89"/>
                    <a:pt x="72" y="107"/>
                    <a:pt x="53" y="116"/>
                  </a:cubicBezTo>
                  <a:cubicBezTo>
                    <a:pt x="36" y="125"/>
                    <a:pt x="27" y="116"/>
                    <a:pt x="18" y="125"/>
                  </a:cubicBezTo>
                  <a:cubicBezTo>
                    <a:pt x="18" y="134"/>
                    <a:pt x="9" y="134"/>
                    <a:pt x="0" y="143"/>
                  </a:cubicBezTo>
                  <a:lnTo>
                    <a:pt x="0" y="151"/>
                  </a:lnTo>
                  <a:lnTo>
                    <a:pt x="36" y="187"/>
                  </a:lnTo>
                  <a:cubicBezTo>
                    <a:pt x="36" y="196"/>
                    <a:pt x="44" y="196"/>
                    <a:pt x="53" y="196"/>
                  </a:cubicBezTo>
                  <a:cubicBezTo>
                    <a:pt x="53" y="187"/>
                    <a:pt x="62" y="178"/>
                    <a:pt x="72" y="178"/>
                  </a:cubicBezTo>
                  <a:cubicBezTo>
                    <a:pt x="72" y="178"/>
                    <a:pt x="72" y="151"/>
                    <a:pt x="80" y="151"/>
                  </a:cubicBezTo>
                  <a:close/>
                  <a:moveTo>
                    <a:pt x="222" y="160"/>
                  </a:moveTo>
                  <a:lnTo>
                    <a:pt x="222" y="160"/>
                  </a:lnTo>
                  <a:cubicBezTo>
                    <a:pt x="213" y="160"/>
                    <a:pt x="213" y="160"/>
                    <a:pt x="213" y="160"/>
                  </a:cubicBezTo>
                  <a:cubicBezTo>
                    <a:pt x="178" y="187"/>
                    <a:pt x="178" y="187"/>
                    <a:pt x="178" y="187"/>
                  </a:cubicBezTo>
                  <a:cubicBezTo>
                    <a:pt x="169" y="196"/>
                    <a:pt x="169" y="196"/>
                    <a:pt x="169" y="204"/>
                  </a:cubicBezTo>
                  <a:cubicBezTo>
                    <a:pt x="381" y="435"/>
                    <a:pt x="381" y="435"/>
                    <a:pt x="381" y="435"/>
                  </a:cubicBezTo>
                  <a:cubicBezTo>
                    <a:pt x="381" y="444"/>
                    <a:pt x="391" y="444"/>
                    <a:pt x="399" y="435"/>
                  </a:cubicBezTo>
                  <a:cubicBezTo>
                    <a:pt x="426" y="417"/>
                    <a:pt x="426" y="417"/>
                    <a:pt x="426" y="417"/>
                  </a:cubicBezTo>
                  <a:cubicBezTo>
                    <a:pt x="426" y="408"/>
                    <a:pt x="426" y="400"/>
                    <a:pt x="426" y="400"/>
                  </a:cubicBezTo>
                  <a:lnTo>
                    <a:pt x="222" y="160"/>
                  </a:lnTo>
                  <a:close/>
                  <a:moveTo>
                    <a:pt x="497" y="63"/>
                  </a:moveTo>
                  <a:lnTo>
                    <a:pt x="497" y="63"/>
                  </a:lnTo>
                  <a:cubicBezTo>
                    <a:pt x="488" y="45"/>
                    <a:pt x="488" y="54"/>
                    <a:pt x="479" y="54"/>
                  </a:cubicBezTo>
                  <a:cubicBezTo>
                    <a:pt x="479" y="63"/>
                    <a:pt x="461" y="81"/>
                    <a:pt x="461" y="89"/>
                  </a:cubicBezTo>
                  <a:cubicBezTo>
                    <a:pt x="452" y="107"/>
                    <a:pt x="435" y="125"/>
                    <a:pt x="408" y="107"/>
                  </a:cubicBezTo>
                  <a:cubicBezTo>
                    <a:pt x="381" y="81"/>
                    <a:pt x="391" y="72"/>
                    <a:pt x="399" y="63"/>
                  </a:cubicBezTo>
                  <a:cubicBezTo>
                    <a:pt x="399" y="54"/>
                    <a:pt x="417" y="28"/>
                    <a:pt x="417" y="19"/>
                  </a:cubicBezTo>
                  <a:cubicBezTo>
                    <a:pt x="426" y="19"/>
                    <a:pt x="417" y="10"/>
                    <a:pt x="408" y="10"/>
                  </a:cubicBezTo>
                  <a:cubicBezTo>
                    <a:pt x="399" y="19"/>
                    <a:pt x="346" y="36"/>
                    <a:pt x="337" y="72"/>
                  </a:cubicBezTo>
                  <a:cubicBezTo>
                    <a:pt x="328" y="98"/>
                    <a:pt x="346" y="125"/>
                    <a:pt x="319" y="151"/>
                  </a:cubicBezTo>
                  <a:cubicBezTo>
                    <a:pt x="284" y="187"/>
                    <a:pt x="284" y="187"/>
                    <a:pt x="284" y="187"/>
                  </a:cubicBezTo>
                  <a:cubicBezTo>
                    <a:pt x="319" y="231"/>
                    <a:pt x="319" y="231"/>
                    <a:pt x="319" y="231"/>
                  </a:cubicBezTo>
                  <a:cubicBezTo>
                    <a:pt x="364" y="187"/>
                    <a:pt x="364" y="187"/>
                    <a:pt x="364" y="187"/>
                  </a:cubicBezTo>
                  <a:cubicBezTo>
                    <a:pt x="372" y="178"/>
                    <a:pt x="391" y="169"/>
                    <a:pt x="408" y="178"/>
                  </a:cubicBezTo>
                  <a:cubicBezTo>
                    <a:pt x="452" y="187"/>
                    <a:pt x="470" y="169"/>
                    <a:pt x="488" y="143"/>
                  </a:cubicBezTo>
                  <a:cubicBezTo>
                    <a:pt x="497" y="116"/>
                    <a:pt x="497" y="72"/>
                    <a:pt x="497" y="63"/>
                  </a:cubicBezTo>
                  <a:close/>
                  <a:moveTo>
                    <a:pt x="72" y="400"/>
                  </a:moveTo>
                  <a:lnTo>
                    <a:pt x="72" y="400"/>
                  </a:lnTo>
                  <a:cubicBezTo>
                    <a:pt x="62" y="408"/>
                    <a:pt x="62" y="417"/>
                    <a:pt x="72" y="417"/>
                  </a:cubicBezTo>
                  <a:cubicBezTo>
                    <a:pt x="89" y="444"/>
                    <a:pt x="89" y="444"/>
                    <a:pt x="89" y="444"/>
                  </a:cubicBezTo>
                  <a:cubicBezTo>
                    <a:pt x="97" y="444"/>
                    <a:pt x="107" y="444"/>
                    <a:pt x="107" y="435"/>
                  </a:cubicBezTo>
                  <a:cubicBezTo>
                    <a:pt x="231" y="320"/>
                    <a:pt x="231" y="320"/>
                    <a:pt x="231" y="320"/>
                  </a:cubicBezTo>
                  <a:cubicBezTo>
                    <a:pt x="195" y="275"/>
                    <a:pt x="195" y="275"/>
                    <a:pt x="195" y="275"/>
                  </a:cubicBezTo>
                  <a:lnTo>
                    <a:pt x="72" y="400"/>
                  </a:lnTo>
                  <a:close/>
                </a:path>
              </a:pathLst>
            </a:custGeom>
            <a:solidFill>
              <a:schemeClr val="bg1"/>
            </a:solidFill>
            <a:ln>
              <a:noFill/>
            </a:ln>
            <a:effec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3" name="Freeform 116"/>
            <p:cNvSpPr>
              <a:spLocks noChangeArrowheads="1"/>
            </p:cNvSpPr>
            <p:nvPr/>
          </p:nvSpPr>
          <p:spPr bwMode="auto">
            <a:xfrm>
              <a:off x="10035761" y="3975754"/>
              <a:ext cx="1103247" cy="1138567"/>
            </a:xfrm>
            <a:custGeom>
              <a:avLst/>
              <a:gdLst>
                <a:gd name="T0" fmla="*/ 400 w 445"/>
                <a:gd name="T1" fmla="*/ 159 h 462"/>
                <a:gd name="T2" fmla="*/ 400 w 445"/>
                <a:gd name="T3" fmla="*/ 159 h 462"/>
                <a:gd name="T4" fmla="*/ 266 w 445"/>
                <a:gd name="T5" fmla="*/ 8 h 462"/>
                <a:gd name="T6" fmla="*/ 36 w 445"/>
                <a:gd name="T7" fmla="*/ 248 h 462"/>
                <a:gd name="T8" fmla="*/ 9 w 445"/>
                <a:gd name="T9" fmla="*/ 319 h 462"/>
                <a:gd name="T10" fmla="*/ 81 w 445"/>
                <a:gd name="T11" fmla="*/ 355 h 462"/>
                <a:gd name="T12" fmla="*/ 98 w 445"/>
                <a:gd name="T13" fmla="*/ 346 h 462"/>
                <a:gd name="T14" fmla="*/ 134 w 445"/>
                <a:gd name="T15" fmla="*/ 372 h 462"/>
                <a:gd name="T16" fmla="*/ 160 w 445"/>
                <a:gd name="T17" fmla="*/ 434 h 462"/>
                <a:gd name="T18" fmla="*/ 187 w 445"/>
                <a:gd name="T19" fmla="*/ 452 h 462"/>
                <a:gd name="T20" fmla="*/ 240 w 445"/>
                <a:gd name="T21" fmla="*/ 434 h 462"/>
                <a:gd name="T22" fmla="*/ 249 w 445"/>
                <a:gd name="T23" fmla="*/ 416 h 462"/>
                <a:gd name="T24" fmla="*/ 231 w 445"/>
                <a:gd name="T25" fmla="*/ 390 h 462"/>
                <a:gd name="T26" fmla="*/ 204 w 445"/>
                <a:gd name="T27" fmla="*/ 337 h 462"/>
                <a:gd name="T28" fmla="*/ 231 w 445"/>
                <a:gd name="T29" fmla="*/ 310 h 462"/>
                <a:gd name="T30" fmla="*/ 417 w 445"/>
                <a:gd name="T31" fmla="*/ 355 h 462"/>
                <a:gd name="T32" fmla="*/ 400 w 445"/>
                <a:gd name="T33" fmla="*/ 159 h 462"/>
                <a:gd name="T34" fmla="*/ 390 w 445"/>
                <a:gd name="T35" fmla="*/ 310 h 462"/>
                <a:gd name="T36" fmla="*/ 390 w 445"/>
                <a:gd name="T37" fmla="*/ 310 h 462"/>
                <a:gd name="T38" fmla="*/ 302 w 445"/>
                <a:gd name="T39" fmla="*/ 204 h 462"/>
                <a:gd name="T40" fmla="*/ 284 w 445"/>
                <a:gd name="T41" fmla="*/ 62 h 462"/>
                <a:gd name="T42" fmla="*/ 364 w 445"/>
                <a:gd name="T43" fmla="*/ 177 h 462"/>
                <a:gd name="T44" fmla="*/ 390 w 445"/>
                <a:gd name="T45" fmla="*/ 31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p:spPr>
          <p:txBody>
            <a:bodyPr wrap="none" lIns="91424" tIns="45712" rIns="91424" bIns="45712"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700" b="0" i="0" u="none" strike="noStrike" kern="1200" cap="none" spc="0" normalizeH="0" baseline="0" noProof="0" dirty="0">
                <a:ln>
                  <a:noFill/>
                </a:ln>
                <a:solidFill>
                  <a:srgbClr val="000000"/>
                </a:solidFill>
                <a:effectLst/>
                <a:uLnTx/>
                <a:uFillTx/>
                <a:latin typeface="Roboto" charset="0"/>
                <a:ea typeface="Roboto" charset="0"/>
                <a:cs typeface="Roboto" charset="0"/>
              </a:endParaRPr>
            </a:p>
          </p:txBody>
        </p:sp>
        <p:sp>
          <p:nvSpPr>
            <p:cNvPr id="54" name="TextBox 53"/>
            <p:cNvSpPr txBox="1"/>
            <p:nvPr/>
          </p:nvSpPr>
          <p:spPr>
            <a:xfrm>
              <a:off x="4558401" y="7249905"/>
              <a:ext cx="2665407"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Roboto" charset="0"/>
                  <a:ea typeface="Roboto" charset="0"/>
                  <a:cs typeface="Roboto" charset="0"/>
                </a:rPr>
                <a:t>54%</a:t>
              </a:r>
            </a:p>
          </p:txBody>
        </p:sp>
        <p:sp>
          <p:nvSpPr>
            <p:cNvPr id="55" name="TextBox 54"/>
            <p:cNvSpPr txBox="1"/>
            <p:nvPr/>
          </p:nvSpPr>
          <p:spPr>
            <a:xfrm>
              <a:off x="4668392" y="9635269"/>
              <a:ext cx="2371082"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53" normalizeH="0" baseline="0" noProof="0" dirty="0">
                  <a:ln>
                    <a:noFill/>
                  </a:ln>
                  <a:solidFill>
                    <a:srgbClr val="000000"/>
                  </a:solidFill>
                  <a:effectLst/>
                  <a:uLnTx/>
                  <a:uFillTx/>
                  <a:latin typeface="Roboto" charset="0"/>
                  <a:ea typeface="Roboto" charset="0"/>
                  <a:cs typeface="Roboto" charset="0"/>
                </a:rPr>
                <a:t>Reused</a:t>
              </a:r>
            </a:p>
          </p:txBody>
        </p:sp>
        <p:sp>
          <p:nvSpPr>
            <p:cNvPr id="56" name="TextBox 55"/>
            <p:cNvSpPr txBox="1"/>
            <p:nvPr/>
          </p:nvSpPr>
          <p:spPr>
            <a:xfrm>
              <a:off x="11177635" y="5165141"/>
              <a:ext cx="2665407"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Roboto" charset="0"/>
                  <a:ea typeface="Roboto" charset="0"/>
                  <a:cs typeface="Roboto" charset="0"/>
                </a:rPr>
                <a:t>23%</a:t>
              </a:r>
            </a:p>
          </p:txBody>
        </p:sp>
        <p:sp>
          <p:nvSpPr>
            <p:cNvPr id="57" name="TextBox 56"/>
            <p:cNvSpPr txBox="1"/>
            <p:nvPr/>
          </p:nvSpPr>
          <p:spPr>
            <a:xfrm>
              <a:off x="10912935" y="7550507"/>
              <a:ext cx="3120455"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53" normalizeH="0" baseline="0" noProof="0" dirty="0">
                  <a:ln>
                    <a:noFill/>
                  </a:ln>
                  <a:solidFill>
                    <a:srgbClr val="000000"/>
                  </a:solidFill>
                  <a:effectLst/>
                  <a:uLnTx/>
                  <a:uFillTx/>
                  <a:latin typeface="Roboto" charset="0"/>
                  <a:ea typeface="Roboto" charset="0"/>
                  <a:cs typeface="Roboto" charset="0"/>
                </a:rPr>
                <a:t>reusable</a:t>
              </a:r>
            </a:p>
          </p:txBody>
        </p:sp>
        <p:sp>
          <p:nvSpPr>
            <p:cNvPr id="58" name="TextBox 57"/>
            <p:cNvSpPr txBox="1"/>
            <p:nvPr/>
          </p:nvSpPr>
          <p:spPr>
            <a:xfrm>
              <a:off x="18842124" y="7465197"/>
              <a:ext cx="2665407" cy="1722877"/>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Roboto" charset="0"/>
                  <a:ea typeface="Roboto" charset="0"/>
                  <a:cs typeface="Roboto" charset="0"/>
                </a:rPr>
                <a:t>35%</a:t>
              </a:r>
            </a:p>
          </p:txBody>
        </p:sp>
        <p:sp>
          <p:nvSpPr>
            <p:cNvPr id="59" name="TextBox 58"/>
            <p:cNvSpPr txBox="1"/>
            <p:nvPr/>
          </p:nvSpPr>
          <p:spPr>
            <a:xfrm>
              <a:off x="19622986" y="9850563"/>
              <a:ext cx="1029341" cy="765723"/>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all" spc="53" normalizeH="0" baseline="0" noProof="0" dirty="0">
                  <a:ln>
                    <a:noFill/>
                  </a:ln>
                  <a:solidFill>
                    <a:srgbClr val="000000"/>
                  </a:solidFill>
                  <a:effectLst/>
                  <a:uLnTx/>
                  <a:uFillTx/>
                  <a:latin typeface="Roboto" charset="0"/>
                  <a:ea typeface="Roboto" charset="0"/>
                  <a:cs typeface="Roboto" charset="0"/>
                </a:rPr>
                <a:t>ROI</a:t>
              </a:r>
            </a:p>
          </p:txBody>
        </p:sp>
      </p:grpSp>
      <p:sp>
        <p:nvSpPr>
          <p:cNvPr id="60" name="TextBox 59"/>
          <p:cNvSpPr txBox="1"/>
          <p:nvPr/>
        </p:nvSpPr>
        <p:spPr>
          <a:xfrm>
            <a:off x="6685534" y="5296872"/>
            <a:ext cx="4668265" cy="11079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BE" sz="66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10.000.000 €</a:t>
            </a:r>
          </a:p>
        </p:txBody>
      </p:sp>
      <p:sp>
        <p:nvSpPr>
          <p:cNvPr id="25" name="Slide Number Placeholder 4"/>
          <p:cNvSpPr txBox="1">
            <a:spLocks/>
          </p:cNvSpPr>
          <p:nvPr/>
        </p:nvSpPr>
        <p:spPr>
          <a:xfrm>
            <a:off x="11353799" y="6270274"/>
            <a:ext cx="675331" cy="466702"/>
          </a:xfrm>
          <a:prstGeom prst="rect">
            <a:avLst/>
          </a:prstGeom>
        </p:spPr>
        <p:txBody>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A20BCE-BB7B-46B6-B74F-5C461C2FC4DE}" type="slidenum">
              <a:rPr lang="en-US" smtClean="0">
                <a:solidFill>
                  <a:schemeClr val="bg1"/>
                </a:solidFill>
              </a:rPr>
              <a:pPr/>
              <a:t>68</a:t>
            </a:fld>
            <a:endParaRPr lang="en-US" dirty="0">
              <a:solidFill>
                <a:schemeClr val="bg1"/>
              </a:solidFill>
            </a:endParaRPr>
          </a:p>
        </p:txBody>
      </p:sp>
      <p:sp>
        <p:nvSpPr>
          <p:cNvPr id="6" name="Slide Number Placeholder 5"/>
          <p:cNvSpPr>
            <a:spLocks noGrp="1"/>
          </p:cNvSpPr>
          <p:nvPr>
            <p:ph type="sldNum" sz="quarter" idx="12"/>
          </p:nvPr>
        </p:nvSpPr>
        <p:spPr/>
        <p:txBody>
          <a:bodyPr/>
          <a:lstStyle/>
          <a:p>
            <a:fld id="{D45B42A2-12DC-D04A-88D3-A93CC82DF348}" type="slidenum">
              <a:rPr lang="en-US" smtClean="0"/>
              <a:t>68</a:t>
            </a:fld>
            <a:endParaRPr lang="en-US" dirty="0"/>
          </a:p>
        </p:txBody>
      </p:sp>
    </p:spTree>
    <p:extLst>
      <p:ext uri="{BB962C8B-B14F-4D97-AF65-F5344CB8AC3E}">
        <p14:creationId xmlns:p14="http://schemas.microsoft.com/office/powerpoint/2010/main" val="37885442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sz="quarter" idx="14"/>
          </p:nvPr>
        </p:nvSpPr>
        <p:spPr/>
        <p:txBody>
          <a:bodyPr/>
          <a:lstStyle/>
          <a:p>
            <a:r>
              <a:rPr lang="en-US" dirty="0"/>
              <a:t>use the power of the network of institutions</a:t>
            </a:r>
          </a:p>
          <a:p>
            <a:endParaRPr lang="en-US" dirty="0"/>
          </a:p>
          <a:p>
            <a:r>
              <a:rPr lang="en-US" dirty="0"/>
              <a:t>deal with interdependencies</a:t>
            </a:r>
          </a:p>
          <a:p>
            <a:endParaRPr lang="en-US" dirty="0"/>
          </a:p>
          <a:p>
            <a:r>
              <a:rPr lang="en-US" dirty="0"/>
              <a:t>focus on the essence, not on "bells and whistles"</a:t>
            </a:r>
          </a:p>
          <a:p>
            <a:endParaRPr lang="en-US" dirty="0"/>
          </a:p>
          <a:p>
            <a:r>
              <a:rPr lang="en-US" dirty="0"/>
              <a:t>deal with the (un)availability of (critical) services</a:t>
            </a:r>
          </a:p>
          <a:p>
            <a:endParaRPr lang="en-US" dirty="0"/>
          </a:p>
          <a:p>
            <a:r>
              <a:rPr lang="en-US" dirty="0"/>
              <a:t>strive for uniformity of technological solutions / use of site licenses</a:t>
            </a:r>
          </a:p>
        </p:txBody>
      </p:sp>
      <p:sp>
        <p:nvSpPr>
          <p:cNvPr id="6" name="Title 5"/>
          <p:cNvSpPr>
            <a:spLocks noGrp="1"/>
          </p:cNvSpPr>
          <p:nvPr>
            <p:ph type="title"/>
          </p:nvPr>
        </p:nvSpPr>
        <p:spPr/>
        <p:txBody>
          <a:bodyPr/>
          <a:lstStyle/>
          <a:p>
            <a:r>
              <a:rPr lang="en-US"/>
              <a:t>Challenges</a:t>
            </a:r>
            <a:endParaRPr lang="en-US" dirty="0"/>
          </a:p>
        </p:txBody>
      </p:sp>
      <p:sp>
        <p:nvSpPr>
          <p:cNvPr id="5" name="Slide Number Placeholder 4"/>
          <p:cNvSpPr>
            <a:spLocks noGrp="1"/>
          </p:cNvSpPr>
          <p:nvPr>
            <p:ph type="sldNum" sz="quarter" idx="12"/>
          </p:nvPr>
        </p:nvSpPr>
        <p:spPr/>
        <p:txBody>
          <a:bodyPr/>
          <a:lstStyle/>
          <a:p>
            <a:fld id="{D45B42A2-12DC-D04A-88D3-A93CC82DF348}" type="slidenum">
              <a:rPr lang="en-US" smtClean="0"/>
              <a:t>69</a:t>
            </a:fld>
            <a:endParaRPr lang="en-US" dirty="0"/>
          </a:p>
        </p:txBody>
      </p:sp>
    </p:spTree>
    <p:extLst>
      <p:ext uri="{BB962C8B-B14F-4D97-AF65-F5344CB8AC3E}">
        <p14:creationId xmlns:p14="http://schemas.microsoft.com/office/powerpoint/2010/main" val="26823050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quarter" idx="14"/>
          </p:nvPr>
        </p:nvSpPr>
        <p:spPr/>
        <p:txBody>
          <a:bodyPr>
            <a:normAutofit lnSpcReduction="10000"/>
          </a:bodyPr>
          <a:lstStyle/>
          <a:p>
            <a:r>
              <a:rPr lang="en-GB" smtClean="0"/>
              <a:t>possibility for MS’s to notify electronic identification schemes, provided that some conditions are met, e.g.</a:t>
            </a:r>
          </a:p>
          <a:p>
            <a:pPr lvl="1"/>
            <a:r>
              <a:rPr lang="en-GB" smtClean="0"/>
              <a:t>issued by, under a mandate from or recognized by the notifying MS</a:t>
            </a:r>
          </a:p>
          <a:p>
            <a:pPr lvl="1"/>
            <a:r>
              <a:rPr lang="en-GB" smtClean="0"/>
              <a:t>can be used to access at least one government service which requires electronic identification in the notifying MS</a:t>
            </a:r>
          </a:p>
          <a:p>
            <a:pPr lvl="1"/>
            <a:r>
              <a:rPr lang="en-GB" smtClean="0"/>
              <a:t>meets the requirements of at least one of the assurance levels set out by the eIDAS regulation</a:t>
            </a:r>
          </a:p>
          <a:p>
            <a:pPr lvl="2"/>
            <a:r>
              <a:rPr lang="en-GB" smtClean="0"/>
              <a:t>high</a:t>
            </a:r>
          </a:p>
          <a:p>
            <a:pPr lvl="2"/>
            <a:r>
              <a:rPr lang="en-GB" smtClean="0"/>
              <a:t>substantial</a:t>
            </a:r>
          </a:p>
          <a:p>
            <a:pPr lvl="2"/>
            <a:r>
              <a:rPr lang="en-GB" smtClean="0"/>
              <a:t>low</a:t>
            </a:r>
          </a:p>
          <a:p>
            <a:pPr lvl="1"/>
            <a:r>
              <a:rPr lang="en-GB" smtClean="0"/>
              <a:t>notifying MS ensures that the person identification data uniquely representing a person is attributed in accordance with  the requirements of the chosen assurance level</a:t>
            </a:r>
          </a:p>
          <a:p>
            <a:pPr lvl="1"/>
            <a:r>
              <a:rPr lang="en-GB" smtClean="0"/>
              <a:t>party issuing electronic identification means ensures that electronic identification means is attributed according to the requirements of the chosen assurance level </a:t>
            </a:r>
            <a:endParaRPr lang="en-GB" dirty="0"/>
          </a:p>
        </p:txBody>
      </p:sp>
      <p:sp>
        <p:nvSpPr>
          <p:cNvPr id="2" name="Titel 1"/>
          <p:cNvSpPr>
            <a:spLocks noGrp="1"/>
          </p:cNvSpPr>
          <p:nvPr>
            <p:ph type="title"/>
          </p:nvPr>
        </p:nvSpPr>
        <p:spPr/>
        <p:txBody>
          <a:bodyPr/>
          <a:lstStyle/>
          <a:p>
            <a:r>
              <a:rPr lang="en-GB" dirty="0" err="1" smtClean="0"/>
              <a:t>eIDAS</a:t>
            </a:r>
            <a:r>
              <a:rPr lang="en-GB" dirty="0" smtClean="0"/>
              <a:t>: electronic identification</a:t>
            </a:r>
            <a:endParaRPr lang="en-GB" dirty="0"/>
          </a:p>
        </p:txBody>
      </p:sp>
      <p:sp>
        <p:nvSpPr>
          <p:cNvPr id="9" name="Slide Number Placeholder 8"/>
          <p:cNvSpPr>
            <a:spLocks noGrp="1"/>
          </p:cNvSpPr>
          <p:nvPr>
            <p:ph type="sldNum" sz="quarter" idx="12"/>
          </p:nvPr>
        </p:nvSpPr>
        <p:spPr/>
        <p:txBody>
          <a:bodyPr/>
          <a:lstStyle/>
          <a:p>
            <a:fld id="{D45B42A2-12DC-D04A-88D3-A93CC82DF348}" type="slidenum">
              <a:rPr lang="en-US" smtClean="0"/>
              <a:t>7</a:t>
            </a:fld>
            <a:endParaRPr lang="en-US" dirty="0"/>
          </a:p>
        </p:txBody>
      </p:sp>
    </p:spTree>
    <p:extLst>
      <p:ext uri="{BB962C8B-B14F-4D97-AF65-F5344CB8AC3E}">
        <p14:creationId xmlns:p14="http://schemas.microsoft.com/office/powerpoint/2010/main" val="7200456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5"/>
          <p:cNvSpPr>
            <a:spLocks noGrp="1"/>
          </p:cNvSpPr>
          <p:nvPr>
            <p:ph sz="quarter" idx="14"/>
          </p:nvPr>
        </p:nvSpPr>
        <p:spPr>
          <a:xfrm>
            <a:off x="6168007" y="1379913"/>
            <a:ext cx="5685975" cy="5255487"/>
          </a:xfrm>
          <a:prstGeom prst="rect">
            <a:avLst/>
          </a:prstGeom>
        </p:spPr>
        <p:txBody>
          <a:bodyPr>
            <a:normAutofit/>
          </a:bodyPr>
          <a:lstStyle/>
          <a:p>
            <a:pPr marL="0" indent="0">
              <a:buNone/>
            </a:pPr>
            <a:r>
              <a:rPr lang="en-US" sz="3200" dirty="0"/>
              <a:t>We live in a platform economy:</a:t>
            </a:r>
          </a:p>
          <a:p>
            <a:pPr marL="342900" indent="-342900">
              <a:buFont typeface="Arial" panose="020B0604020202020204" pitchFamily="34" charset="0"/>
              <a:buChar char="•"/>
            </a:pPr>
            <a:r>
              <a:rPr lang="fr-BE" dirty="0"/>
              <a:t>eBay, Amazon</a:t>
            </a:r>
          </a:p>
          <a:p>
            <a:pPr marL="342900" indent="-342900">
              <a:buFont typeface="Arial" panose="020B0604020202020204" pitchFamily="34" charset="0"/>
              <a:buChar char="•"/>
            </a:pPr>
            <a:r>
              <a:rPr lang="fr-BE" dirty="0"/>
              <a:t>YouTube</a:t>
            </a:r>
          </a:p>
          <a:p>
            <a:pPr marL="342900" indent="-342900">
              <a:buFont typeface="Arial" panose="020B0604020202020204" pitchFamily="34" charset="0"/>
              <a:buChar char="•"/>
            </a:pPr>
            <a:r>
              <a:rPr lang="fr-BE" dirty="0"/>
              <a:t>Google, </a:t>
            </a:r>
            <a:r>
              <a:rPr lang="fr-BE" dirty="0" err="1"/>
              <a:t>Baidu</a:t>
            </a:r>
            <a:endParaRPr lang="fr-BE" dirty="0"/>
          </a:p>
          <a:p>
            <a:pPr marL="342900" indent="-342900">
              <a:buFont typeface="Arial" panose="020B0604020202020204" pitchFamily="34" charset="0"/>
              <a:buChar char="•"/>
            </a:pPr>
            <a:r>
              <a:rPr lang="fr-BE" dirty="0" err="1"/>
              <a:t>Paypal</a:t>
            </a:r>
            <a:r>
              <a:rPr lang="fr-BE" dirty="0"/>
              <a:t>, </a:t>
            </a:r>
            <a:r>
              <a:rPr lang="fr-BE" dirty="0" err="1"/>
              <a:t>Alipay</a:t>
            </a:r>
            <a:endParaRPr lang="fr-BE" dirty="0"/>
          </a:p>
          <a:p>
            <a:pPr marL="342900" indent="-342900">
              <a:buFont typeface="Arial" panose="020B0604020202020204" pitchFamily="34" charset="0"/>
              <a:buChar char="•"/>
            </a:pPr>
            <a:r>
              <a:rPr lang="fr-BE" dirty="0"/>
              <a:t>iOS, Android</a:t>
            </a:r>
          </a:p>
          <a:p>
            <a:pPr marL="342900" indent="-342900">
              <a:buFont typeface="Arial" panose="020B0604020202020204" pitchFamily="34" charset="0"/>
              <a:buChar char="•"/>
            </a:pPr>
            <a:r>
              <a:rPr lang="fr-BE" dirty="0" err="1"/>
              <a:t>Airbnb</a:t>
            </a:r>
            <a:r>
              <a:rPr lang="fr-BE" dirty="0"/>
              <a:t>, </a:t>
            </a:r>
            <a:r>
              <a:rPr lang="fr-BE" dirty="0" err="1"/>
              <a:t>TripAdvisor</a:t>
            </a:r>
            <a:endParaRPr lang="fr-BE" dirty="0"/>
          </a:p>
          <a:p>
            <a:pPr marL="342900" indent="-342900">
              <a:buFont typeface="Arial" panose="020B0604020202020204" pitchFamily="34" charset="0"/>
              <a:buChar char="•"/>
            </a:pPr>
            <a:r>
              <a:rPr lang="fr-BE" dirty="0" err="1"/>
              <a:t>Uber</a:t>
            </a:r>
            <a:endParaRPr lang="fr-BE" dirty="0"/>
          </a:p>
          <a:p>
            <a:pPr marL="342900" indent="-342900">
              <a:buFont typeface="Arial" panose="020B0604020202020204" pitchFamily="34" charset="0"/>
              <a:buChar char="•"/>
            </a:pPr>
            <a:r>
              <a:rPr lang="fr-BE" dirty="0" err="1"/>
              <a:t>Linkedin</a:t>
            </a:r>
            <a:r>
              <a:rPr lang="fr-BE" dirty="0"/>
              <a:t>, </a:t>
            </a:r>
            <a:r>
              <a:rPr lang="fr-BE" dirty="0" err="1"/>
              <a:t>Glassdoor</a:t>
            </a:r>
            <a:endParaRPr lang="fr-BE" dirty="0"/>
          </a:p>
          <a:p>
            <a:endParaRPr lang="nl-BE" dirty="0"/>
          </a:p>
        </p:txBody>
      </p:sp>
      <p:sp>
        <p:nvSpPr>
          <p:cNvPr id="6" name="Title 5"/>
          <p:cNvSpPr>
            <a:spLocks noGrp="1"/>
          </p:cNvSpPr>
          <p:nvPr>
            <p:ph type="title"/>
          </p:nvPr>
        </p:nvSpPr>
        <p:spPr/>
        <p:txBody>
          <a:bodyPr/>
          <a:lstStyle/>
          <a:p>
            <a:r>
              <a:rPr lang="en-US" dirty="0"/>
              <a:t>Future opportunities – Government as a Platform (GAAS)</a:t>
            </a:r>
          </a:p>
        </p:txBody>
      </p:sp>
      <p:pic>
        <p:nvPicPr>
          <p:cNvPr id="10" name="Picture 2" descr="C:\JV\RootJV\4 1  aantemaken presentaties\IT CENTRAAL GENT 29_11_2016\ebay-88131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4961" y="1294730"/>
            <a:ext cx="5158107" cy="5158107"/>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p:txBody>
          <a:bodyPr/>
          <a:lstStyle/>
          <a:p>
            <a:fld id="{D45B42A2-12DC-D04A-88D3-A93CC82DF348}" type="slidenum">
              <a:rPr lang="en-US" smtClean="0"/>
              <a:t>70</a:t>
            </a:fld>
            <a:endParaRPr lang="en-US" dirty="0"/>
          </a:p>
        </p:txBody>
      </p:sp>
    </p:spTree>
    <p:extLst>
      <p:ext uri="{BB962C8B-B14F-4D97-AF65-F5344CB8AC3E}">
        <p14:creationId xmlns:p14="http://schemas.microsoft.com/office/powerpoint/2010/main" val="22149663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sz="quarter" idx="14"/>
          </p:nvPr>
        </p:nvSpPr>
        <p:spPr>
          <a:prstGeom prst="rect">
            <a:avLst/>
          </a:prstGeom>
        </p:spPr>
        <p:txBody>
          <a:bodyPr>
            <a:normAutofit/>
          </a:bodyPr>
          <a:lstStyle/>
          <a:p>
            <a:pPr marL="342900" indent="-342900">
              <a:buFont typeface="Arial" panose="020B0604020202020204" pitchFamily="34" charset="0"/>
              <a:buChar char="•"/>
            </a:pPr>
            <a:r>
              <a:rPr lang="en-GB" sz="2400" dirty="0"/>
              <a:t>governments still have many diverse and complex legacy systems and processes, too many of them still operating in silos</a:t>
            </a:r>
          </a:p>
          <a:p>
            <a:pPr marL="342900" indent="-342900">
              <a:buFont typeface="Arial" panose="020B0604020202020204" pitchFamily="34" charset="0"/>
              <a:buChar char="•"/>
            </a:pPr>
            <a:r>
              <a:rPr lang="en-GB" sz="2400" dirty="0"/>
              <a:t>as a consequence, government often looks something like this</a:t>
            </a:r>
            <a:endParaRPr lang="en-US" sz="2400" dirty="0"/>
          </a:p>
        </p:txBody>
      </p:sp>
      <p:sp>
        <p:nvSpPr>
          <p:cNvPr id="6" name="Title 5"/>
          <p:cNvSpPr>
            <a:spLocks noGrp="1"/>
          </p:cNvSpPr>
          <p:nvPr>
            <p:ph type="title"/>
          </p:nvPr>
        </p:nvSpPr>
        <p:spPr/>
        <p:txBody>
          <a:bodyPr/>
          <a:lstStyle/>
          <a:p>
            <a:r>
              <a:rPr lang="en-US" dirty="0"/>
              <a:t>Future opportunities – Government as a Platform (GAAS)</a:t>
            </a:r>
          </a:p>
        </p:txBody>
      </p:sp>
      <p:pic>
        <p:nvPicPr>
          <p:cNvPr id="2" name="Picture 1"/>
          <p:cNvPicPr>
            <a:picLocks noChangeAspect="1"/>
          </p:cNvPicPr>
          <p:nvPr/>
        </p:nvPicPr>
        <p:blipFill>
          <a:blip r:embed="rId3"/>
          <a:stretch>
            <a:fillRect/>
          </a:stretch>
        </p:blipFill>
        <p:spPr>
          <a:xfrm>
            <a:off x="2973449" y="2722258"/>
            <a:ext cx="5895281" cy="4135742"/>
          </a:xfrm>
          <a:prstGeom prst="rect">
            <a:avLst/>
          </a:prstGeom>
        </p:spPr>
      </p:pic>
      <p:sp>
        <p:nvSpPr>
          <p:cNvPr id="8" name="Slide Number Placeholder 7"/>
          <p:cNvSpPr>
            <a:spLocks noGrp="1"/>
          </p:cNvSpPr>
          <p:nvPr>
            <p:ph type="sldNum" sz="quarter" idx="12"/>
          </p:nvPr>
        </p:nvSpPr>
        <p:spPr/>
        <p:txBody>
          <a:bodyPr/>
          <a:lstStyle/>
          <a:p>
            <a:fld id="{D45B42A2-12DC-D04A-88D3-A93CC82DF348}" type="slidenum">
              <a:rPr lang="en-US" smtClean="0"/>
              <a:t>71</a:t>
            </a:fld>
            <a:endParaRPr lang="en-US" dirty="0"/>
          </a:p>
        </p:txBody>
      </p:sp>
    </p:spTree>
    <p:extLst>
      <p:ext uri="{BB962C8B-B14F-4D97-AF65-F5344CB8AC3E}">
        <p14:creationId xmlns:p14="http://schemas.microsoft.com/office/powerpoint/2010/main" val="351375643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sz="quarter" idx="14"/>
          </p:nvPr>
        </p:nvSpPr>
        <p:spPr>
          <a:prstGeom prst="rect">
            <a:avLst/>
          </a:prstGeom>
        </p:spPr>
        <p:txBody>
          <a:bodyPr>
            <a:normAutofit/>
          </a:bodyPr>
          <a:lstStyle/>
          <a:p>
            <a:r>
              <a:rPr lang="en-GB" dirty="0"/>
              <a:t>the real mark of success for government will be when government establishes the baseline set of things that it absolutely needs to do and then exposes a robust, rich set of service end points that will let people in the private sector add value to that minimal “must do” set</a:t>
            </a:r>
            <a:endParaRPr lang="en-US" dirty="0"/>
          </a:p>
          <a:p>
            <a:endParaRPr lang="en-US" dirty="0"/>
          </a:p>
          <a:p>
            <a:r>
              <a:rPr lang="en-GB" dirty="0"/>
              <a:t>then we can hit some real magic because we will get more and more services for citizens with more and more ingenuity, without any procurement at all because the government made it possible for people outside to build interesting things</a:t>
            </a:r>
            <a:endParaRPr lang="en-US" dirty="0"/>
          </a:p>
          <a:p>
            <a:endParaRPr lang="en-US" dirty="0"/>
          </a:p>
        </p:txBody>
      </p:sp>
      <p:sp>
        <p:nvSpPr>
          <p:cNvPr id="6" name="Title 5"/>
          <p:cNvSpPr>
            <a:spLocks noGrp="1"/>
          </p:cNvSpPr>
          <p:nvPr>
            <p:ph type="title"/>
          </p:nvPr>
        </p:nvSpPr>
        <p:spPr/>
        <p:txBody>
          <a:bodyPr/>
          <a:lstStyle/>
          <a:p>
            <a:r>
              <a:rPr lang="en-US" dirty="0"/>
              <a:t>Future opportunities – Moving to the platform model</a:t>
            </a:r>
          </a:p>
        </p:txBody>
      </p:sp>
      <p:sp>
        <p:nvSpPr>
          <p:cNvPr id="5" name="Slide Number Placeholder 4"/>
          <p:cNvSpPr>
            <a:spLocks noGrp="1"/>
          </p:cNvSpPr>
          <p:nvPr>
            <p:ph type="sldNum" sz="quarter" idx="12"/>
          </p:nvPr>
        </p:nvSpPr>
        <p:spPr/>
        <p:txBody>
          <a:bodyPr/>
          <a:lstStyle/>
          <a:p>
            <a:fld id="{D45B42A2-12DC-D04A-88D3-A93CC82DF348}" type="slidenum">
              <a:rPr lang="en-US" smtClean="0"/>
              <a:t>72</a:t>
            </a:fld>
            <a:endParaRPr lang="en-US" dirty="0"/>
          </a:p>
        </p:txBody>
      </p:sp>
    </p:spTree>
    <p:extLst>
      <p:ext uri="{BB962C8B-B14F-4D97-AF65-F5344CB8AC3E}">
        <p14:creationId xmlns:p14="http://schemas.microsoft.com/office/powerpoint/2010/main" val="177807172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p:cNvSpPr>
            <a:spLocks noGrp="1"/>
          </p:cNvSpPr>
          <p:nvPr>
            <p:ph sz="quarter" idx="14"/>
          </p:nvPr>
        </p:nvSpPr>
        <p:spPr>
          <a:prstGeom prst="rect">
            <a:avLst/>
          </a:prstGeom>
        </p:spPr>
        <p:txBody>
          <a:bodyPr>
            <a:normAutofit/>
          </a:bodyPr>
          <a:lstStyle/>
          <a:p>
            <a:pPr marL="342900" indent="-342900">
              <a:buFont typeface="Arial" panose="020B0604020202020204" pitchFamily="34" charset="0"/>
              <a:buChar char="•"/>
            </a:pPr>
            <a:r>
              <a:rPr lang="en-GB" sz="2000" dirty="0"/>
              <a:t>a platform provides essential technology infrastructure, including core applications that demonstrate the potential of the platform</a:t>
            </a:r>
          </a:p>
          <a:p>
            <a:pPr marL="342900" indent="-342900">
              <a:buFont typeface="Arial" panose="020B0604020202020204" pitchFamily="34" charset="0"/>
              <a:buChar char="•"/>
            </a:pPr>
            <a:r>
              <a:rPr lang="en-GB" sz="2000" dirty="0"/>
              <a:t>the core platform provider enforces “rules of the road” (such as the open technical standards and processes to be used) to ensure consistency, and that applications based on the platform will work well together</a:t>
            </a:r>
          </a:p>
        </p:txBody>
      </p:sp>
      <p:sp>
        <p:nvSpPr>
          <p:cNvPr id="6" name="Title 5"/>
          <p:cNvSpPr>
            <a:spLocks noGrp="1"/>
          </p:cNvSpPr>
          <p:nvPr>
            <p:ph type="title"/>
          </p:nvPr>
        </p:nvSpPr>
        <p:spPr/>
        <p:txBody>
          <a:bodyPr/>
          <a:lstStyle/>
          <a:p>
            <a:r>
              <a:rPr lang="en-US" dirty="0"/>
              <a:t>Future opportunities – Moving to the platform model</a:t>
            </a:r>
          </a:p>
        </p:txBody>
      </p:sp>
      <p:pic>
        <p:nvPicPr>
          <p:cNvPr id="5" name="Picture 4" descr="Diagram showing the move towards platform-based government"/>
          <p:cNvPicPr/>
          <p:nvPr/>
        </p:nvPicPr>
        <p:blipFill>
          <a:blip r:embed="rId3">
            <a:extLst>
              <a:ext uri="{28A0092B-C50C-407E-A947-70E740481C1C}">
                <a14:useLocalDpi xmlns:a14="http://schemas.microsoft.com/office/drawing/2010/main" val="0"/>
              </a:ext>
            </a:extLst>
          </a:blip>
          <a:srcRect/>
          <a:stretch>
            <a:fillRect/>
          </a:stretch>
        </p:blipFill>
        <p:spPr bwMode="auto">
          <a:xfrm>
            <a:off x="3369762" y="2816509"/>
            <a:ext cx="5792470" cy="3819525"/>
          </a:xfrm>
          <a:prstGeom prst="rect">
            <a:avLst/>
          </a:prstGeom>
          <a:noFill/>
          <a:ln>
            <a:noFill/>
          </a:ln>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2545" y="3647562"/>
            <a:ext cx="672757" cy="84880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630128" y="3807838"/>
            <a:ext cx="728691" cy="804495"/>
          </a:xfrm>
          <a:prstGeom prst="rect">
            <a:avLst/>
          </a:prstGeom>
        </p:spPr>
      </p:pic>
      <p:pic>
        <p:nvPicPr>
          <p:cNvPr id="12" name="Picture 2" descr="https://www.gcloud.belgium.be/images/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35106" y="5136271"/>
            <a:ext cx="1076325" cy="609600"/>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a:spLocks noGrp="1"/>
          </p:cNvSpPr>
          <p:nvPr>
            <p:ph type="sldNum" sz="quarter" idx="12"/>
          </p:nvPr>
        </p:nvSpPr>
        <p:spPr/>
        <p:txBody>
          <a:bodyPr/>
          <a:lstStyle/>
          <a:p>
            <a:fld id="{D45B42A2-12DC-D04A-88D3-A93CC82DF348}" type="slidenum">
              <a:rPr lang="en-US" smtClean="0"/>
              <a:t>73</a:t>
            </a:fld>
            <a:endParaRPr lang="en-US" dirty="0"/>
          </a:p>
        </p:txBody>
      </p:sp>
    </p:spTree>
    <p:extLst>
      <p:ext uri="{BB962C8B-B14F-4D97-AF65-F5344CB8AC3E}">
        <p14:creationId xmlns:p14="http://schemas.microsoft.com/office/powerpoint/2010/main" val="20304942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Focus area: end-to-end automation</a:t>
            </a:r>
          </a:p>
        </p:txBody>
      </p:sp>
      <p:sp>
        <p:nvSpPr>
          <p:cNvPr id="7" name="Slide Number Placeholder 6"/>
          <p:cNvSpPr>
            <a:spLocks noGrp="1"/>
          </p:cNvSpPr>
          <p:nvPr>
            <p:ph type="sldNum" sz="quarter" idx="10"/>
          </p:nvPr>
        </p:nvSpPr>
        <p:spPr/>
        <p:txBody>
          <a:bodyPr/>
          <a:lstStyle/>
          <a:p>
            <a:fld id="{D45B42A2-12DC-D04A-88D3-A93CC82DF348}" type="slidenum">
              <a:rPr lang="en-US" smtClean="0"/>
              <a:pPr/>
              <a:t>74</a:t>
            </a:fld>
            <a:endParaRPr lang="en-US" dirty="0"/>
          </a:p>
        </p:txBody>
      </p:sp>
    </p:spTree>
    <p:extLst>
      <p:ext uri="{BB962C8B-B14F-4D97-AF65-F5344CB8AC3E}">
        <p14:creationId xmlns:p14="http://schemas.microsoft.com/office/powerpoint/2010/main" val="30286062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normAutofit/>
          </a:bodyPr>
          <a:lstStyle/>
          <a:p>
            <a:r>
              <a:rPr lang="en-US" dirty="0"/>
              <a:t>combination of</a:t>
            </a:r>
          </a:p>
          <a:p>
            <a:pPr lvl="1"/>
            <a:r>
              <a:rPr lang="en-US" dirty="0"/>
              <a:t>(technical) mapping of business processes</a:t>
            </a:r>
          </a:p>
          <a:p>
            <a:pPr lvl="1"/>
            <a:r>
              <a:rPr lang="en-US" dirty="0"/>
              <a:t>use of data from authentic and local sources</a:t>
            </a:r>
          </a:p>
          <a:p>
            <a:pPr lvl="1"/>
            <a:r>
              <a:rPr lang="en-US" dirty="0"/>
              <a:t>API economy</a:t>
            </a:r>
          </a:p>
          <a:p>
            <a:pPr lvl="1"/>
            <a:r>
              <a:rPr lang="en-US" dirty="0"/>
              <a:t>reusing available (business) components</a:t>
            </a:r>
          </a:p>
          <a:p>
            <a:pPr lvl="1"/>
            <a:r>
              <a:rPr lang="en-US" dirty="0"/>
              <a:t>systems that orchestrate the whole</a:t>
            </a:r>
          </a:p>
          <a:p>
            <a:r>
              <a:rPr lang="en-US" dirty="0"/>
              <a:t>only contact with citizen / company when needed</a:t>
            </a:r>
          </a:p>
          <a:p>
            <a:r>
              <a:rPr lang="en-US" dirty="0"/>
              <a:t>automatic allocation of rights &amp; handling of file (happy flow)</a:t>
            </a:r>
          </a:p>
          <a:p>
            <a:r>
              <a:rPr lang="en-US" dirty="0"/>
              <a:t>focus on exceptions, specific situations</a:t>
            </a:r>
          </a:p>
          <a:p>
            <a:r>
              <a:rPr lang="en-US" dirty="0"/>
              <a:t>tooling to facilitate </a:t>
            </a:r>
            <a:r>
              <a:rPr lang="en-US" dirty="0" smtClean="0"/>
              <a:t>automation (</a:t>
            </a:r>
            <a:r>
              <a:rPr lang="en-US" dirty="0" err="1" smtClean="0"/>
              <a:t>eg</a:t>
            </a:r>
            <a:r>
              <a:rPr lang="en-US" dirty="0" smtClean="0"/>
              <a:t> Robotic Process Automation (RPA))</a:t>
            </a:r>
            <a:endParaRPr lang="en-US" dirty="0"/>
          </a:p>
        </p:txBody>
      </p:sp>
      <p:sp>
        <p:nvSpPr>
          <p:cNvPr id="2" name="Title 1"/>
          <p:cNvSpPr>
            <a:spLocks noGrp="1"/>
          </p:cNvSpPr>
          <p:nvPr>
            <p:ph type="title"/>
          </p:nvPr>
        </p:nvSpPr>
        <p:spPr/>
        <p:txBody>
          <a:bodyPr/>
          <a:lstStyle/>
          <a:p>
            <a:r>
              <a:rPr lang="en-US" dirty="0"/>
              <a:t>What ?</a:t>
            </a:r>
          </a:p>
        </p:txBody>
      </p:sp>
      <p:sp>
        <p:nvSpPr>
          <p:cNvPr id="7" name="Slide Number Placeholder 6"/>
          <p:cNvSpPr>
            <a:spLocks noGrp="1"/>
          </p:cNvSpPr>
          <p:nvPr>
            <p:ph type="sldNum" sz="quarter" idx="12"/>
          </p:nvPr>
        </p:nvSpPr>
        <p:spPr/>
        <p:txBody>
          <a:bodyPr/>
          <a:lstStyle/>
          <a:p>
            <a:fld id="{D45B42A2-12DC-D04A-88D3-A93CC82DF348}" type="slidenum">
              <a:rPr lang="en-US" smtClean="0"/>
              <a:t>75</a:t>
            </a:fld>
            <a:endParaRPr lang="en-US" dirty="0"/>
          </a:p>
        </p:txBody>
      </p:sp>
    </p:spTree>
    <p:extLst>
      <p:ext uri="{BB962C8B-B14F-4D97-AF65-F5344CB8AC3E}">
        <p14:creationId xmlns:p14="http://schemas.microsoft.com/office/powerpoint/2010/main" val="27587980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4"/>
          </p:nvPr>
        </p:nvSpPr>
        <p:spPr/>
        <p:txBody>
          <a:bodyPr>
            <a:normAutofit lnSpcReduction="10000"/>
          </a:bodyPr>
          <a:lstStyle/>
          <a:p>
            <a:r>
              <a:rPr lang="en-US" dirty="0"/>
              <a:t>employees become "architects"</a:t>
            </a:r>
          </a:p>
          <a:p>
            <a:pPr lvl="1"/>
            <a:r>
              <a:rPr lang="en-US" dirty="0"/>
              <a:t>which data / services are available ?</a:t>
            </a:r>
          </a:p>
          <a:p>
            <a:pPr lvl="1"/>
            <a:r>
              <a:rPr lang="en-US" dirty="0"/>
              <a:t>which APIs offer this?</a:t>
            </a:r>
          </a:p>
          <a:p>
            <a:pPr lvl="1"/>
            <a:r>
              <a:rPr lang="en-US" dirty="0"/>
              <a:t>give a plan to ICT</a:t>
            </a:r>
          </a:p>
          <a:p>
            <a:r>
              <a:rPr lang="en-US" dirty="0"/>
              <a:t>based on a global view of the processes</a:t>
            </a:r>
            <a:endParaRPr lang="nl-NL" dirty="0"/>
          </a:p>
          <a:p>
            <a:r>
              <a:rPr lang="en-US" dirty="0"/>
              <a:t>ICT serves to provide layered support for all types of customers</a:t>
            </a:r>
          </a:p>
          <a:p>
            <a:r>
              <a:rPr lang="en-US" dirty="0"/>
              <a:t>reusability requires a form of "generic thinking" (no "bells and whistles")</a:t>
            </a:r>
          </a:p>
          <a:p>
            <a:r>
              <a:rPr lang="en-US" dirty="0"/>
              <a:t>need for</a:t>
            </a:r>
          </a:p>
          <a:p>
            <a:pPr lvl="1"/>
            <a:r>
              <a:rPr lang="en-US" dirty="0"/>
              <a:t>catalog of data and services</a:t>
            </a:r>
          </a:p>
          <a:p>
            <a:pPr lvl="1"/>
            <a:r>
              <a:rPr lang="en-US" dirty="0"/>
              <a:t>use of the cross-institutional network (between managers, between ICT managers, between (business) analysts, </a:t>
            </a:r>
            <a:r>
              <a:rPr lang="en-US" dirty="0" err="1"/>
              <a:t>etc</a:t>
            </a:r>
            <a:r>
              <a:rPr lang="en-US" dirty="0"/>
              <a:t>)</a:t>
            </a:r>
          </a:p>
          <a:p>
            <a:pPr lvl="1"/>
            <a:r>
              <a:rPr lang="en-US" dirty="0"/>
              <a:t>intelligence to assess the impact of changes on situations where it matters (social policy)</a:t>
            </a:r>
          </a:p>
        </p:txBody>
      </p:sp>
      <p:sp>
        <p:nvSpPr>
          <p:cNvPr id="2" name="Title 1"/>
          <p:cNvSpPr>
            <a:spLocks noGrp="1"/>
          </p:cNvSpPr>
          <p:nvPr>
            <p:ph type="title"/>
          </p:nvPr>
        </p:nvSpPr>
        <p:spPr/>
        <p:txBody>
          <a:bodyPr/>
          <a:lstStyle/>
          <a:p>
            <a:r>
              <a:rPr lang="en-US" dirty="0"/>
              <a:t>Consequences</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14108" y="1379913"/>
            <a:ext cx="2356853" cy="1571235"/>
          </a:xfrm>
          <a:prstGeom prst="rect">
            <a:avLst/>
          </a:prstGeom>
        </p:spPr>
      </p:pic>
      <p:sp>
        <p:nvSpPr>
          <p:cNvPr id="12" name="Rectangle 11"/>
          <p:cNvSpPr/>
          <p:nvPr/>
        </p:nvSpPr>
        <p:spPr>
          <a:xfrm>
            <a:off x="8388076" y="82087"/>
            <a:ext cx="1149624" cy="1142120"/>
          </a:xfrm>
          <a:prstGeom prst="rect">
            <a:avLst/>
          </a:prstGeom>
          <a:blipFill rotWithShape="1">
            <a:blip r:embed="rId3" cstate="screen">
              <a:extLst>
                <a:ext uri="{BEBA8EAE-BF5A-486C-A8C5-ECC9F3942E4B}">
                  <a14:imgProps xmlns:a14="http://schemas.microsoft.com/office/drawing/2010/main">
                    <a14:imgLayer r:embed="rId4">
                      <a14:imgEffect>
                        <a14:brightnessContrast bright="-40000"/>
                      </a14:imgEffect>
                    </a14:imgLayer>
                  </a14:imgProps>
                </a:ext>
                <a:ext uri="{28A0092B-C50C-407E-A947-70E740481C1C}">
                  <a14:useLocalDpi xmlns:a14="http://schemas.microsoft.com/office/drawing/2010/main"/>
                </a:ext>
              </a:extLst>
            </a:blip>
            <a:stretch>
              <a:fillRect/>
            </a:stretch>
          </a:blipFill>
          <a:ln>
            <a:noFill/>
          </a:ln>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8" name="Slide Number Placeholder 7"/>
          <p:cNvSpPr>
            <a:spLocks noGrp="1"/>
          </p:cNvSpPr>
          <p:nvPr>
            <p:ph type="sldNum" sz="quarter" idx="12"/>
          </p:nvPr>
        </p:nvSpPr>
        <p:spPr/>
        <p:txBody>
          <a:bodyPr/>
          <a:lstStyle/>
          <a:p>
            <a:fld id="{D45B42A2-12DC-D04A-88D3-A93CC82DF348}" type="slidenum">
              <a:rPr lang="en-US" smtClean="0"/>
              <a:t>76</a:t>
            </a:fld>
            <a:endParaRPr lang="en-US" dirty="0"/>
          </a:p>
        </p:txBody>
      </p:sp>
    </p:spTree>
    <p:extLst>
      <p:ext uri="{BB962C8B-B14F-4D97-AF65-F5344CB8AC3E}">
        <p14:creationId xmlns:p14="http://schemas.microsoft.com/office/powerpoint/2010/main" val="395253518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Consequences</a:t>
            </a:r>
          </a:p>
        </p:txBody>
      </p:sp>
      <p:sp>
        <p:nvSpPr>
          <p:cNvPr id="3" name="Content Placeholder 2"/>
          <p:cNvSpPr>
            <a:spLocks noGrp="1"/>
          </p:cNvSpPr>
          <p:nvPr>
            <p:ph idx="4294967295"/>
          </p:nvPr>
        </p:nvSpPr>
        <p:spPr>
          <a:xfrm>
            <a:off x="5791200" y="2768600"/>
            <a:ext cx="6400800" cy="2057400"/>
          </a:xfrm>
          <a:prstGeom prst="roundRect">
            <a:avLst/>
          </a:prstGeom>
        </p:spPr>
        <p:style>
          <a:lnRef idx="2">
            <a:schemeClr val="accent5"/>
          </a:lnRef>
          <a:fillRef idx="1">
            <a:schemeClr val="lt1"/>
          </a:fillRef>
          <a:effectRef idx="0">
            <a:schemeClr val="accent5"/>
          </a:effectRef>
          <a:fontRef idx="minor">
            <a:schemeClr val="dk1"/>
          </a:fontRef>
        </p:style>
        <p:txBody>
          <a:bodyPr>
            <a:normAutofit fontScale="92500" lnSpcReduction="10000"/>
          </a:bodyPr>
          <a:lstStyle/>
          <a:p>
            <a:pPr marL="0" indent="0">
              <a:buNone/>
            </a:pPr>
            <a:r>
              <a:rPr lang="en-US" dirty="0"/>
              <a:t>"DevOps" way of working</a:t>
            </a:r>
          </a:p>
          <a:p>
            <a:pPr marL="0" indent="0">
              <a:buNone/>
            </a:pPr>
            <a:r>
              <a:rPr lang="en-US" dirty="0"/>
              <a:t>Product teams with end-end responsibility</a:t>
            </a:r>
          </a:p>
          <a:p>
            <a:pPr marL="0" indent="0">
              <a:buNone/>
            </a:pPr>
            <a:r>
              <a:rPr lang="en-US" dirty="0"/>
              <a:t>Use of platform &amp; tools</a:t>
            </a:r>
          </a:p>
          <a:p>
            <a:pPr marL="0" indent="0">
              <a:buNone/>
            </a:pPr>
            <a:r>
              <a:rPr lang="en-US" dirty="0"/>
              <a:t>Maximum automation</a:t>
            </a:r>
          </a:p>
        </p:txBody>
      </p:sp>
      <p:sp>
        <p:nvSpPr>
          <p:cNvPr id="14" name="Rectangle 13"/>
          <p:cNvSpPr/>
          <p:nvPr/>
        </p:nvSpPr>
        <p:spPr>
          <a:xfrm>
            <a:off x="5602265" y="5321337"/>
            <a:ext cx="4467826" cy="461665"/>
          </a:xfrm>
          <a:prstGeom prst="rect">
            <a:avLst/>
          </a:prstGeom>
        </p:spPr>
        <p:txBody>
          <a:bodyPr wrap="none">
            <a:spAutoFit/>
          </a:bodyPr>
          <a:lstStyle/>
          <a:p>
            <a:r>
              <a:rPr lang="en-US" sz="2400" dirty="0"/>
              <a:t>Joint management of the platform</a:t>
            </a:r>
          </a:p>
        </p:txBody>
      </p:sp>
      <p:sp>
        <p:nvSpPr>
          <p:cNvPr id="16" name="Rectangle 15"/>
          <p:cNvSpPr/>
          <p:nvPr/>
        </p:nvSpPr>
        <p:spPr>
          <a:xfrm>
            <a:off x="5562600" y="1795102"/>
            <a:ext cx="6096000" cy="461665"/>
          </a:xfrm>
          <a:prstGeom prst="rect">
            <a:avLst/>
          </a:prstGeom>
        </p:spPr>
        <p:txBody>
          <a:bodyPr>
            <a:spAutoFit/>
          </a:bodyPr>
          <a:lstStyle/>
          <a:p>
            <a:r>
              <a:rPr lang="en-US" sz="2400" dirty="0"/>
              <a:t>Focus on product/service delivery</a:t>
            </a:r>
          </a:p>
        </p:txBody>
      </p:sp>
      <p:grpSp>
        <p:nvGrpSpPr>
          <p:cNvPr id="18" name="Group 17"/>
          <p:cNvGrpSpPr/>
          <p:nvPr/>
        </p:nvGrpSpPr>
        <p:grpSpPr>
          <a:xfrm>
            <a:off x="581828" y="1414131"/>
            <a:ext cx="4830144" cy="4942220"/>
            <a:chOff x="581828" y="2076315"/>
            <a:chExt cx="4830144" cy="4280035"/>
          </a:xfrm>
        </p:grpSpPr>
        <p:sp>
          <p:nvSpPr>
            <p:cNvPr id="9" name="Rectangle 8"/>
            <p:cNvSpPr/>
            <p:nvPr/>
          </p:nvSpPr>
          <p:spPr>
            <a:xfrm>
              <a:off x="581828" y="4963485"/>
              <a:ext cx="4419599" cy="13928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Infrastructure</a:t>
              </a:r>
            </a:p>
          </p:txBody>
        </p:sp>
        <p:sp>
          <p:nvSpPr>
            <p:cNvPr id="10" name="Rectangle 9"/>
            <p:cNvSpPr/>
            <p:nvPr/>
          </p:nvSpPr>
          <p:spPr>
            <a:xfrm>
              <a:off x="581828" y="3451475"/>
              <a:ext cx="4419599" cy="139286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dirty="0"/>
                <a:t>Development platform</a:t>
              </a:r>
            </a:p>
            <a:p>
              <a:pPr algn="ctr"/>
              <a:r>
                <a:rPr lang="en-US" sz="2000" dirty="0"/>
                <a:t>“Cloud &amp; Container Services”</a:t>
              </a:r>
            </a:p>
          </p:txBody>
        </p:sp>
        <p:sp>
          <p:nvSpPr>
            <p:cNvPr id="11" name="Rounded Rectangle 10"/>
            <p:cNvSpPr/>
            <p:nvPr/>
          </p:nvSpPr>
          <p:spPr>
            <a:xfrm>
              <a:off x="581828" y="2090473"/>
              <a:ext cx="1392865" cy="124400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Business App 1</a:t>
              </a:r>
            </a:p>
          </p:txBody>
        </p:sp>
        <p:sp>
          <p:nvSpPr>
            <p:cNvPr id="12" name="Rounded Rectangle 11"/>
            <p:cNvSpPr/>
            <p:nvPr/>
          </p:nvSpPr>
          <p:spPr>
            <a:xfrm>
              <a:off x="2095195" y="2083394"/>
              <a:ext cx="1392865" cy="124400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Business App 2</a:t>
              </a:r>
            </a:p>
          </p:txBody>
        </p:sp>
        <p:sp>
          <p:nvSpPr>
            <p:cNvPr id="13" name="Rounded Rectangle 12"/>
            <p:cNvSpPr/>
            <p:nvPr/>
          </p:nvSpPr>
          <p:spPr>
            <a:xfrm>
              <a:off x="3608562" y="2076315"/>
              <a:ext cx="1392865" cy="124400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Business App 3</a:t>
              </a:r>
            </a:p>
          </p:txBody>
        </p:sp>
        <p:sp>
          <p:nvSpPr>
            <p:cNvPr id="15" name="Right Brace 14"/>
            <p:cNvSpPr/>
            <p:nvPr/>
          </p:nvSpPr>
          <p:spPr>
            <a:xfrm>
              <a:off x="5135526" y="3451475"/>
              <a:ext cx="276446" cy="1392865"/>
            </a:xfrm>
            <a:prstGeom prst="rightBrace">
              <a:avLst>
                <a:gd name="adj1" fmla="val 43466"/>
                <a:gd name="adj2" fmla="val 49808"/>
              </a:avLst>
            </a:prstGeom>
            <a:ln w="38100"/>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17" name="Right Brace 16"/>
            <p:cNvSpPr/>
            <p:nvPr/>
          </p:nvSpPr>
          <p:spPr>
            <a:xfrm>
              <a:off x="5121929" y="2090472"/>
              <a:ext cx="290043" cy="1244009"/>
            </a:xfrm>
            <a:prstGeom prst="rightBrace">
              <a:avLst>
                <a:gd name="adj1" fmla="val 43466"/>
                <a:gd name="adj2" fmla="val 41661"/>
              </a:avLst>
            </a:prstGeom>
            <a:ln w="38100"/>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grpSp>
      <p:sp>
        <p:nvSpPr>
          <p:cNvPr id="19" name="Right Brace 18"/>
          <p:cNvSpPr/>
          <p:nvPr/>
        </p:nvSpPr>
        <p:spPr>
          <a:xfrm>
            <a:off x="5163623" y="4747989"/>
            <a:ext cx="276446" cy="1608362"/>
          </a:xfrm>
          <a:prstGeom prst="rightBrace">
            <a:avLst>
              <a:gd name="adj1" fmla="val 43466"/>
              <a:gd name="adj2" fmla="val 51417"/>
            </a:avLst>
          </a:prstGeom>
          <a:ln w="38100"/>
        </p:spPr>
        <p:style>
          <a:lnRef idx="3">
            <a:schemeClr val="accent5"/>
          </a:lnRef>
          <a:fillRef idx="0">
            <a:schemeClr val="accent5"/>
          </a:fillRef>
          <a:effectRef idx="2">
            <a:schemeClr val="accent5"/>
          </a:effectRef>
          <a:fontRef idx="minor">
            <a:schemeClr val="tx1"/>
          </a:fontRef>
        </p:style>
        <p:txBody>
          <a:bodyPr rtlCol="0" anchor="ctr"/>
          <a:lstStyle/>
          <a:p>
            <a:pPr algn="ctr"/>
            <a:endParaRPr lang="en-US"/>
          </a:p>
        </p:txBody>
      </p:sp>
      <p:sp>
        <p:nvSpPr>
          <p:cNvPr id="7" name="Slide Number Placeholder 6"/>
          <p:cNvSpPr>
            <a:spLocks noGrp="1"/>
          </p:cNvSpPr>
          <p:nvPr>
            <p:ph type="sldNum" sz="quarter" idx="12"/>
          </p:nvPr>
        </p:nvSpPr>
        <p:spPr/>
        <p:txBody>
          <a:bodyPr/>
          <a:lstStyle/>
          <a:p>
            <a:fld id="{D45B42A2-12DC-D04A-88D3-A93CC82DF348}" type="slidenum">
              <a:rPr lang="en-US" smtClean="0"/>
              <a:t>77</a:t>
            </a:fld>
            <a:endParaRPr lang="en-US" dirty="0"/>
          </a:p>
        </p:txBody>
      </p:sp>
    </p:spTree>
    <p:extLst>
      <p:ext uri="{BB962C8B-B14F-4D97-AF65-F5344CB8AC3E}">
        <p14:creationId xmlns:p14="http://schemas.microsoft.com/office/powerpoint/2010/main" val="42319210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a:bodyPr>
          <a:lstStyle/>
          <a:p>
            <a:r>
              <a:rPr lang="en-US" dirty="0"/>
              <a:t>growth of mobile user interfaces</a:t>
            </a:r>
          </a:p>
          <a:p>
            <a:r>
              <a:rPr lang="en-US" dirty="0"/>
              <a:t>mobile applications with added value, not "mobile for mobile"</a:t>
            </a:r>
          </a:p>
          <a:p>
            <a:r>
              <a:rPr lang="en-US" dirty="0"/>
              <a:t>how do we ensure user-friendly, maintainable and secure applications ?</a:t>
            </a:r>
          </a:p>
          <a:p>
            <a:r>
              <a:rPr lang="en-US" dirty="0"/>
              <a:t>what is acceptable to the target audience?</a:t>
            </a:r>
            <a:endParaRPr lang="nl-BE" dirty="0"/>
          </a:p>
          <a:p>
            <a:endParaRPr lang="nl-BE" dirty="0"/>
          </a:p>
          <a:p>
            <a:endParaRPr lang="en-US" dirty="0"/>
          </a:p>
        </p:txBody>
      </p:sp>
      <p:sp>
        <p:nvSpPr>
          <p:cNvPr id="2" name="Title 1"/>
          <p:cNvSpPr>
            <a:spLocks noGrp="1"/>
          </p:cNvSpPr>
          <p:nvPr>
            <p:ph type="title"/>
          </p:nvPr>
        </p:nvSpPr>
        <p:spPr/>
        <p:txBody>
          <a:bodyPr/>
          <a:lstStyle/>
          <a:p>
            <a:r>
              <a:rPr lang="en-US" dirty="0"/>
              <a:t>Present and future interfaces</a:t>
            </a: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647709" y="3162710"/>
            <a:ext cx="4414560" cy="3795302"/>
          </a:xfrm>
          <a:prstGeom prst="rect">
            <a:avLst/>
          </a:prstGeom>
        </p:spPr>
      </p:pic>
      <p:sp>
        <p:nvSpPr>
          <p:cNvPr id="8" name="Slide Number Placeholder 7"/>
          <p:cNvSpPr>
            <a:spLocks noGrp="1"/>
          </p:cNvSpPr>
          <p:nvPr>
            <p:ph type="sldNum" sz="quarter" idx="12"/>
          </p:nvPr>
        </p:nvSpPr>
        <p:spPr/>
        <p:txBody>
          <a:bodyPr/>
          <a:lstStyle/>
          <a:p>
            <a:fld id="{D45B42A2-12DC-D04A-88D3-A93CC82DF348}" type="slidenum">
              <a:rPr lang="en-US" smtClean="0"/>
              <a:t>78</a:t>
            </a:fld>
            <a:endParaRPr lang="en-US" dirty="0"/>
          </a:p>
        </p:txBody>
      </p:sp>
    </p:spTree>
    <p:extLst>
      <p:ext uri="{BB962C8B-B14F-4D97-AF65-F5344CB8AC3E}">
        <p14:creationId xmlns:p14="http://schemas.microsoft.com/office/powerpoint/2010/main" val="17800787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4"/>
          </p:nvPr>
        </p:nvSpPr>
        <p:spPr/>
        <p:txBody>
          <a:bodyPr>
            <a:normAutofit/>
          </a:bodyPr>
          <a:lstStyle/>
          <a:p>
            <a:r>
              <a:rPr lang="en-US" dirty="0"/>
              <a:t>correct registration procedure to establish identity, qualities and</a:t>
            </a:r>
          </a:p>
          <a:p>
            <a:pPr marL="361950" indent="-361950">
              <a:buNone/>
            </a:pPr>
            <a:r>
              <a:rPr lang="en-US" dirty="0"/>
              <a:t>	relationships</a:t>
            </a:r>
          </a:p>
          <a:p>
            <a:r>
              <a:rPr lang="en-US" dirty="0"/>
              <a:t>as simple as possible for end users</a:t>
            </a:r>
          </a:p>
          <a:p>
            <a:r>
              <a:rPr lang="en-US" dirty="0"/>
              <a:t>tiered levels of authentication</a:t>
            </a:r>
          </a:p>
          <a:p>
            <a:pPr lvl="1"/>
            <a:r>
              <a:rPr lang="en-US" dirty="0"/>
              <a:t>according to level of registration: how certain are we of identity?</a:t>
            </a:r>
          </a:p>
          <a:p>
            <a:pPr lvl="1"/>
            <a:r>
              <a:rPr lang="en-US" dirty="0"/>
              <a:t>according to application needs: what are the risks in case of abuse?</a:t>
            </a:r>
          </a:p>
          <a:p>
            <a:r>
              <a:rPr lang="en-US" dirty="0"/>
              <a:t>protection of data / functionality according to entitlements</a:t>
            </a:r>
          </a:p>
          <a:p>
            <a:r>
              <a:rPr lang="en-US" dirty="0"/>
              <a:t>take into account technological evolution</a:t>
            </a:r>
          </a:p>
          <a:p>
            <a:pPr lvl="1"/>
            <a:r>
              <a:rPr lang="en-US" dirty="0" err="1"/>
              <a:t>eg</a:t>
            </a:r>
            <a:r>
              <a:rPr lang="en-US" dirty="0"/>
              <a:t> </a:t>
            </a:r>
            <a:r>
              <a:rPr lang="en-US" dirty="0" err="1"/>
              <a:t>eID</a:t>
            </a:r>
            <a:r>
              <a:rPr lang="en-US" dirty="0"/>
              <a:t> -&gt; security code (mobile / SMS) -&gt; </a:t>
            </a:r>
            <a:r>
              <a:rPr lang="en-US" dirty="0" err="1"/>
              <a:t>Itsme</a:t>
            </a:r>
            <a:endParaRPr lang="en-US" dirty="0"/>
          </a:p>
          <a:p>
            <a:r>
              <a:rPr lang="en-US" dirty="0"/>
              <a:t>cooperation initiative between government and private sector</a:t>
            </a:r>
          </a:p>
        </p:txBody>
      </p:sp>
      <p:sp>
        <p:nvSpPr>
          <p:cNvPr id="2" name="Title 1"/>
          <p:cNvSpPr>
            <a:spLocks noGrp="1"/>
          </p:cNvSpPr>
          <p:nvPr>
            <p:ph type="title"/>
          </p:nvPr>
        </p:nvSpPr>
        <p:spPr/>
        <p:txBody>
          <a:bodyPr/>
          <a:lstStyle/>
          <a:p>
            <a:r>
              <a:rPr lang="en-US"/>
              <a:t>Importance of means of authentication</a:t>
            </a:r>
            <a:endParaRPr lang="en-US" dirty="0"/>
          </a:p>
        </p:txBody>
      </p:sp>
      <p:pic>
        <p:nvPicPr>
          <p:cNvPr id="6" name="Picture 5"/>
          <p:cNvPicPr>
            <a:picLocks noChangeAspect="1"/>
          </p:cNvPicPr>
          <p:nvPr/>
        </p:nvPicPr>
        <p:blipFill>
          <a:blip r:embed="rId2"/>
          <a:stretch>
            <a:fillRect/>
          </a:stretch>
        </p:blipFill>
        <p:spPr>
          <a:xfrm>
            <a:off x="10290938" y="1379913"/>
            <a:ext cx="1901062" cy="2286655"/>
          </a:xfrm>
          <a:prstGeom prst="rect">
            <a:avLst/>
          </a:prstGeom>
        </p:spPr>
      </p:pic>
      <p:sp>
        <p:nvSpPr>
          <p:cNvPr id="8" name="Slide Number Placeholder 7"/>
          <p:cNvSpPr>
            <a:spLocks noGrp="1"/>
          </p:cNvSpPr>
          <p:nvPr>
            <p:ph type="sldNum" sz="quarter" idx="12"/>
          </p:nvPr>
        </p:nvSpPr>
        <p:spPr/>
        <p:txBody>
          <a:bodyPr/>
          <a:lstStyle/>
          <a:p>
            <a:fld id="{D45B42A2-12DC-D04A-88D3-A93CC82DF348}" type="slidenum">
              <a:rPr lang="en-US" smtClean="0"/>
              <a:t>79</a:t>
            </a:fld>
            <a:endParaRPr lang="en-US" dirty="0"/>
          </a:p>
        </p:txBody>
      </p:sp>
    </p:spTree>
    <p:extLst>
      <p:ext uri="{BB962C8B-B14F-4D97-AF65-F5344CB8AC3E}">
        <p14:creationId xmlns:p14="http://schemas.microsoft.com/office/powerpoint/2010/main" val="1771401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sz="quarter" idx="14"/>
          </p:nvPr>
        </p:nvSpPr>
        <p:spPr/>
        <p:txBody>
          <a:bodyPr>
            <a:normAutofit lnSpcReduction="10000"/>
          </a:bodyPr>
          <a:lstStyle/>
          <a:p>
            <a:r>
              <a:rPr lang="en-GB" smtClean="0"/>
              <a:t>when an electronic identification and authentication is required under national law or by administrative practice to access an online government service in a MS, the electronic identification means issued in another MS shall be recognized, provided that</a:t>
            </a:r>
          </a:p>
          <a:p>
            <a:pPr lvl="1"/>
            <a:r>
              <a:rPr lang="en-GB" smtClean="0"/>
              <a:t>the electronic identification means has been notified by a MS and is included in the list of the European Commission AND</a:t>
            </a:r>
          </a:p>
          <a:p>
            <a:pPr lvl="1"/>
            <a:r>
              <a:rPr lang="en-GB" smtClean="0"/>
              <a:t>the assurance level of the electronic identifications means is equal or higher than the assurance level required for online access to the online government service, provided that the assurance level is substantial or high AND (no obligatory recognition for electronic identification means of level low)</a:t>
            </a:r>
          </a:p>
          <a:p>
            <a:pPr lvl="1"/>
            <a:r>
              <a:rPr lang="en-GB" smtClean="0"/>
              <a:t>the government service uses the assurance level substantial or high for access to its online service (no obligatory recognition of  electronic identification means of another MS if the online government service can be accessed  by electronic identification means of level low)</a:t>
            </a:r>
          </a:p>
          <a:p>
            <a:endParaRPr lang="en-GB" dirty="0"/>
          </a:p>
        </p:txBody>
      </p:sp>
      <p:sp>
        <p:nvSpPr>
          <p:cNvPr id="2" name="Titel 1"/>
          <p:cNvSpPr>
            <a:spLocks noGrp="1"/>
          </p:cNvSpPr>
          <p:nvPr>
            <p:ph type="title"/>
          </p:nvPr>
        </p:nvSpPr>
        <p:spPr/>
        <p:txBody>
          <a:bodyPr/>
          <a:lstStyle/>
          <a:p>
            <a:r>
              <a:rPr lang="en-GB" dirty="0" err="1" smtClean="0"/>
              <a:t>eIDAS</a:t>
            </a:r>
            <a:r>
              <a:rPr lang="en-GB" dirty="0" smtClean="0"/>
              <a:t>: electronic identification</a:t>
            </a:r>
            <a:endParaRPr lang="en-GB" dirty="0"/>
          </a:p>
        </p:txBody>
      </p:sp>
      <p:sp>
        <p:nvSpPr>
          <p:cNvPr id="9" name="Slide Number Placeholder 8"/>
          <p:cNvSpPr>
            <a:spLocks noGrp="1"/>
          </p:cNvSpPr>
          <p:nvPr>
            <p:ph type="sldNum" sz="quarter" idx="12"/>
          </p:nvPr>
        </p:nvSpPr>
        <p:spPr/>
        <p:txBody>
          <a:bodyPr/>
          <a:lstStyle/>
          <a:p>
            <a:fld id="{D45B42A2-12DC-D04A-88D3-A93CC82DF348}" type="slidenum">
              <a:rPr lang="en-US" smtClean="0"/>
              <a:t>8</a:t>
            </a:fld>
            <a:endParaRPr lang="en-US" dirty="0"/>
          </a:p>
        </p:txBody>
      </p:sp>
    </p:spTree>
    <p:extLst>
      <p:ext uri="{BB962C8B-B14F-4D97-AF65-F5344CB8AC3E}">
        <p14:creationId xmlns:p14="http://schemas.microsoft.com/office/powerpoint/2010/main" val="6996542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117035" y="3696430"/>
            <a:ext cx="4343400" cy="2412758"/>
            <a:chOff x="4516341" y="2590800"/>
            <a:chExt cx="4343400" cy="2412758"/>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6341" y="2590800"/>
              <a:ext cx="4343400" cy="2412758"/>
            </a:xfrm>
            <a:prstGeom prst="rect">
              <a:avLst/>
            </a:prstGeom>
          </p:spPr>
        </p:pic>
        <p:sp>
          <p:nvSpPr>
            <p:cNvPr id="3" name="TextBox 2"/>
            <p:cNvSpPr txBox="1"/>
            <p:nvPr/>
          </p:nvSpPr>
          <p:spPr>
            <a:xfrm>
              <a:off x="8077200" y="4800600"/>
              <a:ext cx="772270" cy="169277"/>
            </a:xfrm>
            <a:prstGeom prst="rect">
              <a:avLst/>
            </a:prstGeom>
            <a:noFill/>
          </p:spPr>
          <p:txBody>
            <a:bodyPr wrap="square" rtlCol="0">
              <a:spAutoFit/>
            </a:bodyPr>
            <a:lstStyle/>
            <a:p>
              <a:r>
                <a:rPr lang="en-US" sz="500" dirty="0">
                  <a:hlinkClick r:id="rId3"/>
                </a:rPr>
                <a:t>Designed by </a:t>
              </a:r>
              <a:r>
                <a:rPr lang="en-US" sz="500" dirty="0" err="1">
                  <a:hlinkClick r:id="rId3"/>
                </a:rPr>
                <a:t>Freepik</a:t>
              </a:r>
              <a:endParaRPr lang="fr-BE" sz="500" dirty="0"/>
            </a:p>
          </p:txBody>
        </p:sp>
      </p:grpSp>
      <p:sp>
        <p:nvSpPr>
          <p:cNvPr id="13" name="Content Placeholder 9"/>
          <p:cNvSpPr>
            <a:spLocks noGrp="1"/>
          </p:cNvSpPr>
          <p:nvPr>
            <p:ph sz="quarter" idx="14"/>
          </p:nvPr>
        </p:nvSpPr>
        <p:spPr/>
        <p:txBody>
          <a:bodyPr/>
          <a:lstStyle/>
          <a:p>
            <a:r>
              <a:rPr lang="en-US"/>
              <a:t>automation technology based on software robots</a:t>
            </a:r>
          </a:p>
          <a:p>
            <a:r>
              <a:rPr lang="en-US"/>
              <a:t>mimicking the work of humans across applications</a:t>
            </a:r>
          </a:p>
          <a:p>
            <a:r>
              <a:rPr lang="en-US"/>
              <a:t>using the app’s UI, and not requiring deeper (more costly) integration</a:t>
            </a:r>
            <a:endParaRPr lang="en-US" dirty="0"/>
          </a:p>
        </p:txBody>
      </p:sp>
      <p:sp>
        <p:nvSpPr>
          <p:cNvPr id="4" name="Title 3"/>
          <p:cNvSpPr>
            <a:spLocks noGrp="1"/>
          </p:cNvSpPr>
          <p:nvPr>
            <p:ph type="title"/>
          </p:nvPr>
        </p:nvSpPr>
        <p:spPr/>
        <p:txBody>
          <a:bodyPr/>
          <a:lstStyle/>
          <a:p>
            <a:r>
              <a:rPr lang="en-US" dirty="0"/>
              <a:t>Robotic Process Automation (RPA)</a:t>
            </a:r>
          </a:p>
        </p:txBody>
      </p:sp>
      <p:sp>
        <p:nvSpPr>
          <p:cNvPr id="9" name="Slide Number Placeholder 8"/>
          <p:cNvSpPr>
            <a:spLocks noGrp="1"/>
          </p:cNvSpPr>
          <p:nvPr>
            <p:ph type="sldNum" sz="quarter" idx="12"/>
          </p:nvPr>
        </p:nvSpPr>
        <p:spPr/>
        <p:txBody>
          <a:bodyPr/>
          <a:lstStyle/>
          <a:p>
            <a:fld id="{D45B42A2-12DC-D04A-88D3-A93CC82DF348}" type="slidenum">
              <a:rPr lang="en-US" smtClean="0"/>
              <a:t>80</a:t>
            </a:fld>
            <a:endParaRPr lang="en-US" dirty="0"/>
          </a:p>
        </p:txBody>
      </p:sp>
    </p:spTree>
    <p:extLst>
      <p:ext uri="{BB962C8B-B14F-4D97-AF65-F5344CB8AC3E}">
        <p14:creationId xmlns:p14="http://schemas.microsoft.com/office/powerpoint/2010/main" val="308121531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Content Placeholder 4"/>
          <p:cNvSpPr>
            <a:spLocks noGrp="1"/>
          </p:cNvSpPr>
          <p:nvPr>
            <p:ph sz="quarter" idx="14"/>
          </p:nvPr>
        </p:nvSpPr>
        <p:spPr>
          <a:xfrm>
            <a:off x="399012" y="1379913"/>
            <a:ext cx="11371950" cy="5255487"/>
          </a:xfrm>
        </p:spPr>
        <p:txBody>
          <a:bodyPr/>
          <a:lstStyle/>
          <a:p>
            <a:r>
              <a:rPr lang="en-US" dirty="0"/>
              <a:t>software robots simulate manual clicks and keystrokes, performing actions and business logic</a:t>
            </a:r>
          </a:p>
          <a:p>
            <a:r>
              <a:rPr lang="en-US" dirty="0"/>
              <a:t>normal automation requires new systems to be built and integrated =&gt; normal automation is usually costly and time consuming</a:t>
            </a:r>
          </a:p>
          <a:p>
            <a:endParaRPr lang="en-US" dirty="0"/>
          </a:p>
        </p:txBody>
      </p:sp>
      <p:sp>
        <p:nvSpPr>
          <p:cNvPr id="16" name="Rectangle 15"/>
          <p:cNvSpPr/>
          <p:nvPr/>
        </p:nvSpPr>
        <p:spPr>
          <a:xfrm>
            <a:off x="4266330" y="4640096"/>
            <a:ext cx="3528392" cy="165618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269875" indent="88900" algn="r"/>
            <a:r>
              <a:rPr lang="nl-BE" b="1" dirty="0">
                <a:solidFill>
                  <a:srgbClr val="FFC000"/>
                </a:solidFill>
              </a:rPr>
              <a:t>Traditional</a:t>
            </a:r>
          </a:p>
          <a:p>
            <a:pPr marL="269875" indent="88900" algn="r"/>
            <a:r>
              <a:rPr lang="nl-BE" b="1" dirty="0">
                <a:solidFill>
                  <a:srgbClr val="FFC000"/>
                </a:solidFill>
              </a:rPr>
              <a:t>Applications</a:t>
            </a:r>
          </a:p>
          <a:p>
            <a:pPr marL="269875" indent="88900" algn="r"/>
            <a:r>
              <a:rPr lang="nl-BE" b="1" dirty="0">
                <a:solidFill>
                  <a:srgbClr val="FFC000"/>
                </a:solidFill>
              </a:rPr>
              <a:t>or Services</a:t>
            </a:r>
            <a:endParaRPr lang="fr-BE" b="1" dirty="0">
              <a:solidFill>
                <a:srgbClr val="FFC000"/>
              </a:solidFill>
            </a:endParaRPr>
          </a:p>
        </p:txBody>
      </p:sp>
      <p:sp>
        <p:nvSpPr>
          <p:cNvPr id="2" name="Title 1"/>
          <p:cNvSpPr>
            <a:spLocks noGrp="1"/>
          </p:cNvSpPr>
          <p:nvPr>
            <p:ph type="title"/>
          </p:nvPr>
        </p:nvSpPr>
        <p:spPr/>
        <p:txBody>
          <a:bodyPr/>
          <a:lstStyle/>
          <a:p>
            <a:r>
              <a:rPr lang="en-US" dirty="0"/>
              <a:t>Difference with “normal” automation</a:t>
            </a:r>
            <a:endParaRPr lang="fr-BE" dirty="0"/>
          </a:p>
        </p:txBody>
      </p:sp>
      <p:grpSp>
        <p:nvGrpSpPr>
          <p:cNvPr id="22" name="Group 21"/>
          <p:cNvGrpSpPr/>
          <p:nvPr/>
        </p:nvGrpSpPr>
        <p:grpSpPr>
          <a:xfrm>
            <a:off x="3394931" y="3631984"/>
            <a:ext cx="5112568" cy="2736304"/>
            <a:chOff x="1900401" y="3573016"/>
            <a:chExt cx="5112568" cy="2736304"/>
          </a:xfrm>
        </p:grpSpPr>
        <p:cxnSp>
          <p:nvCxnSpPr>
            <p:cNvPr id="6" name="Straight Arrow Connector 5"/>
            <p:cNvCxnSpPr/>
            <p:nvPr/>
          </p:nvCxnSpPr>
          <p:spPr>
            <a:xfrm flipV="1">
              <a:off x="1900401" y="3573016"/>
              <a:ext cx="0" cy="2736304"/>
            </a:xfrm>
            <a:prstGeom prst="straightConnector1">
              <a:avLst/>
            </a:prstGeom>
            <a:ln w="19050" cap="sq">
              <a:solidFill>
                <a:schemeClr val="tx1">
                  <a:lumMod val="65000"/>
                  <a:lumOff val="35000"/>
                </a:schemeClr>
              </a:solidFill>
              <a:round/>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1900401" y="6309320"/>
              <a:ext cx="5112568" cy="0"/>
            </a:xfrm>
            <a:prstGeom prst="straightConnector1">
              <a:avLst/>
            </a:prstGeom>
            <a:ln w="1905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4986411" y="3437446"/>
            <a:ext cx="1975221" cy="338554"/>
          </a:xfrm>
          <a:prstGeom prst="rect">
            <a:avLst/>
          </a:prstGeom>
          <a:noFill/>
        </p:spPr>
        <p:txBody>
          <a:bodyPr wrap="none" rtlCol="0">
            <a:spAutoFit/>
          </a:bodyPr>
          <a:lstStyle/>
          <a:p>
            <a:pPr algn="ctr" fontAlgn="base"/>
            <a:r>
              <a:rPr lang="en-US" sz="1600" dirty="0">
                <a:solidFill>
                  <a:schemeClr val="tx1">
                    <a:lumMod val="65000"/>
                    <a:lumOff val="35000"/>
                  </a:schemeClr>
                </a:solidFill>
                <a:latin typeface="Arial" panose="020B0604020202020204" pitchFamily="34" charset="0"/>
                <a:cs typeface="Arial" panose="020B0604020202020204" pitchFamily="34" charset="0"/>
              </a:rPr>
              <a:t>Automation</a:t>
            </a:r>
            <a:r>
              <a:rPr lang="en-US" sz="1600" dirty="0"/>
              <a:t> </a:t>
            </a:r>
            <a:r>
              <a:rPr lang="en-US" sz="1600" dirty="0">
                <a:solidFill>
                  <a:schemeClr val="tx1">
                    <a:lumMod val="65000"/>
                    <a:lumOff val="35000"/>
                  </a:schemeClr>
                </a:solidFill>
                <a:latin typeface="Arial" panose="020B0604020202020204" pitchFamily="34" charset="0"/>
                <a:cs typeface="Arial" panose="020B0604020202020204" pitchFamily="34" charset="0"/>
              </a:rPr>
              <a:t>Options</a:t>
            </a:r>
            <a:endParaRPr lang="fr-BE" sz="16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2" name="TextBox 11"/>
          <p:cNvSpPr txBox="1"/>
          <p:nvPr/>
        </p:nvSpPr>
        <p:spPr>
          <a:xfrm>
            <a:off x="8070392" y="6368289"/>
            <a:ext cx="804451" cy="276999"/>
          </a:xfrm>
          <a:prstGeom prst="rect">
            <a:avLst/>
          </a:prstGeom>
          <a:noFill/>
          <a:ln>
            <a:noFill/>
          </a:ln>
        </p:spPr>
        <p:txBody>
          <a:bodyPr wrap="none" rtlCol="0">
            <a:spAutoFit/>
          </a:bodyPr>
          <a:lstStyle/>
          <a:p>
            <a:r>
              <a:rPr lang="nl-BE" sz="1200" dirty="0">
                <a:solidFill>
                  <a:schemeClr val="tx1">
                    <a:lumMod val="65000"/>
                    <a:lumOff val="35000"/>
                  </a:schemeClr>
                </a:solidFill>
              </a:rPr>
              <a:t>expensive</a:t>
            </a:r>
            <a:endParaRPr lang="fr-BE" sz="1200" dirty="0">
              <a:solidFill>
                <a:schemeClr val="tx1">
                  <a:lumMod val="65000"/>
                  <a:lumOff val="35000"/>
                </a:schemeClr>
              </a:solidFill>
            </a:endParaRPr>
          </a:p>
        </p:txBody>
      </p:sp>
      <p:sp>
        <p:nvSpPr>
          <p:cNvPr id="13" name="TextBox 12"/>
          <p:cNvSpPr txBox="1"/>
          <p:nvPr/>
        </p:nvSpPr>
        <p:spPr>
          <a:xfrm>
            <a:off x="2992705" y="6368289"/>
            <a:ext cx="561372" cy="276999"/>
          </a:xfrm>
          <a:prstGeom prst="rect">
            <a:avLst/>
          </a:prstGeom>
          <a:noFill/>
          <a:ln>
            <a:noFill/>
          </a:ln>
        </p:spPr>
        <p:txBody>
          <a:bodyPr wrap="none" rtlCol="0">
            <a:spAutoFit/>
          </a:bodyPr>
          <a:lstStyle/>
          <a:p>
            <a:r>
              <a:rPr lang="nl-BE" sz="1200" dirty="0">
                <a:solidFill>
                  <a:schemeClr val="tx1">
                    <a:lumMod val="65000"/>
                    <a:lumOff val="35000"/>
                  </a:schemeClr>
                </a:solidFill>
              </a:rPr>
              <a:t>cheap</a:t>
            </a:r>
            <a:endParaRPr lang="fr-BE" sz="1200" dirty="0">
              <a:solidFill>
                <a:schemeClr val="tx1">
                  <a:lumMod val="65000"/>
                  <a:lumOff val="35000"/>
                </a:schemeClr>
              </a:solidFill>
            </a:endParaRPr>
          </a:p>
        </p:txBody>
      </p:sp>
      <p:sp>
        <p:nvSpPr>
          <p:cNvPr id="14" name="TextBox 13"/>
          <p:cNvSpPr txBox="1"/>
          <p:nvPr/>
        </p:nvSpPr>
        <p:spPr>
          <a:xfrm>
            <a:off x="1905404" y="6108959"/>
            <a:ext cx="1568839" cy="276999"/>
          </a:xfrm>
          <a:prstGeom prst="rect">
            <a:avLst/>
          </a:prstGeom>
          <a:noFill/>
          <a:ln>
            <a:noFill/>
          </a:ln>
        </p:spPr>
        <p:txBody>
          <a:bodyPr wrap="square" rtlCol="0">
            <a:spAutoFit/>
          </a:bodyPr>
          <a:lstStyle/>
          <a:p>
            <a:r>
              <a:rPr lang="nl-BE" sz="1200" dirty="0" err="1">
                <a:solidFill>
                  <a:schemeClr val="tx1">
                    <a:lumMod val="65000"/>
                    <a:lumOff val="35000"/>
                  </a:schemeClr>
                </a:solidFill>
              </a:rPr>
              <a:t>deterministic</a:t>
            </a:r>
            <a:r>
              <a:rPr lang="nl-BE" sz="1200" dirty="0">
                <a:solidFill>
                  <a:schemeClr val="tx1">
                    <a:lumMod val="65000"/>
                    <a:lumOff val="35000"/>
                  </a:schemeClr>
                </a:solidFill>
              </a:rPr>
              <a:t> process</a:t>
            </a:r>
            <a:endParaRPr lang="fr-BE" sz="1200" dirty="0">
              <a:solidFill>
                <a:schemeClr val="tx1">
                  <a:lumMod val="65000"/>
                  <a:lumOff val="35000"/>
                </a:schemeClr>
              </a:solidFill>
            </a:endParaRPr>
          </a:p>
        </p:txBody>
      </p:sp>
      <p:sp>
        <p:nvSpPr>
          <p:cNvPr id="15" name="TextBox 14"/>
          <p:cNvSpPr txBox="1"/>
          <p:nvPr/>
        </p:nvSpPr>
        <p:spPr>
          <a:xfrm>
            <a:off x="1905404" y="3703993"/>
            <a:ext cx="1568839" cy="461665"/>
          </a:xfrm>
          <a:prstGeom prst="rect">
            <a:avLst/>
          </a:prstGeom>
          <a:noFill/>
          <a:ln>
            <a:noFill/>
          </a:ln>
        </p:spPr>
        <p:txBody>
          <a:bodyPr wrap="square" rtlCol="0">
            <a:spAutoFit/>
          </a:bodyPr>
          <a:lstStyle/>
          <a:p>
            <a:r>
              <a:rPr lang="nl-BE" sz="1200" dirty="0">
                <a:solidFill>
                  <a:schemeClr val="tx1">
                    <a:lumMod val="65000"/>
                    <a:lumOff val="35000"/>
                  </a:schemeClr>
                </a:solidFill>
              </a:rPr>
              <a:t>process requiring intelligence</a:t>
            </a:r>
            <a:endParaRPr lang="fr-BE" sz="1200" dirty="0">
              <a:solidFill>
                <a:schemeClr val="tx1">
                  <a:lumMod val="65000"/>
                  <a:lumOff val="35000"/>
                </a:schemeClr>
              </a:solidFill>
            </a:endParaRPr>
          </a:p>
        </p:txBody>
      </p:sp>
      <p:sp>
        <p:nvSpPr>
          <p:cNvPr id="20" name="Rectangle 19"/>
          <p:cNvSpPr/>
          <p:nvPr/>
        </p:nvSpPr>
        <p:spPr>
          <a:xfrm>
            <a:off x="5380731" y="3848008"/>
            <a:ext cx="3091885" cy="1019180"/>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nl-BE" b="1" dirty="0">
                <a:solidFill>
                  <a:schemeClr val="accent1"/>
                </a:solidFill>
              </a:rPr>
              <a:t>AI based solutions</a:t>
            </a:r>
            <a:endParaRPr lang="fr-BE" b="1" dirty="0">
              <a:solidFill>
                <a:schemeClr val="accent1"/>
              </a:solidFill>
            </a:endParaRPr>
          </a:p>
        </p:txBody>
      </p:sp>
      <p:sp>
        <p:nvSpPr>
          <p:cNvPr id="23" name="Rectangle 22"/>
          <p:cNvSpPr/>
          <p:nvPr/>
        </p:nvSpPr>
        <p:spPr>
          <a:xfrm>
            <a:off x="3564260" y="5234328"/>
            <a:ext cx="2409761" cy="106195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dirty="0">
                <a:solidFill>
                  <a:srgbClr val="FF0000"/>
                </a:solidFill>
              </a:rPr>
              <a:t>RPA</a:t>
            </a:r>
            <a:endParaRPr lang="fr-BE" b="1" dirty="0">
              <a:solidFill>
                <a:srgbClr val="FF0000"/>
              </a:solidFill>
            </a:endParaRPr>
          </a:p>
        </p:txBody>
      </p:sp>
      <p:sp>
        <p:nvSpPr>
          <p:cNvPr id="17" name="Rectangle 16"/>
          <p:cNvSpPr/>
          <p:nvPr/>
        </p:nvSpPr>
        <p:spPr>
          <a:xfrm>
            <a:off x="4842394" y="4208048"/>
            <a:ext cx="1607036" cy="1939300"/>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BE" b="1" dirty="0">
                <a:solidFill>
                  <a:schemeClr val="accent3"/>
                </a:solidFill>
              </a:rPr>
              <a:t>BPM based</a:t>
            </a:r>
          </a:p>
          <a:p>
            <a:pPr>
              <a:lnSpc>
                <a:spcPct val="150000"/>
              </a:lnSpc>
            </a:pPr>
            <a:r>
              <a:rPr lang="nl-BE" b="1" dirty="0">
                <a:solidFill>
                  <a:schemeClr val="accent3"/>
                </a:solidFill>
              </a:rPr>
              <a:t>solutions</a:t>
            </a:r>
            <a:endParaRPr lang="fr-BE" b="1" dirty="0">
              <a:solidFill>
                <a:schemeClr val="accent3"/>
              </a:solidFill>
            </a:endParaRPr>
          </a:p>
        </p:txBody>
      </p:sp>
      <p:sp>
        <p:nvSpPr>
          <p:cNvPr id="7" name="Slide Number Placeholder 6"/>
          <p:cNvSpPr>
            <a:spLocks noGrp="1"/>
          </p:cNvSpPr>
          <p:nvPr>
            <p:ph type="sldNum" sz="quarter" idx="12"/>
          </p:nvPr>
        </p:nvSpPr>
        <p:spPr/>
        <p:txBody>
          <a:bodyPr/>
          <a:lstStyle/>
          <a:p>
            <a:fld id="{D45B42A2-12DC-D04A-88D3-A93CC82DF348}" type="slidenum">
              <a:rPr lang="en-US" smtClean="0"/>
              <a:t>81</a:t>
            </a:fld>
            <a:endParaRPr lang="en-US" dirty="0"/>
          </a:p>
        </p:txBody>
      </p:sp>
    </p:spTree>
    <p:extLst>
      <p:ext uri="{BB962C8B-B14F-4D97-AF65-F5344CB8AC3E}">
        <p14:creationId xmlns:p14="http://schemas.microsoft.com/office/powerpoint/2010/main" val="311218668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normAutofit lnSpcReduction="10000"/>
          </a:bodyPr>
          <a:lstStyle/>
          <a:p>
            <a:pPr fontAlgn="base"/>
            <a:r>
              <a:rPr lang="en-US" dirty="0"/>
              <a:t>repeatable, rules-driven software interactions by human users are low hanging fruits for RPA</a:t>
            </a:r>
          </a:p>
          <a:p>
            <a:pPr fontAlgn="base"/>
            <a:r>
              <a:rPr lang="en-US" dirty="0"/>
              <a:t>especially high-volume / long-running</a:t>
            </a:r>
          </a:p>
          <a:p>
            <a:pPr fontAlgn="base"/>
            <a:r>
              <a:rPr lang="en-US" dirty="0"/>
              <a:t>until the time a process can be automated within a more robust development effort, it can be automated with RPA</a:t>
            </a:r>
          </a:p>
          <a:p>
            <a:pPr fontAlgn="base"/>
            <a:r>
              <a:rPr lang="en-US" dirty="0"/>
              <a:t>most RPA tools support recording actions on these applications, which can then be replayed many times:</a:t>
            </a:r>
          </a:p>
          <a:p>
            <a:pPr lvl="1" fontAlgn="base"/>
            <a:r>
              <a:rPr lang="en-US" dirty="0"/>
              <a:t>Web based</a:t>
            </a:r>
          </a:p>
          <a:p>
            <a:pPr lvl="1" fontAlgn="base"/>
            <a:r>
              <a:rPr lang="en-US" dirty="0"/>
              <a:t>Desktop</a:t>
            </a:r>
          </a:p>
          <a:p>
            <a:pPr lvl="1" fontAlgn="base"/>
            <a:r>
              <a:rPr lang="en-US" dirty="0"/>
              <a:t>Citrix</a:t>
            </a:r>
          </a:p>
          <a:p>
            <a:pPr lvl="1" fontAlgn="base"/>
            <a:r>
              <a:rPr lang="en-US" dirty="0"/>
              <a:t>SAP</a:t>
            </a:r>
          </a:p>
          <a:p>
            <a:pPr lvl="1" fontAlgn="base"/>
            <a:r>
              <a:rPr lang="en-US" dirty="0" err="1"/>
              <a:t>Exce</a:t>
            </a:r>
            <a:r>
              <a:rPr lang="fr-BE" dirty="0"/>
              <a:t>l</a:t>
            </a:r>
            <a:endParaRPr lang="en-US" dirty="0"/>
          </a:p>
        </p:txBody>
      </p:sp>
      <p:sp>
        <p:nvSpPr>
          <p:cNvPr id="2" name="Title 1"/>
          <p:cNvSpPr>
            <a:spLocks noGrp="1"/>
          </p:cNvSpPr>
          <p:nvPr>
            <p:ph type="title"/>
          </p:nvPr>
        </p:nvSpPr>
        <p:spPr/>
        <p:txBody>
          <a:bodyPr>
            <a:normAutofit/>
          </a:bodyPr>
          <a:lstStyle/>
          <a:p>
            <a:r>
              <a:rPr lang="en-US" dirty="0"/>
              <a:t>Kind of processes automated using RPA</a:t>
            </a:r>
            <a:endParaRPr lang="fr-BE" dirty="0"/>
          </a:p>
        </p:txBody>
      </p:sp>
      <p:sp>
        <p:nvSpPr>
          <p:cNvPr id="7" name="Slide Number Placeholder 6"/>
          <p:cNvSpPr>
            <a:spLocks noGrp="1"/>
          </p:cNvSpPr>
          <p:nvPr>
            <p:ph type="sldNum" sz="quarter" idx="12"/>
          </p:nvPr>
        </p:nvSpPr>
        <p:spPr/>
        <p:txBody>
          <a:bodyPr/>
          <a:lstStyle/>
          <a:p>
            <a:fld id="{D45B42A2-12DC-D04A-88D3-A93CC82DF348}" type="slidenum">
              <a:rPr lang="en-US" smtClean="0"/>
              <a:t>82</a:t>
            </a:fld>
            <a:endParaRPr lang="en-US" dirty="0"/>
          </a:p>
        </p:txBody>
      </p:sp>
    </p:spTree>
    <p:extLst>
      <p:ext uri="{BB962C8B-B14F-4D97-AF65-F5344CB8AC3E}">
        <p14:creationId xmlns:p14="http://schemas.microsoft.com/office/powerpoint/2010/main" val="40183959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lstStyle/>
          <a:p>
            <a:r>
              <a:rPr lang="en-US" dirty="0"/>
              <a:t>RPA is </a:t>
            </a:r>
            <a:r>
              <a:rPr lang="en-US" u="sng" dirty="0"/>
              <a:t>not</a:t>
            </a:r>
            <a:r>
              <a:rPr lang="en-US" dirty="0"/>
              <a:t> meant to </a:t>
            </a:r>
            <a:r>
              <a:rPr lang="en-US" u="sng" dirty="0"/>
              <a:t>replace</a:t>
            </a:r>
            <a:r>
              <a:rPr lang="en-US" dirty="0"/>
              <a:t> humans but to </a:t>
            </a:r>
            <a:r>
              <a:rPr lang="en-US" u="sng" dirty="0"/>
              <a:t>help</a:t>
            </a:r>
            <a:r>
              <a:rPr lang="en-US" dirty="0"/>
              <a:t> human workers</a:t>
            </a:r>
          </a:p>
          <a:p>
            <a:endParaRPr lang="en-US" dirty="0"/>
          </a:p>
          <a:p>
            <a:r>
              <a:rPr lang="en-US" dirty="0"/>
              <a:t>software robots are good for tasks which are mundane, repetitive and disliked by most employees</a:t>
            </a:r>
          </a:p>
          <a:p>
            <a:endParaRPr lang="en-US" dirty="0"/>
          </a:p>
          <a:p>
            <a:r>
              <a:rPr lang="en-US" dirty="0"/>
              <a:t>for some kinds of applications, bots are better</a:t>
            </a:r>
          </a:p>
          <a:p>
            <a:pPr lvl="1"/>
            <a:r>
              <a:rPr lang="en-US" dirty="0"/>
              <a:t>robots can run 24/7</a:t>
            </a:r>
          </a:p>
          <a:p>
            <a:pPr lvl="1"/>
            <a:r>
              <a:rPr lang="en-US" dirty="0"/>
              <a:t>robot is not error-prone (completely deterministic </a:t>
            </a:r>
            <a:r>
              <a:rPr lang="en-US" dirty="0" err="1"/>
              <a:t>behaviour</a:t>
            </a:r>
            <a:r>
              <a:rPr lang="en-US" dirty="0"/>
              <a:t>, doesn’t “forget” a step in the process)</a:t>
            </a:r>
          </a:p>
          <a:p>
            <a:pPr lvl="1"/>
            <a:r>
              <a:rPr lang="en-US" dirty="0"/>
              <a:t>robot actions can be logged in the background</a:t>
            </a:r>
          </a:p>
          <a:p>
            <a:endParaRPr lang="en-US" dirty="0"/>
          </a:p>
        </p:txBody>
      </p:sp>
      <p:sp>
        <p:nvSpPr>
          <p:cNvPr id="2" name="Title 1"/>
          <p:cNvSpPr>
            <a:spLocks noGrp="1"/>
          </p:cNvSpPr>
          <p:nvPr>
            <p:ph type="title"/>
          </p:nvPr>
        </p:nvSpPr>
        <p:spPr/>
        <p:txBody>
          <a:bodyPr/>
          <a:lstStyle/>
          <a:p>
            <a:r>
              <a:rPr lang="en-US"/>
              <a:t>Better than humans ?</a:t>
            </a:r>
            <a:endParaRPr lang="fr-BE" dirty="0"/>
          </a:p>
        </p:txBody>
      </p:sp>
      <p:sp>
        <p:nvSpPr>
          <p:cNvPr id="7" name="Slide Number Placeholder 6"/>
          <p:cNvSpPr>
            <a:spLocks noGrp="1"/>
          </p:cNvSpPr>
          <p:nvPr>
            <p:ph type="sldNum" sz="quarter" idx="12"/>
          </p:nvPr>
        </p:nvSpPr>
        <p:spPr/>
        <p:txBody>
          <a:bodyPr/>
          <a:lstStyle/>
          <a:p>
            <a:fld id="{D45B42A2-12DC-D04A-88D3-A93CC82DF348}" type="slidenum">
              <a:rPr lang="en-US" smtClean="0"/>
              <a:t>83</a:t>
            </a:fld>
            <a:endParaRPr lang="en-US" dirty="0"/>
          </a:p>
        </p:txBody>
      </p:sp>
    </p:spTree>
    <p:extLst>
      <p:ext uri="{BB962C8B-B14F-4D97-AF65-F5344CB8AC3E}">
        <p14:creationId xmlns:p14="http://schemas.microsoft.com/office/powerpoint/2010/main" val="36827000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lstStyle/>
          <a:p>
            <a:r>
              <a:rPr lang="en-US" smtClean="0"/>
              <a:t>search for certain files in an online document management system, extract relevant information, input this data in a desktop program, then move the original file to a different folder</a:t>
            </a:r>
          </a:p>
          <a:p>
            <a:r>
              <a:rPr lang="en-US" smtClean="0"/>
              <a:t>perform an entire procedure to prepare, print, send and archive a document, requiring only 2 inputs at the start</a:t>
            </a:r>
          </a:p>
          <a:p>
            <a:r>
              <a:rPr lang="en-US" smtClean="0"/>
              <a:t>login to twitter analytics to get statistics, download and clean them, analyze them in Excel</a:t>
            </a:r>
          </a:p>
          <a:p>
            <a:r>
              <a:rPr lang="en-US" smtClean="0"/>
              <a:t>perform a check in several systems consecutively to see if a certain user’s credentials have been added / removed</a:t>
            </a:r>
            <a:endParaRPr lang="en-US" dirty="0"/>
          </a:p>
        </p:txBody>
      </p:sp>
      <p:sp>
        <p:nvSpPr>
          <p:cNvPr id="2" name="Title 1"/>
          <p:cNvSpPr>
            <a:spLocks noGrp="1"/>
          </p:cNvSpPr>
          <p:nvPr>
            <p:ph type="title"/>
          </p:nvPr>
        </p:nvSpPr>
        <p:spPr/>
        <p:txBody>
          <a:bodyPr/>
          <a:lstStyle/>
          <a:p>
            <a:r>
              <a:rPr lang="nl-BE" smtClean="0"/>
              <a:t>RPA examples</a:t>
            </a:r>
            <a:endParaRPr lang="fr-BE" dirty="0"/>
          </a:p>
        </p:txBody>
      </p:sp>
      <p:sp>
        <p:nvSpPr>
          <p:cNvPr id="7" name="Slide Number Placeholder 6"/>
          <p:cNvSpPr>
            <a:spLocks noGrp="1"/>
          </p:cNvSpPr>
          <p:nvPr>
            <p:ph type="sldNum" sz="quarter" idx="12"/>
          </p:nvPr>
        </p:nvSpPr>
        <p:spPr/>
        <p:txBody>
          <a:bodyPr/>
          <a:lstStyle/>
          <a:p>
            <a:fld id="{D45B42A2-12DC-D04A-88D3-A93CC82DF348}" type="slidenum">
              <a:rPr lang="en-US" smtClean="0"/>
              <a:t>84</a:t>
            </a:fld>
            <a:endParaRPr lang="en-US" dirty="0"/>
          </a:p>
        </p:txBody>
      </p:sp>
    </p:spTree>
    <p:extLst>
      <p:ext uri="{BB962C8B-B14F-4D97-AF65-F5344CB8AC3E}">
        <p14:creationId xmlns:p14="http://schemas.microsoft.com/office/powerpoint/2010/main" val="84477840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lstStyle/>
          <a:p>
            <a:pPr marL="0" indent="0" algn="ctr">
              <a:buNone/>
            </a:pPr>
            <a:r>
              <a:rPr lang="en-US" sz="3200" b="1" dirty="0"/>
              <a:t>Advantages</a:t>
            </a:r>
          </a:p>
          <a:p>
            <a:r>
              <a:rPr lang="nl-BE" sz="2600" dirty="0" err="1"/>
              <a:t>easier</a:t>
            </a:r>
            <a:r>
              <a:rPr lang="nl-BE" sz="2600" dirty="0"/>
              <a:t>, </a:t>
            </a:r>
            <a:r>
              <a:rPr lang="nl-BE" sz="2600" dirty="0" err="1"/>
              <a:t>faster</a:t>
            </a:r>
            <a:r>
              <a:rPr lang="nl-BE" sz="2600" dirty="0"/>
              <a:t> </a:t>
            </a:r>
            <a:r>
              <a:rPr lang="nl-BE" sz="2600" dirty="0" err="1"/>
              <a:t>than</a:t>
            </a:r>
            <a:r>
              <a:rPr lang="nl-BE" sz="2600" dirty="0"/>
              <a:t> </a:t>
            </a:r>
            <a:r>
              <a:rPr lang="nl-BE" sz="2600" dirty="0" err="1"/>
              <a:t>other</a:t>
            </a:r>
            <a:r>
              <a:rPr lang="nl-BE" sz="2600" dirty="0"/>
              <a:t> options</a:t>
            </a:r>
          </a:p>
          <a:p>
            <a:r>
              <a:rPr lang="nl-BE" sz="2600" dirty="0" err="1"/>
              <a:t>usable</a:t>
            </a:r>
            <a:r>
              <a:rPr lang="nl-BE" sz="2600" dirty="0"/>
              <a:t> </a:t>
            </a:r>
            <a:r>
              <a:rPr lang="nl-BE" sz="2600" dirty="0" err="1"/>
              <a:t>by</a:t>
            </a:r>
            <a:r>
              <a:rPr lang="nl-BE" sz="2600" dirty="0"/>
              <a:t> non-IT (power users)</a:t>
            </a:r>
          </a:p>
          <a:p>
            <a:r>
              <a:rPr lang="nl-BE" sz="2600" dirty="0" err="1"/>
              <a:t>quick</a:t>
            </a:r>
            <a:r>
              <a:rPr lang="nl-BE" sz="2600" dirty="0"/>
              <a:t> ROI</a:t>
            </a:r>
          </a:p>
          <a:p>
            <a:r>
              <a:rPr lang="nl-BE" sz="2600" dirty="0" err="1"/>
              <a:t>can</a:t>
            </a:r>
            <a:r>
              <a:rPr lang="nl-BE" sz="2600" dirty="0"/>
              <a:t> </a:t>
            </a:r>
            <a:r>
              <a:rPr lang="nl-BE" sz="2600" dirty="0" err="1"/>
              <a:t>be</a:t>
            </a:r>
            <a:r>
              <a:rPr lang="nl-BE" sz="2600" dirty="0"/>
              <a:t> </a:t>
            </a:r>
            <a:r>
              <a:rPr lang="nl-BE" sz="2600" dirty="0" err="1"/>
              <a:t>used</a:t>
            </a:r>
            <a:r>
              <a:rPr lang="nl-BE" sz="2600" dirty="0"/>
              <a:t> </a:t>
            </a:r>
            <a:r>
              <a:rPr lang="nl-BE" sz="2600" dirty="0" err="1"/>
              <a:t>with</a:t>
            </a:r>
            <a:r>
              <a:rPr lang="nl-BE" sz="2600" dirty="0"/>
              <a:t> </a:t>
            </a:r>
            <a:r>
              <a:rPr lang="nl-BE" sz="2600" dirty="0" err="1"/>
              <a:t>legacy</a:t>
            </a:r>
            <a:r>
              <a:rPr lang="nl-BE" sz="2600" dirty="0"/>
              <a:t> or </a:t>
            </a:r>
            <a:r>
              <a:rPr lang="nl-BE" sz="2600" dirty="0" err="1"/>
              <a:t>otherwise</a:t>
            </a:r>
            <a:r>
              <a:rPr lang="nl-BE" sz="2600" dirty="0"/>
              <a:t> </a:t>
            </a:r>
            <a:r>
              <a:rPr lang="nl-BE" sz="2600" dirty="0" err="1"/>
              <a:t>difficult</a:t>
            </a:r>
            <a:r>
              <a:rPr lang="nl-BE" sz="2600" dirty="0"/>
              <a:t> or inconvenient </a:t>
            </a:r>
            <a:r>
              <a:rPr lang="nl-BE" sz="2600" dirty="0" err="1"/>
              <a:t>to</a:t>
            </a:r>
            <a:r>
              <a:rPr lang="nl-BE" sz="2600" dirty="0"/>
              <a:t> </a:t>
            </a:r>
            <a:r>
              <a:rPr lang="nl-BE" sz="2600" dirty="0" err="1"/>
              <a:t>integrate</a:t>
            </a:r>
            <a:r>
              <a:rPr lang="nl-BE" sz="2600" dirty="0"/>
              <a:t> systems (eg no API </a:t>
            </a:r>
            <a:r>
              <a:rPr lang="nl-BE" sz="2600" dirty="0" err="1"/>
              <a:t>available</a:t>
            </a:r>
            <a:r>
              <a:rPr lang="nl-BE" sz="2600" dirty="0"/>
              <a:t>)</a:t>
            </a:r>
          </a:p>
          <a:p>
            <a:r>
              <a:rPr lang="nl-BE" sz="2600" dirty="0" err="1"/>
              <a:t>quick</a:t>
            </a:r>
            <a:r>
              <a:rPr lang="nl-BE" sz="2600" dirty="0"/>
              <a:t>, </a:t>
            </a:r>
            <a:r>
              <a:rPr lang="nl-BE" sz="2600" dirty="0" err="1"/>
              <a:t>temporary</a:t>
            </a:r>
            <a:r>
              <a:rPr lang="nl-BE" sz="2600" dirty="0"/>
              <a:t> solution</a:t>
            </a:r>
          </a:p>
          <a:p>
            <a:pPr marL="0" indent="0">
              <a:buNone/>
            </a:pPr>
            <a:endParaRPr lang="en-US" dirty="0"/>
          </a:p>
        </p:txBody>
      </p:sp>
      <p:sp>
        <p:nvSpPr>
          <p:cNvPr id="4" name="Title 3"/>
          <p:cNvSpPr>
            <a:spLocks noGrp="1"/>
          </p:cNvSpPr>
          <p:nvPr>
            <p:ph type="title"/>
          </p:nvPr>
        </p:nvSpPr>
        <p:spPr/>
        <p:txBody>
          <a:bodyPr/>
          <a:lstStyle/>
          <a:p>
            <a:r>
              <a:rPr lang="en-US"/>
              <a:t>Evaluation</a:t>
            </a:r>
            <a:endParaRPr lang="en-US" noProof="0" dirty="0"/>
          </a:p>
        </p:txBody>
      </p:sp>
      <p:sp>
        <p:nvSpPr>
          <p:cNvPr id="5" name="Content Placeholder 4"/>
          <p:cNvSpPr>
            <a:spLocks noGrp="1"/>
          </p:cNvSpPr>
          <p:nvPr>
            <p:ph sz="quarter" idx="15"/>
          </p:nvPr>
        </p:nvSpPr>
        <p:spPr>
          <a:xfrm>
            <a:off x="6124756" y="1509302"/>
            <a:ext cx="5723118" cy="5374571"/>
          </a:xfrm>
        </p:spPr>
        <p:txBody>
          <a:bodyPr>
            <a:normAutofit fontScale="77500" lnSpcReduction="20000"/>
          </a:bodyPr>
          <a:lstStyle/>
          <a:p>
            <a:pPr marL="0" indent="0" algn="ctr">
              <a:buNone/>
            </a:pPr>
            <a:r>
              <a:rPr lang="en-US" sz="4100" b="1" dirty="0"/>
              <a:t>Disadvantages</a:t>
            </a:r>
          </a:p>
          <a:p>
            <a:r>
              <a:rPr lang="nl-BE" sz="3400" dirty="0"/>
              <a:t>more </a:t>
            </a:r>
            <a:r>
              <a:rPr lang="nl-BE" sz="3400" dirty="0" err="1"/>
              <a:t>work</a:t>
            </a:r>
            <a:r>
              <a:rPr lang="nl-BE" sz="3400" dirty="0"/>
              <a:t> </a:t>
            </a:r>
            <a:r>
              <a:rPr lang="nl-BE" sz="3400" dirty="0" err="1"/>
              <a:t>to</a:t>
            </a:r>
            <a:r>
              <a:rPr lang="nl-BE" sz="3400" dirty="0"/>
              <a:t> </a:t>
            </a:r>
            <a:r>
              <a:rPr lang="nl-BE" sz="3400" dirty="0" err="1"/>
              <a:t>accomodate</a:t>
            </a:r>
            <a:r>
              <a:rPr lang="nl-BE" sz="3400" dirty="0"/>
              <a:t> </a:t>
            </a:r>
            <a:r>
              <a:rPr lang="nl-BE" sz="3400" dirty="0" err="1"/>
              <a:t>branching</a:t>
            </a:r>
            <a:r>
              <a:rPr lang="nl-BE" sz="3400" dirty="0"/>
              <a:t> / complex </a:t>
            </a:r>
            <a:r>
              <a:rPr lang="nl-BE" sz="3400" dirty="0" err="1"/>
              <a:t>processes</a:t>
            </a:r>
            <a:r>
              <a:rPr lang="nl-BE" sz="3400" dirty="0"/>
              <a:t> (</a:t>
            </a:r>
            <a:r>
              <a:rPr lang="nl-BE" sz="3400" dirty="0" err="1"/>
              <a:t>easiest</a:t>
            </a:r>
            <a:r>
              <a:rPr lang="nl-BE" sz="3400" dirty="0"/>
              <a:t> </a:t>
            </a:r>
            <a:r>
              <a:rPr lang="nl-BE" sz="3400" dirty="0" err="1"/>
              <a:t>for</a:t>
            </a:r>
            <a:r>
              <a:rPr lang="nl-BE" sz="3400" dirty="0"/>
              <a:t> “happy </a:t>
            </a:r>
            <a:r>
              <a:rPr lang="nl-BE" sz="3400" dirty="0" err="1"/>
              <a:t>path</a:t>
            </a:r>
            <a:r>
              <a:rPr lang="nl-BE" sz="3400" dirty="0"/>
              <a:t>” </a:t>
            </a:r>
            <a:r>
              <a:rPr lang="nl-BE" sz="3400" dirty="0" err="1"/>
              <a:t>only</a:t>
            </a:r>
            <a:r>
              <a:rPr lang="nl-BE" sz="3400" dirty="0"/>
              <a:t>)</a:t>
            </a:r>
          </a:p>
          <a:p>
            <a:r>
              <a:rPr lang="nl-BE" sz="3400" dirty="0" err="1"/>
              <a:t>sensitive</a:t>
            </a:r>
            <a:r>
              <a:rPr lang="nl-BE" sz="3400" dirty="0"/>
              <a:t> </a:t>
            </a:r>
            <a:r>
              <a:rPr lang="nl-BE" sz="3400" dirty="0" err="1"/>
              <a:t>to</a:t>
            </a:r>
            <a:r>
              <a:rPr lang="nl-BE" sz="3400" dirty="0"/>
              <a:t> UI change in </a:t>
            </a:r>
            <a:r>
              <a:rPr lang="nl-BE" sz="3400" dirty="0" err="1"/>
              <a:t>automated</a:t>
            </a:r>
            <a:r>
              <a:rPr lang="nl-BE" sz="3400" dirty="0"/>
              <a:t> systems</a:t>
            </a:r>
          </a:p>
          <a:p>
            <a:r>
              <a:rPr lang="nl-BE" sz="3400" dirty="0" err="1"/>
              <a:t>less</a:t>
            </a:r>
            <a:r>
              <a:rPr lang="nl-BE" sz="3400" dirty="0"/>
              <a:t> </a:t>
            </a:r>
            <a:r>
              <a:rPr lang="nl-BE" sz="3400" dirty="0" err="1"/>
              <a:t>robust</a:t>
            </a:r>
            <a:r>
              <a:rPr lang="nl-BE" sz="3400" dirty="0"/>
              <a:t> in </a:t>
            </a:r>
            <a:r>
              <a:rPr lang="nl-BE" sz="3400" dirty="0" err="1"/>
              <a:t>general</a:t>
            </a:r>
            <a:r>
              <a:rPr lang="nl-BE" sz="3400" dirty="0"/>
              <a:t> (</a:t>
            </a:r>
            <a:r>
              <a:rPr lang="nl-BE" sz="3400" dirty="0" err="1"/>
              <a:t>greater</a:t>
            </a:r>
            <a:r>
              <a:rPr lang="nl-BE" sz="3400" dirty="0"/>
              <a:t> </a:t>
            </a:r>
            <a:r>
              <a:rPr lang="nl-BE" sz="3400" dirty="0" err="1"/>
              <a:t>stability</a:t>
            </a:r>
            <a:r>
              <a:rPr lang="nl-BE" sz="3400" dirty="0"/>
              <a:t> </a:t>
            </a:r>
            <a:r>
              <a:rPr lang="nl-BE" sz="3400" dirty="0" err="1"/>
              <a:t>requires</a:t>
            </a:r>
            <a:r>
              <a:rPr lang="nl-BE" sz="3400" dirty="0"/>
              <a:t> more </a:t>
            </a:r>
            <a:r>
              <a:rPr lang="nl-BE" sz="3400" dirty="0" err="1"/>
              <a:t>testing</a:t>
            </a:r>
            <a:r>
              <a:rPr lang="nl-BE" sz="3400" dirty="0"/>
              <a:t> </a:t>
            </a:r>
            <a:r>
              <a:rPr lang="nl-BE" sz="3400" dirty="0" err="1"/>
              <a:t>and</a:t>
            </a:r>
            <a:r>
              <a:rPr lang="nl-BE" sz="3400" dirty="0"/>
              <a:t> </a:t>
            </a:r>
            <a:r>
              <a:rPr lang="nl-BE" sz="3400" dirty="0" err="1"/>
              <a:t>exception</a:t>
            </a:r>
            <a:r>
              <a:rPr lang="nl-BE" sz="3400" dirty="0"/>
              <a:t> handling, </a:t>
            </a:r>
            <a:r>
              <a:rPr lang="nl-BE" sz="3400" dirty="0" err="1"/>
              <a:t>reducing</a:t>
            </a:r>
            <a:r>
              <a:rPr lang="nl-BE" sz="3400" dirty="0"/>
              <a:t> ROI speed)</a:t>
            </a:r>
          </a:p>
          <a:p>
            <a:r>
              <a:rPr lang="nl-BE" sz="3400" dirty="0" err="1"/>
              <a:t>existence</a:t>
            </a:r>
            <a:r>
              <a:rPr lang="nl-BE" sz="3400" dirty="0"/>
              <a:t> of RPA script </a:t>
            </a:r>
            <a:r>
              <a:rPr lang="nl-BE" sz="3400" dirty="0" err="1"/>
              <a:t>may</a:t>
            </a:r>
            <a:r>
              <a:rPr lang="nl-BE" sz="3400" dirty="0"/>
              <a:t> discourage building more </a:t>
            </a:r>
            <a:r>
              <a:rPr lang="nl-BE" sz="3400" dirty="0" err="1"/>
              <a:t>robust</a:t>
            </a:r>
            <a:r>
              <a:rPr lang="nl-BE" sz="3400" dirty="0"/>
              <a:t>/permanent solution</a:t>
            </a:r>
          </a:p>
          <a:p>
            <a:r>
              <a:rPr lang="nl-BE" sz="3400" dirty="0" err="1"/>
              <a:t>quick</a:t>
            </a:r>
            <a:r>
              <a:rPr lang="nl-BE" sz="3400" dirty="0"/>
              <a:t>, </a:t>
            </a:r>
            <a:r>
              <a:rPr lang="nl-BE" sz="3400" dirty="0" err="1"/>
              <a:t>temporary</a:t>
            </a:r>
            <a:r>
              <a:rPr lang="nl-BE" sz="3400" dirty="0"/>
              <a:t> solution</a:t>
            </a:r>
          </a:p>
          <a:p>
            <a:pPr marL="0" indent="0" algn="ctr">
              <a:buNone/>
            </a:pPr>
            <a:endParaRPr lang="en-US" sz="3600" b="1" dirty="0"/>
          </a:p>
        </p:txBody>
      </p:sp>
      <p:sp>
        <p:nvSpPr>
          <p:cNvPr id="9" name="Slide Number Placeholder 8"/>
          <p:cNvSpPr>
            <a:spLocks noGrp="1"/>
          </p:cNvSpPr>
          <p:nvPr>
            <p:ph type="sldNum" sz="quarter" idx="12"/>
          </p:nvPr>
        </p:nvSpPr>
        <p:spPr/>
        <p:txBody>
          <a:bodyPr/>
          <a:lstStyle/>
          <a:p>
            <a:fld id="{D45B42A2-12DC-D04A-88D3-A93CC82DF348}" type="slidenum">
              <a:rPr lang="en-US" smtClean="0"/>
              <a:t>85</a:t>
            </a:fld>
            <a:endParaRPr lang="en-US" dirty="0"/>
          </a:p>
        </p:txBody>
      </p:sp>
    </p:spTree>
    <p:extLst>
      <p:ext uri="{BB962C8B-B14F-4D97-AF65-F5344CB8AC3E}">
        <p14:creationId xmlns:p14="http://schemas.microsoft.com/office/powerpoint/2010/main" val="18168843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normAutofit lnSpcReduction="10000"/>
          </a:bodyPr>
          <a:lstStyle/>
          <a:p>
            <a:r>
              <a:rPr lang="en-US" smtClean="0"/>
              <a:t>= RPA using AI</a:t>
            </a:r>
          </a:p>
          <a:p>
            <a:r>
              <a:rPr lang="en-US" smtClean="0"/>
              <a:t>extends and improves the range of actions that are typically possible using RPA</a:t>
            </a:r>
          </a:p>
          <a:p>
            <a:r>
              <a:rPr lang="en-US" smtClean="0"/>
              <a:t>leverages different AI technologies, such as natural language processing (NLP), text analytics and data mining, semantic technology and machine learning</a:t>
            </a:r>
          </a:p>
          <a:p>
            <a:r>
              <a:rPr lang="en-US" smtClean="0"/>
              <a:t>helps bring automation to more processes, using not only structured data, but also the growing volumes of unstructured information.</a:t>
            </a:r>
          </a:p>
          <a:p>
            <a:r>
              <a:rPr lang="en-US" smtClean="0"/>
              <a:t>with AI, unstructured data such as customer emails can be analyzed and transformed into data useful for the next step in a process; RPA takes then over from AI</a:t>
            </a:r>
            <a:endParaRPr lang="en-US" dirty="0"/>
          </a:p>
        </p:txBody>
      </p:sp>
      <p:sp>
        <p:nvSpPr>
          <p:cNvPr id="2" name="Title 1"/>
          <p:cNvSpPr>
            <a:spLocks noGrp="1"/>
          </p:cNvSpPr>
          <p:nvPr>
            <p:ph type="title"/>
          </p:nvPr>
        </p:nvSpPr>
        <p:spPr/>
        <p:txBody>
          <a:bodyPr/>
          <a:lstStyle/>
          <a:p>
            <a:r>
              <a:rPr lang="nl-BE" smtClean="0"/>
              <a:t>Cognitive RPA ?</a:t>
            </a:r>
            <a:endParaRPr lang="fr-BE" dirty="0"/>
          </a:p>
        </p:txBody>
      </p:sp>
      <p:sp>
        <p:nvSpPr>
          <p:cNvPr id="7" name="Slide Number Placeholder 6"/>
          <p:cNvSpPr>
            <a:spLocks noGrp="1"/>
          </p:cNvSpPr>
          <p:nvPr>
            <p:ph type="sldNum" sz="quarter" idx="12"/>
          </p:nvPr>
        </p:nvSpPr>
        <p:spPr/>
        <p:txBody>
          <a:bodyPr/>
          <a:lstStyle/>
          <a:p>
            <a:fld id="{D45B42A2-12DC-D04A-88D3-A93CC82DF348}" type="slidenum">
              <a:rPr lang="en-US" smtClean="0"/>
              <a:t>86</a:t>
            </a:fld>
            <a:endParaRPr lang="en-US" dirty="0"/>
          </a:p>
        </p:txBody>
      </p:sp>
    </p:spTree>
    <p:extLst>
      <p:ext uri="{BB962C8B-B14F-4D97-AF65-F5344CB8AC3E}">
        <p14:creationId xmlns:p14="http://schemas.microsoft.com/office/powerpoint/2010/main" val="4873785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Focus area: artificial intelligence</a:t>
            </a:r>
          </a:p>
        </p:txBody>
      </p:sp>
      <p:sp>
        <p:nvSpPr>
          <p:cNvPr id="7" name="Slide Number Placeholder 6"/>
          <p:cNvSpPr>
            <a:spLocks noGrp="1"/>
          </p:cNvSpPr>
          <p:nvPr>
            <p:ph type="sldNum" sz="quarter" idx="10"/>
          </p:nvPr>
        </p:nvSpPr>
        <p:spPr/>
        <p:txBody>
          <a:bodyPr/>
          <a:lstStyle/>
          <a:p>
            <a:fld id="{D45B42A2-12DC-D04A-88D3-A93CC82DF348}" type="slidenum">
              <a:rPr lang="en-US" smtClean="0"/>
              <a:pPr/>
              <a:t>87</a:t>
            </a:fld>
            <a:endParaRPr lang="en-US" dirty="0"/>
          </a:p>
        </p:txBody>
      </p:sp>
    </p:spTree>
    <p:extLst>
      <p:ext uri="{BB962C8B-B14F-4D97-AF65-F5344CB8AC3E}">
        <p14:creationId xmlns:p14="http://schemas.microsoft.com/office/powerpoint/2010/main" val="32038779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lstStyle/>
          <a:p>
            <a:r>
              <a:rPr lang="fr-BE"/>
              <a:t>an area of computer science concerned with the creation of machines that can reproduce human cognitive functions such as reasoning, planning, learning, language understanding, vision,…</a:t>
            </a:r>
          </a:p>
          <a:p>
            <a:r>
              <a:rPr lang="fr-BE"/>
              <a:t>weak AI vs strong AI</a:t>
            </a:r>
          </a:p>
          <a:p>
            <a:pPr lvl="1"/>
            <a:r>
              <a:rPr lang="fr-BE"/>
              <a:t>weak or narrow AI </a:t>
            </a:r>
          </a:p>
          <a:p>
            <a:pPr lvl="2"/>
            <a:r>
              <a:rPr lang="fr-BE"/>
              <a:t>simulates intelligence</a:t>
            </a:r>
          </a:p>
          <a:p>
            <a:pPr lvl="2"/>
            <a:r>
              <a:rPr lang="fr-BE"/>
              <a:t>is limited to specific areas </a:t>
            </a:r>
          </a:p>
          <a:p>
            <a:pPr lvl="2"/>
            <a:r>
              <a:rPr lang="fr-BE"/>
              <a:t>all current implementations of AI are narrow AI</a:t>
            </a:r>
          </a:p>
          <a:p>
            <a:pPr lvl="1"/>
            <a:r>
              <a:rPr lang="fr-BE"/>
              <a:t>strong or general AI</a:t>
            </a:r>
          </a:p>
          <a:p>
            <a:pPr lvl="2"/>
            <a:r>
              <a:rPr lang="fr-BE"/>
              <a:t>still debated, includes philosophical considerations such as consciousness, intentionality, …</a:t>
            </a:r>
          </a:p>
          <a:p>
            <a:pPr lvl="2"/>
            <a:r>
              <a:rPr lang="fr-BE"/>
              <a:t>has real intelligence,</a:t>
            </a:r>
          </a:p>
          <a:p>
            <a:pPr lvl="2"/>
            <a:r>
              <a:rPr lang="fr-BE"/>
              <a:t>has mental states and beliefs like humans</a:t>
            </a:r>
          </a:p>
          <a:p>
            <a:pPr lvl="2"/>
            <a:r>
              <a:rPr lang="fr-BE"/>
              <a:t>Holy grail !</a:t>
            </a:r>
          </a:p>
          <a:p>
            <a:endParaRPr lang="en-US" dirty="0"/>
          </a:p>
        </p:txBody>
      </p:sp>
      <p:sp>
        <p:nvSpPr>
          <p:cNvPr id="2" name="Title 1"/>
          <p:cNvSpPr>
            <a:spLocks noGrp="1"/>
          </p:cNvSpPr>
          <p:nvPr>
            <p:ph type="title"/>
          </p:nvPr>
        </p:nvSpPr>
        <p:spPr/>
        <p:txBody>
          <a:bodyPr/>
          <a:lstStyle/>
          <a:p>
            <a:r>
              <a:rPr lang="fr-BE"/>
              <a:t>What is Artificial Intelligence (AI) ?</a:t>
            </a:r>
            <a:endParaRPr lang="fr-BE" dirty="0"/>
          </a:p>
        </p:txBody>
      </p:sp>
      <p:sp>
        <p:nvSpPr>
          <p:cNvPr id="7" name="Slide Number Placeholder 6"/>
          <p:cNvSpPr>
            <a:spLocks noGrp="1"/>
          </p:cNvSpPr>
          <p:nvPr>
            <p:ph type="sldNum" sz="quarter" idx="12"/>
          </p:nvPr>
        </p:nvSpPr>
        <p:spPr/>
        <p:txBody>
          <a:bodyPr/>
          <a:lstStyle/>
          <a:p>
            <a:fld id="{D45B42A2-12DC-D04A-88D3-A93CC82DF348}" type="slidenum">
              <a:rPr lang="en-US" smtClean="0"/>
              <a:t>88</a:t>
            </a:fld>
            <a:endParaRPr lang="en-US" dirty="0"/>
          </a:p>
        </p:txBody>
      </p:sp>
    </p:spTree>
    <p:extLst>
      <p:ext uri="{BB962C8B-B14F-4D97-AF65-F5344CB8AC3E}">
        <p14:creationId xmlns:p14="http://schemas.microsoft.com/office/powerpoint/2010/main" val="22706530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Concepts</a:t>
            </a:r>
            <a:endParaRPr lang="nl-BE" dirty="0"/>
          </a:p>
        </p:txBody>
      </p:sp>
      <p:graphicFrame>
        <p:nvGraphicFramePr>
          <p:cNvPr id="4" name="Diagram 3"/>
          <p:cNvGraphicFramePr/>
          <p:nvPr>
            <p:extLst>
              <p:ext uri="{D42A27DB-BD31-4B8C-83A1-F6EECF244321}">
                <p14:modId xmlns:p14="http://schemas.microsoft.com/office/powerpoint/2010/main" val="2839941742"/>
              </p:ext>
            </p:extLst>
          </p:nvPr>
        </p:nvGraphicFramePr>
        <p:xfrm>
          <a:off x="1941250" y="1331031"/>
          <a:ext cx="6745550" cy="4775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7391400" y="1200678"/>
            <a:ext cx="3200400" cy="1200329"/>
          </a:xfrm>
          <a:prstGeom prst="rect">
            <a:avLst/>
          </a:prstGeom>
          <a:noFill/>
        </p:spPr>
        <p:txBody>
          <a:bodyPr wrap="square" rtlCol="0">
            <a:spAutoFit/>
          </a:bodyPr>
          <a:lstStyle/>
          <a:p>
            <a:r>
              <a:rPr lang="fr-BE" dirty="0"/>
              <a:t>Good </a:t>
            </a:r>
            <a:r>
              <a:rPr lang="fr-BE" dirty="0" err="1"/>
              <a:t>old-fashioned</a:t>
            </a:r>
            <a:r>
              <a:rPr lang="fr-BE" dirty="0"/>
              <a:t> AI: </a:t>
            </a:r>
            <a:r>
              <a:rPr lang="fr-BE" dirty="0" err="1"/>
              <a:t>path</a:t>
            </a:r>
            <a:r>
              <a:rPr lang="fr-BE" dirty="0"/>
              <a:t> </a:t>
            </a:r>
            <a:r>
              <a:rPr lang="fr-BE" dirty="0" err="1"/>
              <a:t>finding</a:t>
            </a:r>
            <a:r>
              <a:rPr lang="fr-BE" dirty="0"/>
              <a:t>, </a:t>
            </a:r>
            <a:r>
              <a:rPr lang="fr-BE" dirty="0" err="1"/>
              <a:t>constraint</a:t>
            </a:r>
            <a:r>
              <a:rPr lang="fr-BE" dirty="0"/>
              <a:t> satisfaction </a:t>
            </a:r>
            <a:r>
              <a:rPr lang="fr-BE" dirty="0" err="1"/>
              <a:t>problems</a:t>
            </a:r>
            <a:r>
              <a:rPr lang="fr-BE" dirty="0"/>
              <a:t>, planning, </a:t>
            </a:r>
            <a:r>
              <a:rPr lang="fr-BE" dirty="0" err="1"/>
              <a:t>rule-based</a:t>
            </a:r>
            <a:r>
              <a:rPr lang="fr-BE" dirty="0"/>
              <a:t> </a:t>
            </a:r>
            <a:r>
              <a:rPr lang="fr-BE" dirty="0" err="1"/>
              <a:t>systems</a:t>
            </a:r>
            <a:r>
              <a:rPr lang="fr-BE" dirty="0"/>
              <a:t>, expert </a:t>
            </a:r>
            <a:r>
              <a:rPr lang="fr-BE" dirty="0" err="1"/>
              <a:t>systems</a:t>
            </a:r>
            <a:r>
              <a:rPr lang="fr-BE" dirty="0"/>
              <a:t>, …</a:t>
            </a:r>
            <a:endParaRPr lang="nl-BE" dirty="0"/>
          </a:p>
        </p:txBody>
      </p:sp>
      <p:sp>
        <p:nvSpPr>
          <p:cNvPr id="6" name="TextBox 5"/>
          <p:cNvSpPr txBox="1"/>
          <p:nvPr/>
        </p:nvSpPr>
        <p:spPr>
          <a:xfrm>
            <a:off x="7584546" y="2640500"/>
            <a:ext cx="3007255" cy="923330"/>
          </a:xfrm>
          <a:prstGeom prst="rect">
            <a:avLst/>
          </a:prstGeom>
          <a:noFill/>
        </p:spPr>
        <p:txBody>
          <a:bodyPr wrap="square" rtlCol="0">
            <a:spAutoFit/>
          </a:bodyPr>
          <a:lstStyle/>
          <a:p>
            <a:r>
              <a:rPr lang="fr-BE" dirty="0" err="1"/>
              <a:t>Random</a:t>
            </a:r>
            <a:r>
              <a:rPr lang="fr-BE" dirty="0"/>
              <a:t> </a:t>
            </a:r>
            <a:r>
              <a:rPr lang="fr-BE" dirty="0" err="1"/>
              <a:t>forests</a:t>
            </a:r>
            <a:r>
              <a:rPr lang="fr-BE" dirty="0"/>
              <a:t>, </a:t>
            </a:r>
            <a:br>
              <a:rPr lang="fr-BE" dirty="0"/>
            </a:br>
            <a:r>
              <a:rPr lang="fr-BE" dirty="0"/>
              <a:t>support </a:t>
            </a:r>
            <a:r>
              <a:rPr lang="fr-BE" dirty="0" err="1"/>
              <a:t>vector</a:t>
            </a:r>
            <a:r>
              <a:rPr lang="fr-BE" dirty="0"/>
              <a:t> machines, …  </a:t>
            </a:r>
            <a:br>
              <a:rPr lang="fr-BE" dirty="0"/>
            </a:br>
            <a:endParaRPr lang="nl-BE" dirty="0"/>
          </a:p>
        </p:txBody>
      </p:sp>
      <p:sp>
        <p:nvSpPr>
          <p:cNvPr id="7" name="Oval 6"/>
          <p:cNvSpPr/>
          <p:nvPr/>
        </p:nvSpPr>
        <p:spPr>
          <a:xfrm>
            <a:off x="6200776" y="2248607"/>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sp>
        <p:nvSpPr>
          <p:cNvPr id="8" name="Oval 7"/>
          <p:cNvSpPr/>
          <p:nvPr/>
        </p:nvSpPr>
        <p:spPr>
          <a:xfrm>
            <a:off x="6096001" y="3439232"/>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cxnSp>
        <p:nvCxnSpPr>
          <p:cNvPr id="12" name="Straight Arrow Connector 11"/>
          <p:cNvCxnSpPr>
            <a:stCxn id="5" idx="1"/>
            <a:endCxn id="7" idx="7"/>
          </p:cNvCxnSpPr>
          <p:nvPr/>
        </p:nvCxnSpPr>
        <p:spPr>
          <a:xfrm flipH="1">
            <a:off x="6371508" y="1800843"/>
            <a:ext cx="1019893" cy="477057"/>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cxnSp>
        <p:nvCxnSpPr>
          <p:cNvPr id="14" name="Straight Arrow Connector 13"/>
          <p:cNvCxnSpPr>
            <a:stCxn id="6" idx="1"/>
            <a:endCxn id="8" idx="7"/>
          </p:cNvCxnSpPr>
          <p:nvPr/>
        </p:nvCxnSpPr>
        <p:spPr>
          <a:xfrm flipH="1">
            <a:off x="6266733" y="3102166"/>
            <a:ext cx="1317813" cy="366359"/>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16" name="Oval 15"/>
          <p:cNvSpPr/>
          <p:nvPr/>
        </p:nvSpPr>
        <p:spPr>
          <a:xfrm>
            <a:off x="5743576" y="4582232"/>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cxnSp>
        <p:nvCxnSpPr>
          <p:cNvPr id="17" name="Straight Arrow Connector 16"/>
          <p:cNvCxnSpPr>
            <a:stCxn id="19" idx="1"/>
            <a:endCxn id="16" idx="6"/>
          </p:cNvCxnSpPr>
          <p:nvPr/>
        </p:nvCxnSpPr>
        <p:spPr>
          <a:xfrm flipH="1">
            <a:off x="5943601" y="4411466"/>
            <a:ext cx="1680057" cy="270778"/>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19" name="TextBox 18"/>
          <p:cNvSpPr txBox="1"/>
          <p:nvPr/>
        </p:nvSpPr>
        <p:spPr>
          <a:xfrm>
            <a:off x="7623658" y="4088301"/>
            <a:ext cx="2739543" cy="646331"/>
          </a:xfrm>
          <a:prstGeom prst="rect">
            <a:avLst/>
          </a:prstGeom>
          <a:noFill/>
        </p:spPr>
        <p:txBody>
          <a:bodyPr wrap="square" rtlCol="0">
            <a:spAutoFit/>
          </a:bodyPr>
          <a:lstStyle/>
          <a:p>
            <a:r>
              <a:rPr lang="fr-BE" dirty="0" err="1"/>
              <a:t>Deep</a:t>
            </a:r>
            <a:r>
              <a:rPr lang="fr-BE" dirty="0"/>
              <a:t> </a:t>
            </a:r>
            <a:r>
              <a:rPr lang="fr-BE" dirty="0" err="1"/>
              <a:t>learning</a:t>
            </a:r>
            <a:r>
              <a:rPr lang="fr-BE" dirty="0"/>
              <a:t> (CNN, RNN, GAN)</a:t>
            </a:r>
            <a:endParaRPr lang="nl-BE" dirty="0"/>
          </a:p>
        </p:txBody>
      </p:sp>
      <p:sp>
        <p:nvSpPr>
          <p:cNvPr id="29" name="Rounded Rectangle 28"/>
          <p:cNvSpPr/>
          <p:nvPr/>
        </p:nvSpPr>
        <p:spPr>
          <a:xfrm>
            <a:off x="5257800" y="5201357"/>
            <a:ext cx="2590800" cy="1628775"/>
          </a:xfrm>
          <a:prstGeom prst="roundRect">
            <a:avLst/>
          </a:prstGeom>
          <a:solidFill>
            <a:srgbClr val="FFFF00">
              <a:alpha val="41000"/>
            </a:srgbClr>
          </a:solidFill>
          <a:ln>
            <a:solidFill>
              <a:schemeClr val="bg1">
                <a:lumMod val="50000"/>
              </a:schemeClr>
            </a:solidFill>
            <a:prstDash val="dash"/>
          </a:ln>
          <a:effectLst/>
        </p:spPr>
        <p:style>
          <a:lnRef idx="2">
            <a:schemeClr val="dk1"/>
          </a:lnRef>
          <a:fillRef idx="1">
            <a:schemeClr val="lt1"/>
          </a:fillRef>
          <a:effectRef idx="0">
            <a:schemeClr val="dk1"/>
          </a:effectRef>
          <a:fontRef idx="minor">
            <a:schemeClr val="dk1"/>
          </a:fontRef>
        </p:style>
        <p:txBody>
          <a:bodyPr rtlCol="0" anchor="ctr"/>
          <a:lstStyle/>
          <a:p>
            <a:pPr algn="ctr"/>
            <a:endParaRPr lang="fr-BE" dirty="0"/>
          </a:p>
          <a:p>
            <a:pPr algn="ctr"/>
            <a:endParaRPr lang="fr-BE" dirty="0"/>
          </a:p>
          <a:p>
            <a:pPr algn="ctr"/>
            <a:r>
              <a:rPr lang="fr-BE" dirty="0" err="1"/>
              <a:t>Reinforcement</a:t>
            </a:r>
            <a:r>
              <a:rPr lang="fr-BE" dirty="0"/>
              <a:t> </a:t>
            </a:r>
            <a:r>
              <a:rPr lang="fr-BE" dirty="0" err="1"/>
              <a:t>learning</a:t>
            </a:r>
            <a:endParaRPr lang="nl-BE" dirty="0"/>
          </a:p>
        </p:txBody>
      </p:sp>
      <p:sp>
        <p:nvSpPr>
          <p:cNvPr id="18" name="Rounded Rectangle 17"/>
          <p:cNvSpPr/>
          <p:nvPr/>
        </p:nvSpPr>
        <p:spPr>
          <a:xfrm>
            <a:off x="1676402" y="3095217"/>
            <a:ext cx="2438399" cy="914400"/>
          </a:xfrm>
          <a:prstGeom prst="roundRect">
            <a:avLst/>
          </a:prstGeom>
          <a:solidFill>
            <a:srgbClr val="FFFF00">
              <a:alpha val="41000"/>
            </a:srgbClr>
          </a:solidFill>
          <a:ln>
            <a:solidFill>
              <a:schemeClr val="bg1">
                <a:lumMod val="50000"/>
              </a:schemeClr>
            </a:solidFill>
            <a:prstDash val="dash"/>
          </a:ln>
          <a:effectLst/>
        </p:spPr>
        <p:style>
          <a:lnRef idx="2">
            <a:schemeClr val="dk1"/>
          </a:lnRef>
          <a:fillRef idx="1">
            <a:schemeClr val="lt1"/>
          </a:fillRef>
          <a:effectRef idx="0">
            <a:schemeClr val="dk1"/>
          </a:effectRef>
          <a:fontRef idx="minor">
            <a:schemeClr val="dk1"/>
          </a:fontRef>
        </p:style>
        <p:txBody>
          <a:bodyPr rtlCol="0" anchor="ctr"/>
          <a:lstStyle/>
          <a:p>
            <a:pPr algn="ctr"/>
            <a:r>
              <a:rPr lang="fr-BE" dirty="0"/>
              <a:t>Data Mining</a:t>
            </a:r>
            <a:endParaRPr lang="nl-BE" dirty="0"/>
          </a:p>
        </p:txBody>
      </p:sp>
      <p:sp>
        <p:nvSpPr>
          <p:cNvPr id="20" name="Oval 19"/>
          <p:cNvSpPr/>
          <p:nvPr/>
        </p:nvSpPr>
        <p:spPr>
          <a:xfrm>
            <a:off x="3738563" y="3468525"/>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cxnSp>
        <p:nvCxnSpPr>
          <p:cNvPr id="21" name="Straight Arrow Connector 20"/>
          <p:cNvCxnSpPr>
            <a:stCxn id="31" idx="2"/>
            <a:endCxn id="20" idx="1"/>
          </p:cNvCxnSpPr>
          <p:nvPr/>
        </p:nvCxnSpPr>
        <p:spPr>
          <a:xfrm>
            <a:off x="2514601" y="2590137"/>
            <a:ext cx="1253255" cy="907680"/>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31" name="TextBox 30"/>
          <p:cNvSpPr txBox="1"/>
          <p:nvPr/>
        </p:nvSpPr>
        <p:spPr>
          <a:xfrm>
            <a:off x="1600200" y="1943807"/>
            <a:ext cx="1828800" cy="646331"/>
          </a:xfrm>
          <a:prstGeom prst="rect">
            <a:avLst/>
          </a:prstGeom>
          <a:noFill/>
        </p:spPr>
        <p:txBody>
          <a:bodyPr wrap="square" rtlCol="0">
            <a:spAutoFit/>
          </a:bodyPr>
          <a:lstStyle/>
          <a:p>
            <a:r>
              <a:rPr lang="fr-BE" dirty="0" err="1"/>
              <a:t>Decision</a:t>
            </a:r>
            <a:r>
              <a:rPr lang="fr-BE" dirty="0"/>
              <a:t> </a:t>
            </a:r>
            <a:r>
              <a:rPr lang="fr-BE" dirty="0" err="1"/>
              <a:t>trees</a:t>
            </a:r>
            <a:r>
              <a:rPr lang="fr-BE" dirty="0"/>
              <a:t>, </a:t>
            </a:r>
            <a:r>
              <a:rPr lang="fr-BE" dirty="0" err="1"/>
              <a:t>clustering</a:t>
            </a:r>
            <a:r>
              <a:rPr lang="fr-BE" dirty="0"/>
              <a:t>, …</a:t>
            </a:r>
            <a:endParaRPr lang="nl-BE" dirty="0"/>
          </a:p>
        </p:txBody>
      </p:sp>
      <p:sp>
        <p:nvSpPr>
          <p:cNvPr id="34" name="Oval 33"/>
          <p:cNvSpPr/>
          <p:nvPr/>
        </p:nvSpPr>
        <p:spPr>
          <a:xfrm>
            <a:off x="5591176" y="5477582"/>
            <a:ext cx="200025" cy="2000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nl-BE"/>
          </a:p>
        </p:txBody>
      </p:sp>
      <p:cxnSp>
        <p:nvCxnSpPr>
          <p:cNvPr id="35" name="Straight Arrow Connector 34"/>
          <p:cNvCxnSpPr>
            <a:stCxn id="41" idx="3"/>
            <a:endCxn id="34" idx="3"/>
          </p:cNvCxnSpPr>
          <p:nvPr/>
        </p:nvCxnSpPr>
        <p:spPr>
          <a:xfrm flipV="1">
            <a:off x="4724400" y="5648313"/>
            <a:ext cx="896068" cy="772928"/>
          </a:xfrm>
          <a:prstGeom prst="straightConnector1">
            <a:avLst/>
          </a:prstGeom>
          <a:ln w="38100">
            <a:tailEnd type="arrow"/>
          </a:ln>
        </p:spPr>
        <p:style>
          <a:lnRef idx="2">
            <a:schemeClr val="dk1"/>
          </a:lnRef>
          <a:fillRef idx="0">
            <a:schemeClr val="dk1"/>
          </a:fillRef>
          <a:effectRef idx="1">
            <a:schemeClr val="dk1"/>
          </a:effectRef>
          <a:fontRef idx="minor">
            <a:schemeClr val="tx1"/>
          </a:fontRef>
        </p:style>
      </p:cxnSp>
      <p:sp>
        <p:nvSpPr>
          <p:cNvPr id="41" name="TextBox 40"/>
          <p:cNvSpPr txBox="1"/>
          <p:nvPr/>
        </p:nvSpPr>
        <p:spPr>
          <a:xfrm>
            <a:off x="1981202" y="6098076"/>
            <a:ext cx="2743199" cy="646331"/>
          </a:xfrm>
          <a:prstGeom prst="rect">
            <a:avLst/>
          </a:prstGeom>
          <a:noFill/>
        </p:spPr>
        <p:txBody>
          <a:bodyPr wrap="square" rtlCol="0">
            <a:spAutoFit/>
          </a:bodyPr>
          <a:lstStyle/>
          <a:p>
            <a:pPr algn="r"/>
            <a:r>
              <a:rPr lang="fr-BE" dirty="0" err="1"/>
              <a:t>Deep</a:t>
            </a:r>
            <a:r>
              <a:rPr lang="fr-BE" dirty="0"/>
              <a:t> </a:t>
            </a:r>
            <a:r>
              <a:rPr lang="fr-BE" dirty="0" err="1"/>
              <a:t>reinforcement</a:t>
            </a:r>
            <a:r>
              <a:rPr lang="fr-BE" dirty="0"/>
              <a:t> </a:t>
            </a:r>
            <a:r>
              <a:rPr lang="fr-BE" dirty="0" err="1"/>
              <a:t>learning</a:t>
            </a:r>
            <a:endParaRPr lang="nl-BE" dirty="0"/>
          </a:p>
        </p:txBody>
      </p:sp>
      <p:sp>
        <p:nvSpPr>
          <p:cNvPr id="23" name="Oval 22"/>
          <p:cNvSpPr/>
          <p:nvPr/>
        </p:nvSpPr>
        <p:spPr>
          <a:xfrm>
            <a:off x="3295651" y="2513938"/>
            <a:ext cx="3620869" cy="3620869"/>
          </a:xfrm>
          <a:prstGeom prst="ellipse">
            <a:avLst/>
          </a:prstGeom>
          <a:solidFill>
            <a:srgbClr val="00B0F0">
              <a:alpha val="41000"/>
            </a:srgbClr>
          </a:solidFill>
          <a:ln>
            <a:solidFill>
              <a:schemeClr val="bg1">
                <a:lumMod val="50000"/>
              </a:schemeClr>
            </a:solidFill>
            <a:prstDash val="dash"/>
          </a:ln>
          <a:effectLst>
            <a:glow rad="2286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3200" dirty="0">
                <a:solidFill>
                  <a:schemeClr val="bg1"/>
                </a:solidFill>
              </a:rPr>
              <a:t>“Hot”</a:t>
            </a:r>
          </a:p>
        </p:txBody>
      </p:sp>
      <p:sp>
        <p:nvSpPr>
          <p:cNvPr id="11" name="Slide Number Placeholder 10"/>
          <p:cNvSpPr>
            <a:spLocks noGrp="1"/>
          </p:cNvSpPr>
          <p:nvPr>
            <p:ph type="sldNum" sz="quarter" idx="12"/>
          </p:nvPr>
        </p:nvSpPr>
        <p:spPr/>
        <p:txBody>
          <a:bodyPr/>
          <a:lstStyle/>
          <a:p>
            <a:fld id="{D45B42A2-12DC-D04A-88D3-A93CC82DF348}" type="slidenum">
              <a:rPr lang="en-US" smtClean="0"/>
              <a:t>89</a:t>
            </a:fld>
            <a:endParaRPr lang="en-US" dirty="0"/>
          </a:p>
        </p:txBody>
      </p:sp>
    </p:spTree>
    <p:extLst>
      <p:ext uri="{BB962C8B-B14F-4D97-AF65-F5344CB8AC3E}">
        <p14:creationId xmlns:p14="http://schemas.microsoft.com/office/powerpoint/2010/main" val="738822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p:txBody>
          <a:bodyPr>
            <a:normAutofit fontScale="92500"/>
          </a:bodyPr>
          <a:lstStyle/>
          <a:p>
            <a:r>
              <a:rPr lang="en-GB" altLang="fr-FR" smtClean="0"/>
              <a:t>no obligation to implement or use a device for electronic identification on a national level, and no obligatory European notification for cross-border use</a:t>
            </a:r>
          </a:p>
          <a:p>
            <a:r>
              <a:rPr lang="en-GB" altLang="fr-FR" noProof="0" smtClean="0"/>
              <a:t>obligation for the notifying MS to provide free online authentication service in case of a government service (not obligatory in case of a private service or may be paying)</a:t>
            </a:r>
          </a:p>
          <a:p>
            <a:r>
              <a:rPr lang="en-GB" smtClean="0"/>
              <a:t>obligation to designate ‘points of single contact’ for cooperation with other MS’s </a:t>
            </a:r>
          </a:p>
          <a:p>
            <a:r>
              <a:rPr lang="en-GB" smtClean="0"/>
              <a:t>obligation to designate a node operator for interoperability with other MS’s</a:t>
            </a:r>
          </a:p>
          <a:p>
            <a:r>
              <a:rPr lang="en-GB" altLang="fr-FR" smtClean="0"/>
              <a:t>if security is compromised, the notifying MS has to suspend or recall the cross-border identification means and to inform other MS’s and the European Commission</a:t>
            </a:r>
            <a:endParaRPr lang="en-GB" smtClean="0"/>
          </a:p>
          <a:p>
            <a:endParaRPr lang="en-GB" altLang="fr-FR" noProof="0" smtClean="0"/>
          </a:p>
          <a:p>
            <a:endParaRPr lang="en-GB" altLang="fr-FR" smtClean="0"/>
          </a:p>
          <a:p>
            <a:endParaRPr lang="en-GB" smtClean="0"/>
          </a:p>
          <a:p>
            <a:endParaRPr lang="en-GB" noProof="0" dirty="0"/>
          </a:p>
        </p:txBody>
      </p:sp>
      <p:sp>
        <p:nvSpPr>
          <p:cNvPr id="2" name="Title 1"/>
          <p:cNvSpPr>
            <a:spLocks noGrp="1"/>
          </p:cNvSpPr>
          <p:nvPr>
            <p:ph type="title"/>
          </p:nvPr>
        </p:nvSpPr>
        <p:spPr/>
        <p:txBody>
          <a:bodyPr/>
          <a:lstStyle/>
          <a:p>
            <a:r>
              <a:rPr lang="en-GB" noProof="0" dirty="0" err="1" smtClean="0"/>
              <a:t>eIDAS</a:t>
            </a:r>
            <a:r>
              <a:rPr lang="en-GB" noProof="0" dirty="0" smtClean="0"/>
              <a:t>: electronic identification</a:t>
            </a:r>
            <a:endParaRPr lang="en-GB" noProof="0" dirty="0"/>
          </a:p>
        </p:txBody>
      </p:sp>
      <p:sp>
        <p:nvSpPr>
          <p:cNvPr id="9" name="Slide Number Placeholder 8"/>
          <p:cNvSpPr>
            <a:spLocks noGrp="1"/>
          </p:cNvSpPr>
          <p:nvPr>
            <p:ph type="sldNum" sz="quarter" idx="12"/>
          </p:nvPr>
        </p:nvSpPr>
        <p:spPr/>
        <p:txBody>
          <a:bodyPr/>
          <a:lstStyle/>
          <a:p>
            <a:fld id="{D45B42A2-12DC-D04A-88D3-A93CC82DF348}" type="slidenum">
              <a:rPr lang="en-US" smtClean="0"/>
              <a:t>9</a:t>
            </a:fld>
            <a:endParaRPr lang="en-US" dirty="0"/>
          </a:p>
        </p:txBody>
      </p:sp>
    </p:spTree>
    <p:extLst>
      <p:ext uri="{BB962C8B-B14F-4D97-AF65-F5344CB8AC3E}">
        <p14:creationId xmlns:p14="http://schemas.microsoft.com/office/powerpoint/2010/main" val="38409627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a:t>AI </a:t>
            </a:r>
            <a:r>
              <a:rPr lang="nl-BE" dirty="0" err="1"/>
              <a:t>subfields</a:t>
            </a:r>
            <a:r>
              <a:rPr lang="nl-BE" dirty="0"/>
              <a:t> (non-</a:t>
            </a:r>
            <a:r>
              <a:rPr lang="nl-BE" dirty="0" err="1"/>
              <a:t>exhaustive</a:t>
            </a:r>
            <a:r>
              <a:rPr lang="nl-BE" dirty="0"/>
              <a:t>) </a:t>
            </a:r>
            <a:endParaRPr lang="fr-BE" dirty="0"/>
          </a:p>
        </p:txBody>
      </p:sp>
      <p:sp>
        <p:nvSpPr>
          <p:cNvPr id="7" name="Hexagon 6"/>
          <p:cNvSpPr/>
          <p:nvPr/>
        </p:nvSpPr>
        <p:spPr>
          <a:xfrm>
            <a:off x="6726250" y="3053456"/>
            <a:ext cx="1324597" cy="1153946"/>
          </a:xfrm>
          <a:prstGeom prst="hexagon">
            <a:avLst/>
          </a:prstGeom>
          <a:solidFill>
            <a:srgbClr val="BFBFBF"/>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Robotics</a:t>
            </a:r>
            <a:endParaRPr lang="fr-BE" sz="1200" dirty="0">
              <a:solidFill>
                <a:schemeClr val="tx1"/>
              </a:solidFill>
            </a:endParaRPr>
          </a:p>
        </p:txBody>
      </p:sp>
      <p:sp>
        <p:nvSpPr>
          <p:cNvPr id="8" name="Hexagon 7"/>
          <p:cNvSpPr/>
          <p:nvPr/>
        </p:nvSpPr>
        <p:spPr>
          <a:xfrm>
            <a:off x="8964528" y="1817969"/>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chemeClr val="tx1"/>
                </a:solidFill>
              </a:rPr>
              <a:t>Audio/</a:t>
            </a:r>
          </a:p>
          <a:p>
            <a:pPr algn="ctr"/>
            <a:r>
              <a:rPr lang="nl-BE" sz="1200" dirty="0">
                <a:solidFill>
                  <a:schemeClr val="tx1"/>
                </a:solidFill>
              </a:rPr>
              <a:t>speech </a:t>
            </a:r>
            <a:r>
              <a:rPr lang="nl-BE" sz="1200" dirty="0" err="1">
                <a:solidFill>
                  <a:schemeClr val="tx1"/>
                </a:solidFill>
              </a:rPr>
              <a:t>analytics</a:t>
            </a:r>
            <a:endParaRPr lang="fr-BE" sz="1200" dirty="0">
              <a:solidFill>
                <a:schemeClr val="tx1"/>
              </a:solidFill>
            </a:endParaRPr>
          </a:p>
        </p:txBody>
      </p:sp>
      <p:sp>
        <p:nvSpPr>
          <p:cNvPr id="9" name="Hexagon 8"/>
          <p:cNvSpPr/>
          <p:nvPr/>
        </p:nvSpPr>
        <p:spPr>
          <a:xfrm>
            <a:off x="6726249" y="4295410"/>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Recommen</a:t>
            </a:r>
            <a:r>
              <a:rPr lang="nl-BE" sz="1200" dirty="0">
                <a:solidFill>
                  <a:schemeClr val="tx1"/>
                </a:solidFill>
              </a:rPr>
              <a:t>-der systems</a:t>
            </a:r>
            <a:endParaRPr lang="fr-BE" sz="1200" dirty="0">
              <a:solidFill>
                <a:schemeClr val="tx1"/>
              </a:solidFill>
            </a:endParaRPr>
          </a:p>
        </p:txBody>
      </p:sp>
      <p:sp>
        <p:nvSpPr>
          <p:cNvPr id="10" name="Hexagon 9"/>
          <p:cNvSpPr/>
          <p:nvPr/>
        </p:nvSpPr>
        <p:spPr>
          <a:xfrm>
            <a:off x="8989460" y="3042053"/>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chemeClr val="tx1"/>
                </a:solidFill>
              </a:rPr>
              <a:t>Image </a:t>
            </a:r>
            <a:r>
              <a:rPr lang="nl-BE" sz="1200" dirty="0" err="1">
                <a:solidFill>
                  <a:schemeClr val="tx1"/>
                </a:solidFill>
              </a:rPr>
              <a:t>analytics</a:t>
            </a:r>
            <a:endParaRPr lang="fr-BE" sz="1200" dirty="0">
              <a:solidFill>
                <a:schemeClr val="tx1"/>
              </a:solidFill>
            </a:endParaRPr>
          </a:p>
        </p:txBody>
      </p:sp>
      <p:sp>
        <p:nvSpPr>
          <p:cNvPr id="11" name="Hexagon 10"/>
          <p:cNvSpPr/>
          <p:nvPr/>
        </p:nvSpPr>
        <p:spPr>
          <a:xfrm>
            <a:off x="7840762" y="3672871"/>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Visualisa-tion</a:t>
            </a:r>
            <a:endParaRPr lang="fr-BE" sz="1200" dirty="0">
              <a:solidFill>
                <a:schemeClr val="tx1"/>
              </a:solidFill>
            </a:endParaRPr>
          </a:p>
        </p:txBody>
      </p:sp>
      <p:sp>
        <p:nvSpPr>
          <p:cNvPr id="12" name="Hexagon 11"/>
          <p:cNvSpPr/>
          <p:nvPr/>
        </p:nvSpPr>
        <p:spPr>
          <a:xfrm>
            <a:off x="7853582" y="2430917"/>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chemeClr val="tx1"/>
                </a:solidFill>
              </a:rPr>
              <a:t>Simulation</a:t>
            </a:r>
            <a:r>
              <a:rPr lang="nl-BE" sz="1200" dirty="0">
                <a:solidFill>
                  <a:schemeClr val="tx1"/>
                </a:solidFill>
              </a:rPr>
              <a:t> </a:t>
            </a:r>
            <a:r>
              <a:rPr lang="nl-BE" sz="1200" dirty="0" err="1">
                <a:solidFill>
                  <a:schemeClr val="tx1"/>
                </a:solidFill>
              </a:rPr>
              <a:t>modelling</a:t>
            </a:r>
            <a:endParaRPr lang="fr-BE" sz="1200" dirty="0">
              <a:solidFill>
                <a:schemeClr val="tx1"/>
              </a:solidFill>
            </a:endParaRPr>
          </a:p>
        </p:txBody>
      </p:sp>
      <p:sp>
        <p:nvSpPr>
          <p:cNvPr id="13" name="Hexagon 12"/>
          <p:cNvSpPr/>
          <p:nvPr/>
        </p:nvSpPr>
        <p:spPr>
          <a:xfrm>
            <a:off x="6726250" y="1817969"/>
            <a:ext cx="1324597" cy="1153946"/>
          </a:xfrm>
          <a:prstGeom prst="hexagon">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t>Sensors/</a:t>
            </a:r>
          </a:p>
          <a:p>
            <a:pPr algn="ctr"/>
            <a:r>
              <a:rPr lang="nl-BE" sz="1200" dirty="0"/>
              <a:t>internet of </a:t>
            </a:r>
            <a:r>
              <a:rPr lang="nl-BE" sz="1200" dirty="0" err="1"/>
              <a:t>things</a:t>
            </a:r>
            <a:endParaRPr lang="fr-BE" sz="1200" dirty="0"/>
          </a:p>
        </p:txBody>
      </p:sp>
      <p:sp>
        <p:nvSpPr>
          <p:cNvPr id="14" name="Hexagon 13"/>
          <p:cNvSpPr/>
          <p:nvPr/>
        </p:nvSpPr>
        <p:spPr>
          <a:xfrm>
            <a:off x="5625980" y="3650070"/>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Social</a:t>
            </a:r>
            <a:r>
              <a:rPr lang="nl-BE" sz="1200" dirty="0">
                <a:solidFill>
                  <a:srgbClr val="525252"/>
                </a:solidFill>
              </a:rPr>
              <a:t> </a:t>
            </a:r>
            <a:r>
              <a:rPr lang="nl-BE" sz="1200" dirty="0" err="1">
                <a:solidFill>
                  <a:srgbClr val="525252"/>
                </a:solidFill>
              </a:rPr>
              <a:t>network</a:t>
            </a:r>
            <a:r>
              <a:rPr lang="nl-BE" sz="1200" dirty="0">
                <a:solidFill>
                  <a:srgbClr val="525252"/>
                </a:solidFill>
              </a:rPr>
              <a:t> analysis</a:t>
            </a:r>
            <a:endParaRPr lang="fr-BE" sz="1200" dirty="0">
              <a:solidFill>
                <a:srgbClr val="525252"/>
              </a:solidFill>
            </a:endParaRPr>
          </a:p>
        </p:txBody>
      </p:sp>
      <p:sp>
        <p:nvSpPr>
          <p:cNvPr id="15" name="Hexagon 14"/>
          <p:cNvSpPr/>
          <p:nvPr/>
        </p:nvSpPr>
        <p:spPr>
          <a:xfrm>
            <a:off x="5619571" y="2415665"/>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Graph</a:t>
            </a:r>
            <a:r>
              <a:rPr lang="nl-BE" sz="1200" dirty="0">
                <a:solidFill>
                  <a:srgbClr val="525252"/>
                </a:solidFill>
              </a:rPr>
              <a:t> analysis</a:t>
            </a:r>
            <a:endParaRPr lang="fr-BE" sz="1200" dirty="0">
              <a:solidFill>
                <a:srgbClr val="525252"/>
              </a:solidFill>
            </a:endParaRPr>
          </a:p>
        </p:txBody>
      </p:sp>
      <p:sp>
        <p:nvSpPr>
          <p:cNvPr id="16" name="Hexagon 15"/>
          <p:cNvSpPr/>
          <p:nvPr/>
        </p:nvSpPr>
        <p:spPr>
          <a:xfrm>
            <a:off x="4505770" y="4299556"/>
            <a:ext cx="1324597" cy="1153946"/>
          </a:xfrm>
          <a:prstGeom prst="hexagon">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t>Virtual personal </a:t>
            </a:r>
            <a:r>
              <a:rPr lang="nl-BE" sz="1200" dirty="0" err="1"/>
              <a:t>assistants</a:t>
            </a:r>
            <a:endParaRPr lang="fr-BE" sz="1200" dirty="0"/>
          </a:p>
        </p:txBody>
      </p:sp>
      <p:sp>
        <p:nvSpPr>
          <p:cNvPr id="17" name="Hexagon 16"/>
          <p:cNvSpPr/>
          <p:nvPr/>
        </p:nvSpPr>
        <p:spPr>
          <a:xfrm>
            <a:off x="4505770" y="3053456"/>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Deep</a:t>
            </a:r>
            <a:r>
              <a:rPr lang="nl-BE" sz="1200" dirty="0">
                <a:solidFill>
                  <a:srgbClr val="525252"/>
                </a:solidFill>
              </a:rPr>
              <a:t> Q&amp;A systems</a:t>
            </a:r>
          </a:p>
          <a:p>
            <a:pPr algn="ctr"/>
            <a:r>
              <a:rPr lang="nl-BE" sz="1200" dirty="0">
                <a:solidFill>
                  <a:srgbClr val="525252"/>
                </a:solidFill>
              </a:rPr>
              <a:t>(</a:t>
            </a:r>
            <a:r>
              <a:rPr lang="nl-BE" sz="1200" dirty="0" err="1">
                <a:solidFill>
                  <a:srgbClr val="525252"/>
                </a:solidFill>
              </a:rPr>
              <a:t>cognitive</a:t>
            </a:r>
            <a:r>
              <a:rPr lang="nl-BE" sz="1200" dirty="0">
                <a:solidFill>
                  <a:srgbClr val="525252"/>
                </a:solidFill>
              </a:rPr>
              <a:t> computing)</a:t>
            </a:r>
            <a:endParaRPr lang="fr-BE" sz="1200" dirty="0">
              <a:solidFill>
                <a:srgbClr val="525252"/>
              </a:solidFill>
            </a:endParaRPr>
          </a:p>
        </p:txBody>
      </p:sp>
      <p:sp>
        <p:nvSpPr>
          <p:cNvPr id="18" name="Hexagon 17"/>
          <p:cNvSpPr/>
          <p:nvPr/>
        </p:nvSpPr>
        <p:spPr>
          <a:xfrm>
            <a:off x="4505770" y="1800235"/>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smtClean="0">
                <a:solidFill>
                  <a:srgbClr val="525252"/>
                </a:solidFill>
              </a:rPr>
              <a:t>Natural </a:t>
            </a:r>
            <a:r>
              <a:rPr lang="nl-BE" sz="1200" dirty="0" err="1" smtClean="0">
                <a:solidFill>
                  <a:srgbClr val="525252"/>
                </a:solidFill>
              </a:rPr>
              <a:t>language</a:t>
            </a:r>
            <a:r>
              <a:rPr lang="nl-BE" sz="1200" dirty="0" smtClean="0">
                <a:solidFill>
                  <a:srgbClr val="525252"/>
                </a:solidFill>
              </a:rPr>
              <a:t> </a:t>
            </a:r>
            <a:r>
              <a:rPr lang="nl-BE" sz="1200" dirty="0" err="1" smtClean="0">
                <a:solidFill>
                  <a:srgbClr val="525252"/>
                </a:solidFill>
              </a:rPr>
              <a:t>generation</a:t>
            </a:r>
            <a:endParaRPr lang="fr-BE" sz="1200" dirty="0">
              <a:solidFill>
                <a:srgbClr val="525252"/>
              </a:solidFill>
            </a:endParaRPr>
          </a:p>
        </p:txBody>
      </p:sp>
      <p:sp>
        <p:nvSpPr>
          <p:cNvPr id="19" name="Hexagon 18"/>
          <p:cNvSpPr/>
          <p:nvPr/>
        </p:nvSpPr>
        <p:spPr>
          <a:xfrm>
            <a:off x="3385560" y="3672871"/>
            <a:ext cx="1324597" cy="1153946"/>
          </a:xfrm>
          <a:prstGeom prst="hexagon">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t>Deep</a:t>
            </a:r>
            <a:r>
              <a:rPr lang="nl-BE" sz="1200" dirty="0"/>
              <a:t> </a:t>
            </a:r>
            <a:r>
              <a:rPr lang="nl-BE" sz="1200" dirty="0" err="1"/>
              <a:t>learning</a:t>
            </a:r>
            <a:endParaRPr lang="fr-BE" sz="1200" dirty="0"/>
          </a:p>
        </p:txBody>
      </p:sp>
      <p:sp>
        <p:nvSpPr>
          <p:cNvPr id="20" name="Hexagon 19"/>
          <p:cNvSpPr/>
          <p:nvPr/>
        </p:nvSpPr>
        <p:spPr>
          <a:xfrm>
            <a:off x="3385560" y="2415665"/>
            <a:ext cx="1324597" cy="1153946"/>
          </a:xfrm>
          <a:prstGeom prst="hexagon">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BE" sz="1200" dirty="0" smtClean="0"/>
              <a:t>Machine </a:t>
            </a:r>
            <a:r>
              <a:rPr lang="fr-BE" sz="1200" dirty="0" err="1" smtClean="0"/>
              <a:t>learning</a:t>
            </a:r>
            <a:endParaRPr lang="fr-BE" sz="1200" dirty="0"/>
          </a:p>
        </p:txBody>
      </p:sp>
      <p:sp>
        <p:nvSpPr>
          <p:cNvPr id="21" name="Hexagon 20"/>
          <p:cNvSpPr/>
          <p:nvPr/>
        </p:nvSpPr>
        <p:spPr>
          <a:xfrm>
            <a:off x="2265349" y="4288301"/>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err="1">
                <a:solidFill>
                  <a:srgbClr val="525252"/>
                </a:solidFill>
              </a:rPr>
              <a:t>Deep</a:t>
            </a:r>
            <a:r>
              <a:rPr lang="nl-BE" sz="1200" dirty="0">
                <a:solidFill>
                  <a:srgbClr val="525252"/>
                </a:solidFill>
              </a:rPr>
              <a:t> </a:t>
            </a:r>
            <a:r>
              <a:rPr lang="nl-BE" sz="1200" dirty="0" err="1">
                <a:solidFill>
                  <a:srgbClr val="525252"/>
                </a:solidFill>
              </a:rPr>
              <a:t>causal</a:t>
            </a:r>
            <a:r>
              <a:rPr lang="nl-BE" sz="1200" dirty="0">
                <a:solidFill>
                  <a:srgbClr val="525252"/>
                </a:solidFill>
              </a:rPr>
              <a:t> </a:t>
            </a:r>
            <a:r>
              <a:rPr lang="nl-BE" sz="1200" dirty="0" err="1">
                <a:solidFill>
                  <a:srgbClr val="525252"/>
                </a:solidFill>
              </a:rPr>
              <a:t>reasoning</a:t>
            </a:r>
            <a:endParaRPr lang="fr-BE" sz="1200" dirty="0">
              <a:solidFill>
                <a:srgbClr val="525252"/>
              </a:solidFill>
            </a:endParaRPr>
          </a:p>
        </p:txBody>
      </p:sp>
      <p:sp>
        <p:nvSpPr>
          <p:cNvPr id="22" name="Hexagon 21"/>
          <p:cNvSpPr/>
          <p:nvPr/>
        </p:nvSpPr>
        <p:spPr>
          <a:xfrm>
            <a:off x="2265350" y="3047473"/>
            <a:ext cx="1324597" cy="1153946"/>
          </a:xfrm>
          <a:prstGeom prst="hexagon">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t>Natural </a:t>
            </a:r>
            <a:r>
              <a:rPr lang="nl-BE" sz="1200" dirty="0" err="1"/>
              <a:t>language</a:t>
            </a:r>
            <a:r>
              <a:rPr lang="nl-BE" sz="1200" dirty="0"/>
              <a:t> processing</a:t>
            </a:r>
            <a:endParaRPr lang="fr-BE" sz="1200" dirty="0"/>
          </a:p>
        </p:txBody>
      </p:sp>
      <p:sp>
        <p:nvSpPr>
          <p:cNvPr id="23" name="Hexagon 22"/>
          <p:cNvSpPr/>
          <p:nvPr/>
        </p:nvSpPr>
        <p:spPr>
          <a:xfrm>
            <a:off x="2265350" y="1818757"/>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rgbClr val="525252"/>
                </a:solidFill>
              </a:rPr>
              <a:t>Knowledge </a:t>
            </a:r>
            <a:r>
              <a:rPr lang="nl-BE" sz="1200" dirty="0" err="1">
                <a:solidFill>
                  <a:srgbClr val="525252"/>
                </a:solidFill>
              </a:rPr>
              <a:t>representa-tion</a:t>
            </a:r>
            <a:endParaRPr lang="fr-BE" sz="1200" dirty="0">
              <a:solidFill>
                <a:srgbClr val="525252"/>
              </a:solidFill>
            </a:endParaRPr>
          </a:p>
        </p:txBody>
      </p:sp>
      <p:sp>
        <p:nvSpPr>
          <p:cNvPr id="24" name="Hexagon 23"/>
          <p:cNvSpPr/>
          <p:nvPr/>
        </p:nvSpPr>
        <p:spPr>
          <a:xfrm>
            <a:off x="8989460" y="4288301"/>
            <a:ext cx="1324597" cy="1153946"/>
          </a:xfrm>
          <a:prstGeom prst="hexagon">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200" dirty="0">
                <a:solidFill>
                  <a:schemeClr val="tx1"/>
                </a:solidFill>
              </a:rPr>
              <a:t>Machine </a:t>
            </a:r>
            <a:r>
              <a:rPr lang="nl-BE" sz="1200" dirty="0" err="1">
                <a:solidFill>
                  <a:schemeClr val="tx1"/>
                </a:solidFill>
              </a:rPr>
              <a:t>translation</a:t>
            </a:r>
            <a:endParaRPr lang="fr-BE" sz="1200" dirty="0">
              <a:solidFill>
                <a:schemeClr val="tx1"/>
              </a:solidFill>
            </a:endParaRPr>
          </a:p>
        </p:txBody>
      </p:sp>
      <p:sp>
        <p:nvSpPr>
          <p:cNvPr id="25" name="Rectangle 24"/>
          <p:cNvSpPr/>
          <p:nvPr/>
        </p:nvSpPr>
        <p:spPr>
          <a:xfrm>
            <a:off x="8454640" y="6024785"/>
            <a:ext cx="1982625" cy="23928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000" dirty="0">
                <a:solidFill>
                  <a:schemeClr val="tx1"/>
                </a:solidFill>
              </a:rPr>
              <a:t>Source: PWC via @</a:t>
            </a:r>
            <a:r>
              <a:rPr lang="nl-BE" sz="1000" dirty="0" err="1">
                <a:solidFill>
                  <a:schemeClr val="tx1"/>
                </a:solidFill>
              </a:rPr>
              <a:t>mikeuindazzi</a:t>
            </a:r>
            <a:r>
              <a:rPr lang="nl-BE" sz="1000" dirty="0"/>
              <a:t> </a:t>
            </a:r>
            <a:endParaRPr lang="fr-BE" sz="1000" dirty="0"/>
          </a:p>
        </p:txBody>
      </p:sp>
      <p:sp>
        <p:nvSpPr>
          <p:cNvPr id="6" name="Slide Number Placeholder 5"/>
          <p:cNvSpPr>
            <a:spLocks noGrp="1"/>
          </p:cNvSpPr>
          <p:nvPr>
            <p:ph type="sldNum" sz="quarter" idx="12"/>
          </p:nvPr>
        </p:nvSpPr>
        <p:spPr/>
        <p:txBody>
          <a:bodyPr/>
          <a:lstStyle/>
          <a:p>
            <a:fld id="{D45B42A2-12DC-D04A-88D3-A93CC82DF348}" type="slidenum">
              <a:rPr lang="en-US" smtClean="0"/>
              <a:t>90</a:t>
            </a:fld>
            <a:endParaRPr lang="en-US" dirty="0"/>
          </a:p>
        </p:txBody>
      </p:sp>
    </p:spTree>
    <p:extLst>
      <p:ext uri="{BB962C8B-B14F-4D97-AF65-F5344CB8AC3E}">
        <p14:creationId xmlns:p14="http://schemas.microsoft.com/office/powerpoint/2010/main" val="200499986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sz="quarter" idx="14"/>
          </p:nvPr>
        </p:nvSpPr>
        <p:spPr/>
        <p:txBody>
          <a:bodyPr>
            <a:normAutofit fontScale="92500" lnSpcReduction="10000"/>
          </a:bodyPr>
          <a:lstStyle/>
          <a:p>
            <a:r>
              <a:rPr lang="fr-BE" dirty="0" err="1"/>
              <a:t>processing</a:t>
            </a:r>
            <a:r>
              <a:rPr lang="fr-BE" dirty="0"/>
              <a:t> of </a:t>
            </a:r>
            <a:r>
              <a:rPr lang="fr-BE" dirty="0" err="1"/>
              <a:t>natural</a:t>
            </a:r>
            <a:r>
              <a:rPr lang="fr-BE" dirty="0"/>
              <a:t> </a:t>
            </a:r>
            <a:r>
              <a:rPr lang="fr-BE" dirty="0" err="1"/>
              <a:t>language</a:t>
            </a:r>
            <a:r>
              <a:rPr lang="fr-BE" dirty="0"/>
              <a:t> in </a:t>
            </a:r>
            <a:r>
              <a:rPr lang="fr-BE" dirty="0" err="1"/>
              <a:t>order</a:t>
            </a:r>
            <a:r>
              <a:rPr lang="fr-BE" dirty="0"/>
              <a:t> to </a:t>
            </a:r>
            <a:r>
              <a:rPr lang="fr-BE" dirty="0" err="1"/>
              <a:t>communicate</a:t>
            </a:r>
            <a:r>
              <a:rPr lang="fr-BE" dirty="0"/>
              <a:t> </a:t>
            </a:r>
            <a:r>
              <a:rPr lang="fr-BE" dirty="0" err="1"/>
              <a:t>with</a:t>
            </a:r>
            <a:r>
              <a:rPr lang="fr-BE" dirty="0"/>
              <a:t> </a:t>
            </a:r>
            <a:r>
              <a:rPr lang="fr-BE" dirty="0" err="1"/>
              <a:t>humans</a:t>
            </a:r>
            <a:r>
              <a:rPr lang="fr-BE" dirty="0"/>
              <a:t> and </a:t>
            </a:r>
            <a:r>
              <a:rPr lang="fr-BE" dirty="0" err="1"/>
              <a:t>extract</a:t>
            </a:r>
            <a:r>
              <a:rPr lang="fr-BE" dirty="0"/>
              <a:t> information </a:t>
            </a:r>
            <a:r>
              <a:rPr lang="fr-BE" dirty="0" err="1"/>
              <a:t>from</a:t>
            </a:r>
            <a:r>
              <a:rPr lang="fr-BE" dirty="0"/>
              <a:t> </a:t>
            </a:r>
            <a:r>
              <a:rPr lang="fr-BE" dirty="0" err="1"/>
              <a:t>written</a:t>
            </a:r>
            <a:r>
              <a:rPr lang="fr-BE" dirty="0"/>
              <a:t> </a:t>
            </a:r>
            <a:r>
              <a:rPr lang="fr-BE" dirty="0" err="1"/>
              <a:t>texts</a:t>
            </a:r>
            <a:endParaRPr lang="fr-BE" dirty="0"/>
          </a:p>
          <a:p>
            <a:endParaRPr lang="fr-BE" dirty="0"/>
          </a:p>
          <a:p>
            <a:r>
              <a:rPr lang="fr-BE" dirty="0" err="1"/>
              <a:t>some</a:t>
            </a:r>
            <a:r>
              <a:rPr lang="fr-BE" dirty="0"/>
              <a:t> applications of NLP are:</a:t>
            </a:r>
          </a:p>
          <a:p>
            <a:pPr lvl="1"/>
            <a:r>
              <a:rPr lang="fr-BE" dirty="0"/>
              <a:t>machine translation</a:t>
            </a:r>
          </a:p>
          <a:p>
            <a:pPr lvl="1"/>
            <a:r>
              <a:rPr lang="fr-BE" dirty="0" err="1"/>
              <a:t>text</a:t>
            </a:r>
            <a:r>
              <a:rPr lang="fr-BE" dirty="0"/>
              <a:t> classification</a:t>
            </a:r>
          </a:p>
          <a:p>
            <a:pPr lvl="1"/>
            <a:r>
              <a:rPr lang="fr-BE" dirty="0" smtClean="0"/>
              <a:t>Information extraction (</a:t>
            </a:r>
            <a:r>
              <a:rPr lang="fr-BE" dirty="0" err="1" smtClean="0"/>
              <a:t>Named</a:t>
            </a:r>
            <a:r>
              <a:rPr lang="fr-BE" dirty="0" smtClean="0"/>
              <a:t> </a:t>
            </a:r>
            <a:r>
              <a:rPr lang="fr-BE" dirty="0" err="1"/>
              <a:t>Entity</a:t>
            </a:r>
            <a:r>
              <a:rPr lang="fr-BE" dirty="0"/>
              <a:t> Recognition (NER</a:t>
            </a:r>
            <a:r>
              <a:rPr lang="fr-BE" dirty="0" smtClean="0"/>
              <a:t>))</a:t>
            </a:r>
            <a:endParaRPr lang="fr-BE" dirty="0"/>
          </a:p>
          <a:p>
            <a:pPr lvl="1"/>
            <a:r>
              <a:rPr lang="fr-BE" dirty="0"/>
              <a:t>information </a:t>
            </a:r>
            <a:r>
              <a:rPr lang="fr-BE" dirty="0" err="1" smtClean="0"/>
              <a:t>retrieval</a:t>
            </a:r>
            <a:endParaRPr lang="fr-BE" dirty="0"/>
          </a:p>
          <a:p>
            <a:pPr lvl="1"/>
            <a:r>
              <a:rPr lang="fr-BE" dirty="0"/>
              <a:t>speech recognition: </a:t>
            </a:r>
          </a:p>
          <a:p>
            <a:pPr lvl="2"/>
            <a:r>
              <a:rPr lang="fr-BE" dirty="0"/>
              <a:t>Google Assistant/Home</a:t>
            </a:r>
          </a:p>
          <a:p>
            <a:pPr lvl="2"/>
            <a:r>
              <a:rPr lang="fr-BE" dirty="0" err="1"/>
              <a:t>Siri</a:t>
            </a:r>
            <a:endParaRPr lang="fr-BE" dirty="0"/>
          </a:p>
          <a:p>
            <a:pPr lvl="2"/>
            <a:r>
              <a:rPr lang="fr-BE" dirty="0"/>
              <a:t>Alexa</a:t>
            </a:r>
          </a:p>
          <a:p>
            <a:pPr lvl="2"/>
            <a:r>
              <a:rPr lang="fr-BE" dirty="0"/>
              <a:t>Cortana</a:t>
            </a:r>
          </a:p>
          <a:p>
            <a:pPr lvl="2"/>
            <a:r>
              <a:rPr lang="fr-BE" dirty="0"/>
              <a:t>….</a:t>
            </a:r>
          </a:p>
          <a:p>
            <a:endParaRPr lang="en-US" dirty="0"/>
          </a:p>
        </p:txBody>
      </p:sp>
      <p:sp>
        <p:nvSpPr>
          <p:cNvPr id="2" name="Title 1"/>
          <p:cNvSpPr>
            <a:spLocks noGrp="1"/>
          </p:cNvSpPr>
          <p:nvPr>
            <p:ph type="title"/>
          </p:nvPr>
        </p:nvSpPr>
        <p:spPr/>
        <p:txBody>
          <a:bodyPr>
            <a:normAutofit/>
          </a:bodyPr>
          <a:lstStyle/>
          <a:p>
            <a:pPr algn="ctr"/>
            <a:r>
              <a:rPr lang="fr-BE" u="sng" dirty="0"/>
              <a:t>N</a:t>
            </a:r>
            <a:r>
              <a:rPr lang="fr-BE" dirty="0"/>
              <a:t>atural </a:t>
            </a:r>
            <a:r>
              <a:rPr lang="fr-BE" u="sng" dirty="0" err="1"/>
              <a:t>L</a:t>
            </a:r>
            <a:r>
              <a:rPr lang="fr-BE" dirty="0" err="1"/>
              <a:t>anguage</a:t>
            </a:r>
            <a:r>
              <a:rPr lang="fr-BE" dirty="0"/>
              <a:t> </a:t>
            </a:r>
            <a:r>
              <a:rPr lang="fr-BE" u="sng" dirty="0" err="1"/>
              <a:t>P</a:t>
            </a:r>
            <a:r>
              <a:rPr lang="fr-BE" dirty="0" err="1"/>
              <a:t>rocessing</a:t>
            </a:r>
            <a:r>
              <a:rPr lang="fr-BE" dirty="0"/>
              <a:t> (NLP)</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1485" y="4735884"/>
            <a:ext cx="2278380" cy="128016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273" y="4735884"/>
            <a:ext cx="2278380" cy="1280160"/>
          </a:xfrm>
          <a:prstGeom prst="rect">
            <a:avLst/>
          </a:prstGeom>
        </p:spPr>
      </p:pic>
      <p:sp>
        <p:nvSpPr>
          <p:cNvPr id="9" name="Slide Number Placeholder 8"/>
          <p:cNvSpPr>
            <a:spLocks noGrp="1"/>
          </p:cNvSpPr>
          <p:nvPr>
            <p:ph type="sldNum" sz="quarter" idx="12"/>
          </p:nvPr>
        </p:nvSpPr>
        <p:spPr/>
        <p:txBody>
          <a:bodyPr/>
          <a:lstStyle/>
          <a:p>
            <a:fld id="{D45B42A2-12DC-D04A-88D3-A93CC82DF348}" type="slidenum">
              <a:rPr lang="en-US" smtClean="0"/>
              <a:t>91</a:t>
            </a:fld>
            <a:endParaRPr lang="en-US" dirty="0"/>
          </a:p>
        </p:txBody>
      </p:sp>
    </p:spTree>
    <p:extLst>
      <p:ext uri="{BB962C8B-B14F-4D97-AF65-F5344CB8AC3E}">
        <p14:creationId xmlns:p14="http://schemas.microsoft.com/office/powerpoint/2010/main" val="54883972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err="1"/>
              <a:t>Conversational</a:t>
            </a:r>
            <a:r>
              <a:rPr lang="fr-BE" dirty="0"/>
              <a:t> interfaces</a:t>
            </a:r>
            <a:endParaRPr lang="nl-BE" dirty="0"/>
          </a:p>
        </p:txBody>
      </p:sp>
      <p:pic>
        <p:nvPicPr>
          <p:cNvPr id="7" name="Picture 2" descr="FileMatrix (click for larger eye-ble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4" y="3356993"/>
            <a:ext cx="3672408" cy="2874807"/>
          </a:xfrm>
          <a:prstGeom prst="rect">
            <a:avLst/>
          </a:prstGeom>
          <a:noFill/>
          <a:effectLst/>
          <a:extLst>
            <a:ext uri="{909E8E84-426E-40DD-AFC4-6F175D3DCCD1}">
              <a14:hiddenFill xmlns:a14="http://schemas.microsoft.com/office/drawing/2010/main">
                <a:solidFill>
                  <a:srgbClr val="FFFFFF"/>
                </a:solidFill>
              </a14:hiddenFill>
            </a:ext>
          </a:extLst>
        </p:spPr>
      </p:pic>
      <p:sp>
        <p:nvSpPr>
          <p:cNvPr id="8" name="Content Placeholder 2"/>
          <p:cNvSpPr txBox="1">
            <a:spLocks/>
          </p:cNvSpPr>
          <p:nvPr/>
        </p:nvSpPr>
        <p:spPr>
          <a:xfrm>
            <a:off x="5303913" y="4581128"/>
            <a:ext cx="1152127" cy="504056"/>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65000"/>
                    <a:lumOff val="35000"/>
                  </a:schemeClr>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65000"/>
                    <a:lumOff val="35000"/>
                  </a:schemeClr>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65000"/>
                    <a:lumOff val="35000"/>
                  </a:schemeClr>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65000"/>
                    <a:lumOff val="35000"/>
                  </a:schemeClr>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1400" kern="1200">
                <a:solidFill>
                  <a:schemeClr val="tx1">
                    <a:lumMod val="65000"/>
                    <a:lumOff val="35000"/>
                  </a:schemeClr>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fr-BE"/>
              <a:t>versus</a:t>
            </a:r>
          </a:p>
        </p:txBody>
      </p:sp>
      <p:sp>
        <p:nvSpPr>
          <p:cNvPr id="9" name="Rounded Rectangle 8"/>
          <p:cNvSpPr/>
          <p:nvPr/>
        </p:nvSpPr>
        <p:spPr>
          <a:xfrm>
            <a:off x="2207568" y="2492896"/>
            <a:ext cx="7776864" cy="648072"/>
          </a:xfrm>
          <a:prstGeom prst="roundRect">
            <a:avLst/>
          </a:prstGeom>
          <a:solidFill>
            <a:srgbClr val="308BC1"/>
          </a:solidFill>
          <a:ln>
            <a:solidFill>
              <a:srgbClr val="308B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Threshold lowering: the user does not have to learn to work with the (graphical) interface</a:t>
            </a:r>
            <a:endParaRPr lang="nl-BE" sz="2000" b="1" dirty="0"/>
          </a:p>
        </p:txBody>
      </p:sp>
      <p:sp>
        <p:nvSpPr>
          <p:cNvPr id="11" name="Rounded Rectangle 10"/>
          <p:cNvSpPr/>
          <p:nvPr/>
        </p:nvSpPr>
        <p:spPr>
          <a:xfrm>
            <a:off x="2207568" y="1268760"/>
            <a:ext cx="7776864" cy="1008112"/>
          </a:xfrm>
          <a:prstGeom prst="roundRect">
            <a:avLst/>
          </a:prstGeom>
          <a:solidFill>
            <a:srgbClr val="308B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A conversational interface is a user interface where the interaction is based on conversations in natural language (text or speech)</a:t>
            </a:r>
            <a:endParaRPr lang="nl-BE" sz="2000" b="1" dirty="0"/>
          </a:p>
        </p:txBody>
      </p:sp>
      <p:pic>
        <p:nvPicPr>
          <p:cNvPr id="10" name="Picture 6" descr="Image result for dynatrace davis slack"/>
          <p:cNvPicPr>
            <a:picLocks noChangeAspect="1" noChangeArrowheads="1"/>
          </p:cNvPicPr>
          <p:nvPr/>
        </p:nvPicPr>
        <p:blipFill rotWithShape="1">
          <a:blip r:embed="rId4">
            <a:extLst>
              <a:ext uri="{28A0092B-C50C-407E-A947-70E740481C1C}">
                <a14:useLocalDpi xmlns:a14="http://schemas.microsoft.com/office/drawing/2010/main" val="0"/>
              </a:ext>
            </a:extLst>
          </a:blip>
          <a:srcRect l="2042" t="18246" r="18984" b="34255"/>
          <a:stretch/>
        </p:blipFill>
        <p:spPr bwMode="auto">
          <a:xfrm>
            <a:off x="6450878" y="3482338"/>
            <a:ext cx="4037611" cy="275497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D45B42A2-12DC-D04A-88D3-A93CC82DF348}" type="slidenum">
              <a:rPr lang="en-US" smtClean="0"/>
              <a:t>92</a:t>
            </a:fld>
            <a:endParaRPr lang="en-US" dirty="0"/>
          </a:p>
        </p:txBody>
      </p:sp>
    </p:spTree>
    <p:extLst>
      <p:ext uri="{BB962C8B-B14F-4D97-AF65-F5344CB8AC3E}">
        <p14:creationId xmlns:p14="http://schemas.microsoft.com/office/powerpoint/2010/main" val="996026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normAutofit/>
          </a:bodyPr>
          <a:lstStyle/>
          <a:p>
            <a:r>
              <a:rPr lang="en-US" dirty="0"/>
              <a:t>automatic answer to general questions about student labor</a:t>
            </a:r>
          </a:p>
          <a:p>
            <a:r>
              <a:rPr lang="en-US" dirty="0"/>
              <a:t>substantive questions</a:t>
            </a:r>
          </a:p>
          <a:p>
            <a:r>
              <a:rPr lang="en-US" dirty="0"/>
              <a:t>technical questions (access, error messages)</a:t>
            </a:r>
          </a:p>
          <a:p>
            <a:r>
              <a:rPr lang="en-US" dirty="0"/>
              <a:t>available via </a:t>
            </a:r>
            <a:r>
              <a:rPr lang="en-US" dirty="0" err="1"/>
              <a:t>Student@work</a:t>
            </a:r>
            <a:r>
              <a:rPr lang="en-US" dirty="0"/>
              <a:t>  contact webpage</a:t>
            </a:r>
          </a:p>
          <a:p>
            <a:r>
              <a:rPr lang="en-US" dirty="0"/>
              <a:t>available 24/7 (students are often active outside office hours)</a:t>
            </a:r>
          </a:p>
          <a:p>
            <a:r>
              <a:rPr lang="en-US" dirty="0"/>
              <a:t>immediate reply</a:t>
            </a:r>
          </a:p>
          <a:p>
            <a:r>
              <a:rPr lang="en-US" dirty="0"/>
              <a:t>scalable</a:t>
            </a:r>
          </a:p>
          <a:p>
            <a:r>
              <a:rPr lang="en-US" dirty="0"/>
              <a:t>status: </a:t>
            </a:r>
            <a:r>
              <a:rPr lang="en-US" dirty="0" smtClean="0"/>
              <a:t>operational</a:t>
            </a:r>
            <a:endParaRPr lang="nl-BE" dirty="0"/>
          </a:p>
        </p:txBody>
      </p:sp>
      <p:sp>
        <p:nvSpPr>
          <p:cNvPr id="2" name="Title 1"/>
          <p:cNvSpPr>
            <a:spLocks noGrp="1"/>
          </p:cNvSpPr>
          <p:nvPr>
            <p:ph type="title"/>
          </p:nvPr>
        </p:nvSpPr>
        <p:spPr/>
        <p:txBody>
          <a:bodyPr/>
          <a:lstStyle/>
          <a:p>
            <a:r>
              <a:rPr lang="fr-BE"/>
              <a:t>Chatbot Student@Work</a:t>
            </a:r>
            <a:endParaRPr lang="nl-BE"/>
          </a:p>
        </p:txBody>
      </p:sp>
      <p:sp>
        <p:nvSpPr>
          <p:cNvPr id="7" name="Slide Number Placeholder 6"/>
          <p:cNvSpPr>
            <a:spLocks noGrp="1"/>
          </p:cNvSpPr>
          <p:nvPr>
            <p:ph type="sldNum" sz="quarter" idx="12"/>
          </p:nvPr>
        </p:nvSpPr>
        <p:spPr/>
        <p:txBody>
          <a:bodyPr/>
          <a:lstStyle/>
          <a:p>
            <a:fld id="{D45B42A2-12DC-D04A-88D3-A93CC82DF348}" type="slidenum">
              <a:rPr lang="en-US" smtClean="0"/>
              <a:t>93</a:t>
            </a:fld>
            <a:endParaRPr lang="en-US" dirty="0"/>
          </a:p>
        </p:txBody>
      </p:sp>
    </p:spTree>
    <p:extLst>
      <p:ext uri="{BB962C8B-B14F-4D97-AF65-F5344CB8AC3E}">
        <p14:creationId xmlns:p14="http://schemas.microsoft.com/office/powerpoint/2010/main" val="252615289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a:t>Chatbot Student@Work</a:t>
            </a:r>
            <a:endParaRPr lang="nl-BE"/>
          </a:p>
        </p:txBody>
      </p:sp>
      <p:pic>
        <p:nvPicPr>
          <p:cNvPr id="7" name="demo_saw_chatbot.wmv">
            <a:hlinkClick r:id="" action="ppaction://media"/>
          </p:cNvPr>
          <p:cNvPicPr>
            <a:picLocks noGrp="1" noChangeAspect="1"/>
          </p:cNvPicPr>
          <p:nvPr>
            <p:ph idx="4294967295"/>
            <a:videoFile r:link="rId2"/>
            <p:extLst>
              <p:ext uri="{DAA4B4D4-6D71-4841-9C94-3DE7FCFB9230}">
                <p14:media xmlns:p14="http://schemas.microsoft.com/office/powerpoint/2010/main" r:embed="rId1"/>
              </p:ext>
            </p:extLst>
          </p:nvPr>
        </p:nvPicPr>
        <p:blipFill>
          <a:blip r:embed="rId4"/>
          <a:stretch>
            <a:fillRect/>
          </a:stretch>
        </p:blipFill>
        <p:spPr>
          <a:xfrm>
            <a:off x="5612920" y="1408634"/>
            <a:ext cx="2895600" cy="5167312"/>
          </a:xfrm>
        </p:spPr>
      </p:pic>
      <p:sp>
        <p:nvSpPr>
          <p:cNvPr id="8" name="TextBox 7"/>
          <p:cNvSpPr txBox="1"/>
          <p:nvPr/>
        </p:nvSpPr>
        <p:spPr>
          <a:xfrm>
            <a:off x="2855641" y="3068960"/>
            <a:ext cx="1999265" cy="923330"/>
          </a:xfrm>
          <a:prstGeom prst="rect">
            <a:avLst/>
          </a:prstGeom>
          <a:noFill/>
        </p:spPr>
        <p:txBody>
          <a:bodyPr wrap="none" rtlCol="0">
            <a:spAutoFit/>
          </a:bodyPr>
          <a:lstStyle/>
          <a:p>
            <a:r>
              <a:rPr lang="fr-BE" sz="5400">
                <a:solidFill>
                  <a:srgbClr val="525252"/>
                </a:solidFill>
              </a:rPr>
              <a:t>DEMO</a:t>
            </a:r>
            <a:endParaRPr lang="nl-BE" sz="5400">
              <a:solidFill>
                <a:srgbClr val="525252"/>
              </a:solidFill>
            </a:endParaRPr>
          </a:p>
        </p:txBody>
      </p:sp>
      <p:sp>
        <p:nvSpPr>
          <p:cNvPr id="6" name="Slide Number Placeholder 5"/>
          <p:cNvSpPr>
            <a:spLocks noGrp="1"/>
          </p:cNvSpPr>
          <p:nvPr>
            <p:ph type="sldNum" sz="quarter" idx="12"/>
          </p:nvPr>
        </p:nvSpPr>
        <p:spPr/>
        <p:txBody>
          <a:bodyPr/>
          <a:lstStyle/>
          <a:p>
            <a:fld id="{D45B42A2-12DC-D04A-88D3-A93CC82DF348}" type="slidenum">
              <a:rPr lang="en-US" smtClean="0"/>
              <a:t>94</a:t>
            </a:fld>
            <a:endParaRPr lang="en-US" dirty="0"/>
          </a:p>
        </p:txBody>
      </p:sp>
    </p:spTree>
    <p:extLst>
      <p:ext uri="{BB962C8B-B14F-4D97-AF65-F5344CB8AC3E}">
        <p14:creationId xmlns:p14="http://schemas.microsoft.com/office/powerpoint/2010/main" val="409450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29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ontent Placeholder 9"/>
          <p:cNvSpPr>
            <a:spLocks noGrp="1"/>
          </p:cNvSpPr>
          <p:nvPr>
            <p:ph sz="quarter" idx="14"/>
          </p:nvPr>
        </p:nvSpPr>
        <p:spPr/>
        <p:txBody>
          <a:bodyPr>
            <a:normAutofit/>
          </a:bodyPr>
          <a:lstStyle/>
          <a:p>
            <a:r>
              <a:rPr lang="en-US" dirty="0"/>
              <a:t>simplified employment declaration:</a:t>
            </a:r>
          </a:p>
          <a:p>
            <a:pPr lvl="1"/>
            <a:r>
              <a:rPr lang="en-US" dirty="0"/>
              <a:t>employer number</a:t>
            </a:r>
          </a:p>
          <a:p>
            <a:pPr lvl="1"/>
            <a:r>
              <a:rPr lang="en-US" dirty="0"/>
              <a:t>employee number</a:t>
            </a:r>
          </a:p>
          <a:p>
            <a:pPr lvl="1"/>
            <a:r>
              <a:rPr lang="en-US" dirty="0"/>
              <a:t>date of employment</a:t>
            </a:r>
          </a:p>
          <a:p>
            <a:r>
              <a:rPr lang="en-US" dirty="0"/>
              <a:t>integration with Google Assistant, Google's virtual assistant</a:t>
            </a:r>
          </a:p>
          <a:p>
            <a:pPr lvl="1"/>
            <a:r>
              <a:rPr lang="en-US" dirty="0"/>
              <a:t>via Google Home (smart speaker)</a:t>
            </a:r>
          </a:p>
          <a:p>
            <a:pPr lvl="1"/>
            <a:r>
              <a:rPr lang="en-US" dirty="0"/>
              <a:t>via smartphone</a:t>
            </a:r>
          </a:p>
          <a:p>
            <a:r>
              <a:rPr lang="en-US" dirty="0"/>
              <a:t>voice interface</a:t>
            </a:r>
          </a:p>
          <a:p>
            <a:r>
              <a:rPr lang="en-US" dirty="0"/>
              <a:t>English </a:t>
            </a:r>
            <a:r>
              <a:rPr lang="en-US" dirty="0" smtClean="0"/>
              <a:t>(and Dutch prototype)</a:t>
            </a:r>
            <a:endParaRPr lang="en-US" dirty="0"/>
          </a:p>
          <a:p>
            <a:r>
              <a:rPr lang="en-US" dirty="0"/>
              <a:t>status: experiment</a:t>
            </a:r>
            <a:endParaRPr lang="nl-BE" dirty="0"/>
          </a:p>
        </p:txBody>
      </p:sp>
      <p:sp>
        <p:nvSpPr>
          <p:cNvPr id="2" name="Title 1"/>
          <p:cNvSpPr>
            <a:spLocks noGrp="1"/>
          </p:cNvSpPr>
          <p:nvPr>
            <p:ph type="title"/>
          </p:nvPr>
        </p:nvSpPr>
        <p:spPr/>
        <p:txBody>
          <a:bodyPr/>
          <a:lstStyle/>
          <a:p>
            <a:r>
              <a:rPr lang="fr-BE"/>
              <a:t>Dimona via Google Assistant</a:t>
            </a:r>
            <a:endParaRPr lang="nl-BE"/>
          </a:p>
        </p:txBody>
      </p:sp>
      <p:sp>
        <p:nvSpPr>
          <p:cNvPr id="6" name="Slide Number Placeholder 5"/>
          <p:cNvSpPr>
            <a:spLocks noGrp="1"/>
          </p:cNvSpPr>
          <p:nvPr>
            <p:ph type="sldNum" sz="quarter" idx="12"/>
          </p:nvPr>
        </p:nvSpPr>
        <p:spPr/>
        <p:txBody>
          <a:bodyPr/>
          <a:lstStyle/>
          <a:p>
            <a:fld id="{D45B42A2-12DC-D04A-88D3-A93CC82DF348}" type="slidenum">
              <a:rPr lang="en-US" smtClean="0"/>
              <a:t>95</a:t>
            </a:fld>
            <a:endParaRPr lang="en-US" dirty="0"/>
          </a:p>
        </p:txBody>
      </p:sp>
    </p:spTree>
    <p:extLst>
      <p:ext uri="{BB962C8B-B14F-4D97-AF65-F5344CB8AC3E}">
        <p14:creationId xmlns:p14="http://schemas.microsoft.com/office/powerpoint/2010/main" val="3806778139"/>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Dimona Assisten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850270" y="1905215"/>
            <a:ext cx="2409855" cy="4252684"/>
          </a:xfrm>
          <a:prstGeom prst="rect">
            <a:avLst/>
          </a:prstGeom>
          <a:effectLst>
            <a:outerShdw blurRad="50800" dist="50800" dir="5400000" algn="ctr" rotWithShape="0">
              <a:srgbClr val="000000"/>
            </a:outerShdw>
          </a:effec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1799" y="1307911"/>
            <a:ext cx="3086798" cy="5447292"/>
          </a:xfrm>
          <a:prstGeom prst="rect">
            <a:avLst/>
          </a:prstGeom>
        </p:spPr>
      </p:pic>
      <p:sp>
        <p:nvSpPr>
          <p:cNvPr id="2" name="Title 1"/>
          <p:cNvSpPr>
            <a:spLocks noGrp="1"/>
          </p:cNvSpPr>
          <p:nvPr>
            <p:ph type="title"/>
          </p:nvPr>
        </p:nvSpPr>
        <p:spPr/>
        <p:txBody>
          <a:bodyPr/>
          <a:lstStyle/>
          <a:p>
            <a:r>
              <a:rPr lang="fr-BE"/>
              <a:t>Dimona via Google Assistant</a:t>
            </a:r>
            <a:endParaRPr lang="nl-BE"/>
          </a:p>
        </p:txBody>
      </p:sp>
      <p:sp>
        <p:nvSpPr>
          <p:cNvPr id="7" name="Slide Number Placeholder 6"/>
          <p:cNvSpPr>
            <a:spLocks noGrp="1"/>
          </p:cNvSpPr>
          <p:nvPr>
            <p:ph type="sldNum" sz="quarter" idx="12"/>
          </p:nvPr>
        </p:nvSpPr>
        <p:spPr/>
        <p:txBody>
          <a:bodyPr/>
          <a:lstStyle/>
          <a:p>
            <a:fld id="{D45B42A2-12DC-D04A-88D3-A93CC82DF348}" type="slidenum">
              <a:rPr lang="en-US" smtClean="0"/>
              <a:t>96</a:t>
            </a:fld>
            <a:endParaRPr lang="en-US" dirty="0"/>
          </a:p>
        </p:txBody>
      </p:sp>
    </p:spTree>
    <p:extLst>
      <p:ext uri="{BB962C8B-B14F-4D97-AF65-F5344CB8AC3E}">
        <p14:creationId xmlns:p14="http://schemas.microsoft.com/office/powerpoint/2010/main" val="219175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03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showWhenStopped="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normAutofit/>
          </a:bodyPr>
          <a:lstStyle/>
          <a:p>
            <a:r>
              <a:rPr lang="en-US" dirty="0"/>
              <a:t>advice based on symptoms</a:t>
            </a:r>
          </a:p>
          <a:p>
            <a:pPr lvl="1"/>
            <a:r>
              <a:rPr lang="en-US" dirty="0"/>
              <a:t>Babylon Health</a:t>
            </a:r>
          </a:p>
          <a:p>
            <a:pPr lvl="1"/>
            <a:r>
              <a:rPr lang="en-US" dirty="0"/>
              <a:t>Your.MD</a:t>
            </a:r>
          </a:p>
          <a:p>
            <a:pPr lvl="1"/>
            <a:r>
              <a:rPr lang="en-US" dirty="0"/>
              <a:t>Ada</a:t>
            </a:r>
          </a:p>
          <a:p>
            <a:pPr lvl="1"/>
            <a:r>
              <a:rPr lang="en-US" dirty="0" err="1"/>
              <a:t>Sensely</a:t>
            </a:r>
            <a:endParaRPr lang="en-US" dirty="0"/>
          </a:p>
          <a:p>
            <a:pPr lvl="1"/>
            <a:r>
              <a:rPr lang="en-US" dirty="0"/>
              <a:t>Buoy Health</a:t>
            </a:r>
          </a:p>
          <a:p>
            <a:pPr lvl="1"/>
            <a:r>
              <a:rPr lang="en-US" dirty="0" err="1"/>
              <a:t>Symptomate</a:t>
            </a:r>
            <a:endParaRPr lang="en-US" dirty="0"/>
          </a:p>
          <a:p>
            <a:pPr lvl="1"/>
            <a:r>
              <a:rPr lang="en-US" dirty="0" err="1"/>
              <a:t>Gyant</a:t>
            </a:r>
            <a:endParaRPr lang="en-US" dirty="0"/>
          </a:p>
          <a:p>
            <a:r>
              <a:rPr lang="en-US" dirty="0"/>
              <a:t>cancer </a:t>
            </a:r>
            <a:r>
              <a:rPr lang="en-US" dirty="0" err="1"/>
              <a:t>chatbot</a:t>
            </a:r>
            <a:endParaRPr lang="en-US" dirty="0"/>
          </a:p>
          <a:p>
            <a:pPr lvl="1"/>
            <a:r>
              <a:rPr lang="en-US" dirty="0"/>
              <a:t>help for patients, caregivers, family and friends</a:t>
            </a:r>
          </a:p>
          <a:p>
            <a:r>
              <a:rPr lang="en-US" dirty="0" err="1"/>
              <a:t>Belrai</a:t>
            </a:r>
            <a:r>
              <a:rPr lang="en-US" dirty="0"/>
              <a:t> screener </a:t>
            </a:r>
            <a:r>
              <a:rPr lang="en-US" dirty="0" err="1"/>
              <a:t>chatbot</a:t>
            </a:r>
            <a:r>
              <a:rPr lang="en-US" dirty="0"/>
              <a:t>?</a:t>
            </a:r>
          </a:p>
          <a:p>
            <a:pPr lvl="1"/>
            <a:r>
              <a:rPr lang="en-US" dirty="0"/>
              <a:t>support healthcare provider via speech for the </a:t>
            </a:r>
            <a:r>
              <a:rPr lang="en-US" dirty="0" err="1"/>
              <a:t>Belrai</a:t>
            </a:r>
            <a:r>
              <a:rPr lang="en-US" dirty="0"/>
              <a:t> screening</a:t>
            </a:r>
          </a:p>
        </p:txBody>
      </p:sp>
      <p:sp>
        <p:nvSpPr>
          <p:cNvPr id="2" name="Title 1"/>
          <p:cNvSpPr>
            <a:spLocks noGrp="1"/>
          </p:cNvSpPr>
          <p:nvPr>
            <p:ph type="title"/>
          </p:nvPr>
        </p:nvSpPr>
        <p:spPr/>
        <p:txBody>
          <a:bodyPr>
            <a:normAutofit/>
          </a:bodyPr>
          <a:lstStyle/>
          <a:p>
            <a:r>
              <a:rPr lang="fr-BE" dirty="0" err="1"/>
              <a:t>Examples</a:t>
            </a:r>
            <a:r>
              <a:rPr lang="fr-BE" dirty="0"/>
              <a:t> of </a:t>
            </a:r>
            <a:r>
              <a:rPr lang="fr-BE" dirty="0" err="1"/>
              <a:t>chatbots</a:t>
            </a:r>
            <a:r>
              <a:rPr lang="fr-BE" dirty="0"/>
              <a:t> in </a:t>
            </a:r>
            <a:r>
              <a:rPr lang="fr-BE" dirty="0" err="1"/>
              <a:t>health</a:t>
            </a:r>
            <a:r>
              <a:rPr lang="fr-BE" dirty="0"/>
              <a:t> care</a:t>
            </a:r>
            <a:endParaRPr lang="nl-BE" dirty="0"/>
          </a:p>
        </p:txBody>
      </p:sp>
      <p:pic>
        <p:nvPicPr>
          <p:cNvPr id="1026" name="Picture 2" descr="Image result for babylon heal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2717" y="1294465"/>
            <a:ext cx="2828244" cy="5262389"/>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p:cNvSpPr>
            <a:spLocks noGrp="1"/>
          </p:cNvSpPr>
          <p:nvPr>
            <p:ph type="sldNum" sz="quarter" idx="12"/>
          </p:nvPr>
        </p:nvSpPr>
        <p:spPr/>
        <p:txBody>
          <a:bodyPr/>
          <a:lstStyle/>
          <a:p>
            <a:fld id="{D45B42A2-12DC-D04A-88D3-A93CC82DF348}" type="slidenum">
              <a:rPr lang="en-US" smtClean="0"/>
              <a:t>97</a:t>
            </a:fld>
            <a:endParaRPr lang="en-US" dirty="0"/>
          </a:p>
        </p:txBody>
      </p:sp>
    </p:spTree>
    <p:extLst>
      <p:ext uri="{BB962C8B-B14F-4D97-AF65-F5344CB8AC3E}">
        <p14:creationId xmlns:p14="http://schemas.microsoft.com/office/powerpoint/2010/main" val="13405679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14"/>
          </p:nvPr>
        </p:nvSpPr>
        <p:spPr/>
        <p:txBody>
          <a:bodyPr/>
          <a:lstStyle/>
          <a:p>
            <a:r>
              <a:rPr lang="fr-BE" dirty="0"/>
              <a:t>design of </a:t>
            </a:r>
            <a:r>
              <a:rPr lang="fr-BE" dirty="0" err="1"/>
              <a:t>algorithms</a:t>
            </a:r>
            <a:r>
              <a:rPr lang="fr-BE" dirty="0"/>
              <a:t> </a:t>
            </a:r>
            <a:r>
              <a:rPr lang="fr-BE" dirty="0" err="1"/>
              <a:t>that</a:t>
            </a:r>
            <a:r>
              <a:rPr lang="fr-BE" dirty="0"/>
              <a:t> </a:t>
            </a:r>
            <a:r>
              <a:rPr lang="fr-BE" dirty="0" err="1"/>
              <a:t>automatically</a:t>
            </a:r>
            <a:r>
              <a:rPr lang="fr-BE" dirty="0"/>
              <a:t> </a:t>
            </a:r>
            <a:r>
              <a:rPr lang="fr-BE" dirty="0" err="1"/>
              <a:t>learn</a:t>
            </a:r>
            <a:r>
              <a:rPr lang="fr-BE" dirty="0"/>
              <a:t> </a:t>
            </a:r>
            <a:r>
              <a:rPr lang="fr-BE" dirty="0" err="1"/>
              <a:t>from</a:t>
            </a:r>
            <a:r>
              <a:rPr lang="fr-BE" dirty="0"/>
              <a:t> </a:t>
            </a:r>
            <a:r>
              <a:rPr lang="fr-BE" dirty="0" err="1"/>
              <a:t>example</a:t>
            </a:r>
            <a:r>
              <a:rPr lang="fr-BE" dirty="0"/>
              <a:t> data </a:t>
            </a:r>
            <a:r>
              <a:rPr lang="en-US" dirty="0"/>
              <a:t>with no or minimal need for human intervention</a:t>
            </a:r>
          </a:p>
          <a:p>
            <a:pPr lvl="1"/>
            <a:endParaRPr lang="fr-BE" dirty="0"/>
          </a:p>
          <a:p>
            <a:r>
              <a:rPr lang="fr-BE" dirty="0"/>
              <a:t>at the intersection of computer science and </a:t>
            </a:r>
            <a:r>
              <a:rPr lang="fr-BE" dirty="0" err="1"/>
              <a:t>statistics</a:t>
            </a:r>
            <a:endParaRPr lang="fr-BE" dirty="0"/>
          </a:p>
          <a:p>
            <a:pPr lvl="1"/>
            <a:endParaRPr lang="en-US" dirty="0"/>
          </a:p>
          <a:p>
            <a:r>
              <a:rPr lang="en-US" dirty="0"/>
              <a:t>advantages</a:t>
            </a:r>
          </a:p>
          <a:p>
            <a:pPr lvl="1"/>
            <a:r>
              <a:rPr lang="en-US" dirty="0"/>
              <a:t>no need to code explicitly all possible situations the machine will have to deal with, the machine adapts to change in conditions or unseen situations</a:t>
            </a:r>
          </a:p>
          <a:p>
            <a:pPr lvl="1"/>
            <a:r>
              <a:rPr lang="en-US" dirty="0"/>
              <a:t>can learn a solution to a problem by itself where it would be hard for a human to explicitly instruct the machine</a:t>
            </a:r>
          </a:p>
        </p:txBody>
      </p:sp>
      <p:sp>
        <p:nvSpPr>
          <p:cNvPr id="2" name="Title 1"/>
          <p:cNvSpPr>
            <a:spLocks noGrp="1"/>
          </p:cNvSpPr>
          <p:nvPr>
            <p:ph type="title"/>
          </p:nvPr>
        </p:nvSpPr>
        <p:spPr/>
        <p:txBody>
          <a:bodyPr/>
          <a:lstStyle/>
          <a:p>
            <a:r>
              <a:rPr lang="nl-BE"/>
              <a:t>Machine learning</a:t>
            </a:r>
            <a:endParaRPr lang="fr-BE" dirty="0"/>
          </a:p>
        </p:txBody>
      </p:sp>
      <p:sp>
        <p:nvSpPr>
          <p:cNvPr id="7" name="Slide Number Placeholder 6"/>
          <p:cNvSpPr>
            <a:spLocks noGrp="1"/>
          </p:cNvSpPr>
          <p:nvPr>
            <p:ph type="sldNum" sz="quarter" idx="12"/>
          </p:nvPr>
        </p:nvSpPr>
        <p:spPr/>
        <p:txBody>
          <a:bodyPr/>
          <a:lstStyle/>
          <a:p>
            <a:fld id="{D45B42A2-12DC-D04A-88D3-A93CC82DF348}" type="slidenum">
              <a:rPr lang="en-US" smtClean="0"/>
              <a:t>98</a:t>
            </a:fld>
            <a:endParaRPr lang="en-US" dirty="0"/>
          </a:p>
        </p:txBody>
      </p:sp>
    </p:spTree>
    <p:extLst>
      <p:ext uri="{BB962C8B-B14F-4D97-AF65-F5344CB8AC3E}">
        <p14:creationId xmlns:p14="http://schemas.microsoft.com/office/powerpoint/2010/main" val="38036585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BE" dirty="0"/>
              <a:t>Machine </a:t>
            </a:r>
            <a:r>
              <a:rPr lang="nl-BE" dirty="0" err="1"/>
              <a:t>learning</a:t>
            </a:r>
            <a:r>
              <a:rPr lang="nl-BE" dirty="0"/>
              <a:t> approaches</a:t>
            </a:r>
            <a:endParaRPr lang="fr-BE" dirty="0">
              <a:solidFill>
                <a:srgbClr val="FF0000"/>
              </a:solidFill>
            </a:endParaRPr>
          </a:p>
        </p:txBody>
      </p:sp>
      <p:graphicFrame>
        <p:nvGraphicFramePr>
          <p:cNvPr id="4" name="Diagram 3"/>
          <p:cNvGraphicFramePr/>
          <p:nvPr>
            <p:extLst>
              <p:ext uri="{D42A27DB-BD31-4B8C-83A1-F6EECF244321}">
                <p14:modId xmlns:p14="http://schemas.microsoft.com/office/powerpoint/2010/main" val="3454829564"/>
              </p:ext>
            </p:extLst>
          </p:nvPr>
        </p:nvGraphicFramePr>
        <p:xfrm>
          <a:off x="1811524" y="1799456"/>
          <a:ext cx="8496944" cy="44644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Slide Number Placeholder 6"/>
          <p:cNvSpPr>
            <a:spLocks noGrp="1"/>
          </p:cNvSpPr>
          <p:nvPr>
            <p:ph type="sldNum" sz="quarter" idx="12"/>
          </p:nvPr>
        </p:nvSpPr>
        <p:spPr/>
        <p:txBody>
          <a:bodyPr/>
          <a:lstStyle/>
          <a:p>
            <a:fld id="{D45B42A2-12DC-D04A-88D3-A93CC82DF348}" type="slidenum">
              <a:rPr lang="en-US" smtClean="0"/>
              <a:t>99</a:t>
            </a:fld>
            <a:endParaRPr lang="en-US" dirty="0"/>
          </a:p>
        </p:txBody>
      </p:sp>
    </p:spTree>
    <p:extLst>
      <p:ext uri="{BB962C8B-B14F-4D97-AF65-F5344CB8AC3E}">
        <p14:creationId xmlns:p14="http://schemas.microsoft.com/office/powerpoint/2010/main" val="23440775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Custom Design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Custom 2">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FFFFFF"/>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644</TotalTime>
  <Words>7938</Words>
  <Application>Microsoft Office PowerPoint</Application>
  <PresentationFormat>Widescreen</PresentationFormat>
  <Paragraphs>1891</Paragraphs>
  <Slides>164</Slides>
  <Notes>72</Notes>
  <HiddenSlides>0</HiddenSlides>
  <MMClips>3</MMClips>
  <ScaleCrop>false</ScaleCrop>
  <HeadingPairs>
    <vt:vector size="8" baseType="variant">
      <vt:variant>
        <vt:lpstr>Fonts Used</vt:lpstr>
      </vt:variant>
      <vt:variant>
        <vt:i4>13</vt:i4>
      </vt:variant>
      <vt:variant>
        <vt:lpstr>Theme</vt:lpstr>
      </vt:variant>
      <vt:variant>
        <vt:i4>2</vt:i4>
      </vt:variant>
      <vt:variant>
        <vt:lpstr>Embedded OLE Servers</vt:lpstr>
      </vt:variant>
      <vt:variant>
        <vt:i4>1</vt:i4>
      </vt:variant>
      <vt:variant>
        <vt:lpstr>Slide Titles</vt:lpstr>
      </vt:variant>
      <vt:variant>
        <vt:i4>164</vt:i4>
      </vt:variant>
    </vt:vector>
  </HeadingPairs>
  <TitlesOfParts>
    <vt:vector size="180" baseType="lpstr">
      <vt:lpstr>Arial</vt:lpstr>
      <vt:lpstr>Arial Black</vt:lpstr>
      <vt:lpstr>Calibri</vt:lpstr>
      <vt:lpstr>Calibri Light</vt:lpstr>
      <vt:lpstr>Consolas</vt:lpstr>
      <vt:lpstr>Open Sans</vt:lpstr>
      <vt:lpstr>Roboto</vt:lpstr>
      <vt:lpstr>Symbol</vt:lpstr>
      <vt:lpstr>Times New Roman</vt:lpstr>
      <vt:lpstr>Trebuchet MS</vt:lpstr>
      <vt:lpstr>Verdana</vt:lpstr>
      <vt:lpstr>Wingdings</vt:lpstr>
      <vt:lpstr>Wingdings 2</vt:lpstr>
      <vt:lpstr>1_Custom Designs</vt:lpstr>
      <vt:lpstr>Office Theme</vt:lpstr>
      <vt:lpstr>Artwork</vt:lpstr>
      <vt:lpstr>Digital agenda: some focus areas</vt:lpstr>
      <vt:lpstr>Overview</vt:lpstr>
      <vt:lpstr>Relevant recent regulation</vt:lpstr>
      <vt:lpstr>Relevant recent regulation on European level</vt:lpstr>
      <vt:lpstr>eIDAS regulation: objectives</vt:lpstr>
      <vt:lpstr>eIDAS regulation: overall content</vt:lpstr>
      <vt:lpstr>eIDAS: electronic identification</vt:lpstr>
      <vt:lpstr>eIDAS: electronic identification</vt:lpstr>
      <vt:lpstr>eIDAS: electronic identification</vt:lpstr>
      <vt:lpstr>eIDAS: electronic identification</vt:lpstr>
      <vt:lpstr>Belgian law on electronic identification </vt:lpstr>
      <vt:lpstr>Belgian law on electronic identification </vt:lpstr>
      <vt:lpstr>eIDAS</vt:lpstr>
      <vt:lpstr>eIDAS flow (BOSA)</vt:lpstr>
      <vt:lpstr>eIDAS flow</vt:lpstr>
      <vt:lpstr>eIDAS</vt:lpstr>
      <vt:lpstr>Single digital gateway (deadline 12/12/2023)</vt:lpstr>
      <vt:lpstr>Why ?</vt:lpstr>
      <vt:lpstr>Method</vt:lpstr>
      <vt:lpstr>Topics for citizens</vt:lpstr>
      <vt:lpstr>Topics for companies</vt:lpstr>
      <vt:lpstr>Principles</vt:lpstr>
      <vt:lpstr>Relevant recent regulation on Belgian federal level</vt:lpstr>
      <vt:lpstr>Focus area: API</vt:lpstr>
      <vt:lpstr>API - Application Programming Interface</vt:lpstr>
      <vt:lpstr>About API - Application Programming Interface</vt:lpstr>
      <vt:lpstr>About API - Application Programming Interface</vt:lpstr>
      <vt:lpstr>Why are API’s important ?</vt:lpstr>
      <vt:lpstr>Shifting to an API economy: the value chain</vt:lpstr>
      <vt:lpstr>Today the API economy is a becoming a reality</vt:lpstr>
      <vt:lpstr>API’s &amp; Belgian eGovernment</vt:lpstr>
      <vt:lpstr>Example: CSAM authentication services</vt:lpstr>
      <vt:lpstr>Example: SocialSecurity.be portal services</vt:lpstr>
      <vt:lpstr>Example: realtime presence registration for construction workers</vt:lpstr>
      <vt:lpstr>Example: eHealth-platform</vt:lpstr>
      <vt:lpstr>eHealth: landscape</vt:lpstr>
      <vt:lpstr>eHealth: technical choices</vt:lpstr>
      <vt:lpstr>eHealth: architecture</vt:lpstr>
      <vt:lpstr>eHealth-platform : basic services &amp; API’s</vt:lpstr>
      <vt:lpstr>Electronic information sharing: some figures</vt:lpstr>
      <vt:lpstr>Global medical file &amp; patient consent</vt:lpstr>
      <vt:lpstr>API in health and social sector: some statistics and evolution</vt:lpstr>
      <vt:lpstr>API standards </vt:lpstr>
      <vt:lpstr>API management</vt:lpstr>
      <vt:lpstr>Focus area: sharing &amp; reuse</vt:lpstr>
      <vt:lpstr>PowerPoint Presentation</vt:lpstr>
      <vt:lpstr>Synergies - transformations</vt:lpstr>
      <vt:lpstr>Different types of sharing &amp; reuse</vt:lpstr>
      <vt:lpstr> Cloud deployment types</vt:lpstr>
      <vt:lpstr>G-Cloud portfolio</vt:lpstr>
      <vt:lpstr>G-Cloud</vt:lpstr>
      <vt:lpstr>G-Cloud ROI</vt:lpstr>
      <vt:lpstr>G-Cloud - reuse of contracts</vt:lpstr>
      <vt:lpstr>G-Cloud IAAS/PAAS in numbers</vt:lpstr>
      <vt:lpstr>PaaS in G-Cloud - containers</vt:lpstr>
      <vt:lpstr>New ways of cooperation</vt:lpstr>
      <vt:lpstr>Rise of (public) cloud</vt:lpstr>
      <vt:lpstr>Public cloud - main issues</vt:lpstr>
      <vt:lpstr>PowerPoint Presentation</vt:lpstr>
      <vt:lpstr>About the initiative</vt:lpstr>
      <vt:lpstr>Reuse: vision</vt:lpstr>
      <vt:lpstr>Value</vt:lpstr>
      <vt:lpstr>So… dare to share! </vt:lpstr>
      <vt:lpstr>How ? with the new Software Reuse Platform !</vt:lpstr>
      <vt:lpstr>PowerPoint Presentation</vt:lpstr>
      <vt:lpstr>Share your success stories...and become an ambassador for reuse!</vt:lpstr>
      <vt:lpstr>ROI of reuse</vt:lpstr>
      <vt:lpstr>ROI 2019 for projects carried out by Smals</vt:lpstr>
      <vt:lpstr>Challenges</vt:lpstr>
      <vt:lpstr>Future opportunities – Government as a Platform (GAAS)</vt:lpstr>
      <vt:lpstr>Future opportunities – Government as a Platform (GAAS)</vt:lpstr>
      <vt:lpstr>Future opportunities – Moving to the platform model</vt:lpstr>
      <vt:lpstr>Future opportunities – Moving to the platform model</vt:lpstr>
      <vt:lpstr>Focus area: end-to-end automation</vt:lpstr>
      <vt:lpstr>What ?</vt:lpstr>
      <vt:lpstr>Consequences</vt:lpstr>
      <vt:lpstr>Consequences</vt:lpstr>
      <vt:lpstr>Present and future interfaces</vt:lpstr>
      <vt:lpstr>Importance of means of authentication</vt:lpstr>
      <vt:lpstr>Robotic Process Automation (RPA)</vt:lpstr>
      <vt:lpstr>Difference with “normal” automation</vt:lpstr>
      <vt:lpstr>Kind of processes automated using RPA</vt:lpstr>
      <vt:lpstr>Better than humans ?</vt:lpstr>
      <vt:lpstr>RPA examples</vt:lpstr>
      <vt:lpstr>Evaluation</vt:lpstr>
      <vt:lpstr>Cognitive RPA ?</vt:lpstr>
      <vt:lpstr>Focus area: artificial intelligence</vt:lpstr>
      <vt:lpstr>What is Artificial Intelligence (AI) ?</vt:lpstr>
      <vt:lpstr>Concepts</vt:lpstr>
      <vt:lpstr>AI subfields (non-exhaustive) </vt:lpstr>
      <vt:lpstr>Natural Language Processing (NLP)</vt:lpstr>
      <vt:lpstr>Conversational interfaces</vt:lpstr>
      <vt:lpstr>Chatbot Student@Work</vt:lpstr>
      <vt:lpstr>Chatbot Student@Work</vt:lpstr>
      <vt:lpstr>Dimona via Google Assistant</vt:lpstr>
      <vt:lpstr>Dimona via Google Assistant</vt:lpstr>
      <vt:lpstr>Examples of chatbots in health care</vt:lpstr>
      <vt:lpstr>Machine learning</vt:lpstr>
      <vt:lpstr>Machine learning approaches</vt:lpstr>
      <vt:lpstr>Applied to fraud detection</vt:lpstr>
      <vt:lpstr>Example: spider constructions</vt:lpstr>
      <vt:lpstr>Neuron based machine learning</vt:lpstr>
      <vt:lpstr>Deep learning</vt:lpstr>
      <vt:lpstr>Internet of things: experiment with beacons</vt:lpstr>
      <vt:lpstr>AI applications</vt:lpstr>
      <vt:lpstr>AI applications</vt:lpstr>
      <vt:lpstr>Points of attention – AI possible issues</vt:lpstr>
      <vt:lpstr>Points of attention - cloud &amp; data confidentiality</vt:lpstr>
      <vt:lpstr>Focus area: blockchain</vt:lpstr>
      <vt:lpstr>Blockchain is about organizing trust </vt:lpstr>
      <vt:lpstr>Idea</vt:lpstr>
      <vt:lpstr>A chain of blocks</vt:lpstr>
      <vt:lpstr>Properties</vt:lpstr>
      <vt:lpstr>PowerPoint Presentation</vt:lpstr>
      <vt:lpstr>Smart contracts</vt:lpstr>
      <vt:lpstr>Smart contracts</vt:lpstr>
      <vt:lpstr>Smart contracts</vt:lpstr>
      <vt:lpstr>Registration of facts</vt:lpstr>
      <vt:lpstr>Transfer of assets</vt:lpstr>
      <vt:lpstr>Enforcements of agreements</vt:lpstr>
      <vt:lpstr>Experiences &amp; lessons</vt:lpstr>
      <vt:lpstr>Everything that can be done with a blockchain, can technologically also be done with a centralized approach, and often even more efficiently</vt:lpstr>
      <vt:lpstr>Blockchain is about trust </vt:lpstr>
      <vt:lpstr>Avoid</vt:lpstr>
      <vt:lpstr>Example demonstrability service: BeSure</vt:lpstr>
      <vt:lpstr>Example demonstrability service: BeSure</vt:lpstr>
      <vt:lpstr>Example: therapeutic relation</vt:lpstr>
      <vt:lpstr>Example: cross-border processes</vt:lpstr>
      <vt:lpstr>Integration</vt:lpstr>
      <vt:lpstr>Technological trends</vt:lpstr>
      <vt:lpstr>Blockchain as a Service (BaaS)</vt:lpstr>
      <vt:lpstr>Future blockchain landscape</vt:lpstr>
      <vt:lpstr>Some reusable public sector components</vt:lpstr>
      <vt:lpstr>CSAM: what ?</vt:lpstr>
      <vt:lpstr>Objectives</vt:lpstr>
      <vt:lpstr>Objectives</vt:lpstr>
      <vt:lpstr>Process flow</vt:lpstr>
      <vt:lpstr>BTB service</vt:lpstr>
      <vt:lpstr>BTB: &gt; 200,000  companies have appointed their access administrators</vt:lpstr>
      <vt:lpstr>Mandate management</vt:lpstr>
      <vt:lpstr>Advantages for end users</vt:lpstr>
      <vt:lpstr>Advantages for service providers</vt:lpstr>
      <vt:lpstr>Who uses CSAM ?</vt:lpstr>
      <vt:lpstr>e-Box, la boîte aux lettres électronique sécurisée de votre entreprise</vt:lpstr>
      <vt:lpstr>L’e-Box aujourd’hui est une alternative électronique moderne et sécurisée aux échanges postaux</vt:lpstr>
      <vt:lpstr>L’e-Box aujourd’hui est sécurisée, accessible et gratuite</vt:lpstr>
      <vt:lpstr>L’e-Box aujourd’hui</vt:lpstr>
      <vt:lpstr>L’e-Box aujourd’hui</vt:lpstr>
      <vt:lpstr>L’e-Box aujourd’hui est créée facilement</vt:lpstr>
      <vt:lpstr>L’e-Box aujourd’hui est bidirectionnelle</vt:lpstr>
      <vt:lpstr>L’e-Box aujourd’hui offre des outils et des garanties aux expéditeurs</vt:lpstr>
      <vt:lpstr>PowerPoint Presentation</vt:lpstr>
      <vt:lpstr>La fédération</vt:lpstr>
      <vt:lpstr>Types d’intégration possibles</vt:lpstr>
      <vt:lpstr>PowerPoint Presentation</vt:lpstr>
      <vt:lpstr>Ouverture aux partenaires privés pour des services à valeur ajoutée</vt:lpstr>
      <vt:lpstr>Ouverture aux partenaires privés pour des services à valeur ajoutée</vt:lpstr>
      <vt:lpstr>Routage de documents</vt:lpstr>
      <vt:lpstr>Release management</vt:lpstr>
      <vt:lpstr>L’e-Box continue d’évoluer…  à l’écoute des utilisateurs et des partenaires</vt:lpstr>
      <vt:lpstr>Les évolutions de l’e-Box</vt:lpstr>
      <vt:lpstr>Roadmap 2019-2020</vt:lpstr>
      <vt:lpstr>Actions parallèles et intégrations</vt:lpstr>
      <vt:lpstr>PowerPoint Presentation</vt:lpstr>
    </vt:vector>
  </TitlesOfParts>
  <Company>BCSS-KSZ</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Sanne Miseur (KSZ-BCSS)</dc:creator>
  <cp:lastModifiedBy>FRRO</cp:lastModifiedBy>
  <cp:revision>87</cp:revision>
  <dcterms:created xsi:type="dcterms:W3CDTF">2020-01-03T12:51:12Z</dcterms:created>
  <dcterms:modified xsi:type="dcterms:W3CDTF">2020-01-25T01:18:00Z</dcterms:modified>
</cp:coreProperties>
</file>