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0" r:id="rId3"/>
    <p:sldId id="307" r:id="rId4"/>
    <p:sldId id="318" r:id="rId5"/>
    <p:sldId id="308" r:id="rId6"/>
    <p:sldId id="310" r:id="rId7"/>
    <p:sldId id="311" r:id="rId8"/>
    <p:sldId id="271" r:id="rId9"/>
    <p:sldId id="286" r:id="rId10"/>
    <p:sldId id="312" r:id="rId11"/>
    <p:sldId id="319" r:id="rId12"/>
    <p:sldId id="323" r:id="rId13"/>
    <p:sldId id="321" r:id="rId14"/>
    <p:sldId id="322" r:id="rId15"/>
    <p:sldId id="314" r:id="rId16"/>
    <p:sldId id="273" r:id="rId17"/>
    <p:sldId id="317" r:id="rId18"/>
    <p:sldId id="316" r:id="rId1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ky Vanhauwaert" initials="FV" lastIdx="4" clrIdx="0">
    <p:extLst>
      <p:ext uri="{19B8F6BF-5375-455C-9EA6-DF929625EA0E}">
        <p15:presenceInfo xmlns:p15="http://schemas.microsoft.com/office/powerpoint/2012/main" userId="S-1-5-21-136122031-3198374591-1304894904-11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7BE"/>
    <a:srgbClr val="0082BE"/>
    <a:srgbClr val="0082B8"/>
    <a:srgbClr val="0082B4"/>
    <a:srgbClr val="0082AE"/>
    <a:srgbClr val="0078AE"/>
    <a:srgbClr val="0A78AE"/>
    <a:srgbClr val="0078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9" autoAdjust="0"/>
  </p:normalViewPr>
  <p:slideViewPr>
    <p:cSldViewPr>
      <p:cViewPr varScale="1">
        <p:scale>
          <a:sx n="93" d="100"/>
          <a:sy n="93" d="100"/>
        </p:scale>
        <p:origin x="123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963A8-760C-486B-97D3-9A1A32343ACB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2455AD-D708-4BED-A8DD-C24DB34DE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783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472D4DB-24C3-43B8-8E4A-324AA65BA7B2}" type="datetimeFigureOut">
              <a:rPr lang="en-US"/>
              <a:pPr>
                <a:defRPr/>
              </a:pPr>
              <a:t>9/19/2018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9A4C6B6-9186-44B6-AEB1-8528D7C6E6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395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1470025"/>
          </a:xfrm>
        </p:spPr>
        <p:txBody>
          <a:bodyPr/>
          <a:lstStyle>
            <a:lvl1pPr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11975" y="6453188"/>
            <a:ext cx="2133600" cy="293687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09/2015</a:t>
            </a:r>
          </a:p>
        </p:txBody>
      </p:sp>
    </p:spTree>
    <p:extLst>
      <p:ext uri="{BB962C8B-B14F-4D97-AF65-F5344CB8AC3E}">
        <p14:creationId xmlns:p14="http://schemas.microsoft.com/office/powerpoint/2010/main" val="1779461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  <a:lvl2pPr marL="742950" indent="-285750">
              <a:buFont typeface="Calibri" panose="020F0502020204030204" pitchFamily="34" charset="0"/>
              <a:buChar char="-"/>
              <a:defRPr sz="2000"/>
            </a:lvl2pPr>
            <a:lvl3pPr>
              <a:defRPr sz="1600"/>
            </a:lvl3pPr>
            <a:lvl4pPr marL="1600200" indent="-228600" algn="l">
              <a:buFont typeface="Calibri" panose="020F0502020204030204" pitchFamily="34" charset="0"/>
              <a:buChar char="-"/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328589" y="6523630"/>
            <a:ext cx="737110" cy="33437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EDDD6-2727-439E-A96F-E9FD4CA7737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89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811F3-C16F-4DB2-A42F-0DEC8D6A8B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321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37D79-5435-4A72-95CC-13718149D6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734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ss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4"/>
          <p:cNvSpPr txBox="1">
            <a:spLocks noChangeArrowheads="1"/>
          </p:cNvSpPr>
          <p:nvPr userDrawn="1"/>
        </p:nvSpPr>
        <p:spPr bwMode="auto">
          <a:xfrm>
            <a:off x="430213" y="1662113"/>
            <a:ext cx="8283575" cy="2308225"/>
          </a:xfrm>
          <a:prstGeom prst="rect">
            <a:avLst/>
          </a:prstGeom>
          <a:noFill/>
          <a:ln w="9525">
            <a:solidFill>
              <a:srgbClr val="019CE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nl-BE" altLang="en-US" sz="4800" smtClean="0">
              <a:solidFill>
                <a:srgbClr val="0087BE"/>
              </a:solidFill>
            </a:endParaRPr>
          </a:p>
          <a:p>
            <a:pPr algn="ctr" eaLnBrk="1" hangingPunct="1">
              <a:defRPr/>
            </a:pPr>
            <a:endParaRPr lang="nl-BE" altLang="en-US" sz="4800" smtClean="0">
              <a:solidFill>
                <a:srgbClr val="0087BE"/>
              </a:solidFill>
            </a:endParaRPr>
          </a:p>
          <a:p>
            <a:pPr algn="ctr" eaLnBrk="1" hangingPunct="1">
              <a:defRPr/>
            </a:pPr>
            <a:endParaRPr lang="nl-BE" altLang="en-US" sz="4800" smtClean="0">
              <a:solidFill>
                <a:srgbClr val="0087B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6DDCB-4F40-4F8C-A2FE-269D135B5A1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4508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2"/>
          <p:cNvSpPr txBox="1">
            <a:spLocks noChangeArrowheads="1"/>
          </p:cNvSpPr>
          <p:nvPr userDrawn="1"/>
        </p:nvSpPr>
        <p:spPr bwMode="auto">
          <a:xfrm>
            <a:off x="4760016" y="3935958"/>
            <a:ext cx="388778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US" sz="1600" dirty="0" smtClean="0">
              <a:solidFill>
                <a:srgbClr val="0D0D0D"/>
              </a:solidFill>
              <a:sym typeface="Arial" charset="0"/>
            </a:endParaRPr>
          </a:p>
          <a:p>
            <a:pPr>
              <a:defRPr/>
            </a:pPr>
            <a:endParaRPr lang="en-US" sz="1600" dirty="0" smtClean="0">
              <a:solidFill>
                <a:srgbClr val="0D0D0D"/>
              </a:solidFill>
              <a:sym typeface="Arial" charset="0"/>
            </a:endParaRPr>
          </a:p>
          <a:p>
            <a:pPr>
              <a:defRPr/>
            </a:pPr>
            <a:r>
              <a:rPr lang="en-US" sz="1600" dirty="0" smtClean="0">
                <a:solidFill>
                  <a:srgbClr val="7F7F7F"/>
                </a:solidFill>
                <a:sym typeface="Arial" charset="0"/>
              </a:rPr>
              <a:t>https://www.ksz.fgov.be</a:t>
            </a:r>
            <a:endParaRPr lang="fr-BE" sz="1600" dirty="0" smtClean="0">
              <a:solidFill>
                <a:srgbClr val="7F7F7F"/>
              </a:solidFill>
              <a:sym typeface="Arial" charset="0"/>
            </a:endParaRPr>
          </a:p>
          <a:p>
            <a:pPr>
              <a:defRPr/>
            </a:pPr>
            <a:r>
              <a:rPr lang="en-US" sz="1600" dirty="0" smtClean="0">
                <a:solidFill>
                  <a:srgbClr val="7F7F7F"/>
                </a:solidFill>
                <a:sym typeface="Arial" charset="0"/>
              </a:rPr>
              <a:t>https://www.socialsecurity.be</a:t>
            </a:r>
          </a:p>
        </p:txBody>
      </p:sp>
      <p:pic>
        <p:nvPicPr>
          <p:cNvPr id="6" name="Picture 2" descr="http://fr.hdyo.org/assets/ask-question-2-ce96e3e01c85a38a0d39c61cfae6d42c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226" y="908720"/>
            <a:ext cx="417646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CC5E9-F9D9-46F9-AA92-085E1A182B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696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  <a:endParaRPr lang="en-GB" altLang="en-US" dirty="0" smtClean="0"/>
          </a:p>
        </p:txBody>
      </p:sp>
      <p:pic>
        <p:nvPicPr>
          <p:cNvPr id="1028" name="Picture 6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6489700"/>
            <a:ext cx="368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Box 7"/>
          <p:cNvSpPr txBox="1">
            <a:spLocks noChangeArrowheads="1"/>
          </p:cNvSpPr>
          <p:nvPr userDrawn="1"/>
        </p:nvSpPr>
        <p:spPr bwMode="auto">
          <a:xfrm>
            <a:off x="468313" y="6678613"/>
            <a:ext cx="7559675" cy="179387"/>
          </a:xfrm>
          <a:prstGeom prst="rect">
            <a:avLst/>
          </a:prstGeom>
          <a:solidFill>
            <a:srgbClr val="0080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3900" y="6489700"/>
            <a:ext cx="750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B2A7D7-3B07-4F16-B17F-21A2F67651B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224136"/>
          </a:xfrm>
        </p:spPr>
        <p:txBody>
          <a:bodyPr/>
          <a:lstStyle/>
          <a:p>
            <a:pPr eaLnBrk="1" hangingPunct="1">
              <a:defRPr/>
            </a:pPr>
            <a:r>
              <a:rPr lang="nl-BE" b="1" dirty="0" smtClean="0"/>
              <a:t/>
            </a:r>
            <a:br>
              <a:rPr lang="nl-BE" b="1" dirty="0" smtClean="0"/>
            </a:br>
            <a:r>
              <a:rPr lang="nl-BE" b="1" dirty="0"/>
              <a:t/>
            </a:r>
            <a:br>
              <a:rPr lang="nl-BE" b="1" dirty="0"/>
            </a:br>
            <a:r>
              <a:rPr lang="en-US" altLang="en-US" dirty="0" smtClean="0">
                <a:solidFill>
                  <a:srgbClr val="000000"/>
                </a:solidFill>
                <a:latin typeface="+mn-lt"/>
                <a:cs typeface="Arial" charset="0"/>
                <a:sym typeface="Arial" charset="0"/>
              </a:rPr>
              <a:t> </a:t>
            </a:r>
            <a:endParaRPr lang="en-GB" altLang="en-US" dirty="0" smtClean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288032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BE" sz="4000" b="1" dirty="0" smtClean="0">
                <a:solidFill>
                  <a:srgbClr val="0087BE"/>
                </a:solidFill>
              </a:rPr>
              <a:t>Gegevensbeschermingsautoriteit (GBA)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BE" sz="4000" b="1" dirty="0" smtClean="0">
                <a:solidFill>
                  <a:srgbClr val="0087BE"/>
                </a:solidFill>
              </a:rPr>
              <a:t>Informatieveiligheidscomité (IVC)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BE" sz="4000" b="1" dirty="0" smtClean="0">
                <a:solidFill>
                  <a:srgbClr val="0087BE"/>
                </a:solidFill>
              </a:rPr>
              <a:t>Vlaamse Toezichtcommissie (VTC)</a:t>
            </a:r>
            <a:endParaRPr lang="en-GB" sz="4000" dirty="0">
              <a:solidFill>
                <a:srgbClr val="0087BE"/>
              </a:solidFill>
              <a:ea typeface="+mj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Beraadslagingen IVC </a:t>
            </a:r>
            <a:r>
              <a:rPr lang="nl-BE" sz="2400" dirty="0" smtClean="0"/>
              <a:t>(1/6)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 smtClean="0"/>
              <a:t>kamer SZ&amp;G – verplichte beraadslaging</a:t>
            </a:r>
          </a:p>
          <a:p>
            <a:pPr lvl="1"/>
            <a:r>
              <a:rPr lang="nl-BE" dirty="0" smtClean="0"/>
              <a:t>mededelingen van persoonsgegevens</a:t>
            </a:r>
          </a:p>
          <a:p>
            <a:pPr lvl="1"/>
            <a:r>
              <a:rPr lang="nl-BE" dirty="0" smtClean="0"/>
              <a:t>door de KSZ, een ISZ of een tot het netwerk toegetreden instantie van een Gemeenschap/Gewest</a:t>
            </a:r>
          </a:p>
          <a:p>
            <a:pPr lvl="1"/>
            <a:r>
              <a:rPr lang="nl-BE" dirty="0" smtClean="0"/>
              <a:t>aan een andere ISZ of een andere instantie dan een FOD, POD of federale ION buiten de sociale zekerheid</a:t>
            </a:r>
          </a:p>
          <a:p>
            <a:pPr lvl="1"/>
            <a:r>
              <a:rPr lang="nl-BE" dirty="0" smtClean="0"/>
              <a:t>vereisen een beraadslaging van de kamer SZ&amp;G</a:t>
            </a:r>
          </a:p>
          <a:p>
            <a:pPr lvl="1"/>
            <a:r>
              <a:rPr lang="nl-BE" dirty="0" smtClean="0"/>
              <a:t>uitzonderingen</a:t>
            </a:r>
          </a:p>
          <a:p>
            <a:pPr lvl="2"/>
            <a:r>
              <a:rPr lang="nl-BE" dirty="0" smtClean="0"/>
              <a:t>te bepalen bij koninklijk besluit voor mededelingen van persoonsgegevens door de KSZ of een ISZ aan een andere ISZ (zie daartoe het koninklijk besluit van 4 februari 1997) </a:t>
            </a:r>
          </a:p>
          <a:p>
            <a:pPr lvl="2"/>
            <a:r>
              <a:rPr lang="nl-BE" dirty="0" smtClean="0"/>
              <a:t>mededelingen van persoonsgegevens door een tot het netwerk toegetreden instantie van een Gemeenschap/Gewest aan een andere instantie van dezelfde Gemeenschap of hetzelfde Gewest, voor zover zij niet gebeuren met de tussenkomst van de KSZ</a:t>
            </a:r>
          </a:p>
          <a:p>
            <a:pPr lvl="2"/>
            <a:r>
              <a:rPr lang="nl-BE" dirty="0" smtClean="0"/>
              <a:t>mededelingen aan het Algemeen Rijksarchief en het Rijksarchief in de Provinciën</a:t>
            </a:r>
          </a:p>
          <a:p>
            <a:pPr lvl="2"/>
            <a:r>
              <a:rPr lang="nl-BE" dirty="0" smtClean="0"/>
              <a:t>mededelingen van </a:t>
            </a:r>
            <a:r>
              <a:rPr lang="nl-BE" dirty="0" err="1" smtClean="0"/>
              <a:t>gepseudonimiseerde</a:t>
            </a:r>
            <a:r>
              <a:rPr lang="nl-BE" dirty="0" smtClean="0"/>
              <a:t> persoonsgegevens aan bepaalde bestemmelingen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817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Beraadslagingen IVC </a:t>
            </a:r>
            <a:r>
              <a:rPr lang="nl-BE" sz="2400" dirty="0" smtClean="0"/>
              <a:t>(2/6)</a:t>
            </a:r>
            <a:endParaRPr lang="nl-BE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mtClean="0"/>
              <a:t>kamer SZ&amp;G én kamer FO (verenigde kamers) – optionele beraadslaging</a:t>
            </a:r>
          </a:p>
          <a:p>
            <a:pPr lvl="1"/>
            <a:r>
              <a:rPr lang="nl-BE" smtClean="0"/>
              <a:t>mededelingen van persoonsgegevens</a:t>
            </a:r>
          </a:p>
          <a:p>
            <a:pPr lvl="1"/>
            <a:r>
              <a:rPr lang="nl-BE" smtClean="0"/>
              <a:t>door de KSZ, een openbare ISZ of een tot het netwerk toegetreden instantie van een Gemeenschap/Gewest</a:t>
            </a:r>
          </a:p>
          <a:p>
            <a:pPr lvl="1"/>
            <a:r>
              <a:rPr lang="nl-BE" smtClean="0"/>
              <a:t>aan een FOD, POD of federale ION buiten de sociale zekerheid</a:t>
            </a:r>
          </a:p>
          <a:p>
            <a:pPr lvl="1"/>
            <a:r>
              <a:rPr lang="nl-BE" smtClean="0"/>
              <a:t>vereisen een beraadslaging van de verenigde kamers</a:t>
            </a:r>
          </a:p>
          <a:p>
            <a:pPr lvl="2"/>
            <a:r>
              <a:rPr lang="nl-BE" smtClean="0"/>
              <a:t>indien de betrokken verwerkingsverantwoordelijken niet tot een akkoord komen</a:t>
            </a:r>
          </a:p>
          <a:p>
            <a:pPr lvl="2"/>
            <a:r>
              <a:rPr lang="nl-BE" smtClean="0"/>
              <a:t>indien minstens één betrokken verwerkingsverantwoordelijke om een beraadslaging verzoekt</a:t>
            </a: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4271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Beraadslagingen IVC </a:t>
            </a:r>
            <a:r>
              <a:rPr lang="nl-BE" sz="2400" dirty="0" smtClean="0"/>
              <a:t>(3/6)</a:t>
            </a:r>
            <a:endParaRPr lang="nl-BE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mtClean="0"/>
              <a:t>kamer FO én kamer SZ&amp;G (verenigde kamers) – optionele beraadslaging</a:t>
            </a:r>
          </a:p>
          <a:p>
            <a:pPr lvl="1"/>
            <a:r>
              <a:rPr lang="nl-BE" smtClean="0"/>
              <a:t>mededelingen van persoonsgegevens</a:t>
            </a:r>
          </a:p>
          <a:p>
            <a:pPr lvl="1"/>
            <a:r>
              <a:rPr lang="nl-BE" smtClean="0"/>
              <a:t>door een FOD, POD of federale ION buiten de sociale zekerheid</a:t>
            </a:r>
          </a:p>
          <a:p>
            <a:pPr lvl="1"/>
            <a:r>
              <a:rPr lang="nl-BE" smtClean="0"/>
              <a:t>aan een openbare ISZ</a:t>
            </a:r>
          </a:p>
          <a:p>
            <a:pPr lvl="1"/>
            <a:r>
              <a:rPr lang="nl-BE" smtClean="0"/>
              <a:t>vereisen een beraadslaging van de verenigde kamers</a:t>
            </a:r>
          </a:p>
          <a:p>
            <a:pPr lvl="2"/>
            <a:r>
              <a:rPr lang="nl-BE" smtClean="0"/>
              <a:t>indien de betrokken verwerkingsverantwoordelijken niet tot een akkoord komen</a:t>
            </a:r>
          </a:p>
          <a:p>
            <a:pPr lvl="2"/>
            <a:r>
              <a:rPr lang="nl-BE" smtClean="0"/>
              <a:t>indien minstens één betrokken verwerkingsverantwoordelijke om een beraadslaging verzoekt</a:t>
            </a: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9459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Beraadslagingen IVC </a:t>
            </a:r>
            <a:r>
              <a:rPr lang="nl-BE" sz="2400" dirty="0" smtClean="0"/>
              <a:t>(4/6)</a:t>
            </a:r>
            <a:endParaRPr lang="nl-BE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mtClean="0"/>
              <a:t>kamer SZ&amp;G én kamer FO (verenigde kamers) – verplichte beraadslaging</a:t>
            </a:r>
          </a:p>
          <a:p>
            <a:pPr lvl="1"/>
            <a:r>
              <a:rPr lang="nl-BE" smtClean="0"/>
              <a:t>mededelingen van persoonsgegevens</a:t>
            </a:r>
          </a:p>
          <a:p>
            <a:pPr lvl="1"/>
            <a:r>
              <a:rPr lang="nl-BE" smtClean="0"/>
              <a:t>door een niet-openbare ISZ</a:t>
            </a:r>
          </a:p>
          <a:p>
            <a:pPr lvl="1"/>
            <a:r>
              <a:rPr lang="nl-BE" smtClean="0"/>
              <a:t>aan een FOD, POD of federale ION buiten de sociale zekerheid</a:t>
            </a:r>
          </a:p>
          <a:p>
            <a:pPr lvl="1"/>
            <a:r>
              <a:rPr lang="nl-BE" smtClean="0"/>
              <a:t>vereisen een beraadslaging van de verenigde kamers</a:t>
            </a:r>
          </a:p>
          <a:p>
            <a:endParaRPr lang="nl-BE" smtClean="0"/>
          </a:p>
          <a:p>
            <a:r>
              <a:rPr lang="nl-BE" smtClean="0"/>
              <a:t>kamer FO én kamer SZ&amp;G (verenigde kamers) – verplichte beraadslaging</a:t>
            </a:r>
          </a:p>
          <a:p>
            <a:pPr lvl="1"/>
            <a:r>
              <a:rPr lang="nl-BE" smtClean="0"/>
              <a:t>mededelingen van persoonsgegevens</a:t>
            </a:r>
          </a:p>
          <a:p>
            <a:pPr lvl="1"/>
            <a:r>
              <a:rPr lang="nl-BE" smtClean="0"/>
              <a:t>door een FOD, POD of federale ION buiten de sociale zekerheid</a:t>
            </a:r>
          </a:p>
          <a:p>
            <a:pPr lvl="1"/>
            <a:r>
              <a:rPr lang="nl-BE" smtClean="0"/>
              <a:t>aan een niet-openbare ISZ</a:t>
            </a:r>
          </a:p>
          <a:p>
            <a:pPr lvl="1"/>
            <a:r>
              <a:rPr lang="nl-BE" smtClean="0"/>
              <a:t>vereisen een beraadslaging van de verenigde kamers</a:t>
            </a:r>
          </a:p>
          <a:p>
            <a:endParaRPr lang="en-US" smtClean="0"/>
          </a:p>
          <a:p>
            <a:endParaRPr lang="nl-BE" smtClean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6918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Beraadslagingen IVC </a:t>
            </a:r>
            <a:r>
              <a:rPr lang="nl-BE" sz="2400" dirty="0" smtClean="0"/>
              <a:t>(5/6)</a:t>
            </a:r>
            <a:endParaRPr lang="nl-BE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mtClean="0"/>
              <a:t>kamer SZ&amp;G – verplichte beraadslaging</a:t>
            </a:r>
          </a:p>
          <a:p>
            <a:pPr lvl="1"/>
            <a:r>
              <a:rPr lang="nl-BE" smtClean="0"/>
              <a:t>mededelingen van persoonsgegevens die de gezondheid betreffen</a:t>
            </a:r>
          </a:p>
          <a:p>
            <a:pPr lvl="1"/>
            <a:r>
              <a:rPr lang="nl-BE" smtClean="0"/>
              <a:t>vereisen in bepaalde gevallen een beraadslaging van de kamer SZ&amp;G</a:t>
            </a:r>
          </a:p>
          <a:p>
            <a:pPr lvl="1"/>
            <a:endParaRPr lang="nl-BE" smtClean="0"/>
          </a:p>
          <a:p>
            <a:r>
              <a:rPr lang="nl-BE" smtClean="0"/>
              <a:t>kamer FO – optionele beraadslaging</a:t>
            </a:r>
          </a:p>
          <a:p>
            <a:pPr lvl="1"/>
            <a:r>
              <a:rPr lang="nl-BE" smtClean="0"/>
              <a:t>mededelingen van persoonsgegevens</a:t>
            </a:r>
          </a:p>
          <a:p>
            <a:pPr lvl="1"/>
            <a:r>
              <a:rPr lang="nl-BE" smtClean="0"/>
              <a:t>door een FOD, POD of federale ION buiten de sociale zekerheid</a:t>
            </a:r>
          </a:p>
          <a:p>
            <a:pPr lvl="1"/>
            <a:r>
              <a:rPr lang="nl-BE" smtClean="0"/>
              <a:t>aan een derde, andere dan een ISZ</a:t>
            </a:r>
          </a:p>
          <a:p>
            <a:pPr lvl="1"/>
            <a:r>
              <a:rPr lang="nl-BE" smtClean="0"/>
              <a:t>vereisen een beraadslaging van de kamer FO</a:t>
            </a:r>
          </a:p>
          <a:p>
            <a:pPr lvl="2"/>
            <a:r>
              <a:rPr lang="nl-BE" smtClean="0"/>
              <a:t>indien de betrokken verwerkingsverantwoordelijken niet tot een akkoord komen</a:t>
            </a:r>
          </a:p>
          <a:p>
            <a:pPr lvl="2"/>
            <a:r>
              <a:rPr lang="nl-BE" smtClean="0"/>
              <a:t>indien minstens één betrokken verwerkingsverantwoordelijke om een beraadslaging verzoekt</a:t>
            </a:r>
          </a:p>
          <a:p>
            <a:endParaRPr lang="nl-BE" smtClean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2310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Beraadslagingen IVC </a:t>
            </a:r>
            <a:r>
              <a:rPr lang="nl-BE" sz="2400" dirty="0" smtClean="0"/>
              <a:t>(6/6)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smtClean="0"/>
              <a:t>de beraadslagingen van het IVC hebben een algemene bindende draagwijdte tussen partijen en jegens derden en mogen niet in strijd zijn met hogere rechtsnormen</a:t>
            </a:r>
          </a:p>
          <a:p>
            <a:endParaRPr lang="nl-BE" smtClean="0"/>
          </a:p>
          <a:p>
            <a:r>
              <a:rPr lang="nl-BE" smtClean="0"/>
              <a:t>de GBA kan elke beraadslaging van het IVC toetsen aan hogere rechtsnormen en bij niet-overeenstemming het IVC vragen om de beraadslaging op bepaalde punten te heroverwegen</a:t>
            </a:r>
          </a:p>
          <a:p>
            <a:endParaRPr lang="nl-BE" smtClean="0"/>
          </a:p>
          <a:p>
            <a:r>
              <a:rPr lang="nl-BE" smtClean="0"/>
              <a:t>als het IVC een beraadslaging verleent voor de mededeling van persoonsgegevens door de federale overheid, is die vrijgesteld van het opstellen van een protocol met de bestemmeling</a:t>
            </a:r>
            <a:endParaRPr lang="nl-B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215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VTC </a:t>
            </a:r>
            <a:r>
              <a:rPr lang="nl-BE" sz="2400" dirty="0" smtClean="0"/>
              <a:t>(1/3)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Vlaamse toezichtcommissie voor de verwerking van persoonsgegevens (voorheen de Vlaamse toezichtcommissie voor het elektronische bestuurlijke gegevensverkeer)</a:t>
            </a:r>
            <a:endParaRPr lang="nl-BE" dirty="0" smtClean="0"/>
          </a:p>
          <a:p>
            <a:r>
              <a:rPr lang="nl-NL" dirty="0" smtClean="0"/>
              <a:t>opgericht bij het decreet van 18 juli 2008 betreffende het elektronische bestuurlijke gegevensverkeer (laatst gewijzigd bij het decreet van 8 juni 2018) </a:t>
            </a:r>
          </a:p>
          <a:p>
            <a:r>
              <a:rPr lang="nl-NL" dirty="0" smtClean="0"/>
              <a:t>is als toezichthoudende autoriteit voor de verwerking van persoonsgegevens verantwoordelijk voor het toezicht op de toepassing van de GDPR door de Vlaamse instanties, zoals</a:t>
            </a:r>
          </a:p>
          <a:p>
            <a:pPr lvl="1"/>
            <a:r>
              <a:rPr lang="nl-NL" dirty="0" smtClean="0"/>
              <a:t>het Vlaams Parlement</a:t>
            </a:r>
          </a:p>
          <a:p>
            <a:pPr lvl="1"/>
            <a:r>
              <a:rPr lang="nl-NL" dirty="0" smtClean="0"/>
              <a:t>de organisaties van de Vlaamse Gemeenschap of het Vlaams Gewest</a:t>
            </a:r>
          </a:p>
          <a:p>
            <a:pPr lvl="1"/>
            <a:r>
              <a:rPr lang="nl-NL" dirty="0" smtClean="0"/>
              <a:t>de provincies en gemeenten en hun instellingen</a:t>
            </a:r>
          </a:p>
          <a:p>
            <a:pPr lvl="1"/>
            <a:r>
              <a:rPr lang="nl-NL" dirty="0" smtClean="0"/>
              <a:t>de verenigingen en samenwerkingsvormen van provincies en gemeenten</a:t>
            </a:r>
          </a:p>
          <a:p>
            <a:pPr lvl="1"/>
            <a:r>
              <a:rPr lang="nl-NL" dirty="0" smtClean="0"/>
              <a:t>de </a:t>
            </a:r>
            <a:r>
              <a:rPr lang="nl-NL" dirty="0" err="1" smtClean="0"/>
              <a:t>OCMW’s</a:t>
            </a:r>
            <a:r>
              <a:rPr lang="nl-NL" dirty="0" smtClean="0"/>
              <a:t> en hun verenigingen</a:t>
            </a:r>
          </a:p>
          <a:p>
            <a:endParaRPr lang="nl-N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674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VTC </a:t>
            </a:r>
            <a:r>
              <a:rPr lang="nl-BE" sz="2400" dirty="0" smtClean="0"/>
              <a:t>(2/3)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VTC vraagt aan de GBA om één van haar leden af te vaardigen om iedere beraadslaging van de VTC als waarnemer bij te wonen</a:t>
            </a:r>
          </a:p>
          <a:p>
            <a:endParaRPr lang="nl-NL" dirty="0" smtClean="0"/>
          </a:p>
          <a:p>
            <a:r>
              <a:rPr lang="nl-NL" dirty="0" smtClean="0"/>
              <a:t>de VTC verstrekt uit eigen beweging of op verzoek van het Vlaams Parlement of de Vlaamse Regering adviezen over elke aangelegenheid inzake de verwerking van persoonsgegevens</a:t>
            </a:r>
          </a:p>
          <a:p>
            <a:endParaRPr lang="nl-NL" dirty="0" smtClean="0"/>
          </a:p>
          <a:p>
            <a:r>
              <a:rPr lang="nl-NL" dirty="0" smtClean="0"/>
              <a:t>de VTC staat in voor het opstellen en publiceren van een lijst van de soorten verwerkingen van persoonsgegevens die een </a:t>
            </a:r>
            <a:r>
              <a:rPr lang="nl-NL" dirty="0" err="1" smtClean="0"/>
              <a:t>gegevensbeschermingseffectbeoordeling</a:t>
            </a:r>
            <a:r>
              <a:rPr lang="nl-NL" dirty="0" smtClean="0"/>
              <a:t> vergen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753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VTC </a:t>
            </a:r>
            <a:r>
              <a:rPr lang="nl-BE" sz="2400" dirty="0" smtClean="0"/>
              <a:t>(3/3)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voor elke elektronische mededeling van persoonsgegevens door een Vlaamse instantie aan een andere Vlaamse instantie of aan een externe overheid is een protocol vereist</a:t>
            </a:r>
          </a:p>
          <a:p>
            <a:endParaRPr lang="nl-NL" smtClean="0"/>
          </a:p>
          <a:p>
            <a:r>
              <a:rPr lang="nl-NL" smtClean="0"/>
              <a:t>vóór het sluiten van een protocol kunnen de verwerkingsverantwoordelijken het advies van de VTC inwinnen</a:t>
            </a:r>
          </a:p>
          <a:p>
            <a:endParaRPr lang="nl-NL" smtClean="0"/>
          </a:p>
          <a:p>
            <a:r>
              <a:rPr lang="nl-NL" smtClean="0"/>
              <a:t>de mededeling van persoonsgegevens vereist geen protocol als het IVC bevoegd is om met betrekking tot die mededeling een beraadslaging te verlenen</a:t>
            </a:r>
            <a:endParaRPr lang="nl-B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906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GBA (algemeen)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dirty="0" smtClean="0">
                <a:sym typeface="Arial" charset="0"/>
              </a:rPr>
              <a:t>toezichthoudende autoriteit in de zin van de GDPR</a:t>
            </a:r>
          </a:p>
          <a:p>
            <a:pPr lvl="0"/>
            <a:r>
              <a:rPr lang="nl-BE" dirty="0" smtClean="0">
                <a:sym typeface="Arial" charset="0"/>
              </a:rPr>
              <a:t>opvolger van de CBPL</a:t>
            </a:r>
          </a:p>
          <a:p>
            <a:pPr lvl="0"/>
            <a:r>
              <a:rPr lang="nl-BE" dirty="0" smtClean="0">
                <a:sym typeface="Arial" charset="0"/>
              </a:rPr>
              <a:t>opgericht bij de wet van 3 december 2017</a:t>
            </a:r>
          </a:p>
          <a:p>
            <a:pPr lvl="0"/>
            <a:r>
              <a:rPr lang="nl-BE" dirty="0" smtClean="0">
                <a:sym typeface="Arial" charset="0"/>
              </a:rPr>
              <a:t>samenstelling</a:t>
            </a:r>
          </a:p>
          <a:p>
            <a:pPr lvl="1"/>
            <a:r>
              <a:rPr lang="nl-BE" dirty="0" smtClean="0">
                <a:sym typeface="Arial" charset="0"/>
              </a:rPr>
              <a:t>het directiecomité</a:t>
            </a:r>
          </a:p>
          <a:p>
            <a:pPr lvl="1"/>
            <a:r>
              <a:rPr lang="nl-BE" dirty="0" smtClean="0">
                <a:sym typeface="Arial" charset="0"/>
              </a:rPr>
              <a:t>het algemeen secretariaat</a:t>
            </a:r>
          </a:p>
          <a:p>
            <a:pPr lvl="1"/>
            <a:r>
              <a:rPr lang="nl-BE" dirty="0" smtClean="0">
                <a:sym typeface="Arial" charset="0"/>
              </a:rPr>
              <a:t>de eerstelijnsdienst</a:t>
            </a:r>
          </a:p>
          <a:p>
            <a:pPr lvl="1"/>
            <a:r>
              <a:rPr lang="nl-BE" dirty="0" smtClean="0">
                <a:sym typeface="Arial" charset="0"/>
              </a:rPr>
              <a:t>het kenniscentrum</a:t>
            </a:r>
          </a:p>
          <a:p>
            <a:pPr lvl="1"/>
            <a:r>
              <a:rPr lang="nl-BE" dirty="0" smtClean="0">
                <a:sym typeface="Arial" charset="0"/>
              </a:rPr>
              <a:t>de inspectiedienst</a:t>
            </a:r>
          </a:p>
          <a:p>
            <a:pPr lvl="1"/>
            <a:r>
              <a:rPr lang="nl-BE" dirty="0" smtClean="0">
                <a:sym typeface="Arial" charset="0"/>
              </a:rPr>
              <a:t>de geschillenkamer</a:t>
            </a:r>
          </a:p>
          <a:p>
            <a:pPr lvl="1"/>
            <a:r>
              <a:rPr lang="nl-BE" dirty="0" smtClean="0">
                <a:sym typeface="Arial" charset="0"/>
              </a:rPr>
              <a:t>de reflectieraad</a:t>
            </a:r>
          </a:p>
          <a:p>
            <a:r>
              <a:rPr lang="nl-BE" dirty="0" smtClean="0">
                <a:sym typeface="Arial" charset="0"/>
              </a:rPr>
              <a:t>sectorale comités van de CBPL zijn inmiddels opgeheven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052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GBA – opdrachten </a:t>
            </a:r>
            <a:r>
              <a:rPr lang="nl-BE" sz="2400" dirty="0" smtClean="0"/>
              <a:t>(1/4)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mtClean="0"/>
              <a:t>het algemeen secretariaat</a:t>
            </a:r>
          </a:p>
          <a:p>
            <a:pPr lvl="1"/>
            <a:r>
              <a:rPr lang="nl-BE" smtClean="0"/>
              <a:t>toezien op de maatschappelijke, economische en technologische ontwikkelingen die een impact op de bescherming van de persoonsgegevens hebben</a:t>
            </a:r>
          </a:p>
          <a:p>
            <a:pPr lvl="1"/>
            <a:r>
              <a:rPr lang="nl-BE" smtClean="0"/>
              <a:t>opstellen van de lijst van verwerkingen die een impactanalyse betreffende de bescherming van persoonsgegevens vereisen</a:t>
            </a:r>
          </a:p>
          <a:p>
            <a:pPr lvl="1"/>
            <a:r>
              <a:rPr lang="nl-BE" smtClean="0"/>
              <a:t>verstrekken van adviezen aan verwerkingsverantwoordelijken in het kader van de gegevensbeschermingseffectbeoordelingen</a:t>
            </a:r>
          </a:p>
          <a:p>
            <a:pPr lvl="1"/>
            <a:r>
              <a:rPr lang="nl-BE" smtClean="0"/>
              <a:t>goedkeuren van gedragscodes, modelcontractbepalingen en bindende ondernemingsregels</a:t>
            </a:r>
          </a:p>
          <a:p>
            <a:pPr lvl="1"/>
            <a:r>
              <a:rPr lang="nl-BE" smtClean="0"/>
              <a:t>bevorderen van de invoering van certificeringsmechanismen en goedkeuren van de certificeringscriteria</a:t>
            </a:r>
          </a:p>
          <a:p>
            <a:pPr lvl="1"/>
            <a:r>
              <a:rPr lang="nl-BE" smtClean="0"/>
              <a:t>opstellen van accreditatiecriteria voor een orgaan voor het toezicht op gedragscodes en voor een certificeringsorgaan</a:t>
            </a:r>
            <a:endParaRPr lang="nl-B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037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GBA – opdrachten </a:t>
            </a:r>
            <a:r>
              <a:rPr lang="nl-BE" sz="2400" dirty="0" smtClean="0"/>
              <a:t>(2/4</a:t>
            </a:r>
            <a:r>
              <a:rPr lang="nl-BE" sz="2400" dirty="0"/>
              <a:t>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mtClean="0"/>
              <a:t>de eerstelijnsdienst</a:t>
            </a:r>
          </a:p>
          <a:p>
            <a:pPr lvl="1"/>
            <a:r>
              <a:rPr lang="nl-BE" smtClean="0"/>
              <a:t>behandelen van klachten en verzoeken en opstarten van bemiddelingsprocedures</a:t>
            </a:r>
          </a:p>
          <a:p>
            <a:pPr lvl="1"/>
            <a:r>
              <a:rPr lang="nl-BE" smtClean="0"/>
              <a:t>bevorderen van de gegevensbescherming bij het publiek</a:t>
            </a:r>
          </a:p>
          <a:p>
            <a:pPr lvl="1"/>
            <a:r>
              <a:rPr lang="nl-BE" smtClean="0"/>
              <a:t>bevorderen van de bewustwording bij verwerkingsverantwoordelijken en verwerkers</a:t>
            </a:r>
          </a:p>
          <a:p>
            <a:pPr lvl="1"/>
            <a:r>
              <a:rPr lang="nl-BE" smtClean="0"/>
              <a:t>verstrekken van informatie over de uitoefening van rechten aan de betrokken personen</a:t>
            </a:r>
          </a:p>
          <a:p>
            <a:r>
              <a:rPr lang="nl-BE" smtClean="0"/>
              <a:t>het kenniscentrum</a:t>
            </a:r>
          </a:p>
          <a:p>
            <a:pPr lvl="1"/>
            <a:r>
              <a:rPr lang="nl-BE" smtClean="0"/>
              <a:t>verstrekken van adviezen over aangelegenheden met betrekking tot de verwerking van persoonsgegevens</a:t>
            </a:r>
          </a:p>
          <a:p>
            <a:pPr lvl="1"/>
            <a:r>
              <a:rPr lang="nl-BE" smtClean="0"/>
              <a:t>verstrekken van aanbevelingen over maatschappelijke, economische en technologische ontwikkelingen met een mogelijke weerslag op de verwerkingen van persoonsgegevens</a:t>
            </a:r>
          </a:p>
          <a:p>
            <a:endParaRPr lang="nl-BE" smtClean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7725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GBA – opdrachten </a:t>
            </a:r>
            <a:r>
              <a:rPr lang="nl-BE" sz="2400" dirty="0" smtClean="0"/>
              <a:t>(3/4)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nl-BE" dirty="0" smtClean="0">
                <a:sym typeface="Arial" charset="0"/>
              </a:rPr>
              <a:t>de inspectiedienst</a:t>
            </a:r>
          </a:p>
          <a:p>
            <a:pPr lvl="1"/>
            <a:r>
              <a:rPr lang="nl-BE" dirty="0" err="1" smtClean="0">
                <a:sym typeface="Arial" charset="0"/>
              </a:rPr>
              <a:t>onderzoeksorgaan</a:t>
            </a:r>
            <a:endParaRPr lang="nl-BE" dirty="0" smtClean="0">
              <a:sym typeface="Arial" charset="0"/>
            </a:endParaRPr>
          </a:p>
          <a:p>
            <a:pPr lvl="1"/>
            <a:r>
              <a:rPr lang="nl-BE" dirty="0" smtClean="0">
                <a:sym typeface="Arial" charset="0"/>
              </a:rPr>
              <a:t>ruime onderzoeksmogelijkheden</a:t>
            </a:r>
          </a:p>
          <a:p>
            <a:pPr lvl="0"/>
            <a:r>
              <a:rPr lang="nl-BE" dirty="0" smtClean="0">
                <a:sym typeface="Arial" charset="0"/>
              </a:rPr>
              <a:t>de geschillenkamer</a:t>
            </a:r>
          </a:p>
          <a:p>
            <a:pPr lvl="1"/>
            <a:r>
              <a:rPr lang="nl-BE" dirty="0" smtClean="0">
                <a:sym typeface="Arial" charset="0"/>
              </a:rPr>
              <a:t>administratief geschillenorgaan</a:t>
            </a:r>
          </a:p>
          <a:p>
            <a:pPr lvl="1"/>
            <a:r>
              <a:rPr lang="nl-BE" dirty="0" smtClean="0">
                <a:sym typeface="Arial" charset="0"/>
              </a:rPr>
              <a:t>behandelt klachten en verzoeken ten gronde</a:t>
            </a:r>
          </a:p>
          <a:p>
            <a:pPr lvl="1"/>
            <a:r>
              <a:rPr lang="nl-BE" dirty="0" smtClean="0">
                <a:sym typeface="Arial" charset="0"/>
              </a:rPr>
              <a:t>kan worden gevat door de eerstelijnsdienst, de inspectiedienst of een betrokken partij</a:t>
            </a:r>
          </a:p>
          <a:p>
            <a:pPr lvl="1"/>
            <a:r>
              <a:rPr lang="nl-BE" dirty="0" smtClean="0">
                <a:sym typeface="Arial" charset="0"/>
              </a:rPr>
              <a:t>kan administratieve geldboeten opleggen</a:t>
            </a:r>
          </a:p>
          <a:p>
            <a:pPr lvl="0"/>
            <a:r>
              <a:rPr lang="nl-BE" dirty="0" smtClean="0">
                <a:sym typeface="Arial" charset="0"/>
              </a:rPr>
              <a:t>de reflectieraad</a:t>
            </a:r>
          </a:p>
          <a:p>
            <a:pPr lvl="1"/>
            <a:r>
              <a:rPr lang="nl-BE" dirty="0" smtClean="0"/>
              <a:t>verstrekt uit eigen beweging of op verzoek van het directiecomité of het kenniscentrum niet-bindende adviezen aan de GBA over elke aangelegenheid met betrekking tot de bescherming van persoonsgegevens</a:t>
            </a:r>
            <a:endParaRPr lang="nl-BE" dirty="0">
              <a:sym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092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GBA – opdrachten </a:t>
            </a:r>
            <a:r>
              <a:rPr lang="nl-BE" sz="2400" dirty="0" smtClean="0"/>
              <a:t>(4/4)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altLang="en-US" dirty="0" smtClean="0">
                <a:sym typeface="Arial" charset="0"/>
              </a:rPr>
              <a:t>andere (GDPR)</a:t>
            </a:r>
          </a:p>
          <a:p>
            <a:pPr lvl="1"/>
            <a:r>
              <a:rPr lang="nl-BE" dirty="0" smtClean="0"/>
              <a:t>algemeen: artikel 57 GDPR (taken) – artikel 58 GDPR (bevoegdheden)</a:t>
            </a:r>
            <a:endParaRPr lang="en-US" dirty="0" smtClean="0"/>
          </a:p>
          <a:p>
            <a:pPr lvl="1"/>
            <a:r>
              <a:rPr lang="nl-NL" altLang="en-US" dirty="0" smtClean="0">
                <a:sym typeface="Arial" charset="0"/>
              </a:rPr>
              <a:t>kennisname van registers van verwerkingsactiviteiten</a:t>
            </a:r>
            <a:endParaRPr lang="nl-NL" dirty="0" smtClean="0"/>
          </a:p>
          <a:p>
            <a:pPr lvl="1"/>
            <a:r>
              <a:rPr lang="nl-BE" dirty="0" smtClean="0"/>
              <a:t>kennisname van veiligheidsincidenten</a:t>
            </a:r>
            <a:endParaRPr lang="nl-BE" dirty="0" smtClean="0">
              <a:sym typeface="Arial" charset="0"/>
            </a:endParaRPr>
          </a:p>
          <a:p>
            <a:pPr lvl="1"/>
            <a:r>
              <a:rPr lang="nl-BE" dirty="0" smtClean="0"/>
              <a:t>opstellen en publiceren van een lijst van </a:t>
            </a:r>
            <a:r>
              <a:rPr lang="nl-NL" dirty="0" smtClean="0"/>
              <a:t>verwerkingen die wel/niet een </a:t>
            </a:r>
            <a:r>
              <a:rPr lang="nl-NL" dirty="0" err="1" smtClean="0"/>
              <a:t>gegevensbeschermingseffectbeoordeling</a:t>
            </a:r>
            <a:r>
              <a:rPr lang="nl-NL" dirty="0" smtClean="0"/>
              <a:t> vereisen</a:t>
            </a:r>
          </a:p>
          <a:p>
            <a:pPr lvl="1"/>
            <a:r>
              <a:rPr lang="nl-BE" dirty="0" smtClean="0"/>
              <a:t>voorafgaande raadpleging toezichthoudende autoriteit</a:t>
            </a:r>
          </a:p>
          <a:p>
            <a:pPr lvl="2"/>
            <a:r>
              <a:rPr lang="nl-BE" dirty="0" smtClean="0"/>
              <a:t>wanneer uit een </a:t>
            </a:r>
            <a:r>
              <a:rPr lang="nl-BE" dirty="0" err="1" smtClean="0"/>
              <a:t>gegevensbeschermingseffectbeoordeling</a:t>
            </a:r>
            <a:r>
              <a:rPr lang="nl-BE" dirty="0" smtClean="0"/>
              <a:t> blijkt dat de verwerking een hoog risico zou opleveren indien de verwerkingsverantwoordelijke geen maatregelen neemt om het risico te beperken, raadpleegt hij vooraf de toezichthoudende autoriteit</a:t>
            </a:r>
            <a:endParaRPr lang="en-US" dirty="0" smtClean="0"/>
          </a:p>
          <a:p>
            <a:pPr lvl="1"/>
            <a:r>
              <a:rPr lang="nl-BE" dirty="0" smtClean="0"/>
              <a:t>inzake de functionaris voor gegevensbescherming</a:t>
            </a:r>
          </a:p>
          <a:p>
            <a:pPr lvl="2"/>
            <a:r>
              <a:rPr lang="nl-BE" dirty="0" smtClean="0"/>
              <a:t>de verwerkingsverantwoordelijke of de verwerker maakt de contactgegevens van de functionaris voor gegevensbescherming bekend en deelt die mee aan de toezichthoudende autoriteit</a:t>
            </a:r>
          </a:p>
          <a:p>
            <a:pPr lvl="2"/>
            <a:r>
              <a:rPr lang="nl-BE" dirty="0" smtClean="0"/>
              <a:t>de functionaris voor gegevensbescherming werkt samen met de toezichthoudende autoriteit en treedt op als contactpunt voor de toezichthoudende autoriteit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70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IVC (algemeen)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nl-BE" dirty="0" smtClean="0">
                <a:sym typeface="Arial" charset="0"/>
              </a:rPr>
              <a:t>géén toezichthoudende autoriteit in de zin van de GDPR</a:t>
            </a:r>
          </a:p>
          <a:p>
            <a:pPr lvl="0"/>
            <a:r>
              <a:rPr lang="nl-BE" dirty="0" smtClean="0">
                <a:sym typeface="Arial" charset="0"/>
              </a:rPr>
              <a:t>opgericht bij de wet van 5 september 2018</a:t>
            </a:r>
          </a:p>
          <a:p>
            <a:pPr lvl="0"/>
            <a:r>
              <a:rPr lang="nl-BE" dirty="0" smtClean="0">
                <a:sym typeface="Arial" charset="0"/>
              </a:rPr>
              <a:t>samenstelling</a:t>
            </a:r>
          </a:p>
          <a:p>
            <a:pPr lvl="1"/>
            <a:r>
              <a:rPr lang="nl-BE" dirty="0" smtClean="0">
                <a:sym typeface="Arial" charset="0"/>
              </a:rPr>
              <a:t>kamer sociale zekerheid en gezondheid </a:t>
            </a:r>
          </a:p>
          <a:p>
            <a:pPr lvl="2"/>
            <a:r>
              <a:rPr lang="nl-BE" dirty="0" smtClean="0">
                <a:sym typeface="Arial" charset="0"/>
              </a:rPr>
              <a:t>heeft enkele bevoegdheden van het voormalige sectoraal comité van de sociale zekerheid en van de gezondheid overgenomen</a:t>
            </a:r>
          </a:p>
          <a:p>
            <a:pPr lvl="1"/>
            <a:r>
              <a:rPr lang="nl-BE" dirty="0" smtClean="0">
                <a:sym typeface="Arial" charset="0"/>
              </a:rPr>
              <a:t>kamer federale overheid</a:t>
            </a:r>
          </a:p>
          <a:p>
            <a:pPr lvl="2"/>
            <a:r>
              <a:rPr lang="nl-BE" dirty="0" smtClean="0">
                <a:sym typeface="Arial" charset="0"/>
              </a:rPr>
              <a:t>heeft enkele bevoegdheden van het voormalige sectoraal comité voor de federale overheid overgenomen</a:t>
            </a:r>
          </a:p>
          <a:p>
            <a:r>
              <a:rPr lang="nl-BE" dirty="0" smtClean="0">
                <a:sym typeface="Arial" charset="0"/>
              </a:rPr>
              <a:t>verdere regeling</a:t>
            </a:r>
          </a:p>
          <a:p>
            <a:pPr lvl="1"/>
            <a:r>
              <a:rPr lang="nl-BE" dirty="0" smtClean="0">
                <a:sym typeface="Arial" charset="0"/>
              </a:rPr>
              <a:t>kamer sociale zekerheid en gezondheid </a:t>
            </a:r>
          </a:p>
          <a:p>
            <a:pPr lvl="2"/>
            <a:r>
              <a:rPr lang="nl-BE" dirty="0" smtClean="0"/>
              <a:t>wet van 15 januari 1990 houdende oprichting en organisatie van een Kruispuntbank van de Sociale Zekerheid</a:t>
            </a:r>
            <a:endParaRPr lang="nl-BE" dirty="0" smtClean="0">
              <a:sym typeface="Arial" charset="0"/>
            </a:endParaRPr>
          </a:p>
          <a:p>
            <a:pPr lvl="1"/>
            <a:r>
              <a:rPr lang="nl-BE" dirty="0" smtClean="0">
                <a:sym typeface="Arial" charset="0"/>
              </a:rPr>
              <a:t>kamer federale overheid</a:t>
            </a:r>
          </a:p>
          <a:p>
            <a:pPr lvl="2"/>
            <a:r>
              <a:rPr lang="nl-BE" dirty="0" smtClean="0"/>
              <a:t>wet van 15 augustus 2012 houdende oprichting en organisatie van een federale dienstenintegrator</a:t>
            </a:r>
            <a:endParaRPr lang="nl-BE" dirty="0" smtClean="0">
              <a:sym typeface="Arial" charset="0"/>
            </a:endParaRPr>
          </a:p>
          <a:p>
            <a:endParaRPr lang="nl-BE" dirty="0" smtClean="0">
              <a:sym typeface="Arial" charset="0"/>
            </a:endParaRPr>
          </a:p>
          <a:p>
            <a:pPr lvl="2"/>
            <a:endParaRPr lang="nl-BE" dirty="0" smtClean="0">
              <a:sym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601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Bevoegdheden IVC – kamer SZ&amp;G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bevoegdheden SCSZ&amp;G die gehandhaafd worden</a:t>
            </a:r>
          </a:p>
          <a:p>
            <a:pPr lvl="1"/>
            <a:r>
              <a:rPr lang="nl-BE" dirty="0" smtClean="0"/>
              <a:t>formuleren van goede praktijken</a:t>
            </a:r>
          </a:p>
          <a:p>
            <a:pPr lvl="1"/>
            <a:r>
              <a:rPr lang="nl-BE" dirty="0" smtClean="0"/>
              <a:t>verlenen van beraadslagingen voor verwerking anonieme gegevens</a:t>
            </a:r>
          </a:p>
          <a:p>
            <a:pPr lvl="1"/>
            <a:r>
              <a:rPr lang="nl-BE" dirty="0" smtClean="0"/>
              <a:t>verlenen van beraadslagingen voor mededeling persoonsgegevens</a:t>
            </a:r>
          </a:p>
          <a:p>
            <a:pPr lvl="1"/>
            <a:r>
              <a:rPr lang="nl-BE" dirty="0" smtClean="0"/>
              <a:t>bijhouden en publiceren van lijst van beraadslagingen</a:t>
            </a:r>
          </a:p>
          <a:p>
            <a:pPr lvl="2"/>
            <a:r>
              <a:rPr lang="nl-BE" dirty="0" smtClean="0"/>
              <a:t>website van de Kruispuntbank van de Sociale Zekerheid</a:t>
            </a:r>
          </a:p>
          <a:p>
            <a:pPr lvl="2"/>
            <a:r>
              <a:rPr lang="nl-BE" dirty="0" smtClean="0"/>
              <a:t>website van het eHealth-platform</a:t>
            </a:r>
          </a:p>
          <a:p>
            <a:pPr lvl="1"/>
            <a:r>
              <a:rPr lang="nl-BE" dirty="0" smtClean="0"/>
              <a:t>ondersteunen van functionarissen voor gegevensbescherming</a:t>
            </a:r>
          </a:p>
          <a:p>
            <a:pPr lvl="1"/>
            <a:r>
              <a:rPr lang="nl-BE" dirty="0" smtClean="0"/>
              <a:t>publiceren van een beknopt activiteitenverslag</a:t>
            </a:r>
          </a:p>
          <a:p>
            <a:endParaRPr lang="nl-BE" dirty="0" smtClean="0"/>
          </a:p>
          <a:p>
            <a:r>
              <a:rPr lang="nl-BE" dirty="0" smtClean="0"/>
              <a:t>bevoegdheden SCSZ&amp;G die niet gehandhaafd worden</a:t>
            </a:r>
          </a:p>
          <a:p>
            <a:pPr lvl="1"/>
            <a:r>
              <a:rPr lang="nl-BE" dirty="0" smtClean="0"/>
              <a:t>toezien op naleving regelgeving KSZ / gezondheidsgegevens</a:t>
            </a:r>
          </a:p>
          <a:p>
            <a:pPr lvl="1"/>
            <a:r>
              <a:rPr lang="nl-BE" dirty="0" smtClean="0"/>
              <a:t>oplossen van problemen en geschillen / behandelen van klachten</a:t>
            </a:r>
          </a:p>
          <a:p>
            <a:pPr lvl="1"/>
            <a:endParaRPr lang="nl-BE" dirty="0" smtClean="0"/>
          </a:p>
          <a:p>
            <a:pPr lvl="1"/>
            <a:endParaRPr lang="nl-BE" dirty="0" smtClean="0"/>
          </a:p>
          <a:p>
            <a:pPr lvl="1"/>
            <a:endParaRPr lang="nl-BE" dirty="0" smtClean="0"/>
          </a:p>
          <a:p>
            <a:endParaRPr lang="nl-BE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758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Bevoegdheden IVC – kamer 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verlenen van beraadslagingen voor mededelingen van persoonsgegevens </a:t>
            </a:r>
            <a:r>
              <a:rPr lang="nl-NL" dirty="0" smtClean="0"/>
              <a:t>door federale overheidsdiensten en openbare instellingen</a:t>
            </a:r>
          </a:p>
          <a:p>
            <a:endParaRPr lang="nl-NL" dirty="0" smtClean="0"/>
          </a:p>
          <a:p>
            <a:r>
              <a:rPr lang="nl-NL" dirty="0" smtClean="0"/>
              <a:t>bijhouden en publiceren van een lijst van verleende beraadslagingen en van een beknopt activiteitenverslag op de website van de FOD Beleid en Ondersteuning</a:t>
            </a:r>
          </a:p>
          <a:p>
            <a:endParaRPr lang="nl-BE" dirty="0" smtClean="0"/>
          </a:p>
          <a:p>
            <a:r>
              <a:rPr lang="nl-BE" dirty="0" smtClean="0"/>
              <a:t>géén bevoegdheden inzake het toezicht op de naleving van de regelgeving, het oplossen van problemen en geschillen of het behandelen van klachten</a:t>
            </a:r>
          </a:p>
          <a:p>
            <a:endParaRPr lang="nl-BE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69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7084</TotalTime>
  <Words>1444</Words>
  <Application>Microsoft Office PowerPoint</Application>
  <PresentationFormat>On-screen Show (4:3)</PresentationFormat>
  <Paragraphs>188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   </vt:lpstr>
      <vt:lpstr>GBA (algemeen)</vt:lpstr>
      <vt:lpstr>GBA – opdrachten (1/4)</vt:lpstr>
      <vt:lpstr>GBA – opdrachten (2/4)</vt:lpstr>
      <vt:lpstr>GBA – opdrachten (3/4)</vt:lpstr>
      <vt:lpstr>GBA – opdrachten (4/4)</vt:lpstr>
      <vt:lpstr>IVC (algemeen)</vt:lpstr>
      <vt:lpstr>Bevoegdheden IVC – kamer SZ&amp;G</vt:lpstr>
      <vt:lpstr>Bevoegdheden IVC – kamer FO</vt:lpstr>
      <vt:lpstr>Beraadslagingen IVC (1/6)</vt:lpstr>
      <vt:lpstr>Beraadslagingen IVC (2/6)</vt:lpstr>
      <vt:lpstr>Beraadslagingen IVC (3/6)</vt:lpstr>
      <vt:lpstr>Beraadslagingen IVC (4/6)</vt:lpstr>
      <vt:lpstr>Beraadslagingen IVC (5/6)</vt:lpstr>
      <vt:lpstr>Beraadslagingen IVC (6/6)</vt:lpstr>
      <vt:lpstr>VTC (1/3)</vt:lpstr>
      <vt:lpstr>VTC (2/3)</vt:lpstr>
      <vt:lpstr>VTC (3/3)</vt:lpstr>
    </vt:vector>
  </TitlesOfParts>
  <Company>SmalS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Quentin Delsaut</dc:creator>
  <cp:lastModifiedBy>Peter Maes</cp:lastModifiedBy>
  <cp:revision>485</cp:revision>
  <cp:lastPrinted>2017-12-08T10:25:32Z</cp:lastPrinted>
  <dcterms:created xsi:type="dcterms:W3CDTF">2013-03-05T07:37:33Z</dcterms:created>
  <dcterms:modified xsi:type="dcterms:W3CDTF">2018-09-19T07:27:17Z</dcterms:modified>
</cp:coreProperties>
</file>