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24" r:id="rId3"/>
    <p:sldId id="333" r:id="rId4"/>
    <p:sldId id="325" r:id="rId5"/>
    <p:sldId id="311" r:id="rId6"/>
    <p:sldId id="327" r:id="rId7"/>
    <p:sldId id="271" r:id="rId8"/>
    <p:sldId id="286" r:id="rId9"/>
    <p:sldId id="312" r:id="rId10"/>
    <p:sldId id="319" r:id="rId11"/>
    <p:sldId id="323" r:id="rId12"/>
    <p:sldId id="321" r:id="rId13"/>
    <p:sldId id="322" r:id="rId14"/>
    <p:sldId id="314" r:id="rId15"/>
    <p:sldId id="326" r:id="rId16"/>
    <p:sldId id="328" r:id="rId17"/>
    <p:sldId id="329" r:id="rId18"/>
    <p:sldId id="330" r:id="rId19"/>
    <p:sldId id="332" r:id="rId20"/>
    <p:sldId id="331" r:id="rId2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y Vanhauwaert" initials="FV" lastIdx="4" clrIdx="0">
    <p:extLst>
      <p:ext uri="{19B8F6BF-5375-455C-9EA6-DF929625EA0E}">
        <p15:presenceInfo xmlns:p15="http://schemas.microsoft.com/office/powerpoint/2012/main" userId="S-1-5-21-136122031-3198374591-1304894904-11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a:srgbClr val="0082BE"/>
    <a:srgbClr val="0082B8"/>
    <a:srgbClr val="0082B4"/>
    <a:srgbClr val="0082AE"/>
    <a:srgbClr val="0078AE"/>
    <a:srgbClr val="0A78AE"/>
    <a:srgbClr val="00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110" d="100"/>
          <a:sy n="110" d="100"/>
        </p:scale>
        <p:origin x="156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9963A8-760C-486B-97D3-9A1A32343ACB}" type="datetimeFigureOut">
              <a:rPr lang="en-US" smtClean="0"/>
              <a:t>12/13/2019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2455AD-D708-4BED-A8DD-C24DB34DEF03}" type="slidenum">
              <a:rPr lang="en-US" smtClean="0"/>
              <a:t>‹#›</a:t>
            </a:fld>
            <a:endParaRPr lang="en-US"/>
          </a:p>
        </p:txBody>
      </p:sp>
    </p:spTree>
    <p:extLst>
      <p:ext uri="{BB962C8B-B14F-4D97-AF65-F5344CB8AC3E}">
        <p14:creationId xmlns:p14="http://schemas.microsoft.com/office/powerpoint/2010/main" val="136078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12/13/2019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en-US"/>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lgn="l">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a:xfrm>
            <a:off x="8328589" y="6523630"/>
            <a:ext cx="737110" cy="334370"/>
          </a:xfrm>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endParaRPr lang="en-US" sz="1600" dirty="0" smtClean="0">
              <a:solidFill>
                <a:srgbClr val="0D0D0D"/>
              </a:solidFill>
              <a:sym typeface="Arial" charset="0"/>
            </a:endParaRPr>
          </a:p>
          <a:p>
            <a:pPr>
              <a:defRPr/>
            </a:pPr>
            <a:r>
              <a:rPr lang="en-US" sz="1600" dirty="0" smtClean="0">
                <a:solidFill>
                  <a:srgbClr val="7F7F7F"/>
                </a:solidFill>
                <a:sym typeface="Arial" charset="0"/>
              </a:rPr>
              <a:t>https://www.ksz.fgov.be</a:t>
            </a:r>
            <a:endParaRPr lang="fr-BE" sz="1600" dirty="0" smtClean="0">
              <a:solidFill>
                <a:srgbClr val="7F7F7F"/>
              </a:solidFill>
              <a:sym typeface="Arial" charset="0"/>
            </a:endParaRPr>
          </a:p>
          <a:p>
            <a:pPr>
              <a:defRPr/>
            </a:pPr>
            <a:r>
              <a:rPr lang="en-US"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pic>
        <p:nvPicPr>
          <p:cNvPr id="1028"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sz-bcss.fgov.be/sites/default/files/assets/veiligheid_en_privacy/ivc_huishoudelijk_reglement.pdf" TargetMode="External"/><Relationship Id="rId2" Type="http://schemas.openxmlformats.org/officeDocument/2006/relationships/hyperlink" Target="mailto:ivc@mail.fgov.be" TargetMode="External"/><Relationship Id="rId1" Type="http://schemas.openxmlformats.org/officeDocument/2006/relationships/slideLayout" Target="../slideLayouts/slideLayout2.xml"/><Relationship Id="rId4" Type="http://schemas.openxmlformats.org/officeDocument/2006/relationships/hyperlink" Target="https://dt.bosa.be/sites/default/files/content/IVC_CSI/huishoudelijk_reglement.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health.fgov.be/ehealthplatform/nl/sectoraal-comite/documenten" TargetMode="External"/><Relationship Id="rId2" Type="http://schemas.openxmlformats.org/officeDocument/2006/relationships/hyperlink" Target="https://www.ksz-bcss.fgov.be/nl/deliberations-csi-list?term_node_tid_depth=51" TargetMode="External"/><Relationship Id="rId1" Type="http://schemas.openxmlformats.org/officeDocument/2006/relationships/slideLayout" Target="../slideLayouts/slideLayout2.xml"/><Relationship Id="rId4" Type="http://schemas.openxmlformats.org/officeDocument/2006/relationships/hyperlink" Target="https://dt.bosa.be/nl/ivc/beraadslagingen_kamer_federale_overheid_verenigde_kamers_i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ksz-bcss.fgov.be/nl/wetgeving/netwerk-van-de-ksz/wet-van-15-januari-1990-houdende-oprichting-en-organisatie-van-een" TargetMode="External"/><Relationship Id="rId2" Type="http://schemas.openxmlformats.org/officeDocument/2006/relationships/hyperlink" Target="http://www.ejustice.just.fgov.be/cgi_loi/change_lg.pl?language=nl&amp;la=N&amp;table_name=wet&amp;cn=2018090501" TargetMode="External"/><Relationship Id="rId1" Type="http://schemas.openxmlformats.org/officeDocument/2006/relationships/slideLayout" Target="../slideLayouts/slideLayout2.xml"/><Relationship Id="rId4" Type="http://schemas.openxmlformats.org/officeDocument/2006/relationships/hyperlink" Target="http://www.ejustice.just.fgov.be/eli/wet/2012/08/15/2012002044/juste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sz-bcss.fgov.be/nl/wetgeving/netwerk-van-de-ksz/koninklijk-besluit-van-4-februari-1997-tot-organisatie-van-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628800"/>
            <a:ext cx="7772400" cy="1224136"/>
          </a:xfrm>
        </p:spPr>
        <p:txBody>
          <a:bodyPr/>
          <a:lstStyle/>
          <a:p>
            <a:pPr eaLnBrk="1" hangingPunct="1">
              <a:defRPr/>
            </a:pPr>
            <a:r>
              <a:rPr lang="nl-BE" b="1" dirty="0" smtClean="0"/>
              <a:t/>
            </a:r>
            <a:br>
              <a:rPr lang="nl-BE" b="1" dirty="0" smtClean="0"/>
            </a:br>
            <a:r>
              <a:rPr lang="nl-BE" b="1" dirty="0"/>
              <a:t/>
            </a:r>
            <a:br>
              <a:rPr lang="nl-BE" b="1" dirty="0"/>
            </a:br>
            <a:r>
              <a:rPr lang="en-US" altLang="en-US" dirty="0" smtClean="0">
                <a:solidFill>
                  <a:srgbClr val="000000"/>
                </a:solidFill>
                <a:latin typeface="+mn-lt"/>
                <a:cs typeface="Arial" charset="0"/>
                <a:sym typeface="Arial" charset="0"/>
              </a:rPr>
              <a:t> </a:t>
            </a:r>
            <a:endParaRPr lang="en-GB" altLang="en-US" dirty="0" smtClean="0">
              <a:latin typeface="+mn-lt"/>
            </a:endParaRPr>
          </a:p>
        </p:txBody>
      </p:sp>
      <p:sp>
        <p:nvSpPr>
          <p:cNvPr id="3" name="Subtitle 2"/>
          <p:cNvSpPr>
            <a:spLocks noGrp="1"/>
          </p:cNvSpPr>
          <p:nvPr>
            <p:ph type="subTitle" idx="1"/>
          </p:nvPr>
        </p:nvSpPr>
        <p:spPr>
          <a:xfrm>
            <a:off x="251520" y="2060848"/>
            <a:ext cx="8640960" cy="2880320"/>
          </a:xfrm>
        </p:spPr>
        <p:txBody>
          <a:bodyPr rtlCol="0">
            <a:normAutofit/>
          </a:bodyPr>
          <a:lstStyle/>
          <a:p>
            <a:pPr eaLnBrk="1" fontAlgn="auto" hangingPunct="1">
              <a:spcAft>
                <a:spcPts val="0"/>
              </a:spcAft>
              <a:defRPr/>
            </a:pPr>
            <a:r>
              <a:rPr lang="nl-BE" sz="4000" b="1" dirty="0" smtClean="0">
                <a:solidFill>
                  <a:srgbClr val="0087BE"/>
                </a:solidFill>
              </a:rPr>
              <a:t>Informatieveiligheidscomité (IVC)</a:t>
            </a:r>
          </a:p>
          <a:p>
            <a:pPr eaLnBrk="1" fontAlgn="auto" hangingPunct="1">
              <a:spcAft>
                <a:spcPts val="0"/>
              </a:spcAft>
              <a:defRPr/>
            </a:pPr>
            <a:r>
              <a:rPr lang="nl-BE" sz="3200" b="1" dirty="0" smtClean="0">
                <a:solidFill>
                  <a:srgbClr val="0087BE"/>
                </a:solidFill>
              </a:rPr>
              <a:t>kamer sociale zekerheid en gezondheid</a:t>
            </a:r>
          </a:p>
          <a:p>
            <a:pPr eaLnBrk="1" fontAlgn="auto" hangingPunct="1">
              <a:spcAft>
                <a:spcPts val="0"/>
              </a:spcAft>
              <a:defRPr/>
            </a:pPr>
            <a:r>
              <a:rPr lang="nl-BE" sz="3200" b="1" dirty="0">
                <a:solidFill>
                  <a:srgbClr val="0087BE"/>
                </a:solidFill>
              </a:rPr>
              <a:t>&amp;</a:t>
            </a:r>
            <a:endParaRPr lang="nl-BE" sz="3200" b="1" dirty="0" smtClean="0">
              <a:solidFill>
                <a:srgbClr val="0087BE"/>
              </a:solidFill>
            </a:endParaRPr>
          </a:p>
          <a:p>
            <a:pPr eaLnBrk="1" fontAlgn="auto" hangingPunct="1">
              <a:spcAft>
                <a:spcPts val="0"/>
              </a:spcAft>
              <a:defRPr/>
            </a:pPr>
            <a:r>
              <a:rPr lang="nl-BE" sz="3200" b="1" dirty="0" smtClean="0">
                <a:solidFill>
                  <a:srgbClr val="0087BE"/>
                </a:solidFill>
              </a:rPr>
              <a:t>kamer federale overheid</a:t>
            </a:r>
          </a:p>
          <a:p>
            <a:pPr eaLnBrk="1" fontAlgn="auto" hangingPunct="1">
              <a:spcAft>
                <a:spcPts val="0"/>
              </a:spcAft>
              <a:defRPr/>
            </a:pPr>
            <a:endParaRPr lang="en-GB" sz="4000" dirty="0">
              <a:solidFill>
                <a:srgbClr val="0087BE"/>
              </a:solidFill>
              <a:ea typeface="+mj-ea"/>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Beraadslagingen IVC </a:t>
            </a:r>
            <a:r>
              <a:rPr lang="nl-BE" sz="2400" dirty="0" smtClean="0"/>
              <a:t>(2/6)</a:t>
            </a:r>
            <a:endParaRPr lang="nl-BE" sz="2400" dirty="0"/>
          </a:p>
        </p:txBody>
      </p:sp>
      <p:sp>
        <p:nvSpPr>
          <p:cNvPr id="3" name="Tijdelijke aanduiding voor inhoud 2"/>
          <p:cNvSpPr>
            <a:spLocks noGrp="1"/>
          </p:cNvSpPr>
          <p:nvPr>
            <p:ph idx="1"/>
          </p:nvPr>
        </p:nvSpPr>
        <p:spPr/>
        <p:txBody>
          <a:bodyPr/>
          <a:lstStyle/>
          <a:p>
            <a:pPr algn="just"/>
            <a:r>
              <a:rPr lang="nl-BE" dirty="0" smtClean="0"/>
              <a:t>kamer SZ&amp;G én kamer FO (verenigde kamers) – optionele beraadslaging</a:t>
            </a:r>
          </a:p>
          <a:p>
            <a:pPr lvl="1" algn="just"/>
            <a:r>
              <a:rPr lang="nl-BE" dirty="0" smtClean="0"/>
              <a:t>mededelingen van persoonsgegevens</a:t>
            </a:r>
          </a:p>
          <a:p>
            <a:pPr lvl="1" algn="just"/>
            <a:r>
              <a:rPr lang="nl-BE" dirty="0" smtClean="0"/>
              <a:t>door de KSZ, een openbare ISZ of een tot het netwerk toegetreden instantie van een Gemeenschap/Gewest</a:t>
            </a:r>
          </a:p>
          <a:p>
            <a:pPr lvl="1" algn="just"/>
            <a:r>
              <a:rPr lang="nl-BE" dirty="0" smtClean="0"/>
              <a:t>aan een FOD, POD of federale ION buiten de sociale zekerheid</a:t>
            </a:r>
          </a:p>
          <a:p>
            <a:pPr lvl="1" algn="just"/>
            <a:r>
              <a:rPr lang="nl-BE" dirty="0" smtClean="0"/>
              <a:t>vereisen een beraadslaging van de verenigde kamers</a:t>
            </a:r>
          </a:p>
          <a:p>
            <a:pPr lvl="2" algn="just"/>
            <a:r>
              <a:rPr lang="nl-BE" dirty="0" smtClean="0"/>
              <a:t>indien de betrokken verwerkingsverantwoordelijken niet tot een akkoord komen</a:t>
            </a:r>
          </a:p>
          <a:p>
            <a:pPr lvl="2" algn="just"/>
            <a:r>
              <a:rPr lang="nl-BE" dirty="0" smtClean="0"/>
              <a:t>indien minstens één betrokken verwerkingsverantwoordelijke om een beraadslaging verzoekt</a:t>
            </a:r>
          </a:p>
          <a:p>
            <a:endParaRPr lang="nl-BE" dirty="0"/>
          </a:p>
        </p:txBody>
      </p:sp>
      <p:sp>
        <p:nvSpPr>
          <p:cNvPr id="4" name="Tijdelijke aanduiding voor dianummer 3"/>
          <p:cNvSpPr>
            <a:spLocks noGrp="1"/>
          </p:cNvSpPr>
          <p:nvPr>
            <p:ph type="sldNum" sz="quarter" idx="10"/>
          </p:nvPr>
        </p:nvSpPr>
        <p:spPr/>
        <p:txBody>
          <a:bodyPr/>
          <a:lstStyle/>
          <a:p>
            <a:fld id="{84AEDDD6-2727-439E-A96F-E9FD4CA77376}" type="slidenum">
              <a:rPr lang="en-GB" smtClean="0"/>
              <a:pPr/>
              <a:t>10</a:t>
            </a:fld>
            <a:endParaRPr lang="en-GB" dirty="0"/>
          </a:p>
        </p:txBody>
      </p:sp>
    </p:spTree>
    <p:extLst>
      <p:ext uri="{BB962C8B-B14F-4D97-AF65-F5344CB8AC3E}">
        <p14:creationId xmlns:p14="http://schemas.microsoft.com/office/powerpoint/2010/main" val="2494271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Beraadslagingen IVC </a:t>
            </a:r>
            <a:r>
              <a:rPr lang="nl-BE" sz="2400" dirty="0" smtClean="0"/>
              <a:t>(3/6)</a:t>
            </a:r>
            <a:endParaRPr lang="nl-BE" sz="2400" dirty="0"/>
          </a:p>
        </p:txBody>
      </p:sp>
      <p:sp>
        <p:nvSpPr>
          <p:cNvPr id="3" name="Tijdelijke aanduiding voor inhoud 2"/>
          <p:cNvSpPr>
            <a:spLocks noGrp="1"/>
          </p:cNvSpPr>
          <p:nvPr>
            <p:ph idx="1"/>
          </p:nvPr>
        </p:nvSpPr>
        <p:spPr/>
        <p:txBody>
          <a:bodyPr/>
          <a:lstStyle/>
          <a:p>
            <a:pPr algn="just"/>
            <a:r>
              <a:rPr lang="nl-BE" dirty="0" smtClean="0"/>
              <a:t>kamer FO én kamer SZ&amp;G (verenigde kamers) – optionele beraadslaging</a:t>
            </a:r>
          </a:p>
          <a:p>
            <a:pPr lvl="1" algn="just"/>
            <a:r>
              <a:rPr lang="nl-BE" dirty="0" smtClean="0"/>
              <a:t>mededelingen van persoonsgegevens</a:t>
            </a:r>
          </a:p>
          <a:p>
            <a:pPr lvl="1" algn="just"/>
            <a:r>
              <a:rPr lang="nl-BE" dirty="0" smtClean="0"/>
              <a:t>door een FOD, POD of federale ION buiten de sociale zekerheid</a:t>
            </a:r>
          </a:p>
          <a:p>
            <a:pPr lvl="1" algn="just"/>
            <a:r>
              <a:rPr lang="nl-BE" dirty="0" smtClean="0"/>
              <a:t>aan een openbare ISZ</a:t>
            </a:r>
          </a:p>
          <a:p>
            <a:pPr lvl="1" algn="just"/>
            <a:r>
              <a:rPr lang="nl-BE" dirty="0" smtClean="0"/>
              <a:t>vereisen een beraadslaging van de verenigde kamers</a:t>
            </a:r>
          </a:p>
          <a:p>
            <a:pPr lvl="2" algn="just"/>
            <a:r>
              <a:rPr lang="nl-BE" dirty="0" smtClean="0"/>
              <a:t>indien de betrokken verwerkingsverantwoordelijken niet tot een akkoord komen</a:t>
            </a:r>
          </a:p>
          <a:p>
            <a:pPr lvl="2" algn="just"/>
            <a:r>
              <a:rPr lang="nl-BE" dirty="0" smtClean="0"/>
              <a:t>indien minstens één betrokken verwerkingsverantwoordelijke om een beraadslaging verzoekt</a:t>
            </a:r>
          </a:p>
          <a:p>
            <a:endParaRPr lang="nl-BE" dirty="0"/>
          </a:p>
        </p:txBody>
      </p:sp>
      <p:sp>
        <p:nvSpPr>
          <p:cNvPr id="4" name="Tijdelijke aanduiding voor dianummer 3"/>
          <p:cNvSpPr>
            <a:spLocks noGrp="1"/>
          </p:cNvSpPr>
          <p:nvPr>
            <p:ph type="sldNum" sz="quarter" idx="10"/>
          </p:nvPr>
        </p:nvSpPr>
        <p:spPr/>
        <p:txBody>
          <a:bodyPr/>
          <a:lstStyle/>
          <a:p>
            <a:fld id="{84AEDDD6-2727-439E-A96F-E9FD4CA77376}" type="slidenum">
              <a:rPr lang="en-GB" smtClean="0"/>
              <a:pPr/>
              <a:t>11</a:t>
            </a:fld>
            <a:endParaRPr lang="en-GB" dirty="0"/>
          </a:p>
        </p:txBody>
      </p:sp>
    </p:spTree>
    <p:extLst>
      <p:ext uri="{BB962C8B-B14F-4D97-AF65-F5344CB8AC3E}">
        <p14:creationId xmlns:p14="http://schemas.microsoft.com/office/powerpoint/2010/main" val="375945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Beraadslagingen IVC </a:t>
            </a:r>
            <a:r>
              <a:rPr lang="nl-BE" sz="2400" dirty="0" smtClean="0"/>
              <a:t>(4/6)</a:t>
            </a:r>
            <a:endParaRPr lang="nl-BE" sz="2400" dirty="0"/>
          </a:p>
        </p:txBody>
      </p:sp>
      <p:sp>
        <p:nvSpPr>
          <p:cNvPr id="3" name="Tijdelijke aanduiding voor inhoud 2"/>
          <p:cNvSpPr>
            <a:spLocks noGrp="1"/>
          </p:cNvSpPr>
          <p:nvPr>
            <p:ph idx="1"/>
          </p:nvPr>
        </p:nvSpPr>
        <p:spPr/>
        <p:txBody>
          <a:bodyPr/>
          <a:lstStyle/>
          <a:p>
            <a:pPr algn="just"/>
            <a:r>
              <a:rPr lang="nl-BE" dirty="0" smtClean="0"/>
              <a:t>kamer SZ&amp;G én kamer FO (verenigde kamers) – verplichte beraadslaging</a:t>
            </a:r>
          </a:p>
          <a:p>
            <a:pPr lvl="1" algn="just"/>
            <a:r>
              <a:rPr lang="nl-BE" dirty="0" smtClean="0"/>
              <a:t>mededelingen van persoonsgegevens</a:t>
            </a:r>
          </a:p>
          <a:p>
            <a:pPr lvl="1" algn="just"/>
            <a:r>
              <a:rPr lang="nl-BE" dirty="0" smtClean="0"/>
              <a:t>door een niet-openbare ISZ</a:t>
            </a:r>
          </a:p>
          <a:p>
            <a:pPr lvl="1" algn="just"/>
            <a:r>
              <a:rPr lang="nl-BE" dirty="0" smtClean="0"/>
              <a:t>aan een FOD, POD of federale ION buiten de sociale zekerheid</a:t>
            </a:r>
          </a:p>
          <a:p>
            <a:pPr lvl="1" algn="just"/>
            <a:r>
              <a:rPr lang="nl-BE" dirty="0" smtClean="0"/>
              <a:t>vereisen een beraadslaging van de verenigde kamers</a:t>
            </a:r>
          </a:p>
          <a:p>
            <a:pPr algn="just"/>
            <a:endParaRPr lang="nl-BE" dirty="0" smtClean="0"/>
          </a:p>
          <a:p>
            <a:pPr algn="just"/>
            <a:r>
              <a:rPr lang="nl-BE" dirty="0" smtClean="0"/>
              <a:t>kamer FO én kamer SZ&amp;G (verenigde kamers) – verplichte beraadslaging</a:t>
            </a:r>
          </a:p>
          <a:p>
            <a:pPr lvl="1" algn="just"/>
            <a:r>
              <a:rPr lang="nl-BE" dirty="0" smtClean="0"/>
              <a:t>mededelingen van persoonsgegevens</a:t>
            </a:r>
          </a:p>
          <a:p>
            <a:pPr lvl="1" algn="just"/>
            <a:r>
              <a:rPr lang="nl-BE" dirty="0" smtClean="0"/>
              <a:t>door een FOD, POD of federale ION buiten de sociale zekerheid</a:t>
            </a:r>
          </a:p>
          <a:p>
            <a:pPr lvl="1" algn="just"/>
            <a:r>
              <a:rPr lang="nl-BE" dirty="0" smtClean="0"/>
              <a:t>aan een niet-openbare ISZ</a:t>
            </a:r>
          </a:p>
          <a:p>
            <a:pPr lvl="1" algn="just"/>
            <a:r>
              <a:rPr lang="nl-BE" dirty="0" smtClean="0"/>
              <a:t>vereisen een beraadslaging van de verenigde kamers</a:t>
            </a:r>
          </a:p>
          <a:p>
            <a:endParaRPr lang="en-US" dirty="0" smtClean="0"/>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84AEDDD6-2727-439E-A96F-E9FD4CA77376}" type="slidenum">
              <a:rPr lang="en-GB" smtClean="0"/>
              <a:pPr/>
              <a:t>12</a:t>
            </a:fld>
            <a:endParaRPr lang="en-GB" dirty="0"/>
          </a:p>
        </p:txBody>
      </p:sp>
    </p:spTree>
    <p:extLst>
      <p:ext uri="{BB962C8B-B14F-4D97-AF65-F5344CB8AC3E}">
        <p14:creationId xmlns:p14="http://schemas.microsoft.com/office/powerpoint/2010/main" val="4026918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Beraadslagingen IVC </a:t>
            </a:r>
            <a:r>
              <a:rPr lang="nl-BE" sz="2400" dirty="0" smtClean="0"/>
              <a:t>(5/6)</a:t>
            </a:r>
            <a:endParaRPr lang="nl-BE" sz="2400" dirty="0"/>
          </a:p>
        </p:txBody>
      </p:sp>
      <p:sp>
        <p:nvSpPr>
          <p:cNvPr id="3" name="Tijdelijke aanduiding voor inhoud 2"/>
          <p:cNvSpPr>
            <a:spLocks noGrp="1"/>
          </p:cNvSpPr>
          <p:nvPr>
            <p:ph idx="1"/>
          </p:nvPr>
        </p:nvSpPr>
        <p:spPr/>
        <p:txBody>
          <a:bodyPr/>
          <a:lstStyle/>
          <a:p>
            <a:pPr algn="just"/>
            <a:r>
              <a:rPr lang="nl-BE" dirty="0" smtClean="0"/>
              <a:t>kamer SZ&amp;G – verplichte beraadslaging</a:t>
            </a:r>
          </a:p>
          <a:p>
            <a:pPr lvl="1" algn="just"/>
            <a:r>
              <a:rPr lang="nl-BE" dirty="0" smtClean="0"/>
              <a:t>mededelingen van persoonsgegevens die de gezondheid betreffen</a:t>
            </a:r>
          </a:p>
          <a:p>
            <a:pPr lvl="1" algn="just"/>
            <a:r>
              <a:rPr lang="nl-BE" dirty="0" smtClean="0"/>
              <a:t>vereisen in bepaalde gevallen een beraadslaging van de kamer SZ&amp;G</a:t>
            </a:r>
          </a:p>
          <a:p>
            <a:pPr lvl="1" algn="just"/>
            <a:endParaRPr lang="nl-BE" dirty="0" smtClean="0"/>
          </a:p>
          <a:p>
            <a:pPr algn="just"/>
            <a:r>
              <a:rPr lang="nl-BE" dirty="0" smtClean="0"/>
              <a:t>kamer FO – optionele beraadslaging</a:t>
            </a:r>
          </a:p>
          <a:p>
            <a:pPr lvl="1" algn="just"/>
            <a:r>
              <a:rPr lang="nl-BE" dirty="0" smtClean="0"/>
              <a:t>mededelingen van persoonsgegevens</a:t>
            </a:r>
          </a:p>
          <a:p>
            <a:pPr lvl="1" algn="just"/>
            <a:r>
              <a:rPr lang="nl-BE" dirty="0" smtClean="0"/>
              <a:t>door een FOD, POD of federale ION buiten de sociale zekerheid</a:t>
            </a:r>
          </a:p>
          <a:p>
            <a:pPr lvl="1" algn="just"/>
            <a:r>
              <a:rPr lang="nl-BE" dirty="0" smtClean="0"/>
              <a:t>aan een derde, andere dan een ISZ</a:t>
            </a:r>
          </a:p>
          <a:p>
            <a:pPr lvl="1" algn="just"/>
            <a:r>
              <a:rPr lang="nl-BE" dirty="0" smtClean="0"/>
              <a:t>vereisen een beraadslaging van de kamer FO</a:t>
            </a:r>
          </a:p>
          <a:p>
            <a:pPr lvl="2" algn="just"/>
            <a:r>
              <a:rPr lang="nl-BE" dirty="0" smtClean="0"/>
              <a:t>indien de betrokken verwerkingsverantwoordelijken niet tot een akkoord komen</a:t>
            </a:r>
          </a:p>
          <a:p>
            <a:pPr lvl="2" algn="just"/>
            <a:r>
              <a:rPr lang="nl-BE" dirty="0" smtClean="0"/>
              <a:t>indien minstens één betrokken verwerkingsverantwoordelijke om een beraadslaging verzoekt</a:t>
            </a:r>
          </a:p>
          <a:p>
            <a:endParaRPr lang="nl-BE" dirty="0" smtClean="0"/>
          </a:p>
          <a:p>
            <a:endParaRPr lang="nl-BE" dirty="0"/>
          </a:p>
        </p:txBody>
      </p:sp>
      <p:sp>
        <p:nvSpPr>
          <p:cNvPr id="4" name="Tijdelijke aanduiding voor dianummer 3"/>
          <p:cNvSpPr>
            <a:spLocks noGrp="1"/>
          </p:cNvSpPr>
          <p:nvPr>
            <p:ph type="sldNum" sz="quarter" idx="10"/>
          </p:nvPr>
        </p:nvSpPr>
        <p:spPr/>
        <p:txBody>
          <a:bodyPr/>
          <a:lstStyle/>
          <a:p>
            <a:fld id="{84AEDDD6-2727-439E-A96F-E9FD4CA77376}" type="slidenum">
              <a:rPr lang="en-GB" smtClean="0"/>
              <a:pPr/>
              <a:t>13</a:t>
            </a:fld>
            <a:endParaRPr lang="en-GB" dirty="0"/>
          </a:p>
        </p:txBody>
      </p:sp>
    </p:spTree>
    <p:extLst>
      <p:ext uri="{BB962C8B-B14F-4D97-AF65-F5344CB8AC3E}">
        <p14:creationId xmlns:p14="http://schemas.microsoft.com/office/powerpoint/2010/main" val="142231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Beraadslagingen IVC </a:t>
            </a:r>
            <a:r>
              <a:rPr lang="nl-BE" sz="2400" dirty="0" smtClean="0"/>
              <a:t>(6/6)</a:t>
            </a:r>
            <a:endParaRPr lang="en-US" sz="2400" dirty="0"/>
          </a:p>
        </p:txBody>
      </p:sp>
      <p:sp>
        <p:nvSpPr>
          <p:cNvPr id="3" name="Content Placeholder 2"/>
          <p:cNvSpPr>
            <a:spLocks noGrp="1"/>
          </p:cNvSpPr>
          <p:nvPr>
            <p:ph idx="1"/>
          </p:nvPr>
        </p:nvSpPr>
        <p:spPr/>
        <p:txBody>
          <a:bodyPr>
            <a:normAutofit lnSpcReduction="10000"/>
          </a:bodyPr>
          <a:lstStyle/>
          <a:p>
            <a:pPr algn="just"/>
            <a:r>
              <a:rPr lang="nl-BE" dirty="0" smtClean="0"/>
              <a:t>de beraadslagingen van het IVC hebben een algemene bindende draagwijdte tussen partijen en jegens derden, mogen niet in strijd zijn met hogere rechtsnormen en kunnen worden betwist volgens de geldende rechtsmiddelen</a:t>
            </a:r>
          </a:p>
          <a:p>
            <a:pPr algn="just"/>
            <a:endParaRPr lang="nl-BE" dirty="0" smtClean="0"/>
          </a:p>
          <a:p>
            <a:pPr algn="just"/>
            <a:r>
              <a:rPr lang="nl-BE" dirty="0" smtClean="0"/>
              <a:t>de GBA kan elke beraadslaging van het IVC toetsen aan hogere rechtsnormen en bij niet-overeenstemming het IVC vragen om de beraadslaging op bepaalde punten te heroverwegen</a:t>
            </a:r>
          </a:p>
          <a:p>
            <a:pPr algn="just"/>
            <a:endParaRPr lang="nl-BE" dirty="0" smtClean="0"/>
          </a:p>
          <a:p>
            <a:pPr algn="just"/>
            <a:r>
              <a:rPr lang="nl-BE" dirty="0" smtClean="0"/>
              <a:t>als het IVC een beraadslaging verleent voor de mededeling van persoonsgegevens door de federale overheid, is die vrijgesteld van het opstellen van een protocol met de bestemmeling</a:t>
            </a:r>
          </a:p>
        </p:txBody>
      </p:sp>
      <p:sp>
        <p:nvSpPr>
          <p:cNvPr id="4" name="Slide Number Placeholder 3"/>
          <p:cNvSpPr>
            <a:spLocks noGrp="1"/>
          </p:cNvSpPr>
          <p:nvPr>
            <p:ph type="sldNum" sz="quarter" idx="10"/>
          </p:nvPr>
        </p:nvSpPr>
        <p:spPr/>
        <p:txBody>
          <a:bodyPr/>
          <a:lstStyle/>
          <a:p>
            <a:fld id="{84AEDDD6-2727-439E-A96F-E9FD4CA77376}" type="slidenum">
              <a:rPr lang="en-GB" smtClean="0"/>
              <a:pPr/>
              <a:t>14</a:t>
            </a:fld>
            <a:endParaRPr lang="en-GB" dirty="0"/>
          </a:p>
        </p:txBody>
      </p:sp>
    </p:spTree>
    <p:extLst>
      <p:ext uri="{BB962C8B-B14F-4D97-AF65-F5344CB8AC3E}">
        <p14:creationId xmlns:p14="http://schemas.microsoft.com/office/powerpoint/2010/main" val="42521569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Praktisch </a:t>
            </a:r>
            <a:r>
              <a:rPr lang="nl-BE" sz="2400" dirty="0" smtClean="0"/>
              <a:t>(1/2)</a:t>
            </a: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nl-BE" dirty="0" smtClean="0"/>
              <a:t>maandelijkse vergadering </a:t>
            </a:r>
            <a:r>
              <a:rPr lang="nl-NL" dirty="0" smtClean="0"/>
              <a:t>(in principe de eerste dinsdag)</a:t>
            </a:r>
            <a:endParaRPr lang="nl-BE" dirty="0" smtClean="0"/>
          </a:p>
          <a:p>
            <a:pPr algn="just"/>
            <a:r>
              <a:rPr lang="nl-BE" dirty="0" smtClean="0"/>
              <a:t>aanvragen via </a:t>
            </a:r>
            <a:r>
              <a:rPr lang="nl-BE" dirty="0" smtClean="0">
                <a:hlinkClick r:id="rId2"/>
              </a:rPr>
              <a:t>ivc@mail.fgov.be</a:t>
            </a:r>
            <a:r>
              <a:rPr lang="nl-BE" dirty="0" smtClean="0"/>
              <a:t> (template ter beschikking)</a:t>
            </a:r>
          </a:p>
          <a:p>
            <a:pPr algn="just"/>
            <a:r>
              <a:rPr lang="nl-NL" dirty="0" smtClean="0"/>
              <a:t>binnen de week volgt een elektronische ontvangstbevestiging met vermelding of </a:t>
            </a:r>
            <a:r>
              <a:rPr lang="nl-NL" dirty="0"/>
              <a:t>de </a:t>
            </a:r>
            <a:r>
              <a:rPr lang="nl-NL" dirty="0" smtClean="0"/>
              <a:t>aanvraag </a:t>
            </a:r>
            <a:r>
              <a:rPr lang="nl-NL" dirty="0"/>
              <a:t>al dan niet volledig is en welke elementen </a:t>
            </a:r>
            <a:r>
              <a:rPr lang="nl-NL" dirty="0" smtClean="0"/>
              <a:t>eventueel </a:t>
            </a:r>
            <a:r>
              <a:rPr lang="nl-NL" dirty="0"/>
              <a:t>nog moeten worden </a:t>
            </a:r>
            <a:r>
              <a:rPr lang="nl-NL" dirty="0" smtClean="0"/>
              <a:t>toegevoegd</a:t>
            </a:r>
          </a:p>
          <a:p>
            <a:pPr algn="just"/>
            <a:r>
              <a:rPr lang="nl-NL" dirty="0"/>
              <a:t>v</a:t>
            </a:r>
            <a:r>
              <a:rPr lang="nl-NL" dirty="0" smtClean="0"/>
              <a:t>olledige aanvragen worden ten </a:t>
            </a:r>
            <a:r>
              <a:rPr lang="nl-NL" dirty="0"/>
              <a:t>laatste behandeld tijdens de </a:t>
            </a:r>
            <a:r>
              <a:rPr lang="nl-NL" dirty="0" smtClean="0"/>
              <a:t>tweede vergadering </a:t>
            </a:r>
            <a:r>
              <a:rPr lang="nl-NL" dirty="0"/>
              <a:t>die </a:t>
            </a:r>
            <a:r>
              <a:rPr lang="nl-NL" dirty="0" smtClean="0"/>
              <a:t>volgt op </a:t>
            </a:r>
            <a:r>
              <a:rPr lang="nl-NL" dirty="0"/>
              <a:t>de indiening </a:t>
            </a:r>
            <a:r>
              <a:rPr lang="nl-NL" dirty="0" smtClean="0"/>
              <a:t>(eventueel schriftelijke </a:t>
            </a:r>
            <a:r>
              <a:rPr lang="nl-NL" dirty="0"/>
              <a:t>procedure bij </a:t>
            </a:r>
            <a:r>
              <a:rPr lang="nl-NL" dirty="0" smtClean="0"/>
              <a:t>gemotiveerde hoogdringendheid)</a:t>
            </a:r>
          </a:p>
          <a:p>
            <a:pPr algn="just"/>
            <a:r>
              <a:rPr lang="nl-NL" dirty="0" smtClean="0"/>
              <a:t>huishoudelijk reglement</a:t>
            </a:r>
          </a:p>
          <a:p>
            <a:pPr lvl="1" algn="just"/>
            <a:r>
              <a:rPr lang="nl-NL" dirty="0" smtClean="0"/>
              <a:t>opgesteld overeenkomstig</a:t>
            </a:r>
          </a:p>
          <a:p>
            <a:pPr lvl="2" algn="just"/>
            <a:r>
              <a:rPr lang="nl-NL" dirty="0" smtClean="0"/>
              <a:t>artikel 45 </a:t>
            </a:r>
            <a:r>
              <a:rPr lang="nl-BE" dirty="0"/>
              <a:t>KSZ-wet van 15 januari </a:t>
            </a:r>
            <a:r>
              <a:rPr lang="nl-BE" dirty="0" smtClean="0"/>
              <a:t>1990</a:t>
            </a:r>
          </a:p>
          <a:p>
            <a:pPr lvl="2" algn="just"/>
            <a:r>
              <a:rPr lang="nl-BE" dirty="0" smtClean="0"/>
              <a:t>artikel 35/5 FDI-wet van 15 augustus 2012</a:t>
            </a:r>
          </a:p>
          <a:p>
            <a:pPr lvl="1" algn="just"/>
            <a:r>
              <a:rPr lang="nl-NL" dirty="0" smtClean="0"/>
              <a:t>bekrachtigd </a:t>
            </a:r>
            <a:r>
              <a:rPr lang="nl-NL" dirty="0"/>
              <a:t>bij </a:t>
            </a:r>
            <a:r>
              <a:rPr lang="nl-NL" dirty="0" smtClean="0"/>
              <a:t>KB van 12 november 2018</a:t>
            </a:r>
          </a:p>
          <a:p>
            <a:pPr lvl="1" algn="just"/>
            <a:r>
              <a:rPr lang="nl-NL" dirty="0" smtClean="0"/>
              <a:t>gepubliceerd in Belgisch Staatsblad van 27 november 2018</a:t>
            </a:r>
            <a:endParaRPr lang="nl-BE" dirty="0" smtClean="0"/>
          </a:p>
          <a:p>
            <a:pPr lvl="2" algn="just"/>
            <a:r>
              <a:rPr lang="nl-BE" sz="1300" dirty="0" smtClean="0">
                <a:hlinkClick r:id="rId3"/>
              </a:rPr>
              <a:t>https://www.ksz-bcss.fgov.be/sites/default/files/assets/veiligheid_en_privacy/ivc_huishoudelijk_reglement.pdf</a:t>
            </a:r>
            <a:endParaRPr lang="nl-BE" sz="1300" dirty="0" smtClean="0"/>
          </a:p>
          <a:p>
            <a:pPr lvl="2" algn="just"/>
            <a:r>
              <a:rPr lang="nl-BE" sz="1300" dirty="0">
                <a:hlinkClick r:id="rId4"/>
              </a:rPr>
              <a:t>https://</a:t>
            </a:r>
            <a:r>
              <a:rPr lang="nl-BE" sz="1300" dirty="0" smtClean="0">
                <a:hlinkClick r:id="rId4"/>
              </a:rPr>
              <a:t>dt.bosa.be/sites/default/files/content/IVC_CSI/huishoudelijk_reglement.pdf</a:t>
            </a:r>
            <a:endParaRPr lang="nl-BE" sz="1300" dirty="0"/>
          </a:p>
          <a:p>
            <a:pPr lvl="2" algn="just"/>
            <a:endParaRPr lang="nl-NL"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15</a:t>
            </a:fld>
            <a:endParaRPr lang="en-GB" dirty="0"/>
          </a:p>
        </p:txBody>
      </p:sp>
    </p:spTree>
    <p:extLst>
      <p:ext uri="{BB962C8B-B14F-4D97-AF65-F5344CB8AC3E}">
        <p14:creationId xmlns:p14="http://schemas.microsoft.com/office/powerpoint/2010/main" val="800060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Praktisch </a:t>
            </a:r>
            <a:r>
              <a:rPr lang="nl-BE" sz="2400" dirty="0" smtClean="0"/>
              <a:t>(2/2)</a:t>
            </a:r>
            <a:endParaRPr lang="en-US" sz="2400" dirty="0"/>
          </a:p>
        </p:txBody>
      </p:sp>
      <p:sp>
        <p:nvSpPr>
          <p:cNvPr id="3" name="Content Placeholder 2"/>
          <p:cNvSpPr>
            <a:spLocks noGrp="1"/>
          </p:cNvSpPr>
          <p:nvPr>
            <p:ph idx="1"/>
          </p:nvPr>
        </p:nvSpPr>
        <p:spPr/>
        <p:txBody>
          <a:bodyPr>
            <a:normAutofit/>
          </a:bodyPr>
          <a:lstStyle/>
          <a:p>
            <a:pPr algn="just"/>
            <a:r>
              <a:rPr lang="nl-BE" dirty="0" smtClean="0"/>
              <a:t>voorbereiding van de beraadslagingen</a:t>
            </a:r>
          </a:p>
          <a:p>
            <a:pPr lvl="1" algn="just"/>
            <a:r>
              <a:rPr lang="nl-NL" dirty="0" smtClean="0"/>
              <a:t>de KSZ stelt </a:t>
            </a:r>
            <a:r>
              <a:rPr lang="nl-NL" dirty="0"/>
              <a:t>een </a:t>
            </a:r>
            <a:r>
              <a:rPr lang="nl-NL" dirty="0" smtClean="0"/>
              <a:t>juridisch/technisch </a:t>
            </a:r>
            <a:r>
              <a:rPr lang="nl-NL" dirty="0"/>
              <a:t>advies op over elke aanvraag </a:t>
            </a:r>
            <a:r>
              <a:rPr lang="nl-NL" dirty="0" smtClean="0"/>
              <a:t>inzake </a:t>
            </a:r>
            <a:r>
              <a:rPr lang="nl-NL" dirty="0"/>
              <a:t>de mededeling van sociale </a:t>
            </a:r>
            <a:r>
              <a:rPr lang="nl-NL" dirty="0" smtClean="0"/>
              <a:t>persoonsgegevens waarvan </a:t>
            </a:r>
            <a:r>
              <a:rPr lang="nl-NL" dirty="0"/>
              <a:t>zij </a:t>
            </a:r>
            <a:r>
              <a:rPr lang="nl-NL" dirty="0" smtClean="0"/>
              <a:t> een </a:t>
            </a:r>
            <a:r>
              <a:rPr lang="nl-NL" dirty="0"/>
              <a:t>afschrift </a:t>
            </a:r>
            <a:r>
              <a:rPr lang="nl-NL" dirty="0" smtClean="0"/>
              <a:t>ontvangt</a:t>
            </a:r>
          </a:p>
          <a:p>
            <a:pPr lvl="1" algn="just"/>
            <a:r>
              <a:rPr lang="nl-NL" dirty="0"/>
              <a:t>het </a:t>
            </a:r>
            <a:r>
              <a:rPr lang="nl-NL" dirty="0" smtClean="0"/>
              <a:t>EHP stelt </a:t>
            </a:r>
            <a:r>
              <a:rPr lang="nl-NL" dirty="0"/>
              <a:t>een </a:t>
            </a:r>
            <a:r>
              <a:rPr lang="nl-NL" dirty="0" smtClean="0"/>
              <a:t>juridisch/technisch </a:t>
            </a:r>
            <a:r>
              <a:rPr lang="nl-NL" dirty="0"/>
              <a:t>advies op over elke aanvraag </a:t>
            </a:r>
            <a:r>
              <a:rPr lang="nl-NL" dirty="0" smtClean="0"/>
              <a:t>inzake </a:t>
            </a:r>
            <a:r>
              <a:rPr lang="nl-NL" dirty="0"/>
              <a:t>de mededeling van </a:t>
            </a:r>
            <a:r>
              <a:rPr lang="nl-NL" dirty="0" smtClean="0"/>
              <a:t>gezondheidspersoonsgegevens waarvan </a:t>
            </a:r>
            <a:r>
              <a:rPr lang="nl-NL" dirty="0"/>
              <a:t>het </a:t>
            </a:r>
            <a:r>
              <a:rPr lang="nl-NL" dirty="0" smtClean="0"/>
              <a:t>een </a:t>
            </a:r>
            <a:r>
              <a:rPr lang="nl-NL" dirty="0"/>
              <a:t>afschrift </a:t>
            </a:r>
            <a:r>
              <a:rPr lang="nl-NL" dirty="0" smtClean="0"/>
              <a:t>ontvangt</a:t>
            </a:r>
          </a:p>
          <a:p>
            <a:pPr lvl="1" algn="just"/>
            <a:r>
              <a:rPr lang="nl-NL" dirty="0"/>
              <a:t>de FOD Beleid en </a:t>
            </a:r>
            <a:r>
              <a:rPr lang="nl-NL" dirty="0" smtClean="0"/>
              <a:t>Ondersteuning stelt </a:t>
            </a:r>
            <a:r>
              <a:rPr lang="nl-NL" dirty="0"/>
              <a:t>een juridisch/technisch advies op over elke aanvraag inzake de mededeling van </a:t>
            </a:r>
            <a:r>
              <a:rPr lang="nl-NL" dirty="0" smtClean="0"/>
              <a:t>persoonsgegevens </a:t>
            </a:r>
            <a:r>
              <a:rPr lang="nl-NL" dirty="0"/>
              <a:t>waarvan </a:t>
            </a:r>
            <a:r>
              <a:rPr lang="nl-NL" dirty="0" smtClean="0"/>
              <a:t>hij </a:t>
            </a:r>
            <a:r>
              <a:rPr lang="nl-NL" dirty="0"/>
              <a:t>een afschrift ontvangt</a:t>
            </a:r>
          </a:p>
          <a:p>
            <a:pPr lvl="1" algn="just"/>
            <a:r>
              <a:rPr lang="nl-NL" dirty="0" smtClean="0"/>
              <a:t>de voormelde instanties stellen samen een juridisch/technisch </a:t>
            </a:r>
            <a:r>
              <a:rPr lang="nl-NL" dirty="0"/>
              <a:t>advies op over elke aanvraag </a:t>
            </a:r>
            <a:r>
              <a:rPr lang="nl-NL" dirty="0" smtClean="0"/>
              <a:t>inzake </a:t>
            </a:r>
            <a:r>
              <a:rPr lang="nl-NL" dirty="0"/>
              <a:t>de mededeling van persoonsgegevens die door de verenigde kamers </a:t>
            </a:r>
            <a:r>
              <a:rPr lang="nl-NL" dirty="0" smtClean="0"/>
              <a:t>behandeld wordt</a:t>
            </a:r>
          </a:p>
          <a:p>
            <a:pPr lvl="2" algn="just"/>
            <a:endParaRPr lang="nl-NL"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16</a:t>
            </a:fld>
            <a:endParaRPr lang="en-GB" dirty="0"/>
          </a:p>
        </p:txBody>
      </p:sp>
    </p:spTree>
    <p:extLst>
      <p:ext uri="{BB962C8B-B14F-4D97-AF65-F5344CB8AC3E}">
        <p14:creationId xmlns:p14="http://schemas.microsoft.com/office/powerpoint/2010/main" val="742502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Verenigbaarheid met GDPR </a:t>
            </a:r>
            <a:r>
              <a:rPr lang="nl-BE" sz="2400" dirty="0" smtClean="0"/>
              <a:t>(1/3)</a:t>
            </a:r>
            <a:endParaRPr lang="en-US" sz="2400" dirty="0"/>
          </a:p>
        </p:txBody>
      </p:sp>
      <p:sp>
        <p:nvSpPr>
          <p:cNvPr id="3" name="Content Placeholder 2"/>
          <p:cNvSpPr>
            <a:spLocks noGrp="1"/>
          </p:cNvSpPr>
          <p:nvPr>
            <p:ph idx="1"/>
          </p:nvPr>
        </p:nvSpPr>
        <p:spPr/>
        <p:txBody>
          <a:bodyPr>
            <a:noAutofit/>
          </a:bodyPr>
          <a:lstStyle/>
          <a:p>
            <a:pPr algn="just"/>
            <a:r>
              <a:rPr lang="nl-BE" dirty="0" smtClean="0"/>
              <a:t>diverse </a:t>
            </a:r>
            <a:r>
              <a:rPr lang="nl-BE" dirty="0"/>
              <a:t>artikelen </a:t>
            </a:r>
            <a:r>
              <a:rPr lang="nl-BE" dirty="0" smtClean="0"/>
              <a:t>van </a:t>
            </a:r>
            <a:r>
              <a:rPr lang="nl-BE" dirty="0"/>
              <a:t>de GDPR </a:t>
            </a:r>
            <a:r>
              <a:rPr lang="nl-BE" dirty="0" smtClean="0"/>
              <a:t>bieden de </a:t>
            </a:r>
            <a:r>
              <a:rPr lang="nl-BE" dirty="0"/>
              <a:t>nodige </a:t>
            </a:r>
            <a:r>
              <a:rPr lang="nl-BE" dirty="0" smtClean="0"/>
              <a:t>flexibiliteit</a:t>
            </a:r>
            <a:endParaRPr lang="fr-BE" dirty="0"/>
          </a:p>
          <a:p>
            <a:pPr algn="just"/>
            <a:r>
              <a:rPr lang="nl-BE" dirty="0" smtClean="0"/>
              <a:t>artikel 36, 5 GDPR (niet uitgevoerd)</a:t>
            </a:r>
          </a:p>
          <a:p>
            <a:pPr lvl="1" algn="just"/>
            <a:r>
              <a:rPr lang="nl-NL" sz="1600" dirty="0" smtClean="0"/>
              <a:t>“(…) </a:t>
            </a:r>
            <a:r>
              <a:rPr lang="nl-NL" sz="1600" i="1" dirty="0" smtClean="0"/>
              <a:t>kunnen </a:t>
            </a:r>
            <a:r>
              <a:rPr lang="nl-NL" sz="1600" i="1" dirty="0"/>
              <a:t>de verwerkingsverantwoordelijken lidstaatrechtelijk ertoe worden verplicht overleg met de toezichthoudende autoriteit te plegen en om haar voorafgaande toestemming te verzoeken wanneer zij met het oog op de vervulling van een taak van algemeen belang verwerken, onder meer wanneer verwerking verband houdt met sociale bescherming en </a:t>
            </a:r>
            <a:r>
              <a:rPr lang="nl-NL" sz="1600" i="1" dirty="0" smtClean="0"/>
              <a:t>volksgezondheid</a:t>
            </a:r>
            <a:r>
              <a:rPr lang="nl-NL" sz="1600" dirty="0" smtClean="0"/>
              <a:t>”</a:t>
            </a:r>
          </a:p>
          <a:p>
            <a:pPr lvl="1" algn="just"/>
            <a:r>
              <a:rPr lang="nl-NL" sz="1600" dirty="0" smtClean="0"/>
              <a:t>op vraag van België opgesteld om de “machtigingscomités” alsnog te kunnen behouden, </a:t>
            </a:r>
            <a:r>
              <a:rPr lang="nl-BE" sz="1600" dirty="0" smtClean="0"/>
              <a:t>in </a:t>
            </a:r>
            <a:r>
              <a:rPr lang="nl-BE" sz="1600" dirty="0"/>
              <a:t>overeenstemming met de bepalingen van de </a:t>
            </a:r>
            <a:r>
              <a:rPr lang="nl-BE" sz="1600" dirty="0" smtClean="0"/>
              <a:t>GDPR, weliswaar met als uitgangspunt dat </a:t>
            </a:r>
            <a:r>
              <a:rPr lang="nl-BE" sz="1600" dirty="0"/>
              <a:t>de </a:t>
            </a:r>
            <a:r>
              <a:rPr lang="nl-BE" sz="1600" dirty="0" smtClean="0"/>
              <a:t>“machtigingscomités” </a:t>
            </a:r>
            <a:r>
              <a:rPr lang="nl-BE" sz="1600" dirty="0"/>
              <a:t>onderdeel zouden blijven van de toezichthoudende </a:t>
            </a:r>
            <a:r>
              <a:rPr lang="nl-BE" sz="1600" dirty="0" smtClean="0"/>
              <a:t>autoriteit (zoals destijds het geval was met de diverse sectorale comités van de Commissie voor de Bescherming van de Persoonlijke Levenssfeer</a:t>
            </a:r>
          </a:p>
          <a:p>
            <a:pPr algn="just"/>
            <a:r>
              <a:rPr lang="nl-BE" dirty="0" smtClean="0"/>
              <a:t>problematiek van de belangenconflicten</a:t>
            </a:r>
          </a:p>
          <a:p>
            <a:pPr lvl="1" algn="just"/>
            <a:r>
              <a:rPr lang="nl-BE" sz="1600" dirty="0" smtClean="0"/>
              <a:t>het bleek aanbevolen </a:t>
            </a:r>
            <a:r>
              <a:rPr lang="nl-BE" sz="1600" dirty="0"/>
              <a:t>dat de leden van het IVC geen lid </a:t>
            </a:r>
            <a:r>
              <a:rPr lang="nl-BE" sz="1600" dirty="0" smtClean="0"/>
              <a:t>van </a:t>
            </a:r>
            <a:r>
              <a:rPr lang="nl-BE" sz="1600" dirty="0"/>
              <a:t>de </a:t>
            </a:r>
            <a:r>
              <a:rPr lang="nl-BE" sz="1600" dirty="0" smtClean="0"/>
              <a:t>toezichthoudende autoriteit zouden zijn</a:t>
            </a:r>
          </a:p>
          <a:p>
            <a:pPr lvl="1" algn="just"/>
            <a:r>
              <a:rPr lang="nl-BE" sz="1600" dirty="0" smtClean="0"/>
              <a:t>zo kunnen er </a:t>
            </a:r>
            <a:r>
              <a:rPr lang="nl-BE" sz="1600" dirty="0"/>
              <a:t>geen </a:t>
            </a:r>
            <a:r>
              <a:rPr lang="nl-BE" sz="1600" dirty="0" smtClean="0"/>
              <a:t>belangenconflicten bestaan </a:t>
            </a:r>
            <a:r>
              <a:rPr lang="nl-BE" sz="1600" dirty="0"/>
              <a:t>tussen </a:t>
            </a:r>
            <a:r>
              <a:rPr lang="nl-BE" sz="1600" dirty="0" smtClean="0"/>
              <a:t>de personen </a:t>
            </a:r>
            <a:r>
              <a:rPr lang="nl-BE" sz="1600" dirty="0"/>
              <a:t>die </a:t>
            </a:r>
            <a:r>
              <a:rPr lang="nl-BE" sz="1600" dirty="0" smtClean="0"/>
              <a:t>de beraadslagingen </a:t>
            </a:r>
            <a:r>
              <a:rPr lang="nl-BE" sz="1600" dirty="0"/>
              <a:t>uitvaardigen en </a:t>
            </a:r>
            <a:r>
              <a:rPr lang="nl-BE" sz="1600" dirty="0" smtClean="0"/>
              <a:t>de personen </a:t>
            </a:r>
            <a:r>
              <a:rPr lang="nl-BE" sz="1600" dirty="0"/>
              <a:t>die de toepassing ervan </a:t>
            </a:r>
            <a:r>
              <a:rPr lang="nl-BE" sz="1600" dirty="0" smtClean="0"/>
              <a:t>controleren</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17</a:t>
            </a:fld>
            <a:endParaRPr lang="en-GB" dirty="0"/>
          </a:p>
        </p:txBody>
      </p:sp>
    </p:spTree>
    <p:extLst>
      <p:ext uri="{BB962C8B-B14F-4D97-AF65-F5344CB8AC3E}">
        <p14:creationId xmlns:p14="http://schemas.microsoft.com/office/powerpoint/2010/main" val="101656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Verenigbaarheid met GDPR </a:t>
            </a:r>
            <a:r>
              <a:rPr lang="nl-BE" sz="2400" dirty="0" smtClean="0"/>
              <a:t>(2/3)</a:t>
            </a:r>
            <a:endParaRPr lang="en-US" sz="2400" dirty="0"/>
          </a:p>
        </p:txBody>
      </p:sp>
      <p:sp>
        <p:nvSpPr>
          <p:cNvPr id="3" name="Content Placeholder 2"/>
          <p:cNvSpPr>
            <a:spLocks noGrp="1"/>
          </p:cNvSpPr>
          <p:nvPr>
            <p:ph idx="1"/>
          </p:nvPr>
        </p:nvSpPr>
        <p:spPr/>
        <p:txBody>
          <a:bodyPr>
            <a:noAutofit/>
          </a:bodyPr>
          <a:lstStyle/>
          <a:p>
            <a:pPr algn="just"/>
            <a:r>
              <a:rPr lang="nl-BE" dirty="0" smtClean="0"/>
              <a:t>het </a:t>
            </a:r>
            <a:r>
              <a:rPr lang="nl-BE" dirty="0"/>
              <a:t>IVC </a:t>
            </a:r>
            <a:r>
              <a:rPr lang="nl-BE" dirty="0" smtClean="0"/>
              <a:t>werd dus opgericht </a:t>
            </a:r>
            <a:r>
              <a:rPr lang="nl-BE" dirty="0"/>
              <a:t>als een administratief </a:t>
            </a:r>
            <a:r>
              <a:rPr lang="nl-BE" dirty="0" smtClean="0"/>
              <a:t>orgaan, buiten de toezichthoudende autoriteit</a:t>
            </a:r>
          </a:p>
          <a:p>
            <a:pPr lvl="1" algn="just"/>
            <a:r>
              <a:rPr lang="nl-BE" dirty="0" smtClean="0"/>
              <a:t>om te zorgen </a:t>
            </a:r>
            <a:r>
              <a:rPr lang="nl-BE" dirty="0"/>
              <a:t>voor een gecontroleerde zelfregulering met nadruk op preventie en </a:t>
            </a:r>
            <a:r>
              <a:rPr lang="nl-BE" dirty="0" smtClean="0"/>
              <a:t>responsabilisering</a:t>
            </a:r>
          </a:p>
          <a:p>
            <a:pPr lvl="1" algn="just"/>
            <a:r>
              <a:rPr lang="nl-BE" dirty="0" smtClean="0"/>
              <a:t>volgens de basisfilosofie </a:t>
            </a:r>
            <a:r>
              <a:rPr lang="nl-BE" dirty="0"/>
              <a:t>van de GDPR: </a:t>
            </a:r>
            <a:r>
              <a:rPr lang="nl-BE" i="1" dirty="0"/>
              <a:t>privacy </a:t>
            </a:r>
            <a:r>
              <a:rPr lang="nl-BE" i="1" dirty="0" err="1"/>
              <a:t>by</a:t>
            </a:r>
            <a:r>
              <a:rPr lang="nl-BE" i="1" dirty="0"/>
              <a:t> design</a:t>
            </a:r>
            <a:r>
              <a:rPr lang="nl-BE" dirty="0"/>
              <a:t> en </a:t>
            </a:r>
            <a:r>
              <a:rPr lang="nl-BE" i="1" dirty="0"/>
              <a:t>privacy </a:t>
            </a:r>
            <a:r>
              <a:rPr lang="nl-BE" i="1" dirty="0" err="1"/>
              <a:t>by</a:t>
            </a:r>
            <a:r>
              <a:rPr lang="nl-BE" i="1" dirty="0"/>
              <a:t> </a:t>
            </a:r>
            <a:r>
              <a:rPr lang="nl-BE" i="1" dirty="0" smtClean="0"/>
              <a:t>default</a:t>
            </a:r>
            <a:endParaRPr lang="fr-BE" i="1" dirty="0"/>
          </a:p>
          <a:p>
            <a:pPr algn="just"/>
            <a:r>
              <a:rPr lang="nl-BE" dirty="0"/>
              <a:t>h</a:t>
            </a:r>
            <a:r>
              <a:rPr lang="nl-BE" dirty="0" smtClean="0"/>
              <a:t>et </a:t>
            </a:r>
            <a:r>
              <a:rPr lang="nl-BE" dirty="0"/>
              <a:t>IVC behoudt geen bevoegdheden die krachtens de GDPR moeten worden toegewezen aan de </a:t>
            </a:r>
            <a:r>
              <a:rPr lang="nl-BE" dirty="0" smtClean="0"/>
              <a:t>toezichthoudende autoriteit</a:t>
            </a:r>
          </a:p>
          <a:p>
            <a:pPr lvl="1" algn="just"/>
            <a:r>
              <a:rPr lang="nl-BE" dirty="0" smtClean="0"/>
              <a:t>verstrekken van advies </a:t>
            </a:r>
            <a:r>
              <a:rPr lang="nl-BE" dirty="0"/>
              <a:t>over </a:t>
            </a:r>
            <a:r>
              <a:rPr lang="nl-BE" dirty="0" smtClean="0"/>
              <a:t>ontwerpregelgeving</a:t>
            </a:r>
          </a:p>
          <a:p>
            <a:pPr lvl="1" algn="just"/>
            <a:r>
              <a:rPr lang="nl-BE" dirty="0" smtClean="0"/>
              <a:t>behandelen </a:t>
            </a:r>
            <a:r>
              <a:rPr lang="nl-BE" dirty="0"/>
              <a:t>van </a:t>
            </a:r>
            <a:r>
              <a:rPr lang="nl-BE" dirty="0" smtClean="0"/>
              <a:t>klachten</a:t>
            </a:r>
          </a:p>
          <a:p>
            <a:pPr lvl="1" algn="just"/>
            <a:r>
              <a:rPr lang="nl-BE" dirty="0" smtClean="0"/>
              <a:t>uitvoeren </a:t>
            </a:r>
            <a:r>
              <a:rPr lang="nl-BE" dirty="0"/>
              <a:t>van </a:t>
            </a:r>
            <a:r>
              <a:rPr lang="nl-BE" dirty="0" smtClean="0"/>
              <a:t>controles</a:t>
            </a:r>
          </a:p>
          <a:p>
            <a:pPr lvl="1" algn="just"/>
            <a:r>
              <a:rPr lang="nl-BE" dirty="0" smtClean="0"/>
              <a:t>opleggen </a:t>
            </a:r>
            <a:r>
              <a:rPr lang="nl-BE" dirty="0"/>
              <a:t>van </a:t>
            </a:r>
            <a:r>
              <a:rPr lang="nl-BE" dirty="0" smtClean="0"/>
              <a:t>sancties</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18</a:t>
            </a:fld>
            <a:endParaRPr lang="en-GB" dirty="0"/>
          </a:p>
        </p:txBody>
      </p:sp>
    </p:spTree>
    <p:extLst>
      <p:ext uri="{BB962C8B-B14F-4D97-AF65-F5344CB8AC3E}">
        <p14:creationId xmlns:p14="http://schemas.microsoft.com/office/powerpoint/2010/main" val="16366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Verenigbaarheid</a:t>
            </a:r>
            <a:r>
              <a:rPr lang="en-US" dirty="0"/>
              <a:t> met GDPR </a:t>
            </a:r>
            <a:r>
              <a:rPr lang="en-US" sz="2400" dirty="0" smtClean="0"/>
              <a:t>(3/3</a:t>
            </a:r>
            <a:r>
              <a:rPr lang="en-US" sz="2400" dirty="0"/>
              <a:t>)</a:t>
            </a:r>
          </a:p>
        </p:txBody>
      </p:sp>
      <p:sp>
        <p:nvSpPr>
          <p:cNvPr id="3" name="Content Placeholder 2"/>
          <p:cNvSpPr>
            <a:spLocks noGrp="1"/>
          </p:cNvSpPr>
          <p:nvPr>
            <p:ph idx="1"/>
          </p:nvPr>
        </p:nvSpPr>
        <p:spPr/>
        <p:txBody>
          <a:bodyPr/>
          <a:lstStyle/>
          <a:p>
            <a:r>
              <a:rPr lang="nl-NL" dirty="0" smtClean="0"/>
              <a:t>het IVC </a:t>
            </a:r>
            <a:r>
              <a:rPr lang="nl-NL" dirty="0"/>
              <a:t>is niet gemachtigd om af te wijken van artikel 6 van de </a:t>
            </a:r>
            <a:r>
              <a:rPr lang="nl-NL" dirty="0" smtClean="0"/>
              <a:t>GDPR; de </a:t>
            </a:r>
            <a:r>
              <a:rPr lang="nl-NL" dirty="0"/>
              <a:t>juridische basis </a:t>
            </a:r>
            <a:r>
              <a:rPr lang="nl-NL" dirty="0" smtClean="0"/>
              <a:t>voor een rechtmatige verwerking </a:t>
            </a:r>
            <a:r>
              <a:rPr lang="nl-NL" dirty="0"/>
              <a:t>moet dus een basis zijn die vermeld is in artikel 6 van de </a:t>
            </a:r>
            <a:r>
              <a:rPr lang="nl-NL" dirty="0" smtClean="0"/>
              <a:t>GDPR</a:t>
            </a:r>
            <a:endParaRPr lang="nl-NL" dirty="0"/>
          </a:p>
          <a:p>
            <a:r>
              <a:rPr lang="nl-NL" dirty="0" smtClean="0"/>
              <a:t>het IVC stelt </a:t>
            </a:r>
            <a:r>
              <a:rPr lang="nl-NL" dirty="0"/>
              <a:t>zich </a:t>
            </a:r>
            <a:r>
              <a:rPr lang="nl-NL" dirty="0" smtClean="0"/>
              <a:t>niet </a:t>
            </a:r>
            <a:r>
              <a:rPr lang="nl-NL" dirty="0"/>
              <a:t>in de plaats van de respectieve </a:t>
            </a:r>
            <a:r>
              <a:rPr lang="nl-NL" dirty="0" err="1"/>
              <a:t>DPO’s</a:t>
            </a:r>
            <a:r>
              <a:rPr lang="nl-NL" dirty="0"/>
              <a:t> in de verschillende </a:t>
            </a:r>
            <a:r>
              <a:rPr lang="nl-NL" dirty="0" smtClean="0"/>
              <a:t>instellingen </a:t>
            </a:r>
          </a:p>
          <a:p>
            <a:r>
              <a:rPr lang="nl-NL" dirty="0"/>
              <a:t>h</a:t>
            </a:r>
            <a:r>
              <a:rPr lang="nl-NL" dirty="0" smtClean="0"/>
              <a:t>et IVC is geen </a:t>
            </a:r>
            <a:r>
              <a:rPr lang="nl-NL" dirty="0"/>
              <a:t>verantwoordelijke van de </a:t>
            </a:r>
            <a:r>
              <a:rPr lang="nl-NL" dirty="0" smtClean="0"/>
              <a:t>verwerking, die onverkort </a:t>
            </a:r>
            <a:r>
              <a:rPr lang="nl-NL" dirty="0"/>
              <a:t>verantwoordelijk </a:t>
            </a:r>
            <a:r>
              <a:rPr lang="nl-NL" dirty="0" smtClean="0"/>
              <a:t>is voor </a:t>
            </a:r>
            <a:r>
              <a:rPr lang="nl-NL" dirty="0"/>
              <a:t>de concrete implementatie van de gegevensuitwisselingen volgens de principes van de </a:t>
            </a:r>
            <a:r>
              <a:rPr lang="nl-NL" dirty="0" smtClean="0"/>
              <a:t>GDPR</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19</a:t>
            </a:fld>
            <a:endParaRPr lang="en-GB" dirty="0"/>
          </a:p>
        </p:txBody>
      </p:sp>
    </p:spTree>
    <p:extLst>
      <p:ext uri="{BB962C8B-B14F-4D97-AF65-F5344CB8AC3E}">
        <p14:creationId xmlns:p14="http://schemas.microsoft.com/office/powerpoint/2010/main" val="23181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IVC – bestaansreden </a:t>
            </a:r>
            <a:r>
              <a:rPr lang="nl-BE" sz="2400" dirty="0" smtClean="0"/>
              <a:t>(1/3)</a:t>
            </a:r>
            <a:endParaRPr lang="en-US" sz="2400" dirty="0"/>
          </a:p>
        </p:txBody>
      </p:sp>
      <p:sp>
        <p:nvSpPr>
          <p:cNvPr id="3" name="Content Placeholder 2"/>
          <p:cNvSpPr>
            <a:spLocks noGrp="1"/>
          </p:cNvSpPr>
          <p:nvPr>
            <p:ph idx="1"/>
          </p:nvPr>
        </p:nvSpPr>
        <p:spPr/>
        <p:txBody>
          <a:bodyPr>
            <a:normAutofit/>
          </a:bodyPr>
          <a:lstStyle/>
          <a:p>
            <a:pPr algn="just"/>
            <a:r>
              <a:rPr lang="nl-NL" dirty="0" smtClean="0"/>
              <a:t>clearing </a:t>
            </a:r>
            <a:r>
              <a:rPr lang="nl-NL" dirty="0" err="1" smtClean="0"/>
              <a:t>houses</a:t>
            </a:r>
            <a:r>
              <a:rPr lang="nl-NL" dirty="0" smtClean="0"/>
              <a:t> (SWIFT-model)</a:t>
            </a:r>
          </a:p>
          <a:p>
            <a:pPr lvl="1" algn="just"/>
            <a:r>
              <a:rPr lang="nl-NL" dirty="0" smtClean="0"/>
              <a:t>Kruispuntbank van de Sociale Zekerheid (KSZ)</a:t>
            </a:r>
          </a:p>
          <a:p>
            <a:pPr lvl="1" algn="just"/>
            <a:r>
              <a:rPr lang="nl-NL" dirty="0" smtClean="0"/>
              <a:t>eHealth-platform (EHP)</a:t>
            </a:r>
          </a:p>
          <a:p>
            <a:pPr lvl="1" algn="just"/>
            <a:r>
              <a:rPr lang="nl-NL" dirty="0" smtClean="0"/>
              <a:t>FOD </a:t>
            </a:r>
            <a:r>
              <a:rPr lang="nl-NL" dirty="0"/>
              <a:t>Beleid en </a:t>
            </a:r>
            <a:r>
              <a:rPr lang="nl-NL" dirty="0" smtClean="0"/>
              <a:t>Ondersteuning – DG Digitale Transformatie</a:t>
            </a:r>
          </a:p>
          <a:p>
            <a:pPr algn="just"/>
            <a:r>
              <a:rPr lang="nl-NL" dirty="0" smtClean="0"/>
              <a:t>eigenschappen</a:t>
            </a:r>
          </a:p>
          <a:p>
            <a:pPr lvl="1" algn="just"/>
            <a:r>
              <a:rPr lang="nl-BE" dirty="0" smtClean="0"/>
              <a:t>hebben zelf </a:t>
            </a:r>
            <a:r>
              <a:rPr lang="nl-BE" dirty="0"/>
              <a:t>geen opdrachten van inhoudelijke </a:t>
            </a:r>
            <a:r>
              <a:rPr lang="nl-BE" dirty="0" smtClean="0"/>
              <a:t>gegevensverwerking (de opslag </a:t>
            </a:r>
            <a:r>
              <a:rPr lang="nl-BE" dirty="0"/>
              <a:t>en </a:t>
            </a:r>
            <a:r>
              <a:rPr lang="nl-BE" dirty="0" smtClean="0"/>
              <a:t>de verwerking van gegevens zijn gedecentraliseerd)</a:t>
            </a:r>
          </a:p>
          <a:p>
            <a:pPr lvl="1" algn="just"/>
            <a:r>
              <a:rPr lang="nl-BE" dirty="0" smtClean="0"/>
              <a:t>waken bij </a:t>
            </a:r>
            <a:r>
              <a:rPr lang="nl-BE" dirty="0"/>
              <a:t>de concrete </a:t>
            </a:r>
            <a:r>
              <a:rPr lang="nl-BE" dirty="0" smtClean="0"/>
              <a:t>gegevensuitwisseling </a:t>
            </a:r>
            <a:r>
              <a:rPr lang="nl-BE" dirty="0"/>
              <a:t>als </a:t>
            </a:r>
            <a:r>
              <a:rPr lang="nl-BE" i="1" dirty="0" err="1"/>
              <a:t>trusted</a:t>
            </a:r>
            <a:r>
              <a:rPr lang="nl-BE" i="1" dirty="0"/>
              <a:t> </a:t>
            </a:r>
            <a:r>
              <a:rPr lang="nl-BE" i="1" dirty="0" err="1"/>
              <a:t>third</a:t>
            </a:r>
            <a:r>
              <a:rPr lang="nl-BE" i="1" dirty="0"/>
              <a:t> party </a:t>
            </a:r>
            <a:r>
              <a:rPr lang="nl-BE" dirty="0"/>
              <a:t>preventief </a:t>
            </a:r>
            <a:r>
              <a:rPr lang="nl-BE" dirty="0" smtClean="0"/>
              <a:t>over </a:t>
            </a:r>
            <a:r>
              <a:rPr lang="nl-BE" dirty="0"/>
              <a:t>de naleving van </a:t>
            </a:r>
            <a:r>
              <a:rPr lang="nl-BE" dirty="0" smtClean="0"/>
              <a:t>de informatieveiligheidsmaatregelen </a:t>
            </a:r>
            <a:endParaRPr lang="fr-BE" dirty="0"/>
          </a:p>
          <a:p>
            <a:pPr algn="just"/>
            <a:r>
              <a:rPr lang="nl-NL" dirty="0" smtClean="0"/>
              <a:t>voorbereiding IVC-dossiers</a:t>
            </a:r>
          </a:p>
          <a:p>
            <a:pPr lvl="1" algn="just"/>
            <a:r>
              <a:rPr lang="nl-NL" dirty="0" smtClean="0"/>
              <a:t>door juristen van de diverse clearing </a:t>
            </a:r>
            <a:r>
              <a:rPr lang="nl-NL" dirty="0" err="1" smtClean="0"/>
              <a:t>houses</a:t>
            </a:r>
            <a:endParaRPr lang="nl-NL" dirty="0" smtClean="0"/>
          </a:p>
          <a:p>
            <a:pPr lvl="1" algn="just"/>
            <a:r>
              <a:rPr lang="nl-NL" dirty="0" smtClean="0"/>
              <a:t>met kennis van zaken inzake informatieveiligheid</a:t>
            </a:r>
          </a:p>
          <a:p>
            <a:pPr algn="just"/>
            <a:r>
              <a:rPr lang="nl-NL" dirty="0" smtClean="0"/>
              <a:t>eigenlijke beslissing door een onafhankelijk orgaan</a:t>
            </a:r>
          </a:p>
          <a:p>
            <a:pPr lvl="1"/>
            <a:endParaRPr lang="fr-BE" dirty="0"/>
          </a:p>
          <a:p>
            <a:endParaRPr lang="nl-BE" dirty="0" smtClean="0">
              <a:sym typeface="Arial" charset="0"/>
            </a:endParaRPr>
          </a:p>
          <a:p>
            <a:pPr lvl="2"/>
            <a:endParaRPr lang="nl-BE" dirty="0" smtClean="0">
              <a:sym typeface="Arial" charset="0"/>
            </a:endParaRPr>
          </a:p>
        </p:txBody>
      </p:sp>
      <p:sp>
        <p:nvSpPr>
          <p:cNvPr id="4" name="Slide Number Placeholder 3"/>
          <p:cNvSpPr>
            <a:spLocks noGrp="1"/>
          </p:cNvSpPr>
          <p:nvPr>
            <p:ph type="sldNum" sz="quarter" idx="10"/>
          </p:nvPr>
        </p:nvSpPr>
        <p:spPr/>
        <p:txBody>
          <a:bodyPr/>
          <a:lstStyle/>
          <a:p>
            <a:fld id="{84AEDDD6-2727-439E-A96F-E9FD4CA77376}" type="slidenum">
              <a:rPr lang="en-GB" smtClean="0"/>
              <a:pPr/>
              <a:t>2</a:t>
            </a:fld>
            <a:endParaRPr lang="en-GB" dirty="0"/>
          </a:p>
        </p:txBody>
      </p:sp>
    </p:spTree>
    <p:extLst>
      <p:ext uri="{BB962C8B-B14F-4D97-AF65-F5344CB8AC3E}">
        <p14:creationId xmlns:p14="http://schemas.microsoft.com/office/powerpoint/2010/main" val="133831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Publicatie van beraadslagingen</a:t>
            </a:r>
            <a:endParaRPr lang="en-US" sz="2400" dirty="0"/>
          </a:p>
        </p:txBody>
      </p:sp>
      <p:sp>
        <p:nvSpPr>
          <p:cNvPr id="3" name="Content Placeholder 2"/>
          <p:cNvSpPr>
            <a:spLocks noGrp="1"/>
          </p:cNvSpPr>
          <p:nvPr>
            <p:ph idx="1"/>
          </p:nvPr>
        </p:nvSpPr>
        <p:spPr/>
        <p:txBody>
          <a:bodyPr>
            <a:noAutofit/>
          </a:bodyPr>
          <a:lstStyle/>
          <a:p>
            <a:pPr algn="just"/>
            <a:r>
              <a:rPr lang="nl-BE" dirty="0" smtClean="0"/>
              <a:t>kamer sociale zekerheid en gezondheid</a:t>
            </a:r>
          </a:p>
          <a:p>
            <a:pPr lvl="1" algn="just"/>
            <a:r>
              <a:rPr lang="nl-BE" dirty="0" smtClean="0"/>
              <a:t>thema “sociale zekerheid”: zie website KSZ</a:t>
            </a:r>
          </a:p>
          <a:p>
            <a:pPr lvl="2" algn="just"/>
            <a:r>
              <a:rPr lang="fr-BE" dirty="0" smtClean="0">
                <a:hlinkClick r:id="rId2"/>
              </a:rPr>
              <a:t>https</a:t>
            </a:r>
            <a:r>
              <a:rPr lang="fr-BE" dirty="0">
                <a:hlinkClick r:id="rId2"/>
              </a:rPr>
              <a:t>://</a:t>
            </a:r>
            <a:r>
              <a:rPr lang="fr-BE" dirty="0" smtClean="0">
                <a:hlinkClick r:id="rId2"/>
              </a:rPr>
              <a:t>www.ksz-bcss.fgov.be/nl/deliberations-csi-list?term_node_tid_depth=51</a:t>
            </a:r>
            <a:endParaRPr lang="fr-BE" dirty="0" smtClean="0"/>
          </a:p>
          <a:p>
            <a:pPr lvl="1" algn="just"/>
            <a:r>
              <a:rPr lang="nl-BE" dirty="0" smtClean="0"/>
              <a:t>thema “gezondheid”: zie website EHP</a:t>
            </a:r>
          </a:p>
          <a:p>
            <a:pPr lvl="2" algn="just"/>
            <a:r>
              <a:rPr lang="nl-BE" dirty="0">
                <a:hlinkClick r:id="rId3"/>
              </a:rPr>
              <a:t>https://</a:t>
            </a:r>
            <a:r>
              <a:rPr lang="nl-BE" dirty="0" smtClean="0">
                <a:hlinkClick r:id="rId3"/>
              </a:rPr>
              <a:t>www.ehealth.fgov.be/ehealthplatform/nl/sectoraal-comite/documenten</a:t>
            </a:r>
            <a:endParaRPr lang="nl-BE" dirty="0" smtClean="0"/>
          </a:p>
          <a:p>
            <a:pPr algn="just"/>
            <a:endParaRPr lang="nl-BE" dirty="0" smtClean="0"/>
          </a:p>
          <a:p>
            <a:pPr algn="just"/>
            <a:r>
              <a:rPr lang="nl-BE" dirty="0" smtClean="0"/>
              <a:t>kamer federale overheid</a:t>
            </a:r>
          </a:p>
          <a:p>
            <a:pPr lvl="1" algn="just"/>
            <a:r>
              <a:rPr lang="nl-BE" dirty="0" smtClean="0"/>
              <a:t>zie website FOD Beleid en Ondersteuning</a:t>
            </a:r>
          </a:p>
          <a:p>
            <a:pPr lvl="2" algn="just"/>
            <a:r>
              <a:rPr lang="nl-BE" sz="1400" dirty="0" smtClean="0">
                <a:hlinkClick r:id="rId4"/>
              </a:rPr>
              <a:t>https://dt.bosa.be/nl/ivc/beraadslagingen_kamer_federale_overheid_verenigde_kamers_ivc</a:t>
            </a:r>
            <a:endParaRPr lang="fr-BE" sz="1400"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20</a:t>
            </a:fld>
            <a:endParaRPr lang="en-GB" dirty="0"/>
          </a:p>
        </p:txBody>
      </p:sp>
    </p:spTree>
    <p:extLst>
      <p:ext uri="{BB962C8B-B14F-4D97-AF65-F5344CB8AC3E}">
        <p14:creationId xmlns:p14="http://schemas.microsoft.com/office/powerpoint/2010/main" val="229381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IVC – bestaansreden </a:t>
            </a:r>
            <a:r>
              <a:rPr lang="nl-BE" sz="2400" dirty="0" smtClean="0"/>
              <a:t>(2/3)</a:t>
            </a:r>
            <a:endParaRPr lang="en-US" sz="2400" dirty="0"/>
          </a:p>
        </p:txBody>
      </p:sp>
      <p:sp>
        <p:nvSpPr>
          <p:cNvPr id="3" name="Content Placeholder 2"/>
          <p:cNvSpPr>
            <a:spLocks noGrp="1"/>
          </p:cNvSpPr>
          <p:nvPr>
            <p:ph idx="1"/>
          </p:nvPr>
        </p:nvSpPr>
        <p:spPr/>
        <p:txBody>
          <a:bodyPr>
            <a:normAutofit/>
          </a:bodyPr>
          <a:lstStyle/>
          <a:p>
            <a:pPr algn="just"/>
            <a:r>
              <a:rPr lang="nl-NL" dirty="0" smtClean="0"/>
              <a:t>cruciale succesfactor voor </a:t>
            </a:r>
            <a:r>
              <a:rPr lang="nl-NL" dirty="0"/>
              <a:t>een verdere flexibele, veilige en </a:t>
            </a:r>
            <a:r>
              <a:rPr lang="nl-NL" dirty="0" err="1"/>
              <a:t>rechtszekere</a:t>
            </a:r>
            <a:r>
              <a:rPr lang="nl-NL" dirty="0"/>
              <a:t> uitbouw van de </a:t>
            </a:r>
            <a:r>
              <a:rPr lang="nl-NL" dirty="0" smtClean="0"/>
              <a:t>gegevensdeling</a:t>
            </a:r>
          </a:p>
          <a:p>
            <a:pPr lvl="1" algn="just"/>
            <a:r>
              <a:rPr lang="nl-NL" dirty="0" smtClean="0"/>
              <a:t>in </a:t>
            </a:r>
            <a:r>
              <a:rPr lang="nl-NL" dirty="0"/>
              <a:t>de sociale </a:t>
            </a:r>
            <a:r>
              <a:rPr lang="nl-NL" dirty="0" smtClean="0"/>
              <a:t>sector</a:t>
            </a:r>
          </a:p>
          <a:p>
            <a:pPr lvl="1" algn="just"/>
            <a:r>
              <a:rPr lang="nl-NL" dirty="0" smtClean="0"/>
              <a:t>in de gezondheidssector</a:t>
            </a:r>
          </a:p>
          <a:p>
            <a:pPr lvl="1" algn="just"/>
            <a:r>
              <a:rPr lang="nl-NL" dirty="0" smtClean="0"/>
              <a:t>bij de federale overheid</a:t>
            </a:r>
          </a:p>
          <a:p>
            <a:pPr algn="just"/>
            <a:r>
              <a:rPr lang="nl-NL" dirty="0" smtClean="0"/>
              <a:t>onafhankelijk </a:t>
            </a:r>
            <a:r>
              <a:rPr lang="nl-NL" dirty="0"/>
              <a:t>orgaan dat bepaalt welke persoonsgegevens onder welke </a:t>
            </a:r>
            <a:r>
              <a:rPr lang="nl-NL" dirty="0" smtClean="0"/>
              <a:t>veiligheidsvoorwaarden gedeeld mogen worden</a:t>
            </a:r>
          </a:p>
          <a:p>
            <a:pPr algn="just"/>
            <a:r>
              <a:rPr lang="nl-NL" dirty="0" smtClean="0"/>
              <a:t>bewaker van de naleving van </a:t>
            </a:r>
            <a:r>
              <a:rPr lang="nl-BE" dirty="0" smtClean="0"/>
              <a:t>de </a:t>
            </a:r>
            <a:r>
              <a:rPr lang="nl-BE" dirty="0"/>
              <a:t>basisprincipes van </a:t>
            </a:r>
            <a:r>
              <a:rPr lang="nl-BE" dirty="0" smtClean="0"/>
              <a:t>de gegevensbescherming</a:t>
            </a:r>
            <a:r>
              <a:rPr lang="nl-NL" dirty="0" smtClean="0"/>
              <a:t> </a:t>
            </a:r>
          </a:p>
          <a:p>
            <a:pPr lvl="1" algn="just"/>
            <a:r>
              <a:rPr lang="nl-BE" dirty="0" smtClean="0"/>
              <a:t>doelbinding (finaliteit)</a:t>
            </a:r>
            <a:endParaRPr lang="fr-BE" dirty="0"/>
          </a:p>
          <a:p>
            <a:pPr lvl="1" algn="just"/>
            <a:r>
              <a:rPr lang="nl-BE" dirty="0" smtClean="0"/>
              <a:t>minimale gegevensverwerking en opslagbeperking (proportionaliteit)</a:t>
            </a:r>
            <a:endParaRPr lang="fr-BE" dirty="0"/>
          </a:p>
          <a:p>
            <a:pPr lvl="1" algn="just"/>
            <a:r>
              <a:rPr lang="nl-BE" dirty="0" smtClean="0"/>
              <a:t>integriteit en vertrouwelijkheid (beveiliging)</a:t>
            </a:r>
            <a:endParaRPr lang="fr-BE" dirty="0"/>
          </a:p>
          <a:p>
            <a:pPr lvl="1" algn="just"/>
            <a:r>
              <a:rPr lang="nl-BE" dirty="0" smtClean="0"/>
              <a:t>transparantie ten aanzien van het datasubject</a:t>
            </a:r>
            <a:endParaRPr lang="fr-BE" dirty="0"/>
          </a:p>
          <a:p>
            <a:pPr lvl="1"/>
            <a:endParaRPr lang="fr-BE" dirty="0"/>
          </a:p>
          <a:p>
            <a:endParaRPr lang="nl-BE" dirty="0" smtClean="0">
              <a:sym typeface="Arial" charset="0"/>
            </a:endParaRPr>
          </a:p>
          <a:p>
            <a:pPr lvl="2"/>
            <a:endParaRPr lang="nl-BE" dirty="0" smtClean="0">
              <a:sym typeface="Arial" charset="0"/>
            </a:endParaRPr>
          </a:p>
        </p:txBody>
      </p:sp>
      <p:sp>
        <p:nvSpPr>
          <p:cNvPr id="4" name="Slide Number Placeholder 3"/>
          <p:cNvSpPr>
            <a:spLocks noGrp="1"/>
          </p:cNvSpPr>
          <p:nvPr>
            <p:ph type="sldNum" sz="quarter" idx="10"/>
          </p:nvPr>
        </p:nvSpPr>
        <p:spPr/>
        <p:txBody>
          <a:bodyPr/>
          <a:lstStyle/>
          <a:p>
            <a:fld id="{84AEDDD6-2727-439E-A96F-E9FD4CA77376}" type="slidenum">
              <a:rPr lang="en-GB" smtClean="0"/>
              <a:pPr/>
              <a:t>3</a:t>
            </a:fld>
            <a:endParaRPr lang="en-GB" dirty="0"/>
          </a:p>
        </p:txBody>
      </p:sp>
    </p:spTree>
    <p:extLst>
      <p:ext uri="{BB962C8B-B14F-4D97-AF65-F5344CB8AC3E}">
        <p14:creationId xmlns:p14="http://schemas.microsoft.com/office/powerpoint/2010/main" val="2443749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IVC – bestaansreden </a:t>
            </a:r>
            <a:r>
              <a:rPr lang="nl-BE" sz="2400" dirty="0" smtClean="0"/>
              <a:t>(3/3)</a:t>
            </a:r>
            <a:endParaRPr lang="en-US" sz="2400" dirty="0"/>
          </a:p>
        </p:txBody>
      </p:sp>
      <p:sp>
        <p:nvSpPr>
          <p:cNvPr id="3" name="Content Placeholder 2"/>
          <p:cNvSpPr>
            <a:spLocks noGrp="1"/>
          </p:cNvSpPr>
          <p:nvPr>
            <p:ph idx="1"/>
          </p:nvPr>
        </p:nvSpPr>
        <p:spPr/>
        <p:txBody>
          <a:bodyPr>
            <a:normAutofit/>
          </a:bodyPr>
          <a:lstStyle/>
          <a:p>
            <a:pPr algn="just"/>
            <a:r>
              <a:rPr lang="nl-BE" dirty="0" smtClean="0"/>
              <a:t>IVC-beraadslagingen</a:t>
            </a:r>
          </a:p>
          <a:p>
            <a:pPr lvl="1" algn="just"/>
            <a:r>
              <a:rPr lang="nl-BE" dirty="0" smtClean="0"/>
              <a:t>zetten de </a:t>
            </a:r>
            <a:r>
              <a:rPr lang="nl-BE" dirty="0"/>
              <a:t>actoren in de betrokken sectoren aan </a:t>
            </a:r>
            <a:r>
              <a:rPr lang="nl-BE" dirty="0" smtClean="0"/>
              <a:t>tot </a:t>
            </a:r>
            <a:r>
              <a:rPr lang="nl-BE" dirty="0"/>
              <a:t>de nodige gegevensdeling </a:t>
            </a:r>
            <a:r>
              <a:rPr lang="nl-BE" dirty="0" smtClean="0"/>
              <a:t>met waarborgen inzake informatieveiligheid </a:t>
            </a:r>
            <a:r>
              <a:rPr lang="nl-BE" dirty="0"/>
              <a:t>en bescherming van de persoonlijke </a:t>
            </a:r>
            <a:r>
              <a:rPr lang="nl-BE" dirty="0" smtClean="0"/>
              <a:t>levenssfeer</a:t>
            </a:r>
          </a:p>
          <a:p>
            <a:pPr lvl="1" algn="just"/>
            <a:r>
              <a:rPr lang="nl-BE" dirty="0" smtClean="0"/>
              <a:t>bieden de actoren </a:t>
            </a:r>
            <a:r>
              <a:rPr lang="nl-BE" dirty="0"/>
              <a:t>in de betrokken sectoren </a:t>
            </a:r>
            <a:r>
              <a:rPr lang="nl-BE" dirty="0" smtClean="0"/>
              <a:t>rechtszekerheid over </a:t>
            </a:r>
            <a:r>
              <a:rPr lang="nl-BE" dirty="0"/>
              <a:t>het feit dat </a:t>
            </a:r>
            <a:r>
              <a:rPr lang="nl-BE" dirty="0" smtClean="0"/>
              <a:t>de </a:t>
            </a:r>
            <a:r>
              <a:rPr lang="nl-BE" dirty="0"/>
              <a:t>gegevensdeling juridisch toegelaten is </a:t>
            </a:r>
            <a:r>
              <a:rPr lang="nl-BE" dirty="0" smtClean="0"/>
              <a:t>als </a:t>
            </a:r>
            <a:r>
              <a:rPr lang="nl-BE" dirty="0"/>
              <a:t>ze de voorwaarden vervat in de beraadslaging correct </a:t>
            </a:r>
            <a:r>
              <a:rPr lang="nl-BE" dirty="0" smtClean="0"/>
              <a:t>naleven</a:t>
            </a:r>
          </a:p>
          <a:p>
            <a:pPr algn="just"/>
            <a:r>
              <a:rPr lang="nl-BE" dirty="0" smtClean="0"/>
              <a:t>bij </a:t>
            </a:r>
            <a:r>
              <a:rPr lang="nl-BE" dirty="0"/>
              <a:t>gebrek aan </a:t>
            </a:r>
            <a:r>
              <a:rPr lang="nl-BE" dirty="0" smtClean="0"/>
              <a:t>rechtszekerheid</a:t>
            </a:r>
          </a:p>
          <a:p>
            <a:pPr lvl="1" algn="just"/>
            <a:r>
              <a:rPr lang="nl-BE" dirty="0" smtClean="0"/>
              <a:t>dreigt </a:t>
            </a:r>
            <a:r>
              <a:rPr lang="nl-BE" dirty="0"/>
              <a:t>de noodzakelijke gegevensdeling door bepaalde actoren niet </a:t>
            </a:r>
            <a:r>
              <a:rPr lang="nl-BE" dirty="0" smtClean="0"/>
              <a:t>(langer) te geschieden</a:t>
            </a:r>
          </a:p>
          <a:p>
            <a:pPr lvl="1" algn="just"/>
            <a:r>
              <a:rPr lang="nl-BE" dirty="0" smtClean="0"/>
              <a:t>dreigt de </a:t>
            </a:r>
            <a:r>
              <a:rPr lang="nl-BE" dirty="0"/>
              <a:t>voorsprong die </a:t>
            </a:r>
            <a:r>
              <a:rPr lang="nl-BE" dirty="0" smtClean="0"/>
              <a:t>België internationaal heeft uitgebouwd </a:t>
            </a:r>
            <a:r>
              <a:rPr lang="nl-BE" dirty="0"/>
              <a:t>op het vlak van </a:t>
            </a:r>
            <a:r>
              <a:rPr lang="nl-BE" dirty="0" smtClean="0"/>
              <a:t>gegevensdeling verloren </a:t>
            </a:r>
            <a:r>
              <a:rPr lang="nl-BE" dirty="0"/>
              <a:t>te </a:t>
            </a:r>
            <a:r>
              <a:rPr lang="nl-BE" dirty="0" smtClean="0"/>
              <a:t>gaan</a:t>
            </a:r>
            <a:endParaRPr lang="fr-BE" dirty="0"/>
          </a:p>
          <a:p>
            <a:pPr lvl="1"/>
            <a:endParaRPr lang="fr-BE" dirty="0"/>
          </a:p>
          <a:p>
            <a:endParaRPr lang="nl-BE" dirty="0" smtClean="0">
              <a:sym typeface="Arial" charset="0"/>
            </a:endParaRPr>
          </a:p>
          <a:p>
            <a:pPr lvl="2"/>
            <a:endParaRPr lang="nl-BE" dirty="0" smtClean="0">
              <a:sym typeface="Arial" charset="0"/>
            </a:endParaRPr>
          </a:p>
        </p:txBody>
      </p:sp>
      <p:sp>
        <p:nvSpPr>
          <p:cNvPr id="4" name="Slide Number Placeholder 3"/>
          <p:cNvSpPr>
            <a:spLocks noGrp="1"/>
          </p:cNvSpPr>
          <p:nvPr>
            <p:ph type="sldNum" sz="quarter" idx="10"/>
          </p:nvPr>
        </p:nvSpPr>
        <p:spPr/>
        <p:txBody>
          <a:bodyPr/>
          <a:lstStyle/>
          <a:p>
            <a:fld id="{84AEDDD6-2727-439E-A96F-E9FD4CA77376}" type="slidenum">
              <a:rPr lang="en-GB" smtClean="0"/>
              <a:pPr/>
              <a:t>4</a:t>
            </a:fld>
            <a:endParaRPr lang="en-GB" dirty="0"/>
          </a:p>
        </p:txBody>
      </p:sp>
    </p:spTree>
    <p:extLst>
      <p:ext uri="{BB962C8B-B14F-4D97-AF65-F5344CB8AC3E}">
        <p14:creationId xmlns:p14="http://schemas.microsoft.com/office/powerpoint/2010/main" val="1223047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IVC – algemeen</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nl-BE" dirty="0" smtClean="0">
                <a:sym typeface="Arial" charset="0"/>
              </a:rPr>
              <a:t>géén toezichthoudende autoriteit in de zin van de GDPR</a:t>
            </a:r>
          </a:p>
          <a:p>
            <a:pPr lvl="0" algn="just"/>
            <a:r>
              <a:rPr lang="nl-BE" dirty="0" smtClean="0">
                <a:sym typeface="Arial" charset="0"/>
              </a:rPr>
              <a:t>opgericht bij de wet van 5 september 2018</a:t>
            </a:r>
          </a:p>
          <a:p>
            <a:pPr lvl="1" algn="just"/>
            <a:r>
              <a:rPr lang="nl-BE" dirty="0">
                <a:sym typeface="Arial" charset="0"/>
                <a:hlinkClick r:id="rId2"/>
              </a:rPr>
              <a:t>http://</a:t>
            </a:r>
            <a:r>
              <a:rPr lang="nl-BE" dirty="0" smtClean="0">
                <a:sym typeface="Arial" charset="0"/>
                <a:hlinkClick r:id="rId2"/>
              </a:rPr>
              <a:t>www.ejustice.just.fgov.be/cgi_loi/change_lg.pl?language=nl&amp;la=N&amp;table_name=wet&amp;cn=2018090501</a:t>
            </a:r>
            <a:endParaRPr lang="nl-BE" dirty="0" smtClean="0">
              <a:sym typeface="Arial" charset="0"/>
            </a:endParaRPr>
          </a:p>
          <a:p>
            <a:pPr lvl="0" algn="just"/>
            <a:r>
              <a:rPr lang="nl-BE" dirty="0" smtClean="0">
                <a:sym typeface="Arial" charset="0"/>
              </a:rPr>
              <a:t>samenstelling</a:t>
            </a:r>
          </a:p>
          <a:p>
            <a:pPr lvl="1" algn="just"/>
            <a:r>
              <a:rPr lang="nl-BE" dirty="0" smtClean="0">
                <a:sym typeface="Arial" charset="0"/>
              </a:rPr>
              <a:t>kamer sociale zekerheid en gezondheid </a:t>
            </a:r>
          </a:p>
          <a:p>
            <a:pPr lvl="2" algn="just"/>
            <a:r>
              <a:rPr lang="nl-BE" dirty="0" smtClean="0">
                <a:sym typeface="Arial" charset="0"/>
              </a:rPr>
              <a:t>heeft enkele bevoegdheden van het voormalige sectoraal comité van de sociale zekerheid en van de gezondheid overgenomen</a:t>
            </a:r>
          </a:p>
          <a:p>
            <a:pPr lvl="1" algn="just"/>
            <a:r>
              <a:rPr lang="nl-BE" dirty="0" smtClean="0">
                <a:sym typeface="Arial" charset="0"/>
              </a:rPr>
              <a:t>kamer federale overheid</a:t>
            </a:r>
          </a:p>
          <a:p>
            <a:pPr lvl="2" algn="just"/>
            <a:r>
              <a:rPr lang="nl-BE" dirty="0" smtClean="0">
                <a:sym typeface="Arial" charset="0"/>
              </a:rPr>
              <a:t>heeft enkele bevoegdheden van het voormalige sectoraal comité voor de federale overheid overgenomen</a:t>
            </a:r>
          </a:p>
          <a:p>
            <a:pPr algn="just"/>
            <a:r>
              <a:rPr lang="nl-BE" dirty="0" smtClean="0">
                <a:sym typeface="Arial" charset="0"/>
              </a:rPr>
              <a:t>verdere regeling</a:t>
            </a:r>
          </a:p>
          <a:p>
            <a:pPr lvl="1" algn="just"/>
            <a:r>
              <a:rPr lang="nl-BE" dirty="0" smtClean="0">
                <a:sym typeface="Arial" charset="0"/>
              </a:rPr>
              <a:t>kamer sociale zekerheid en gezondheid </a:t>
            </a:r>
          </a:p>
          <a:p>
            <a:pPr lvl="2" algn="just"/>
            <a:r>
              <a:rPr lang="nl-BE" dirty="0" smtClean="0"/>
              <a:t>wet van 15 januari 1990 houdende oprichting en organisatie van een Kruispuntbank van de Sociale Zekerheid (artikel 15 / artikelen 41 t.e.m. 46) </a:t>
            </a:r>
          </a:p>
          <a:p>
            <a:pPr lvl="2" algn="just"/>
            <a:r>
              <a:rPr lang="nl-BE" dirty="0">
                <a:sym typeface="Arial" charset="0"/>
                <a:hlinkClick r:id="rId3"/>
              </a:rPr>
              <a:t>https://</a:t>
            </a:r>
            <a:r>
              <a:rPr lang="nl-BE" dirty="0" smtClean="0">
                <a:sym typeface="Arial" charset="0"/>
                <a:hlinkClick r:id="rId3"/>
              </a:rPr>
              <a:t>www.ksz-bcss.fgov.be/nl/wetgeving/netwerk-van-de-ksz/wet-van-15-januari-1990-houdende-oprichting-en-organisatie-van-een</a:t>
            </a:r>
            <a:endParaRPr lang="nl-BE" dirty="0" smtClean="0">
              <a:sym typeface="Arial" charset="0"/>
            </a:endParaRPr>
          </a:p>
          <a:p>
            <a:pPr lvl="1" algn="just"/>
            <a:r>
              <a:rPr lang="nl-BE" dirty="0" smtClean="0">
                <a:sym typeface="Arial" charset="0"/>
              </a:rPr>
              <a:t>kamer federale overheid</a:t>
            </a:r>
          </a:p>
          <a:p>
            <a:pPr lvl="2" algn="just"/>
            <a:r>
              <a:rPr lang="nl-BE" dirty="0" smtClean="0"/>
              <a:t>wet van 15 augustus 2012 houdende oprichting en organisatie van een federale dienstenintegrator (artikelen 35/1 -35/5)</a:t>
            </a:r>
          </a:p>
          <a:p>
            <a:pPr lvl="2" algn="just"/>
            <a:r>
              <a:rPr lang="nl-BE" dirty="0">
                <a:sym typeface="Arial" charset="0"/>
                <a:hlinkClick r:id="rId4"/>
              </a:rPr>
              <a:t>http://</a:t>
            </a:r>
            <a:r>
              <a:rPr lang="nl-BE" dirty="0" smtClean="0">
                <a:sym typeface="Arial" charset="0"/>
                <a:hlinkClick r:id="rId4"/>
              </a:rPr>
              <a:t>www.ejustice.just.fgov.be/eli/wet/2012/08/15/2012002044/justel</a:t>
            </a:r>
            <a:endParaRPr lang="nl-BE" dirty="0" smtClean="0">
              <a:sym typeface="Arial" charset="0"/>
            </a:endParaRPr>
          </a:p>
          <a:p>
            <a:pPr lvl="2"/>
            <a:endParaRPr lang="nl-BE" dirty="0" smtClean="0">
              <a:sym typeface="Arial" charset="0"/>
            </a:endParaRPr>
          </a:p>
        </p:txBody>
      </p:sp>
      <p:sp>
        <p:nvSpPr>
          <p:cNvPr id="4" name="Slide Number Placeholder 3"/>
          <p:cNvSpPr>
            <a:spLocks noGrp="1"/>
          </p:cNvSpPr>
          <p:nvPr>
            <p:ph type="sldNum" sz="quarter" idx="10"/>
          </p:nvPr>
        </p:nvSpPr>
        <p:spPr/>
        <p:txBody>
          <a:bodyPr/>
          <a:lstStyle/>
          <a:p>
            <a:fld id="{84AEDDD6-2727-439E-A96F-E9FD4CA77376}" type="slidenum">
              <a:rPr lang="en-GB" smtClean="0"/>
              <a:pPr/>
              <a:t>5</a:t>
            </a:fld>
            <a:endParaRPr lang="en-GB" dirty="0"/>
          </a:p>
        </p:txBody>
      </p:sp>
    </p:spTree>
    <p:extLst>
      <p:ext uri="{BB962C8B-B14F-4D97-AF65-F5344CB8AC3E}">
        <p14:creationId xmlns:p14="http://schemas.microsoft.com/office/powerpoint/2010/main" val="328601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IVC – samenstelling</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nl-BE" dirty="0" smtClean="0">
                <a:sym typeface="Arial" charset="0"/>
              </a:rPr>
              <a:t>zie artikel 2 van de wet van 5 september 2018</a:t>
            </a:r>
          </a:p>
          <a:p>
            <a:pPr lvl="0" algn="just"/>
            <a:r>
              <a:rPr lang="nl-NL" dirty="0"/>
              <a:t>leden </a:t>
            </a:r>
            <a:r>
              <a:rPr lang="nl-NL" dirty="0" smtClean="0"/>
              <a:t>aangewezen </a:t>
            </a:r>
            <a:r>
              <a:rPr lang="nl-NL" dirty="0"/>
              <a:t>door de Kamer van </a:t>
            </a:r>
            <a:r>
              <a:rPr lang="nl-NL" dirty="0" smtClean="0"/>
              <a:t>Volksvertegenwoordigers</a:t>
            </a:r>
          </a:p>
          <a:p>
            <a:pPr lvl="0" algn="just"/>
            <a:r>
              <a:rPr lang="nl-NL" dirty="0" smtClean="0"/>
              <a:t>8 </a:t>
            </a:r>
            <a:r>
              <a:rPr lang="nl-NL" dirty="0"/>
              <a:t>werkende </a:t>
            </a:r>
            <a:r>
              <a:rPr lang="nl-NL" dirty="0" smtClean="0"/>
              <a:t>leden (4 </a:t>
            </a:r>
            <a:r>
              <a:rPr lang="nl-NL" dirty="0"/>
              <a:t>Nederlandstalig </a:t>
            </a:r>
            <a:r>
              <a:rPr lang="nl-NL" dirty="0" smtClean="0"/>
              <a:t>/ 4 Franstalig)</a:t>
            </a:r>
          </a:p>
          <a:p>
            <a:pPr lvl="1" algn="just"/>
            <a:r>
              <a:rPr lang="nl-NL" dirty="0" smtClean="0"/>
              <a:t>leden van beide kamers</a:t>
            </a:r>
          </a:p>
          <a:p>
            <a:pPr lvl="2" algn="just"/>
            <a:r>
              <a:rPr lang="nl-NL" dirty="0" smtClean="0"/>
              <a:t>1 deskundige </a:t>
            </a:r>
            <a:r>
              <a:rPr lang="nl-NL" dirty="0"/>
              <a:t>inzake informatieveiligheid en </a:t>
            </a:r>
            <a:r>
              <a:rPr lang="nl-NL" dirty="0" smtClean="0"/>
              <a:t>privacybescherming (= voorzitter)</a:t>
            </a:r>
          </a:p>
          <a:p>
            <a:pPr lvl="2" algn="just"/>
            <a:r>
              <a:rPr lang="nl-NL" dirty="0" smtClean="0"/>
              <a:t>1 deskundige </a:t>
            </a:r>
            <a:r>
              <a:rPr lang="nl-NL" dirty="0"/>
              <a:t>inzake elektronisch </a:t>
            </a:r>
            <a:r>
              <a:rPr lang="nl-NL" dirty="0" smtClean="0"/>
              <a:t>identiteitsbeheer</a:t>
            </a:r>
          </a:p>
          <a:p>
            <a:pPr lvl="1" algn="just"/>
            <a:r>
              <a:rPr lang="nl-NL" dirty="0" smtClean="0"/>
              <a:t>andere leden van de </a:t>
            </a:r>
            <a:r>
              <a:rPr lang="nl-NL" dirty="0"/>
              <a:t>kamer federale overheid</a:t>
            </a:r>
            <a:endParaRPr lang="nl-NL" dirty="0" smtClean="0"/>
          </a:p>
          <a:p>
            <a:pPr lvl="2" algn="just"/>
            <a:r>
              <a:rPr lang="nl-NL" dirty="0" smtClean="0"/>
              <a:t>1 deskundige </a:t>
            </a:r>
            <a:r>
              <a:rPr lang="nl-NL" dirty="0"/>
              <a:t>inzake informatieveiligheid en </a:t>
            </a:r>
            <a:r>
              <a:rPr lang="nl-NL" dirty="0" smtClean="0"/>
              <a:t>privacybescherming</a:t>
            </a:r>
          </a:p>
          <a:p>
            <a:pPr lvl="2" algn="just"/>
            <a:r>
              <a:rPr lang="nl-NL" dirty="0" smtClean="0"/>
              <a:t>1 deskundige </a:t>
            </a:r>
            <a:r>
              <a:rPr lang="nl-NL" dirty="0"/>
              <a:t>inzake financiële en fiscale </a:t>
            </a:r>
            <a:r>
              <a:rPr lang="nl-NL" dirty="0" smtClean="0"/>
              <a:t>aangelegenheden</a:t>
            </a:r>
          </a:p>
          <a:p>
            <a:pPr lvl="1" algn="just"/>
            <a:r>
              <a:rPr lang="nl-NL" dirty="0" smtClean="0"/>
              <a:t>andere leden van de kamer </a:t>
            </a:r>
            <a:r>
              <a:rPr lang="nl-NL" dirty="0"/>
              <a:t>sociale zekerheid en </a:t>
            </a:r>
            <a:r>
              <a:rPr lang="nl-NL" dirty="0" smtClean="0"/>
              <a:t>gezondheid</a:t>
            </a:r>
          </a:p>
          <a:p>
            <a:pPr lvl="2" algn="just"/>
            <a:r>
              <a:rPr lang="nl-NL" dirty="0" smtClean="0"/>
              <a:t>2 </a:t>
            </a:r>
            <a:r>
              <a:rPr lang="nl-NL" dirty="0"/>
              <a:t>leden met de hoedanigheid van doctor, licentiaat of master in de rechten, deskundig </a:t>
            </a:r>
            <a:r>
              <a:rPr lang="nl-NL" dirty="0" smtClean="0"/>
              <a:t>inzake </a:t>
            </a:r>
            <a:r>
              <a:rPr lang="nl-NL" dirty="0"/>
              <a:t>sociaal recht of </a:t>
            </a:r>
            <a:r>
              <a:rPr lang="nl-NL" dirty="0" smtClean="0"/>
              <a:t>gezondheidsrecht</a:t>
            </a:r>
          </a:p>
          <a:p>
            <a:pPr lvl="2" algn="just"/>
            <a:r>
              <a:rPr lang="nl-NL" dirty="0" smtClean="0"/>
              <a:t>2 leden </a:t>
            </a:r>
            <a:r>
              <a:rPr lang="nl-NL" dirty="0"/>
              <a:t>met de hoedanigheid van arts, deskundig </a:t>
            </a:r>
            <a:r>
              <a:rPr lang="nl-NL" dirty="0" smtClean="0"/>
              <a:t>inzake beheer </a:t>
            </a:r>
            <a:r>
              <a:rPr lang="nl-NL" dirty="0"/>
              <a:t>van persoonsgegevens die de gezondheid </a:t>
            </a:r>
            <a:r>
              <a:rPr lang="nl-NL" dirty="0" smtClean="0"/>
              <a:t>betreffen</a:t>
            </a:r>
            <a:endParaRPr lang="nl-BE" dirty="0" smtClean="0">
              <a:sym typeface="Arial" charset="0"/>
            </a:endParaRPr>
          </a:p>
          <a:p>
            <a:pPr algn="just"/>
            <a:r>
              <a:rPr lang="nl-BE" dirty="0" smtClean="0">
                <a:sym typeface="Arial" charset="0"/>
              </a:rPr>
              <a:t>8 plaatsvervangende leden </a:t>
            </a:r>
            <a:r>
              <a:rPr lang="nl-NL" dirty="0" smtClean="0"/>
              <a:t>(</a:t>
            </a:r>
            <a:r>
              <a:rPr lang="nl-NL" dirty="0"/>
              <a:t>4 Nederlandstalig / 4 Franstalig)</a:t>
            </a:r>
          </a:p>
          <a:p>
            <a:pPr algn="just"/>
            <a:r>
              <a:rPr lang="nl-BE" dirty="0" smtClean="0">
                <a:sym typeface="Arial" charset="0"/>
              </a:rPr>
              <a:t>alle leden </a:t>
            </a:r>
            <a:r>
              <a:rPr lang="nl-NL" dirty="0" smtClean="0"/>
              <a:t>beschikken </a:t>
            </a:r>
            <a:r>
              <a:rPr lang="nl-NL" dirty="0"/>
              <a:t>minstens over een basiskennis </a:t>
            </a:r>
            <a:r>
              <a:rPr lang="nl-NL" dirty="0" smtClean="0"/>
              <a:t>van</a:t>
            </a:r>
          </a:p>
          <a:p>
            <a:pPr lvl="1" algn="just"/>
            <a:r>
              <a:rPr lang="nl-NL" dirty="0" smtClean="0"/>
              <a:t>de informatieveiligheid</a:t>
            </a:r>
          </a:p>
          <a:p>
            <a:pPr lvl="1" algn="just"/>
            <a:r>
              <a:rPr lang="nl-NL" dirty="0" smtClean="0"/>
              <a:t>de </a:t>
            </a:r>
            <a:r>
              <a:rPr lang="nl-NL" dirty="0"/>
              <a:t>bescherming van de persoonlijke </a:t>
            </a:r>
            <a:r>
              <a:rPr lang="nl-NL" dirty="0" smtClean="0"/>
              <a:t>levenssfeer</a:t>
            </a:r>
          </a:p>
          <a:p>
            <a:endParaRPr lang="nl-BE" dirty="0" smtClean="0">
              <a:sym typeface="Arial" charset="0"/>
            </a:endParaRPr>
          </a:p>
          <a:p>
            <a:pPr lvl="2"/>
            <a:endParaRPr lang="nl-BE" dirty="0" smtClean="0">
              <a:sym typeface="Arial" charset="0"/>
            </a:endParaRPr>
          </a:p>
        </p:txBody>
      </p:sp>
      <p:sp>
        <p:nvSpPr>
          <p:cNvPr id="4" name="Slide Number Placeholder 3"/>
          <p:cNvSpPr>
            <a:spLocks noGrp="1"/>
          </p:cNvSpPr>
          <p:nvPr>
            <p:ph type="sldNum" sz="quarter" idx="10"/>
          </p:nvPr>
        </p:nvSpPr>
        <p:spPr/>
        <p:txBody>
          <a:bodyPr/>
          <a:lstStyle/>
          <a:p>
            <a:fld id="{84AEDDD6-2727-439E-A96F-E9FD4CA77376}" type="slidenum">
              <a:rPr lang="en-GB" smtClean="0"/>
              <a:pPr/>
              <a:t>6</a:t>
            </a:fld>
            <a:endParaRPr lang="en-GB" dirty="0"/>
          </a:p>
        </p:txBody>
      </p:sp>
    </p:spTree>
    <p:extLst>
      <p:ext uri="{BB962C8B-B14F-4D97-AF65-F5344CB8AC3E}">
        <p14:creationId xmlns:p14="http://schemas.microsoft.com/office/powerpoint/2010/main" val="2564556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Bevoegdheden IVC – kamer SZ&amp;G</a:t>
            </a:r>
            <a:endParaRPr lang="en-US" dirty="0"/>
          </a:p>
        </p:txBody>
      </p:sp>
      <p:sp>
        <p:nvSpPr>
          <p:cNvPr id="3" name="Content Placeholder 2"/>
          <p:cNvSpPr>
            <a:spLocks noGrp="1"/>
          </p:cNvSpPr>
          <p:nvPr>
            <p:ph idx="1"/>
          </p:nvPr>
        </p:nvSpPr>
        <p:spPr/>
        <p:txBody>
          <a:bodyPr>
            <a:normAutofit/>
          </a:bodyPr>
          <a:lstStyle/>
          <a:p>
            <a:pPr algn="just"/>
            <a:r>
              <a:rPr lang="nl-BE" dirty="0" smtClean="0"/>
              <a:t>zie artikel 46 KSZ-wet van 15 januari 1990</a:t>
            </a:r>
          </a:p>
          <a:p>
            <a:pPr algn="just"/>
            <a:r>
              <a:rPr lang="nl-BE" dirty="0" smtClean="0"/>
              <a:t>bevoegdheden SCSZ&amp;G die gehandhaafd worden</a:t>
            </a:r>
          </a:p>
          <a:p>
            <a:pPr lvl="1" algn="just"/>
            <a:r>
              <a:rPr lang="nl-BE" dirty="0" smtClean="0"/>
              <a:t>formuleren van goede praktijken</a:t>
            </a:r>
          </a:p>
          <a:p>
            <a:pPr lvl="1" algn="just"/>
            <a:r>
              <a:rPr lang="nl-BE" dirty="0" smtClean="0"/>
              <a:t>verlenen van beraadslagingen voor verwerking anonieme gegevens</a:t>
            </a:r>
          </a:p>
          <a:p>
            <a:pPr lvl="1" algn="just"/>
            <a:r>
              <a:rPr lang="nl-BE" dirty="0" smtClean="0"/>
              <a:t>verlenen van beraadslagingen voor mededeling persoonsgegevens</a:t>
            </a:r>
          </a:p>
          <a:p>
            <a:pPr lvl="1" algn="just"/>
            <a:r>
              <a:rPr lang="nl-BE" dirty="0" smtClean="0"/>
              <a:t>bijhouden en publiceren van lijst van beraadslagingen</a:t>
            </a:r>
          </a:p>
          <a:p>
            <a:pPr lvl="2" algn="just"/>
            <a:r>
              <a:rPr lang="nl-BE" dirty="0" smtClean="0"/>
              <a:t>website van de Kruispuntbank van de Sociale Zekerheid</a:t>
            </a:r>
          </a:p>
          <a:p>
            <a:pPr lvl="2" algn="just"/>
            <a:r>
              <a:rPr lang="nl-BE" dirty="0" smtClean="0"/>
              <a:t>website van het eHealth-platform</a:t>
            </a:r>
          </a:p>
          <a:p>
            <a:pPr lvl="1" algn="just"/>
            <a:r>
              <a:rPr lang="nl-BE" dirty="0" smtClean="0"/>
              <a:t>ondersteunen van functionarissen voor gegevensbescherming</a:t>
            </a:r>
          </a:p>
          <a:p>
            <a:pPr lvl="1" algn="just"/>
            <a:r>
              <a:rPr lang="nl-BE" dirty="0" smtClean="0"/>
              <a:t>publiceren van een beknopt activiteitenverslag</a:t>
            </a:r>
          </a:p>
          <a:p>
            <a:pPr algn="just"/>
            <a:r>
              <a:rPr lang="nl-BE" dirty="0" smtClean="0"/>
              <a:t>bevoegdheden SCSZ&amp;G die niet gehandhaafd worden</a:t>
            </a:r>
          </a:p>
          <a:p>
            <a:pPr lvl="1" algn="just"/>
            <a:r>
              <a:rPr lang="nl-BE" dirty="0" smtClean="0"/>
              <a:t>toezien op naleving regelgeving KSZ / gezondheidsgegevens</a:t>
            </a:r>
          </a:p>
          <a:p>
            <a:pPr lvl="1" algn="just"/>
            <a:r>
              <a:rPr lang="nl-BE" dirty="0" smtClean="0"/>
              <a:t>oplossen van problemen en geschillen / behandelen van klachten</a:t>
            </a:r>
          </a:p>
          <a:p>
            <a:pPr lvl="1"/>
            <a:endParaRPr lang="nl-BE" dirty="0" smtClean="0"/>
          </a:p>
          <a:p>
            <a:pPr lvl="1"/>
            <a:endParaRPr lang="nl-BE" dirty="0" smtClean="0"/>
          </a:p>
          <a:p>
            <a:pPr lvl="1"/>
            <a:endParaRPr lang="nl-BE" dirty="0" smtClean="0"/>
          </a:p>
          <a:p>
            <a:endParaRPr lang="nl-BE" dirty="0" smtClean="0"/>
          </a:p>
          <a:p>
            <a:pPr lvl="1"/>
            <a:endParaRPr lang="en-US"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7</a:t>
            </a:fld>
            <a:endParaRPr lang="en-GB" dirty="0"/>
          </a:p>
        </p:txBody>
      </p:sp>
    </p:spTree>
    <p:extLst>
      <p:ext uri="{BB962C8B-B14F-4D97-AF65-F5344CB8AC3E}">
        <p14:creationId xmlns:p14="http://schemas.microsoft.com/office/powerpoint/2010/main" val="2577580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Bevoegdheden IVC – kamer FO</a:t>
            </a:r>
            <a:endParaRPr lang="en-US" dirty="0"/>
          </a:p>
        </p:txBody>
      </p:sp>
      <p:sp>
        <p:nvSpPr>
          <p:cNvPr id="3" name="Content Placeholder 2"/>
          <p:cNvSpPr>
            <a:spLocks noGrp="1"/>
          </p:cNvSpPr>
          <p:nvPr>
            <p:ph idx="1"/>
          </p:nvPr>
        </p:nvSpPr>
        <p:spPr/>
        <p:txBody>
          <a:bodyPr/>
          <a:lstStyle/>
          <a:p>
            <a:pPr algn="just"/>
            <a:r>
              <a:rPr lang="nl-BE" dirty="0"/>
              <a:t>zie </a:t>
            </a:r>
            <a:r>
              <a:rPr lang="nl-BE" dirty="0" smtClean="0"/>
              <a:t>artikel 35/1 FDI-wet </a:t>
            </a:r>
            <a:r>
              <a:rPr lang="nl-BE" dirty="0"/>
              <a:t>van 15 augustus </a:t>
            </a:r>
            <a:r>
              <a:rPr lang="nl-BE" dirty="0" smtClean="0"/>
              <a:t>2012 </a:t>
            </a:r>
          </a:p>
          <a:p>
            <a:pPr algn="just"/>
            <a:r>
              <a:rPr lang="nl-BE" dirty="0" smtClean="0"/>
              <a:t>verlenen van beraadslagingen voor mededelingen van persoonsgegevens </a:t>
            </a:r>
            <a:r>
              <a:rPr lang="nl-NL" dirty="0" smtClean="0"/>
              <a:t>door federale overheidsdiensten en openbare instellingen</a:t>
            </a:r>
          </a:p>
          <a:p>
            <a:pPr algn="just"/>
            <a:r>
              <a:rPr lang="nl-NL" dirty="0" smtClean="0"/>
              <a:t>bijhouden en publiceren van een lijst van verleende beraadslagingen en van een beknopt activiteitenverslag op de website van de FOD Beleid en Ondersteuning</a:t>
            </a:r>
          </a:p>
          <a:p>
            <a:pPr algn="just"/>
            <a:r>
              <a:rPr lang="nl-BE" dirty="0" smtClean="0"/>
              <a:t>géén bevoegdheden inzake het toezicht op de naleving van de regelgeving, het oplossen van problemen en geschillen of het behandelen van klachten</a:t>
            </a:r>
          </a:p>
          <a:p>
            <a:endParaRPr lang="nl-BE" dirty="0" smtClean="0"/>
          </a:p>
          <a:p>
            <a:pPr lvl="1"/>
            <a:endParaRPr lang="en-US"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8</a:t>
            </a:fld>
            <a:endParaRPr lang="en-GB" dirty="0"/>
          </a:p>
        </p:txBody>
      </p:sp>
    </p:spTree>
    <p:extLst>
      <p:ext uri="{BB962C8B-B14F-4D97-AF65-F5344CB8AC3E}">
        <p14:creationId xmlns:p14="http://schemas.microsoft.com/office/powerpoint/2010/main" val="1982690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Beraadslagingen IVC </a:t>
            </a:r>
            <a:r>
              <a:rPr lang="nl-BE" sz="2400" dirty="0" smtClean="0"/>
              <a:t>(1/6)</a:t>
            </a: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nl-BE" dirty="0" smtClean="0"/>
              <a:t>kamer SZ&amp;G – verplichte beraadslaging</a:t>
            </a:r>
          </a:p>
          <a:p>
            <a:pPr lvl="1" algn="just"/>
            <a:r>
              <a:rPr lang="nl-BE" dirty="0" smtClean="0"/>
              <a:t>mededelingen van persoonsgegevens</a:t>
            </a:r>
          </a:p>
          <a:p>
            <a:pPr lvl="1" algn="just"/>
            <a:r>
              <a:rPr lang="nl-BE" dirty="0" smtClean="0"/>
              <a:t>door de KSZ, een ISZ of een tot het netwerk toegetreden instantie van een Gemeenschap/Gewest</a:t>
            </a:r>
          </a:p>
          <a:p>
            <a:pPr lvl="1" algn="just"/>
            <a:r>
              <a:rPr lang="nl-BE" dirty="0" smtClean="0"/>
              <a:t>aan een andere ISZ of een andere instantie dan een FOD, POD of federale ION buiten de sociale zekerheid</a:t>
            </a:r>
          </a:p>
          <a:p>
            <a:pPr lvl="1" algn="just"/>
            <a:r>
              <a:rPr lang="nl-BE" dirty="0" smtClean="0"/>
              <a:t>vereisen een beraadslaging van de kamer SZ&amp;G</a:t>
            </a:r>
          </a:p>
          <a:p>
            <a:pPr lvl="1" algn="just"/>
            <a:r>
              <a:rPr lang="nl-BE" dirty="0" smtClean="0"/>
              <a:t>uitzonderingen</a:t>
            </a:r>
          </a:p>
          <a:p>
            <a:pPr lvl="2" algn="just"/>
            <a:r>
              <a:rPr lang="nl-BE" dirty="0" smtClean="0"/>
              <a:t>te bepalen bij koninklijk besluit voor mededelingen van persoonsgegevens door de KSZ of een ISZ aan een andere ISZ (zie daartoe het koninklijk besluit van 4 februari </a:t>
            </a:r>
            <a:r>
              <a:rPr lang="nl-BE" dirty="0"/>
              <a:t>1997 – </a:t>
            </a:r>
            <a:r>
              <a:rPr lang="nl-BE" dirty="0">
                <a:hlinkClick r:id="rId2"/>
              </a:rPr>
              <a:t>https://</a:t>
            </a:r>
            <a:r>
              <a:rPr lang="nl-BE" dirty="0" smtClean="0">
                <a:hlinkClick r:id="rId2"/>
              </a:rPr>
              <a:t>www.ksz-bcss.fgov.be/nl/wetgeving/netwerk-van-de-ksz/koninklijk-besluit-van-4-februari-1997-tot-organisatie-van-de</a:t>
            </a:r>
            <a:r>
              <a:rPr lang="nl-BE" dirty="0" smtClean="0"/>
              <a:t>) </a:t>
            </a:r>
            <a:endParaRPr lang="nl-BE" dirty="0" smtClean="0"/>
          </a:p>
          <a:p>
            <a:pPr lvl="2" algn="just"/>
            <a:r>
              <a:rPr lang="nl-BE" dirty="0" smtClean="0"/>
              <a:t>mededelingen van persoonsgegevens door een tot het netwerk toegetreden instantie van een Gemeenschap/Gewest aan een andere instantie van dezelfde Gemeenschap of hetzelfde Gewest, voor zover zij niet gebeuren met de tussenkomst van de KSZ</a:t>
            </a:r>
          </a:p>
          <a:p>
            <a:pPr lvl="2" algn="just"/>
            <a:r>
              <a:rPr lang="nl-BE" dirty="0" smtClean="0"/>
              <a:t>mededelingen aan het Algemeen Rijksarchief en het Rijksarchief in de Provinciën</a:t>
            </a:r>
          </a:p>
          <a:p>
            <a:pPr lvl="2" algn="just"/>
            <a:r>
              <a:rPr lang="nl-BE" dirty="0" smtClean="0"/>
              <a:t>mededelingen van </a:t>
            </a:r>
            <a:r>
              <a:rPr lang="nl-BE" dirty="0" err="1" smtClean="0"/>
              <a:t>gepseudonimiseerde</a:t>
            </a:r>
            <a:r>
              <a:rPr lang="nl-BE" dirty="0" smtClean="0"/>
              <a:t> persoonsgegevens aan bepaalde bestemmelingen</a:t>
            </a:r>
          </a:p>
        </p:txBody>
      </p:sp>
      <p:sp>
        <p:nvSpPr>
          <p:cNvPr id="4" name="Slide Number Placeholder 3"/>
          <p:cNvSpPr>
            <a:spLocks noGrp="1"/>
          </p:cNvSpPr>
          <p:nvPr>
            <p:ph type="sldNum" sz="quarter" idx="10"/>
          </p:nvPr>
        </p:nvSpPr>
        <p:spPr/>
        <p:txBody>
          <a:bodyPr/>
          <a:lstStyle/>
          <a:p>
            <a:fld id="{84AEDDD6-2727-439E-A96F-E9FD4CA77376}" type="slidenum">
              <a:rPr lang="en-GB" smtClean="0"/>
              <a:pPr/>
              <a:t>9</a:t>
            </a:fld>
            <a:endParaRPr lang="en-GB" dirty="0"/>
          </a:p>
        </p:txBody>
      </p:sp>
    </p:spTree>
    <p:extLst>
      <p:ext uri="{BB962C8B-B14F-4D97-AF65-F5344CB8AC3E}">
        <p14:creationId xmlns:p14="http://schemas.microsoft.com/office/powerpoint/2010/main" val="4118170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7499</TotalTime>
  <Words>1821</Words>
  <Application>Microsoft Office PowerPoint</Application>
  <PresentationFormat>On-screen Show (4:3)</PresentationFormat>
  <Paragraphs>220</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   </vt:lpstr>
      <vt:lpstr>IVC – bestaansreden (1/3)</vt:lpstr>
      <vt:lpstr>IVC – bestaansreden (2/3)</vt:lpstr>
      <vt:lpstr>IVC – bestaansreden (3/3)</vt:lpstr>
      <vt:lpstr>IVC – algemeen</vt:lpstr>
      <vt:lpstr>IVC – samenstelling</vt:lpstr>
      <vt:lpstr>Bevoegdheden IVC – kamer SZ&amp;G</vt:lpstr>
      <vt:lpstr>Bevoegdheden IVC – kamer FO</vt:lpstr>
      <vt:lpstr>Beraadslagingen IVC (1/6)</vt:lpstr>
      <vt:lpstr>Beraadslagingen IVC (2/6)</vt:lpstr>
      <vt:lpstr>Beraadslagingen IVC (3/6)</vt:lpstr>
      <vt:lpstr>Beraadslagingen IVC (4/6)</vt:lpstr>
      <vt:lpstr>Beraadslagingen IVC (5/6)</vt:lpstr>
      <vt:lpstr>Beraadslagingen IVC (6/6)</vt:lpstr>
      <vt:lpstr>Praktisch (1/2)</vt:lpstr>
      <vt:lpstr>Praktisch (2/2)</vt:lpstr>
      <vt:lpstr>Verenigbaarheid met GDPR (1/3)</vt:lpstr>
      <vt:lpstr>Verenigbaarheid met GDPR (2/3)</vt:lpstr>
      <vt:lpstr>Verenigbaarheid met GDPR (3/3)</vt:lpstr>
      <vt:lpstr>Publicatie van beraadslagingen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Peter Maes</cp:lastModifiedBy>
  <cp:revision>543</cp:revision>
  <cp:lastPrinted>2017-12-08T10:25:32Z</cp:lastPrinted>
  <dcterms:created xsi:type="dcterms:W3CDTF">2013-03-05T07:37:33Z</dcterms:created>
  <dcterms:modified xsi:type="dcterms:W3CDTF">2019-12-13T09:49:52Z</dcterms:modified>
</cp:coreProperties>
</file>