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 id="2147483689" r:id="rId6"/>
    <p:sldMasterId id="2147483692" r:id="rId7"/>
    <p:sldMasterId id="2147483696" r:id="rId8"/>
  </p:sldMasterIdLst>
  <p:notesMasterIdLst>
    <p:notesMasterId r:id="rId55"/>
  </p:notesMasterIdLst>
  <p:sldIdLst>
    <p:sldId id="1030" r:id="rId9"/>
    <p:sldId id="1040" r:id="rId10"/>
    <p:sldId id="1044" r:id="rId11"/>
    <p:sldId id="1049" r:id="rId12"/>
    <p:sldId id="1042" r:id="rId13"/>
    <p:sldId id="1019" r:id="rId14"/>
    <p:sldId id="1047" r:id="rId15"/>
    <p:sldId id="1046" r:id="rId16"/>
    <p:sldId id="1022" r:id="rId17"/>
    <p:sldId id="1023" r:id="rId18"/>
    <p:sldId id="1024" r:id="rId19"/>
    <p:sldId id="1025" r:id="rId20"/>
    <p:sldId id="1053" r:id="rId21"/>
    <p:sldId id="1081" r:id="rId22"/>
    <p:sldId id="1054" r:id="rId23"/>
    <p:sldId id="1055" r:id="rId24"/>
    <p:sldId id="1026" r:id="rId25"/>
    <p:sldId id="1027" r:id="rId26"/>
    <p:sldId id="1028" r:id="rId27"/>
    <p:sldId id="1045" r:id="rId28"/>
    <p:sldId id="1029" r:id="rId29"/>
    <p:sldId id="1056" r:id="rId30"/>
    <p:sldId id="881" r:id="rId31"/>
    <p:sldId id="961" r:id="rId32"/>
    <p:sldId id="967" r:id="rId33"/>
    <p:sldId id="964" r:id="rId34"/>
    <p:sldId id="966" r:id="rId35"/>
    <p:sldId id="965" r:id="rId36"/>
    <p:sldId id="887" r:id="rId37"/>
    <p:sldId id="1062" r:id="rId38"/>
    <p:sldId id="1063" r:id="rId39"/>
    <p:sldId id="1064" r:id="rId40"/>
    <p:sldId id="1065" r:id="rId41"/>
    <p:sldId id="1066" r:id="rId42"/>
    <p:sldId id="1067" r:id="rId43"/>
    <p:sldId id="1068" r:id="rId44"/>
    <p:sldId id="1069" r:id="rId45"/>
    <p:sldId id="1070" r:id="rId46"/>
    <p:sldId id="1071" r:id="rId47"/>
    <p:sldId id="1072" r:id="rId48"/>
    <p:sldId id="1073" r:id="rId49"/>
    <p:sldId id="1076" r:id="rId50"/>
    <p:sldId id="1077" r:id="rId51"/>
    <p:sldId id="1078" r:id="rId52"/>
    <p:sldId id="1079" r:id="rId53"/>
    <p:sldId id="1080"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em Salembier" initials="WS" lastIdx="1" clrIdx="0">
    <p:extLst>
      <p:ext uri="{19B8F6BF-5375-455C-9EA6-DF929625EA0E}">
        <p15:presenceInfo xmlns:p15="http://schemas.microsoft.com/office/powerpoint/2012/main" userId="S-1-5-21-169893677-1706453300-945767274-21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B97"/>
    <a:srgbClr val="EC5062"/>
    <a:srgbClr val="00A7E7"/>
    <a:srgbClr val="22A4DD"/>
    <a:srgbClr val="099CEC"/>
    <a:srgbClr val="CE4632"/>
    <a:srgbClr val="EB7830"/>
    <a:srgbClr val="354134"/>
    <a:srgbClr val="747E8F"/>
    <a:srgbClr val="3E8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61" autoAdjust="0"/>
    <p:restoredTop sz="87097" autoAdjust="0"/>
  </p:normalViewPr>
  <p:slideViewPr>
    <p:cSldViewPr snapToGrid="0" snapToObjects="1">
      <p:cViewPr varScale="1">
        <p:scale>
          <a:sx n="100" d="100"/>
          <a:sy n="100" d="100"/>
        </p:scale>
        <p:origin x="342" y="90"/>
      </p:cViewPr>
      <p:guideLst/>
    </p:cSldViewPr>
  </p:slideViewPr>
  <p:notesTextViewPr>
    <p:cViewPr>
      <p:scale>
        <a:sx n="1" d="1"/>
        <a:sy n="1" d="1"/>
      </p:scale>
      <p:origin x="0" y="0"/>
    </p:cViewPr>
  </p:notesTextViewPr>
  <p:notesViewPr>
    <p:cSldViewPr snapToGrid="0" snapToObjects="1">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36034" y="47238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Co</a:t>
          </a:r>
          <a:r>
            <a:rPr lang="en-US" sz="1900" kern="1200" dirty="0" smtClean="0"/>
            <a:t>o</a:t>
          </a:r>
          <a:r>
            <a:rPr sz="1900" kern="1200" dirty="0" smtClean="0"/>
            <a:t>rdinati</a:t>
          </a:r>
          <a:r>
            <a:rPr lang="en-US" sz="1900" kern="1200" dirty="0" smtClean="0"/>
            <a:t>on of the electronic processes</a:t>
          </a:r>
          <a:endParaRPr lang="nl-BE" sz="1900" kern="1200" dirty="0"/>
        </a:p>
      </dsp:txBody>
      <dsp:txXfrm>
        <a:off x="136034" y="472387"/>
        <a:ext cx="3096659" cy="967706"/>
      </dsp:txXfrm>
    </dsp:sp>
    <dsp:sp modelId="{8B00EC11-24E0-4E0C-8101-DB576F31F9D2}">
      <dsp:nvSpPr>
        <dsp:cNvPr id="0" name=""/>
        <dsp:cNvSpPr/>
      </dsp:nvSpPr>
      <dsp:spPr>
        <a:xfrm>
          <a:off x="7007" y="332608"/>
          <a:ext cx="677394" cy="10160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536098" y="47238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Portal </a:t>
          </a:r>
          <a:endParaRPr lang="nl-BE" sz="1900" kern="1200" dirty="0"/>
        </a:p>
      </dsp:txBody>
      <dsp:txXfrm>
        <a:off x="3536098" y="472387"/>
        <a:ext cx="3096659" cy="967706"/>
      </dsp:txXfrm>
    </dsp:sp>
    <dsp:sp modelId="{17BB8C5E-ACC5-4AEA-AC3B-15C53CC548C0}">
      <dsp:nvSpPr>
        <dsp:cNvPr id="0" name=""/>
        <dsp:cNvSpPr/>
      </dsp:nvSpPr>
      <dsp:spPr>
        <a:xfrm>
          <a:off x="3407070" y="332608"/>
          <a:ext cx="677394" cy="10160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6936162" y="47238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Integrated user and access management system</a:t>
          </a:r>
          <a:endParaRPr lang="nl-BE" sz="1900" kern="1200" dirty="0"/>
        </a:p>
      </dsp:txBody>
      <dsp:txXfrm>
        <a:off x="6936162" y="472387"/>
        <a:ext cx="3096659" cy="967706"/>
      </dsp:txXfrm>
    </dsp:sp>
    <dsp:sp modelId="{DEDE190B-7605-44A7-B19B-482157C4ED09}">
      <dsp:nvSpPr>
        <dsp:cNvPr id="0" name=""/>
        <dsp:cNvSpPr/>
      </dsp:nvSpPr>
      <dsp:spPr>
        <a:xfrm>
          <a:off x="6807134" y="332608"/>
          <a:ext cx="677394" cy="10160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36034" y="1690622"/>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Management of </a:t>
          </a:r>
          <a:r>
            <a:rPr sz="1900" kern="1200" dirty="0" smtClean="0"/>
            <a:t>loggings</a:t>
          </a:r>
          <a:endParaRPr lang="nl-BE" sz="1900" kern="1200" dirty="0"/>
        </a:p>
      </dsp:txBody>
      <dsp:txXfrm>
        <a:off x="136034" y="1690622"/>
        <a:ext cx="3096659" cy="967706"/>
      </dsp:txXfrm>
    </dsp:sp>
    <dsp:sp modelId="{F94043AE-FBAE-4418-8D10-10B1481C95AF}">
      <dsp:nvSpPr>
        <dsp:cNvPr id="0" name=""/>
        <dsp:cNvSpPr/>
      </dsp:nvSpPr>
      <dsp:spPr>
        <a:xfrm>
          <a:off x="7007" y="1550842"/>
          <a:ext cx="677394" cy="10160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536098" y="1690622"/>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System </a:t>
          </a:r>
          <a:r>
            <a:rPr lang="en-US" sz="1900" kern="1200" dirty="0" smtClean="0"/>
            <a:t>for</a:t>
          </a:r>
          <a:r>
            <a:rPr sz="1900" kern="1200" dirty="0" smtClean="0"/>
            <a:t> </a:t>
          </a:r>
          <a:r>
            <a:rPr sz="1900" kern="1200" dirty="0"/>
            <a:t>end-to-end </a:t>
          </a:r>
          <a:r>
            <a:rPr lang="en-US" sz="1900" kern="1200" dirty="0" smtClean="0"/>
            <a:t>encryption</a:t>
          </a:r>
          <a:endParaRPr lang="nl-BE" sz="1900" kern="1200" dirty="0"/>
        </a:p>
      </dsp:txBody>
      <dsp:txXfrm>
        <a:off x="3536098" y="1690622"/>
        <a:ext cx="3096659" cy="967706"/>
      </dsp:txXfrm>
    </dsp:sp>
    <dsp:sp modelId="{1D377189-38FA-44FB-9886-A25D865375A4}">
      <dsp:nvSpPr>
        <dsp:cNvPr id="0" name=""/>
        <dsp:cNvSpPr/>
      </dsp:nvSpPr>
      <dsp:spPr>
        <a:xfrm>
          <a:off x="3407070" y="1550842"/>
          <a:ext cx="677394" cy="101609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6936162" y="1690622"/>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lang="fr-BE" sz="1900" kern="1200" dirty="0" smtClean="0">
              <a:solidFill>
                <a:srgbClr val="3E6E5A"/>
              </a:solidFill>
            </a:rPr>
            <a:t>eHealth</a:t>
          </a:r>
          <a:r>
            <a:rPr sz="1900" kern="1200" dirty="0"/>
            <a:t>Box</a:t>
          </a:r>
          <a:endParaRPr lang="nl-BE" sz="1900" kern="1200" dirty="0"/>
        </a:p>
      </dsp:txBody>
      <dsp:txXfrm>
        <a:off x="6936162" y="1690622"/>
        <a:ext cx="3096659" cy="967706"/>
      </dsp:txXfrm>
    </dsp:sp>
    <dsp:sp modelId="{82E38FB2-A96C-4D7A-A866-6D7BE57189A0}">
      <dsp:nvSpPr>
        <dsp:cNvPr id="0" name=""/>
        <dsp:cNvSpPr/>
      </dsp:nvSpPr>
      <dsp:spPr>
        <a:xfrm>
          <a:off x="6807134" y="1550842"/>
          <a:ext cx="677394" cy="101609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36034" y="290885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sz="1900" kern="1200"/>
            <a:t>Timestamping</a:t>
          </a:r>
          <a:endParaRPr lang="nl-BE" sz="1900" kern="1200"/>
        </a:p>
      </dsp:txBody>
      <dsp:txXfrm>
        <a:off x="136034" y="2908857"/>
        <a:ext cx="3096659" cy="967706"/>
      </dsp:txXfrm>
    </dsp:sp>
    <dsp:sp modelId="{A9E14B50-194E-4A93-B9D9-20BB56D81973}">
      <dsp:nvSpPr>
        <dsp:cNvPr id="0" name=""/>
        <dsp:cNvSpPr/>
      </dsp:nvSpPr>
      <dsp:spPr>
        <a:xfrm>
          <a:off x="7007" y="2769077"/>
          <a:ext cx="677394" cy="101609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536098" y="290885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Coding </a:t>
          </a:r>
          <a:r>
            <a:rPr lang="en-US" sz="1900" kern="1200" dirty="0" smtClean="0"/>
            <a:t>and</a:t>
          </a:r>
          <a:r>
            <a:rPr sz="1900" kern="1200" dirty="0" smtClean="0"/>
            <a:t> </a:t>
          </a:r>
          <a:r>
            <a:rPr sz="1900" kern="1200" dirty="0" err="1" smtClean="0"/>
            <a:t>anon</a:t>
          </a:r>
          <a:r>
            <a:rPr lang="en-US" sz="1900" kern="1200" dirty="0" err="1" smtClean="0"/>
            <a:t>y</a:t>
          </a:r>
          <a:r>
            <a:rPr sz="1900" kern="1200" dirty="0" err="1" smtClean="0"/>
            <a:t>mising</a:t>
          </a:r>
          <a:endParaRPr lang="nl-BE" sz="1900" kern="1200" dirty="0"/>
        </a:p>
      </dsp:txBody>
      <dsp:txXfrm>
        <a:off x="3536098" y="2908857"/>
        <a:ext cx="3096659" cy="967706"/>
      </dsp:txXfrm>
    </dsp:sp>
    <dsp:sp modelId="{70C2EA1E-D7DB-4E74-806D-4590DBE781A3}">
      <dsp:nvSpPr>
        <dsp:cNvPr id="0" name=""/>
        <dsp:cNvSpPr/>
      </dsp:nvSpPr>
      <dsp:spPr>
        <a:xfrm>
          <a:off x="3407070" y="2769077"/>
          <a:ext cx="677394" cy="1016091"/>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6936162" y="2908857"/>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Consultation of National register and CBSS registers</a:t>
          </a:r>
          <a:endParaRPr lang="nl-BE" sz="1900" kern="1200" dirty="0"/>
        </a:p>
      </dsp:txBody>
      <dsp:txXfrm>
        <a:off x="6936162" y="2908857"/>
        <a:ext cx="3096659" cy="967706"/>
      </dsp:txXfrm>
    </dsp:sp>
    <dsp:sp modelId="{139FD9EA-3509-4D4C-98D4-BC741BA871D8}">
      <dsp:nvSpPr>
        <dsp:cNvPr id="0" name=""/>
        <dsp:cNvSpPr/>
      </dsp:nvSpPr>
      <dsp:spPr>
        <a:xfrm>
          <a:off x="6807134" y="2769077"/>
          <a:ext cx="677394" cy="101609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536098" y="4127091"/>
          <a:ext cx="3096659" cy="9677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46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Reference directories</a:t>
          </a:r>
          <a:r>
            <a:rPr sz="1900" kern="1200" dirty="0" smtClean="0"/>
            <a:t> (</a:t>
          </a:r>
          <a:r>
            <a:rPr lang="nl-BE" sz="1900" kern="1200" dirty="0" smtClean="0"/>
            <a:t>hub-</a:t>
          </a:r>
          <a:r>
            <a:rPr sz="1900" kern="1200" dirty="0" err="1" smtClean="0"/>
            <a:t>metahub</a:t>
          </a:r>
          <a:r>
            <a:rPr lang="nl-BE" sz="1900" kern="1200" dirty="0" smtClean="0"/>
            <a:t> system</a:t>
          </a:r>
          <a:r>
            <a:rPr sz="1900" kern="1200" dirty="0" smtClean="0"/>
            <a:t>)</a:t>
          </a:r>
          <a:endParaRPr lang="nl-BE" sz="1900" kern="1200" dirty="0"/>
        </a:p>
      </dsp:txBody>
      <dsp:txXfrm>
        <a:off x="3536098" y="4127091"/>
        <a:ext cx="3096659" cy="967706"/>
      </dsp:txXfrm>
    </dsp:sp>
    <dsp:sp modelId="{763F0339-AF8A-4C55-81EF-EEBFD25A8379}">
      <dsp:nvSpPr>
        <dsp:cNvPr id="0" name=""/>
        <dsp:cNvSpPr/>
      </dsp:nvSpPr>
      <dsp:spPr>
        <a:xfrm>
          <a:off x="3407070" y="3987311"/>
          <a:ext cx="677394" cy="1016091"/>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83CA3-575C-254B-B8DE-5F737189BEE5}" type="datetimeFigureOut">
              <a:rPr lang="fr-FR" smtClean="0"/>
              <a:t>12/12/2019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44301-3FF7-6B40-A3C4-9CEE3D6B2BC2}" type="slidenum">
              <a:rPr lang="fr-FR" smtClean="0"/>
              <a:t>‹#›</a:t>
            </a:fld>
            <a:endParaRPr lang="fr-FR"/>
          </a:p>
        </p:txBody>
      </p:sp>
    </p:spTree>
    <p:extLst>
      <p:ext uri="{BB962C8B-B14F-4D97-AF65-F5344CB8AC3E}">
        <p14:creationId xmlns:p14="http://schemas.microsoft.com/office/powerpoint/2010/main" val="217624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a:t>
            </a:fld>
            <a:endParaRPr lang="fr-FR"/>
          </a:p>
        </p:txBody>
      </p:sp>
    </p:spTree>
    <p:extLst>
      <p:ext uri="{BB962C8B-B14F-4D97-AF65-F5344CB8AC3E}">
        <p14:creationId xmlns:p14="http://schemas.microsoft.com/office/powerpoint/2010/main" val="422709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10</a:t>
            </a:fld>
            <a:endParaRPr lang="fr-FR"/>
          </a:p>
        </p:txBody>
      </p:sp>
    </p:spTree>
    <p:extLst>
      <p:ext uri="{BB962C8B-B14F-4D97-AF65-F5344CB8AC3E}">
        <p14:creationId xmlns:p14="http://schemas.microsoft.com/office/powerpoint/2010/main" val="396284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Backend checks of the employment declaration, constructions sites,</a:t>
            </a:r>
            <a:r>
              <a:rPr lang="en-US" baseline="0" dirty="0" smtClean="0"/>
              <a:t> </a:t>
            </a:r>
            <a:r>
              <a:rPr lang="en-US" dirty="0" err="1" smtClean="0"/>
              <a:t>Limosa</a:t>
            </a:r>
            <a:r>
              <a:rPr lang="en-US" dirty="0" smtClean="0"/>
              <a:t>, (temporal work permits), </a:t>
            </a:r>
          </a:p>
          <a:p>
            <a:endParaRPr lang="en-US" dirty="0" smtClean="0"/>
          </a:p>
          <a:p>
            <a:r>
              <a:rPr lang="en-US" dirty="0" smtClean="0"/>
              <a:t>&gt; </a:t>
            </a:r>
            <a:r>
              <a:rPr lang="en-US" sz="1200" b="0" i="0" kern="1200" dirty="0" smtClean="0">
                <a:solidFill>
                  <a:schemeClr val="tx1"/>
                </a:solidFill>
                <a:effectLst/>
                <a:latin typeface="+mn-lt"/>
                <a:ea typeface="+mn-ea"/>
                <a:cs typeface="+mn-cs"/>
              </a:rPr>
              <a:t>500.000 euro</a:t>
            </a:r>
            <a:endParaRPr lang="en-US" dirty="0" smtClean="0"/>
          </a:p>
          <a:p>
            <a:endParaRPr lang="en-US" dirty="0" smtClean="0"/>
          </a:p>
          <a:p>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is de onlinedienst voor de aanwezigheidsregistratie bij </a:t>
            </a:r>
            <a:r>
              <a:rPr lang="nl-NL" sz="1200" b="1" i="0" kern="1200" dirty="0" smtClean="0">
                <a:solidFill>
                  <a:schemeClr val="tx1"/>
                </a:solidFill>
                <a:effectLst/>
                <a:latin typeface="+mn-lt"/>
                <a:ea typeface="+mn-ea"/>
                <a:cs typeface="+mn-cs"/>
              </a:rPr>
              <a:t>werken in onroerende staat</a:t>
            </a:r>
            <a:r>
              <a:rPr lang="nl-NL" sz="1200" b="0" i="0" kern="1200" dirty="0" smtClean="0">
                <a:solidFill>
                  <a:schemeClr val="tx1"/>
                </a:solidFill>
                <a:effectLst/>
                <a:latin typeface="+mn-lt"/>
                <a:ea typeface="+mn-ea"/>
                <a:cs typeface="+mn-cs"/>
              </a:rPr>
              <a:t> en </a:t>
            </a:r>
            <a:r>
              <a:rPr lang="nl-NL" sz="1200" b="1" i="0" kern="1200" dirty="0" smtClean="0">
                <a:solidFill>
                  <a:schemeClr val="tx1"/>
                </a:solidFill>
                <a:effectLst/>
                <a:latin typeface="+mn-lt"/>
                <a:ea typeface="+mn-ea"/>
                <a:cs typeface="+mn-cs"/>
              </a:rPr>
              <a:t>activiteiten die behoren tot de vleessector</a:t>
            </a:r>
            <a:r>
              <a:rPr lang="nl-NL" sz="1200" b="0" i="0" kern="1200" dirty="0" smtClean="0">
                <a:solidFill>
                  <a:schemeClr val="tx1"/>
                </a:solidFill>
                <a:effectLst/>
                <a:latin typeface="+mn-lt"/>
                <a:ea typeface="+mn-ea"/>
                <a:cs typeface="+mn-cs"/>
              </a:rPr>
              <a:t>. Het gaat om de registratie van:</a:t>
            </a:r>
          </a:p>
          <a:p>
            <a:r>
              <a:rPr lang="nl-NL" sz="1200" b="0" i="0" kern="1200" dirty="0" smtClean="0">
                <a:solidFill>
                  <a:schemeClr val="tx1"/>
                </a:solidFill>
                <a:effectLst/>
                <a:latin typeface="+mn-lt"/>
                <a:ea typeface="+mn-ea"/>
                <a:cs typeface="+mn-cs"/>
              </a:rPr>
              <a:t>iedereen die </a:t>
            </a:r>
            <a:r>
              <a:rPr lang="nl-NL" sz="1200" b="0" i="0" u="sng" kern="1200" dirty="0" smtClean="0">
                <a:solidFill>
                  <a:schemeClr val="tx1"/>
                </a:solidFill>
                <a:effectLst/>
                <a:latin typeface="+mn-lt"/>
                <a:ea typeface="+mn-ea"/>
                <a:cs typeface="+mn-cs"/>
                <a:hlinkClick r:id="rId3"/>
              </a:rPr>
              <a:t>werken in onroerende staat</a:t>
            </a:r>
            <a:r>
              <a:rPr lang="nl-NL" sz="1200" b="0" i="0" kern="1200" dirty="0" smtClean="0">
                <a:solidFill>
                  <a:schemeClr val="tx1"/>
                </a:solidFill>
                <a:effectLst/>
                <a:latin typeface="+mn-lt"/>
                <a:ea typeface="+mn-ea"/>
                <a:cs typeface="+mn-cs"/>
              </a:rPr>
              <a:t> uitvoert op een werkplaats waarvan de totale kost gelijk is aan of hoger is dan </a:t>
            </a:r>
            <a:r>
              <a:rPr lang="nl-NL" sz="1200" b="0" i="0" u="sng" kern="1200" dirty="0" smtClean="0">
                <a:solidFill>
                  <a:schemeClr val="tx1"/>
                </a:solidFill>
                <a:effectLst/>
                <a:latin typeface="+mn-lt"/>
                <a:ea typeface="+mn-ea"/>
                <a:cs typeface="+mn-cs"/>
                <a:hlinkClick r:id="rId4"/>
              </a:rPr>
              <a:t>een specifiek drempelbedrag</a:t>
            </a:r>
            <a:r>
              <a:rPr lang="nl-NL" sz="1200" b="0" i="0" kern="1200" dirty="0" smtClean="0">
                <a:solidFill>
                  <a:schemeClr val="tx1"/>
                </a:solidFill>
                <a:effectLst/>
                <a:latin typeface="+mn-lt"/>
                <a:ea typeface="+mn-ea"/>
                <a:cs typeface="+mn-cs"/>
              </a:rPr>
              <a:t>, en</a:t>
            </a:r>
          </a:p>
          <a:p>
            <a:r>
              <a:rPr lang="nl-NL" sz="1200" b="0" i="0" kern="1200" dirty="0" smtClean="0">
                <a:solidFill>
                  <a:schemeClr val="tx1"/>
                </a:solidFill>
                <a:effectLst/>
                <a:latin typeface="+mn-lt"/>
                <a:ea typeface="+mn-ea"/>
                <a:cs typeface="+mn-cs"/>
              </a:rPr>
              <a:t>iedereen die activiteiten uitvoert in verband met </a:t>
            </a:r>
            <a:r>
              <a:rPr lang="nl-NL" sz="1200" b="0" i="0" u="sng" kern="1200" dirty="0" smtClean="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smtClean="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smtClean="0">
                <a:solidFill>
                  <a:schemeClr val="tx1"/>
                </a:solidFill>
                <a:effectLst/>
                <a:latin typeface="+mn-lt"/>
                <a:ea typeface="+mn-ea"/>
                <a:cs typeface="+mn-cs"/>
              </a:rPr>
              <a:t>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registreren </a:t>
            </a:r>
            <a:r>
              <a:rPr lang="nl-NL" sz="1200" b="1" i="0" kern="1200" dirty="0" smtClean="0">
                <a:solidFill>
                  <a:schemeClr val="tx1"/>
                </a:solidFill>
                <a:effectLst/>
                <a:latin typeface="+mn-lt"/>
                <a:ea typeface="+mn-ea"/>
                <a:cs typeface="+mn-cs"/>
              </a:rPr>
              <a:t>werkgevers en aannemers</a:t>
            </a:r>
            <a:r>
              <a:rPr lang="nl-NL" sz="1200" b="0" i="0" kern="1200" dirty="0" smtClean="0">
                <a:solidFill>
                  <a:schemeClr val="tx1"/>
                </a:solidFill>
                <a:effectLst/>
                <a:latin typeface="+mn-lt"/>
                <a:ea typeface="+mn-ea"/>
                <a:cs typeface="+mn-cs"/>
              </a:rPr>
              <a:t> de aanwezigheid van hun eigen werknemers, van hun onderaannemers en van hun zelfstandige onderaannemers. De </a:t>
            </a:r>
            <a:r>
              <a:rPr lang="nl-NL" sz="1200" b="1" i="0" kern="1200" dirty="0" smtClean="0">
                <a:solidFill>
                  <a:schemeClr val="tx1"/>
                </a:solidFill>
                <a:effectLst/>
                <a:latin typeface="+mn-lt"/>
                <a:ea typeface="+mn-ea"/>
                <a:cs typeface="+mn-cs"/>
              </a:rPr>
              <a:t>werknemers of zelfstandige onderaannemers</a:t>
            </a:r>
            <a:r>
              <a:rPr lang="nl-NL" sz="1200" b="0" i="0" kern="1200" dirty="0" smtClean="0">
                <a:solidFill>
                  <a:schemeClr val="tx1"/>
                </a:solidFill>
                <a:effectLst/>
                <a:latin typeface="+mn-lt"/>
                <a:ea typeface="+mn-ea"/>
                <a:cs typeface="+mn-cs"/>
              </a:rPr>
              <a:t> kunnen zich ook zelf in het systeem aanmelden.</a:t>
            </a:r>
          </a:p>
          <a:p>
            <a:r>
              <a:rPr lang="nl-NL" sz="1200" b="0" i="0" kern="1200" dirty="0" smtClean="0">
                <a:solidFill>
                  <a:schemeClr val="tx1"/>
                </a:solidFill>
                <a:effectLst/>
                <a:latin typeface="+mn-lt"/>
                <a:ea typeface="+mn-ea"/>
                <a:cs typeface="+mn-cs"/>
              </a:rPr>
              <a:t>De registratie moet </a:t>
            </a:r>
            <a:r>
              <a:rPr lang="nl-NL" sz="1200" b="1" i="0" kern="1200" dirty="0" smtClean="0">
                <a:solidFill>
                  <a:schemeClr val="tx1"/>
                </a:solidFill>
                <a:effectLst/>
                <a:latin typeface="+mn-lt"/>
                <a:ea typeface="+mn-ea"/>
                <a:cs typeface="+mn-cs"/>
              </a:rPr>
              <a:t>dagelijks</a:t>
            </a:r>
            <a:r>
              <a:rPr lang="nl-NL" sz="1200" b="0" i="0" kern="1200" dirty="0" smtClean="0">
                <a:solidFill>
                  <a:schemeClr val="tx1"/>
                </a:solidFill>
                <a:effectLst/>
                <a:latin typeface="+mn-lt"/>
                <a:ea typeface="+mn-ea"/>
                <a:cs typeface="+mn-cs"/>
              </a:rPr>
              <a:t> gebeuren, en wel </a:t>
            </a:r>
            <a:r>
              <a:rPr lang="nl-NL" sz="1200" b="1" i="0" kern="1200" dirty="0" smtClean="0">
                <a:solidFill>
                  <a:schemeClr val="tx1"/>
                </a:solidFill>
                <a:effectLst/>
                <a:latin typeface="+mn-lt"/>
                <a:ea typeface="+mn-ea"/>
                <a:cs typeface="+mn-cs"/>
              </a:rPr>
              <a:t>vóór</a:t>
            </a:r>
            <a:r>
              <a:rPr lang="nl-NL" sz="1200" b="0" i="0" kern="1200" dirty="0" smtClean="0">
                <a:solidFill>
                  <a:schemeClr val="tx1"/>
                </a:solidFill>
                <a:effectLst/>
                <a:latin typeface="+mn-lt"/>
                <a:ea typeface="+mn-ea"/>
                <a:cs typeface="+mn-cs"/>
              </a:rPr>
              <a:t> de persoon die de werken uitvoert aan het werk gaat.</a:t>
            </a:r>
          </a:p>
          <a:p>
            <a:r>
              <a:rPr lang="nl-NL" sz="1200" b="0" i="0" kern="1200" dirty="0" smtClean="0">
                <a:solidFill>
                  <a:schemeClr val="tx1"/>
                </a:solidFill>
                <a:effectLst/>
                <a:latin typeface="+mn-lt"/>
                <a:ea typeface="+mn-ea"/>
                <a:cs typeface="+mn-cs"/>
              </a:rPr>
              <a:t>De werkplaatsen die vallen onder de verplichte aanwezigheidsregistratie 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moeten aangegeven zijn in de </a:t>
            </a:r>
            <a:r>
              <a:rPr lang="nl-NL" sz="1200" b="0" i="0" u="sng" kern="1200" dirty="0" smtClean="0">
                <a:solidFill>
                  <a:schemeClr val="tx1"/>
                </a:solidFill>
                <a:effectLst/>
                <a:latin typeface="+mn-lt"/>
                <a:ea typeface="+mn-ea"/>
                <a:cs typeface="+mn-cs"/>
                <a:hlinkClick r:id="rId6"/>
              </a:rPr>
              <a:t>Aangifte van werken</a:t>
            </a:r>
            <a:r>
              <a:rPr lang="nl-NL"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a:t>
            </a:fld>
            <a:endParaRPr lang="fr-FR"/>
          </a:p>
        </p:txBody>
      </p:sp>
    </p:spTree>
    <p:extLst>
      <p:ext uri="{BB962C8B-B14F-4D97-AF65-F5344CB8AC3E}">
        <p14:creationId xmlns:p14="http://schemas.microsoft.com/office/powerpoint/2010/main" val="125911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12</a:t>
            </a:fld>
            <a:endParaRPr lang="fr-FR"/>
          </a:p>
        </p:txBody>
      </p:sp>
    </p:spTree>
    <p:extLst>
      <p:ext uri="{BB962C8B-B14F-4D97-AF65-F5344CB8AC3E}">
        <p14:creationId xmlns:p14="http://schemas.microsoft.com/office/powerpoint/2010/main" val="49040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13</a:t>
            </a:fld>
            <a:endParaRPr lang="fr-FR"/>
          </a:p>
        </p:txBody>
      </p:sp>
    </p:spTree>
    <p:extLst>
      <p:ext uri="{BB962C8B-B14F-4D97-AF65-F5344CB8AC3E}">
        <p14:creationId xmlns:p14="http://schemas.microsoft.com/office/powerpoint/2010/main" val="26056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14</a:t>
            </a:fld>
            <a:endParaRPr lang="fr-FR"/>
          </a:p>
        </p:txBody>
      </p:sp>
    </p:spTree>
    <p:extLst>
      <p:ext uri="{BB962C8B-B14F-4D97-AF65-F5344CB8AC3E}">
        <p14:creationId xmlns:p14="http://schemas.microsoft.com/office/powerpoint/2010/main" val="2419394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15</a:t>
            </a:fld>
            <a:endParaRPr lang="fr-FR"/>
          </a:p>
        </p:txBody>
      </p:sp>
    </p:spTree>
    <p:extLst>
      <p:ext uri="{BB962C8B-B14F-4D97-AF65-F5344CB8AC3E}">
        <p14:creationId xmlns:p14="http://schemas.microsoft.com/office/powerpoint/2010/main" val="3883862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16</a:t>
            </a:fld>
            <a:endParaRPr lang="fr-FR"/>
          </a:p>
        </p:txBody>
      </p:sp>
    </p:spTree>
    <p:extLst>
      <p:ext uri="{BB962C8B-B14F-4D97-AF65-F5344CB8AC3E}">
        <p14:creationId xmlns:p14="http://schemas.microsoft.com/office/powerpoint/2010/main" val="278563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17</a:t>
            </a:fld>
            <a:endParaRPr lang="fr-FR"/>
          </a:p>
        </p:txBody>
      </p:sp>
    </p:spTree>
    <p:extLst>
      <p:ext uri="{BB962C8B-B14F-4D97-AF65-F5344CB8AC3E}">
        <p14:creationId xmlns:p14="http://schemas.microsoft.com/office/powerpoint/2010/main" val="2782614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18</a:t>
            </a:fld>
            <a:endParaRPr lang="fr-FR"/>
          </a:p>
        </p:txBody>
      </p:sp>
    </p:spTree>
    <p:extLst>
      <p:ext uri="{BB962C8B-B14F-4D97-AF65-F5344CB8AC3E}">
        <p14:creationId xmlns:p14="http://schemas.microsoft.com/office/powerpoint/2010/main" val="1598536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19</a:t>
            </a:fld>
            <a:endParaRPr lang="fr-FR"/>
          </a:p>
        </p:txBody>
      </p:sp>
    </p:spTree>
    <p:extLst>
      <p:ext uri="{BB962C8B-B14F-4D97-AF65-F5344CB8AC3E}">
        <p14:creationId xmlns:p14="http://schemas.microsoft.com/office/powerpoint/2010/main" val="416921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a:t>
            </a:fld>
            <a:endParaRPr lang="fr-FR"/>
          </a:p>
        </p:txBody>
      </p:sp>
    </p:spTree>
    <p:extLst>
      <p:ext uri="{BB962C8B-B14F-4D97-AF65-F5344CB8AC3E}">
        <p14:creationId xmlns:p14="http://schemas.microsoft.com/office/powerpoint/2010/main" val="265813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20</a:t>
            </a:fld>
            <a:endParaRPr lang="fr-FR"/>
          </a:p>
        </p:txBody>
      </p:sp>
    </p:spTree>
    <p:extLst>
      <p:ext uri="{BB962C8B-B14F-4D97-AF65-F5344CB8AC3E}">
        <p14:creationId xmlns:p14="http://schemas.microsoft.com/office/powerpoint/2010/main" val="5552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https://unsplash.com/photos/vE3ZFtIhA4c?utm_source=unsplash&amp;utm_medium=referral&amp;utm_content=creditCopyText</a:t>
            </a:r>
          </a:p>
          <a:p>
            <a:endParaRPr lang="en-US" dirty="0" smtClean="0"/>
          </a:p>
          <a:p>
            <a:r>
              <a:rPr lang="en-US" dirty="0" smtClean="0"/>
              <a:t>Parallel platforms</a:t>
            </a:r>
          </a:p>
          <a:p>
            <a:r>
              <a:rPr lang="en-US" dirty="0" smtClean="0"/>
              <a:t>Controlled</a:t>
            </a:r>
            <a:r>
              <a:rPr lang="en-US" baseline="0" dirty="0" smtClean="0"/>
              <a:t> migration growth</a:t>
            </a:r>
          </a:p>
          <a:p>
            <a:endParaRPr lang="en-US" baseline="0" dirty="0" smtClean="0"/>
          </a:p>
          <a:p>
            <a:r>
              <a:rPr lang="en-US" baseline="0" dirty="0" smtClean="0"/>
              <a:t>In service mode: close monitoring</a:t>
            </a:r>
          </a:p>
          <a:p>
            <a:r>
              <a:rPr lang="en-US" baseline="0" dirty="0" smtClean="0"/>
              <a:t>Inevitable surprises: challenge</a:t>
            </a:r>
          </a:p>
          <a:p>
            <a:r>
              <a:rPr lang="en-US" baseline="0" dirty="0" smtClean="0"/>
              <a:t>Defaults adapt to our volumes: lots of tweaking / DRP tests</a:t>
            </a:r>
            <a:endParaRPr lang="en-US" dirty="0" smtClean="0"/>
          </a:p>
          <a:p>
            <a:endParaRPr lang="en-US" dirty="0" smtClean="0"/>
          </a:p>
          <a:p>
            <a:r>
              <a:rPr lang="en-US" dirty="0" smtClean="0"/>
              <a:t>Challenge rebuild existing standards</a:t>
            </a:r>
            <a:r>
              <a:rPr lang="en-US" baseline="0" dirty="0" smtClean="0"/>
              <a:t> to new Axway</a:t>
            </a:r>
          </a:p>
          <a:p>
            <a:r>
              <a:rPr lang="en-US" baseline="0" dirty="0" smtClean="0"/>
              <a:t>SOAP-REST</a:t>
            </a:r>
          </a:p>
          <a:p>
            <a:r>
              <a:rPr lang="en-US" baseline="0" dirty="0" smtClean="0"/>
              <a:t>New services on new platform</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21</a:t>
            </a:fld>
            <a:endParaRPr lang="fr-FR"/>
          </a:p>
        </p:txBody>
      </p:sp>
    </p:spTree>
    <p:extLst>
      <p:ext uri="{BB962C8B-B14F-4D97-AF65-F5344CB8AC3E}">
        <p14:creationId xmlns:p14="http://schemas.microsoft.com/office/powerpoint/2010/main" val="1963634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22</a:t>
            </a:fld>
            <a:endParaRPr lang="fr-FR"/>
          </a:p>
        </p:txBody>
      </p:sp>
    </p:spTree>
    <p:extLst>
      <p:ext uri="{BB962C8B-B14F-4D97-AF65-F5344CB8AC3E}">
        <p14:creationId xmlns:p14="http://schemas.microsoft.com/office/powerpoint/2010/main" val="1228344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objective to make money</a:t>
            </a:r>
          </a:p>
          <a:p>
            <a:r>
              <a:rPr lang="en-US" dirty="0" smtClean="0"/>
              <a:t>Main objective to save money</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23</a:t>
            </a:fld>
            <a:endParaRPr lang="fr-FR"/>
          </a:p>
        </p:txBody>
      </p:sp>
    </p:spTree>
    <p:extLst>
      <p:ext uri="{BB962C8B-B14F-4D97-AF65-F5344CB8AC3E}">
        <p14:creationId xmlns:p14="http://schemas.microsoft.com/office/powerpoint/2010/main" val="4272467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24</a:t>
            </a:fld>
            <a:endParaRPr lang="fr-FR"/>
          </a:p>
        </p:txBody>
      </p:sp>
    </p:spTree>
    <p:extLst>
      <p:ext uri="{BB962C8B-B14F-4D97-AF65-F5344CB8AC3E}">
        <p14:creationId xmlns:p14="http://schemas.microsoft.com/office/powerpoint/2010/main" val="728082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25</a:t>
            </a:fld>
            <a:endParaRPr lang="fr-FR"/>
          </a:p>
        </p:txBody>
      </p:sp>
    </p:spTree>
    <p:extLst>
      <p:ext uri="{BB962C8B-B14F-4D97-AF65-F5344CB8AC3E}">
        <p14:creationId xmlns:p14="http://schemas.microsoft.com/office/powerpoint/2010/main" val="3898903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Maximum synergy when possible and when generating efficiency gains and/or savings while maintaining or improving the quality of the services provided to the customer</a:t>
            </a:r>
          </a:p>
          <a:p>
            <a:r>
              <a:rPr lang="en-GB" noProof="0" dirty="0" smtClean="0"/>
              <a:t>In line with the synergy program: assignment to the one who is the most capable of proposing a form of shared services </a:t>
            </a:r>
          </a:p>
          <a:p>
            <a:r>
              <a:rPr lang="en-GB" noProof="0" dirty="0" smtClean="0"/>
              <a:t>Synergy based on result orientation, sense of responsibility and trust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26</a:t>
            </a:fld>
            <a:endParaRPr lang="fr-FR"/>
          </a:p>
        </p:txBody>
      </p:sp>
    </p:spTree>
    <p:extLst>
      <p:ext uri="{BB962C8B-B14F-4D97-AF65-F5344CB8AC3E}">
        <p14:creationId xmlns:p14="http://schemas.microsoft.com/office/powerpoint/2010/main" val="2378592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27</a:t>
            </a:fld>
            <a:endParaRPr lang="fr-FR"/>
          </a:p>
        </p:txBody>
      </p:sp>
    </p:spTree>
    <p:extLst>
      <p:ext uri="{BB962C8B-B14F-4D97-AF65-F5344CB8AC3E}">
        <p14:creationId xmlns:p14="http://schemas.microsoft.com/office/powerpoint/2010/main" val="172653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28</a:t>
            </a:fld>
            <a:endParaRPr lang="fr-FR"/>
          </a:p>
        </p:txBody>
      </p:sp>
    </p:spTree>
    <p:extLst>
      <p:ext uri="{BB962C8B-B14F-4D97-AF65-F5344CB8AC3E}">
        <p14:creationId xmlns:p14="http://schemas.microsoft.com/office/powerpoint/2010/main" val="3388630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29</a:t>
            </a:fld>
            <a:endParaRPr lang="fr-FR"/>
          </a:p>
        </p:txBody>
      </p:sp>
    </p:spTree>
    <p:extLst>
      <p:ext uri="{BB962C8B-B14F-4D97-AF65-F5344CB8AC3E}">
        <p14:creationId xmlns:p14="http://schemas.microsoft.com/office/powerpoint/2010/main" val="44639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a:t>
            </a:fld>
            <a:endParaRPr lang="fr-FR"/>
          </a:p>
        </p:txBody>
      </p:sp>
    </p:spTree>
    <p:extLst>
      <p:ext uri="{BB962C8B-B14F-4D97-AF65-F5344CB8AC3E}">
        <p14:creationId xmlns:p14="http://schemas.microsoft.com/office/powerpoint/2010/main" val="1025665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30</a:t>
            </a:fld>
            <a:endParaRPr lang="en-US"/>
          </a:p>
        </p:txBody>
      </p:sp>
    </p:spTree>
    <p:extLst>
      <p:ext uri="{BB962C8B-B14F-4D97-AF65-F5344CB8AC3E}">
        <p14:creationId xmlns:p14="http://schemas.microsoft.com/office/powerpoint/2010/main" val="3808584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33</a:t>
            </a:fld>
            <a:endParaRPr lang="fr-FR"/>
          </a:p>
        </p:txBody>
      </p:sp>
    </p:spTree>
    <p:extLst>
      <p:ext uri="{BB962C8B-B14F-4D97-AF65-F5344CB8AC3E}">
        <p14:creationId xmlns:p14="http://schemas.microsoft.com/office/powerpoint/2010/main" val="3792094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40</a:t>
            </a:fld>
            <a:endParaRPr lang="fr-FR"/>
          </a:p>
        </p:txBody>
      </p:sp>
    </p:spTree>
    <p:extLst>
      <p:ext uri="{BB962C8B-B14F-4D97-AF65-F5344CB8AC3E}">
        <p14:creationId xmlns:p14="http://schemas.microsoft.com/office/powerpoint/2010/main" val="1267972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41</a:t>
            </a:fld>
            <a:endParaRPr lang="fr-FR"/>
          </a:p>
        </p:txBody>
      </p:sp>
    </p:spTree>
    <p:extLst>
      <p:ext uri="{BB962C8B-B14F-4D97-AF65-F5344CB8AC3E}">
        <p14:creationId xmlns:p14="http://schemas.microsoft.com/office/powerpoint/2010/main" val="598192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42</a:t>
            </a:fld>
            <a:endParaRPr lang="fr-FR"/>
          </a:p>
        </p:txBody>
      </p:sp>
    </p:spTree>
    <p:extLst>
      <p:ext uri="{BB962C8B-B14F-4D97-AF65-F5344CB8AC3E}">
        <p14:creationId xmlns:p14="http://schemas.microsoft.com/office/powerpoint/2010/main" val="2156742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43</a:t>
            </a:fld>
            <a:endParaRPr lang="fr-FR"/>
          </a:p>
        </p:txBody>
      </p:sp>
    </p:spTree>
    <p:extLst>
      <p:ext uri="{BB962C8B-B14F-4D97-AF65-F5344CB8AC3E}">
        <p14:creationId xmlns:p14="http://schemas.microsoft.com/office/powerpoint/2010/main" val="3008344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44</a:t>
            </a:fld>
            <a:endParaRPr lang="fr-FR"/>
          </a:p>
        </p:txBody>
      </p:sp>
    </p:spTree>
    <p:extLst>
      <p:ext uri="{BB962C8B-B14F-4D97-AF65-F5344CB8AC3E}">
        <p14:creationId xmlns:p14="http://schemas.microsoft.com/office/powerpoint/2010/main" val="1675645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45</a:t>
            </a:fld>
            <a:endParaRPr lang="fr-FR"/>
          </a:p>
        </p:txBody>
      </p:sp>
    </p:spTree>
    <p:extLst>
      <p:ext uri="{BB962C8B-B14F-4D97-AF65-F5344CB8AC3E}">
        <p14:creationId xmlns:p14="http://schemas.microsoft.com/office/powerpoint/2010/main" val="87234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a:t>
            </a:fld>
            <a:endParaRPr lang="fr-FR"/>
          </a:p>
        </p:txBody>
      </p:sp>
    </p:spTree>
    <p:extLst>
      <p:ext uri="{BB962C8B-B14F-4D97-AF65-F5344CB8AC3E}">
        <p14:creationId xmlns:p14="http://schemas.microsoft.com/office/powerpoint/2010/main" val="132779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a:t>
            </a:fld>
            <a:endParaRPr lang="fr-FR"/>
          </a:p>
        </p:txBody>
      </p:sp>
    </p:spTree>
    <p:extLst>
      <p:ext uri="{BB962C8B-B14F-4D97-AF65-F5344CB8AC3E}">
        <p14:creationId xmlns:p14="http://schemas.microsoft.com/office/powerpoint/2010/main" val="236866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a:t>
            </a:fld>
            <a:endParaRPr lang="fr-FR"/>
          </a:p>
        </p:txBody>
      </p:sp>
    </p:spTree>
    <p:extLst>
      <p:ext uri="{BB962C8B-B14F-4D97-AF65-F5344CB8AC3E}">
        <p14:creationId xmlns:p14="http://schemas.microsoft.com/office/powerpoint/2010/main" val="77823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a:t>
            </a:fld>
            <a:endParaRPr lang="fr-FR"/>
          </a:p>
        </p:txBody>
      </p:sp>
    </p:spTree>
    <p:extLst>
      <p:ext uri="{BB962C8B-B14F-4D97-AF65-F5344CB8AC3E}">
        <p14:creationId xmlns:p14="http://schemas.microsoft.com/office/powerpoint/2010/main" val="35612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8</a:t>
            </a:fld>
            <a:endParaRPr lang="fr-FR"/>
          </a:p>
        </p:txBody>
      </p:sp>
    </p:spTree>
    <p:extLst>
      <p:ext uri="{BB962C8B-B14F-4D97-AF65-F5344CB8AC3E}">
        <p14:creationId xmlns:p14="http://schemas.microsoft.com/office/powerpoint/2010/main" val="342196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9</a:t>
            </a:fld>
            <a:endParaRPr lang="fr-FR"/>
          </a:p>
        </p:txBody>
      </p:sp>
    </p:spTree>
    <p:extLst>
      <p:ext uri="{BB962C8B-B14F-4D97-AF65-F5344CB8AC3E}">
        <p14:creationId xmlns:p14="http://schemas.microsoft.com/office/powerpoint/2010/main" val="174159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 quot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9D9982A-A521-F143-8064-B9EA37A840E5}"/>
              </a:ext>
            </a:extLst>
          </p:cNvPr>
          <p:cNvSpPr>
            <a:spLocks noGrp="1"/>
          </p:cNvSpPr>
          <p:nvPr>
            <p:ph sz="quarter" idx="13" hasCustomPrompt="1"/>
          </p:nvPr>
        </p:nvSpPr>
        <p:spPr>
          <a:xfrm>
            <a:off x="850075" y="1823270"/>
            <a:ext cx="10515600" cy="355600"/>
          </a:xfrm>
        </p:spPr>
        <p:txBody>
          <a:bodyPr>
            <a:noAutofit/>
          </a:bodyPr>
          <a:lstStyle>
            <a:lvl1pPr marL="0" indent="0" algn="ctr">
              <a:buNone/>
              <a:defRPr sz="2800" b="1">
                <a:solidFill>
                  <a:srgbClr val="D22630"/>
                </a:solidFill>
                <a:latin typeface="Roboto" panose="02000000000000000000" pitchFamily="2" charset="0"/>
                <a:ea typeface="Roboto" panose="02000000000000000000" pitchFamily="2" charset="0"/>
              </a:defRPr>
            </a:lvl1pPr>
          </a:lstStyle>
          <a:p>
            <a:pPr lvl="0"/>
            <a:r>
              <a:rPr lang="en-US" dirty="0"/>
              <a:t>Header</a:t>
            </a:r>
          </a:p>
        </p:txBody>
      </p:sp>
      <p:sp>
        <p:nvSpPr>
          <p:cNvPr id="14" name="Content Placeholder 13">
            <a:extLst>
              <a:ext uri="{FF2B5EF4-FFF2-40B4-BE49-F238E27FC236}">
                <a16:creationId xmlns:a16="http://schemas.microsoft.com/office/drawing/2014/main" id="{B32700D5-8BEA-034F-BD47-5AF221E7A87D}"/>
              </a:ext>
            </a:extLst>
          </p:cNvPr>
          <p:cNvSpPr>
            <a:spLocks noGrp="1"/>
          </p:cNvSpPr>
          <p:nvPr>
            <p:ph sz="quarter" idx="14" hasCustomPrompt="1"/>
          </p:nvPr>
        </p:nvSpPr>
        <p:spPr>
          <a:xfrm>
            <a:off x="850364" y="2621294"/>
            <a:ext cx="10515311" cy="1672010"/>
          </a:xfrm>
        </p:spPr>
        <p:txBody>
          <a:bodyPr anchor="ctr">
            <a:normAutofit/>
          </a:bodyPr>
          <a:lstStyle>
            <a:lvl1pPr marL="0" indent="0" algn="ctr">
              <a:lnSpc>
                <a:spcPct val="100000"/>
              </a:lnSpc>
              <a:buNone/>
              <a:defRPr sz="3600">
                <a:solidFill>
                  <a:srgbClr val="6C1D45"/>
                </a:solidFill>
                <a:latin typeface="Roboto" panose="02000000000000000000" pitchFamily="2" charset="0"/>
                <a:ea typeface="Roboto" panose="02000000000000000000" pitchFamily="2" charset="0"/>
              </a:defRPr>
            </a:lvl1pPr>
          </a:lstStyle>
          <a:p>
            <a:pPr lvl="0"/>
            <a:r>
              <a:rPr lang="en-US" dirty="0"/>
              <a:t>Body copy</a:t>
            </a:r>
          </a:p>
        </p:txBody>
      </p:sp>
      <p:cxnSp>
        <p:nvCxnSpPr>
          <p:cNvPr id="9" name="Straight Connector 8">
            <a:extLst>
              <a:ext uri="{FF2B5EF4-FFF2-40B4-BE49-F238E27FC236}">
                <a16:creationId xmlns:a16="http://schemas.microsoft.com/office/drawing/2014/main" id="{20173F31-26E8-3545-81FA-49478AAC9DC9}"/>
              </a:ext>
            </a:extLst>
          </p:cNvPr>
          <p:cNvCxnSpPr>
            <a:cxnSpLocks noChangeAspect="1"/>
          </p:cNvCxnSpPr>
          <p:nvPr userDrawn="1"/>
        </p:nvCxnSpPr>
        <p:spPr>
          <a:xfrm>
            <a:off x="867888" y="2419413"/>
            <a:ext cx="10497787" cy="0"/>
          </a:xfrm>
          <a:prstGeom prst="line">
            <a:avLst/>
          </a:prstGeom>
          <a:ln>
            <a:solidFill>
              <a:srgbClr val="4A4F54"/>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2E6BBE9-9E35-1A4A-8A85-F3B8DF31D147}"/>
              </a:ext>
            </a:extLst>
          </p:cNvPr>
          <p:cNvCxnSpPr>
            <a:cxnSpLocks noChangeAspect="1"/>
          </p:cNvCxnSpPr>
          <p:nvPr userDrawn="1"/>
        </p:nvCxnSpPr>
        <p:spPr>
          <a:xfrm>
            <a:off x="867888" y="4533848"/>
            <a:ext cx="10497787" cy="0"/>
          </a:xfrm>
          <a:prstGeom prst="line">
            <a:avLst/>
          </a:prstGeom>
          <a:ln>
            <a:solidFill>
              <a:srgbClr val="4A4F54"/>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111B2E8-DCAF-944E-91B0-0E4E56AA941A}"/>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16" name="Slide Number Placeholder 5">
            <a:extLst>
              <a:ext uri="{FF2B5EF4-FFF2-40B4-BE49-F238E27FC236}">
                <a16:creationId xmlns:a16="http://schemas.microsoft.com/office/drawing/2014/main" id="{7B00A457-FF81-9247-A31E-50D6D9369DD8}"/>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138237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hank You - opt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2877A-587E-A348-8412-D0B9A1C9AD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533" y="-152400"/>
            <a:ext cx="12513733" cy="7196667"/>
          </a:xfrm>
          <a:prstGeom prst="rect">
            <a:avLst/>
          </a:prstGeom>
        </p:spPr>
      </p:pic>
      <p:sp>
        <p:nvSpPr>
          <p:cNvPr id="18" name="Content Placeholder 16">
            <a:extLst>
              <a:ext uri="{FF2B5EF4-FFF2-40B4-BE49-F238E27FC236}">
                <a16:creationId xmlns:a16="http://schemas.microsoft.com/office/drawing/2014/main" id="{54C8FFE0-9F6D-4C46-BC96-F789FF4D6362}"/>
              </a:ext>
            </a:extLst>
          </p:cNvPr>
          <p:cNvSpPr>
            <a:spLocks noGrp="1"/>
          </p:cNvSpPr>
          <p:nvPr>
            <p:ph sz="quarter" idx="11" hasCustomPrompt="1"/>
          </p:nvPr>
        </p:nvSpPr>
        <p:spPr>
          <a:xfrm>
            <a:off x="7070558" y="2725062"/>
            <a:ext cx="4283242" cy="2027412"/>
          </a:xfrm>
        </p:spPr>
        <p:txBody>
          <a:bodyPr>
            <a:noAutofit/>
          </a:bodyPr>
          <a:lstStyle>
            <a:lvl1pPr marL="0" indent="0">
              <a:buNone/>
              <a:defRPr sz="6000" b="1">
                <a:solidFill>
                  <a:schemeClr val="bg1"/>
                </a:solidFill>
                <a:latin typeface="Roboto" panose="02000000000000000000" pitchFamily="2" charset="0"/>
                <a:ea typeface="Roboto" panose="02000000000000000000" pitchFamily="2" charset="0"/>
              </a:defRPr>
            </a:lvl1pPr>
          </a:lstStyle>
          <a:p>
            <a:pPr lvl="0"/>
            <a:r>
              <a:rPr lang="en-US" dirty="0"/>
              <a:t>Thank You</a:t>
            </a:r>
          </a:p>
        </p:txBody>
      </p:sp>
    </p:spTree>
    <p:extLst>
      <p:ext uri="{BB962C8B-B14F-4D97-AF65-F5344CB8AC3E}">
        <p14:creationId xmlns:p14="http://schemas.microsoft.com/office/powerpoint/2010/main" val="32994992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1086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2E8412-EEE1-4BC7-972E-4C5D63C2A938}" type="datetimeFigureOut">
              <a:rPr lang="en-US" smtClean="0"/>
              <a:t>12/12/2019</a:t>
            </a:fld>
            <a:endParaRPr lang="en-US"/>
          </a:p>
        </p:txBody>
      </p:sp>
      <p:sp>
        <p:nvSpPr>
          <p:cNvPr id="6" name="Slide Number Placeholder 5"/>
          <p:cNvSpPr>
            <a:spLocks noGrp="1"/>
          </p:cNvSpPr>
          <p:nvPr>
            <p:ph type="sldNum" sz="quarter" idx="12"/>
          </p:nvPr>
        </p:nvSpPr>
        <p:spPr/>
        <p:txBody>
          <a:bodyPr/>
          <a:lstStyle/>
          <a:p>
            <a:fld id="{A3C7D211-FE41-4EDC-878E-998312A16F8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2945" y="-18652"/>
            <a:ext cx="3061399" cy="3035510"/>
          </a:xfrm>
          <a:prstGeom prst="rect">
            <a:avLst/>
          </a:prstGeom>
        </p:spPr>
      </p:pic>
      <p:grpSp>
        <p:nvGrpSpPr>
          <p:cNvPr id="12" name="Group 11"/>
          <p:cNvGrpSpPr/>
          <p:nvPr userDrawn="1"/>
        </p:nvGrpSpPr>
        <p:grpSpPr>
          <a:xfrm>
            <a:off x="-1" y="0"/>
            <a:ext cx="12192001" cy="6073253"/>
            <a:chOff x="-1" y="0"/>
            <a:chExt cx="12192001" cy="6073253"/>
          </a:xfrm>
        </p:grpSpPr>
        <p:sp>
          <p:nvSpPr>
            <p:cNvPr id="8" name="Rectangle 7"/>
            <p:cNvSpPr/>
            <p:nvPr userDrawn="1"/>
          </p:nvSpPr>
          <p:spPr>
            <a:xfrm>
              <a:off x="-1" y="3384644"/>
              <a:ext cx="12192001" cy="2688609"/>
            </a:xfrm>
            <a:prstGeom prst="rect">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userDrawn="1"/>
          </p:nvSpPr>
          <p:spPr>
            <a:xfrm>
              <a:off x="-1" y="0"/>
              <a:ext cx="3452885" cy="3438407"/>
            </a:xfrm>
            <a:prstGeom prst="rtTriangle">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538281" y="3816183"/>
            <a:ext cx="11115438" cy="1825531"/>
          </a:xfrm>
        </p:spPr>
        <p:txBody>
          <a:bodyPr anchor="ctr">
            <a:normAutofit/>
          </a:bodyPr>
          <a:lstStyle>
            <a:lvl1pPr algn="ctr">
              <a:defRPr sz="5400" b="1">
                <a:solidFill>
                  <a:schemeClr val="bg1"/>
                </a:solidFill>
              </a:defRPr>
            </a:lvl1pPr>
          </a:lstStyle>
          <a:p>
            <a:r>
              <a:rPr lang="en-US" smtClean="0"/>
              <a:t>Click to edit Master title style</a:t>
            </a:r>
            <a:endParaRPr lang="en-US"/>
          </a:p>
        </p:txBody>
      </p:sp>
      <p:sp>
        <p:nvSpPr>
          <p:cNvPr id="14"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sp>
        <p:nvSpPr>
          <p:cNvPr id="15" name="Right Triangle 14"/>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spTree>
    <p:extLst>
      <p:ext uri="{BB962C8B-B14F-4D97-AF65-F5344CB8AC3E}">
        <p14:creationId xmlns:p14="http://schemas.microsoft.com/office/powerpoint/2010/main" val="17638795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Content Placeholder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2893324" cy="2890265"/>
          </a:xfrm>
          <a:prstGeom prst="rect">
            <a:avLst/>
          </a:prstGeom>
        </p:spPr>
      </p:pic>
      <p:sp>
        <p:nvSpPr>
          <p:cNvPr id="3" name="Content Placeholder 2"/>
          <p:cNvSpPr>
            <a:spLocks noGrp="1"/>
          </p:cNvSpPr>
          <p:nvPr>
            <p:ph idx="1"/>
          </p:nvPr>
        </p:nvSpPr>
        <p:spPr>
          <a:xfrm>
            <a:off x="1132764" y="1825625"/>
            <a:ext cx="9962866" cy="4722958"/>
          </a:xfrm>
        </p:spPr>
        <p:txBody>
          <a:bodyPr/>
          <a:lstStyle>
            <a:lvl1pPr marL="228600" indent="-228600">
              <a:buFontTx/>
              <a:buBlip>
                <a:blip r:embed="rId3"/>
              </a:buBlip>
              <a:defRPr>
                <a:solidFill>
                  <a:srgbClr val="3B3938"/>
                </a:solidFill>
              </a:defRPr>
            </a:lvl1pPr>
            <a:lvl2pPr marL="685800" indent="-228600">
              <a:buFontTx/>
              <a:buBlip>
                <a:blip r:embed="rId4"/>
              </a:buBlip>
              <a:defRPr>
                <a:solidFill>
                  <a:srgbClr val="3B3938"/>
                </a:solidFill>
              </a:defRPr>
            </a:lvl2pPr>
            <a:lvl3pPr>
              <a:buClr>
                <a:srgbClr val="007CBB"/>
              </a:buClr>
              <a:defRPr>
                <a:solidFill>
                  <a:srgbClr val="3B3938"/>
                </a:solidFill>
              </a:defRPr>
            </a:lvl3pPr>
            <a:lvl4pPr>
              <a:buClr>
                <a:srgbClr val="D23D50"/>
              </a:buClr>
              <a:defRPr>
                <a:solidFill>
                  <a:srgbClr val="3B3938"/>
                </a:solidFill>
              </a:defRPr>
            </a:lvl4pPr>
            <a:lvl5pPr>
              <a:buClr>
                <a:srgbClr val="007CBB"/>
              </a:buClr>
              <a:defRPr>
                <a:solidFill>
                  <a:srgbClr val="3B3938"/>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6338" y="457890"/>
            <a:ext cx="894924" cy="114003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2000" y="5073222"/>
            <a:ext cx="1800000" cy="1784778"/>
          </a:xfrm>
          <a:prstGeom prst="rect">
            <a:avLst/>
          </a:prstGeom>
        </p:spPr>
      </p:pic>
      <p:sp>
        <p:nvSpPr>
          <p:cNvPr id="2" name="Title 1"/>
          <p:cNvSpPr>
            <a:spLocks noGrp="1"/>
          </p:cNvSpPr>
          <p:nvPr>
            <p:ph type="title"/>
          </p:nvPr>
        </p:nvSpPr>
        <p:spPr>
          <a:xfrm>
            <a:off x="2483893" y="365125"/>
            <a:ext cx="8869906" cy="1325563"/>
          </a:xfrm>
        </p:spPr>
        <p:txBody>
          <a:bodyPr anchor="t">
            <a:normAutofit/>
          </a:bodyPr>
          <a:lstStyle>
            <a:lvl1pPr>
              <a:defRPr sz="4000" b="1">
                <a:solidFill>
                  <a:srgbClr val="3B3938"/>
                </a:solidFill>
              </a:defRPr>
            </a:lvl1pPr>
          </a:lstStyle>
          <a:p>
            <a:r>
              <a:rPr lang="en-US" dirty="0" smtClean="0"/>
              <a:t>Click to edit Master title style</a:t>
            </a:r>
            <a:endParaRPr lang="en-US" dirty="0"/>
          </a:p>
        </p:txBody>
      </p:sp>
      <p:sp>
        <p:nvSpPr>
          <p:cNvPr id="11" name="Right Triangle 10"/>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817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Content Placeholder 10"/>
          <p:cNvSpPr>
            <a:spLocks noGrp="1"/>
          </p:cNvSpPr>
          <p:nvPr>
            <p:ph sz="quarter" idx="11" hasCustomPrompt="1"/>
          </p:nvPr>
        </p:nvSpPr>
        <p:spPr>
          <a:xfrm>
            <a:off x="637461" y="205740"/>
            <a:ext cx="10961370" cy="5737859"/>
          </a:xfrm>
        </p:spPr>
        <p:txBody>
          <a:bodyPr>
            <a:normAutofit/>
          </a:bodyPr>
          <a:lstStyle>
            <a:lvl1pPr>
              <a:defRPr sz="4628" b="0"/>
            </a:lvl1pPr>
          </a:lstStyle>
          <a:p>
            <a:pPr lvl="0"/>
            <a:r>
              <a:rPr lang="en-US" dirty="0"/>
              <a:t>Title slide</a:t>
            </a:r>
            <a:endParaRPr lang="en-GB" dirty="0"/>
          </a:p>
        </p:txBody>
      </p:sp>
      <p:sp>
        <p:nvSpPr>
          <p:cNvPr id="6"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tx1"/>
                </a:solidFill>
                <a:latin typeface="Roboto" pitchFamily="2" charset="0"/>
                <a:cs typeface="Arial" panose="020B0604020202020204" pitchFamily="34" charset="0"/>
              </a:defRPr>
            </a:lvl1pPr>
          </a:lstStyle>
          <a:p>
            <a:endParaRPr lang="en-GB" dirty="0">
              <a:solidFill>
                <a:srgbClr val="282828"/>
              </a:solidFill>
            </a:endParaRPr>
          </a:p>
        </p:txBody>
      </p:sp>
      <p:sp>
        <p:nvSpPr>
          <p:cNvPr id="10" name="Slide Number Placeholder 4"/>
          <p:cNvSpPr>
            <a:spLocks noGrp="1"/>
          </p:cNvSpPr>
          <p:nvPr>
            <p:ph type="sldNum" sz="quarter" idx="4"/>
          </p:nvPr>
        </p:nvSpPr>
        <p:spPr>
          <a:xfrm>
            <a:off x="-1" y="0"/>
            <a:ext cx="630768" cy="629920"/>
          </a:xfrm>
          <a:prstGeom prst="rect">
            <a:avLst/>
          </a:prstGeom>
          <a:solidFill>
            <a:srgbClr val="00A1CC"/>
          </a:solidFill>
          <a:ln>
            <a:noFill/>
          </a:ln>
        </p:spPr>
        <p:txBody>
          <a:bodyPr vert="horz" lIns="91440" tIns="45720" rIns="91440" bIns="45720" rtlCol="0" anchor="ctr"/>
          <a:lstStyle>
            <a:lvl1pPr algn="ctr">
              <a:defRPr sz="2121">
                <a:solidFill>
                  <a:schemeClr val="bg1"/>
                </a:solidFill>
              </a:defRPr>
            </a:lvl1pPr>
          </a:lstStyle>
          <a:p>
            <a:fld id="{26B92AAF-07FF-4568-94A4-D81A3BD2DFD8}"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2566915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637461" y="205740"/>
            <a:ext cx="10961370" cy="5737859"/>
          </a:xfrm>
        </p:spPr>
        <p:txBody>
          <a:bodyPr/>
          <a:lstStyle>
            <a:lvl1pPr marL="153059" indent="0">
              <a:buClr>
                <a:schemeClr val="tx1"/>
              </a:buClr>
              <a:buSzPct val="100000"/>
              <a:buFont typeface="Arial" panose="020B0604020202020204" pitchFamily="34" charset="0"/>
              <a:buNone/>
              <a:defRPr>
                <a:solidFill>
                  <a:schemeClr val="tx1"/>
                </a:solidFill>
              </a:defRPr>
            </a:lvl1pPr>
            <a:lvl2pPr marL="367343" indent="0">
              <a:buClr>
                <a:schemeClr val="tx1"/>
              </a:buClr>
              <a:buSzPct val="100000"/>
              <a:buFont typeface="Arial" panose="020B0604020202020204" pitchFamily="34" charse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tx1"/>
                </a:solidFill>
                <a:latin typeface="Roboto" pitchFamily="2" charset="0"/>
                <a:cs typeface="Arial" panose="020B0604020202020204" pitchFamily="34" charset="0"/>
              </a:defRPr>
            </a:lvl1pPr>
          </a:lstStyle>
          <a:p>
            <a:endParaRPr lang="en-GB" dirty="0">
              <a:solidFill>
                <a:srgbClr val="282828"/>
              </a:solidFill>
            </a:endParaRPr>
          </a:p>
        </p:txBody>
      </p:sp>
      <p:sp>
        <p:nvSpPr>
          <p:cNvPr id="9" name="Slide Number Placeholder 4"/>
          <p:cNvSpPr>
            <a:spLocks noGrp="1"/>
          </p:cNvSpPr>
          <p:nvPr>
            <p:ph type="sldNum" sz="quarter" idx="4"/>
          </p:nvPr>
        </p:nvSpPr>
        <p:spPr>
          <a:xfrm>
            <a:off x="-1" y="0"/>
            <a:ext cx="630768" cy="629920"/>
          </a:xfrm>
          <a:prstGeom prst="rect">
            <a:avLst/>
          </a:prstGeom>
          <a:solidFill>
            <a:srgbClr val="00A1CC"/>
          </a:solidFill>
          <a:ln>
            <a:noFill/>
          </a:ln>
        </p:spPr>
        <p:txBody>
          <a:bodyPr vert="horz" lIns="91440" tIns="45720" rIns="91440" bIns="45720" rtlCol="0" anchor="ctr"/>
          <a:lstStyle>
            <a:lvl1pPr algn="ctr">
              <a:defRPr sz="2121">
                <a:solidFill>
                  <a:schemeClr val="bg1"/>
                </a:solidFill>
              </a:defRPr>
            </a:lvl1pPr>
          </a:lstStyle>
          <a:p>
            <a:fld id="{26B92AAF-07FF-4568-94A4-D81A3BD2DFD8}"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87286329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blue bkg)">
    <p:spTree>
      <p:nvGrpSpPr>
        <p:cNvPr id="1" name=""/>
        <p:cNvGrpSpPr/>
        <p:nvPr/>
      </p:nvGrpSpPr>
      <p:grpSpPr>
        <a:xfrm>
          <a:off x="0" y="0"/>
          <a:ext cx="0" cy="0"/>
          <a:chOff x="0" y="0"/>
          <a:chExt cx="0" cy="0"/>
        </a:xfrm>
      </p:grpSpPr>
      <p:sp>
        <p:nvSpPr>
          <p:cNvPr id="11" name="Content Placeholder 10"/>
          <p:cNvSpPr>
            <a:spLocks noGrp="1"/>
          </p:cNvSpPr>
          <p:nvPr>
            <p:ph sz="quarter" idx="11" hasCustomPrompt="1"/>
          </p:nvPr>
        </p:nvSpPr>
        <p:spPr>
          <a:xfrm>
            <a:off x="637461" y="205740"/>
            <a:ext cx="10961370" cy="5737859"/>
          </a:xfrm>
        </p:spPr>
        <p:txBody>
          <a:bodyPr>
            <a:normAutofit/>
          </a:bodyPr>
          <a:lstStyle>
            <a:lvl1pPr>
              <a:defRPr sz="4628" b="0"/>
            </a:lvl1pPr>
          </a:lstStyle>
          <a:p>
            <a:pPr lvl="0"/>
            <a:r>
              <a:rPr lang="en-US" dirty="0"/>
              <a:t>Title slide</a:t>
            </a:r>
            <a:endParaRPr lang="en-GB" dirty="0"/>
          </a:p>
        </p:txBody>
      </p:sp>
      <p:sp>
        <p:nvSpPr>
          <p:cNvPr id="5"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bg1"/>
                </a:solidFill>
                <a:latin typeface="Roboto" pitchFamily="2" charset="0"/>
                <a:cs typeface="Arial" panose="020B0604020202020204" pitchFamily="34" charset="0"/>
              </a:defRPr>
            </a:lvl1pPr>
          </a:lstStyle>
          <a:p>
            <a:endParaRPr lang="en-GB" dirty="0">
              <a:solidFill>
                <a:srgbClr val="FFFFFF"/>
              </a:solidFill>
            </a:endParaRPr>
          </a:p>
        </p:txBody>
      </p:sp>
      <p:sp>
        <p:nvSpPr>
          <p:cNvPr id="6" name="Slide Number Placeholder 4"/>
          <p:cNvSpPr>
            <a:spLocks noGrp="1"/>
          </p:cNvSpPr>
          <p:nvPr>
            <p:ph type="sldNum" sz="quarter" idx="4"/>
          </p:nvPr>
        </p:nvSpPr>
        <p:spPr>
          <a:xfrm>
            <a:off x="0" y="0"/>
            <a:ext cx="630000" cy="630000"/>
          </a:xfrm>
          <a:prstGeom prst="rect">
            <a:avLst/>
          </a:prstGeom>
          <a:solidFill>
            <a:srgbClr val="FFFFFF"/>
          </a:solidFill>
          <a:ln>
            <a:noFill/>
          </a:ln>
        </p:spPr>
        <p:txBody>
          <a:bodyPr vert="horz" lIns="91440" tIns="45720" rIns="91440" bIns="45720" rtlCol="0" anchor="ctr"/>
          <a:lstStyle>
            <a:lvl1pPr algn="ctr">
              <a:defRPr sz="2121">
                <a:solidFill>
                  <a:srgbClr val="00A1CC"/>
                </a:solidFill>
              </a:defRPr>
            </a:lvl1pPr>
          </a:lstStyle>
          <a:p>
            <a:fld id="{26B92AAF-07FF-4568-94A4-D81A3BD2DFD8}" type="slidenum">
              <a:rPr lang="en-GB" smtClean="0"/>
              <a:pPr/>
              <a:t>‹#›</a:t>
            </a:fld>
            <a:endParaRPr lang="en-GB" dirty="0"/>
          </a:p>
        </p:txBody>
      </p:sp>
    </p:spTree>
    <p:extLst>
      <p:ext uri="{BB962C8B-B14F-4D97-AF65-F5344CB8AC3E}">
        <p14:creationId xmlns:p14="http://schemas.microsoft.com/office/powerpoint/2010/main" val="3263914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olumn (blue bkg)">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637461" y="205740"/>
            <a:ext cx="10961370" cy="5737859"/>
          </a:xfrm>
        </p:spPr>
        <p:txBody>
          <a:bodyPr/>
          <a:lstStyle>
            <a:lvl1pPr marL="153059" indent="0">
              <a:buClr>
                <a:schemeClr val="bg1"/>
              </a:buClr>
              <a:buSzPct val="100000"/>
              <a:buFont typeface="Arial" panose="020B0604020202020204"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bg1"/>
                </a:solidFill>
                <a:latin typeface="Roboto" pitchFamily="2" charset="0"/>
                <a:cs typeface="Arial" panose="020B0604020202020204" pitchFamily="34" charset="0"/>
              </a:defRPr>
            </a:lvl1pPr>
          </a:lstStyle>
          <a:p>
            <a:endParaRPr lang="en-GB" dirty="0">
              <a:solidFill>
                <a:srgbClr val="FFFFFF"/>
              </a:solidFill>
            </a:endParaRPr>
          </a:p>
        </p:txBody>
      </p:sp>
      <p:sp>
        <p:nvSpPr>
          <p:cNvPr id="9" name="Slide Number Placeholder 4"/>
          <p:cNvSpPr>
            <a:spLocks noGrp="1"/>
          </p:cNvSpPr>
          <p:nvPr>
            <p:ph type="sldNum" sz="quarter" idx="4"/>
          </p:nvPr>
        </p:nvSpPr>
        <p:spPr>
          <a:xfrm>
            <a:off x="0" y="0"/>
            <a:ext cx="630000" cy="630000"/>
          </a:xfrm>
          <a:prstGeom prst="rect">
            <a:avLst/>
          </a:prstGeom>
          <a:solidFill>
            <a:srgbClr val="FFFFFF"/>
          </a:solidFill>
          <a:ln>
            <a:noFill/>
          </a:ln>
        </p:spPr>
        <p:txBody>
          <a:bodyPr vert="horz" lIns="91440" tIns="45720" rIns="91440" bIns="45720" rtlCol="0" anchor="ctr"/>
          <a:lstStyle>
            <a:lvl1pPr algn="ctr">
              <a:defRPr sz="2121">
                <a:solidFill>
                  <a:srgbClr val="00A1CC"/>
                </a:solidFill>
              </a:defRPr>
            </a:lvl1pPr>
          </a:lstStyle>
          <a:p>
            <a:fld id="{26B92AAF-07FF-4568-94A4-D81A3BD2DFD8}" type="slidenum">
              <a:rPr lang="en-GB" smtClean="0"/>
              <a:pPr/>
              <a:t>‹#›</a:t>
            </a:fld>
            <a:endParaRPr lang="en-GB" dirty="0"/>
          </a:p>
        </p:txBody>
      </p:sp>
    </p:spTree>
    <p:extLst>
      <p:ext uri="{BB962C8B-B14F-4D97-AF65-F5344CB8AC3E}">
        <p14:creationId xmlns:p14="http://schemas.microsoft.com/office/powerpoint/2010/main" val="24019810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10x75_bg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pic>
        <p:nvPicPr>
          <p:cNvPr id="5" name="Picture 19" descr="green-squar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51204" y="1111251"/>
            <a:ext cx="5691718" cy="4268788"/>
          </a:xfrm>
          <a:prstGeom prst="rect">
            <a:avLst/>
          </a:prstGeom>
          <a:noFill/>
          <a:ln w="9525">
            <a:noFill/>
            <a:miter lim="800000"/>
            <a:headEnd/>
            <a:tailEnd/>
          </a:ln>
        </p:spPr>
      </p:pic>
      <p:pic>
        <p:nvPicPr>
          <p:cNvPr id="6" name="Picture 16" descr="graphic1"/>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57067" y="5313364"/>
            <a:ext cx="4334933" cy="1544637"/>
          </a:xfrm>
          <a:prstGeom prst="rect">
            <a:avLst/>
          </a:prstGeom>
          <a:noFill/>
          <a:ln w="9525">
            <a:noFill/>
            <a:miter lim="800000"/>
            <a:headEnd/>
            <a:tailEnd/>
          </a:ln>
        </p:spPr>
      </p:pic>
      <p:pic>
        <p:nvPicPr>
          <p:cNvPr id="7" name="Picture 17" descr="graphic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933" y="5810253"/>
            <a:ext cx="1549400" cy="1047750"/>
          </a:xfrm>
          <a:prstGeom prst="rect">
            <a:avLst/>
          </a:prstGeom>
          <a:noFill/>
          <a:ln w="9525">
            <a:noFill/>
            <a:miter lim="800000"/>
            <a:headEnd/>
            <a:tailEnd/>
          </a:ln>
        </p:spPr>
      </p:pic>
      <p:pic>
        <p:nvPicPr>
          <p:cNvPr id="8" name="Picture 18" descr="true-north-box"/>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257800" y="2622551"/>
            <a:ext cx="3522133" cy="2638425"/>
          </a:xfrm>
          <a:prstGeom prst="rect">
            <a:avLst/>
          </a:prstGeom>
          <a:noFill/>
          <a:ln w="9525">
            <a:noFill/>
            <a:miter lim="800000"/>
            <a:headEnd/>
            <a:tailEnd/>
          </a:ln>
        </p:spPr>
      </p:pic>
      <p:sp>
        <p:nvSpPr>
          <p:cNvPr id="14339" name="Rectangle 3"/>
          <p:cNvSpPr>
            <a:spLocks noGrp="1" noChangeArrowheads="1"/>
          </p:cNvSpPr>
          <p:nvPr>
            <p:ph type="ctrTitle"/>
          </p:nvPr>
        </p:nvSpPr>
        <p:spPr>
          <a:xfrm>
            <a:off x="3505201" y="1585913"/>
            <a:ext cx="5124451" cy="1276350"/>
          </a:xfrm>
        </p:spPr>
        <p:txBody>
          <a:bodyPr lIns="0" tIns="0" rIns="0" bIns="0"/>
          <a:lstStyle>
            <a:lvl1pPr>
              <a:defRPr sz="1332">
                <a:solidFill>
                  <a:schemeClr val="bg1"/>
                </a:solidFill>
              </a:defRPr>
            </a:lvl1pPr>
          </a:lstStyle>
          <a:p>
            <a:r>
              <a:rPr lang="en-GB"/>
              <a:t>Click to edit</a:t>
            </a:r>
            <a:br>
              <a:rPr lang="en-GB"/>
            </a:br>
            <a:r>
              <a:rPr lang="en-GB"/>
              <a:t>Master title style</a:t>
            </a:r>
          </a:p>
        </p:txBody>
      </p:sp>
      <p:sp>
        <p:nvSpPr>
          <p:cNvPr id="14340" name="Rectangle 4"/>
          <p:cNvSpPr>
            <a:spLocks noGrp="1" noChangeArrowheads="1"/>
          </p:cNvSpPr>
          <p:nvPr>
            <p:ph type="subTitle" idx="1"/>
          </p:nvPr>
        </p:nvSpPr>
        <p:spPr>
          <a:xfrm>
            <a:off x="3505201" y="2970214"/>
            <a:ext cx="5124451" cy="814387"/>
          </a:xfrm>
        </p:spPr>
        <p:txBody>
          <a:bodyPr lIns="0" tIns="0" rIns="0" bIns="0"/>
          <a:lstStyle>
            <a:lvl1pPr>
              <a:defRPr sz="833">
                <a:solidFill>
                  <a:schemeClr val="bg1"/>
                </a:solidFill>
              </a:defRPr>
            </a:lvl1pPr>
          </a:lstStyle>
          <a:p>
            <a:r>
              <a:rPr lang="en-GB"/>
              <a:t>Name of presenter(s)</a:t>
            </a:r>
          </a:p>
          <a:p>
            <a:r>
              <a:rPr lang="en-GB"/>
              <a:t>Date</a:t>
            </a:r>
          </a:p>
        </p:txBody>
      </p:sp>
    </p:spTree>
    <p:extLst>
      <p:ext uri="{BB962C8B-B14F-4D97-AF65-F5344CB8AC3E}">
        <p14:creationId xmlns:p14="http://schemas.microsoft.com/office/powerpoint/2010/main" val="129196955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188203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6" name="Content Placeholder 12">
            <a:extLst>
              <a:ext uri="{FF2B5EF4-FFF2-40B4-BE49-F238E27FC236}">
                <a16:creationId xmlns:a16="http://schemas.microsoft.com/office/drawing/2014/main" id="{5B88A0FB-F50C-954C-BF8A-06937F6B6FBE}"/>
              </a:ext>
            </a:extLst>
          </p:cNvPr>
          <p:cNvSpPr>
            <a:spLocks noGrp="1"/>
          </p:cNvSpPr>
          <p:nvPr>
            <p:ph sz="quarter" idx="13" hasCustomPrompt="1"/>
          </p:nvPr>
        </p:nvSpPr>
        <p:spPr>
          <a:xfrm>
            <a:off x="6515306" y="1731246"/>
            <a:ext cx="5255655" cy="356898"/>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hasCustomPrompt="1"/>
          </p:nvPr>
        </p:nvSpPr>
        <p:spPr>
          <a:xfrm>
            <a:off x="6515306" y="2372596"/>
            <a:ext cx="5255655" cy="4262804"/>
          </a:xfrm>
        </p:spPr>
        <p:txBody>
          <a:bodyPr>
            <a:normAutofit/>
          </a:bodyPr>
          <a:lstStyle>
            <a:lvl1pPr marL="0" indent="0">
              <a:lnSpc>
                <a:spcPct val="100000"/>
              </a:lnSpc>
              <a:buNone/>
              <a:defRPr sz="1600">
                <a:solidFill>
                  <a:srgbClr val="4A4F54"/>
                </a:solidFill>
                <a:latin typeface="Roboto" panose="02000000000000000000" pitchFamily="2" charset="0"/>
                <a:ea typeface="Roboto" panose="02000000000000000000" pitchFamily="2" charset="0"/>
              </a:defRPr>
            </a:lvl1pPr>
          </a:lstStyle>
          <a:p>
            <a:pPr lvl="0"/>
            <a:r>
              <a:rPr lang="en-US" dirty="0"/>
              <a:t>Body copy</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3" name="Picture Placeholder 2"/>
          <p:cNvSpPr>
            <a:spLocks noGrp="1"/>
          </p:cNvSpPr>
          <p:nvPr>
            <p:ph type="pic" sz="quarter" idx="15"/>
          </p:nvPr>
        </p:nvSpPr>
        <p:spPr>
          <a:xfrm>
            <a:off x="0" y="1219200"/>
            <a:ext cx="6056313" cy="5638800"/>
          </a:xfrm>
        </p:spPr>
        <p:txBody>
          <a:bodyPr/>
          <a:lstStyle/>
          <a:p>
            <a:endParaRPr lang="en-US"/>
          </a:p>
        </p:txBody>
      </p:sp>
    </p:spTree>
    <p:extLst>
      <p:ext uri="{BB962C8B-B14F-4D97-AF65-F5344CB8AC3E}">
        <p14:creationId xmlns:p14="http://schemas.microsoft.com/office/powerpoint/2010/main" val="9855511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1665" b="1" cap="all"/>
            </a:lvl1pPr>
          </a:lstStyle>
          <a:p>
            <a:r>
              <a:rPr lang="en-US"/>
              <a:t>Click to edit Master title style</a:t>
            </a:r>
            <a:endParaRPr lang="en-GB"/>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833"/>
            </a:lvl1pPr>
            <a:lvl2pPr marL="190279" indent="0">
              <a:buNone/>
              <a:defRPr sz="749"/>
            </a:lvl2pPr>
            <a:lvl3pPr marL="380558" indent="0">
              <a:buNone/>
              <a:defRPr sz="666"/>
            </a:lvl3pPr>
            <a:lvl4pPr marL="570838" indent="0">
              <a:buNone/>
              <a:defRPr sz="583"/>
            </a:lvl4pPr>
            <a:lvl5pPr marL="761117" indent="0">
              <a:buNone/>
              <a:defRPr sz="583"/>
            </a:lvl5pPr>
            <a:lvl6pPr marL="951396" indent="0">
              <a:buNone/>
              <a:defRPr sz="583"/>
            </a:lvl6pPr>
            <a:lvl7pPr marL="1141675" indent="0">
              <a:buNone/>
              <a:defRPr sz="583"/>
            </a:lvl7pPr>
            <a:lvl8pPr marL="1331954" indent="0">
              <a:buNone/>
              <a:defRPr sz="583"/>
            </a:lvl8pPr>
            <a:lvl9pPr marL="1522234" indent="0">
              <a:buNone/>
              <a:defRPr sz="583"/>
            </a:lvl9pPr>
          </a:lstStyle>
          <a:p>
            <a:pPr lvl="0"/>
            <a:r>
              <a:rPr lang="en-US"/>
              <a:t>Click to edit Master text styles</a:t>
            </a:r>
          </a:p>
        </p:txBody>
      </p:sp>
    </p:spTree>
    <p:extLst>
      <p:ext uri="{BB962C8B-B14F-4D97-AF65-F5344CB8AC3E}">
        <p14:creationId xmlns:p14="http://schemas.microsoft.com/office/powerpoint/2010/main" val="141721269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3" y="1287463"/>
            <a:ext cx="5384800" cy="4838700"/>
          </a:xfrm>
        </p:spPr>
        <p:txBody>
          <a:bodyPr/>
          <a:lstStyle>
            <a:lvl1pPr>
              <a:defRPr sz="1165"/>
            </a:lvl1pPr>
            <a:lvl2pPr>
              <a:defRPr sz="999"/>
            </a:lvl2pPr>
            <a:lvl3pPr>
              <a:defRPr sz="833"/>
            </a:lvl3pPr>
            <a:lvl4pPr>
              <a:defRPr sz="749"/>
            </a:lvl4pPr>
            <a:lvl5pPr>
              <a:defRPr sz="749"/>
            </a:lvl5pPr>
            <a:lvl6pPr>
              <a:defRPr sz="749"/>
            </a:lvl6pPr>
            <a:lvl7pPr>
              <a:defRPr sz="749"/>
            </a:lvl7pPr>
            <a:lvl8pPr>
              <a:defRPr sz="749"/>
            </a:lvl8pPr>
            <a:lvl9pPr>
              <a:defRPr sz="7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4" y="1287463"/>
            <a:ext cx="5384800" cy="4838700"/>
          </a:xfrm>
        </p:spPr>
        <p:txBody>
          <a:bodyPr/>
          <a:lstStyle>
            <a:lvl1pPr>
              <a:defRPr sz="1165"/>
            </a:lvl1pPr>
            <a:lvl2pPr>
              <a:defRPr sz="999"/>
            </a:lvl2pPr>
            <a:lvl3pPr>
              <a:defRPr sz="833"/>
            </a:lvl3pPr>
            <a:lvl4pPr>
              <a:defRPr sz="749"/>
            </a:lvl4pPr>
            <a:lvl5pPr>
              <a:defRPr sz="749"/>
            </a:lvl5pPr>
            <a:lvl6pPr>
              <a:defRPr sz="749"/>
            </a:lvl6pPr>
            <a:lvl7pPr>
              <a:defRPr sz="749"/>
            </a:lvl7pPr>
            <a:lvl8pPr>
              <a:defRPr sz="749"/>
            </a:lvl8pPr>
            <a:lvl9pPr>
              <a:defRPr sz="7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856755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4" y="1535114"/>
            <a:ext cx="5386918" cy="639762"/>
          </a:xfrm>
        </p:spPr>
        <p:txBody>
          <a:bodyPr anchor="b"/>
          <a:lstStyle>
            <a:lvl1pPr marL="0" indent="0">
              <a:buNone/>
              <a:defRPr sz="999" b="1"/>
            </a:lvl1pPr>
            <a:lvl2pPr marL="190279" indent="0">
              <a:buNone/>
              <a:defRPr sz="833" b="1"/>
            </a:lvl2pPr>
            <a:lvl3pPr marL="380558" indent="0">
              <a:buNone/>
              <a:defRPr sz="749" b="1"/>
            </a:lvl3pPr>
            <a:lvl4pPr marL="570838" indent="0">
              <a:buNone/>
              <a:defRPr sz="666" b="1"/>
            </a:lvl4pPr>
            <a:lvl5pPr marL="761117" indent="0">
              <a:buNone/>
              <a:defRPr sz="666" b="1"/>
            </a:lvl5pPr>
            <a:lvl6pPr marL="951396" indent="0">
              <a:buNone/>
              <a:defRPr sz="666" b="1"/>
            </a:lvl6pPr>
            <a:lvl7pPr marL="1141675" indent="0">
              <a:buNone/>
              <a:defRPr sz="666" b="1"/>
            </a:lvl7pPr>
            <a:lvl8pPr marL="1331954" indent="0">
              <a:buNone/>
              <a:defRPr sz="666" b="1"/>
            </a:lvl8pPr>
            <a:lvl9pPr marL="1522234" indent="0">
              <a:buNone/>
              <a:defRPr sz="666" b="1"/>
            </a:lvl9pPr>
          </a:lstStyle>
          <a:p>
            <a:pPr lvl="0"/>
            <a:r>
              <a:rPr lang="en-US"/>
              <a:t>Click to edit Master text styles</a:t>
            </a:r>
          </a:p>
        </p:txBody>
      </p:sp>
      <p:sp>
        <p:nvSpPr>
          <p:cNvPr id="4" name="Content Placeholder 3"/>
          <p:cNvSpPr>
            <a:spLocks noGrp="1"/>
          </p:cNvSpPr>
          <p:nvPr>
            <p:ph sz="half" idx="2"/>
          </p:nvPr>
        </p:nvSpPr>
        <p:spPr>
          <a:xfrm>
            <a:off x="609604" y="2174876"/>
            <a:ext cx="5386918" cy="3951288"/>
          </a:xfrm>
        </p:spPr>
        <p:txBody>
          <a:bodyPr/>
          <a:lstStyle>
            <a:lvl1pPr>
              <a:defRPr sz="999"/>
            </a:lvl1pPr>
            <a:lvl2pPr>
              <a:defRPr sz="833"/>
            </a:lvl2pPr>
            <a:lvl3pPr>
              <a:defRPr sz="749"/>
            </a:lvl3pPr>
            <a:lvl4pPr>
              <a:defRPr sz="666"/>
            </a:lvl4pPr>
            <a:lvl5pPr>
              <a:defRPr sz="666"/>
            </a:lvl5pPr>
            <a:lvl6pPr>
              <a:defRPr sz="666"/>
            </a:lvl6pPr>
            <a:lvl7pPr>
              <a:defRPr sz="666"/>
            </a:lvl7pPr>
            <a:lvl8pPr>
              <a:defRPr sz="666"/>
            </a:lvl8pPr>
            <a:lvl9pPr>
              <a:defRPr sz="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999" b="1"/>
            </a:lvl1pPr>
            <a:lvl2pPr marL="190279" indent="0">
              <a:buNone/>
              <a:defRPr sz="833" b="1"/>
            </a:lvl2pPr>
            <a:lvl3pPr marL="380558" indent="0">
              <a:buNone/>
              <a:defRPr sz="749" b="1"/>
            </a:lvl3pPr>
            <a:lvl4pPr marL="570838" indent="0">
              <a:buNone/>
              <a:defRPr sz="666" b="1"/>
            </a:lvl4pPr>
            <a:lvl5pPr marL="761117" indent="0">
              <a:buNone/>
              <a:defRPr sz="666" b="1"/>
            </a:lvl5pPr>
            <a:lvl6pPr marL="951396" indent="0">
              <a:buNone/>
              <a:defRPr sz="666" b="1"/>
            </a:lvl6pPr>
            <a:lvl7pPr marL="1141675" indent="0">
              <a:buNone/>
              <a:defRPr sz="666" b="1"/>
            </a:lvl7pPr>
            <a:lvl8pPr marL="1331954" indent="0">
              <a:buNone/>
              <a:defRPr sz="666" b="1"/>
            </a:lvl8pPr>
            <a:lvl9pPr marL="1522234" indent="0">
              <a:buNone/>
              <a:defRPr sz="666"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999"/>
            </a:lvl1pPr>
            <a:lvl2pPr>
              <a:defRPr sz="833"/>
            </a:lvl2pPr>
            <a:lvl3pPr>
              <a:defRPr sz="749"/>
            </a:lvl3pPr>
            <a:lvl4pPr>
              <a:defRPr sz="666"/>
            </a:lvl4pPr>
            <a:lvl5pPr>
              <a:defRPr sz="666"/>
            </a:lvl5pPr>
            <a:lvl6pPr>
              <a:defRPr sz="666"/>
            </a:lvl6pPr>
            <a:lvl7pPr>
              <a:defRPr sz="666"/>
            </a:lvl7pPr>
            <a:lvl8pPr>
              <a:defRPr sz="666"/>
            </a:lvl8pPr>
            <a:lvl9pPr>
              <a:defRPr sz="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318690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6718230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42788"/>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833" b="1"/>
            </a:lvl1pPr>
          </a:lstStyle>
          <a:p>
            <a:r>
              <a:rPr lang="en-US"/>
              <a:t>Click to edit Master title style</a:t>
            </a:r>
            <a:endParaRPr lang="en-GB"/>
          </a:p>
        </p:txBody>
      </p:sp>
      <p:sp>
        <p:nvSpPr>
          <p:cNvPr id="3" name="Content Placeholder 2"/>
          <p:cNvSpPr>
            <a:spLocks noGrp="1"/>
          </p:cNvSpPr>
          <p:nvPr>
            <p:ph idx="1"/>
          </p:nvPr>
        </p:nvSpPr>
        <p:spPr>
          <a:xfrm>
            <a:off x="4766737" y="273053"/>
            <a:ext cx="6815667" cy="5853113"/>
          </a:xfrm>
        </p:spPr>
        <p:txBody>
          <a:bodyPr/>
          <a:lstStyle>
            <a:lvl1pPr>
              <a:defRPr sz="1332"/>
            </a:lvl1pPr>
            <a:lvl2pPr>
              <a:defRPr sz="1165"/>
            </a:lvl2pPr>
            <a:lvl3pPr>
              <a:defRPr sz="999"/>
            </a:lvl3pPr>
            <a:lvl4pPr>
              <a:defRPr sz="833"/>
            </a:lvl4pPr>
            <a:lvl5pPr>
              <a:defRPr sz="833"/>
            </a:lvl5pPr>
            <a:lvl6pPr>
              <a:defRPr sz="833"/>
            </a:lvl6pPr>
            <a:lvl7pPr>
              <a:defRPr sz="833"/>
            </a:lvl7pPr>
            <a:lvl8pPr>
              <a:defRPr sz="833"/>
            </a:lvl8pPr>
            <a:lvl9pPr>
              <a:defRPr sz="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583"/>
            </a:lvl1pPr>
            <a:lvl2pPr marL="190279" indent="0">
              <a:buNone/>
              <a:defRPr sz="500"/>
            </a:lvl2pPr>
            <a:lvl3pPr marL="380558" indent="0">
              <a:buNone/>
              <a:defRPr sz="416"/>
            </a:lvl3pPr>
            <a:lvl4pPr marL="570838" indent="0">
              <a:buNone/>
              <a:defRPr sz="375"/>
            </a:lvl4pPr>
            <a:lvl5pPr marL="761117" indent="0">
              <a:buNone/>
              <a:defRPr sz="375"/>
            </a:lvl5pPr>
            <a:lvl6pPr marL="951396" indent="0">
              <a:buNone/>
              <a:defRPr sz="375"/>
            </a:lvl6pPr>
            <a:lvl7pPr marL="1141675" indent="0">
              <a:buNone/>
              <a:defRPr sz="375"/>
            </a:lvl7pPr>
            <a:lvl8pPr marL="1331954" indent="0">
              <a:buNone/>
              <a:defRPr sz="375"/>
            </a:lvl8pPr>
            <a:lvl9pPr marL="1522234" indent="0">
              <a:buNone/>
              <a:defRPr sz="375"/>
            </a:lvl9pPr>
          </a:lstStyle>
          <a:p>
            <a:pPr lvl="0"/>
            <a:r>
              <a:rPr lang="en-US"/>
              <a:t>Click to edit Master text styles</a:t>
            </a:r>
          </a:p>
        </p:txBody>
      </p:sp>
    </p:spTree>
    <p:extLst>
      <p:ext uri="{BB962C8B-B14F-4D97-AF65-F5344CB8AC3E}">
        <p14:creationId xmlns:p14="http://schemas.microsoft.com/office/powerpoint/2010/main" val="51824804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3"/>
            <a:ext cx="7315200" cy="566738"/>
          </a:xfrm>
        </p:spPr>
        <p:txBody>
          <a:bodyPr anchor="b"/>
          <a:lstStyle>
            <a:lvl1pPr algn="l">
              <a:defRPr sz="833" b="1"/>
            </a:lvl1pPr>
          </a:lstStyle>
          <a:p>
            <a:r>
              <a:rPr lang="en-US"/>
              <a:t>Click to edit Master title style</a:t>
            </a:r>
            <a:endParaRPr lang="en-GB"/>
          </a:p>
        </p:txBody>
      </p:sp>
      <p:sp>
        <p:nvSpPr>
          <p:cNvPr id="3" name="Picture Placeholder 2"/>
          <p:cNvSpPr>
            <a:spLocks noGrp="1"/>
          </p:cNvSpPr>
          <p:nvPr>
            <p:ph type="pic" idx="1"/>
          </p:nvPr>
        </p:nvSpPr>
        <p:spPr>
          <a:xfrm>
            <a:off x="2389718" y="612775"/>
            <a:ext cx="7315200" cy="4114800"/>
          </a:xfrm>
        </p:spPr>
        <p:txBody>
          <a:bodyPr/>
          <a:lstStyle>
            <a:lvl1pPr marL="0" indent="0">
              <a:buNone/>
              <a:defRPr sz="1332"/>
            </a:lvl1pPr>
            <a:lvl2pPr marL="190279" indent="0">
              <a:buNone/>
              <a:defRPr sz="1165"/>
            </a:lvl2pPr>
            <a:lvl3pPr marL="380558" indent="0">
              <a:buNone/>
              <a:defRPr sz="999"/>
            </a:lvl3pPr>
            <a:lvl4pPr marL="570838" indent="0">
              <a:buNone/>
              <a:defRPr sz="833"/>
            </a:lvl4pPr>
            <a:lvl5pPr marL="761117" indent="0">
              <a:buNone/>
              <a:defRPr sz="833"/>
            </a:lvl5pPr>
            <a:lvl6pPr marL="951396" indent="0">
              <a:buNone/>
              <a:defRPr sz="833"/>
            </a:lvl6pPr>
            <a:lvl7pPr marL="1141675" indent="0">
              <a:buNone/>
              <a:defRPr sz="833"/>
            </a:lvl7pPr>
            <a:lvl8pPr marL="1331954" indent="0">
              <a:buNone/>
              <a:defRPr sz="833"/>
            </a:lvl8pPr>
            <a:lvl9pPr marL="1522234" indent="0">
              <a:buNone/>
              <a:defRPr sz="833"/>
            </a:lvl9pPr>
          </a:lstStyle>
          <a:p>
            <a:pPr lvl="0"/>
            <a:endParaRPr lang="en-GB" noProof="0"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583"/>
            </a:lvl1pPr>
            <a:lvl2pPr marL="190279" indent="0">
              <a:buNone/>
              <a:defRPr sz="500"/>
            </a:lvl2pPr>
            <a:lvl3pPr marL="380558" indent="0">
              <a:buNone/>
              <a:defRPr sz="416"/>
            </a:lvl3pPr>
            <a:lvl4pPr marL="570838" indent="0">
              <a:buNone/>
              <a:defRPr sz="375"/>
            </a:lvl4pPr>
            <a:lvl5pPr marL="761117" indent="0">
              <a:buNone/>
              <a:defRPr sz="375"/>
            </a:lvl5pPr>
            <a:lvl6pPr marL="951396" indent="0">
              <a:buNone/>
              <a:defRPr sz="375"/>
            </a:lvl6pPr>
            <a:lvl7pPr marL="1141675" indent="0">
              <a:buNone/>
              <a:defRPr sz="375"/>
            </a:lvl7pPr>
            <a:lvl8pPr marL="1331954" indent="0">
              <a:buNone/>
              <a:defRPr sz="375"/>
            </a:lvl8pPr>
            <a:lvl9pPr marL="1522234" indent="0">
              <a:buNone/>
              <a:defRPr sz="375"/>
            </a:lvl9pPr>
          </a:lstStyle>
          <a:p>
            <a:pPr lvl="0"/>
            <a:r>
              <a:rPr lang="en-US"/>
              <a:t>Click to edit Master text styles</a:t>
            </a:r>
          </a:p>
        </p:txBody>
      </p:sp>
    </p:spTree>
    <p:extLst>
      <p:ext uri="{BB962C8B-B14F-4D97-AF65-F5344CB8AC3E}">
        <p14:creationId xmlns:p14="http://schemas.microsoft.com/office/powerpoint/2010/main" val="523535602"/>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920362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95865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Food Templat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50" y="116632"/>
            <a:ext cx="11713301" cy="792088"/>
          </a:xfrm>
          <a:prstGeom prst="rect">
            <a:avLst/>
          </a:prstGeom>
        </p:spPr>
        <p:txBody>
          <a:bodyPr>
            <a:normAutofit/>
          </a:bodyPr>
          <a:lstStyle>
            <a:lvl1pPr algn="l">
              <a:defRPr sz="1165" b="1" i="0">
                <a:solidFill>
                  <a:srgbClr val="002060"/>
                </a:solidFill>
                <a:latin typeface="Roboto" pitchFamily="2" charset="0"/>
              </a:defRPr>
            </a:lvl1pPr>
          </a:lstStyle>
          <a:p>
            <a:r>
              <a:rPr lang="en-US" dirty="0"/>
              <a:t>Click to edit Master title style</a:t>
            </a:r>
            <a:endParaRPr lang="en-GB" dirty="0"/>
          </a:p>
        </p:txBody>
      </p:sp>
      <p:sp>
        <p:nvSpPr>
          <p:cNvPr id="6" name="Content Placeholder 9"/>
          <p:cNvSpPr>
            <a:spLocks noGrp="1"/>
          </p:cNvSpPr>
          <p:nvPr>
            <p:ph sz="quarter" idx="12"/>
          </p:nvPr>
        </p:nvSpPr>
        <p:spPr>
          <a:xfrm>
            <a:off x="623393" y="1052739"/>
            <a:ext cx="11329258" cy="4896544"/>
          </a:xfrm>
        </p:spPr>
        <p:txBody>
          <a:bodyPr/>
          <a:lstStyle>
            <a:lvl2pPr>
              <a:defRPr/>
            </a:lvl2pPr>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988198385"/>
      </p:ext>
    </p:extLst>
  </p:cSld>
  <p:clrMapOvr>
    <a:overrideClrMapping bg1="lt1" tx1="dk1" bg2="lt2" tx2="dk2" accent1="accent1" accent2="accent2" accent3="accent3" accent4="accent4" accent5="accent5" accent6="accent6" hlink="hlink" folHlink="folHlink"/>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 2 col r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7" name="Content Placeholder 12">
            <a:extLst>
              <a:ext uri="{FF2B5EF4-FFF2-40B4-BE49-F238E27FC236}">
                <a16:creationId xmlns:a16="http://schemas.microsoft.com/office/drawing/2014/main" id="{AE433223-F814-674B-AB35-8CF979AE8FFA}"/>
              </a:ext>
            </a:extLst>
          </p:cNvPr>
          <p:cNvSpPr>
            <a:spLocks noGrp="1"/>
          </p:cNvSpPr>
          <p:nvPr>
            <p:ph sz="quarter" idx="13" hasCustomPrompt="1"/>
          </p:nvPr>
        </p:nvSpPr>
        <p:spPr>
          <a:xfrm>
            <a:off x="339436" y="1730155"/>
            <a:ext cx="5676694" cy="356898"/>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10" name="Content Placeholder 14">
            <a:extLst>
              <a:ext uri="{FF2B5EF4-FFF2-40B4-BE49-F238E27FC236}">
                <a16:creationId xmlns:a16="http://schemas.microsoft.com/office/drawing/2014/main" id="{F0FFD11F-C1B2-8444-81E8-E5C7019E271E}"/>
              </a:ext>
            </a:extLst>
          </p:cNvPr>
          <p:cNvSpPr>
            <a:spLocks noGrp="1"/>
          </p:cNvSpPr>
          <p:nvPr>
            <p:ph sz="quarter" idx="14" hasCustomPrompt="1"/>
          </p:nvPr>
        </p:nvSpPr>
        <p:spPr>
          <a:xfrm>
            <a:off x="339436" y="2371504"/>
            <a:ext cx="5676694" cy="4269441"/>
          </a:xfrm>
        </p:spPr>
        <p:txBody>
          <a:bodyPr>
            <a:normAutofit/>
          </a:bodyPr>
          <a:lstStyle>
            <a:lvl1pPr marL="0" indent="0">
              <a:lnSpc>
                <a:spcPct val="100000"/>
              </a:lnSpc>
              <a:buNone/>
              <a:defRPr sz="1600">
                <a:solidFill>
                  <a:srgbClr val="4A4F54"/>
                </a:solidFill>
                <a:latin typeface="Roboto" panose="02000000000000000000" pitchFamily="2" charset="0"/>
                <a:ea typeface="Roboto" panose="02000000000000000000" pitchFamily="2" charset="0"/>
              </a:defRPr>
            </a:lvl1pPr>
          </a:lstStyle>
          <a:p>
            <a:pPr lvl="0"/>
            <a:r>
              <a:rPr lang="en-US" dirty="0"/>
              <a:t>Body copy</a:t>
            </a:r>
          </a:p>
        </p:txBody>
      </p:sp>
      <p:sp>
        <p:nvSpPr>
          <p:cNvPr id="11" name="Title 1">
            <a:extLst>
              <a:ext uri="{FF2B5EF4-FFF2-40B4-BE49-F238E27FC236}">
                <a16:creationId xmlns:a16="http://schemas.microsoft.com/office/drawing/2014/main" id="{D4C43D87-2D9E-CA4F-95C9-46161665D7A4}"/>
              </a:ext>
            </a:extLst>
          </p:cNvPr>
          <p:cNvSpPr>
            <a:spLocks noGrp="1"/>
          </p:cNvSpPr>
          <p:nvPr>
            <p:ph type="title" hasCustomPrompt="1"/>
          </p:nvPr>
        </p:nvSpPr>
        <p:spPr>
          <a:xfrm>
            <a:off x="339435" y="17927"/>
            <a:ext cx="11219519" cy="1129556"/>
          </a:xfrm>
          <a:prstGeom prst="rect">
            <a:avLst/>
          </a:prstGeom>
        </p:spPr>
        <p:txBody>
          <a:bodyPr>
            <a:normAutofit/>
          </a:bodyPr>
          <a:lstStyle>
            <a:lvl1pPr>
              <a:defRPr sz="3000">
                <a:solidFill>
                  <a:schemeClr val="bg1"/>
                </a:solidFill>
              </a:defRPr>
            </a:lvl1pPr>
          </a:lstStyle>
          <a:p>
            <a:r>
              <a:rPr lang="en-US" dirty="0"/>
              <a:t>Two column layout — option 1 right image</a:t>
            </a:r>
          </a:p>
        </p:txBody>
      </p:sp>
    </p:spTree>
    <p:extLst>
      <p:ext uri="{BB962C8B-B14F-4D97-AF65-F5344CB8AC3E}">
        <p14:creationId xmlns:p14="http://schemas.microsoft.com/office/powerpoint/2010/main" val="20925914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 side quo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7" name="Rectangle 6">
            <a:extLst>
              <a:ext uri="{FF2B5EF4-FFF2-40B4-BE49-F238E27FC236}">
                <a16:creationId xmlns:a16="http://schemas.microsoft.com/office/drawing/2014/main" id="{074DB34B-B216-1144-B65B-E2D80C013B26}"/>
              </a:ext>
            </a:extLst>
          </p:cNvPr>
          <p:cNvSpPr/>
          <p:nvPr userDrawn="1"/>
        </p:nvSpPr>
        <p:spPr>
          <a:xfrm>
            <a:off x="7673746" y="1698680"/>
            <a:ext cx="4097215" cy="418577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F574A58-941B-6C42-9252-A096A288A1D5}"/>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9" name="Content Placeholder 13">
            <a:extLst>
              <a:ext uri="{FF2B5EF4-FFF2-40B4-BE49-F238E27FC236}">
                <a16:creationId xmlns:a16="http://schemas.microsoft.com/office/drawing/2014/main" id="{E2084118-89BE-0D49-A9F9-D806497E2E39}"/>
              </a:ext>
            </a:extLst>
          </p:cNvPr>
          <p:cNvSpPr>
            <a:spLocks noGrp="1"/>
          </p:cNvSpPr>
          <p:nvPr>
            <p:ph sz="quarter" idx="15" hasCustomPrompt="1"/>
          </p:nvPr>
        </p:nvSpPr>
        <p:spPr>
          <a:xfrm>
            <a:off x="8092773" y="2774793"/>
            <a:ext cx="3270739" cy="1673352"/>
          </a:xfrm>
        </p:spPr>
        <p:txBody>
          <a:bodyPr anchor="ctr">
            <a:normAutofit/>
          </a:bodyPr>
          <a:lstStyle>
            <a:lvl1pPr marL="0" indent="0" algn="ctr">
              <a:lnSpc>
                <a:spcPct val="100000"/>
              </a:lnSpc>
              <a:buNone/>
              <a:defRPr sz="2800" b="1">
                <a:solidFill>
                  <a:srgbClr val="6C1D45"/>
                </a:solidFill>
                <a:latin typeface="Roboto" panose="02000000000000000000" pitchFamily="2" charset="0"/>
                <a:ea typeface="Roboto" panose="02000000000000000000" pitchFamily="2" charset="0"/>
              </a:defRPr>
            </a:lvl1pPr>
          </a:lstStyle>
          <a:p>
            <a:pPr lvl="0"/>
            <a:r>
              <a:rPr lang="en-US" dirty="0"/>
              <a:t>Body copy</a:t>
            </a:r>
          </a:p>
        </p:txBody>
      </p:sp>
      <p:sp>
        <p:nvSpPr>
          <p:cNvPr id="10" name="Content Placeholder 3">
            <a:extLst>
              <a:ext uri="{FF2B5EF4-FFF2-40B4-BE49-F238E27FC236}">
                <a16:creationId xmlns:a16="http://schemas.microsoft.com/office/drawing/2014/main" id="{A19B49DC-3293-1A4A-A61E-B8FB500508ED}"/>
              </a:ext>
            </a:extLst>
          </p:cNvPr>
          <p:cNvSpPr>
            <a:spLocks noGrp="1"/>
          </p:cNvSpPr>
          <p:nvPr>
            <p:ph sz="half" idx="16" hasCustomPrompt="1"/>
          </p:nvPr>
        </p:nvSpPr>
        <p:spPr>
          <a:xfrm>
            <a:off x="8092773" y="4659189"/>
            <a:ext cx="3270739" cy="496271"/>
          </a:xfrm>
        </p:spPr>
        <p:txBody>
          <a:bodyPr>
            <a:normAutofit/>
          </a:bodyPr>
          <a:lstStyle>
            <a:lvl1pPr marL="0" indent="0" algn="r">
              <a:buNone/>
              <a:defRPr sz="1600" b="0">
                <a:solidFill>
                  <a:srgbClr val="4A4F54"/>
                </a:solidFill>
                <a:latin typeface="Roboto" panose="02000000000000000000" pitchFamily="2" charset="0"/>
                <a:ea typeface="Roboto" panose="02000000000000000000" pitchFamily="2" charset="0"/>
              </a:defRPr>
            </a:lvl1pPr>
          </a:lstStyle>
          <a:p>
            <a:pPr lvl="0"/>
            <a:r>
              <a:rPr lang="en-US" dirty="0"/>
              <a:t>— Attribution</a:t>
            </a:r>
          </a:p>
        </p:txBody>
      </p:sp>
      <p:cxnSp>
        <p:nvCxnSpPr>
          <p:cNvPr id="11" name="Straight Connector 10">
            <a:extLst>
              <a:ext uri="{FF2B5EF4-FFF2-40B4-BE49-F238E27FC236}">
                <a16:creationId xmlns:a16="http://schemas.microsoft.com/office/drawing/2014/main" id="{32807144-58F3-864E-8052-27D14CE0FFD2}"/>
              </a:ext>
            </a:extLst>
          </p:cNvPr>
          <p:cNvCxnSpPr>
            <a:cxnSpLocks noChangeAspect="1"/>
          </p:cNvCxnSpPr>
          <p:nvPr userDrawn="1"/>
        </p:nvCxnSpPr>
        <p:spPr>
          <a:xfrm>
            <a:off x="7987263" y="2227525"/>
            <a:ext cx="3470183" cy="0"/>
          </a:xfrm>
          <a:prstGeom prst="line">
            <a:avLst/>
          </a:prstGeom>
          <a:ln>
            <a:solidFill>
              <a:srgbClr val="4A4F54"/>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43D6997-D6AC-CC42-BE97-60C64CAE5EB3}"/>
              </a:ext>
            </a:extLst>
          </p:cNvPr>
          <p:cNvCxnSpPr>
            <a:cxnSpLocks noChangeAspect="1"/>
          </p:cNvCxnSpPr>
          <p:nvPr userDrawn="1"/>
        </p:nvCxnSpPr>
        <p:spPr>
          <a:xfrm>
            <a:off x="7987263" y="5439649"/>
            <a:ext cx="3470183" cy="0"/>
          </a:xfrm>
          <a:prstGeom prst="line">
            <a:avLst/>
          </a:prstGeom>
          <a:ln>
            <a:solidFill>
              <a:srgbClr val="4A4F54"/>
            </a:solidFill>
          </a:ln>
        </p:spPr>
        <p:style>
          <a:lnRef idx="1">
            <a:schemeClr val="dk1"/>
          </a:lnRef>
          <a:fillRef idx="0">
            <a:schemeClr val="dk1"/>
          </a:fillRef>
          <a:effectRef idx="0">
            <a:schemeClr val="dk1"/>
          </a:effectRef>
          <a:fontRef idx="minor">
            <a:schemeClr val="tx1"/>
          </a:fontRef>
        </p:style>
      </p:cxnSp>
      <p:sp>
        <p:nvSpPr>
          <p:cNvPr id="19" name="Title 1">
            <a:extLst>
              <a:ext uri="{FF2B5EF4-FFF2-40B4-BE49-F238E27FC236}">
                <a16:creationId xmlns:a16="http://schemas.microsoft.com/office/drawing/2014/main" id="{B8760F82-AFA4-1443-892A-E49DED450976}"/>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Sample custom layout — side quote</a:t>
            </a:r>
          </a:p>
        </p:txBody>
      </p:sp>
      <p:sp>
        <p:nvSpPr>
          <p:cNvPr id="20" name="Content Placeholder 12">
            <a:extLst>
              <a:ext uri="{FF2B5EF4-FFF2-40B4-BE49-F238E27FC236}">
                <a16:creationId xmlns:a16="http://schemas.microsoft.com/office/drawing/2014/main" id="{63602658-B096-8944-B5E5-005D99CF3360}"/>
              </a:ext>
            </a:extLst>
          </p:cNvPr>
          <p:cNvSpPr>
            <a:spLocks noGrp="1"/>
          </p:cNvSpPr>
          <p:nvPr>
            <p:ph sz="quarter" idx="17" hasCustomPrompt="1"/>
          </p:nvPr>
        </p:nvSpPr>
        <p:spPr>
          <a:xfrm>
            <a:off x="339435" y="1730155"/>
            <a:ext cx="6483395" cy="356898"/>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22" name="Slide Number Placeholder 5">
            <a:extLst>
              <a:ext uri="{FF2B5EF4-FFF2-40B4-BE49-F238E27FC236}">
                <a16:creationId xmlns:a16="http://schemas.microsoft.com/office/drawing/2014/main" id="{DF1221DC-30FB-E041-9B27-0A881693458A}"/>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23" name="Content Placeholder 14">
            <a:extLst>
              <a:ext uri="{FF2B5EF4-FFF2-40B4-BE49-F238E27FC236}">
                <a16:creationId xmlns:a16="http://schemas.microsoft.com/office/drawing/2014/main" id="{65AE29DF-5159-8048-A148-1166EE1F93DF}"/>
              </a:ext>
            </a:extLst>
          </p:cNvPr>
          <p:cNvSpPr>
            <a:spLocks noGrp="1"/>
          </p:cNvSpPr>
          <p:nvPr>
            <p:ph sz="quarter" idx="14" hasCustomPrompt="1"/>
          </p:nvPr>
        </p:nvSpPr>
        <p:spPr>
          <a:xfrm>
            <a:off x="339435" y="2371242"/>
            <a:ext cx="6483395" cy="4264158"/>
          </a:xfrm>
        </p:spPr>
        <p:txBody>
          <a:bodyPr>
            <a:normAutofit/>
          </a:bodyPr>
          <a:lstStyle>
            <a:lvl1pPr marL="285750" indent="-285750">
              <a:lnSpc>
                <a:spcPct val="100000"/>
              </a:lnSpc>
              <a:buClr>
                <a:srgbClr val="6C1D45"/>
              </a:buClr>
              <a:buFont typeface="Arial" panose="020B0604020202020204" pitchFamily="34" charset="0"/>
              <a:buChar char="•"/>
              <a:defRPr sz="1600">
                <a:solidFill>
                  <a:srgbClr val="4A4F54"/>
                </a:solidFill>
                <a:latin typeface="Roboto" panose="02000000000000000000" pitchFamily="2" charset="0"/>
                <a:ea typeface="Roboto" panose="02000000000000000000" pitchFamily="2" charset="0"/>
              </a:defRPr>
            </a:lvl1pPr>
          </a:lstStyle>
          <a:p>
            <a:pPr lvl="0"/>
            <a:r>
              <a:rPr lang="en-US" dirty="0"/>
              <a:t>Bullet 1</a:t>
            </a:r>
          </a:p>
          <a:p>
            <a:pPr lvl="0"/>
            <a:r>
              <a:rPr lang="en-US" dirty="0"/>
              <a:t>Bullet 2</a:t>
            </a:r>
          </a:p>
          <a:p>
            <a:pPr lvl="0"/>
            <a:r>
              <a:rPr lang="en-US" dirty="0"/>
              <a:t>Bullet 3</a:t>
            </a:r>
          </a:p>
        </p:txBody>
      </p:sp>
    </p:spTree>
    <p:extLst>
      <p:ext uri="{BB962C8B-B14F-4D97-AF65-F5344CB8AC3E}">
        <p14:creationId xmlns:p14="http://schemas.microsoft.com/office/powerpoint/2010/main" val="11592470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numbered slide — bonu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7" name="Rectangle 6">
            <a:extLst>
              <a:ext uri="{FF2B5EF4-FFF2-40B4-BE49-F238E27FC236}">
                <a16:creationId xmlns:a16="http://schemas.microsoft.com/office/drawing/2014/main" id="{074DB34B-B216-1144-B65B-E2D80C013B26}"/>
              </a:ext>
            </a:extLst>
          </p:cNvPr>
          <p:cNvSpPr/>
          <p:nvPr userDrawn="1"/>
        </p:nvSpPr>
        <p:spPr>
          <a:xfrm>
            <a:off x="-83127" y="5101389"/>
            <a:ext cx="12374088" cy="100746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420673F8-C4EA-D14B-833F-D7BE2F4B4E10}"/>
              </a:ext>
            </a:extLst>
          </p:cNvPr>
          <p:cNvSpPr>
            <a:spLocks noGrp="1"/>
          </p:cNvSpPr>
          <p:nvPr>
            <p:ph sz="quarter" idx="13" hasCustomPrompt="1"/>
          </p:nvPr>
        </p:nvSpPr>
        <p:spPr>
          <a:xfrm>
            <a:off x="1270712" y="1610137"/>
            <a:ext cx="10491782" cy="508437"/>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16" name="TextBox 15">
            <a:extLst>
              <a:ext uri="{FF2B5EF4-FFF2-40B4-BE49-F238E27FC236}">
                <a16:creationId xmlns:a16="http://schemas.microsoft.com/office/drawing/2014/main" id="{3F574A58-941B-6C42-9252-A096A288A1D5}"/>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21" name="Content Placeholder 14">
            <a:extLst>
              <a:ext uri="{FF2B5EF4-FFF2-40B4-BE49-F238E27FC236}">
                <a16:creationId xmlns:a16="http://schemas.microsoft.com/office/drawing/2014/main" id="{59AA3E4F-4E26-D04C-887B-3BD860E9906E}"/>
              </a:ext>
            </a:extLst>
          </p:cNvPr>
          <p:cNvSpPr>
            <a:spLocks noGrp="1"/>
          </p:cNvSpPr>
          <p:nvPr>
            <p:ph sz="quarter" idx="14" hasCustomPrompt="1"/>
          </p:nvPr>
        </p:nvSpPr>
        <p:spPr>
          <a:xfrm>
            <a:off x="1279177" y="2250662"/>
            <a:ext cx="10491783" cy="2888699"/>
          </a:xfrm>
        </p:spPr>
        <p:txBody>
          <a:bodyPr>
            <a:normAutofit/>
          </a:bodyPr>
          <a:lstStyle>
            <a:lvl1pPr marL="285750" indent="-285750">
              <a:lnSpc>
                <a:spcPct val="100000"/>
              </a:lnSpc>
              <a:buClr>
                <a:srgbClr val="6C1D45"/>
              </a:buClr>
              <a:buFont typeface="Arial" panose="020B0604020202020204" pitchFamily="34" charset="0"/>
              <a:buChar char="•"/>
              <a:defRPr sz="1600">
                <a:solidFill>
                  <a:srgbClr val="4A4F54"/>
                </a:solidFill>
                <a:latin typeface="Roboto" panose="02000000000000000000" pitchFamily="2" charset="0"/>
                <a:ea typeface="Roboto" panose="02000000000000000000" pitchFamily="2" charset="0"/>
              </a:defRPr>
            </a:lvl1pPr>
          </a:lstStyle>
          <a:p>
            <a:pPr lvl="0"/>
            <a:r>
              <a:rPr lang="en-US" dirty="0"/>
              <a:t>Bullet 1</a:t>
            </a:r>
          </a:p>
          <a:p>
            <a:pPr lvl="0"/>
            <a:r>
              <a:rPr lang="en-US" dirty="0"/>
              <a:t>Bullet 2</a:t>
            </a:r>
          </a:p>
          <a:p>
            <a:pPr lvl="0"/>
            <a:r>
              <a:rPr lang="en-US" dirty="0"/>
              <a:t>Bullet 3</a:t>
            </a:r>
          </a:p>
        </p:txBody>
      </p:sp>
      <p:sp>
        <p:nvSpPr>
          <p:cNvPr id="24" name="Content Placeholder 12">
            <a:extLst>
              <a:ext uri="{FF2B5EF4-FFF2-40B4-BE49-F238E27FC236}">
                <a16:creationId xmlns:a16="http://schemas.microsoft.com/office/drawing/2014/main" id="{FD64A1B6-E8A0-4548-A457-FF33093D9AB7}"/>
              </a:ext>
            </a:extLst>
          </p:cNvPr>
          <p:cNvSpPr>
            <a:spLocks noGrp="1"/>
          </p:cNvSpPr>
          <p:nvPr>
            <p:ph sz="quarter" idx="16" hasCustomPrompt="1"/>
          </p:nvPr>
        </p:nvSpPr>
        <p:spPr>
          <a:xfrm>
            <a:off x="1270712" y="5345491"/>
            <a:ext cx="1781977" cy="509202"/>
          </a:xfrm>
        </p:spPr>
        <p:txBody>
          <a:bodyPr anchor="ctr" anchorCtr="0">
            <a:noAutofit/>
          </a:bodyPr>
          <a:lstStyle>
            <a:lvl1pPr marL="0" indent="0">
              <a:buNone/>
              <a:defRPr sz="1800" b="1">
                <a:solidFill>
                  <a:srgbClr val="D22630"/>
                </a:solidFill>
                <a:latin typeface="Roboto" panose="02000000000000000000" pitchFamily="2" charset="0"/>
                <a:ea typeface="Roboto" panose="02000000000000000000" pitchFamily="2" charset="0"/>
              </a:defRPr>
            </a:lvl1pPr>
          </a:lstStyle>
          <a:p>
            <a:pPr lvl="0"/>
            <a:r>
              <a:rPr lang="en-US" dirty="0"/>
              <a:t>Bonus Point —</a:t>
            </a:r>
          </a:p>
        </p:txBody>
      </p:sp>
      <p:pic>
        <p:nvPicPr>
          <p:cNvPr id="27" name="Picture 26">
            <a:extLst>
              <a:ext uri="{FF2B5EF4-FFF2-40B4-BE49-F238E27FC236}">
                <a16:creationId xmlns:a16="http://schemas.microsoft.com/office/drawing/2014/main" id="{EDA54B0B-7919-4545-A150-0749D91EA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8022" y="5240303"/>
            <a:ext cx="724371" cy="687694"/>
          </a:xfrm>
          <a:prstGeom prst="rect">
            <a:avLst/>
          </a:prstGeom>
        </p:spPr>
      </p:pic>
      <p:sp>
        <p:nvSpPr>
          <p:cNvPr id="15" name="Content Placeholder 12">
            <a:extLst>
              <a:ext uri="{FF2B5EF4-FFF2-40B4-BE49-F238E27FC236}">
                <a16:creationId xmlns:a16="http://schemas.microsoft.com/office/drawing/2014/main" id="{0A973058-462E-B44E-90D9-78FF6F0BFF0D}"/>
              </a:ext>
            </a:extLst>
          </p:cNvPr>
          <p:cNvSpPr>
            <a:spLocks noGrp="1"/>
          </p:cNvSpPr>
          <p:nvPr>
            <p:ph sz="quarter" idx="17" hasCustomPrompt="1"/>
          </p:nvPr>
        </p:nvSpPr>
        <p:spPr>
          <a:xfrm>
            <a:off x="330971" y="99983"/>
            <a:ext cx="943931" cy="901677"/>
          </a:xfrm>
        </p:spPr>
        <p:txBody>
          <a:bodyPr anchor="ctr" anchorCtr="0">
            <a:noAutofit/>
          </a:bodyPr>
          <a:lstStyle>
            <a:lvl1pPr marL="0" indent="0" algn="ctr">
              <a:lnSpc>
                <a:spcPct val="100000"/>
              </a:lnSpc>
              <a:buNone/>
              <a:defRPr sz="4000" b="1">
                <a:solidFill>
                  <a:srgbClr val="EFEFEF"/>
                </a:solidFill>
                <a:latin typeface="Roboto" panose="02000000000000000000" pitchFamily="2" charset="0"/>
                <a:ea typeface="Roboto" panose="02000000000000000000" pitchFamily="2" charset="0"/>
              </a:defRPr>
            </a:lvl1pPr>
          </a:lstStyle>
          <a:p>
            <a:pPr lvl="0"/>
            <a:r>
              <a:rPr lang="en-US" dirty="0"/>
              <a:t>01</a:t>
            </a:r>
          </a:p>
        </p:txBody>
      </p:sp>
      <p:sp>
        <p:nvSpPr>
          <p:cNvPr id="19" name="Title 1">
            <a:extLst>
              <a:ext uri="{FF2B5EF4-FFF2-40B4-BE49-F238E27FC236}">
                <a16:creationId xmlns:a16="http://schemas.microsoft.com/office/drawing/2014/main" id="{CD23E703-941A-CD42-A633-0C4315B21DC3}"/>
              </a:ext>
            </a:extLst>
          </p:cNvPr>
          <p:cNvSpPr>
            <a:spLocks noGrp="1"/>
          </p:cNvSpPr>
          <p:nvPr>
            <p:ph type="title" hasCustomPrompt="1"/>
          </p:nvPr>
        </p:nvSpPr>
        <p:spPr>
          <a:xfrm>
            <a:off x="1274902" y="17927"/>
            <a:ext cx="10487592" cy="1129556"/>
          </a:xfrm>
          <a:prstGeom prst="rect">
            <a:avLst/>
          </a:prstGeom>
        </p:spPr>
        <p:txBody>
          <a:bodyPr>
            <a:normAutofit/>
          </a:bodyPr>
          <a:lstStyle>
            <a:lvl1pPr>
              <a:defRPr sz="3000">
                <a:solidFill>
                  <a:schemeClr val="bg1"/>
                </a:solidFill>
              </a:defRPr>
            </a:lvl1pPr>
          </a:lstStyle>
          <a:p>
            <a:r>
              <a:rPr lang="en-US" dirty="0"/>
              <a:t>Custom numbered slide — bonus</a:t>
            </a:r>
          </a:p>
        </p:txBody>
      </p:sp>
      <p:sp>
        <p:nvSpPr>
          <p:cNvPr id="20" name="Content Placeholder 14">
            <a:extLst>
              <a:ext uri="{FF2B5EF4-FFF2-40B4-BE49-F238E27FC236}">
                <a16:creationId xmlns:a16="http://schemas.microsoft.com/office/drawing/2014/main" id="{7A53F77C-00BE-3241-8A2A-EB08932AA86C}"/>
              </a:ext>
            </a:extLst>
          </p:cNvPr>
          <p:cNvSpPr>
            <a:spLocks noGrp="1"/>
          </p:cNvSpPr>
          <p:nvPr>
            <p:ph sz="quarter" idx="18" hasCustomPrompt="1"/>
          </p:nvPr>
        </p:nvSpPr>
        <p:spPr>
          <a:xfrm>
            <a:off x="3052689" y="5345492"/>
            <a:ext cx="8718271" cy="509202"/>
          </a:xfrm>
        </p:spPr>
        <p:txBody>
          <a:bodyPr anchor="ctr" anchorCtr="0">
            <a:noAutofit/>
          </a:bodyPr>
          <a:lstStyle>
            <a:lvl1pPr marL="0" indent="0">
              <a:lnSpc>
                <a:spcPct val="100000"/>
              </a:lnSpc>
              <a:buNone/>
              <a:defRPr sz="1600">
                <a:solidFill>
                  <a:srgbClr val="4A4F54"/>
                </a:solidFill>
                <a:latin typeface="Roboto" panose="02000000000000000000" pitchFamily="2" charset="0"/>
                <a:ea typeface="Roboto" panose="02000000000000000000" pitchFamily="2" charset="0"/>
              </a:defRPr>
            </a:lvl1pPr>
          </a:lstStyle>
          <a:p>
            <a:pPr lvl="0"/>
            <a:r>
              <a:rPr lang="en-US" dirty="0"/>
              <a:t>Lorem ipsum dolor sit amet, consectetur adipiscing elit.</a:t>
            </a:r>
          </a:p>
        </p:txBody>
      </p:sp>
      <p:sp>
        <p:nvSpPr>
          <p:cNvPr id="25" name="Slide Number Placeholder 5">
            <a:extLst>
              <a:ext uri="{FF2B5EF4-FFF2-40B4-BE49-F238E27FC236}">
                <a16:creationId xmlns:a16="http://schemas.microsoft.com/office/drawing/2014/main" id="{179FC8C9-D1BF-2440-A65B-597287CF33BA}"/>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0981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1">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 calcmode="lin" valueType="num">
                                      <p:cBhvr additive="base">
                                        <p:cTn id="13"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ppt_y</p:attrName>
                                        </p:attrNameLst>
                                      </p:cBhvr>
                                      <p:tavLst>
                                        <p:tav tm="0">
                                          <p:val>
                                            <p:strVal val="#ppt_y+#ppt_h*1.125000"/>
                                          </p:val>
                                        </p:tav>
                                        <p:tav tm="100000">
                                          <p:val>
                                            <p:strVal val="#ppt_y"/>
                                          </p:val>
                                        </p:tav>
                                      </p:tavLst>
                                    </p:anim>
                                    <p:animEffect transition="in" filter="wipe(up)">
                                      <p:cBhvr>
                                        <p:cTn id="26" dur="500"/>
                                        <p:tgtEl>
                                          <p:spTgt spid="27"/>
                                        </p:tgtEl>
                                      </p:cBhvr>
                                    </p:animEffect>
                                  </p:childTnLst>
                                </p:cTn>
                              </p:par>
                              <p:par>
                                <p:cTn id="27" presetID="8" presetClass="emph" presetSubtype="0" fill="hold" nodeType="withEffect">
                                  <p:stCondLst>
                                    <p:cond delay="0"/>
                                  </p:stCondLst>
                                  <p:childTnLst>
                                    <p:animRot by="21600000">
                                      <p:cBhvr>
                                        <p:cTn id="28" dur="2000" fill="hold"/>
                                        <p:tgtEl>
                                          <p:spTgt spid="27"/>
                                        </p:tgtEl>
                                        <p:attrNameLst>
                                          <p:attrName>r</p:attrName>
                                        </p:attrNameLst>
                                      </p:cBhvr>
                                    </p:animRot>
                                  </p:childTnLst>
                                </p:cTn>
                              </p:par>
                              <p:par>
                                <p:cTn id="29" presetID="12" presetClass="entr" presetSubtype="4"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4">
                                            <p:txEl>
                                              <p:pRg st="0" end="0"/>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tmplLst>
          <p:tmpl lvl="1">
            <p:tnLst>
              <p:par>
                <p:cTn presetID="12" presetClass="entr" presetSubtype="4"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p:tgtEl>
                          <p:spTgt spid="21"/>
                        </p:tgtEl>
                        <p:attrNameLst>
                          <p:attrName>ppt_y</p:attrName>
                        </p:attrNameLst>
                      </p:cBhvr>
                      <p:tavLst>
                        <p:tav tm="0">
                          <p:val>
                            <p:strVal val="#ppt_y+#ppt_h*1.125000"/>
                          </p:val>
                        </p:tav>
                        <p:tav tm="100000">
                          <p:val>
                            <p:strVal val="#ppt_y"/>
                          </p:val>
                        </p:tav>
                      </p:tavLst>
                    </p:anim>
                    <p:animEffect transition="in" filter="wipe(up)">
                      <p:cBhvr>
                        <p:cTn dur="500"/>
                        <p:tgtEl>
                          <p:spTgt spid="21"/>
                        </p:tgtEl>
                      </p:cBhvr>
                    </p:animEffect>
                  </p:childTnLst>
                </p:cTn>
              </p:par>
            </p:tnLst>
          </p:tmpl>
        </p:tmplLst>
      </p:bldP>
      <p:bldP spid="24" grpId="0" build="p">
        <p:tmplLst>
          <p:tmpl lvl="1">
            <p:tnLst>
              <p:par>
                <p:cTn presetID="1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0" grpId="0" build="p">
        <p:tmplLst>
          <p:tmpl lvl="1">
            <p:tnLst>
              <p:par>
                <p:cTn presetID="1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numbered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26" name="Content Placeholder 12">
            <a:extLst>
              <a:ext uri="{FF2B5EF4-FFF2-40B4-BE49-F238E27FC236}">
                <a16:creationId xmlns:a16="http://schemas.microsoft.com/office/drawing/2014/main" id="{7E5A093F-B601-F048-9190-54819FCC79AA}"/>
              </a:ext>
            </a:extLst>
          </p:cNvPr>
          <p:cNvSpPr>
            <a:spLocks noGrp="1"/>
          </p:cNvSpPr>
          <p:nvPr>
            <p:ph sz="quarter" idx="17" hasCustomPrompt="1"/>
          </p:nvPr>
        </p:nvSpPr>
        <p:spPr>
          <a:xfrm>
            <a:off x="330971" y="99983"/>
            <a:ext cx="943931" cy="901677"/>
          </a:xfrm>
        </p:spPr>
        <p:txBody>
          <a:bodyPr anchor="ctr" anchorCtr="0">
            <a:noAutofit/>
          </a:bodyPr>
          <a:lstStyle>
            <a:lvl1pPr marL="0" indent="0" algn="ctr">
              <a:lnSpc>
                <a:spcPct val="100000"/>
              </a:lnSpc>
              <a:buNone/>
              <a:defRPr sz="4000" b="1">
                <a:solidFill>
                  <a:srgbClr val="EFEFEF"/>
                </a:solidFill>
                <a:latin typeface="Roboto" panose="02000000000000000000" pitchFamily="2" charset="0"/>
                <a:ea typeface="Roboto" panose="02000000000000000000" pitchFamily="2" charset="0"/>
              </a:defRPr>
            </a:lvl1pPr>
          </a:lstStyle>
          <a:p>
            <a:pPr lvl="0"/>
            <a:r>
              <a:rPr lang="en-US" dirty="0"/>
              <a:t>01</a:t>
            </a:r>
          </a:p>
        </p:txBody>
      </p:sp>
      <p:sp>
        <p:nvSpPr>
          <p:cNvPr id="9" name="Title 1">
            <a:extLst>
              <a:ext uri="{FF2B5EF4-FFF2-40B4-BE49-F238E27FC236}">
                <a16:creationId xmlns:a16="http://schemas.microsoft.com/office/drawing/2014/main" id="{2D4F10A3-D64E-4F49-8122-A055CEBF2F2E}"/>
              </a:ext>
            </a:extLst>
          </p:cNvPr>
          <p:cNvSpPr>
            <a:spLocks noGrp="1"/>
          </p:cNvSpPr>
          <p:nvPr>
            <p:ph type="title" hasCustomPrompt="1"/>
          </p:nvPr>
        </p:nvSpPr>
        <p:spPr>
          <a:xfrm>
            <a:off x="1274901" y="17927"/>
            <a:ext cx="10496059" cy="1129556"/>
          </a:xfrm>
          <a:prstGeom prst="rect">
            <a:avLst/>
          </a:prstGeom>
        </p:spPr>
        <p:txBody>
          <a:bodyPr>
            <a:normAutofit/>
          </a:bodyPr>
          <a:lstStyle>
            <a:lvl1pPr>
              <a:defRPr sz="3000">
                <a:solidFill>
                  <a:schemeClr val="bg1"/>
                </a:solidFill>
              </a:defRPr>
            </a:lvl1pPr>
          </a:lstStyle>
          <a:p>
            <a:r>
              <a:rPr lang="en-US" dirty="0"/>
              <a:t>Custom numbered slide — bonus</a:t>
            </a:r>
          </a:p>
        </p:txBody>
      </p:sp>
      <p:sp>
        <p:nvSpPr>
          <p:cNvPr id="10" name="Content Placeholder 12">
            <a:extLst>
              <a:ext uri="{FF2B5EF4-FFF2-40B4-BE49-F238E27FC236}">
                <a16:creationId xmlns:a16="http://schemas.microsoft.com/office/drawing/2014/main" id="{5B8AD548-A953-C647-9AB2-8DA412C54B27}"/>
              </a:ext>
            </a:extLst>
          </p:cNvPr>
          <p:cNvSpPr>
            <a:spLocks noGrp="1"/>
          </p:cNvSpPr>
          <p:nvPr>
            <p:ph sz="quarter" idx="13" hasCustomPrompt="1"/>
          </p:nvPr>
        </p:nvSpPr>
        <p:spPr>
          <a:xfrm>
            <a:off x="1270712" y="1610137"/>
            <a:ext cx="10491782" cy="508437"/>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11" name="Content Placeholder 14">
            <a:extLst>
              <a:ext uri="{FF2B5EF4-FFF2-40B4-BE49-F238E27FC236}">
                <a16:creationId xmlns:a16="http://schemas.microsoft.com/office/drawing/2014/main" id="{A67F0D2E-67F8-4147-893E-6D5295818F13}"/>
              </a:ext>
            </a:extLst>
          </p:cNvPr>
          <p:cNvSpPr>
            <a:spLocks noGrp="1"/>
          </p:cNvSpPr>
          <p:nvPr>
            <p:ph sz="quarter" idx="14" hasCustomPrompt="1"/>
          </p:nvPr>
        </p:nvSpPr>
        <p:spPr>
          <a:xfrm>
            <a:off x="1279177" y="2250663"/>
            <a:ext cx="10491783" cy="4251738"/>
          </a:xfrm>
        </p:spPr>
        <p:txBody>
          <a:bodyPr>
            <a:normAutofit/>
          </a:bodyPr>
          <a:lstStyle>
            <a:lvl1pPr marL="285750" indent="-285750">
              <a:lnSpc>
                <a:spcPct val="100000"/>
              </a:lnSpc>
              <a:buClr>
                <a:srgbClr val="6C1D45"/>
              </a:buClr>
              <a:buFont typeface="Arial" panose="020B0604020202020204" pitchFamily="34" charset="0"/>
              <a:buChar char="•"/>
              <a:defRPr sz="1600">
                <a:solidFill>
                  <a:srgbClr val="4A4F54"/>
                </a:solidFill>
                <a:latin typeface="Roboto" panose="02000000000000000000" pitchFamily="2" charset="0"/>
                <a:ea typeface="Roboto" panose="02000000000000000000" pitchFamily="2" charset="0"/>
              </a:defRPr>
            </a:lvl1pPr>
          </a:lstStyle>
          <a:p>
            <a:pPr lvl="0"/>
            <a:r>
              <a:rPr lang="en-US" dirty="0"/>
              <a:t>Bullet 1</a:t>
            </a:r>
          </a:p>
          <a:p>
            <a:pPr lvl="0"/>
            <a:r>
              <a:rPr lang="en-US" dirty="0"/>
              <a:t>Bullet 2</a:t>
            </a:r>
          </a:p>
          <a:p>
            <a:pPr lvl="0"/>
            <a:r>
              <a:rPr lang="en-US" dirty="0"/>
              <a:t>Bullet 3</a:t>
            </a:r>
          </a:p>
        </p:txBody>
      </p:sp>
      <p:sp>
        <p:nvSpPr>
          <p:cNvPr id="14" name="Slide Number Placeholder 5">
            <a:extLst>
              <a:ext uri="{FF2B5EF4-FFF2-40B4-BE49-F238E27FC236}">
                <a16:creationId xmlns:a16="http://schemas.microsoft.com/office/drawing/2014/main" id="{4900C55B-EBAB-6944-B0B8-36DCF6830ADB}"/>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9396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tmplLst>
          <p:tmpl lvl="1">
            <p:tnLst>
              <p:par>
                <p:cTn presetID="1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 2 dat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3" name="Content Placeholder 2">
            <a:extLst>
              <a:ext uri="{FF2B5EF4-FFF2-40B4-BE49-F238E27FC236}">
                <a16:creationId xmlns:a16="http://schemas.microsoft.com/office/drawing/2014/main" id="{BEF7B026-47D5-854D-A6CA-B4A2172DA0B7}"/>
              </a:ext>
            </a:extLst>
          </p:cNvPr>
          <p:cNvSpPr>
            <a:spLocks noGrp="1"/>
          </p:cNvSpPr>
          <p:nvPr>
            <p:ph sz="half" idx="1" hasCustomPrompt="1"/>
          </p:nvPr>
        </p:nvSpPr>
        <p:spPr>
          <a:xfrm>
            <a:off x="1004857" y="2102175"/>
            <a:ext cx="1949116" cy="953846"/>
          </a:xfrm>
        </p:spPr>
        <p:txBody>
          <a:bodyPr>
            <a:noAutofit/>
          </a:bodyPr>
          <a:lstStyle>
            <a:lvl1pPr marL="0" indent="0">
              <a:buNone/>
              <a:defRPr sz="6600" b="1">
                <a:solidFill>
                  <a:srgbClr val="A50034"/>
                </a:solidFill>
                <a:latin typeface="Roboto" panose="02000000000000000000" pitchFamily="2" charset="0"/>
                <a:ea typeface="Roboto" panose="02000000000000000000" pitchFamily="2" charset="0"/>
              </a:defRPr>
            </a:lvl1pPr>
            <a:lvl2pPr marL="457200" indent="0">
              <a:buNone/>
              <a:defRPr/>
            </a:lvl2pPr>
          </a:lstStyle>
          <a:p>
            <a:pPr lvl="0"/>
            <a:r>
              <a:rPr lang="en-US" dirty="0"/>
              <a:t>%</a:t>
            </a:r>
          </a:p>
        </p:txBody>
      </p:sp>
      <p:sp>
        <p:nvSpPr>
          <p:cNvPr id="4" name="Content Placeholder 3">
            <a:extLst>
              <a:ext uri="{FF2B5EF4-FFF2-40B4-BE49-F238E27FC236}">
                <a16:creationId xmlns:a16="http://schemas.microsoft.com/office/drawing/2014/main" id="{6A202B5C-4051-A243-B86F-7060A75FBBBA}"/>
              </a:ext>
            </a:extLst>
          </p:cNvPr>
          <p:cNvSpPr>
            <a:spLocks noGrp="1"/>
          </p:cNvSpPr>
          <p:nvPr>
            <p:ph sz="half" idx="2" hasCustomPrompt="1"/>
          </p:nvPr>
        </p:nvSpPr>
        <p:spPr>
          <a:xfrm>
            <a:off x="1004858" y="3217603"/>
            <a:ext cx="1949116" cy="331713"/>
          </a:xfrm>
        </p:spPr>
        <p:txBody>
          <a:bodyPr>
            <a:normAutofit/>
          </a:bodyPr>
          <a:lstStyle>
            <a:lvl1pPr marL="0" indent="0">
              <a:buNone/>
              <a:defRPr sz="1400" b="1">
                <a:solidFill>
                  <a:srgbClr val="4A4F54"/>
                </a:solidFill>
                <a:latin typeface="Roboto" panose="02000000000000000000" pitchFamily="2" charset="0"/>
                <a:ea typeface="Roboto" panose="02000000000000000000" pitchFamily="2" charset="0"/>
              </a:defRPr>
            </a:lvl1pPr>
          </a:lstStyle>
          <a:p>
            <a:pPr lvl="0"/>
            <a:r>
              <a:rPr lang="en-US" dirty="0"/>
              <a:t>Subhead</a:t>
            </a:r>
          </a:p>
        </p:txBody>
      </p:sp>
      <p:sp>
        <p:nvSpPr>
          <p:cNvPr id="34" name="Content Placeholder 2">
            <a:extLst>
              <a:ext uri="{FF2B5EF4-FFF2-40B4-BE49-F238E27FC236}">
                <a16:creationId xmlns:a16="http://schemas.microsoft.com/office/drawing/2014/main" id="{E18F4A03-E152-A440-B6EA-D80C51AF03E8}"/>
              </a:ext>
            </a:extLst>
          </p:cNvPr>
          <p:cNvSpPr>
            <a:spLocks noGrp="1"/>
          </p:cNvSpPr>
          <p:nvPr>
            <p:ph sz="half" idx="15" hasCustomPrompt="1"/>
          </p:nvPr>
        </p:nvSpPr>
        <p:spPr>
          <a:xfrm>
            <a:off x="4588907" y="3830557"/>
            <a:ext cx="7161141" cy="1453347"/>
          </a:xfrm>
        </p:spPr>
        <p:txBody>
          <a:bodyPr>
            <a:normAutofit/>
          </a:bodyPr>
          <a:lstStyle>
            <a:lvl1pPr marL="0" indent="0" algn="r">
              <a:lnSpc>
                <a:spcPct val="100000"/>
              </a:lnSpc>
              <a:buNone/>
              <a:defRPr sz="2100" b="1">
                <a:solidFill>
                  <a:srgbClr val="6C1D45"/>
                </a:solidFill>
                <a:latin typeface="Roboto" panose="02000000000000000000" pitchFamily="2" charset="0"/>
                <a:ea typeface="Roboto" panose="02000000000000000000" pitchFamily="2" charset="0"/>
              </a:defRPr>
            </a:lvl1pPr>
            <a:lvl2pPr marL="457200" indent="0">
              <a:buNone/>
              <a:defRPr/>
            </a:lvl2pPr>
          </a:lstStyle>
          <a:p>
            <a:pPr lvl="0"/>
            <a:r>
              <a:rPr lang="en-US" dirty="0"/>
              <a:t>Body copy</a:t>
            </a:r>
          </a:p>
        </p:txBody>
      </p:sp>
      <p:sp>
        <p:nvSpPr>
          <p:cNvPr id="36" name="Content Placeholder 2">
            <a:extLst>
              <a:ext uri="{FF2B5EF4-FFF2-40B4-BE49-F238E27FC236}">
                <a16:creationId xmlns:a16="http://schemas.microsoft.com/office/drawing/2014/main" id="{982CAD0B-BED8-1043-9E8E-DEEF17C8025D}"/>
              </a:ext>
            </a:extLst>
          </p:cNvPr>
          <p:cNvSpPr>
            <a:spLocks noGrp="1"/>
          </p:cNvSpPr>
          <p:nvPr>
            <p:ph sz="half" idx="17" hasCustomPrompt="1"/>
          </p:nvPr>
        </p:nvSpPr>
        <p:spPr>
          <a:xfrm>
            <a:off x="3967177" y="2104331"/>
            <a:ext cx="1949116" cy="953846"/>
          </a:xfrm>
        </p:spPr>
        <p:txBody>
          <a:bodyPr>
            <a:noAutofit/>
          </a:bodyPr>
          <a:lstStyle>
            <a:lvl1pPr marL="0" indent="0">
              <a:buNone/>
              <a:defRPr sz="6600" b="1">
                <a:solidFill>
                  <a:srgbClr val="A50034"/>
                </a:solidFill>
                <a:latin typeface="Roboto" panose="02000000000000000000" pitchFamily="2" charset="0"/>
                <a:ea typeface="Roboto" panose="02000000000000000000" pitchFamily="2" charset="0"/>
              </a:defRPr>
            </a:lvl1pPr>
            <a:lvl2pPr marL="457200" indent="0">
              <a:buNone/>
              <a:defRPr/>
            </a:lvl2pPr>
          </a:lstStyle>
          <a:p>
            <a:pPr lvl="0"/>
            <a:r>
              <a:rPr lang="en-US" dirty="0"/>
              <a:t>%</a:t>
            </a:r>
          </a:p>
        </p:txBody>
      </p:sp>
      <p:sp>
        <p:nvSpPr>
          <p:cNvPr id="37" name="Content Placeholder 2">
            <a:extLst>
              <a:ext uri="{FF2B5EF4-FFF2-40B4-BE49-F238E27FC236}">
                <a16:creationId xmlns:a16="http://schemas.microsoft.com/office/drawing/2014/main" id="{8F546373-BDD8-664B-AC10-322CEB52545B}"/>
              </a:ext>
            </a:extLst>
          </p:cNvPr>
          <p:cNvSpPr>
            <a:spLocks noGrp="1"/>
          </p:cNvSpPr>
          <p:nvPr>
            <p:ph sz="half" idx="18" hasCustomPrompt="1"/>
          </p:nvPr>
        </p:nvSpPr>
        <p:spPr>
          <a:xfrm>
            <a:off x="6929497" y="2102175"/>
            <a:ext cx="1949116" cy="953846"/>
          </a:xfrm>
        </p:spPr>
        <p:txBody>
          <a:bodyPr>
            <a:noAutofit/>
          </a:bodyPr>
          <a:lstStyle>
            <a:lvl1pPr marL="0" indent="0">
              <a:buNone/>
              <a:defRPr sz="6600" b="1">
                <a:solidFill>
                  <a:srgbClr val="A50034"/>
                </a:solidFill>
                <a:latin typeface="Roboto" panose="02000000000000000000" pitchFamily="2" charset="0"/>
                <a:ea typeface="Roboto" panose="02000000000000000000" pitchFamily="2" charset="0"/>
              </a:defRPr>
            </a:lvl1pPr>
            <a:lvl2pPr marL="457200" indent="0">
              <a:buNone/>
              <a:defRPr/>
            </a:lvl2pPr>
          </a:lstStyle>
          <a:p>
            <a:pPr lvl="0"/>
            <a:r>
              <a:rPr lang="en-US" dirty="0"/>
              <a:t>%</a:t>
            </a:r>
          </a:p>
        </p:txBody>
      </p:sp>
      <p:sp>
        <p:nvSpPr>
          <p:cNvPr id="38" name="Content Placeholder 2">
            <a:extLst>
              <a:ext uri="{FF2B5EF4-FFF2-40B4-BE49-F238E27FC236}">
                <a16:creationId xmlns:a16="http://schemas.microsoft.com/office/drawing/2014/main" id="{1134914D-7CD5-844A-8CA2-F7548F041817}"/>
              </a:ext>
            </a:extLst>
          </p:cNvPr>
          <p:cNvSpPr>
            <a:spLocks noGrp="1"/>
          </p:cNvSpPr>
          <p:nvPr>
            <p:ph sz="half" idx="19" hasCustomPrompt="1"/>
          </p:nvPr>
        </p:nvSpPr>
        <p:spPr>
          <a:xfrm>
            <a:off x="9800932" y="2102175"/>
            <a:ext cx="1949116" cy="953846"/>
          </a:xfrm>
        </p:spPr>
        <p:txBody>
          <a:bodyPr>
            <a:noAutofit/>
          </a:bodyPr>
          <a:lstStyle>
            <a:lvl1pPr marL="0" indent="0">
              <a:buNone/>
              <a:defRPr sz="6600" b="1">
                <a:solidFill>
                  <a:srgbClr val="A50034"/>
                </a:solidFill>
                <a:latin typeface="Roboto" panose="02000000000000000000" pitchFamily="2" charset="0"/>
                <a:ea typeface="Roboto" panose="02000000000000000000" pitchFamily="2" charset="0"/>
              </a:defRPr>
            </a:lvl1pPr>
            <a:lvl2pPr marL="457200" indent="0">
              <a:buNone/>
              <a:defRPr/>
            </a:lvl2pPr>
          </a:lstStyle>
          <a:p>
            <a:pPr lvl="0"/>
            <a:r>
              <a:rPr lang="en-US" dirty="0"/>
              <a:t>%</a:t>
            </a:r>
          </a:p>
        </p:txBody>
      </p:sp>
      <p:sp>
        <p:nvSpPr>
          <p:cNvPr id="39" name="Content Placeholder 3">
            <a:extLst>
              <a:ext uri="{FF2B5EF4-FFF2-40B4-BE49-F238E27FC236}">
                <a16:creationId xmlns:a16="http://schemas.microsoft.com/office/drawing/2014/main" id="{C2BD0575-0083-374B-AE3D-74F38E9E4ABE}"/>
              </a:ext>
            </a:extLst>
          </p:cNvPr>
          <p:cNvSpPr>
            <a:spLocks noGrp="1"/>
          </p:cNvSpPr>
          <p:nvPr>
            <p:ph sz="half" idx="16" hasCustomPrompt="1"/>
          </p:nvPr>
        </p:nvSpPr>
        <p:spPr>
          <a:xfrm>
            <a:off x="5636302" y="5552400"/>
            <a:ext cx="6113746" cy="496271"/>
          </a:xfrm>
        </p:spPr>
        <p:txBody>
          <a:bodyPr>
            <a:normAutofit/>
          </a:bodyPr>
          <a:lstStyle>
            <a:lvl1pPr marL="0" indent="0" algn="r">
              <a:buNone/>
              <a:defRPr sz="1600" b="0">
                <a:solidFill>
                  <a:srgbClr val="4A4F54"/>
                </a:solidFill>
                <a:latin typeface="Roboto" panose="02000000000000000000" pitchFamily="2" charset="0"/>
                <a:ea typeface="Roboto" panose="02000000000000000000" pitchFamily="2" charset="0"/>
              </a:defRPr>
            </a:lvl1pPr>
          </a:lstStyle>
          <a:p>
            <a:pPr lvl="0"/>
            <a:r>
              <a:rPr lang="en-US" dirty="0"/>
              <a:t>— Attribution</a:t>
            </a:r>
          </a:p>
        </p:txBody>
      </p:sp>
      <p:sp>
        <p:nvSpPr>
          <p:cNvPr id="40" name="Content Placeholder 3">
            <a:extLst>
              <a:ext uri="{FF2B5EF4-FFF2-40B4-BE49-F238E27FC236}">
                <a16:creationId xmlns:a16="http://schemas.microsoft.com/office/drawing/2014/main" id="{51E2E38F-B217-4F4D-A40F-918AA6513E3B}"/>
              </a:ext>
            </a:extLst>
          </p:cNvPr>
          <p:cNvSpPr>
            <a:spLocks noGrp="1"/>
          </p:cNvSpPr>
          <p:nvPr>
            <p:ph sz="half" idx="20" hasCustomPrompt="1"/>
          </p:nvPr>
        </p:nvSpPr>
        <p:spPr>
          <a:xfrm>
            <a:off x="3955147" y="3217603"/>
            <a:ext cx="1949116" cy="331713"/>
          </a:xfrm>
        </p:spPr>
        <p:txBody>
          <a:bodyPr>
            <a:normAutofit/>
          </a:bodyPr>
          <a:lstStyle>
            <a:lvl1pPr marL="0" indent="0">
              <a:buNone/>
              <a:defRPr sz="1400" b="1">
                <a:solidFill>
                  <a:srgbClr val="4A4F54"/>
                </a:solidFill>
                <a:latin typeface="Roboto" panose="02000000000000000000" pitchFamily="2" charset="0"/>
                <a:ea typeface="Roboto" panose="02000000000000000000" pitchFamily="2" charset="0"/>
              </a:defRPr>
            </a:lvl1pPr>
          </a:lstStyle>
          <a:p>
            <a:pPr lvl="0"/>
            <a:r>
              <a:rPr lang="en-US" dirty="0"/>
              <a:t>Subhead</a:t>
            </a:r>
          </a:p>
        </p:txBody>
      </p:sp>
      <p:sp>
        <p:nvSpPr>
          <p:cNvPr id="41" name="Content Placeholder 3">
            <a:extLst>
              <a:ext uri="{FF2B5EF4-FFF2-40B4-BE49-F238E27FC236}">
                <a16:creationId xmlns:a16="http://schemas.microsoft.com/office/drawing/2014/main" id="{034830CC-3C91-9847-B142-5A8657D08134}"/>
              </a:ext>
            </a:extLst>
          </p:cNvPr>
          <p:cNvSpPr>
            <a:spLocks noGrp="1"/>
          </p:cNvSpPr>
          <p:nvPr>
            <p:ph sz="half" idx="21" hasCustomPrompt="1"/>
          </p:nvPr>
        </p:nvSpPr>
        <p:spPr>
          <a:xfrm>
            <a:off x="6929497" y="3217603"/>
            <a:ext cx="1949116" cy="331713"/>
          </a:xfrm>
        </p:spPr>
        <p:txBody>
          <a:bodyPr>
            <a:normAutofit/>
          </a:bodyPr>
          <a:lstStyle>
            <a:lvl1pPr marL="0" indent="0">
              <a:buNone/>
              <a:defRPr sz="1400" b="1">
                <a:solidFill>
                  <a:srgbClr val="4A4F54"/>
                </a:solidFill>
                <a:latin typeface="Roboto" panose="02000000000000000000" pitchFamily="2" charset="0"/>
                <a:ea typeface="Roboto" panose="02000000000000000000" pitchFamily="2" charset="0"/>
              </a:defRPr>
            </a:lvl1pPr>
          </a:lstStyle>
          <a:p>
            <a:pPr lvl="0"/>
            <a:r>
              <a:rPr lang="en-US" dirty="0"/>
              <a:t>Subhead</a:t>
            </a:r>
          </a:p>
        </p:txBody>
      </p:sp>
      <p:sp>
        <p:nvSpPr>
          <p:cNvPr id="42" name="Content Placeholder 3">
            <a:extLst>
              <a:ext uri="{FF2B5EF4-FFF2-40B4-BE49-F238E27FC236}">
                <a16:creationId xmlns:a16="http://schemas.microsoft.com/office/drawing/2014/main" id="{AE43A7F7-E693-1F4F-8966-4DE03E48D1E2}"/>
              </a:ext>
            </a:extLst>
          </p:cNvPr>
          <p:cNvSpPr>
            <a:spLocks noGrp="1"/>
          </p:cNvSpPr>
          <p:nvPr>
            <p:ph sz="half" idx="22" hasCustomPrompt="1"/>
          </p:nvPr>
        </p:nvSpPr>
        <p:spPr>
          <a:xfrm>
            <a:off x="9800932" y="3217603"/>
            <a:ext cx="1949116" cy="331713"/>
          </a:xfrm>
        </p:spPr>
        <p:txBody>
          <a:bodyPr>
            <a:normAutofit/>
          </a:bodyPr>
          <a:lstStyle>
            <a:lvl1pPr marL="0" indent="0">
              <a:buNone/>
              <a:defRPr sz="1400" b="1">
                <a:solidFill>
                  <a:srgbClr val="4A4F54"/>
                </a:solidFill>
                <a:latin typeface="Roboto" panose="02000000000000000000" pitchFamily="2" charset="0"/>
                <a:ea typeface="Roboto" panose="02000000000000000000" pitchFamily="2" charset="0"/>
              </a:defRPr>
            </a:lvl1pPr>
          </a:lstStyle>
          <a:p>
            <a:pPr lvl="0"/>
            <a:r>
              <a:rPr lang="en-US" dirty="0"/>
              <a:t>Subhead</a:t>
            </a:r>
          </a:p>
        </p:txBody>
      </p:sp>
      <p:cxnSp>
        <p:nvCxnSpPr>
          <p:cNvPr id="27" name="Straight Connector 26">
            <a:extLst>
              <a:ext uri="{FF2B5EF4-FFF2-40B4-BE49-F238E27FC236}">
                <a16:creationId xmlns:a16="http://schemas.microsoft.com/office/drawing/2014/main" id="{5C1BB801-C031-3149-A371-71F935F20B38}"/>
              </a:ext>
            </a:extLst>
          </p:cNvPr>
          <p:cNvCxnSpPr/>
          <p:nvPr userDrawn="1"/>
        </p:nvCxnSpPr>
        <p:spPr>
          <a:xfrm>
            <a:off x="3387110" y="1913021"/>
            <a:ext cx="0" cy="1143000"/>
          </a:xfrm>
          <a:prstGeom prst="line">
            <a:avLst/>
          </a:prstGeom>
          <a:ln w="25400">
            <a:solidFill>
              <a:srgbClr val="6F706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00E8EB-7FCC-4348-85EB-6E9CC59D5DBC}"/>
              </a:ext>
            </a:extLst>
          </p:cNvPr>
          <p:cNvCxnSpPr/>
          <p:nvPr userDrawn="1"/>
        </p:nvCxnSpPr>
        <p:spPr>
          <a:xfrm>
            <a:off x="6330837" y="1913021"/>
            <a:ext cx="0" cy="1143000"/>
          </a:xfrm>
          <a:prstGeom prst="line">
            <a:avLst/>
          </a:prstGeom>
          <a:ln w="25400">
            <a:solidFill>
              <a:srgbClr val="6F706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B17817-8782-9D43-BAC7-91104C6C82CA}"/>
              </a:ext>
            </a:extLst>
          </p:cNvPr>
          <p:cNvCxnSpPr/>
          <p:nvPr userDrawn="1"/>
        </p:nvCxnSpPr>
        <p:spPr>
          <a:xfrm>
            <a:off x="9298626" y="1913021"/>
            <a:ext cx="0" cy="1143000"/>
          </a:xfrm>
          <a:prstGeom prst="line">
            <a:avLst/>
          </a:prstGeom>
          <a:ln w="25400">
            <a:solidFill>
              <a:srgbClr val="6F706E"/>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11E1199-5D47-4540-B6B9-D1E2A5D575EA}"/>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20" name="Title 1">
            <a:extLst>
              <a:ext uri="{FF2B5EF4-FFF2-40B4-BE49-F238E27FC236}">
                <a16:creationId xmlns:a16="http://schemas.microsoft.com/office/drawing/2014/main" id="{4FD929EF-C26E-7B4E-B4DE-94AA78EBD3A4}"/>
              </a:ext>
            </a:extLst>
          </p:cNvPr>
          <p:cNvSpPr>
            <a:spLocks noGrp="1"/>
          </p:cNvSpPr>
          <p:nvPr>
            <p:ph type="title" hasCustomPrompt="1"/>
          </p:nvPr>
        </p:nvSpPr>
        <p:spPr>
          <a:xfrm>
            <a:off x="339435" y="17927"/>
            <a:ext cx="11410613" cy="1129556"/>
          </a:xfrm>
          <a:prstGeom prst="rect">
            <a:avLst/>
          </a:prstGeom>
        </p:spPr>
        <p:txBody>
          <a:bodyPr>
            <a:normAutofit/>
          </a:bodyPr>
          <a:lstStyle>
            <a:lvl1pPr>
              <a:defRPr sz="3000">
                <a:solidFill>
                  <a:schemeClr val="bg1"/>
                </a:solidFill>
              </a:defRPr>
            </a:lvl1pPr>
          </a:lstStyle>
          <a:p>
            <a:r>
              <a:rPr lang="en-US" dirty="0"/>
              <a:t>Sample custom layout — data</a:t>
            </a:r>
          </a:p>
        </p:txBody>
      </p:sp>
      <p:sp>
        <p:nvSpPr>
          <p:cNvPr id="21" name="Slide Number Placeholder 5">
            <a:extLst>
              <a:ext uri="{FF2B5EF4-FFF2-40B4-BE49-F238E27FC236}">
                <a16:creationId xmlns:a16="http://schemas.microsoft.com/office/drawing/2014/main" id="{C504B85B-5272-DF42-A153-0FAE49BF5911}"/>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1171723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11" name="TextBox 10">
            <a:extLst>
              <a:ext uri="{FF2B5EF4-FFF2-40B4-BE49-F238E27FC236}">
                <a16:creationId xmlns:a16="http://schemas.microsoft.com/office/drawing/2014/main" id="{56C3C2C0-AC17-2F41-AC40-FAF6E1992727}"/>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12" name="Content Placeholder 2">
            <a:extLst>
              <a:ext uri="{FF2B5EF4-FFF2-40B4-BE49-F238E27FC236}">
                <a16:creationId xmlns:a16="http://schemas.microsoft.com/office/drawing/2014/main" id="{85D4B0F6-CBEB-EC42-B137-C470A0F50440}"/>
              </a:ext>
            </a:extLst>
          </p:cNvPr>
          <p:cNvSpPr>
            <a:spLocks noGrp="1"/>
          </p:cNvSpPr>
          <p:nvPr>
            <p:ph sz="half" idx="1" hasCustomPrompt="1"/>
          </p:nvPr>
        </p:nvSpPr>
        <p:spPr>
          <a:xfrm>
            <a:off x="1204226" y="1408879"/>
            <a:ext cx="3110388" cy="4586030"/>
          </a:xfrm>
        </p:spPr>
        <p:txBody>
          <a:bodyPr>
            <a:noAutofit/>
          </a:bodyPr>
          <a:lstStyle>
            <a:lvl1pPr marL="0" indent="0">
              <a:buNone/>
              <a:defRPr sz="40000" b="1">
                <a:solidFill>
                  <a:srgbClr val="43A7BE"/>
                </a:solidFill>
                <a:latin typeface="Roboto" panose="02000000000000000000" pitchFamily="2" charset="0"/>
                <a:ea typeface="Roboto" panose="02000000000000000000" pitchFamily="2" charset="0"/>
              </a:defRPr>
            </a:lvl1pPr>
            <a:lvl2pPr marL="457200" indent="0">
              <a:buNone/>
              <a:defRPr/>
            </a:lvl2pPr>
          </a:lstStyle>
          <a:p>
            <a:pPr lvl="0"/>
            <a:r>
              <a:rPr lang="en-US" dirty="0"/>
              <a:t>7</a:t>
            </a:r>
          </a:p>
        </p:txBody>
      </p:sp>
      <p:sp>
        <p:nvSpPr>
          <p:cNvPr id="13" name="Content Placeholder 2">
            <a:extLst>
              <a:ext uri="{FF2B5EF4-FFF2-40B4-BE49-F238E27FC236}">
                <a16:creationId xmlns:a16="http://schemas.microsoft.com/office/drawing/2014/main" id="{87274E0F-D5FD-B149-9A4E-519A55A5F4D5}"/>
              </a:ext>
            </a:extLst>
          </p:cNvPr>
          <p:cNvSpPr>
            <a:spLocks noGrp="1"/>
          </p:cNvSpPr>
          <p:nvPr>
            <p:ph sz="half" idx="13" hasCustomPrompt="1"/>
          </p:nvPr>
        </p:nvSpPr>
        <p:spPr>
          <a:xfrm>
            <a:off x="4864875" y="2012673"/>
            <a:ext cx="6906087" cy="490063"/>
          </a:xfrm>
        </p:spPr>
        <p:txBody>
          <a:bodyPr>
            <a:noAutofit/>
          </a:bodyPr>
          <a:lstStyle>
            <a:lvl1pPr marL="0" indent="0">
              <a:buNone/>
              <a:defRPr sz="2000" b="1">
                <a:solidFill>
                  <a:srgbClr val="4A4F54"/>
                </a:solidFill>
                <a:latin typeface="Roboto" panose="02000000000000000000" pitchFamily="2" charset="0"/>
                <a:ea typeface="Roboto" panose="02000000000000000000" pitchFamily="2" charset="0"/>
              </a:defRPr>
            </a:lvl1pPr>
            <a:lvl2pPr marL="457200" indent="0">
              <a:buNone/>
              <a:defRPr/>
            </a:lvl2pPr>
          </a:lstStyle>
          <a:p>
            <a:pPr lvl="0"/>
            <a:r>
              <a:rPr lang="en-US" dirty="0"/>
              <a:t>Header</a:t>
            </a:r>
          </a:p>
        </p:txBody>
      </p:sp>
      <p:sp>
        <p:nvSpPr>
          <p:cNvPr id="14" name="Content Placeholder 2">
            <a:extLst>
              <a:ext uri="{FF2B5EF4-FFF2-40B4-BE49-F238E27FC236}">
                <a16:creationId xmlns:a16="http://schemas.microsoft.com/office/drawing/2014/main" id="{EA0A157E-3816-F249-90DD-4522A6B2387C}"/>
              </a:ext>
            </a:extLst>
          </p:cNvPr>
          <p:cNvSpPr>
            <a:spLocks noGrp="1"/>
          </p:cNvSpPr>
          <p:nvPr>
            <p:ph sz="half" idx="15" hasCustomPrompt="1"/>
          </p:nvPr>
        </p:nvSpPr>
        <p:spPr>
          <a:xfrm>
            <a:off x="4864874" y="2755653"/>
            <a:ext cx="6906087" cy="3805551"/>
          </a:xfrm>
        </p:spPr>
        <p:txBody>
          <a:bodyPr>
            <a:normAutofit/>
          </a:bodyPr>
          <a:lstStyle>
            <a:lvl1pPr marL="0" indent="0">
              <a:buNone/>
              <a:defRPr sz="1800" b="1">
                <a:solidFill>
                  <a:srgbClr val="6C1D45"/>
                </a:solidFill>
                <a:latin typeface="Roboto" panose="02000000000000000000" pitchFamily="2" charset="0"/>
                <a:ea typeface="Roboto" panose="02000000000000000000" pitchFamily="2" charset="0"/>
              </a:defRPr>
            </a:lvl1pPr>
            <a:lvl2pPr marL="457200" indent="0">
              <a:buNone/>
              <a:defRPr/>
            </a:lvl2pPr>
          </a:lstStyle>
          <a:p>
            <a:pPr lvl="0"/>
            <a:r>
              <a:rPr lang="en-US" dirty="0"/>
              <a:t>Body copy</a:t>
            </a:r>
          </a:p>
        </p:txBody>
      </p:sp>
      <p:sp>
        <p:nvSpPr>
          <p:cNvPr id="15" name="Content Placeholder 3">
            <a:extLst>
              <a:ext uri="{FF2B5EF4-FFF2-40B4-BE49-F238E27FC236}">
                <a16:creationId xmlns:a16="http://schemas.microsoft.com/office/drawing/2014/main" id="{EF9F8201-8BB5-5444-AC0C-8BE170F537A5}"/>
              </a:ext>
            </a:extLst>
          </p:cNvPr>
          <p:cNvSpPr>
            <a:spLocks noGrp="1"/>
          </p:cNvSpPr>
          <p:nvPr>
            <p:ph sz="half" idx="16" hasCustomPrompt="1"/>
          </p:nvPr>
        </p:nvSpPr>
        <p:spPr>
          <a:xfrm>
            <a:off x="8672672" y="5373813"/>
            <a:ext cx="3098289" cy="496271"/>
          </a:xfrm>
        </p:spPr>
        <p:txBody>
          <a:bodyPr>
            <a:normAutofit/>
          </a:bodyPr>
          <a:lstStyle>
            <a:lvl1pPr marL="0" indent="0" algn="r">
              <a:buNone/>
              <a:defRPr sz="1600" b="0">
                <a:solidFill>
                  <a:srgbClr val="4A4F54"/>
                </a:solidFill>
                <a:latin typeface="Roboto" panose="02000000000000000000" pitchFamily="2" charset="0"/>
                <a:ea typeface="Roboto" panose="02000000000000000000" pitchFamily="2" charset="0"/>
              </a:defRPr>
            </a:lvl1pPr>
          </a:lstStyle>
          <a:p>
            <a:pPr lvl="0"/>
            <a:r>
              <a:rPr lang="en-US" dirty="0"/>
              <a:t>— Attribution</a:t>
            </a:r>
          </a:p>
        </p:txBody>
      </p:sp>
      <p:sp>
        <p:nvSpPr>
          <p:cNvPr id="16" name="Title 1">
            <a:extLst>
              <a:ext uri="{FF2B5EF4-FFF2-40B4-BE49-F238E27FC236}">
                <a16:creationId xmlns:a16="http://schemas.microsoft.com/office/drawing/2014/main" id="{459130E4-6188-4A4B-8873-3785A9C04D14}"/>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Sample custom layout</a:t>
            </a:r>
          </a:p>
        </p:txBody>
      </p:sp>
      <p:sp>
        <p:nvSpPr>
          <p:cNvPr id="17" name="Slide Number Placeholder 5">
            <a:extLst>
              <a:ext uri="{FF2B5EF4-FFF2-40B4-BE49-F238E27FC236}">
                <a16:creationId xmlns:a16="http://schemas.microsoft.com/office/drawing/2014/main" id="{ACACAE9E-5DA3-4E48-8E75-0569A19AD1DD}"/>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42778312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O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78AF95-98AF-3E48-B8C9-74CB91F5C214}"/>
              </a:ext>
            </a:extLst>
          </p:cNvPr>
          <p:cNvSpPr txBox="1"/>
          <p:nvPr userDrawn="1"/>
        </p:nvSpPr>
        <p:spPr>
          <a:xfrm>
            <a:off x="339436" y="6314984"/>
            <a:ext cx="1935413" cy="246221"/>
          </a:xfrm>
          <a:prstGeom prst="rect">
            <a:avLst/>
          </a:prstGeom>
          <a:noFill/>
        </p:spPr>
        <p:txBody>
          <a:bodyPr wrap="square" rtlCol="0">
            <a:spAutoFit/>
          </a:bodyPr>
          <a:lstStyle/>
          <a:p>
            <a:r>
              <a:rPr lang="en-US" sz="1000" dirty="0">
                <a:solidFill>
                  <a:srgbClr val="D22630"/>
                </a:solidFill>
                <a:latin typeface="Roboto" panose="02000000000000000000" pitchFamily="2" charset="0"/>
                <a:ea typeface="Roboto" panose="02000000000000000000" pitchFamily="2" charset="0"/>
                <a:cs typeface="Roboto Condensed Light" panose="02000000000000000000" pitchFamily="2" charset="0"/>
              </a:rPr>
              <a:t>axway.com</a:t>
            </a:r>
          </a:p>
        </p:txBody>
      </p:sp>
      <p:sp>
        <p:nvSpPr>
          <p:cNvPr id="5" name="Content Placeholder 14">
            <a:extLst>
              <a:ext uri="{FF2B5EF4-FFF2-40B4-BE49-F238E27FC236}">
                <a16:creationId xmlns:a16="http://schemas.microsoft.com/office/drawing/2014/main" id="{C7A2555E-E867-D344-AB54-0A4BFDD09FB3}"/>
              </a:ext>
            </a:extLst>
          </p:cNvPr>
          <p:cNvSpPr>
            <a:spLocks noGrp="1"/>
          </p:cNvSpPr>
          <p:nvPr>
            <p:ph sz="quarter" idx="14" hasCustomPrompt="1"/>
          </p:nvPr>
        </p:nvSpPr>
        <p:spPr>
          <a:xfrm>
            <a:off x="3334872" y="2882460"/>
            <a:ext cx="5155518" cy="900645"/>
          </a:xfrm>
        </p:spPr>
        <p:txBody>
          <a:bodyPr>
            <a:normAutofit/>
          </a:bodyPr>
          <a:lstStyle>
            <a:lvl1pPr marL="0" indent="0" algn="ctr">
              <a:lnSpc>
                <a:spcPct val="100000"/>
              </a:lnSpc>
              <a:buNone/>
              <a:defRPr sz="1600">
                <a:solidFill>
                  <a:srgbClr val="4A4F54"/>
                </a:solidFill>
                <a:latin typeface="Roboto" panose="02000000000000000000" pitchFamily="2" charset="0"/>
                <a:ea typeface="Roboto" panose="02000000000000000000" pitchFamily="2" charset="0"/>
              </a:defRPr>
            </a:lvl1pPr>
          </a:lstStyle>
          <a:p>
            <a:pPr lvl="0"/>
            <a:r>
              <a:rPr lang="en-US" dirty="0"/>
              <a:t>Blank slide option</a:t>
            </a:r>
          </a:p>
        </p:txBody>
      </p:sp>
      <p:sp>
        <p:nvSpPr>
          <p:cNvPr id="9" name="Slide Number Placeholder 5">
            <a:extLst>
              <a:ext uri="{FF2B5EF4-FFF2-40B4-BE49-F238E27FC236}">
                <a16:creationId xmlns:a16="http://schemas.microsoft.com/office/drawing/2014/main" id="{C7C5C3FE-1733-F242-8819-38F8DBCD8EC4}"/>
              </a:ext>
            </a:extLst>
          </p:cNvPr>
          <p:cNvSpPr>
            <a:spLocks noGrp="1"/>
          </p:cNvSpPr>
          <p:nvPr>
            <p:ph type="sldNum" sz="quarter" idx="12"/>
          </p:nvPr>
        </p:nvSpPr>
        <p:spPr>
          <a:xfrm>
            <a:off x="9027761" y="6270275"/>
            <a:ext cx="2743200" cy="365125"/>
          </a:xfrm>
          <a:prstGeom prst="rect">
            <a:avLst/>
          </a:prstGeom>
        </p:spPr>
        <p:txBody>
          <a:bodyPr/>
          <a:lstStyle>
            <a:lvl1pPr>
              <a:defRPr sz="1000"/>
            </a:lvl1pPr>
          </a:lstStyle>
          <a:p>
            <a:fld id="{D45B42A2-12DC-D04A-88D3-A93CC82DF348}" type="slidenum">
              <a:rPr lang="en-US" smtClean="0"/>
              <a:pPr/>
              <a:t>‹#›</a:t>
            </a:fld>
            <a:endParaRPr lang="en-US" dirty="0"/>
          </a:p>
        </p:txBody>
      </p:sp>
    </p:spTree>
    <p:extLst>
      <p:ext uri="{BB962C8B-B14F-4D97-AF65-F5344CB8AC3E}">
        <p14:creationId xmlns:p14="http://schemas.microsoft.com/office/powerpoint/2010/main" val="21224325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6437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748" r:id="rId12"/>
    <p:sldLayoutId id="2147483749" r:id="rId13"/>
  </p:sldLayoutIdLst>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7461" y="205741"/>
            <a:ext cx="10961370" cy="5798226"/>
          </a:xfrm>
          <a:prstGeom prst="rect">
            <a:avLst/>
          </a:prstGeom>
        </p:spPr>
        <p:txBody>
          <a:bodyPr vert="horz" lIns="91440" tIns="45720" rIns="9144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tx1"/>
                </a:solidFill>
                <a:latin typeface="Roboto" pitchFamily="2" charset="0"/>
                <a:cs typeface="Arial" panose="020B0604020202020204" pitchFamily="34" charset="0"/>
              </a:defRPr>
            </a:lvl1pPr>
          </a:lstStyle>
          <a:p>
            <a:pPr defTabSz="285383"/>
            <a:endParaRPr lang="en-GB" dirty="0">
              <a:solidFill>
                <a:srgbClr val="282828"/>
              </a:solidFill>
            </a:endParaRPr>
          </a:p>
        </p:txBody>
      </p:sp>
      <p:sp>
        <p:nvSpPr>
          <p:cNvPr id="9" name="Slide Number Placeholder 4"/>
          <p:cNvSpPr>
            <a:spLocks noGrp="1"/>
          </p:cNvSpPr>
          <p:nvPr>
            <p:ph type="sldNum" sz="quarter" idx="4"/>
          </p:nvPr>
        </p:nvSpPr>
        <p:spPr>
          <a:xfrm>
            <a:off x="-1" y="0"/>
            <a:ext cx="630768" cy="629920"/>
          </a:xfrm>
          <a:prstGeom prst="rect">
            <a:avLst/>
          </a:prstGeom>
          <a:solidFill>
            <a:srgbClr val="00A1CC"/>
          </a:solidFill>
          <a:ln>
            <a:noFill/>
          </a:ln>
        </p:spPr>
        <p:txBody>
          <a:bodyPr vert="horz" lIns="91440" tIns="45720" rIns="91440" bIns="45720" rtlCol="0" anchor="ctr"/>
          <a:lstStyle>
            <a:lvl1pPr algn="ctr">
              <a:defRPr sz="2121" b="0" i="0">
                <a:solidFill>
                  <a:schemeClr val="bg1"/>
                </a:solidFill>
                <a:latin typeface="Roboto" pitchFamily="2" charset="0"/>
              </a:defRPr>
            </a:lvl1pPr>
          </a:lstStyle>
          <a:p>
            <a:pPr defTabSz="285383"/>
            <a:fld id="{26B92AAF-07FF-4568-94A4-D81A3BD2DFD8}" type="slidenum">
              <a:rPr lang="en-GB" smtClean="0">
                <a:solidFill>
                  <a:srgbClr val="FFFFFF"/>
                </a:solidFill>
              </a:rPr>
              <a:pPr defTabSz="285383"/>
              <a:t>‹#›</a:t>
            </a:fld>
            <a:endParaRPr lang="en-GB" dirty="0">
              <a:solidFill>
                <a:srgbClr val="FFFFFF"/>
              </a:solidFill>
            </a:endParaRPr>
          </a:p>
        </p:txBody>
      </p:sp>
    </p:spTree>
    <p:extLst>
      <p:ext uri="{BB962C8B-B14F-4D97-AF65-F5344CB8AC3E}">
        <p14:creationId xmlns:p14="http://schemas.microsoft.com/office/powerpoint/2010/main" val="2753922051"/>
      </p:ext>
    </p:extLst>
  </p:cSld>
  <p:clrMap bg1="lt1" tx1="dk1" bg2="lt2" tx2="dk2" accent1="accent1" accent2="accent2" accent3="accent3" accent4="accent4" accent5="accent5" accent6="accent6" hlink="hlink" folHlink="folHlink"/>
  <p:sldLayoutIdLst>
    <p:sldLayoutId id="2147483690" r:id="rId1"/>
    <p:sldLayoutId id="2147483691" r:id="rId2"/>
  </p:sldLayoutIdLst>
  <p:transition spd="med"/>
  <p:hf hdr="0" ftr="0" dt="0"/>
  <p:txStyles>
    <p:titleStyle>
      <a:lvl1pPr marL="0" marR="0" indent="0"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1pPr>
      <a:lvl2pPr marL="0" marR="0" indent="110203"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2pPr>
      <a:lvl3pPr marL="0" marR="0" indent="220406"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3pPr>
      <a:lvl4pPr marL="0" marR="0" indent="330608"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4pPr>
      <a:lvl5pPr marL="0" marR="0" indent="440811"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5pPr>
      <a:lvl6pPr marL="0" marR="0" indent="551014"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6pPr>
      <a:lvl7pPr marL="0" marR="0" indent="661217"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7pPr>
      <a:lvl8pPr marL="0" marR="0" indent="771419"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8pPr>
      <a:lvl9pPr marL="0" marR="0" indent="881622"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9pPr>
    </p:titleStyle>
    <p:bodyStyle>
      <a:lvl1pPr marL="153059" marR="0" indent="0" algn="l" defTabSz="281629" rtl="0" latinLnBrk="0">
        <a:lnSpc>
          <a:spcPct val="150000"/>
        </a:lnSpc>
        <a:spcBef>
          <a:spcPts val="0"/>
        </a:spcBef>
        <a:spcAft>
          <a:spcPts val="0"/>
        </a:spcAft>
        <a:buClr>
          <a:srgbClr val="00A1CC"/>
        </a:buClr>
        <a:buSzPct val="100000"/>
        <a:buFont typeface="Arial" panose="020B0604020202020204" pitchFamily="34" charset="0"/>
        <a:buNone/>
        <a:tabLst/>
        <a:defRPr sz="3374" b="0" i="0" u="none" strike="noStrike" cap="none" spc="0" baseline="0">
          <a:ln>
            <a:noFill/>
          </a:ln>
          <a:solidFill>
            <a:srgbClr val="282828"/>
          </a:solidFill>
          <a:uFillTx/>
          <a:latin typeface="Roboto" pitchFamily="2" charset="0"/>
          <a:ea typeface="+mn-ea"/>
          <a:cs typeface="+mn-cs"/>
          <a:sym typeface="Gill Sans"/>
        </a:defRPr>
      </a:lvl1pPr>
      <a:lvl2pPr marL="367343" marR="0" indent="0" algn="l" defTabSz="281629" rtl="0" latinLnBrk="0">
        <a:lnSpc>
          <a:spcPct val="150000"/>
        </a:lnSpc>
        <a:spcBef>
          <a:spcPts val="0"/>
        </a:spcBef>
        <a:spcAft>
          <a:spcPts val="0"/>
        </a:spcAft>
        <a:buClr>
          <a:srgbClr val="6E6E6E"/>
        </a:buClr>
        <a:buSzPct val="100000"/>
        <a:buFont typeface="Arial" panose="020B0604020202020204" pitchFamily="34" charset="0"/>
        <a:buNone/>
        <a:tabLst/>
        <a:defRPr sz="2796" b="0" i="0" u="none" strike="noStrike" cap="none" spc="0" baseline="0">
          <a:ln>
            <a:noFill/>
          </a:ln>
          <a:solidFill>
            <a:srgbClr val="282828"/>
          </a:solidFill>
          <a:uFillTx/>
          <a:latin typeface="Roboto" pitchFamily="2" charset="0"/>
          <a:ea typeface="+mn-ea"/>
          <a:cs typeface="+mn-cs"/>
          <a:sym typeface="Gill Sans"/>
        </a:defRPr>
      </a:lvl2pPr>
      <a:lvl3pPr marL="581626"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rgbClr val="282828"/>
          </a:solidFill>
          <a:uFillTx/>
          <a:latin typeface="Roboto" pitchFamily="2" charset="0"/>
          <a:ea typeface="+mn-ea"/>
          <a:cs typeface="+mn-cs"/>
          <a:sym typeface="Gill Sans"/>
        </a:defRPr>
      </a:lvl3pPr>
      <a:lvl4pPr marL="795909"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rgbClr val="282828"/>
          </a:solidFill>
          <a:uFillTx/>
          <a:latin typeface="Roboto" pitchFamily="2" charset="0"/>
          <a:ea typeface="+mn-ea"/>
          <a:cs typeface="+mn-cs"/>
          <a:sym typeface="Gill Sans"/>
        </a:defRPr>
      </a:lvl4pPr>
      <a:lvl5pPr marL="1010192"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rgbClr val="282828"/>
          </a:solidFill>
          <a:uFillTx/>
          <a:latin typeface="Roboto" pitchFamily="2" charset="0"/>
          <a:ea typeface="+mn-ea"/>
          <a:cs typeface="+mn-cs"/>
          <a:sym typeface="Gill Sans"/>
        </a:defRPr>
      </a:lvl5pPr>
      <a:lvl6pPr marL="1562080"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6pPr>
      <a:lvl7pPr marL="1733507"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7pPr>
      <a:lvl8pPr marL="1904933"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8pPr>
      <a:lvl9pPr marL="2076359"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9pPr>
    </p:bodyStyle>
    <p:otherStyle>
      <a:lvl1pPr marL="0" marR="0" indent="0"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1pPr>
      <a:lvl2pPr marL="0" marR="0" indent="110203"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2pPr>
      <a:lvl3pPr marL="0" marR="0" indent="220406"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3pPr>
      <a:lvl4pPr marL="0" marR="0" indent="330608"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4pPr>
      <a:lvl5pPr marL="0" marR="0" indent="440811"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5pPr>
      <a:lvl6pPr marL="0" marR="0" indent="551014"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6pPr>
      <a:lvl7pPr marL="0" marR="0" indent="661217"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7pPr>
      <a:lvl8pPr marL="0" marR="0" indent="771419"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8pPr>
      <a:lvl9pPr marL="0" marR="0" indent="881622"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Shape 144"/>
          <p:cNvSpPr/>
          <p:nvPr userDrawn="1"/>
        </p:nvSpPr>
        <p:spPr>
          <a:xfrm>
            <a:off x="0" y="0"/>
            <a:ext cx="12192000" cy="6873876"/>
          </a:xfrm>
          <a:prstGeom prst="rect">
            <a:avLst/>
          </a:prstGeom>
          <a:solidFill>
            <a:srgbClr val="00A1CC"/>
          </a:solidFill>
          <a:ln w="12700">
            <a:miter lim="400000"/>
          </a:ln>
        </p:spPr>
        <p:txBody>
          <a:bodyPr lIns="34440" tIns="34440" rIns="34440" bIns="34440" anchor="ctr"/>
          <a:lstStyle/>
          <a:p>
            <a:pPr defTabSz="285383">
              <a:defRPr sz="5600">
                <a:solidFill>
                  <a:srgbClr val="FFFFFF"/>
                </a:solidFill>
                <a:effectLst>
                  <a:outerShdw blurRad="38100" dist="12700" dir="5400000" rotWithShape="0">
                    <a:srgbClr val="000000">
                      <a:alpha val="50000"/>
                    </a:srgbClr>
                  </a:outerShdw>
                </a:effectLst>
              </a:defRPr>
            </a:pPr>
            <a:endParaRPr sz="2700" b="0" i="0" dirty="0">
              <a:solidFill>
                <a:srgbClr val="FFFFFF"/>
              </a:solidFill>
              <a:effectLst>
                <a:outerShdw blurRad="38100" dist="12700" dir="5400000" rotWithShape="0">
                  <a:srgbClr val="000000">
                    <a:alpha val="50000"/>
                  </a:srgbClr>
                </a:outerShdw>
              </a:effectLst>
              <a:latin typeface="Roboto" pitchFamily="2" charset="0"/>
            </a:endParaRPr>
          </a:p>
        </p:txBody>
      </p:sp>
      <p:sp>
        <p:nvSpPr>
          <p:cNvPr id="3" name="Text Placeholder 2"/>
          <p:cNvSpPr>
            <a:spLocks noGrp="1"/>
          </p:cNvSpPr>
          <p:nvPr>
            <p:ph type="body" idx="1"/>
          </p:nvPr>
        </p:nvSpPr>
        <p:spPr>
          <a:xfrm>
            <a:off x="637461" y="205741"/>
            <a:ext cx="10961370" cy="5798226"/>
          </a:xfrm>
          <a:prstGeom prst="rect">
            <a:avLst/>
          </a:prstGeom>
        </p:spPr>
        <p:txBody>
          <a:bodyPr vert="horz" lIns="91440" tIns="45720" rIns="9144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a:spLocks noGrp="1"/>
          </p:cNvSpPr>
          <p:nvPr>
            <p:ph type="ftr" sz="quarter" idx="3"/>
          </p:nvPr>
        </p:nvSpPr>
        <p:spPr>
          <a:xfrm>
            <a:off x="207334" y="6272236"/>
            <a:ext cx="4114800" cy="365125"/>
          </a:xfrm>
          <a:prstGeom prst="rect">
            <a:avLst/>
          </a:prstGeom>
        </p:spPr>
        <p:txBody>
          <a:bodyPr vert="horz" lIns="91440" tIns="45720" rIns="91440" bIns="45720" rtlCol="0" anchor="ctr"/>
          <a:lstStyle>
            <a:lvl1pPr algn="l">
              <a:defRPr sz="2121" b="0" i="0">
                <a:solidFill>
                  <a:schemeClr val="bg1"/>
                </a:solidFill>
                <a:latin typeface="Roboto" pitchFamily="2" charset="0"/>
                <a:cs typeface="Arial" panose="020B0604020202020204" pitchFamily="34" charset="0"/>
              </a:defRPr>
            </a:lvl1pPr>
          </a:lstStyle>
          <a:p>
            <a:pPr defTabSz="285383"/>
            <a:endParaRPr lang="en-GB" dirty="0">
              <a:solidFill>
                <a:srgbClr val="FFFFFF"/>
              </a:solidFill>
            </a:endParaRPr>
          </a:p>
        </p:txBody>
      </p:sp>
      <p:sp>
        <p:nvSpPr>
          <p:cNvPr id="8" name="Slide Number Placeholder 4"/>
          <p:cNvSpPr>
            <a:spLocks noGrp="1"/>
          </p:cNvSpPr>
          <p:nvPr>
            <p:ph type="sldNum" sz="quarter" idx="4"/>
          </p:nvPr>
        </p:nvSpPr>
        <p:spPr>
          <a:xfrm>
            <a:off x="0" y="0"/>
            <a:ext cx="630000" cy="630000"/>
          </a:xfrm>
          <a:prstGeom prst="rect">
            <a:avLst/>
          </a:prstGeom>
          <a:solidFill>
            <a:srgbClr val="FFFFFF"/>
          </a:solidFill>
          <a:ln>
            <a:noFill/>
          </a:ln>
        </p:spPr>
        <p:txBody>
          <a:bodyPr vert="horz" lIns="91440" tIns="45720" rIns="91440" bIns="45720" rtlCol="0" anchor="ctr"/>
          <a:lstStyle>
            <a:lvl1pPr algn="ctr">
              <a:defRPr sz="2121" b="0" i="0">
                <a:solidFill>
                  <a:srgbClr val="00A1CC"/>
                </a:solidFill>
                <a:latin typeface="Roboto" pitchFamily="2" charset="0"/>
              </a:defRPr>
            </a:lvl1pPr>
          </a:lstStyle>
          <a:p>
            <a:pPr defTabSz="285383"/>
            <a:fld id="{26B92AAF-07FF-4568-94A4-D81A3BD2DFD8}" type="slidenum">
              <a:rPr lang="en-GB" smtClean="0"/>
              <a:pPr defTabSz="285383"/>
              <a:t>‹#›</a:t>
            </a:fld>
            <a:endParaRPr lang="en-GB" dirty="0"/>
          </a:p>
        </p:txBody>
      </p:sp>
    </p:spTree>
    <p:extLst>
      <p:ext uri="{BB962C8B-B14F-4D97-AF65-F5344CB8AC3E}">
        <p14:creationId xmlns:p14="http://schemas.microsoft.com/office/powerpoint/2010/main" val="1561204193"/>
      </p:ext>
    </p:extLst>
  </p:cSld>
  <p:clrMap bg1="lt1" tx1="dk1" bg2="lt2" tx2="dk2" accent1="accent1" accent2="accent2" accent3="accent3" accent4="accent4" accent5="accent5" accent6="accent6" hlink="hlink" folHlink="folHlink"/>
  <p:sldLayoutIdLst>
    <p:sldLayoutId id="2147483693" r:id="rId1"/>
    <p:sldLayoutId id="2147483694" r:id="rId2"/>
  </p:sldLayoutIdLst>
  <p:transition spd="med"/>
  <p:hf hdr="0" ftr="0" dt="0"/>
  <p:txStyles>
    <p:titleStyle>
      <a:lvl1pPr marL="0" marR="0" indent="0"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1pPr>
      <a:lvl2pPr marL="0" marR="0" indent="110203"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2pPr>
      <a:lvl3pPr marL="0" marR="0" indent="220406"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3pPr>
      <a:lvl4pPr marL="0" marR="0" indent="330608"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4pPr>
      <a:lvl5pPr marL="0" marR="0" indent="440811"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5pPr>
      <a:lvl6pPr marL="0" marR="0" indent="551014"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6pPr>
      <a:lvl7pPr marL="0" marR="0" indent="661217"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7pPr>
      <a:lvl8pPr marL="0" marR="0" indent="771419"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8pPr>
      <a:lvl9pPr marL="0" marR="0" indent="881622" algn="ctr" defTabSz="281629" rtl="0" latinLnBrk="0">
        <a:lnSpc>
          <a:spcPct val="100000"/>
        </a:lnSpc>
        <a:spcBef>
          <a:spcPts val="0"/>
        </a:spcBef>
        <a:spcAft>
          <a:spcPts val="0"/>
        </a:spcAft>
        <a:buClrTx/>
        <a:buSzTx/>
        <a:buFontTx/>
        <a:buNone/>
        <a:tabLst/>
        <a:defRPr sz="5688" b="0" i="0" u="none" strike="noStrike" cap="none" spc="0" baseline="0">
          <a:ln>
            <a:noFill/>
          </a:ln>
          <a:solidFill>
            <a:srgbClr val="000000"/>
          </a:solidFill>
          <a:uFillTx/>
          <a:latin typeface="+mn-lt"/>
          <a:ea typeface="+mn-ea"/>
          <a:cs typeface="+mn-cs"/>
          <a:sym typeface="Gill Sans"/>
        </a:defRPr>
      </a:lvl9pPr>
    </p:titleStyle>
    <p:bodyStyle>
      <a:lvl1pPr marL="153059" marR="0" indent="0" algn="l" defTabSz="281629" rtl="0" latinLnBrk="0">
        <a:lnSpc>
          <a:spcPct val="150000"/>
        </a:lnSpc>
        <a:spcBef>
          <a:spcPts val="0"/>
        </a:spcBef>
        <a:spcAft>
          <a:spcPts val="0"/>
        </a:spcAft>
        <a:buClr>
          <a:schemeClr val="bg1"/>
        </a:buClr>
        <a:buSzPct val="100000"/>
        <a:buFont typeface="Arial" panose="020B0604020202020204" pitchFamily="34" charset="0"/>
        <a:buNone/>
        <a:tabLst/>
        <a:defRPr sz="3374" b="0" i="0" u="none" strike="noStrike" cap="none" spc="0" baseline="0">
          <a:ln>
            <a:noFill/>
          </a:ln>
          <a:solidFill>
            <a:schemeClr val="bg1"/>
          </a:solidFill>
          <a:uFillTx/>
          <a:latin typeface="Roboto" pitchFamily="2" charset="0"/>
          <a:ea typeface="+mn-ea"/>
          <a:cs typeface="+mn-cs"/>
          <a:sym typeface="Gill Sans"/>
        </a:defRPr>
      </a:lvl1pPr>
      <a:lvl2pPr marL="367343" marR="0" indent="0" algn="l" defTabSz="281629" rtl="0" latinLnBrk="0">
        <a:lnSpc>
          <a:spcPct val="150000"/>
        </a:lnSpc>
        <a:spcBef>
          <a:spcPts val="0"/>
        </a:spcBef>
        <a:spcAft>
          <a:spcPts val="0"/>
        </a:spcAft>
        <a:buClrTx/>
        <a:buSzPct val="171000"/>
        <a:buFont typeface="Arial" panose="020B0604020202020204" pitchFamily="34" charset="0"/>
        <a:buNone/>
        <a:tabLst/>
        <a:defRPr sz="2796" b="0" i="0" u="none" strike="noStrike" cap="none" spc="0" baseline="0">
          <a:ln>
            <a:noFill/>
          </a:ln>
          <a:solidFill>
            <a:schemeClr val="bg1"/>
          </a:solidFill>
          <a:uFillTx/>
          <a:latin typeface="Roboto" pitchFamily="2" charset="0"/>
          <a:ea typeface="+mn-ea"/>
          <a:cs typeface="+mn-cs"/>
          <a:sym typeface="Gill Sans"/>
        </a:defRPr>
      </a:lvl2pPr>
      <a:lvl3pPr marL="581626"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chemeClr val="bg1"/>
          </a:solidFill>
          <a:uFillTx/>
          <a:latin typeface="Roboto" pitchFamily="2" charset="0"/>
          <a:ea typeface="+mn-ea"/>
          <a:cs typeface="+mn-cs"/>
          <a:sym typeface="Gill Sans"/>
        </a:defRPr>
      </a:lvl3pPr>
      <a:lvl4pPr marL="795909"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chemeClr val="bg1"/>
          </a:solidFill>
          <a:uFillTx/>
          <a:latin typeface="Roboto" pitchFamily="2" charset="0"/>
          <a:ea typeface="+mn-ea"/>
          <a:cs typeface="+mn-cs"/>
          <a:sym typeface="Gill Sans"/>
        </a:defRPr>
      </a:lvl4pPr>
      <a:lvl5pPr marL="1010192" marR="0" indent="0" algn="l" defTabSz="281629" rtl="0" latinLnBrk="0">
        <a:lnSpc>
          <a:spcPct val="150000"/>
        </a:lnSpc>
        <a:spcBef>
          <a:spcPts val="0"/>
        </a:spcBef>
        <a:spcAft>
          <a:spcPts val="0"/>
        </a:spcAft>
        <a:buClrTx/>
        <a:buSzPct val="171000"/>
        <a:buFontTx/>
        <a:buNone/>
        <a:tabLst/>
        <a:defRPr sz="2796" b="0" i="0" u="none" strike="noStrike" cap="none" spc="0" baseline="0">
          <a:ln>
            <a:noFill/>
          </a:ln>
          <a:solidFill>
            <a:schemeClr val="bg1"/>
          </a:solidFill>
          <a:uFillTx/>
          <a:latin typeface="Roboto" pitchFamily="2" charset="0"/>
          <a:ea typeface="+mn-ea"/>
          <a:cs typeface="+mn-cs"/>
          <a:sym typeface="Gill Sans"/>
        </a:defRPr>
      </a:lvl5pPr>
      <a:lvl6pPr marL="1562080"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6pPr>
      <a:lvl7pPr marL="1733507"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7pPr>
      <a:lvl8pPr marL="1904933"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8pPr>
      <a:lvl9pPr marL="2076359" marR="0" indent="-380462" algn="l" defTabSz="281629" rtl="0" latinLnBrk="0">
        <a:lnSpc>
          <a:spcPct val="100000"/>
        </a:lnSpc>
        <a:spcBef>
          <a:spcPts val="2314"/>
        </a:spcBef>
        <a:spcAft>
          <a:spcPts val="0"/>
        </a:spcAft>
        <a:buClrTx/>
        <a:buSzPct val="171000"/>
        <a:buFontTx/>
        <a:buChar char="•"/>
        <a:tabLst/>
        <a:defRPr sz="2796" b="0" i="0" u="none" strike="noStrike" cap="none" spc="0" baseline="0">
          <a:ln>
            <a:noFill/>
          </a:ln>
          <a:solidFill>
            <a:srgbClr val="000000"/>
          </a:solidFill>
          <a:uFillTx/>
          <a:latin typeface="+mn-lt"/>
          <a:ea typeface="+mn-ea"/>
          <a:cs typeface="+mn-cs"/>
          <a:sym typeface="Gill Sans"/>
        </a:defRPr>
      </a:lvl9pPr>
    </p:bodyStyle>
    <p:otherStyle>
      <a:lvl1pPr marL="0" marR="0" indent="0"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1pPr>
      <a:lvl2pPr marL="0" marR="0" indent="110203"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2pPr>
      <a:lvl3pPr marL="0" marR="0" indent="220406"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3pPr>
      <a:lvl4pPr marL="0" marR="0" indent="330608"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4pPr>
      <a:lvl5pPr marL="0" marR="0" indent="440811"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5pPr>
      <a:lvl6pPr marL="0" marR="0" indent="551014"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6pPr>
      <a:lvl7pPr marL="0" marR="0" indent="661217"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7pPr>
      <a:lvl8pPr marL="0" marR="0" indent="771419"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8pPr>
      <a:lvl9pPr marL="0" marR="0" indent="881622" algn="ctr" defTabSz="281629" latinLnBrk="0">
        <a:lnSpc>
          <a:spcPct val="100000"/>
        </a:lnSpc>
        <a:spcBef>
          <a:spcPts val="0"/>
        </a:spcBef>
        <a:spcAft>
          <a:spcPts val="0"/>
        </a:spcAft>
        <a:buClrTx/>
        <a:buSzTx/>
        <a:buFontTx/>
        <a:buNone/>
        <a:tabLst/>
        <a:defRPr sz="1157"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7" descr="10x75_bg1"/>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09604" y="274638"/>
            <a:ext cx="10972800" cy="844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8" name="Rectangle 3"/>
          <p:cNvSpPr>
            <a:spLocks noGrp="1" noChangeArrowheads="1"/>
          </p:cNvSpPr>
          <p:nvPr>
            <p:ph type="body" idx="1"/>
          </p:nvPr>
        </p:nvSpPr>
        <p:spPr bwMode="auto">
          <a:xfrm>
            <a:off x="609604" y="1287463"/>
            <a:ext cx="10972800" cy="483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Bullet 1	</a:t>
            </a:r>
          </a:p>
          <a:p>
            <a:pPr lvl="2"/>
            <a:r>
              <a:rPr lang="en-GB" dirty="0"/>
              <a:t>Bullet 2</a:t>
            </a:r>
          </a:p>
          <a:p>
            <a:pPr lvl="3"/>
            <a:r>
              <a:rPr lang="en-GB" dirty="0"/>
              <a:t>Bullet 3</a:t>
            </a:r>
          </a:p>
          <a:p>
            <a:pPr lvl="4"/>
            <a:r>
              <a:rPr lang="en-GB" dirty="0"/>
              <a:t>Bullet 4</a:t>
            </a:r>
          </a:p>
        </p:txBody>
      </p:sp>
      <p:sp>
        <p:nvSpPr>
          <p:cNvPr id="13330" name="Rectangle 18"/>
          <p:cNvSpPr>
            <a:spLocks noChangeArrowheads="1"/>
          </p:cNvSpPr>
          <p:nvPr userDrawn="1"/>
        </p:nvSpPr>
        <p:spPr bwMode="auto">
          <a:xfrm>
            <a:off x="0" y="4"/>
            <a:ext cx="12192000" cy="6494463"/>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l" defTabSz="494673" fontAlgn="base" hangingPunct="1">
              <a:spcBef>
                <a:spcPct val="0"/>
              </a:spcBef>
              <a:spcAft>
                <a:spcPct val="0"/>
              </a:spcAft>
              <a:defRPr/>
            </a:pPr>
            <a:endParaRPr lang="en-GB" sz="429" b="0" i="0" kern="1200" dirty="0">
              <a:latin typeface="Roboto" pitchFamily="2" charset="0"/>
            </a:endParaRPr>
          </a:p>
        </p:txBody>
      </p:sp>
      <p:pic>
        <p:nvPicPr>
          <p:cNvPr id="1030" name="Picture 19" descr="graphic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857067" y="5327650"/>
            <a:ext cx="4334933" cy="1544638"/>
          </a:xfrm>
          <a:prstGeom prst="rect">
            <a:avLst/>
          </a:prstGeom>
          <a:noFill/>
          <a:ln w="9525">
            <a:noFill/>
            <a:miter lim="800000"/>
            <a:headEnd/>
            <a:tailEnd/>
          </a:ln>
        </p:spPr>
      </p:pic>
      <p:pic>
        <p:nvPicPr>
          <p:cNvPr id="1031" name="Picture 20" descr="graphic2"/>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6933" y="5810253"/>
            <a:ext cx="1549400" cy="1047750"/>
          </a:xfrm>
          <a:prstGeom prst="rect">
            <a:avLst/>
          </a:prstGeom>
          <a:noFill/>
          <a:ln w="9525">
            <a:noFill/>
            <a:miter lim="800000"/>
            <a:headEnd/>
            <a:tailEnd/>
          </a:ln>
        </p:spPr>
      </p:pic>
      <p:sp>
        <p:nvSpPr>
          <p:cNvPr id="8" name="Rectangle 7"/>
          <p:cNvSpPr/>
          <p:nvPr userDrawn="1"/>
        </p:nvSpPr>
        <p:spPr>
          <a:xfrm>
            <a:off x="-7461" y="-13607"/>
            <a:ext cx="12192000" cy="6885895"/>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94673" fontAlgn="base" hangingPunct="1">
              <a:spcBef>
                <a:spcPct val="0"/>
              </a:spcBef>
              <a:spcAft>
                <a:spcPct val="0"/>
              </a:spcAft>
            </a:pPr>
            <a:endParaRPr lang="en-GB" sz="429" b="0" i="0" kern="1200" dirty="0">
              <a:solidFill>
                <a:srgbClr val="FFFFFF"/>
              </a:solidFill>
              <a:latin typeface="Roboto" pitchFamily="2" charset="0"/>
            </a:endParaRPr>
          </a:p>
        </p:txBody>
      </p:sp>
    </p:spTree>
    <p:extLst>
      <p:ext uri="{BB962C8B-B14F-4D97-AF65-F5344CB8AC3E}">
        <p14:creationId xmlns:p14="http://schemas.microsoft.com/office/powerpoint/2010/main" val="11682305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hf hdr="0" ftr="0" dt="0"/>
  <p:txStyles>
    <p:titleStyle>
      <a:lvl1pPr algn="l" rtl="0" eaLnBrk="0" fontAlgn="base" hangingPunct="0">
        <a:spcBef>
          <a:spcPct val="0"/>
        </a:spcBef>
        <a:spcAft>
          <a:spcPct val="0"/>
        </a:spcAft>
        <a:defRPr sz="1165" b="0" i="0">
          <a:solidFill>
            <a:schemeClr val="accent1"/>
          </a:solidFill>
          <a:latin typeface="Roboto" pitchFamily="2" charset="0"/>
          <a:ea typeface="+mj-ea"/>
          <a:cs typeface="+mj-cs"/>
        </a:defRPr>
      </a:lvl1pPr>
      <a:lvl2pPr algn="l" rtl="0" eaLnBrk="0" fontAlgn="base" hangingPunct="0">
        <a:spcBef>
          <a:spcPct val="0"/>
        </a:spcBef>
        <a:spcAft>
          <a:spcPct val="0"/>
        </a:spcAft>
        <a:defRPr sz="1165" b="1">
          <a:solidFill>
            <a:schemeClr val="accent1"/>
          </a:solidFill>
          <a:latin typeface="Arial" charset="0"/>
        </a:defRPr>
      </a:lvl2pPr>
      <a:lvl3pPr algn="l" rtl="0" eaLnBrk="0" fontAlgn="base" hangingPunct="0">
        <a:spcBef>
          <a:spcPct val="0"/>
        </a:spcBef>
        <a:spcAft>
          <a:spcPct val="0"/>
        </a:spcAft>
        <a:defRPr sz="1165" b="1">
          <a:solidFill>
            <a:schemeClr val="accent1"/>
          </a:solidFill>
          <a:latin typeface="Arial" charset="0"/>
        </a:defRPr>
      </a:lvl3pPr>
      <a:lvl4pPr algn="l" rtl="0" eaLnBrk="0" fontAlgn="base" hangingPunct="0">
        <a:spcBef>
          <a:spcPct val="0"/>
        </a:spcBef>
        <a:spcAft>
          <a:spcPct val="0"/>
        </a:spcAft>
        <a:defRPr sz="1165" b="1">
          <a:solidFill>
            <a:schemeClr val="accent1"/>
          </a:solidFill>
          <a:latin typeface="Arial" charset="0"/>
        </a:defRPr>
      </a:lvl4pPr>
      <a:lvl5pPr algn="l" rtl="0" eaLnBrk="0" fontAlgn="base" hangingPunct="0">
        <a:spcBef>
          <a:spcPct val="0"/>
        </a:spcBef>
        <a:spcAft>
          <a:spcPct val="0"/>
        </a:spcAft>
        <a:defRPr sz="1165" b="1">
          <a:solidFill>
            <a:schemeClr val="accent1"/>
          </a:solidFill>
          <a:latin typeface="Arial" charset="0"/>
        </a:defRPr>
      </a:lvl5pPr>
      <a:lvl6pPr marL="190279" algn="l" rtl="0" fontAlgn="base">
        <a:spcBef>
          <a:spcPct val="0"/>
        </a:spcBef>
        <a:spcAft>
          <a:spcPct val="0"/>
        </a:spcAft>
        <a:defRPr sz="1165" b="1">
          <a:solidFill>
            <a:schemeClr val="accent1"/>
          </a:solidFill>
          <a:latin typeface="Arial" charset="0"/>
        </a:defRPr>
      </a:lvl6pPr>
      <a:lvl7pPr marL="380558" algn="l" rtl="0" fontAlgn="base">
        <a:spcBef>
          <a:spcPct val="0"/>
        </a:spcBef>
        <a:spcAft>
          <a:spcPct val="0"/>
        </a:spcAft>
        <a:defRPr sz="1165" b="1">
          <a:solidFill>
            <a:schemeClr val="accent1"/>
          </a:solidFill>
          <a:latin typeface="Arial" charset="0"/>
        </a:defRPr>
      </a:lvl7pPr>
      <a:lvl8pPr marL="570838" algn="l" rtl="0" fontAlgn="base">
        <a:spcBef>
          <a:spcPct val="0"/>
        </a:spcBef>
        <a:spcAft>
          <a:spcPct val="0"/>
        </a:spcAft>
        <a:defRPr sz="1165" b="1">
          <a:solidFill>
            <a:schemeClr val="accent1"/>
          </a:solidFill>
          <a:latin typeface="Arial" charset="0"/>
        </a:defRPr>
      </a:lvl8pPr>
      <a:lvl9pPr marL="761117" algn="l" rtl="0" fontAlgn="base">
        <a:spcBef>
          <a:spcPct val="0"/>
        </a:spcBef>
        <a:spcAft>
          <a:spcPct val="0"/>
        </a:spcAft>
        <a:defRPr sz="1165" b="1">
          <a:solidFill>
            <a:schemeClr val="accent1"/>
          </a:solidFill>
          <a:latin typeface="Arial" charset="0"/>
        </a:defRPr>
      </a:lvl9pPr>
    </p:titleStyle>
    <p:bodyStyle>
      <a:lvl1pPr algn="l" rtl="0" eaLnBrk="0" fontAlgn="base" hangingPunct="0">
        <a:spcBef>
          <a:spcPct val="0"/>
        </a:spcBef>
        <a:spcAft>
          <a:spcPct val="30000"/>
        </a:spcAft>
        <a:tabLst>
          <a:tab pos="148657" algn="l"/>
          <a:tab pos="223313" algn="l"/>
          <a:tab pos="371970" algn="l"/>
          <a:tab pos="520625" algn="l"/>
          <a:tab pos="673906" algn="l"/>
        </a:tabLst>
        <a:defRPr b="0" i="0">
          <a:solidFill>
            <a:schemeClr val="tx1"/>
          </a:solidFill>
          <a:latin typeface="Roboto" pitchFamily="2" charset="0"/>
          <a:ea typeface="+mn-ea"/>
          <a:cs typeface="+mn-cs"/>
        </a:defRPr>
      </a:lvl1pPr>
      <a:lvl2pPr marL="221993" indent="-74658" algn="l" rtl="0" eaLnBrk="0" fontAlgn="base" hangingPunct="0">
        <a:spcBef>
          <a:spcPct val="0"/>
        </a:spcBef>
        <a:spcAft>
          <a:spcPct val="30000"/>
        </a:spcAft>
        <a:buChar char="•"/>
        <a:tabLst>
          <a:tab pos="148657" algn="l"/>
          <a:tab pos="223313" algn="l"/>
          <a:tab pos="371970" algn="l"/>
          <a:tab pos="520625" algn="l"/>
          <a:tab pos="673906" algn="l"/>
        </a:tabLst>
        <a:defRPr b="0" i="0">
          <a:solidFill>
            <a:schemeClr val="tx1"/>
          </a:solidFill>
          <a:latin typeface="Roboto" pitchFamily="2" charset="0"/>
        </a:defRPr>
      </a:lvl2pPr>
      <a:lvl3pPr marL="371309" indent="-74658" algn="l" rtl="0" eaLnBrk="0" fontAlgn="base" hangingPunct="0">
        <a:spcBef>
          <a:spcPct val="0"/>
        </a:spcBef>
        <a:spcAft>
          <a:spcPct val="30000"/>
        </a:spcAft>
        <a:buFont typeface="Arial" charset="0"/>
        <a:buChar char="–"/>
        <a:tabLst>
          <a:tab pos="148657" algn="l"/>
          <a:tab pos="223313" algn="l"/>
          <a:tab pos="371970" algn="l"/>
          <a:tab pos="520625" algn="l"/>
          <a:tab pos="673906" algn="l"/>
        </a:tabLst>
        <a:defRPr b="0" i="0">
          <a:solidFill>
            <a:schemeClr val="tx1"/>
          </a:solidFill>
          <a:latin typeface="Roboto" pitchFamily="2" charset="0"/>
        </a:defRPr>
      </a:lvl3pPr>
      <a:lvl4pPr marL="520625" indent="-74658" algn="l" rtl="0" eaLnBrk="0" fontAlgn="base" hangingPunct="0">
        <a:spcBef>
          <a:spcPct val="0"/>
        </a:spcBef>
        <a:spcAft>
          <a:spcPct val="30000"/>
        </a:spcAft>
        <a:buChar char="•"/>
        <a:tabLst>
          <a:tab pos="148657" algn="l"/>
          <a:tab pos="223313" algn="l"/>
          <a:tab pos="371970" algn="l"/>
          <a:tab pos="520625" algn="l"/>
          <a:tab pos="673906" algn="l"/>
        </a:tabLst>
        <a:defRPr sz="583" b="0" i="0">
          <a:solidFill>
            <a:schemeClr val="tx1"/>
          </a:solidFill>
          <a:latin typeface="Roboto" pitchFamily="2" charset="0"/>
        </a:defRPr>
      </a:lvl4pPr>
      <a:lvl5pPr marL="673906" indent="-74658" algn="l" rtl="0" eaLnBrk="0" fontAlgn="base" hangingPunct="0">
        <a:spcBef>
          <a:spcPct val="0"/>
        </a:spcBef>
        <a:spcAft>
          <a:spcPct val="30000"/>
        </a:spcAft>
        <a:buChar char="•"/>
        <a:tabLst>
          <a:tab pos="148657" algn="l"/>
          <a:tab pos="223313" algn="l"/>
          <a:tab pos="371970" algn="l"/>
          <a:tab pos="520625" algn="l"/>
          <a:tab pos="673906" algn="l"/>
        </a:tabLst>
        <a:defRPr sz="416" b="0" i="0">
          <a:solidFill>
            <a:schemeClr val="tx1"/>
          </a:solidFill>
          <a:latin typeface="Roboto" pitchFamily="2" charset="0"/>
        </a:defRPr>
      </a:lvl5pPr>
      <a:lvl6pPr marL="864185" indent="-74658" algn="l" rtl="0" fontAlgn="base">
        <a:spcBef>
          <a:spcPct val="0"/>
        </a:spcBef>
        <a:spcAft>
          <a:spcPct val="30000"/>
        </a:spcAft>
        <a:buChar char="•"/>
        <a:tabLst>
          <a:tab pos="148657" algn="l"/>
          <a:tab pos="223313" algn="l"/>
          <a:tab pos="371970" algn="l"/>
          <a:tab pos="520625" algn="l"/>
          <a:tab pos="673906" algn="l"/>
        </a:tabLst>
        <a:defRPr sz="416">
          <a:solidFill>
            <a:schemeClr val="tx1"/>
          </a:solidFill>
          <a:latin typeface="+mn-lt"/>
        </a:defRPr>
      </a:lvl6pPr>
      <a:lvl7pPr marL="1054463" indent="-74658" algn="l" rtl="0" fontAlgn="base">
        <a:spcBef>
          <a:spcPct val="0"/>
        </a:spcBef>
        <a:spcAft>
          <a:spcPct val="30000"/>
        </a:spcAft>
        <a:buChar char="•"/>
        <a:tabLst>
          <a:tab pos="148657" algn="l"/>
          <a:tab pos="223313" algn="l"/>
          <a:tab pos="371970" algn="l"/>
          <a:tab pos="520625" algn="l"/>
          <a:tab pos="673906" algn="l"/>
        </a:tabLst>
        <a:defRPr sz="416">
          <a:solidFill>
            <a:schemeClr val="tx1"/>
          </a:solidFill>
          <a:latin typeface="+mn-lt"/>
        </a:defRPr>
      </a:lvl7pPr>
      <a:lvl8pPr marL="1244743" indent="-74658" algn="l" rtl="0" fontAlgn="base">
        <a:spcBef>
          <a:spcPct val="0"/>
        </a:spcBef>
        <a:spcAft>
          <a:spcPct val="30000"/>
        </a:spcAft>
        <a:buChar char="•"/>
        <a:tabLst>
          <a:tab pos="148657" algn="l"/>
          <a:tab pos="223313" algn="l"/>
          <a:tab pos="371970" algn="l"/>
          <a:tab pos="520625" algn="l"/>
          <a:tab pos="673906" algn="l"/>
        </a:tabLst>
        <a:defRPr sz="416">
          <a:solidFill>
            <a:schemeClr val="tx1"/>
          </a:solidFill>
          <a:latin typeface="+mn-lt"/>
        </a:defRPr>
      </a:lvl8pPr>
      <a:lvl9pPr marL="1435023" indent="-74658" algn="l" rtl="0" fontAlgn="base">
        <a:spcBef>
          <a:spcPct val="0"/>
        </a:spcBef>
        <a:spcAft>
          <a:spcPct val="30000"/>
        </a:spcAft>
        <a:buChar char="•"/>
        <a:tabLst>
          <a:tab pos="148657" algn="l"/>
          <a:tab pos="223313" algn="l"/>
          <a:tab pos="371970" algn="l"/>
          <a:tab pos="520625" algn="l"/>
          <a:tab pos="673906" algn="l"/>
        </a:tabLst>
        <a:defRPr sz="416">
          <a:solidFill>
            <a:schemeClr val="tx1"/>
          </a:solidFill>
          <a:latin typeface="+mn-lt"/>
        </a:defRPr>
      </a:lvl9pPr>
    </p:bodyStyle>
    <p:otherStyle>
      <a:defPPr>
        <a:defRPr lang="en-US"/>
      </a:defPPr>
      <a:lvl1pPr marL="0" algn="l" defTabSz="380558" rtl="0" eaLnBrk="1" latinLnBrk="0" hangingPunct="1">
        <a:defRPr sz="749" kern="1200">
          <a:solidFill>
            <a:schemeClr val="tx1"/>
          </a:solidFill>
          <a:latin typeface="+mn-lt"/>
          <a:ea typeface="+mn-ea"/>
          <a:cs typeface="+mn-cs"/>
        </a:defRPr>
      </a:lvl1pPr>
      <a:lvl2pPr marL="190279" algn="l" defTabSz="380558" rtl="0" eaLnBrk="1" latinLnBrk="0" hangingPunct="1">
        <a:defRPr sz="749" kern="1200">
          <a:solidFill>
            <a:schemeClr val="tx1"/>
          </a:solidFill>
          <a:latin typeface="+mn-lt"/>
          <a:ea typeface="+mn-ea"/>
          <a:cs typeface="+mn-cs"/>
        </a:defRPr>
      </a:lvl2pPr>
      <a:lvl3pPr marL="380558" algn="l" defTabSz="380558" rtl="0" eaLnBrk="1" latinLnBrk="0" hangingPunct="1">
        <a:defRPr sz="749" kern="1200">
          <a:solidFill>
            <a:schemeClr val="tx1"/>
          </a:solidFill>
          <a:latin typeface="+mn-lt"/>
          <a:ea typeface="+mn-ea"/>
          <a:cs typeface="+mn-cs"/>
        </a:defRPr>
      </a:lvl3pPr>
      <a:lvl4pPr marL="570838" algn="l" defTabSz="380558" rtl="0" eaLnBrk="1" latinLnBrk="0" hangingPunct="1">
        <a:defRPr sz="749" kern="1200">
          <a:solidFill>
            <a:schemeClr val="tx1"/>
          </a:solidFill>
          <a:latin typeface="+mn-lt"/>
          <a:ea typeface="+mn-ea"/>
          <a:cs typeface="+mn-cs"/>
        </a:defRPr>
      </a:lvl4pPr>
      <a:lvl5pPr marL="761117" algn="l" defTabSz="380558" rtl="0" eaLnBrk="1" latinLnBrk="0" hangingPunct="1">
        <a:defRPr sz="749" kern="1200">
          <a:solidFill>
            <a:schemeClr val="tx1"/>
          </a:solidFill>
          <a:latin typeface="+mn-lt"/>
          <a:ea typeface="+mn-ea"/>
          <a:cs typeface="+mn-cs"/>
        </a:defRPr>
      </a:lvl5pPr>
      <a:lvl6pPr marL="951396" algn="l" defTabSz="380558" rtl="0" eaLnBrk="1" latinLnBrk="0" hangingPunct="1">
        <a:defRPr sz="749" kern="1200">
          <a:solidFill>
            <a:schemeClr val="tx1"/>
          </a:solidFill>
          <a:latin typeface="+mn-lt"/>
          <a:ea typeface="+mn-ea"/>
          <a:cs typeface="+mn-cs"/>
        </a:defRPr>
      </a:lvl6pPr>
      <a:lvl7pPr marL="1141675" algn="l" defTabSz="380558" rtl="0" eaLnBrk="1" latinLnBrk="0" hangingPunct="1">
        <a:defRPr sz="749" kern="1200">
          <a:solidFill>
            <a:schemeClr val="tx1"/>
          </a:solidFill>
          <a:latin typeface="+mn-lt"/>
          <a:ea typeface="+mn-ea"/>
          <a:cs typeface="+mn-cs"/>
        </a:defRPr>
      </a:lvl7pPr>
      <a:lvl8pPr marL="1331954" algn="l" defTabSz="380558" rtl="0" eaLnBrk="1" latinLnBrk="0" hangingPunct="1">
        <a:defRPr sz="749" kern="1200">
          <a:solidFill>
            <a:schemeClr val="tx1"/>
          </a:solidFill>
          <a:latin typeface="+mn-lt"/>
          <a:ea typeface="+mn-ea"/>
          <a:cs typeface="+mn-cs"/>
        </a:defRPr>
      </a:lvl8pPr>
      <a:lvl9pPr marL="1522234" algn="l" defTabSz="380558" rtl="0" eaLnBrk="1" latinLnBrk="0" hangingPunct="1">
        <a:defRPr sz="7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3.gif"/><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0.pn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jpe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82.png"/><Relationship Id="rId3" Type="http://schemas.openxmlformats.org/officeDocument/2006/relationships/image" Target="../media/image38.jpg"/><Relationship Id="rId7" Type="http://schemas.microsoft.com/office/2007/relationships/hdphoto" Target="../media/hdphoto4.wdp"/><Relationship Id="rId12"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jpeg"/><Relationship Id="rId9" Type="http://schemas.microsoft.com/office/2007/relationships/hdphoto" Target="../media/hdphoto5.wdp"/><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gif"/></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0.png"/><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58.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19.png"/><Relationship Id="rId18" Type="http://schemas.openxmlformats.org/officeDocument/2006/relationships/image" Target="../media/image123.png"/><Relationship Id="rId26" Type="http://schemas.openxmlformats.org/officeDocument/2006/relationships/image" Target="../media/image130.png"/><Relationship Id="rId3" Type="http://schemas.openxmlformats.org/officeDocument/2006/relationships/image" Target="../media/image110.png"/><Relationship Id="rId21" Type="http://schemas.openxmlformats.org/officeDocument/2006/relationships/image" Target="../media/image126.png"/><Relationship Id="rId7" Type="http://schemas.openxmlformats.org/officeDocument/2006/relationships/image" Target="../media/image114.png"/><Relationship Id="rId12" Type="http://schemas.openxmlformats.org/officeDocument/2006/relationships/image" Target="../media/image118.png"/><Relationship Id="rId17" Type="http://schemas.openxmlformats.org/officeDocument/2006/relationships/image" Target="../media/image122.png"/><Relationship Id="rId25" Type="http://schemas.openxmlformats.org/officeDocument/2006/relationships/hyperlink" Target="https://www.rjv.fgov.be/nl" TargetMode="External"/><Relationship Id="rId2" Type="http://schemas.openxmlformats.org/officeDocument/2006/relationships/image" Target="../media/image109.png"/><Relationship Id="rId16" Type="http://schemas.openxmlformats.org/officeDocument/2006/relationships/image" Target="../media/image121.gif"/><Relationship Id="rId20" Type="http://schemas.openxmlformats.org/officeDocument/2006/relationships/image" Target="../media/image125.png"/><Relationship Id="rId29"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13.png"/><Relationship Id="rId11" Type="http://schemas.openxmlformats.org/officeDocument/2006/relationships/image" Target="../media/image117.png"/><Relationship Id="rId24" Type="http://schemas.openxmlformats.org/officeDocument/2006/relationships/image" Target="../media/image129.jpeg"/><Relationship Id="rId5" Type="http://schemas.openxmlformats.org/officeDocument/2006/relationships/image" Target="../media/image112.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2.png"/><Relationship Id="rId10" Type="http://schemas.openxmlformats.org/officeDocument/2006/relationships/image" Target="../media/image116.png"/><Relationship Id="rId19" Type="http://schemas.openxmlformats.org/officeDocument/2006/relationships/image" Target="../media/image124.png"/><Relationship Id="rId4" Type="http://schemas.openxmlformats.org/officeDocument/2006/relationships/image" Target="../media/image111.png"/><Relationship Id="rId9" Type="http://schemas.openxmlformats.org/officeDocument/2006/relationships/image" Target="../media/image115.png"/><Relationship Id="rId14" Type="http://schemas.openxmlformats.org/officeDocument/2006/relationships/hyperlink" Target="http://www.riziv.fgov.be/nl/Paginas/default.aspx" TargetMode="External"/><Relationship Id="rId22" Type="http://schemas.openxmlformats.org/officeDocument/2006/relationships/image" Target="../media/image127.png"/><Relationship Id="rId27"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 Id="rId4" Type="http://schemas.openxmlformats.org/officeDocument/2006/relationships/hyperlink" Target="https://www.ict-reuse.b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ict-reuse.be/"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58.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37461" y="205740"/>
            <a:ext cx="10961370" cy="4947285"/>
          </a:xfrm>
        </p:spPr>
        <p:txBody>
          <a:bodyPr>
            <a:normAutofit/>
          </a:bodyPr>
          <a:lstStyle/>
          <a:p>
            <a:pPr algn="ctr"/>
            <a:r>
              <a:rPr lang="en-US" sz="4400" dirty="0" smtClean="0">
                <a:solidFill>
                  <a:srgbClr val="1A3B97"/>
                </a:solidFill>
                <a:latin typeface="Roboto"/>
              </a:rPr>
              <a:t>Shifting to an API economy:</a:t>
            </a:r>
            <a:endParaRPr lang="en-US" sz="4400" dirty="0">
              <a:solidFill>
                <a:srgbClr val="1A3B97"/>
              </a:solidFill>
              <a:latin typeface="Roboto"/>
            </a:endParaRPr>
          </a:p>
          <a:p>
            <a:pPr algn="ctr"/>
            <a:r>
              <a:rPr lang="en-US" sz="4400" dirty="0" smtClean="0">
                <a:solidFill>
                  <a:srgbClr val="1A3B97"/>
                </a:solidFill>
                <a:latin typeface="Roboto"/>
              </a:rPr>
              <a:t>dare to </a:t>
            </a:r>
            <a:r>
              <a:rPr lang="en-US" sz="4400" dirty="0" smtClean="0">
                <a:solidFill>
                  <a:srgbClr val="1A3B97"/>
                </a:solidFill>
                <a:latin typeface="Roboto"/>
              </a:rPr>
              <a:t>share</a:t>
            </a:r>
            <a:endParaRPr lang="en-US" sz="4400" dirty="0">
              <a:solidFill>
                <a:srgbClr val="1A3B97"/>
              </a:solidFill>
              <a:latin typeface="Roboto"/>
            </a:endParaRPr>
          </a:p>
        </p:txBody>
      </p:sp>
      <p:pic>
        <p:nvPicPr>
          <p:cNvPr id="5" name="Picture 4"/>
          <p:cNvPicPr>
            <a:picLocks noChangeAspect="1"/>
          </p:cNvPicPr>
          <p:nvPr/>
        </p:nvPicPr>
        <p:blipFill>
          <a:blip r:embed="rId3"/>
          <a:stretch>
            <a:fillRect/>
          </a:stretch>
        </p:blipFill>
        <p:spPr>
          <a:xfrm>
            <a:off x="1" y="5966194"/>
            <a:ext cx="3657600" cy="891806"/>
          </a:xfrm>
          <a:prstGeom prst="rect">
            <a:avLst/>
          </a:prstGeom>
        </p:spPr>
      </p:pic>
      <p:pic>
        <p:nvPicPr>
          <p:cNvPr id="11" name="Picture 10"/>
          <p:cNvPicPr>
            <a:picLocks noChangeAspect="1"/>
          </p:cNvPicPr>
          <p:nvPr/>
        </p:nvPicPr>
        <p:blipFill rotWithShape="1">
          <a:blip r:embed="rId4"/>
          <a:srcRect l="50990" t="31357" r="11367" b="21482"/>
          <a:stretch/>
        </p:blipFill>
        <p:spPr>
          <a:xfrm>
            <a:off x="7789333" y="4030133"/>
            <a:ext cx="3612445" cy="2562577"/>
          </a:xfrm>
          <a:prstGeom prst="rect">
            <a:avLst/>
          </a:prstGeom>
        </p:spPr>
      </p:pic>
    </p:spTree>
    <p:extLst>
      <p:ext uri="{BB962C8B-B14F-4D97-AF65-F5344CB8AC3E}">
        <p14:creationId xmlns:p14="http://schemas.microsoft.com/office/powerpoint/2010/main" val="245675442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Example: </a:t>
            </a:r>
            <a:r>
              <a:rPr lang="en-US" sz="3200" dirty="0"/>
              <a:t>SocialSecurity.be portal services</a:t>
            </a:r>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sp>
        <p:nvSpPr>
          <p:cNvPr id="10" name="TextBox 9"/>
          <p:cNvSpPr txBox="1"/>
          <p:nvPr/>
        </p:nvSpPr>
        <p:spPr>
          <a:xfrm>
            <a:off x="439157" y="1560854"/>
            <a:ext cx="6241142" cy="4401205"/>
          </a:xfrm>
          <a:prstGeom prst="rect">
            <a:avLst/>
          </a:prstGeom>
          <a:noFill/>
        </p:spPr>
        <p:txBody>
          <a:bodyPr wrap="square" rtlCol="0">
            <a:spAutoFit/>
          </a:bodyPr>
          <a:lstStyle/>
          <a:p>
            <a:r>
              <a:rPr lang="en-US" sz="2800" dirty="0" smtClean="0">
                <a:ea typeface="Roboto" panose="02000000000000000000" pitchFamily="2" charset="0"/>
                <a:cs typeface="Roboto" panose="02000000000000000000" pitchFamily="2" charset="0"/>
              </a:rPr>
              <a:t>The Social Security service platform was created in 2009 to support managing business processes in </a:t>
            </a:r>
          </a:p>
          <a:p>
            <a:pPr marL="342900" indent="-342900">
              <a:buFont typeface="Arial" panose="020B0604020202020204" pitchFamily="34" charset="0"/>
              <a:buChar char="•"/>
            </a:pPr>
            <a:r>
              <a:rPr lang="en-US" sz="2800" dirty="0" smtClean="0">
                <a:ea typeface="Roboto" panose="02000000000000000000" pitchFamily="2" charset="0"/>
                <a:cs typeface="Roboto" panose="02000000000000000000" pitchFamily="2" charset="0"/>
              </a:rPr>
              <a:t>temporal/permanent employment </a:t>
            </a:r>
          </a:p>
          <a:p>
            <a:pPr marL="342900" indent="-342900">
              <a:buFont typeface="Arial" panose="020B0604020202020204" pitchFamily="34" charset="0"/>
              <a:buChar char="•"/>
            </a:pPr>
            <a:r>
              <a:rPr lang="en-US" sz="2800" dirty="0" smtClean="0">
                <a:ea typeface="Roboto" panose="02000000000000000000" pitchFamily="2" charset="0"/>
                <a:cs typeface="Roboto" panose="02000000000000000000" pitchFamily="2" charset="0"/>
              </a:rPr>
              <a:t>unemployment </a:t>
            </a:r>
          </a:p>
          <a:p>
            <a:pPr marL="342900" indent="-342900">
              <a:buFont typeface="Arial" panose="020B0604020202020204" pitchFamily="34" charset="0"/>
              <a:buChar char="•"/>
            </a:pPr>
            <a:r>
              <a:rPr lang="en-US" sz="2800" dirty="0" smtClean="0">
                <a:ea typeface="Roboto" panose="02000000000000000000" pitchFamily="2" charset="0"/>
                <a:cs typeface="Roboto" panose="02000000000000000000" pitchFamily="2" charset="0"/>
              </a:rPr>
              <a:t>work related risks and insurances</a:t>
            </a:r>
          </a:p>
          <a:p>
            <a:pPr marL="342900" indent="-342900">
              <a:buFont typeface="Arial" panose="020B0604020202020204" pitchFamily="34" charset="0"/>
              <a:buChar char="•"/>
            </a:pPr>
            <a:r>
              <a:rPr lang="en-US" sz="2800" dirty="0" smtClean="0">
                <a:ea typeface="Roboto" panose="02000000000000000000" pitchFamily="2" charset="0"/>
                <a:cs typeface="Roboto" panose="02000000000000000000" pitchFamily="2" charset="0"/>
              </a:rPr>
              <a:t>child benefits</a:t>
            </a:r>
          </a:p>
          <a:p>
            <a:pPr marL="342900" indent="-342900">
              <a:buFont typeface="Arial" panose="020B0604020202020204" pitchFamily="34" charset="0"/>
              <a:buChar char="•"/>
            </a:pPr>
            <a:r>
              <a:rPr lang="en-US" sz="2800" dirty="0" smtClean="0">
                <a:ea typeface="Roboto" panose="02000000000000000000" pitchFamily="2" charset="0"/>
                <a:cs typeface="Roboto" panose="02000000000000000000" pitchFamily="2" charset="0"/>
              </a:rPr>
              <a:t>social assistance and benefits</a:t>
            </a:r>
          </a:p>
          <a:p>
            <a:pPr marL="342900" indent="-342900">
              <a:buFont typeface="Arial" panose="020B0604020202020204" pitchFamily="34" charset="0"/>
              <a:buChar char="•"/>
            </a:pPr>
            <a:r>
              <a:rPr lang="nl-BE" sz="2800" dirty="0" smtClean="0">
                <a:ea typeface="Roboto" panose="02000000000000000000" pitchFamily="2" charset="0"/>
                <a:cs typeface="Roboto" panose="02000000000000000000" pitchFamily="2" charset="0"/>
              </a:rPr>
              <a:t>…</a:t>
            </a:r>
            <a:endParaRPr lang="en-US" sz="2800" dirty="0" smtClean="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4" name="Picture 2" descr="Basisfuncties E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483" y="2760704"/>
            <a:ext cx="5638478"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socialsecurity.be/styles/img/logo/logo-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002" y="2136587"/>
            <a:ext cx="978201" cy="9782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10</a:t>
            </a:fld>
            <a:endParaRPr lang="fr-BE" dirty="0"/>
          </a:p>
        </p:txBody>
      </p:sp>
    </p:spTree>
    <p:extLst>
      <p:ext uri="{BB962C8B-B14F-4D97-AF65-F5344CB8AC3E}">
        <p14:creationId xmlns:p14="http://schemas.microsoft.com/office/powerpoint/2010/main" val="712657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sp>
        <p:nvSpPr>
          <p:cNvPr id="3" name="Title 2"/>
          <p:cNvSpPr>
            <a:spLocks noGrp="1"/>
          </p:cNvSpPr>
          <p:nvPr>
            <p:ph type="title"/>
          </p:nvPr>
        </p:nvSpPr>
        <p:spPr/>
        <p:txBody>
          <a:bodyPr>
            <a:normAutofit/>
          </a:bodyPr>
          <a:lstStyle/>
          <a:p>
            <a:r>
              <a:rPr lang="en-US" sz="3200" dirty="0" smtClean="0"/>
              <a:t>Example: </a:t>
            </a:r>
            <a:r>
              <a:rPr lang="en-US" sz="3200" dirty="0" err="1"/>
              <a:t>r</a:t>
            </a:r>
            <a:r>
              <a:rPr lang="en-US" sz="3200" dirty="0" err="1" smtClean="0"/>
              <a:t>ealtime</a:t>
            </a:r>
            <a:r>
              <a:rPr lang="en-US" sz="3200" dirty="0" smtClean="0"/>
              <a:t> presence </a:t>
            </a:r>
            <a:r>
              <a:rPr lang="en-US" sz="3200" dirty="0"/>
              <a:t>registration for construction workers</a:t>
            </a:r>
          </a:p>
        </p:txBody>
      </p:sp>
      <p:pic>
        <p:nvPicPr>
          <p:cNvPr id="7" name="Picture Placeholder 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4154" r="14154"/>
          <a:stretch>
            <a:fillRect/>
          </a:stretch>
        </p:blipFill>
        <p:spPr>
          <a:xfrm>
            <a:off x="339435" y="1687099"/>
            <a:ext cx="4983358" cy="4639813"/>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160" y="4038600"/>
            <a:ext cx="4572000" cy="2571750"/>
          </a:xfrm>
          <a:prstGeom prst="rect">
            <a:avLst/>
          </a:prstGeom>
        </p:spPr>
      </p:pic>
      <p:graphicFrame>
        <p:nvGraphicFramePr>
          <p:cNvPr id="11" name="Chart 10"/>
          <p:cNvGraphicFramePr>
            <a:graphicFrameLocks/>
          </p:cNvGraphicFramePr>
          <p:nvPr>
            <p:extLst/>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D45B42A2-12DC-D04A-88D3-A93CC82DF348}" type="slidenum">
              <a:rPr lang="en-US" smtClean="0"/>
              <a:t>11</a:t>
            </a:fld>
            <a:endParaRPr lang="en-US" dirty="0"/>
          </a:p>
        </p:txBody>
      </p:sp>
    </p:spTree>
    <p:extLst>
      <p:ext uri="{BB962C8B-B14F-4D97-AF65-F5344CB8AC3E}">
        <p14:creationId xmlns:p14="http://schemas.microsoft.com/office/powerpoint/2010/main" val="1443813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Example: eHealth-platform</a:t>
            </a:r>
            <a:endParaRPr lang="en-US" sz="3200"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753" y="2989252"/>
            <a:ext cx="1080000" cy="1080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6117" y="4566356"/>
            <a:ext cx="1080000" cy="1080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3121" y="4566356"/>
            <a:ext cx="1080000" cy="10800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0605" y="2989252"/>
            <a:ext cx="1080000" cy="1080000"/>
          </a:xfrm>
          <a:prstGeom prst="rect">
            <a:avLst/>
          </a:prstGeom>
        </p:spPr>
      </p:pic>
      <p:sp>
        <p:nvSpPr>
          <p:cNvPr id="17" name="TextBox 16"/>
          <p:cNvSpPr txBox="1"/>
          <p:nvPr/>
        </p:nvSpPr>
        <p:spPr>
          <a:xfrm>
            <a:off x="8328152" y="4197024"/>
            <a:ext cx="2984023" cy="2185214"/>
          </a:xfrm>
          <a:prstGeom prst="rect">
            <a:avLst/>
          </a:prstGeom>
          <a:noFill/>
        </p:spPr>
        <p:txBody>
          <a:bodyPr wrap="square" rtlCol="0">
            <a:spAutoFit/>
          </a:bodyPr>
          <a:lstStyle/>
          <a:p>
            <a:r>
              <a:rPr lang="en-US" dirty="0" smtClean="0"/>
              <a:t>Connectors	Standards          </a:t>
            </a:r>
          </a:p>
          <a:p>
            <a:endParaRPr lang="en-US" dirty="0"/>
          </a:p>
          <a:p>
            <a:endParaRPr lang="en-US" dirty="0" smtClean="0"/>
          </a:p>
          <a:p>
            <a:endParaRPr lang="en-US" sz="2800" dirty="0"/>
          </a:p>
          <a:p>
            <a:endParaRPr lang="en-US" dirty="0" smtClean="0"/>
          </a:p>
          <a:p>
            <a:r>
              <a:rPr lang="en-US" dirty="0" smtClean="0"/>
              <a:t>   Online 		Authentic</a:t>
            </a:r>
          </a:p>
          <a:p>
            <a:r>
              <a:rPr lang="en-US" dirty="0" smtClean="0"/>
              <a:t>  services       	  sources</a:t>
            </a:r>
          </a:p>
        </p:txBody>
      </p:sp>
      <p:sp>
        <p:nvSpPr>
          <p:cNvPr id="18" name="TextBox 17"/>
          <p:cNvSpPr txBox="1"/>
          <p:nvPr/>
        </p:nvSpPr>
        <p:spPr>
          <a:xfrm>
            <a:off x="698470" y="1565534"/>
            <a:ext cx="6241142" cy="5262979"/>
          </a:xfrm>
          <a:prstGeom prst="rect">
            <a:avLst/>
          </a:prstGeom>
          <a:noFill/>
        </p:spPr>
        <p:txBody>
          <a:bodyPr wrap="square" rtlCol="0">
            <a:spAutoFit/>
          </a:bodyPr>
          <a:lstStyle/>
          <a:p>
            <a:r>
              <a:rPr lang="en-US" sz="2800" dirty="0" smtClean="0">
                <a:ea typeface="Roboto" panose="02000000000000000000" pitchFamily="2" charset="0"/>
                <a:cs typeface="Roboto" panose="02000000000000000000" pitchFamily="2" charset="0"/>
              </a:rPr>
              <a:t>Public Federal institution founded in 2008 for </a:t>
            </a:r>
            <a:r>
              <a:rPr lang="en-US" sz="2800" dirty="0">
                <a:ea typeface="Roboto" panose="02000000000000000000" pitchFamily="2" charset="0"/>
                <a:cs typeface="Roboto" panose="02000000000000000000" pitchFamily="2" charset="0"/>
              </a:rPr>
              <a:t>facilitating </a:t>
            </a:r>
            <a:r>
              <a:rPr lang="en-US" sz="2800" dirty="0" smtClean="0">
                <a:ea typeface="Roboto" panose="02000000000000000000" pitchFamily="2" charset="0"/>
                <a:cs typeface="Roboto" panose="02000000000000000000" pitchFamily="2" charset="0"/>
              </a:rPr>
              <a:t>well-organized</a:t>
            </a:r>
            <a:r>
              <a:rPr lang="en-US" sz="2800" dirty="0">
                <a:ea typeface="Roboto" panose="02000000000000000000" pitchFamily="2" charset="0"/>
                <a:cs typeface="Roboto" panose="02000000000000000000" pitchFamily="2" charset="0"/>
              </a:rPr>
              <a:t>, mutual electronic service and information exchange between all actors in health care </a:t>
            </a:r>
            <a:endParaRPr lang="en-US" sz="2800" dirty="0" smtClean="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a:p>
            <a:r>
              <a:rPr lang="en-US" sz="2800" dirty="0" smtClean="0">
                <a:ea typeface="Roboto" panose="02000000000000000000" pitchFamily="2" charset="0"/>
                <a:cs typeface="Roboto" panose="02000000000000000000" pitchFamily="2" charset="0"/>
              </a:rPr>
              <a:t>The e-Health platform provides necessary </a:t>
            </a:r>
            <a:r>
              <a:rPr lang="en-US" sz="2800" dirty="0">
                <a:ea typeface="Roboto" panose="02000000000000000000" pitchFamily="2" charset="0"/>
                <a:cs typeface="Roboto" panose="02000000000000000000" pitchFamily="2" charset="0"/>
              </a:rPr>
              <a:t>guarantees with regard to information </a:t>
            </a:r>
            <a:r>
              <a:rPr lang="en-US" sz="2800" dirty="0" smtClean="0">
                <a:ea typeface="Roboto" panose="02000000000000000000" pitchFamily="2" charset="0"/>
                <a:cs typeface="Roboto" panose="02000000000000000000" pitchFamily="2" charset="0"/>
              </a:rPr>
              <a:t>security, privacy protection and professional secrecy</a:t>
            </a:r>
            <a:endParaRPr lang="en-US" sz="2800" dirty="0">
              <a:ea typeface="Roboto" panose="02000000000000000000" pitchFamily="2" charset="0"/>
              <a:cs typeface="Roboto" panose="02000000000000000000" pitchFamily="2" charset="0"/>
            </a:endParaRPr>
          </a:p>
          <a:p>
            <a:endParaRPr lang="en-US" sz="2800" dirty="0" smtClean="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9" name="Picture 18"/>
          <p:cNvPicPr>
            <a:picLocks noGrp="1" noChangeAspect="1"/>
          </p:cNvPicPr>
          <p:nvPr/>
        </p:nvPicPr>
        <p:blipFill rotWithShape="1">
          <a:blip r:embed="rId7">
            <a:extLst>
              <a:ext uri="{28A0092B-C50C-407E-A947-70E740481C1C}">
                <a14:useLocalDpi xmlns:a14="http://schemas.microsoft.com/office/drawing/2010/main" val="0"/>
              </a:ext>
            </a:extLst>
          </a:blip>
          <a:stretch/>
        </p:blipFill>
        <p:spPr>
          <a:xfrm>
            <a:off x="7864827" y="1389576"/>
            <a:ext cx="3810000" cy="1535790"/>
          </a:xfrm>
          <a:prstGeom prst="rect">
            <a:avLst/>
          </a:prstGeom>
        </p:spPr>
      </p:pic>
      <p:sp>
        <p:nvSpPr>
          <p:cNvPr id="20" name="Slide Number Placeholder 7"/>
          <p:cNvSpPr>
            <a:spLocks noGrp="1"/>
          </p:cNvSpPr>
          <p:nvPr>
            <p:ph type="sldNum" sz="quarter" idx="12"/>
          </p:nvPr>
        </p:nvSpPr>
        <p:spPr>
          <a:xfrm>
            <a:off x="9027761" y="6283721"/>
            <a:ext cx="2743200" cy="365760"/>
          </a:xfrm>
        </p:spPr>
        <p:txBody>
          <a:bodyPr/>
          <a:lstStyle/>
          <a:p>
            <a:fld id="{30A9230E-FFBB-4CCB-ABD7-198084EDE768}" type="slidenum">
              <a:rPr lang="fr-BE" smtClean="0"/>
              <a:pPr/>
              <a:t>12</a:t>
            </a:fld>
            <a:endParaRPr lang="fr-BE" dirty="0"/>
          </a:p>
        </p:txBody>
      </p:sp>
    </p:spTree>
    <p:extLst>
      <p:ext uri="{BB962C8B-B14F-4D97-AF65-F5344CB8AC3E}">
        <p14:creationId xmlns:p14="http://schemas.microsoft.com/office/powerpoint/2010/main" val="2941895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z="3200" dirty="0" smtClean="0"/>
              <a:t>eHealth: </a:t>
            </a:r>
            <a:r>
              <a:rPr lang="nl-BE" sz="3200" dirty="0"/>
              <a:t>l</a:t>
            </a:r>
            <a:r>
              <a:rPr lang="nl-BE" sz="3200" dirty="0" smtClean="0"/>
              <a:t>andscape</a:t>
            </a:r>
            <a:endParaRPr lang="en-US" sz="3200" dirty="0"/>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409186"/>
            <a:ext cx="548680" cy="548680"/>
          </a:xfrm>
          <a:prstGeom prst="rect">
            <a:avLst/>
          </a:prstGeom>
        </p:spPr>
      </p:pic>
      <p:sp>
        <p:nvSpPr>
          <p:cNvPr id="36"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13</a:t>
            </a:fld>
            <a:endParaRPr lang="fr-BE" dirty="0"/>
          </a:p>
        </p:txBody>
      </p:sp>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algn="ctr"/>
            <a:r>
              <a:rPr lang="nl-BE" dirty="0" err="1"/>
              <a:t>Authentic</a:t>
            </a:r>
            <a:r>
              <a:rPr lang="nl-BE" dirty="0"/>
              <a:t> sources</a:t>
            </a:r>
            <a:endParaRPr lang="fr-BE" dirty="0"/>
          </a:p>
        </p:txBody>
      </p:sp>
      <p:pic>
        <p:nvPicPr>
          <p:cNvPr id="52" name="Picture 51"/>
          <p:cNvPicPr>
            <a:picLocks noChangeAspect="1"/>
          </p:cNvPicPr>
          <p:nvPr/>
        </p:nvPicPr>
        <p:blipFill>
          <a:blip r:embed="rId17"/>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555524"/>
            <a:ext cx="1402135" cy="1402135"/>
          </a:xfrm>
          <a:prstGeom prst="rect">
            <a:avLst/>
          </a:prstGeom>
        </p:spPr>
      </p:pic>
    </p:spTree>
    <p:extLst>
      <p:ext uri="{BB962C8B-B14F-4D97-AF65-F5344CB8AC3E}">
        <p14:creationId xmlns:p14="http://schemas.microsoft.com/office/powerpoint/2010/main" val="433952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indent="0"/>
            <a:r>
              <a:rPr lang="en-US" dirty="0" smtClean="0"/>
              <a:t>eHealth: technical choices</a:t>
            </a:r>
            <a:endParaRPr lang="en-US"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Integration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Standardization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Decentralization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Security</a:t>
              </a:r>
              <a:endParaRPr lang="en-US" b="1" dirty="0">
                <a:solidFill>
                  <a:srgbClr val="0070C0"/>
                </a:solidFill>
                <a:latin typeface="Arial" panose="020B0604020202020204" pitchFamily="34" charset="0"/>
                <a:cs typeface="Arial" panose="020B0604020202020204" pitchFamily="34" charset="0"/>
              </a:endParaRP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API</a:t>
              </a:r>
              <a:endParaRPr lang="en-US" b="1"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ReUse</a:t>
            </a:r>
            <a:endParaRPr lang="en-US" b="1" dirty="0">
              <a:solidFill>
                <a:srgbClr val="0070C0"/>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913" y="4132645"/>
            <a:ext cx="1083284" cy="1154453"/>
          </a:xfrm>
          <a:prstGeom prst="rect">
            <a:avLst/>
          </a:prstGeom>
        </p:spPr>
      </p:pic>
    </p:spTree>
    <p:extLst>
      <p:ext uri="{BB962C8B-B14F-4D97-AF65-F5344CB8AC3E}">
        <p14:creationId xmlns:p14="http://schemas.microsoft.com/office/powerpoint/2010/main" val="32690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z="3200" dirty="0" smtClean="0"/>
              <a:t>eHealth: </a:t>
            </a:r>
            <a:r>
              <a:rPr lang="nl-BE" sz="3200" dirty="0" err="1" smtClean="0"/>
              <a:t>architecture</a:t>
            </a:r>
            <a:endParaRPr lang="en-US" sz="3200" dirty="0"/>
          </a:p>
        </p:txBody>
      </p:sp>
      <p:pic>
        <p:nvPicPr>
          <p:cNvPr id="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dirty="0">
                <a:solidFill>
                  <a:srgbClr val="FFFFFF"/>
                </a:solidFill>
                <a:effectLst>
                  <a:outerShdw blurRad="38100" dist="38100" dir="2700000" algn="tl">
                    <a:srgbClr val="000000"/>
                  </a:outerShdw>
                </a:effectLst>
              </a:rPr>
              <a:t>Basic services</a:t>
            </a:r>
          </a:p>
          <a:p>
            <a:pPr algn="ctr">
              <a:defRPr/>
            </a:pPr>
            <a:r>
              <a:rPr lang="nl-BE" sz="2400" b="1" i="1" dirty="0">
                <a:solidFill>
                  <a:srgbClr val="07766F"/>
                </a:solidFill>
                <a:effectLst>
                  <a:outerShdw blurRad="38100" dist="38100" dir="2700000" algn="tl">
                    <a:srgbClr val="000000"/>
                  </a:outerShdw>
                </a:effectLst>
              </a:rPr>
              <a:t>eHealth-</a:t>
            </a:r>
            <a:r>
              <a:rPr lang="nl-BE" sz="2400" b="1" i="1" dirty="0">
                <a:solidFill>
                  <a:srgbClr val="C00000"/>
                </a:solidFill>
                <a:effectLst>
                  <a:outerShdw blurRad="38100" dist="38100" dir="2700000" algn="tl">
                    <a:srgbClr val="000000"/>
                  </a:outerShdw>
                </a:effectLst>
              </a:rPr>
              <a:t>platform</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en-US" sz="2400" b="1" i="1" dirty="0">
                <a:solidFill>
                  <a:srgbClr val="000000"/>
                </a:solidFill>
              </a:rPr>
              <a:t>Network</a:t>
            </a:r>
          </a:p>
        </p:txBody>
      </p:sp>
      <p:pic>
        <p:nvPicPr>
          <p:cNvPr id="64"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905692" y="5979869"/>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algn="ctr">
              <a:defRPr/>
            </a:pPr>
            <a:r>
              <a:rPr lang="nl-BE" sz="2000" b="1" i="1" dirty="0" err="1">
                <a:solidFill>
                  <a:srgbClr val="000000"/>
                </a:solidFill>
                <a:effectLst>
                  <a:outerShdw blurRad="38100" dist="38100" dir="2700000" algn="tl">
                    <a:srgbClr val="C0C0C0"/>
                  </a:outerShdw>
                </a:effectLst>
              </a:rPr>
              <a:t>Patients</a:t>
            </a:r>
            <a:r>
              <a:rPr lang="nl-BE" sz="2000" b="1" i="1" dirty="0">
                <a:solidFill>
                  <a:srgbClr val="000000"/>
                </a:solidFill>
                <a:effectLst>
                  <a:outerShdw blurRad="38100" dist="38100" dir="2700000" algn="tl">
                    <a:srgbClr val="C0C0C0"/>
                  </a:outerShdw>
                </a:effectLst>
              </a:rPr>
              <a:t>, health care providers</a:t>
            </a:r>
          </a:p>
          <a:p>
            <a:pPr algn="ctr">
              <a:defRPr/>
            </a:pPr>
            <a:r>
              <a:rPr lang="nl-BE" sz="2000" b="1" i="1" dirty="0" err="1">
                <a:solidFill>
                  <a:srgbClr val="000000"/>
                </a:solidFill>
                <a:effectLst>
                  <a:outerShdw blurRad="38100" dist="38100" dir="2700000" algn="tl">
                    <a:srgbClr val="C0C0C0"/>
                  </a:outerShdw>
                </a:effectLst>
              </a:rPr>
              <a:t>and</a:t>
            </a:r>
            <a:r>
              <a:rPr lang="nl-BE" sz="2000" b="1" i="1" dirty="0">
                <a:solidFill>
                  <a:srgbClr val="000000"/>
                </a:solidFill>
                <a:effectLst>
                  <a:outerShdw blurRad="38100" dist="38100" dir="2700000" algn="tl">
                    <a:srgbClr val="C0C0C0"/>
                  </a:outerShdw>
                </a:effectLst>
              </a:rPr>
              <a:t> health care </a:t>
            </a:r>
            <a:r>
              <a:rPr lang="nl-BE" sz="2000" b="1" i="1" dirty="0" err="1">
                <a:solidFill>
                  <a:srgbClr val="000000"/>
                </a:solidFill>
                <a:effectLst>
                  <a:outerShdw blurRad="38100" dist="38100" dir="2700000" algn="tl">
                    <a:srgbClr val="C0C0C0"/>
                  </a:outerShdw>
                </a:effectLst>
              </a:rPr>
              <a:t>institutions</a:t>
            </a:r>
            <a:endParaRPr lang="nl-BE" sz="2000" b="1" i="1" dirty="0">
              <a:solidFill>
                <a:srgbClr val="FFFFFF"/>
              </a:solidFill>
              <a:effectLst>
                <a:outerShdw blurRad="38100" dist="38100" dir="2700000" algn="tl">
                  <a:srgbClr val="C0C0C0"/>
                </a:outerShdw>
              </a:effectLst>
            </a:endParaRP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pic>
        <p:nvPicPr>
          <p:cNvPr id="69"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Suppliers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U</a:t>
            </a:r>
            <a:r>
              <a:rPr lang="nl-BE" altLang="en-US" sz="2000" b="1" i="1" dirty="0" smtClean="0">
                <a:solidFill>
                  <a:srgbClr val="CC9900"/>
                </a:solidFill>
                <a:latin typeface="Calibri" pitchFamily="34" charset="0"/>
              </a:rPr>
              <a:t>sers</a:t>
            </a:r>
            <a:endParaRPr lang="nl-BE" altLang="en-US" sz="2000" b="1" i="1" dirty="0">
              <a:solidFill>
                <a:srgbClr val="CC9900"/>
              </a:solidFill>
              <a:latin typeface="Calibri" pitchFamily="34" charset="0"/>
            </a:endParaRP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3E6E5A"/>
                </a:solidFill>
                <a:effectLst>
                  <a:outerShdw blurRad="38100" dist="38100" dir="2700000" algn="tl">
                    <a:srgbClr val="000000"/>
                  </a:outerShdw>
                </a:effectLst>
              </a:rPr>
              <a:t>eHealth</a:t>
            </a:r>
            <a:r>
              <a:rPr lang="nl-BE" sz="1400" i="1" dirty="0">
                <a:solidFill>
                  <a:srgbClr val="FFFFFF"/>
                </a:solidFill>
                <a:effectLst>
                  <a:outerShdw blurRad="38100" dist="38100" dir="2700000" algn="tl">
                    <a:srgbClr val="000000"/>
                  </a:outerShdw>
                </a:effectLst>
              </a:rPr>
              <a:t>-portal</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rPr>
                <a:t>Site </a:t>
              </a:r>
              <a:r>
                <a:rPr lang="nl-BE" sz="1400" i="1" dirty="0" err="1">
                  <a:solidFill>
                    <a:srgbClr val="FFFFFF"/>
                  </a:solidFill>
                  <a:effectLst>
                    <a:outerShdw blurRad="38100" dist="38100" dir="2700000" algn="tl">
                      <a:srgbClr val="000000"/>
                    </a:outerShdw>
                  </a:effectLst>
                </a:rPr>
                <a:t>Ministry</a:t>
              </a:r>
              <a:r>
                <a:rPr lang="nl-BE" sz="1400" i="1" dirty="0">
                  <a:solidFill>
                    <a:srgbClr val="FFFFFF"/>
                  </a:solidFill>
                  <a:effectLst>
                    <a:outerShdw blurRad="38100" dist="38100" dir="2700000" algn="tl">
                      <a:srgbClr val="000000"/>
                    </a:outerShdw>
                  </a:effectLst>
                </a:rPr>
                <a:t> </a:t>
              </a:r>
              <a:endParaRPr lang="nl-BE" sz="1000" i="1" dirty="0">
                <a:solidFill>
                  <a:srgbClr val="FFFFFF"/>
                </a:solidFill>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79"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a:t>
            </a:r>
            <a:r>
              <a:rPr lang="nl-BE" sz="1200" i="1" dirty="0" err="1">
                <a:solidFill>
                  <a:srgbClr val="FFFFFF"/>
                </a:solidFill>
                <a:effectLst>
                  <a:outerShdw blurRad="38100" dist="38100" dir="2700000" algn="tl">
                    <a:srgbClr val="000000"/>
                  </a:outerShdw>
                </a:effectLst>
              </a:rPr>
              <a:t>institution</a:t>
            </a:r>
            <a:endParaRPr lang="nl-BE" sz="1200" i="1" dirty="0">
              <a:solidFill>
                <a:srgbClr val="FFFFFF"/>
              </a:solidFill>
            </a:endParaRP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MyCareNet</a:t>
            </a:r>
            <a:endParaRPr lang="nl-BE" sz="1000" i="1">
              <a:solidFill>
                <a:srgbClr val="FFFFFF"/>
              </a:solidFill>
            </a:endParaRP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professional</a:t>
            </a:r>
            <a:endParaRPr lang="nl-BE" sz="1200" i="1" dirty="0">
              <a:solidFill>
                <a:srgbClr val="FFFFFF"/>
              </a:solidFill>
            </a:endParaRP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Site RIZIV</a:t>
            </a:r>
            <a:endParaRPr lang="nl-BE" sz="1000" i="1">
              <a:solidFill>
                <a:srgbClr val="FFFFFF"/>
              </a:solidFill>
            </a:endParaRP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10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117"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126" name="Slide Number Placeholder 7"/>
          <p:cNvSpPr>
            <a:spLocks noGrp="1"/>
          </p:cNvSpPr>
          <p:nvPr>
            <p:ph type="sldNum" sz="quarter" idx="12"/>
          </p:nvPr>
        </p:nvSpPr>
        <p:spPr>
          <a:xfrm>
            <a:off x="9027761" y="6256827"/>
            <a:ext cx="2743200" cy="365760"/>
          </a:xfrm>
        </p:spPr>
        <p:txBody>
          <a:bodyPr/>
          <a:lstStyle/>
          <a:p>
            <a:fld id="{30A9230E-FFBB-4CCB-ABD7-198084EDE768}" type="slidenum">
              <a:rPr lang="fr-BE" smtClean="0"/>
              <a:pPr/>
              <a:t>15</a:t>
            </a:fld>
            <a:endParaRPr lang="fr-BE" dirty="0"/>
          </a:p>
        </p:txBody>
      </p:sp>
    </p:spTree>
    <p:extLst>
      <p:ext uri="{BB962C8B-B14F-4D97-AF65-F5344CB8AC3E}">
        <p14:creationId xmlns:p14="http://schemas.microsoft.com/office/powerpoint/2010/main" val="3691275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z="3200" dirty="0" smtClean="0"/>
              <a:t>eHealth-platform : basic services &amp; </a:t>
            </a:r>
            <a:r>
              <a:rPr lang="nl-BE" sz="3200" dirty="0" err="1" smtClean="0"/>
              <a:t>API’s</a:t>
            </a:r>
            <a:endParaRPr lang="en-US" sz="3200" dirty="0"/>
          </a:p>
        </p:txBody>
      </p:sp>
      <p:sp>
        <p:nvSpPr>
          <p:cNvPr id="56" name="Slide Number Placeholder 2"/>
          <p:cNvSpPr>
            <a:spLocks noGrp="1"/>
          </p:cNvSpPr>
          <p:nvPr>
            <p:ph type="sldNum" sz="quarter" idx="12"/>
          </p:nvPr>
        </p:nvSpPr>
        <p:spPr>
          <a:xfrm>
            <a:off x="11020073" y="6295796"/>
            <a:ext cx="750888" cy="365125"/>
          </a:xfrm>
        </p:spPr>
        <p:txBody>
          <a:bodyPr/>
          <a:lstStyle/>
          <a:p>
            <a:fld id="{30A9230E-FFBB-4CCB-ABD7-198084EDE768}" type="slidenum">
              <a:rPr lang="fr-BE" smtClean="0"/>
              <a:pPr/>
              <a:t>16</a:t>
            </a:fld>
            <a:endParaRPr lang="fr-BE"/>
          </a:p>
        </p:txBody>
      </p:sp>
      <p:graphicFrame>
        <p:nvGraphicFramePr>
          <p:cNvPr id="57" name="Content Placeholder 5"/>
          <p:cNvGraphicFramePr>
            <a:graphicFrameLocks noGrp="1"/>
          </p:cNvGraphicFramePr>
          <p:nvPr>
            <p:ph idx="4294967295"/>
            <p:extLst>
              <p:ext uri="{D42A27DB-BD31-4B8C-83A1-F6EECF244321}">
                <p14:modId xmlns:p14="http://schemas.microsoft.com/office/powerpoint/2010/main" val="1127460215"/>
              </p:ext>
            </p:extLst>
          </p:nvPr>
        </p:nvGraphicFramePr>
        <p:xfrm>
          <a:off x="1159109" y="1327355"/>
          <a:ext cx="10039829" cy="5427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405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Electronic </a:t>
            </a:r>
            <a:r>
              <a:rPr lang="en-US" sz="3200" dirty="0"/>
              <a:t>information sharing: some figures</a:t>
            </a:r>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9" name="Picture 18"/>
          <p:cNvPicPr>
            <a:picLocks noGrp="1" noChangeAspect="1"/>
          </p:cNvPicPr>
          <p:nvPr/>
        </p:nvPicPr>
        <p:blipFill rotWithShape="1">
          <a:blip r:embed="rId3">
            <a:extLst>
              <a:ext uri="{28A0092B-C50C-407E-A947-70E740481C1C}">
                <a14:useLocalDpi xmlns:a14="http://schemas.microsoft.com/office/drawing/2010/main" val="0"/>
              </a:ext>
            </a:extLst>
          </a:blip>
          <a:stretch/>
        </p:blipFill>
        <p:spPr>
          <a:xfrm>
            <a:off x="3593643" y="1383057"/>
            <a:ext cx="3810000" cy="153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341" y="4682076"/>
            <a:ext cx="1219279" cy="1249472"/>
          </a:xfrm>
          <a:prstGeom prst="rect">
            <a:avLst/>
          </a:prstGeom>
        </p:spPr>
      </p:pic>
      <p:grpSp>
        <p:nvGrpSpPr>
          <p:cNvPr id="21" name="Group 20"/>
          <p:cNvGrpSpPr/>
          <p:nvPr/>
        </p:nvGrpSpPr>
        <p:grpSpPr>
          <a:xfrm>
            <a:off x="9841760" y="1689100"/>
            <a:ext cx="1822935" cy="1971878"/>
            <a:chOff x="4322077" y="1104236"/>
            <a:chExt cx="1822935" cy="1971878"/>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213" y="1104236"/>
              <a:ext cx="1004665" cy="1116000"/>
            </a:xfrm>
            <a:prstGeom prst="rect">
              <a:avLst/>
            </a:prstGeom>
          </p:spPr>
        </p:pic>
        <p:sp>
          <p:nvSpPr>
            <p:cNvPr id="23" name="Rectangle 22"/>
            <p:cNvSpPr/>
            <p:nvPr/>
          </p:nvSpPr>
          <p:spPr>
            <a:xfrm>
              <a:off x="4322077" y="2337450"/>
              <a:ext cx="1822935" cy="738664"/>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84 million </a:t>
              </a:r>
            </a:p>
            <a:p>
              <a:pPr algn="ctr"/>
              <a:r>
                <a:rPr lang="en-US" sz="1200" b="1" dirty="0">
                  <a:solidFill>
                    <a:srgbClr val="4A6C5B"/>
                  </a:solidFill>
                  <a:latin typeface="Arial" panose="020B0604020202020204" pitchFamily="34" charset="0"/>
                  <a:cs typeface="Arial" panose="020B0604020202020204" pitchFamily="34" charset="0"/>
                </a:rPr>
                <a:t>Messages / year</a:t>
              </a:r>
            </a:p>
            <a:p>
              <a:pPr algn="ctr"/>
              <a:r>
                <a:rPr lang="en-US" sz="1200" b="1" dirty="0">
                  <a:solidFill>
                    <a:srgbClr val="4A6C5B"/>
                  </a:solidFill>
                  <a:latin typeface="Arial" panose="020B0604020202020204" pitchFamily="34" charset="0"/>
                  <a:cs typeface="Arial" panose="020B0604020202020204" pitchFamily="34" charset="0"/>
                </a:rPr>
                <a:t>via secure </a:t>
              </a:r>
              <a:r>
                <a:rPr lang="en-US" sz="1200" b="1" dirty="0" err="1">
                  <a:solidFill>
                    <a:srgbClr val="4A6C5B"/>
                  </a:solidFill>
                  <a:latin typeface="Arial" panose="020B0604020202020204" pitchFamily="34" charset="0"/>
                  <a:cs typeface="Arial" panose="020B0604020202020204" pitchFamily="34" charset="0"/>
                </a:rPr>
                <a:t>eHealthBox</a:t>
              </a:r>
              <a:endParaRPr lang="en-US" sz="1200" b="1" dirty="0">
                <a:solidFill>
                  <a:srgbClr val="4A6C5B"/>
                </a:solidFill>
                <a:latin typeface="Arial" panose="020B0604020202020204" pitchFamily="34" charset="0"/>
                <a:cs typeface="Arial" panose="020B0604020202020204" pitchFamily="34" charset="0"/>
              </a:endParaRPr>
            </a:p>
          </p:txBody>
        </p:sp>
      </p:grpSp>
      <p:grpSp>
        <p:nvGrpSpPr>
          <p:cNvPr id="24" name="Group 23"/>
          <p:cNvGrpSpPr/>
          <p:nvPr/>
        </p:nvGrpSpPr>
        <p:grpSpPr>
          <a:xfrm>
            <a:off x="7976555" y="1813677"/>
            <a:ext cx="1240334" cy="1684462"/>
            <a:chOff x="8118935" y="1198472"/>
            <a:chExt cx="1240334" cy="1684462"/>
          </a:xfrm>
        </p:grpSpPr>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8118935" y="1198472"/>
              <a:ext cx="1240334" cy="1240334"/>
            </a:xfrm>
            <a:prstGeom prst="rect">
              <a:avLst/>
            </a:prstGeom>
          </p:spPr>
        </p:pic>
        <p:sp>
          <p:nvSpPr>
            <p:cNvPr id="26" name="Rectangle 25"/>
            <p:cNvSpPr/>
            <p:nvPr/>
          </p:nvSpPr>
          <p:spPr>
            <a:xfrm>
              <a:off x="8183946" y="2328936"/>
              <a:ext cx="1034257" cy="553998"/>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+62%</a:t>
              </a:r>
              <a:r>
                <a:rPr lang="en-US" sz="2000" b="1" dirty="0">
                  <a:solidFill>
                    <a:srgbClr val="4A6C5B"/>
                  </a:solidFill>
                  <a:latin typeface="Arial" panose="020B0604020202020204" pitchFamily="34" charset="0"/>
                  <a:cs typeface="Arial" panose="020B0604020202020204" pitchFamily="34" charset="0"/>
                </a:rPr>
                <a:t/>
              </a:r>
              <a:br>
                <a:rPr lang="en-US" sz="2000" b="1" dirty="0">
                  <a:solidFill>
                    <a:srgbClr val="4A6C5B"/>
                  </a:solidFill>
                  <a:latin typeface="Arial" panose="020B0604020202020204" pitchFamily="34" charset="0"/>
                  <a:cs typeface="Arial" panose="020B0604020202020204" pitchFamily="34" charset="0"/>
                </a:rPr>
              </a:br>
              <a:r>
                <a:rPr lang="en-US" sz="1200" b="1" dirty="0">
                  <a:solidFill>
                    <a:srgbClr val="4A6C5B"/>
                  </a:solidFill>
                  <a:latin typeface="Arial" panose="020B0604020202020204" pitchFamily="34" charset="0"/>
                  <a:cs typeface="Arial" panose="020B0604020202020204" pitchFamily="34" charset="0"/>
                </a:rPr>
                <a:t>went digital</a:t>
              </a:r>
            </a:p>
          </p:txBody>
        </p:sp>
      </p:grpSp>
      <p:grpSp>
        <p:nvGrpSpPr>
          <p:cNvPr id="27" name="Group 26"/>
          <p:cNvGrpSpPr/>
          <p:nvPr/>
        </p:nvGrpSpPr>
        <p:grpSpPr>
          <a:xfrm>
            <a:off x="1106621" y="5382186"/>
            <a:ext cx="804993" cy="1009885"/>
            <a:chOff x="101697" y="4873479"/>
            <a:chExt cx="804993" cy="1009885"/>
          </a:xfrm>
        </p:grpSpPr>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86690" y="4873479"/>
              <a:ext cx="720000" cy="720000"/>
            </a:xfrm>
            <a:prstGeom prst="rect">
              <a:avLst/>
            </a:prstGeom>
          </p:spPr>
        </p:pic>
        <p:sp>
          <p:nvSpPr>
            <p:cNvPr id="29" name="Rectangle 28"/>
            <p:cNvSpPr/>
            <p:nvPr/>
          </p:nvSpPr>
          <p:spPr>
            <a:xfrm>
              <a:off x="101697" y="5575587"/>
              <a:ext cx="731290" cy="307777"/>
            </a:xfrm>
            <a:prstGeom prst="rect">
              <a:avLst/>
            </a:prstGeom>
          </p:spPr>
          <p:txBody>
            <a:bodyPr wrap="none">
              <a:spAutoFit/>
            </a:bodyPr>
            <a:lstStyle/>
            <a:p>
              <a:r>
                <a:rPr lang="en-US" sz="1400" b="1" dirty="0">
                  <a:solidFill>
                    <a:srgbClr val="4A6C5B"/>
                  </a:solidFill>
                  <a:latin typeface="Arial" panose="020B0604020202020204" pitchFamily="34" charset="0"/>
                  <a:cs typeface="Arial" panose="020B0604020202020204" pitchFamily="34" charset="0"/>
                </a:rPr>
                <a:t>14.000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0" name="Group 29"/>
          <p:cNvGrpSpPr/>
          <p:nvPr/>
        </p:nvGrpSpPr>
        <p:grpSpPr>
          <a:xfrm>
            <a:off x="2281521" y="5382186"/>
            <a:ext cx="740873" cy="1009885"/>
            <a:chOff x="2766306" y="4873479"/>
            <a:chExt cx="740873" cy="100988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787179" y="4873479"/>
              <a:ext cx="720000" cy="720000"/>
            </a:xfrm>
            <a:prstGeom prst="rect">
              <a:avLst/>
            </a:prstGeom>
          </p:spPr>
        </p:pic>
        <p:sp>
          <p:nvSpPr>
            <p:cNvPr id="32" name="Rectangle 31"/>
            <p:cNvSpPr/>
            <p:nvPr/>
          </p:nvSpPr>
          <p:spPr>
            <a:xfrm>
              <a:off x="2766306" y="5575587"/>
              <a:ext cx="631904" cy="307777"/>
            </a:xfrm>
            <a:prstGeom prst="rect">
              <a:avLst/>
            </a:prstGeom>
          </p:spPr>
          <p:txBody>
            <a:bodyPr wrap="none">
              <a:spAutoFit/>
            </a:bodyPr>
            <a:lstStyle/>
            <a:p>
              <a:r>
                <a:rPr lang="en-US" sz="1400" b="1" dirty="0">
                  <a:solidFill>
                    <a:srgbClr val="4A6C5B"/>
                  </a:solidFill>
                  <a:latin typeface="Arial" panose="020B0604020202020204" pitchFamily="34" charset="0"/>
                  <a:cs typeface="Arial" panose="020B0604020202020204" pitchFamily="34" charset="0"/>
                </a:rPr>
                <a:t>4.800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3" name="Group 32"/>
          <p:cNvGrpSpPr/>
          <p:nvPr/>
        </p:nvGrpSpPr>
        <p:grpSpPr>
          <a:xfrm>
            <a:off x="1093603" y="4398828"/>
            <a:ext cx="2018501" cy="976017"/>
            <a:chOff x="2250873" y="5934586"/>
            <a:chExt cx="1485421" cy="718045"/>
          </a:xfrm>
        </p:grpSpPr>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35" name="Rectangle 34"/>
            <p:cNvSpPr/>
            <p:nvPr/>
          </p:nvSpPr>
          <p:spPr>
            <a:xfrm>
              <a:off x="2250873" y="6380918"/>
              <a:ext cx="1485421" cy="271713"/>
            </a:xfrm>
            <a:prstGeom prst="rect">
              <a:avLst/>
            </a:prstGeom>
          </p:spPr>
          <p:txBody>
            <a:bodyPr wrap="none">
              <a:spAutoFit/>
            </a:bodyPr>
            <a:lstStyle/>
            <a:p>
              <a:pPr algn="ctr"/>
              <a:r>
                <a:rPr lang="en-US" b="1" dirty="0">
                  <a:solidFill>
                    <a:srgbClr val="C00000"/>
                  </a:solidFill>
                  <a:latin typeface="Arial" panose="020B0604020202020204" pitchFamily="34" charset="0"/>
                  <a:cs typeface="Arial" panose="020B0604020202020204" pitchFamily="34" charset="0"/>
                </a:rPr>
                <a:t>5 million / month</a:t>
              </a:r>
            </a:p>
          </p:txBody>
        </p:sp>
      </p:grpSp>
      <p:grpSp>
        <p:nvGrpSpPr>
          <p:cNvPr id="36" name="Group 35"/>
          <p:cNvGrpSpPr/>
          <p:nvPr/>
        </p:nvGrpSpPr>
        <p:grpSpPr>
          <a:xfrm>
            <a:off x="8580909" y="4287859"/>
            <a:ext cx="3168353" cy="1852774"/>
            <a:chOff x="5208081" y="5237128"/>
            <a:chExt cx="3168353" cy="1852774"/>
          </a:xfrm>
        </p:grpSpPr>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206" y="5237128"/>
              <a:ext cx="1617587" cy="864000"/>
            </a:xfrm>
            <a:prstGeom prst="rect">
              <a:avLst/>
            </a:prstGeom>
          </p:spPr>
        </p:pic>
        <p:sp>
          <p:nvSpPr>
            <p:cNvPr id="38" name="Rectangle 37"/>
            <p:cNvSpPr/>
            <p:nvPr/>
          </p:nvSpPr>
          <p:spPr>
            <a:xfrm>
              <a:off x="5208081" y="6166572"/>
              <a:ext cx="3168353" cy="923330"/>
            </a:xfrm>
            <a:prstGeom prst="rect">
              <a:avLst/>
            </a:prstGeom>
          </p:spPr>
          <p:txBody>
            <a:bodyPr wrap="square">
              <a:spAutoFit/>
            </a:bodyPr>
            <a:lstStyle/>
            <a:p>
              <a:pPr algn="ctr"/>
              <a:r>
                <a:rPr lang="en-US" b="1" dirty="0">
                  <a:solidFill>
                    <a:srgbClr val="4A6C5B"/>
                  </a:solidFill>
                  <a:latin typeface="Arial" panose="020B0604020202020204" pitchFamily="34" charset="0"/>
                  <a:cs typeface="Arial" panose="020B0604020202020204" pitchFamily="34" charset="0"/>
                </a:rPr>
                <a:t>3,5 million</a:t>
              </a:r>
            </a:p>
            <a:p>
              <a:pPr algn="ctr"/>
              <a:r>
                <a:rPr lang="en-US" sz="1200" b="1" dirty="0">
                  <a:solidFill>
                    <a:srgbClr val="4A6C5B"/>
                  </a:solidFill>
                  <a:latin typeface="Arial" panose="020B0604020202020204" pitchFamily="34" charset="0"/>
                  <a:cs typeface="Arial" panose="020B0604020202020204" pitchFamily="34" charset="0"/>
                </a:rPr>
                <a:t>Belgian patients with </a:t>
              </a:r>
            </a:p>
            <a:p>
              <a:pPr algn="ctr"/>
              <a:r>
                <a:rPr lang="en-US" sz="1200" b="1" dirty="0">
                  <a:solidFill>
                    <a:srgbClr val="4A6C5B"/>
                  </a:solidFill>
                  <a:latin typeface="Arial" panose="020B0604020202020204" pitchFamily="34" charset="0"/>
                  <a:cs typeface="Arial" panose="020B0604020202020204" pitchFamily="34" charset="0"/>
                </a:rPr>
                <a:t>Summary Electronic Health Records in health vaults  </a:t>
              </a:r>
            </a:p>
          </p:txBody>
        </p:sp>
      </p:grpSp>
      <p:grpSp>
        <p:nvGrpSpPr>
          <p:cNvPr id="39" name="Group 38"/>
          <p:cNvGrpSpPr/>
          <p:nvPr/>
        </p:nvGrpSpPr>
        <p:grpSpPr>
          <a:xfrm>
            <a:off x="4899642" y="3075153"/>
            <a:ext cx="2281394" cy="1437214"/>
            <a:chOff x="5683221" y="3322850"/>
            <a:chExt cx="2281394" cy="1437214"/>
          </a:xfrm>
        </p:grpSpPr>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60781" y="3322850"/>
              <a:ext cx="1326268" cy="864000"/>
            </a:xfrm>
            <a:prstGeom prst="rect">
              <a:avLst/>
            </a:prstGeom>
          </p:spPr>
        </p:pic>
        <p:sp>
          <p:nvSpPr>
            <p:cNvPr id="41" name="Rectangle 40"/>
            <p:cNvSpPr/>
            <p:nvPr/>
          </p:nvSpPr>
          <p:spPr>
            <a:xfrm>
              <a:off x="5683221" y="4206066"/>
              <a:ext cx="2281394" cy="553998"/>
            </a:xfrm>
            <a:prstGeom prst="rect">
              <a:avLst/>
            </a:prstGeom>
          </p:spPr>
          <p:txBody>
            <a:bodyPr wrap="none">
              <a:spAutoFit/>
            </a:bodyPr>
            <a:lstStyle/>
            <a:p>
              <a:pPr algn="ctr"/>
              <a:r>
                <a:rPr lang="en-US" b="1" spc="100" dirty="0">
                  <a:solidFill>
                    <a:srgbClr val="C00000"/>
                  </a:solidFill>
                  <a:latin typeface="Arial" panose="020B0604020202020204" pitchFamily="34" charset="0"/>
                  <a:cs typeface="Arial" panose="020B0604020202020204" pitchFamily="34" charset="0"/>
                </a:rPr>
                <a:t>13.300.000.000</a:t>
              </a:r>
            </a:p>
            <a:p>
              <a:pPr algn="ctr"/>
              <a:r>
                <a:rPr lang="en-US" sz="1200" b="1" dirty="0">
                  <a:solidFill>
                    <a:srgbClr val="4A6C5B"/>
                  </a:solidFill>
                  <a:latin typeface="Arial" panose="020B0604020202020204" pitchFamily="34" charset="0"/>
                  <a:cs typeface="Arial" panose="020B0604020202020204" pitchFamily="34" charset="0"/>
                </a:rPr>
                <a:t>Digital transactions annually</a:t>
              </a:r>
            </a:p>
          </p:txBody>
        </p:sp>
      </p:grpSp>
      <p:grpSp>
        <p:nvGrpSpPr>
          <p:cNvPr id="42" name="Group 41"/>
          <p:cNvGrpSpPr/>
          <p:nvPr/>
        </p:nvGrpSpPr>
        <p:grpSpPr>
          <a:xfrm>
            <a:off x="1361449" y="1635700"/>
            <a:ext cx="1502334" cy="1778003"/>
            <a:chOff x="1251865" y="1059565"/>
            <a:chExt cx="1502334" cy="1778003"/>
          </a:xfrm>
        </p:grpSpPr>
        <p:grpSp>
          <p:nvGrpSpPr>
            <p:cNvPr id="43" name="Group 42"/>
            <p:cNvGrpSpPr/>
            <p:nvPr/>
          </p:nvGrpSpPr>
          <p:grpSpPr>
            <a:xfrm>
              <a:off x="1331576" y="1059565"/>
              <a:ext cx="1342914" cy="1098997"/>
              <a:chOff x="1125953" y="1169428"/>
              <a:chExt cx="1342914" cy="1098997"/>
            </a:xfrm>
          </p:grpSpPr>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5953" y="1169428"/>
                <a:ext cx="1342914" cy="1098997"/>
              </a:xfrm>
              <a:prstGeom prst="rect">
                <a:avLst/>
              </a:prstGeom>
            </p:spPr>
          </p:pic>
          <p:pic>
            <p:nvPicPr>
              <p:cNvPr id="46" name="Picture 45"/>
              <p:cNvPicPr>
                <a:picLocks noChangeAspect="1"/>
              </p:cNvPicPr>
              <p:nvPr/>
            </p:nvPicPr>
            <p:blipFill rotWithShape="1">
              <a:blip r:embed="rId14" cstate="print">
                <a:extLst>
                  <a:ext uri="{28A0092B-C50C-407E-A947-70E740481C1C}">
                    <a14:useLocalDpi xmlns:a14="http://schemas.microsoft.com/office/drawing/2010/main" val="0"/>
                  </a:ext>
                </a:extLst>
              </a:blip>
              <a:srcRect l="39497" t="36834" r="39089" b="37666"/>
              <a:stretch/>
            </p:blipFill>
            <p:spPr>
              <a:xfrm>
                <a:off x="1510054" y="1308335"/>
                <a:ext cx="574712" cy="560070"/>
              </a:xfrm>
              <a:prstGeom prst="rect">
                <a:avLst/>
              </a:prstGeom>
            </p:spPr>
          </p:pic>
        </p:grpSp>
        <p:sp>
          <p:nvSpPr>
            <p:cNvPr id="44" name="Rectangle 43"/>
            <p:cNvSpPr/>
            <p:nvPr/>
          </p:nvSpPr>
          <p:spPr>
            <a:xfrm>
              <a:off x="1251865" y="2098904"/>
              <a:ext cx="1502334" cy="738664"/>
            </a:xfrm>
            <a:prstGeom prst="rect">
              <a:avLst/>
            </a:prstGeom>
          </p:spPr>
          <p:txBody>
            <a:bodyPr wrap="none">
              <a:spAutoFit/>
            </a:bodyPr>
            <a:lstStyle/>
            <a:p>
              <a:pPr algn="ctr"/>
              <a:r>
                <a:rPr lang="en-US" b="1" dirty="0">
                  <a:solidFill>
                    <a:srgbClr val="C00000"/>
                  </a:solidFill>
                  <a:latin typeface="Arial" panose="020B0604020202020204" pitchFamily="34" charset="0"/>
                  <a:cs typeface="Arial" panose="020B0604020202020204" pitchFamily="34" charset="0"/>
                </a:rPr>
                <a:t>&gt;76%</a:t>
              </a:r>
            </a:p>
            <a:p>
              <a:pPr algn="ctr"/>
              <a:r>
                <a:rPr lang="en-US" sz="1200" b="1" dirty="0">
                  <a:solidFill>
                    <a:srgbClr val="4A6C5B"/>
                  </a:solidFill>
                  <a:latin typeface="Arial" panose="020B0604020202020204" pitchFamily="34" charset="0"/>
                  <a:cs typeface="Arial" panose="020B0604020202020204" pitchFamily="34" charset="0"/>
                </a:rPr>
                <a:t>Belgian citizens’</a:t>
              </a:r>
            </a:p>
            <a:p>
              <a:pPr algn="ctr"/>
              <a:r>
                <a:rPr lang="en-US" sz="1200" b="1" dirty="0">
                  <a:solidFill>
                    <a:srgbClr val="4A6C5B"/>
                  </a:solidFill>
                  <a:latin typeface="Arial" panose="020B0604020202020204" pitchFamily="34" charset="0"/>
                  <a:cs typeface="Arial" panose="020B0604020202020204" pitchFamily="34" charset="0"/>
                </a:rPr>
                <a:t>Informed Consent</a:t>
              </a:r>
            </a:p>
          </p:txBody>
        </p:sp>
      </p:grpSp>
      <p:sp>
        <p:nvSpPr>
          <p:cNvPr id="47" name="Rectangle 46"/>
          <p:cNvSpPr/>
          <p:nvPr/>
        </p:nvSpPr>
        <p:spPr>
          <a:xfrm>
            <a:off x="852224" y="3970077"/>
            <a:ext cx="2603598" cy="338554"/>
          </a:xfrm>
          <a:prstGeom prst="rect">
            <a:avLst/>
          </a:prstGeom>
          <a:solidFill>
            <a:srgbClr val="4A6C5B"/>
          </a:solidFill>
        </p:spPr>
        <p:txBody>
          <a:bodyPr wrap="none">
            <a:spAutoFit/>
          </a:bodyPr>
          <a:lstStyle/>
          <a:p>
            <a:pPr algn="ctr"/>
            <a:r>
              <a:rPr lang="en-US" sz="1600" b="1" dirty="0">
                <a:solidFill>
                  <a:schemeClr val="bg1"/>
                </a:solidFill>
                <a:latin typeface="Arial" panose="020B0604020202020204" pitchFamily="34" charset="0"/>
                <a:cs typeface="Arial" panose="020B0604020202020204" pitchFamily="34" charset="0"/>
              </a:rPr>
              <a:t>Electronic Prescriptions</a:t>
            </a:r>
          </a:p>
        </p:txBody>
      </p:sp>
      <p:sp>
        <p:nvSpPr>
          <p:cNvPr id="48" name="Rectangle 47"/>
          <p:cNvSpPr/>
          <p:nvPr/>
        </p:nvSpPr>
        <p:spPr>
          <a:xfrm>
            <a:off x="4024778" y="5771625"/>
            <a:ext cx="3907282" cy="738664"/>
          </a:xfrm>
          <a:prstGeom prst="rect">
            <a:avLst/>
          </a:prstGeom>
        </p:spPr>
        <p:txBody>
          <a:bodyPr wrap="square">
            <a:spAutoFit/>
          </a:bodyPr>
          <a:lstStyle/>
          <a:p>
            <a:pPr lvl="1" algn="ctr"/>
            <a:r>
              <a:rPr lang="nl-BE" b="1" dirty="0">
                <a:solidFill>
                  <a:srgbClr val="4A6C5B"/>
                </a:solidFill>
                <a:latin typeface="Arial" panose="020B0604020202020204" pitchFamily="34" charset="0"/>
                <a:cs typeface="Arial" panose="020B0604020202020204" pitchFamily="34" charset="0"/>
              </a:rPr>
              <a:t>200 </a:t>
            </a:r>
            <a:r>
              <a:rPr lang="nl-BE" b="1" dirty="0" err="1">
                <a:solidFill>
                  <a:srgbClr val="4A6C5B"/>
                </a:solidFill>
                <a:latin typeface="Arial" panose="020B0604020202020204" pitchFamily="34" charset="0"/>
                <a:cs typeface="Arial" panose="020B0604020202020204" pitchFamily="34" charset="0"/>
              </a:rPr>
              <a:t>million</a:t>
            </a:r>
            <a:endParaRPr lang="nl-BE" b="1" dirty="0">
              <a:solidFill>
                <a:srgbClr val="4A6C5B"/>
              </a:solidFill>
              <a:latin typeface="Arial" panose="020B0604020202020204" pitchFamily="34" charset="0"/>
              <a:cs typeface="Arial" panose="020B0604020202020204" pitchFamily="34" charset="0"/>
            </a:endParaRPr>
          </a:p>
          <a:p>
            <a:pPr lvl="1" algn="ctr"/>
            <a:r>
              <a:rPr lang="nl-BE" sz="1200" b="1" dirty="0" err="1">
                <a:solidFill>
                  <a:srgbClr val="4A6C5B"/>
                </a:solidFill>
                <a:latin typeface="Arial" panose="020B0604020202020204" pitchFamily="34" charset="0"/>
                <a:cs typeface="Arial" panose="020B0604020202020204" pitchFamily="34" charset="0"/>
              </a:rPr>
              <a:t>electronic</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documents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available</a:t>
            </a:r>
            <a:endParaRPr lang="nl-BE" sz="1200" b="1" dirty="0">
              <a:solidFill>
                <a:srgbClr val="4A6C5B"/>
              </a:solidFill>
              <a:latin typeface="Arial" panose="020B0604020202020204" pitchFamily="34" charset="0"/>
              <a:cs typeface="Arial" panose="020B0604020202020204" pitchFamily="34" charset="0"/>
            </a:endParaRPr>
          </a:p>
          <a:p>
            <a:pPr lvl="1" algn="ctr"/>
            <a:r>
              <a:rPr lang="nl-BE" sz="1200" b="1" dirty="0">
                <a:solidFill>
                  <a:srgbClr val="4A6C5B"/>
                </a:solidFill>
                <a:latin typeface="Arial" panose="020B0604020202020204" pitchFamily="34" charset="0"/>
                <a:cs typeface="Arial" panose="020B0604020202020204" pitchFamily="34" charset="0"/>
              </a:rPr>
              <a:t>at </a:t>
            </a:r>
            <a:r>
              <a:rPr lang="nl-BE" sz="1200" b="1" dirty="0" err="1">
                <a:solidFill>
                  <a:srgbClr val="4A6C5B"/>
                </a:solidFill>
                <a:latin typeface="Arial" panose="020B0604020202020204" pitchFamily="34" charset="0"/>
                <a:cs typeface="Arial" panose="020B0604020202020204" pitchFamily="34" charset="0"/>
              </a:rPr>
              <a:t>hospitals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and</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clinical</a:t>
            </a:r>
            <a:r>
              <a:rPr lang="nl-BE" sz="1200" b="1" dirty="0">
                <a:solidFill>
                  <a:srgbClr val="4A6C5B"/>
                </a:solidFill>
                <a:latin typeface="Arial" panose="020B0604020202020204" pitchFamily="34" charset="0"/>
                <a:cs typeface="Arial" panose="020B0604020202020204" pitchFamily="34" charset="0"/>
              </a:rPr>
              <a:t> labs</a:t>
            </a:r>
          </a:p>
        </p:txBody>
      </p:sp>
      <p:sp>
        <p:nvSpPr>
          <p:cNvPr id="49"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t>17</a:t>
            </a:fld>
            <a:endParaRPr lang="fr-BE"/>
          </a:p>
        </p:txBody>
      </p:sp>
    </p:spTree>
    <p:extLst>
      <p:ext uri="{BB962C8B-B14F-4D97-AF65-F5344CB8AC3E}">
        <p14:creationId xmlns:p14="http://schemas.microsoft.com/office/powerpoint/2010/main" val="1988195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health.fgov.be/sites/default/files/assets/patientconsent/ban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662" y="270538"/>
            <a:ext cx="4329129" cy="24408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Global </a:t>
            </a:r>
            <a:r>
              <a:rPr lang="en-US" dirty="0"/>
              <a:t>m</a:t>
            </a:r>
            <a:r>
              <a:rPr lang="en-US" dirty="0" smtClean="0"/>
              <a:t>edical file &amp; </a:t>
            </a:r>
            <a:r>
              <a:rPr lang="en-US" dirty="0"/>
              <a:t>p</a:t>
            </a:r>
            <a:r>
              <a:rPr lang="en-US" dirty="0" smtClean="0"/>
              <a:t>atient consent</a:t>
            </a:r>
            <a:endParaRPr lang="en-US" dirty="0"/>
          </a:p>
        </p:txBody>
      </p:sp>
      <p:pic>
        <p:nvPicPr>
          <p:cNvPr id="10" name="Picture Placeholder 9"/>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1085" r="-1734"/>
          <a:stretch/>
        </p:blipFill>
        <p:spPr>
          <a:xfrm>
            <a:off x="339435" y="1859724"/>
            <a:ext cx="5577137" cy="4458267"/>
          </a:xfrm>
        </p:spPr>
      </p:pic>
      <p:pic>
        <p:nvPicPr>
          <p:cNvPr id="12" name="Picture 11"/>
          <p:cNvPicPr>
            <a:picLocks noChangeAspect="1"/>
          </p:cNvPicPr>
          <p:nvPr/>
        </p:nvPicPr>
        <p:blipFill>
          <a:blip r:embed="rId5"/>
          <a:stretch>
            <a:fillRect/>
          </a:stretch>
        </p:blipFill>
        <p:spPr>
          <a:xfrm>
            <a:off x="339435" y="2992543"/>
            <a:ext cx="5498783" cy="3027017"/>
          </a:xfrm>
          <a:prstGeom prst="rect">
            <a:avLst/>
          </a:prstGeom>
        </p:spPr>
      </p:pic>
      <p:pic>
        <p:nvPicPr>
          <p:cNvPr id="13" name="Picture 12"/>
          <p:cNvPicPr>
            <a:picLocks noChangeAspect="1"/>
          </p:cNvPicPr>
          <p:nvPr/>
        </p:nvPicPr>
        <p:blipFill>
          <a:blip r:embed="rId6"/>
          <a:stretch>
            <a:fillRect/>
          </a:stretch>
        </p:blipFill>
        <p:spPr>
          <a:xfrm>
            <a:off x="637948" y="1354627"/>
            <a:ext cx="4491628" cy="2646328"/>
          </a:xfrm>
          <a:prstGeom prst="rect">
            <a:avLst/>
          </a:prstGeom>
        </p:spPr>
      </p:pic>
      <p:pic>
        <p:nvPicPr>
          <p:cNvPr id="15" name="Picture 14"/>
          <p:cNvPicPr>
            <a:picLocks noChangeAspect="1"/>
          </p:cNvPicPr>
          <p:nvPr/>
        </p:nvPicPr>
        <p:blipFill>
          <a:blip r:embed="rId7"/>
          <a:stretch>
            <a:fillRect/>
          </a:stretch>
        </p:blipFill>
        <p:spPr>
          <a:xfrm>
            <a:off x="6461827" y="3019482"/>
            <a:ext cx="5075566" cy="3298509"/>
          </a:xfrm>
          <a:prstGeom prst="rect">
            <a:avLst/>
          </a:prstGeom>
        </p:spPr>
      </p:pic>
      <p:sp>
        <p:nvSpPr>
          <p:cNvPr id="16" name="TextBox 15"/>
          <p:cNvSpPr txBox="1"/>
          <p:nvPr/>
        </p:nvSpPr>
        <p:spPr>
          <a:xfrm>
            <a:off x="10752866" y="4029384"/>
            <a:ext cx="1315745" cy="646331"/>
          </a:xfrm>
          <a:prstGeom prst="rect">
            <a:avLst/>
          </a:prstGeom>
          <a:noFill/>
        </p:spPr>
        <p:txBody>
          <a:bodyPr wrap="none" rtlCol="0">
            <a:spAutoFit/>
          </a:bodyPr>
          <a:lstStyle/>
          <a:p>
            <a:pPr algn="ctr"/>
            <a:r>
              <a:rPr lang="en-US" i="1" dirty="0">
                <a:solidFill>
                  <a:srgbClr val="547D68"/>
                </a:solidFill>
              </a:rPr>
              <a:t>v</a:t>
            </a:r>
            <a:r>
              <a:rPr lang="en-US" i="1" dirty="0" smtClean="0">
                <a:solidFill>
                  <a:srgbClr val="547D68"/>
                </a:solidFill>
              </a:rPr>
              <a:t>ia Consent </a:t>
            </a:r>
          </a:p>
          <a:p>
            <a:pPr algn="ctr"/>
            <a:r>
              <a:rPr lang="en-US" i="1" dirty="0" smtClean="0">
                <a:solidFill>
                  <a:srgbClr val="547D68"/>
                </a:solidFill>
              </a:rPr>
              <a:t>API</a:t>
            </a:r>
            <a:endParaRPr lang="en-US" i="1" dirty="0">
              <a:solidFill>
                <a:srgbClr val="547D68"/>
              </a:solidFill>
            </a:endParaRPr>
          </a:p>
        </p:txBody>
      </p:sp>
      <p:sp>
        <p:nvSpPr>
          <p:cNvPr id="18" name="TextBox 17"/>
          <p:cNvSpPr txBox="1"/>
          <p:nvPr/>
        </p:nvSpPr>
        <p:spPr>
          <a:xfrm>
            <a:off x="9939130" y="5561031"/>
            <a:ext cx="2088585" cy="369332"/>
          </a:xfrm>
          <a:prstGeom prst="rect">
            <a:avLst/>
          </a:prstGeom>
          <a:noFill/>
        </p:spPr>
        <p:txBody>
          <a:bodyPr wrap="none" rtlCol="0">
            <a:spAutoFit/>
          </a:bodyPr>
          <a:lstStyle/>
          <a:p>
            <a:r>
              <a:rPr lang="en-US" i="1" dirty="0">
                <a:solidFill>
                  <a:srgbClr val="FF0000"/>
                </a:solidFill>
              </a:rPr>
              <a:t>v</a:t>
            </a:r>
            <a:r>
              <a:rPr lang="en-US" i="1" dirty="0" smtClean="0">
                <a:solidFill>
                  <a:srgbClr val="FF0000"/>
                </a:solidFill>
              </a:rPr>
              <a:t>ia e-Health website</a:t>
            </a:r>
            <a:endParaRPr lang="en-US" i="1" dirty="0">
              <a:solidFill>
                <a:srgbClr val="FF0000"/>
              </a:solidFill>
            </a:endParaRPr>
          </a:p>
        </p:txBody>
      </p:sp>
      <p:sp>
        <p:nvSpPr>
          <p:cNvPr id="2" name="Slide Number Placeholder 1"/>
          <p:cNvSpPr>
            <a:spLocks noGrp="1"/>
          </p:cNvSpPr>
          <p:nvPr>
            <p:ph type="sldNum" sz="quarter" idx="12"/>
          </p:nvPr>
        </p:nvSpPr>
        <p:spPr/>
        <p:txBody>
          <a:bodyPr/>
          <a:lstStyle/>
          <a:p>
            <a:fld id="{D45B42A2-12DC-D04A-88D3-A93CC82DF348}" type="slidenum">
              <a:rPr lang="en-US" smtClean="0"/>
              <a:t>18</a:t>
            </a:fld>
            <a:endParaRPr lang="en-US" dirty="0"/>
          </a:p>
        </p:txBody>
      </p:sp>
    </p:spTree>
    <p:extLst>
      <p:ext uri="{BB962C8B-B14F-4D97-AF65-F5344CB8AC3E}">
        <p14:creationId xmlns:p14="http://schemas.microsoft.com/office/powerpoint/2010/main" val="8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8883" y="8303"/>
            <a:ext cx="11126328" cy="1129556"/>
          </a:xfrm>
        </p:spPr>
        <p:txBody>
          <a:bodyPr/>
          <a:lstStyle/>
          <a:p>
            <a:r>
              <a:rPr lang="en-US" dirty="0" smtClean="0"/>
              <a:t>API in health and social sector: some statistics and evolution</a:t>
            </a:r>
            <a:endParaRPr lang="en-US" dirty="0"/>
          </a:p>
        </p:txBody>
      </p:sp>
      <p:sp>
        <p:nvSpPr>
          <p:cNvPr id="9" name="Content Placeholder 8"/>
          <p:cNvSpPr>
            <a:spLocks noGrp="1"/>
          </p:cNvSpPr>
          <p:nvPr>
            <p:ph sz="quarter" idx="13"/>
          </p:nvPr>
        </p:nvSpPr>
        <p:spPr>
          <a:xfrm>
            <a:off x="7276698" y="1562413"/>
            <a:ext cx="4485795" cy="508437"/>
          </a:xfrm>
        </p:spPr>
        <p:txBody>
          <a:bodyPr/>
          <a:lstStyle/>
          <a:p>
            <a:r>
              <a:rPr lang="en-US" sz="2400" smtClean="0">
                <a:solidFill>
                  <a:schemeClr val="tx1">
                    <a:lumMod val="65000"/>
                    <a:lumOff val="35000"/>
                  </a:schemeClr>
                </a:solidFill>
              </a:rPr>
              <a:t>social security</a:t>
            </a:r>
            <a:endParaRPr lang="en-US" sz="2400" dirty="0">
              <a:solidFill>
                <a:schemeClr val="tx1">
                  <a:lumMod val="65000"/>
                  <a:lumOff val="35000"/>
                </a:schemeClr>
              </a:solidFill>
            </a:endParaRPr>
          </a:p>
        </p:txBody>
      </p:sp>
      <p:graphicFrame>
        <p:nvGraphicFramePr>
          <p:cNvPr id="12" name="Diagramm0"/>
          <p:cNvGraphicFramePr>
            <a:graphicFrameLocks/>
          </p:cNvGraphicFramePr>
          <p:nvPr>
            <p:extLst/>
          </p:nvPr>
        </p:nvGraphicFramePr>
        <p:xfrm>
          <a:off x="644632"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extLst/>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707781"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200+ APIs</a:t>
            </a:r>
          </a:p>
          <a:p>
            <a:pPr>
              <a:buClr>
                <a:srgbClr val="0C6EAA"/>
              </a:buClr>
            </a:pPr>
            <a:r>
              <a:rPr lang="fr-BE" sz="1700" dirty="0" err="1" smtClean="0">
                <a:latin typeface="+mn-lt"/>
              </a:rPr>
              <a:t>Consumers</a:t>
            </a:r>
            <a:r>
              <a:rPr lang="fr-BE" sz="1700" dirty="0" smtClean="0">
                <a:latin typeface="+mn-lt"/>
              </a:rPr>
              <a:t> </a:t>
            </a:r>
            <a:r>
              <a:rPr lang="fr-BE" sz="1700" dirty="0" err="1" smtClean="0">
                <a:latin typeface="+mn-lt"/>
              </a:rPr>
              <a:t>mostly</a:t>
            </a:r>
            <a:r>
              <a:rPr lang="fr-BE" sz="1700" dirty="0" smtClean="0">
                <a:latin typeface="+mn-lt"/>
              </a:rPr>
              <a:t> </a:t>
            </a:r>
            <a:r>
              <a:rPr lang="fr-BE" sz="1700" dirty="0" err="1" smtClean="0">
                <a:latin typeface="+mn-lt"/>
              </a:rPr>
              <a:t>internal</a:t>
            </a:r>
            <a:r>
              <a:rPr lang="fr-BE" sz="1700" dirty="0" smtClean="0">
                <a:latin typeface="+mn-lt"/>
              </a:rPr>
              <a:t> applications/services </a:t>
            </a:r>
            <a:r>
              <a:rPr lang="fr-BE" sz="1700" dirty="0">
                <a:latin typeface="+mn-lt"/>
              </a:rPr>
              <a:t>(# </a:t>
            </a:r>
            <a:r>
              <a:rPr lang="fr-BE" sz="1700" dirty="0" smtClean="0">
                <a:latin typeface="+mn-lt"/>
              </a:rPr>
              <a:t>200-300)</a:t>
            </a:r>
            <a:endParaRPr lang="fr-BE" sz="1700" dirty="0">
              <a:latin typeface="+mn-lt"/>
            </a:endParaRPr>
          </a:p>
          <a:p>
            <a:pPr>
              <a:buClr>
                <a:srgbClr val="0C6EAA"/>
              </a:buClr>
            </a:pPr>
            <a:r>
              <a:rPr lang="fr-BE" sz="1700" dirty="0">
                <a:latin typeface="+mn-lt"/>
              </a:rPr>
              <a:t>Peak </a:t>
            </a:r>
            <a:r>
              <a:rPr lang="fr-BE" sz="1700" dirty="0" err="1">
                <a:latin typeface="+mn-lt"/>
              </a:rPr>
              <a:t>load</a:t>
            </a:r>
            <a:r>
              <a:rPr lang="fr-BE" sz="1700" dirty="0">
                <a:latin typeface="+mn-lt"/>
              </a:rPr>
              <a:t> 1000-1500 </a:t>
            </a:r>
            <a:r>
              <a:rPr lang="fr-BE" sz="1700" dirty="0" err="1">
                <a:latin typeface="+mn-lt"/>
              </a:rPr>
              <a:t>req</a:t>
            </a:r>
            <a:r>
              <a:rPr lang="fr-BE" sz="1700" dirty="0">
                <a:latin typeface="+mn-lt"/>
              </a:rPr>
              <a:t> / s</a:t>
            </a:r>
          </a:p>
          <a:p>
            <a:pPr>
              <a:buClr>
                <a:srgbClr val="0C6EAA"/>
              </a:buClr>
            </a:pPr>
            <a:r>
              <a:rPr lang="fr-BE" sz="1700" dirty="0">
                <a:latin typeface="+mn-lt"/>
              </a:rPr>
              <a:t>300M transactions / </a:t>
            </a:r>
            <a:r>
              <a:rPr lang="fr-BE" sz="1700" dirty="0" err="1">
                <a:latin typeface="+mn-lt"/>
              </a:rPr>
              <a:t>month</a:t>
            </a:r>
            <a:endParaRPr lang="en-GB" sz="1700" dirty="0">
              <a:latin typeface="+mn-lt"/>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78" y="1501693"/>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a:extLst>
              <a:ext uri="{28A0092B-C50C-407E-A947-70E740481C1C}">
                <a14:useLocalDpi xmlns:a14="http://schemas.microsoft.com/office/drawing/2010/main" val="0"/>
              </a:ext>
            </a:extLst>
          </a:blip>
          <a:stretch/>
        </p:blipFill>
        <p:spPr>
          <a:xfrm>
            <a:off x="1944756" y="1443009"/>
            <a:ext cx="1765852" cy="711805"/>
          </a:xfrm>
          <a:prstGeom prst="rect">
            <a:avLst/>
          </a:prstGeom>
        </p:spPr>
      </p:pic>
      <p:sp>
        <p:nvSpPr>
          <p:cNvPr id="15" name="Content Placeholder 9"/>
          <p:cNvSpPr txBox="1">
            <a:spLocks/>
          </p:cNvSpPr>
          <p:nvPr/>
        </p:nvSpPr>
        <p:spPr>
          <a:xfrm>
            <a:off x="469272"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100+ APIs</a:t>
            </a:r>
          </a:p>
          <a:p>
            <a:pPr>
              <a:buClr>
                <a:srgbClr val="0C6EAA"/>
              </a:buClr>
            </a:pPr>
            <a:r>
              <a:rPr lang="fr-BE" sz="1700" dirty="0">
                <a:latin typeface="+mn-lt"/>
              </a:rPr>
              <a:t>Most </a:t>
            </a:r>
            <a:r>
              <a:rPr lang="fr-BE" sz="1700" dirty="0" err="1">
                <a:latin typeface="+mn-lt"/>
              </a:rPr>
              <a:t>consumers</a:t>
            </a:r>
            <a:r>
              <a:rPr lang="fr-BE" sz="1700" dirty="0">
                <a:latin typeface="+mn-lt"/>
              </a:rPr>
              <a:t> are </a:t>
            </a:r>
            <a:r>
              <a:rPr lang="fr-BE" sz="1700" dirty="0" err="1">
                <a:latin typeface="+mn-lt"/>
              </a:rPr>
              <a:t>external</a:t>
            </a:r>
            <a:r>
              <a:rPr lang="fr-BE" sz="1700" dirty="0">
                <a:latin typeface="+mn-lt"/>
              </a:rPr>
              <a:t> (# 20,000-24,000)</a:t>
            </a:r>
          </a:p>
          <a:p>
            <a:pPr>
              <a:buClr>
                <a:srgbClr val="0C6EAA"/>
              </a:buClr>
            </a:pPr>
            <a:r>
              <a:rPr lang="fr-BE" sz="1700" dirty="0">
                <a:latin typeface="+mn-lt"/>
              </a:rPr>
              <a:t>Peak </a:t>
            </a:r>
            <a:r>
              <a:rPr lang="fr-BE" sz="1700" dirty="0" err="1">
                <a:latin typeface="+mn-lt"/>
              </a:rPr>
              <a:t>load</a:t>
            </a:r>
            <a:r>
              <a:rPr lang="fr-BE" sz="1700" dirty="0">
                <a:latin typeface="+mn-lt"/>
              </a:rPr>
              <a:t> 2000-3000 </a:t>
            </a:r>
            <a:r>
              <a:rPr lang="fr-BE" sz="1700" dirty="0" err="1">
                <a:latin typeface="+mn-lt"/>
              </a:rPr>
              <a:t>req</a:t>
            </a:r>
            <a:r>
              <a:rPr lang="fr-BE" sz="1700" dirty="0">
                <a:latin typeface="+mn-lt"/>
              </a:rPr>
              <a:t> / s</a:t>
            </a:r>
          </a:p>
          <a:p>
            <a:pPr>
              <a:buClr>
                <a:srgbClr val="0C6EAA"/>
              </a:buClr>
            </a:pPr>
            <a:r>
              <a:rPr lang="fr-BE" sz="1700" dirty="0">
                <a:latin typeface="+mn-lt"/>
              </a:rPr>
              <a:t>1.200M transactions / </a:t>
            </a:r>
            <a:r>
              <a:rPr lang="fr-BE" sz="1700" dirty="0" err="1">
                <a:latin typeface="+mn-lt"/>
              </a:rPr>
              <a:t>month</a:t>
            </a:r>
            <a:endParaRPr lang="en-GB" sz="1700" dirty="0">
              <a:latin typeface="+mn-lt"/>
            </a:endParaRPr>
          </a:p>
          <a:p>
            <a:pPr>
              <a:buClr>
                <a:srgbClr val="0C6EAA"/>
              </a:buClr>
            </a:pPr>
            <a:endParaRPr lang="en-US" sz="1700" dirty="0">
              <a:latin typeface="+mn-lt"/>
            </a:endParaRPr>
          </a:p>
        </p:txBody>
      </p:sp>
      <p:sp>
        <p:nvSpPr>
          <p:cNvPr id="2" name="TextBox 1"/>
          <p:cNvSpPr txBox="1"/>
          <p:nvPr/>
        </p:nvSpPr>
        <p:spPr>
          <a:xfrm>
            <a:off x="644632" y="6142041"/>
            <a:ext cx="11293221" cy="523220"/>
          </a:xfrm>
          <a:prstGeom prst="rect">
            <a:avLst/>
          </a:prstGeom>
          <a:noFill/>
        </p:spPr>
        <p:txBody>
          <a:bodyPr wrap="square" rtlCol="0">
            <a:spAutoFit/>
          </a:bodyPr>
          <a:lstStyle/>
          <a:p>
            <a:r>
              <a:rPr lang="en-US" sz="1400" b="1" dirty="0" smtClean="0">
                <a:solidFill>
                  <a:srgbClr val="FF0000"/>
                </a:solidFill>
              </a:rPr>
              <a:t>Disclaimer: metrics listed since 2016 are for all ESB + gateway platforms. Migration to Axway APIM in progress since Q3 2018.</a:t>
            </a:r>
            <a:br>
              <a:rPr lang="en-US" sz="1400" b="1" dirty="0" smtClean="0">
                <a:solidFill>
                  <a:srgbClr val="FF0000"/>
                </a:solidFill>
              </a:rPr>
            </a:br>
            <a:r>
              <a:rPr lang="en-US" sz="1400" b="1" dirty="0" smtClean="0">
                <a:solidFill>
                  <a:srgbClr val="FF0000"/>
                </a:solidFill>
              </a:rPr>
              <a:t>(eHealth currently 30</a:t>
            </a:r>
            <a:r>
              <a:rPr lang="en-US" sz="1400" b="1" dirty="0">
                <a:solidFill>
                  <a:srgbClr val="FF0000"/>
                </a:solidFill>
              </a:rPr>
              <a:t>% </a:t>
            </a:r>
            <a:r>
              <a:rPr lang="en-US" sz="1400" b="1" dirty="0" smtClean="0">
                <a:solidFill>
                  <a:srgbClr val="FF0000"/>
                </a:solidFill>
              </a:rPr>
              <a:t>APIs migrated, Social Security gradually does onboarding </a:t>
            </a:r>
            <a:r>
              <a:rPr lang="en-US" sz="1400" b="1" dirty="0">
                <a:solidFill>
                  <a:srgbClr val="FF0000"/>
                </a:solidFill>
              </a:rPr>
              <a:t>on APIM </a:t>
            </a:r>
            <a:r>
              <a:rPr lang="en-US" sz="1400" b="1" dirty="0" smtClean="0">
                <a:solidFill>
                  <a:srgbClr val="FF0000"/>
                </a:solidFill>
              </a:rPr>
              <a:t>for all new APIs and API evolutions)</a:t>
            </a:r>
            <a:endParaRPr lang="en-US" sz="1400" b="1" dirty="0">
              <a:solidFill>
                <a:srgbClr val="FF0000"/>
              </a:solidFill>
            </a:endParaRPr>
          </a:p>
        </p:txBody>
      </p:sp>
      <p:sp>
        <p:nvSpPr>
          <p:cNvPr id="3" name="Slide Number Placeholder 2"/>
          <p:cNvSpPr>
            <a:spLocks noGrp="1"/>
          </p:cNvSpPr>
          <p:nvPr>
            <p:ph type="sldNum" sz="quarter" idx="12"/>
          </p:nvPr>
        </p:nvSpPr>
        <p:spPr/>
        <p:txBody>
          <a:bodyPr/>
          <a:lstStyle/>
          <a:p>
            <a:fld id="{D45B42A2-12DC-D04A-88D3-A93CC82DF348}" type="slidenum">
              <a:rPr lang="en-US" smtClean="0"/>
              <a:t>19</a:t>
            </a:fld>
            <a:endParaRPr lang="en-US" dirty="0"/>
          </a:p>
        </p:txBody>
      </p:sp>
    </p:spTree>
    <p:extLst>
      <p:ext uri="{BB962C8B-B14F-4D97-AF65-F5344CB8AC3E}">
        <p14:creationId xmlns:p14="http://schemas.microsoft.com/office/powerpoint/2010/main" val="1677434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API - </a:t>
            </a:r>
            <a:r>
              <a:rPr lang="en-GB" dirty="0" smtClean="0"/>
              <a:t>Application Programming Interface</a:t>
            </a:r>
            <a:endParaRPr lang="en-US" dirty="0"/>
          </a:p>
        </p:txBody>
      </p:sp>
      <p:sp>
        <p:nvSpPr>
          <p:cNvPr id="13" name="Content Placeholder 8"/>
          <p:cNvSpPr>
            <a:spLocks noGrp="1"/>
          </p:cNvSpPr>
          <p:nvPr>
            <p:ph idx="4294967295"/>
          </p:nvPr>
        </p:nvSpPr>
        <p:spPr>
          <a:xfrm>
            <a:off x="339435" y="1512876"/>
            <a:ext cx="11672455" cy="4757398"/>
          </a:xfrm>
          <a:prstGeom prst="rect">
            <a:avLst/>
          </a:prstGeom>
        </p:spPr>
        <p:txBody>
          <a:bodyPr>
            <a:normAutofit/>
          </a:bodyPr>
          <a:lstStyle/>
          <a:p>
            <a:r>
              <a:rPr lang="en-US" dirty="0" smtClean="0"/>
              <a:t>An API is a programmatic interface to data or some set of functionality</a:t>
            </a:r>
          </a:p>
          <a:p>
            <a:endParaRPr lang="en-US" dirty="0" smtClean="0"/>
          </a:p>
          <a:p>
            <a:r>
              <a:rPr lang="en-US" dirty="0" smtClean="0"/>
              <a:t>Thanks to API’s it is possible to use the data or functionality behind it and continue to build on it</a:t>
            </a:r>
          </a:p>
          <a:p>
            <a:endParaRPr lang="en-US" dirty="0" smtClean="0">
              <a:sym typeface="Wingdings" panose="05000000000000000000" pitchFamily="2" charset="2"/>
            </a:endParaRPr>
          </a:p>
          <a:p>
            <a:r>
              <a:rPr lang="en-US" dirty="0" smtClean="0">
                <a:sym typeface="Wingdings" panose="05000000000000000000" pitchFamily="2" charset="2"/>
              </a:rPr>
              <a:t>API = a s</a:t>
            </a:r>
            <a:r>
              <a:rPr lang="en-US" dirty="0" smtClean="0"/>
              <a:t>oftware building block</a:t>
            </a:r>
          </a:p>
          <a:p>
            <a:endParaRPr lang="nl-BE"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
        <p:nvSpPr>
          <p:cNvPr id="16"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2</a:t>
            </a:fld>
            <a:endParaRPr lang="fr-BE" dirty="0"/>
          </a:p>
        </p:txBody>
      </p:sp>
    </p:spTree>
    <p:extLst>
      <p:ext uri="{BB962C8B-B14F-4D97-AF65-F5344CB8AC3E}">
        <p14:creationId xmlns:p14="http://schemas.microsoft.com/office/powerpoint/2010/main" val="1870199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API standards </a:t>
            </a:r>
            <a:endParaRPr lang="en-US" dirty="0"/>
          </a:p>
        </p:txBody>
      </p:sp>
      <p:sp>
        <p:nvSpPr>
          <p:cNvPr id="13" name="Content Placeholder 8"/>
          <p:cNvSpPr>
            <a:spLocks noGrp="1"/>
          </p:cNvSpPr>
          <p:nvPr>
            <p:ph idx="4294967295"/>
          </p:nvPr>
        </p:nvSpPr>
        <p:spPr>
          <a:xfrm>
            <a:off x="339436" y="1512876"/>
            <a:ext cx="11431524" cy="5192724"/>
          </a:xfrm>
          <a:prstGeom prst="rect">
            <a:avLst/>
          </a:prstGeom>
        </p:spPr>
        <p:txBody>
          <a:bodyPr/>
          <a:lstStyle/>
          <a:p>
            <a:r>
              <a:rPr lang="en-GB" dirty="0" smtClean="0"/>
              <a:t>API standards in </a:t>
            </a:r>
            <a:r>
              <a:rPr lang="en-GB" dirty="0" err="1" smtClean="0"/>
              <a:t>eGovernment</a:t>
            </a:r>
            <a:r>
              <a:rPr lang="en-GB" dirty="0" smtClean="0"/>
              <a:t> are based </a:t>
            </a:r>
            <a:r>
              <a:rPr lang="en-GB" dirty="0"/>
              <a:t>on industry standards and best practices</a:t>
            </a:r>
          </a:p>
          <a:p>
            <a:r>
              <a:rPr lang="en-GB" dirty="0"/>
              <a:t>A</a:t>
            </a:r>
            <a:r>
              <a:rPr lang="en-GB" dirty="0" smtClean="0"/>
              <a:t> </a:t>
            </a:r>
            <a:r>
              <a:rPr lang="en-GB" dirty="0"/>
              <a:t>pragmatic approach to designing RESTful APIs</a:t>
            </a:r>
          </a:p>
          <a:p>
            <a:r>
              <a:rPr lang="en-GB" dirty="0"/>
              <a:t>C</a:t>
            </a:r>
            <a:r>
              <a:rPr lang="en-GB" dirty="0" smtClean="0"/>
              <a:t>ollaborative </a:t>
            </a:r>
            <a:r>
              <a:rPr lang="en-GB" dirty="0"/>
              <a:t>effort organized in several </a:t>
            </a:r>
            <a:r>
              <a:rPr lang="en-GB" dirty="0" smtClean="0"/>
              <a:t>workgroups</a:t>
            </a:r>
            <a:endParaRPr lang="en-GB" dirty="0"/>
          </a:p>
          <a:p>
            <a:pPr lvl="1"/>
            <a:r>
              <a:rPr lang="en-GB" dirty="0"/>
              <a:t>REST API modelling</a:t>
            </a:r>
          </a:p>
          <a:p>
            <a:pPr lvl="1"/>
            <a:r>
              <a:rPr lang="en-GB" dirty="0" smtClean="0"/>
              <a:t>security </a:t>
            </a:r>
            <a:r>
              <a:rPr lang="en-GB" dirty="0"/>
              <a:t>(OAuth)</a:t>
            </a:r>
          </a:p>
          <a:p>
            <a:pPr lvl="1"/>
            <a:r>
              <a:rPr lang="en-GB" dirty="0" smtClean="0"/>
              <a:t>functional/business </a:t>
            </a:r>
            <a:r>
              <a:rPr lang="en-GB" dirty="0"/>
              <a:t>vocabularies (temporal, location, person, enterprises)</a:t>
            </a:r>
          </a:p>
          <a:p>
            <a:r>
              <a:rPr lang="en-GB" dirty="0" smtClean="0"/>
              <a:t>REST </a:t>
            </a:r>
            <a:r>
              <a:rPr lang="en-GB" dirty="0"/>
              <a:t>style guide </a:t>
            </a:r>
            <a:endParaRPr lang="en-GB" dirty="0" smtClean="0"/>
          </a:p>
          <a:p>
            <a:pPr lvl="1"/>
            <a:r>
              <a:rPr lang="en-GB" dirty="0" smtClean="0">
                <a:hlinkClick r:id="rId3"/>
              </a:rPr>
              <a:t>https</a:t>
            </a:r>
            <a:r>
              <a:rPr lang="en-GB" dirty="0">
                <a:hlinkClick r:id="rId3"/>
              </a:rPr>
              <a:t>://www.gcloud.belgium.be/rest/</a:t>
            </a:r>
            <a:endParaRPr lang="en-GB" dirty="0"/>
          </a:p>
          <a:p>
            <a:endParaRPr lang="nl-BE" dirty="0"/>
          </a:p>
        </p:txBody>
      </p:sp>
      <p:sp>
        <p:nvSpPr>
          <p:cNvPr id="2" name="Slide Number Placeholder 1"/>
          <p:cNvSpPr>
            <a:spLocks noGrp="1"/>
          </p:cNvSpPr>
          <p:nvPr>
            <p:ph type="sldNum" sz="quarter" idx="12"/>
          </p:nvPr>
        </p:nvSpPr>
        <p:spPr/>
        <p:txBody>
          <a:bodyPr/>
          <a:lstStyle/>
          <a:p>
            <a:fld id="{D45B42A2-12DC-D04A-88D3-A93CC82DF348}" type="slidenum">
              <a:rPr lang="en-US" smtClean="0"/>
              <a:t>20</a:t>
            </a:fld>
            <a:endParaRPr lang="en-US" dirty="0"/>
          </a:p>
        </p:txBody>
      </p:sp>
    </p:spTree>
    <p:extLst>
      <p:ext uri="{BB962C8B-B14F-4D97-AF65-F5344CB8AC3E}">
        <p14:creationId xmlns:p14="http://schemas.microsoft.com/office/powerpoint/2010/main" val="2631269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API </a:t>
            </a:r>
            <a:r>
              <a:rPr lang="en-US" dirty="0"/>
              <a:t>m</a:t>
            </a:r>
            <a:r>
              <a:rPr lang="en-US" dirty="0" smtClean="0"/>
              <a:t>anagement</a:t>
            </a:r>
            <a:endParaRPr lang="en-US" dirty="0"/>
          </a:p>
        </p:txBody>
      </p:sp>
      <p:sp>
        <p:nvSpPr>
          <p:cNvPr id="277" name="TextBox 276"/>
          <p:cNvSpPr txBox="1"/>
          <p:nvPr/>
        </p:nvSpPr>
        <p:spPr>
          <a:xfrm>
            <a:off x="3124628" y="5067087"/>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278" name="Rounded Rectangle 277"/>
          <p:cNvSpPr/>
          <p:nvPr/>
        </p:nvSpPr>
        <p:spPr>
          <a:xfrm>
            <a:off x="3078502" y="4036960"/>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79" name="TextBox 278"/>
          <p:cNvSpPr txBox="1"/>
          <p:nvPr/>
        </p:nvSpPr>
        <p:spPr>
          <a:xfrm>
            <a:off x="3131554" y="4091888"/>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0" name="Group 297"/>
          <p:cNvGrpSpPr>
            <a:grpSpLocks noChangeAspect="1"/>
          </p:cNvGrpSpPr>
          <p:nvPr/>
        </p:nvGrpSpPr>
        <p:grpSpPr bwMode="auto">
          <a:xfrm>
            <a:off x="3346963" y="4369879"/>
            <a:ext cx="623358" cy="688525"/>
            <a:chOff x="2825750" y="2298700"/>
            <a:chExt cx="1255713" cy="1270000"/>
          </a:xfrm>
        </p:grpSpPr>
        <p:sp>
          <p:nvSpPr>
            <p:cNvPr id="281"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1" name="Rounded Rectangle 290"/>
          <p:cNvSpPr/>
          <p:nvPr/>
        </p:nvSpPr>
        <p:spPr>
          <a:xfrm>
            <a:off x="2999490" y="1727989"/>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292" name="Straight Arrow Connector 291"/>
          <p:cNvCxnSpPr/>
          <p:nvPr/>
        </p:nvCxnSpPr>
        <p:spPr bwMode="auto">
          <a:xfrm>
            <a:off x="4139436" y="4546842"/>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3" name="Straight Arrow Connector 292"/>
          <p:cNvCxnSpPr/>
          <p:nvPr/>
        </p:nvCxnSpPr>
        <p:spPr bwMode="auto">
          <a:xfrm>
            <a:off x="1354208" y="4350529"/>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4" name="Straight Arrow Connector 293"/>
          <p:cNvCxnSpPr/>
          <p:nvPr/>
        </p:nvCxnSpPr>
        <p:spPr bwMode="auto">
          <a:xfrm>
            <a:off x="1354208" y="4960850"/>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95" name="TextBox 294"/>
          <p:cNvSpPr txBox="1"/>
          <p:nvPr/>
        </p:nvSpPr>
        <p:spPr>
          <a:xfrm>
            <a:off x="1438849" y="4108519"/>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296"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241" y="2195834"/>
            <a:ext cx="341407" cy="504084"/>
          </a:xfrm>
          <a:prstGeom prst="rect">
            <a:avLst/>
          </a:prstGeom>
          <a:noFill/>
        </p:spPr>
      </p:pic>
      <p:sp>
        <p:nvSpPr>
          <p:cNvPr id="297" name="Rounded Rectangle 296"/>
          <p:cNvSpPr/>
          <p:nvPr/>
        </p:nvSpPr>
        <p:spPr>
          <a:xfrm>
            <a:off x="3069476" y="1822661"/>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98" name="TextBox 297"/>
          <p:cNvSpPr txBox="1"/>
          <p:nvPr/>
        </p:nvSpPr>
        <p:spPr>
          <a:xfrm>
            <a:off x="3103020" y="1863163"/>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99" name="Group 298"/>
          <p:cNvGrpSpPr/>
          <p:nvPr/>
        </p:nvGrpSpPr>
        <p:grpSpPr>
          <a:xfrm>
            <a:off x="5443013" y="3945254"/>
            <a:ext cx="502946" cy="1660658"/>
            <a:chOff x="7287669" y="3783900"/>
            <a:chExt cx="600917" cy="1817512"/>
          </a:xfrm>
        </p:grpSpPr>
        <p:grpSp>
          <p:nvGrpSpPr>
            <p:cNvPr id="300" name="Group 208"/>
            <p:cNvGrpSpPr>
              <a:grpSpLocks/>
            </p:cNvGrpSpPr>
            <p:nvPr/>
          </p:nvGrpSpPr>
          <p:grpSpPr bwMode="auto">
            <a:xfrm>
              <a:off x="7381715" y="3783900"/>
              <a:ext cx="365760" cy="548640"/>
              <a:chOff x="2923299" y="2130425"/>
              <a:chExt cx="550863" cy="1060446"/>
            </a:xfrm>
          </p:grpSpPr>
          <p:sp>
            <p:nvSpPr>
              <p:cNvPr id="332"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1" name="Group 179"/>
            <p:cNvGrpSpPr>
              <a:grpSpLocks noChangeAspect="1"/>
            </p:cNvGrpSpPr>
            <p:nvPr/>
          </p:nvGrpSpPr>
          <p:grpSpPr bwMode="auto">
            <a:xfrm>
              <a:off x="7287669" y="4506115"/>
              <a:ext cx="600917" cy="389306"/>
              <a:chOff x="1779588" y="3752851"/>
              <a:chExt cx="1293813" cy="838200"/>
            </a:xfrm>
          </p:grpSpPr>
          <p:sp>
            <p:nvSpPr>
              <p:cNvPr id="310" name="Freeform 309"/>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325"/>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327"/>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328"/>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2" name="Group 165"/>
            <p:cNvGrpSpPr>
              <a:grpSpLocks noChangeAspect="1"/>
            </p:cNvGrpSpPr>
            <p:nvPr/>
          </p:nvGrpSpPr>
          <p:grpSpPr bwMode="auto">
            <a:xfrm>
              <a:off x="7293949" y="5007578"/>
              <a:ext cx="549410" cy="593834"/>
              <a:chOff x="4906963" y="3924300"/>
              <a:chExt cx="962025" cy="1039813"/>
            </a:xfrm>
          </p:grpSpPr>
          <p:sp>
            <p:nvSpPr>
              <p:cNvPr id="303"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7" name="TextBox 336"/>
          <p:cNvSpPr txBox="1"/>
          <p:nvPr/>
        </p:nvSpPr>
        <p:spPr>
          <a:xfrm>
            <a:off x="242320" y="3032570"/>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338" name="Group 337"/>
          <p:cNvGrpSpPr/>
          <p:nvPr/>
        </p:nvGrpSpPr>
        <p:grpSpPr>
          <a:xfrm>
            <a:off x="1479680" y="2253246"/>
            <a:ext cx="998577" cy="1035029"/>
            <a:chOff x="3646291" y="1728209"/>
            <a:chExt cx="1193094" cy="1132790"/>
          </a:xfrm>
        </p:grpSpPr>
        <p:sp>
          <p:nvSpPr>
            <p:cNvPr id="339" name="TextBox 338"/>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340" name="Group 158"/>
            <p:cNvGrpSpPr>
              <a:grpSpLocks noChangeAspect="1"/>
            </p:cNvGrpSpPr>
            <p:nvPr/>
          </p:nvGrpSpPr>
          <p:grpSpPr bwMode="auto">
            <a:xfrm>
              <a:off x="3735298" y="2021649"/>
              <a:ext cx="1015080" cy="839350"/>
              <a:chOff x="5903917" y="5086337"/>
              <a:chExt cx="1544639" cy="1277941"/>
            </a:xfrm>
          </p:grpSpPr>
          <p:sp>
            <p:nvSpPr>
              <p:cNvPr id="341"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356" name="Straight Arrow Connector 355"/>
          <p:cNvCxnSpPr/>
          <p:nvPr/>
        </p:nvCxnSpPr>
        <p:spPr bwMode="auto">
          <a:xfrm flipH="1">
            <a:off x="1102883" y="2825880"/>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357" name="Straight Arrow Connector 356"/>
          <p:cNvCxnSpPr/>
          <p:nvPr/>
        </p:nvCxnSpPr>
        <p:spPr bwMode="auto">
          <a:xfrm>
            <a:off x="2452146" y="2825880"/>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58" name="TextBox 357"/>
          <p:cNvSpPr txBox="1"/>
          <p:nvPr/>
        </p:nvSpPr>
        <p:spPr>
          <a:xfrm>
            <a:off x="2492964" y="2587219"/>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359" name="TextBox 358"/>
          <p:cNvSpPr txBox="1"/>
          <p:nvPr/>
        </p:nvSpPr>
        <p:spPr>
          <a:xfrm>
            <a:off x="3100294" y="276011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360" name="TextBox 359"/>
          <p:cNvSpPr txBox="1"/>
          <p:nvPr/>
        </p:nvSpPr>
        <p:spPr>
          <a:xfrm>
            <a:off x="3103284" y="3180592"/>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361" name="TextBox 360"/>
          <p:cNvSpPr txBox="1"/>
          <p:nvPr/>
        </p:nvSpPr>
        <p:spPr>
          <a:xfrm>
            <a:off x="3101701" y="3436842"/>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362" name="Straight Connector 361"/>
          <p:cNvCxnSpPr/>
          <p:nvPr/>
        </p:nvCxnSpPr>
        <p:spPr>
          <a:xfrm>
            <a:off x="3386101" y="3166895"/>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386101" y="3436258"/>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364" name="Rounded Rectangle 363"/>
          <p:cNvSpPr/>
          <p:nvPr/>
        </p:nvSpPr>
        <p:spPr>
          <a:xfrm>
            <a:off x="5130827" y="3949281"/>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365" name="Straight Arrow Connector 364"/>
          <p:cNvCxnSpPr/>
          <p:nvPr/>
        </p:nvCxnSpPr>
        <p:spPr bwMode="auto">
          <a:xfrm>
            <a:off x="4139437" y="5052045"/>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366" name="Picture 3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94" y="2488239"/>
            <a:ext cx="742101" cy="578670"/>
          </a:xfrm>
          <a:prstGeom prst="rect">
            <a:avLst/>
          </a:prstGeom>
        </p:spPr>
      </p:pic>
      <p:sp>
        <p:nvSpPr>
          <p:cNvPr id="367" name="Freeform 151"/>
          <p:cNvSpPr>
            <a:spLocks noChangeAspect="1" noEditPoints="1"/>
          </p:cNvSpPr>
          <p:nvPr/>
        </p:nvSpPr>
        <p:spPr bwMode="auto">
          <a:xfrm>
            <a:off x="745635" y="3905166"/>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368"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04" y="4291736"/>
            <a:ext cx="816620" cy="893592"/>
          </a:xfrm>
          <a:prstGeom prst="rect">
            <a:avLst/>
          </a:prstGeom>
        </p:spPr>
      </p:pic>
      <p:pic>
        <p:nvPicPr>
          <p:cNvPr id="369"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82" y="5005906"/>
            <a:ext cx="847788" cy="901616"/>
          </a:xfrm>
          <a:prstGeom prst="rect">
            <a:avLst/>
          </a:prstGeom>
        </p:spPr>
      </p:pic>
      <p:cxnSp>
        <p:nvCxnSpPr>
          <p:cNvPr id="370" name="Straight Arrow Connector 62"/>
          <p:cNvCxnSpPr/>
          <p:nvPr/>
        </p:nvCxnSpPr>
        <p:spPr bwMode="auto">
          <a:xfrm flipV="1">
            <a:off x="1273987" y="5256779"/>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71" name="Rounded Rectangle 370"/>
          <p:cNvSpPr/>
          <p:nvPr/>
        </p:nvSpPr>
        <p:spPr>
          <a:xfrm>
            <a:off x="5130827" y="4836217"/>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098" name="Picture 2" descr="Image result for axw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516" y="5639932"/>
            <a:ext cx="1161962" cy="539572"/>
          </a:xfrm>
          <a:prstGeom prst="rect">
            <a:avLst/>
          </a:prstGeom>
          <a:noFill/>
          <a:extLst>
            <a:ext uri="{909E8E84-426E-40DD-AFC4-6F175D3DCCD1}">
              <a14:hiddenFill xmlns:a14="http://schemas.microsoft.com/office/drawing/2010/main">
                <a:solidFill>
                  <a:srgbClr val="FFFFFF"/>
                </a:solidFill>
              </a14:hiddenFill>
            </a:ext>
          </a:extLst>
        </p:spPr>
      </p:pic>
      <p:sp>
        <p:nvSpPr>
          <p:cNvPr id="100" name="Content Placeholder 7"/>
          <p:cNvSpPr>
            <a:spLocks noGrp="1"/>
          </p:cNvSpPr>
          <p:nvPr>
            <p:ph sz="quarter" idx="4294967295"/>
          </p:nvPr>
        </p:nvSpPr>
        <p:spPr>
          <a:xfrm>
            <a:off x="6285664" y="1396182"/>
            <a:ext cx="5768684" cy="5091198"/>
          </a:xfrm>
        </p:spPr>
        <p:txBody>
          <a:bodyPr>
            <a:noAutofit/>
          </a:bodyPr>
          <a:lstStyle/>
          <a:p>
            <a:r>
              <a:rPr lang="en-US" dirty="0" smtClean="0"/>
              <a:t>Importance of good </a:t>
            </a:r>
            <a:r>
              <a:rPr lang="en-US" dirty="0"/>
              <a:t>API management </a:t>
            </a:r>
            <a:r>
              <a:rPr lang="en-US" dirty="0" smtClean="0"/>
              <a:t> </a:t>
            </a:r>
            <a:endParaRPr lang="en-US" dirty="0"/>
          </a:p>
          <a:p>
            <a:pPr marL="800100" lvl="1" indent="-342900"/>
            <a:r>
              <a:rPr lang="en-US" dirty="0" smtClean="0"/>
              <a:t>transparent migration of </a:t>
            </a:r>
            <a:r>
              <a:rPr lang="en-US" dirty="0"/>
              <a:t>legacy services</a:t>
            </a:r>
          </a:p>
          <a:p>
            <a:pPr marL="800100" lvl="1" indent="-342900"/>
            <a:r>
              <a:rPr lang="en-US" dirty="0" smtClean="0"/>
              <a:t>ready for today's standards, but supports our legacy as well</a:t>
            </a:r>
          </a:p>
          <a:p>
            <a:pPr marL="800100" lvl="1" indent="-342900"/>
            <a:r>
              <a:rPr lang="en-US" dirty="0" smtClean="0"/>
              <a:t>from </a:t>
            </a:r>
            <a:r>
              <a:rPr lang="en-US" dirty="0"/>
              <a:t>ESB-technology to API g</a:t>
            </a:r>
            <a:r>
              <a:rPr lang="en-US" dirty="0" smtClean="0"/>
              <a:t>ateway</a:t>
            </a:r>
          </a:p>
          <a:p>
            <a:pPr marL="800100" lvl="1" indent="-342900"/>
            <a:r>
              <a:rPr lang="en-US" dirty="0"/>
              <a:t>p</a:t>
            </a:r>
            <a:r>
              <a:rPr lang="en-US" dirty="0" smtClean="0"/>
              <a:t>arallel platform</a:t>
            </a:r>
          </a:p>
          <a:p>
            <a:pPr marL="800100" lvl="1" indent="-342900"/>
            <a:r>
              <a:rPr lang="en-US" dirty="0"/>
              <a:t>z</a:t>
            </a:r>
            <a:r>
              <a:rPr lang="en-US" dirty="0" smtClean="0"/>
              <a:t>ero-impact migration</a:t>
            </a:r>
          </a:p>
          <a:p>
            <a:pPr marL="342900" indent="-342900"/>
            <a:r>
              <a:rPr lang="en-US" dirty="0" smtClean="0"/>
              <a:t>Faster implementation of </a:t>
            </a:r>
            <a:r>
              <a:rPr lang="en-US" dirty="0"/>
              <a:t>new </a:t>
            </a:r>
            <a:r>
              <a:rPr lang="en-US" dirty="0" smtClean="0"/>
              <a:t>services</a:t>
            </a:r>
          </a:p>
          <a:p>
            <a:pPr marL="800100" lvl="1" indent="-342900"/>
            <a:r>
              <a:rPr lang="en-US" dirty="0"/>
              <a:t>f</a:t>
            </a:r>
            <a:r>
              <a:rPr lang="en-US" dirty="0" smtClean="0"/>
              <a:t>lexible </a:t>
            </a:r>
            <a:r>
              <a:rPr lang="en-US" dirty="0"/>
              <a:t>to extend and </a:t>
            </a:r>
            <a:r>
              <a:rPr lang="en-US" dirty="0" smtClean="0"/>
              <a:t>customize</a:t>
            </a:r>
          </a:p>
          <a:p>
            <a:pPr marL="800100" lvl="1" indent="-342900"/>
            <a:r>
              <a:rPr lang="en-US" dirty="0"/>
              <a:t>a</a:t>
            </a:r>
            <a:r>
              <a:rPr lang="en-US" dirty="0" smtClean="0"/>
              <a:t>ccelerates </a:t>
            </a:r>
            <a:r>
              <a:rPr lang="en-US" dirty="0"/>
              <a:t>time-to-market</a:t>
            </a:r>
          </a:p>
          <a:p>
            <a:pPr marL="800100" lvl="1" indent="-342900"/>
            <a:endParaRPr lang="en-US" dirty="0"/>
          </a:p>
        </p:txBody>
      </p:sp>
      <p:sp>
        <p:nvSpPr>
          <p:cNvPr id="2" name="Slide Number Placeholder 1"/>
          <p:cNvSpPr>
            <a:spLocks noGrp="1"/>
          </p:cNvSpPr>
          <p:nvPr>
            <p:ph type="sldNum" sz="quarter" idx="12"/>
          </p:nvPr>
        </p:nvSpPr>
        <p:spPr/>
        <p:txBody>
          <a:bodyPr/>
          <a:lstStyle/>
          <a:p>
            <a:fld id="{D45B42A2-12DC-D04A-88D3-A93CC82DF348}" type="slidenum">
              <a:rPr lang="en-US" smtClean="0"/>
              <a:t>21</a:t>
            </a:fld>
            <a:endParaRPr lang="en-US" dirty="0"/>
          </a:p>
        </p:txBody>
      </p:sp>
    </p:spTree>
    <p:extLst>
      <p:ext uri="{BB962C8B-B14F-4D97-AF65-F5344CB8AC3E}">
        <p14:creationId xmlns:p14="http://schemas.microsoft.com/office/powerpoint/2010/main" val="2998511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Different types of sharing &amp; reuse</a:t>
            </a:r>
            <a:endParaRPr lang="en-US" dirty="0"/>
          </a:p>
        </p:txBody>
      </p:sp>
      <p:sp>
        <p:nvSpPr>
          <p:cNvPr id="13" name="Content Placeholder 8"/>
          <p:cNvSpPr>
            <a:spLocks noGrp="1"/>
          </p:cNvSpPr>
          <p:nvPr>
            <p:ph idx="4294967295"/>
          </p:nvPr>
        </p:nvSpPr>
        <p:spPr>
          <a:xfrm>
            <a:off x="339436" y="1389050"/>
            <a:ext cx="11176289" cy="4773625"/>
          </a:xfrm>
          <a:prstGeom prst="rect">
            <a:avLst/>
          </a:prstGeom>
        </p:spPr>
        <p:txBody>
          <a:bodyPr>
            <a:normAutofit lnSpcReduction="10000"/>
          </a:bodyPr>
          <a:lstStyle/>
          <a:p>
            <a:r>
              <a:rPr lang="nl-BE" sz="2400" dirty="0" err="1" smtClean="0"/>
              <a:t>Infrastructure</a:t>
            </a:r>
            <a:endParaRPr lang="nl-BE" sz="2400" dirty="0" smtClean="0"/>
          </a:p>
          <a:p>
            <a:pPr lvl="1"/>
            <a:r>
              <a:rPr lang="nl-BE" sz="2200" dirty="0" smtClean="0"/>
              <a:t>hard </a:t>
            </a:r>
            <a:r>
              <a:rPr lang="nl-BE" sz="2200" dirty="0" err="1" smtClean="0"/>
              <a:t>infrastructure</a:t>
            </a:r>
            <a:endParaRPr lang="nl-BE" sz="2200" dirty="0" smtClean="0"/>
          </a:p>
          <a:p>
            <a:pPr lvl="1"/>
            <a:r>
              <a:rPr lang="nl-BE" sz="2200" dirty="0" smtClean="0"/>
              <a:t>soft </a:t>
            </a:r>
            <a:r>
              <a:rPr lang="nl-BE" sz="2200" dirty="0" err="1" smtClean="0"/>
              <a:t>infrastructure</a:t>
            </a:r>
            <a:endParaRPr lang="nl-BE" sz="2200" dirty="0" smtClean="0"/>
          </a:p>
          <a:p>
            <a:pPr lvl="1"/>
            <a:r>
              <a:rPr lang="nl-BE" sz="2200" dirty="0" smtClean="0"/>
              <a:t>platforms</a:t>
            </a:r>
          </a:p>
          <a:p>
            <a:r>
              <a:rPr lang="nl-BE" sz="2400" dirty="0" smtClean="0"/>
              <a:t>Common </a:t>
            </a:r>
            <a:r>
              <a:rPr lang="nl-BE" sz="2400" dirty="0" err="1" smtClean="0"/>
              <a:t>vendor</a:t>
            </a:r>
            <a:r>
              <a:rPr lang="nl-BE" sz="2400" dirty="0" smtClean="0"/>
              <a:t> </a:t>
            </a:r>
            <a:r>
              <a:rPr lang="nl-BE" sz="2400" dirty="0" err="1" smtClean="0"/>
              <a:t>contracts</a:t>
            </a:r>
            <a:endParaRPr lang="nl-BE" sz="2400" dirty="0" smtClean="0"/>
          </a:p>
          <a:p>
            <a:r>
              <a:rPr lang="nl-BE" sz="2400" dirty="0" smtClean="0"/>
              <a:t>Federal ICT Community</a:t>
            </a:r>
          </a:p>
          <a:p>
            <a:endParaRPr lang="nl-BE" dirty="0"/>
          </a:p>
          <a:p>
            <a:r>
              <a:rPr lang="nl-BE" sz="2600" dirty="0" smtClean="0"/>
              <a:t>Business</a:t>
            </a:r>
          </a:p>
          <a:p>
            <a:pPr lvl="1"/>
            <a:r>
              <a:rPr lang="nl-BE" sz="2000" dirty="0" err="1"/>
              <a:t>k</a:t>
            </a:r>
            <a:r>
              <a:rPr lang="nl-BE" sz="2000" dirty="0" err="1" smtClean="0"/>
              <a:t>nowledge</a:t>
            </a:r>
            <a:r>
              <a:rPr lang="nl-BE" sz="2000" dirty="0" smtClean="0"/>
              <a:t> &amp; </a:t>
            </a:r>
            <a:r>
              <a:rPr lang="nl-BE" sz="2000" dirty="0" err="1" smtClean="0"/>
              <a:t>experiences</a:t>
            </a:r>
            <a:endParaRPr lang="nl-BE" sz="2000" dirty="0" smtClean="0"/>
          </a:p>
          <a:p>
            <a:pPr lvl="1"/>
            <a:r>
              <a:rPr lang="nl-BE" sz="2000" dirty="0" smtClean="0"/>
              <a:t>business </a:t>
            </a:r>
            <a:r>
              <a:rPr lang="nl-BE" sz="2000" dirty="0" err="1" smtClean="0"/>
              <a:t>functionality</a:t>
            </a:r>
            <a:endParaRPr lang="nl-BE" sz="2000" dirty="0" smtClean="0"/>
          </a:p>
          <a:p>
            <a:pPr lvl="1"/>
            <a:r>
              <a:rPr lang="nl-BE" sz="2000" dirty="0"/>
              <a:t>b</a:t>
            </a:r>
            <a:r>
              <a:rPr lang="nl-BE" sz="2000" dirty="0" smtClean="0"/>
              <a:t>usiness data</a:t>
            </a:r>
          </a:p>
          <a:p>
            <a:pPr lvl="1"/>
            <a:r>
              <a:rPr lang="nl-BE" sz="2000" dirty="0" smtClean="0"/>
              <a:t>complete business services</a:t>
            </a:r>
          </a:p>
          <a:p>
            <a:pPr lvl="1"/>
            <a:endParaRPr lang="nl-BE" sz="3400" dirty="0"/>
          </a:p>
          <a:p>
            <a:pPr lvl="1"/>
            <a:endParaRPr lang="nl-BE" sz="3400" dirty="0" smtClean="0"/>
          </a:p>
          <a:p>
            <a:pPr lvl="1"/>
            <a:endParaRPr lang="nl-BE" sz="3400" dirty="0"/>
          </a:p>
          <a:p>
            <a:pPr lvl="1"/>
            <a:endParaRPr lang="nl-BE" sz="3400" dirty="0" smtClean="0"/>
          </a:p>
          <a:p>
            <a:endParaRPr lang="nl-BE" sz="3400" dirty="0" smtClean="0"/>
          </a:p>
          <a:p>
            <a:endParaRPr lang="nl-BE" dirty="0"/>
          </a:p>
          <a:p>
            <a:endParaRPr lang="nl-BE" dirty="0" smtClean="0"/>
          </a:p>
          <a:p>
            <a:endParaRPr lang="nl-BE" dirty="0"/>
          </a:p>
          <a:p>
            <a:endParaRPr lang="nl-BE"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78" y="1717070"/>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6899" y="4839048"/>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481" y="4114800"/>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smtClean="0"/>
              <a:t>Important to know what already exists </a:t>
            </a:r>
          </a:p>
          <a:p>
            <a:pPr algn="ctr"/>
            <a:r>
              <a:rPr lang="en-US" sz="3600" dirty="0" smtClean="0">
                <a:sym typeface="Wingdings" panose="05000000000000000000" pitchFamily="2" charset="2"/>
              </a:rPr>
              <a:t> </a:t>
            </a:r>
            <a:r>
              <a:rPr lang="en-US" sz="3600" dirty="0">
                <a:sym typeface="Wingdings" panose="05000000000000000000" pitchFamily="2" charset="2"/>
              </a:rPr>
              <a:t>c</a:t>
            </a:r>
            <a:r>
              <a:rPr lang="en-US" sz="3600" dirty="0" smtClean="0"/>
              <a:t>atalogues!</a:t>
            </a:r>
            <a:endParaRPr lang="en-US" sz="3600" dirty="0"/>
          </a:p>
        </p:txBody>
      </p:sp>
      <p:sp>
        <p:nvSpPr>
          <p:cNvPr id="3" name="Right Brace 2"/>
          <p:cNvSpPr/>
          <p:nvPr/>
        </p:nvSpPr>
        <p:spPr>
          <a:xfrm>
            <a:off x="4938730" y="1370256"/>
            <a:ext cx="589085" cy="21906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3933588"/>
            <a:ext cx="589085" cy="251427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D45B42A2-12DC-D04A-88D3-A93CC82DF348}" type="slidenum">
              <a:rPr lang="en-US" smtClean="0"/>
              <a:t>22</a:t>
            </a:fld>
            <a:endParaRPr lang="en-US" dirty="0"/>
          </a:p>
        </p:txBody>
      </p:sp>
    </p:spTree>
    <p:extLst>
      <p:ext uri="{BB962C8B-B14F-4D97-AF65-F5344CB8AC3E}">
        <p14:creationId xmlns:p14="http://schemas.microsoft.com/office/powerpoint/2010/main" val="739480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JV\RootJV\4 1 presentatie defensie gcloud\credit-squeeze-522549 wall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1343" y="8699"/>
            <a:ext cx="9149314" cy="6849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JV\RootJV\4 1 presentatie defensie gcloud\credit-squeeze-522549 walle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4755"/>
          <a:stretch/>
        </p:blipFill>
        <p:spPr bwMode="auto">
          <a:xfrm>
            <a:off x="10190747" y="8699"/>
            <a:ext cx="2001252" cy="6849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JV\RootJV\4 1 presentatie defensie gcloud\credit-squeeze-522549 walle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95982"/>
          <a:stretch/>
        </p:blipFill>
        <p:spPr bwMode="auto">
          <a:xfrm>
            <a:off x="1" y="0"/>
            <a:ext cx="1888958" cy="684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12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fr-FR" dirty="0"/>
              <a:t>Synergies - transformations</a:t>
            </a:r>
            <a:endParaRPr lang="en-US" dirty="0"/>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a:extLst/>
        </p:spPr>
      </p:pic>
      <p:sp>
        <p:nvSpPr>
          <p:cNvPr id="2" name="Slide Number Placeholder 1"/>
          <p:cNvSpPr>
            <a:spLocks noGrp="1"/>
          </p:cNvSpPr>
          <p:nvPr>
            <p:ph type="sldNum" sz="quarter" idx="12"/>
          </p:nvPr>
        </p:nvSpPr>
        <p:spPr/>
        <p:txBody>
          <a:bodyPr/>
          <a:lstStyle/>
          <a:p>
            <a:fld id="{D45B42A2-12DC-D04A-88D3-A93CC82DF348}" type="slidenum">
              <a:rPr lang="en-US" smtClean="0"/>
              <a:t>24</a:t>
            </a:fld>
            <a:endParaRPr lang="en-US" dirty="0"/>
          </a:p>
        </p:txBody>
      </p:sp>
    </p:spTree>
    <p:extLst>
      <p:ext uri="{BB962C8B-B14F-4D97-AF65-F5344CB8AC3E}">
        <p14:creationId xmlns:p14="http://schemas.microsoft.com/office/powerpoint/2010/main" val="1029855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G-Cloud Portfolio</a:t>
            </a:r>
            <a:endParaRPr lang="en-US" dirty="0"/>
          </a:p>
        </p:txBody>
      </p:sp>
      <p:pic>
        <p:nvPicPr>
          <p:cNvPr id="6" name="Picture 5"/>
          <p:cNvPicPr>
            <a:picLocks noChangeAspect="1"/>
          </p:cNvPicPr>
          <p:nvPr/>
        </p:nvPicPr>
        <p:blipFill>
          <a:blip r:embed="rId3"/>
          <a:stretch>
            <a:fillRect/>
          </a:stretch>
        </p:blipFill>
        <p:spPr>
          <a:xfrm>
            <a:off x="1530590" y="1222030"/>
            <a:ext cx="9137411" cy="5231309"/>
          </a:xfrm>
          <a:prstGeom prst="rect">
            <a:avLst/>
          </a:prstGeom>
        </p:spPr>
      </p:pic>
      <p:pic>
        <p:nvPicPr>
          <p:cNvPr id="7" name="Picture 6"/>
          <p:cNvPicPr>
            <a:picLocks noChangeAspect="1"/>
          </p:cNvPicPr>
          <p:nvPr/>
        </p:nvPicPr>
        <p:blipFill>
          <a:blip r:embed="rId4"/>
          <a:stretch>
            <a:fillRect/>
          </a:stretch>
        </p:blipFill>
        <p:spPr>
          <a:xfrm>
            <a:off x="1581047" y="6709972"/>
            <a:ext cx="9036496" cy="148028"/>
          </a:xfrm>
          <a:prstGeom prst="rect">
            <a:avLst/>
          </a:prstGeom>
        </p:spPr>
      </p:pic>
      <p:sp>
        <p:nvSpPr>
          <p:cNvPr id="2" name="Slide Number Placeholder 1"/>
          <p:cNvSpPr>
            <a:spLocks noGrp="1"/>
          </p:cNvSpPr>
          <p:nvPr>
            <p:ph type="sldNum" sz="quarter" idx="12"/>
          </p:nvPr>
        </p:nvSpPr>
        <p:spPr/>
        <p:txBody>
          <a:bodyPr/>
          <a:lstStyle/>
          <a:p>
            <a:fld id="{D45B42A2-12DC-D04A-88D3-A93CC82DF348}" type="slidenum">
              <a:rPr lang="en-US" smtClean="0"/>
              <a:t>25</a:t>
            </a:fld>
            <a:endParaRPr lang="en-US" dirty="0"/>
          </a:p>
        </p:txBody>
      </p:sp>
    </p:spTree>
    <p:extLst>
      <p:ext uri="{BB962C8B-B14F-4D97-AF65-F5344CB8AC3E}">
        <p14:creationId xmlns:p14="http://schemas.microsoft.com/office/powerpoint/2010/main" val="861633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G-Cloud</a:t>
            </a:r>
            <a:endParaRPr lang="en-US" dirty="0"/>
          </a:p>
        </p:txBody>
      </p:sp>
      <p:grpSp>
        <p:nvGrpSpPr>
          <p:cNvPr id="34" name="Group 33"/>
          <p:cNvGrpSpPr/>
          <p:nvPr/>
        </p:nvGrpSpPr>
        <p:grpSpPr>
          <a:xfrm>
            <a:off x="3098120" y="1428125"/>
            <a:ext cx="6192688" cy="4897015"/>
            <a:chOff x="1475656" y="1484313"/>
            <a:chExt cx="6192688" cy="4897015"/>
          </a:xfrm>
        </p:grpSpPr>
        <p:sp>
          <p:nvSpPr>
            <p:cNvPr id="35" name="Oval 34"/>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smtClean="0">
                  <a:solidFill>
                    <a:schemeClr val="tx2"/>
                  </a:solidFill>
                </a:rPr>
                <a:t>Synergy</a:t>
              </a:r>
              <a:endParaRPr lang="nl-BE" sz="4800" dirty="0"/>
            </a:p>
          </p:txBody>
        </p:sp>
      </p:grpSp>
      <p:grpSp>
        <p:nvGrpSpPr>
          <p:cNvPr id="37" name="Group 36"/>
          <p:cNvGrpSpPr/>
          <p:nvPr/>
        </p:nvGrpSpPr>
        <p:grpSpPr>
          <a:xfrm>
            <a:off x="4677904" y="953673"/>
            <a:ext cx="3033120" cy="1267011"/>
            <a:chOff x="3055440" y="1009861"/>
            <a:chExt cx="3033120" cy="1267011"/>
          </a:xfrm>
        </p:grpSpPr>
        <p:sp>
          <p:nvSpPr>
            <p:cNvPr id="38" name="Oval 37"/>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9"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Procurement</a:t>
              </a:r>
              <a:endParaRPr lang="nl-BE" sz="2800" b="1" kern="1200" dirty="0">
                <a:solidFill>
                  <a:schemeClr val="bg1"/>
                </a:solidFill>
              </a:endParaRPr>
            </a:p>
          </p:txBody>
        </p:sp>
      </p:grpSp>
      <p:grpSp>
        <p:nvGrpSpPr>
          <p:cNvPr id="40" name="Group 39"/>
          <p:cNvGrpSpPr/>
          <p:nvPr/>
        </p:nvGrpSpPr>
        <p:grpSpPr>
          <a:xfrm>
            <a:off x="7410608" y="2937574"/>
            <a:ext cx="3248352" cy="1356919"/>
            <a:chOff x="5788144" y="2993762"/>
            <a:chExt cx="3248352" cy="1356919"/>
          </a:xfrm>
        </p:grpSpPr>
        <p:sp>
          <p:nvSpPr>
            <p:cNvPr id="41" name="Oval 40"/>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2"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smtClean="0">
                  <a:solidFill>
                    <a:schemeClr val="bg1"/>
                  </a:solidFill>
                </a:rPr>
                <a:t>Services</a:t>
              </a:r>
              <a:endParaRPr lang="nl-BE" sz="2800" b="1" kern="1200">
                <a:solidFill>
                  <a:schemeClr val="bg1"/>
                </a:solidFill>
              </a:endParaRPr>
            </a:p>
          </p:txBody>
        </p:sp>
      </p:grpSp>
      <p:grpSp>
        <p:nvGrpSpPr>
          <p:cNvPr id="43" name="Group 42"/>
          <p:cNvGrpSpPr/>
          <p:nvPr/>
        </p:nvGrpSpPr>
        <p:grpSpPr>
          <a:xfrm>
            <a:off x="1729968" y="2937574"/>
            <a:ext cx="3033120" cy="1267011"/>
            <a:chOff x="107504" y="2993762"/>
            <a:chExt cx="3033120" cy="1267011"/>
          </a:xfrm>
        </p:grpSpPr>
        <p:sp>
          <p:nvSpPr>
            <p:cNvPr id="44" name="Oval 43"/>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5"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Projects</a:t>
              </a:r>
              <a:endParaRPr lang="nl-BE" sz="2800" b="1" kern="1200" dirty="0">
                <a:solidFill>
                  <a:schemeClr val="bg1"/>
                </a:solidFill>
              </a:endParaRPr>
            </a:p>
          </p:txBody>
        </p:sp>
      </p:grpSp>
      <p:grpSp>
        <p:nvGrpSpPr>
          <p:cNvPr id="46" name="Group 45"/>
          <p:cNvGrpSpPr/>
          <p:nvPr/>
        </p:nvGrpSpPr>
        <p:grpSpPr>
          <a:xfrm>
            <a:off x="4570288" y="5317028"/>
            <a:ext cx="3248352" cy="1356919"/>
            <a:chOff x="2947824" y="5373216"/>
            <a:chExt cx="3248352" cy="1356919"/>
          </a:xfrm>
        </p:grpSpPr>
        <p:sp>
          <p:nvSpPr>
            <p:cNvPr id="47" name="Oval 46"/>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8"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Know-how</a:t>
              </a:r>
              <a:r>
                <a:rPr lang="nl-BE" sz="2800" b="1" kern="1200" dirty="0" smtClean="0">
                  <a:solidFill>
                    <a:schemeClr val="bg1"/>
                  </a:solidFill>
                </a:rPr>
                <a:t> &amp; Expertise</a:t>
              </a:r>
              <a:endParaRPr lang="nl-BE" sz="2800" b="1" kern="1200" dirty="0">
                <a:solidFill>
                  <a:schemeClr val="bg1"/>
                </a:solidFill>
              </a:endParaRPr>
            </a:p>
          </p:txBody>
        </p:sp>
      </p:grpSp>
      <p:grpSp>
        <p:nvGrpSpPr>
          <p:cNvPr id="49" name="Group 48"/>
          <p:cNvGrpSpPr/>
          <p:nvPr/>
        </p:nvGrpSpPr>
        <p:grpSpPr>
          <a:xfrm>
            <a:off x="2381914" y="1212572"/>
            <a:ext cx="2081423" cy="1379302"/>
            <a:chOff x="621511" y="2708919"/>
            <a:chExt cx="2081423" cy="1379302"/>
          </a:xfrm>
        </p:grpSpPr>
        <p:sp>
          <p:nvSpPr>
            <p:cNvPr id="50" name="Oval 4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Cooperation</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1" name="Picture 4" descr="https://livebinders.files.wordpress.com/2010/10/collabor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7772393" y="1338320"/>
            <a:ext cx="2081423" cy="1240754"/>
            <a:chOff x="4120938" y="2856064"/>
            <a:chExt cx="2081423" cy="1240754"/>
          </a:xfrm>
        </p:grpSpPr>
        <p:sp>
          <p:nvSpPr>
            <p:cNvPr id="53" name="Oval 5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Efficiency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4" name="Picture 8" descr="http://www.thinkautomation.com/Sitefinity/WebsiteTemplates/Think/App_Themes/images/auto1.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7772393" y="4383909"/>
            <a:ext cx="2081423" cy="1193972"/>
            <a:chOff x="621511" y="5421585"/>
            <a:chExt cx="2081423" cy="1193972"/>
          </a:xfrm>
        </p:grpSpPr>
        <p:sp>
          <p:nvSpPr>
            <p:cNvPr id="56" name="Oval 5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Quality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7" name="Picture 10" descr="http://www.dcregionrealestate.com/wp-content/uploads/2014/03/top_quality.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381914" y="4383909"/>
            <a:ext cx="2081423" cy="1293159"/>
            <a:chOff x="4466625" y="5334255"/>
            <a:chExt cx="2081423" cy="1293159"/>
          </a:xfrm>
        </p:grpSpPr>
        <p:sp>
          <p:nvSpPr>
            <p:cNvPr id="59" name="Oval 5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Costs</a:t>
              </a:r>
              <a:r>
                <a:rPr lang="nl-BE" sz="2000" b="1" dirty="0" err="1" smtClean="0">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60" name="Picture 6" descr="http://www.addit.pl/new/images/stories/cost%20reduction%20project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p:txBody>
          <a:bodyPr/>
          <a:lstStyle/>
          <a:p>
            <a:fld id="{D45B42A2-12DC-D04A-88D3-A93CC82DF348}" type="slidenum">
              <a:rPr lang="en-US" smtClean="0"/>
              <a:t>26</a:t>
            </a:fld>
            <a:endParaRPr lang="en-US" dirty="0"/>
          </a:p>
        </p:txBody>
      </p:sp>
    </p:spTree>
    <p:extLst>
      <p:ext uri="{BB962C8B-B14F-4D97-AF65-F5344CB8AC3E}">
        <p14:creationId xmlns:p14="http://schemas.microsoft.com/office/powerpoint/2010/main" val="267853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ntr" presetSubtype="0" fill="hold" nodeType="withEffect">
                                  <p:stCondLst>
                                    <p:cond delay="100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childTnLst>
                                </p:cTn>
                              </p:par>
                              <p:par>
                                <p:cTn id="31" presetID="10" presetClass="entr" presetSubtype="0" fill="hold" nodeType="withEffect">
                                  <p:stCondLst>
                                    <p:cond delay="20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10" presetClass="entr" presetSubtype="0" fill="hold" nodeType="withEffect">
                                  <p:stCondLst>
                                    <p:cond delay="30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G-Cloud ROI</a:t>
            </a:r>
            <a:endParaRPr lang="en-US" dirty="0"/>
          </a:p>
        </p:txBody>
      </p:sp>
      <p:pic>
        <p:nvPicPr>
          <p:cNvPr id="9" name="Picture 8"/>
          <p:cNvPicPr>
            <a:picLocks noChangeAspect="1"/>
          </p:cNvPicPr>
          <p:nvPr/>
        </p:nvPicPr>
        <p:blipFill>
          <a:blip r:embed="rId3"/>
          <a:stretch>
            <a:fillRect/>
          </a:stretch>
        </p:blipFill>
        <p:spPr>
          <a:xfrm>
            <a:off x="1524000" y="1561346"/>
            <a:ext cx="9094078" cy="4392488"/>
          </a:xfrm>
          <a:prstGeom prst="rect">
            <a:avLst/>
          </a:prstGeom>
        </p:spPr>
      </p:pic>
      <p:sp>
        <p:nvSpPr>
          <p:cNvPr id="10" name="TextBox 9"/>
          <p:cNvSpPr txBox="1"/>
          <p:nvPr/>
        </p:nvSpPr>
        <p:spPr>
          <a:xfrm>
            <a:off x="1524000" y="1512478"/>
            <a:ext cx="9094078" cy="461665"/>
          </a:xfrm>
          <a:prstGeom prst="rect">
            <a:avLst/>
          </a:prstGeom>
          <a:noFill/>
        </p:spPr>
        <p:txBody>
          <a:bodyPr wrap="square" rtlCol="0">
            <a:spAutoFit/>
          </a:bodyPr>
          <a:lstStyle/>
          <a:p>
            <a:pPr algn="ctr"/>
            <a:r>
              <a:rPr lang="nl-BE" sz="2400" dirty="0"/>
              <a:t>Total</a:t>
            </a:r>
            <a:endParaRPr lang="fr-BE" sz="2400" dirty="0"/>
          </a:p>
        </p:txBody>
      </p:sp>
      <p:sp>
        <p:nvSpPr>
          <p:cNvPr id="2" name="Slide Number Placeholder 1"/>
          <p:cNvSpPr>
            <a:spLocks noGrp="1"/>
          </p:cNvSpPr>
          <p:nvPr>
            <p:ph type="sldNum" sz="quarter" idx="12"/>
          </p:nvPr>
        </p:nvSpPr>
        <p:spPr/>
        <p:txBody>
          <a:bodyPr/>
          <a:lstStyle/>
          <a:p>
            <a:fld id="{D45B42A2-12DC-D04A-88D3-A93CC82DF348}" type="slidenum">
              <a:rPr lang="en-US" smtClean="0"/>
              <a:t>27</a:t>
            </a:fld>
            <a:endParaRPr lang="en-US" dirty="0"/>
          </a:p>
        </p:txBody>
      </p:sp>
    </p:spTree>
    <p:extLst>
      <p:ext uri="{BB962C8B-B14F-4D97-AF65-F5344CB8AC3E}">
        <p14:creationId xmlns:p14="http://schemas.microsoft.com/office/powerpoint/2010/main" val="3216804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G-Cloud </a:t>
            </a:r>
            <a:r>
              <a:rPr lang="en-GB" dirty="0"/>
              <a:t>- reuse of contracts</a:t>
            </a:r>
            <a:endParaRPr lang="en-US" dirty="0"/>
          </a:p>
        </p:txBody>
      </p:sp>
      <p:sp>
        <p:nvSpPr>
          <p:cNvPr id="5" name="TextBox 4"/>
          <p:cNvSpPr txBox="1"/>
          <p:nvPr/>
        </p:nvSpPr>
        <p:spPr>
          <a:xfrm>
            <a:off x="1524000" y="6416853"/>
            <a:ext cx="1535805" cy="369332"/>
          </a:xfrm>
          <a:prstGeom prst="rect">
            <a:avLst/>
          </a:prstGeom>
          <a:noFill/>
        </p:spPr>
        <p:txBody>
          <a:bodyPr wrap="none" rtlCol="0">
            <a:spAutoFit/>
          </a:bodyPr>
          <a:lstStyle/>
          <a:p>
            <a:r>
              <a:rPr lang="en-GB" dirty="0"/>
              <a:t>Source: Smals </a:t>
            </a:r>
          </a:p>
        </p:txBody>
      </p:sp>
      <p:pic>
        <p:nvPicPr>
          <p:cNvPr id="6" name="Picture 5"/>
          <p:cNvPicPr>
            <a:picLocks noChangeAspect="1"/>
          </p:cNvPicPr>
          <p:nvPr/>
        </p:nvPicPr>
        <p:blipFill>
          <a:blip r:embed="rId3"/>
          <a:stretch>
            <a:fillRect/>
          </a:stretch>
        </p:blipFill>
        <p:spPr>
          <a:xfrm>
            <a:off x="1524000" y="1342451"/>
            <a:ext cx="9183486" cy="5040560"/>
          </a:xfrm>
          <a:prstGeom prst="rect">
            <a:avLst/>
          </a:prstGeom>
        </p:spPr>
      </p:pic>
      <p:sp>
        <p:nvSpPr>
          <p:cNvPr id="7" name="TextBox 6"/>
          <p:cNvSpPr txBox="1"/>
          <p:nvPr/>
        </p:nvSpPr>
        <p:spPr>
          <a:xfrm>
            <a:off x="4229271" y="1601038"/>
            <a:ext cx="4608512" cy="369332"/>
          </a:xfrm>
          <a:prstGeom prst="rect">
            <a:avLst/>
          </a:prstGeom>
          <a:noFill/>
        </p:spPr>
        <p:txBody>
          <a:bodyPr wrap="square" rtlCol="0">
            <a:spAutoFit/>
          </a:bodyPr>
          <a:lstStyle/>
          <a:p>
            <a:r>
              <a:rPr lang="nl-BE" dirty="0" err="1"/>
              <a:t>Purchase</a:t>
            </a:r>
            <a:r>
              <a:rPr lang="nl-BE" dirty="0"/>
              <a:t> volume of common </a:t>
            </a:r>
            <a:r>
              <a:rPr lang="nl-BE" dirty="0" err="1"/>
              <a:t>contracts</a:t>
            </a:r>
            <a:endParaRPr lang="fr-BE" dirty="0"/>
          </a:p>
        </p:txBody>
      </p:sp>
      <p:sp>
        <p:nvSpPr>
          <p:cNvPr id="2" name="Slide Number Placeholder 1"/>
          <p:cNvSpPr>
            <a:spLocks noGrp="1"/>
          </p:cNvSpPr>
          <p:nvPr>
            <p:ph type="sldNum" sz="quarter" idx="12"/>
          </p:nvPr>
        </p:nvSpPr>
        <p:spPr/>
        <p:txBody>
          <a:bodyPr/>
          <a:lstStyle/>
          <a:p>
            <a:fld id="{D45B42A2-12DC-D04A-88D3-A93CC82DF348}" type="slidenum">
              <a:rPr lang="en-US" smtClean="0"/>
              <a:t>28</a:t>
            </a:fld>
            <a:endParaRPr lang="en-US" dirty="0"/>
          </a:p>
        </p:txBody>
      </p:sp>
    </p:spTree>
    <p:extLst>
      <p:ext uri="{BB962C8B-B14F-4D97-AF65-F5344CB8AC3E}">
        <p14:creationId xmlns:p14="http://schemas.microsoft.com/office/powerpoint/2010/main" val="1378176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515306" y="1620121"/>
            <a:ext cx="5255655" cy="3432524"/>
          </a:xfrm>
        </p:spPr>
        <p:txBody>
          <a:bodyPr>
            <a:normAutofit/>
          </a:bodyPr>
          <a:lstStyle/>
          <a:p>
            <a:r>
              <a:rPr lang="en-US" sz="2500" dirty="0">
                <a:latin typeface="+mn-lt"/>
              </a:rPr>
              <a:t>4</a:t>
            </a:r>
            <a:r>
              <a:rPr lang="en-US" sz="2500" dirty="0" smtClean="0">
                <a:latin typeface="+mn-lt"/>
              </a:rPr>
              <a:t> datacenters</a:t>
            </a:r>
          </a:p>
          <a:p>
            <a:r>
              <a:rPr lang="en-US" sz="2500" dirty="0" smtClean="0">
                <a:latin typeface="+mn-lt"/>
              </a:rPr>
              <a:t>24 tenants</a:t>
            </a:r>
          </a:p>
          <a:p>
            <a:r>
              <a:rPr lang="en-US" sz="2500" dirty="0" smtClean="0">
                <a:latin typeface="+mn-lt"/>
              </a:rPr>
              <a:t>834 compute nodes</a:t>
            </a:r>
          </a:p>
          <a:p>
            <a:r>
              <a:rPr lang="en-US" sz="2500" dirty="0" smtClean="0">
                <a:latin typeface="+mn-lt"/>
              </a:rPr>
              <a:t>7843 virtual </a:t>
            </a:r>
            <a:r>
              <a:rPr lang="en-US" sz="2500" dirty="0">
                <a:latin typeface="+mn-lt"/>
              </a:rPr>
              <a:t>machines</a:t>
            </a:r>
          </a:p>
          <a:p>
            <a:r>
              <a:rPr lang="en-US" sz="2500" dirty="0" smtClean="0">
                <a:latin typeface="+mn-lt"/>
              </a:rPr>
              <a:t>8039 </a:t>
            </a:r>
            <a:r>
              <a:rPr lang="en-US" sz="2500" dirty="0" err="1" smtClean="0">
                <a:latin typeface="+mn-lt"/>
              </a:rPr>
              <a:t>docker</a:t>
            </a:r>
            <a:r>
              <a:rPr lang="en-US" sz="2500" dirty="0" smtClean="0">
                <a:latin typeface="+mn-lt"/>
              </a:rPr>
              <a:t> containers</a:t>
            </a:r>
          </a:p>
          <a:p>
            <a:endParaRPr lang="en-US" sz="2500" dirty="0" smtClean="0">
              <a:latin typeface="+mn-lt"/>
            </a:endParaRPr>
          </a:p>
          <a:p>
            <a:endParaRPr lang="en-US" sz="2500" dirty="0">
              <a:latin typeface="+mn-lt"/>
            </a:endParaRPr>
          </a:p>
        </p:txBody>
      </p:sp>
      <p:sp>
        <p:nvSpPr>
          <p:cNvPr id="4" name="Title 3"/>
          <p:cNvSpPr>
            <a:spLocks noGrp="1"/>
          </p:cNvSpPr>
          <p:nvPr>
            <p:ph type="title"/>
          </p:nvPr>
        </p:nvSpPr>
        <p:spPr/>
        <p:txBody>
          <a:bodyPr/>
          <a:lstStyle/>
          <a:p>
            <a:r>
              <a:rPr lang="en-US" dirty="0" smtClean="0"/>
              <a:t>G-Cloud IAAS/PAAS in numbers</a:t>
            </a:r>
            <a:endParaRPr lang="en-US" dirty="0"/>
          </a:p>
        </p:txBody>
      </p:sp>
      <p:pic>
        <p:nvPicPr>
          <p:cNvPr id="6" name="Picture Placeholder 5"/>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9723" r="9723"/>
          <a:stretch>
            <a:fillRect/>
          </a:stretch>
        </p:blipFill>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b="18503"/>
          <a:stretch/>
        </p:blipFill>
        <p:spPr bwMode="auto">
          <a:xfrm>
            <a:off x="6241977" y="4378836"/>
            <a:ext cx="5802312" cy="232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45B42A2-12DC-D04A-88D3-A93CC82DF348}" type="slidenum">
              <a:rPr lang="en-US" smtClean="0"/>
              <a:t>29</a:t>
            </a:fld>
            <a:endParaRPr lang="en-US" dirty="0"/>
          </a:p>
        </p:txBody>
      </p:sp>
    </p:spTree>
    <p:extLst>
      <p:ext uri="{BB962C8B-B14F-4D97-AF65-F5344CB8AC3E}">
        <p14:creationId xmlns:p14="http://schemas.microsoft.com/office/powerpoint/2010/main" val="318388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API - </a:t>
            </a:r>
            <a:r>
              <a:rPr lang="en-GB" dirty="0" smtClean="0"/>
              <a:t>Application Programming Interface</a:t>
            </a:r>
            <a:endParaRPr lang="en-US" dirty="0"/>
          </a:p>
        </p:txBody>
      </p:sp>
      <p:sp>
        <p:nvSpPr>
          <p:cNvPr id="13" name="Content Placeholder 8"/>
          <p:cNvSpPr>
            <a:spLocks noGrp="1"/>
          </p:cNvSpPr>
          <p:nvPr>
            <p:ph idx="4294967295"/>
          </p:nvPr>
        </p:nvSpPr>
        <p:spPr>
          <a:xfrm>
            <a:off x="339436" y="1512875"/>
            <a:ext cx="11431524" cy="5007997"/>
          </a:xfrm>
          <a:prstGeom prst="rect">
            <a:avLst/>
          </a:prstGeom>
        </p:spPr>
        <p:txBody>
          <a:bodyPr>
            <a:normAutofit/>
          </a:bodyPr>
          <a:lstStyle/>
          <a:p>
            <a:r>
              <a:rPr lang="en-US" dirty="0" smtClean="0"/>
              <a:t>Providers vs consumers</a:t>
            </a:r>
          </a:p>
          <a:p>
            <a:pPr lvl="1"/>
            <a:r>
              <a:rPr lang="en-US" dirty="0" smtClean="0"/>
              <a:t>when an API is offered over a network, the service that offers the API is called the “provider”</a:t>
            </a:r>
          </a:p>
          <a:p>
            <a:pPr lvl="1"/>
            <a:r>
              <a:rPr lang="en-US" dirty="0" smtClean="0"/>
              <a:t>the “consumer” of the API is often a software application</a:t>
            </a:r>
          </a:p>
          <a:p>
            <a:r>
              <a:rPr lang="en-US" dirty="0" smtClean="0"/>
              <a:t>The consumer may outsource the requirement for data or functionality by “calling” API’s</a:t>
            </a:r>
          </a:p>
          <a:p>
            <a:pPr lvl="1"/>
            <a:r>
              <a:rPr lang="en-US" dirty="0" smtClean="0"/>
              <a:t>billing</a:t>
            </a:r>
          </a:p>
          <a:p>
            <a:pPr lvl="1"/>
            <a:r>
              <a:rPr lang="en-US" dirty="0" smtClean="0"/>
              <a:t>identity</a:t>
            </a:r>
          </a:p>
          <a:p>
            <a:pPr lvl="1"/>
            <a:r>
              <a:rPr lang="en-US" dirty="0" smtClean="0"/>
              <a:t>storing</a:t>
            </a:r>
          </a:p>
          <a:p>
            <a:pPr lvl="1"/>
            <a:r>
              <a:rPr lang="en-US" dirty="0" smtClean="0"/>
              <a:t>image processing</a:t>
            </a:r>
          </a:p>
          <a:p>
            <a:pPr lvl="1"/>
            <a:r>
              <a:rPr lang="en-US" dirty="0" smtClean="0"/>
              <a:t>all sort of (authentic) data sources</a:t>
            </a:r>
          </a:p>
          <a:p>
            <a:pPr lvl="1"/>
            <a:r>
              <a:rPr lang="en-US" dirty="0" smtClean="0"/>
              <a:t>…</a:t>
            </a:r>
          </a:p>
          <a:p>
            <a:endParaRPr lang="en-US" dirty="0" smtClean="0"/>
          </a:p>
          <a:p>
            <a:pPr marL="0" indent="0">
              <a:buNone/>
            </a:pPr>
            <a:endParaRPr lang="en-US" dirty="0" smtClean="0"/>
          </a:p>
          <a:p>
            <a:endParaRPr lang="nl-BE" dirty="0"/>
          </a:p>
        </p:txBody>
      </p:sp>
      <p:sp>
        <p:nvSpPr>
          <p:cNvPr id="7"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3</a:t>
            </a:fld>
            <a:endParaRPr lang="fr-BE" dirty="0"/>
          </a:p>
        </p:txBody>
      </p:sp>
    </p:spTree>
    <p:extLst>
      <p:ext uri="{BB962C8B-B14F-4D97-AF65-F5344CB8AC3E}">
        <p14:creationId xmlns:p14="http://schemas.microsoft.com/office/powerpoint/2010/main" val="273288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4000" dirty="0">
                <a:solidFill>
                  <a:schemeClr val="bg1"/>
                </a:solidFill>
              </a:rPr>
              <a:t>Shifting focus </a:t>
            </a:r>
          </a:p>
          <a:p>
            <a:pPr algn="ctr"/>
            <a:r>
              <a:rPr lang="en-US" sz="4000" dirty="0">
                <a:solidFill>
                  <a:schemeClr val="bg1"/>
                </a:solidFill>
              </a:rPr>
              <a:t>towards synergies in the area of business components</a:t>
            </a:r>
          </a:p>
        </p:txBody>
      </p:sp>
      <p:sp>
        <p:nvSpPr>
          <p:cNvPr id="7" name="Slide Number Placeholder 6"/>
          <p:cNvSpPr>
            <a:spLocks noGrp="1"/>
          </p:cNvSpPr>
          <p:nvPr>
            <p:ph type="sldNum" sz="quarter" idx="4294967295"/>
          </p:nvPr>
        </p:nvSpPr>
        <p:spPr/>
        <p:txBody>
          <a:bodyPr/>
          <a:lstStyle/>
          <a:p>
            <a:pPr>
              <a:defRPr/>
            </a:pPr>
            <a:fld id="{EB59A06F-AA2E-4B91-9DB0-E94654EDC444}" type="slidenum">
              <a:rPr lang="en-GB" smtClean="0"/>
              <a:t>30</a:t>
            </a:fld>
            <a:endParaRPr lang="en-GB" dirty="0"/>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smtClean="0">
              <a:solidFill>
                <a:schemeClr val="bg1"/>
              </a:solidFill>
            </a:endParaRPr>
          </a:p>
          <a:p>
            <a:pPr algn="ctr"/>
            <a:r>
              <a:rPr lang="en-US" sz="4400" dirty="0" smtClean="0">
                <a:solidFill>
                  <a:schemeClr val="bg1"/>
                </a:solidFill>
              </a:rPr>
              <a:t>Stronger </a:t>
            </a:r>
            <a:r>
              <a:rPr lang="en-US" sz="4400" dirty="0">
                <a:solidFill>
                  <a:schemeClr val="bg1"/>
                </a:solidFill>
              </a:rPr>
              <a:t>centrally coordinated approach to offering </a:t>
            </a:r>
            <a:r>
              <a:rPr lang="en-US" sz="4400" dirty="0" smtClean="0">
                <a:solidFill>
                  <a:schemeClr val="bg1"/>
                </a:solidFill>
              </a:rPr>
              <a:t>platforms</a:t>
            </a:r>
          </a:p>
          <a:p>
            <a:pPr algn="ct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8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Reuse of business components</a:t>
            </a:r>
            <a:endParaRPr lang="en-US" dirty="0"/>
          </a:p>
        </p:txBody>
      </p:sp>
    </p:spTree>
    <p:extLst>
      <p:ext uri="{BB962C8B-B14F-4D97-AF65-F5344CB8AC3E}">
        <p14:creationId xmlns:p14="http://schemas.microsoft.com/office/powerpoint/2010/main" val="1269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Initiative </a:t>
            </a:r>
            <a:r>
              <a:rPr lang="en-US" dirty="0" smtClean="0"/>
              <a:t>within the public social security institutions &amp; </a:t>
            </a:r>
            <a:r>
              <a:rPr lang="en-US" dirty="0" err="1" smtClean="0"/>
              <a:t>Smals</a:t>
            </a:r>
            <a:endParaRPr lang="en-US" dirty="0" smtClean="0"/>
          </a:p>
          <a:p>
            <a:r>
              <a:rPr lang="en-US" dirty="0" smtClean="0"/>
              <a:t>Purpose</a:t>
            </a:r>
          </a:p>
          <a:p>
            <a:pPr lvl="1"/>
            <a:r>
              <a:rPr lang="en-US" dirty="0" smtClean="0"/>
              <a:t>synergy </a:t>
            </a:r>
            <a:r>
              <a:rPr lang="en-US" dirty="0"/>
              <a:t>around (technical) business </a:t>
            </a:r>
            <a:r>
              <a:rPr lang="en-US" dirty="0" smtClean="0"/>
              <a:t>components</a:t>
            </a:r>
          </a:p>
          <a:p>
            <a:pPr lvl="1"/>
            <a:r>
              <a:rPr lang="en-US" dirty="0" smtClean="0"/>
              <a:t>and </a:t>
            </a:r>
            <a:r>
              <a:rPr lang="en-US" dirty="0"/>
              <a:t>thus save costs by avoiding multiple development of </a:t>
            </a:r>
            <a:r>
              <a:rPr lang="en-US" dirty="0" smtClean="0"/>
              <a:t>components</a:t>
            </a:r>
          </a:p>
          <a:p>
            <a:r>
              <a:rPr lang="en-US" dirty="0" smtClean="0"/>
              <a:t>Regardless </a:t>
            </a:r>
            <a:r>
              <a:rPr lang="en-US" dirty="0"/>
              <a:t>of whether development takes place </a:t>
            </a:r>
            <a:r>
              <a:rPr lang="en-US" dirty="0" smtClean="0"/>
              <a:t>by</a:t>
            </a:r>
          </a:p>
          <a:p>
            <a:pPr lvl="1"/>
            <a:r>
              <a:rPr lang="en-US" dirty="0" smtClean="0"/>
              <a:t>the institution's </a:t>
            </a:r>
            <a:r>
              <a:rPr lang="en-US" dirty="0"/>
              <a:t>own ICT </a:t>
            </a:r>
            <a:r>
              <a:rPr lang="en-US" dirty="0" smtClean="0"/>
              <a:t>department</a:t>
            </a:r>
          </a:p>
          <a:p>
            <a:pPr lvl="1"/>
            <a:r>
              <a:rPr lang="en-US" dirty="0" smtClean="0"/>
              <a:t>Smals</a:t>
            </a:r>
          </a:p>
          <a:p>
            <a:pPr lvl="1"/>
            <a:r>
              <a:rPr lang="en-US" dirty="0"/>
              <a:t>s</a:t>
            </a:r>
            <a:r>
              <a:rPr lang="en-US" dirty="0" smtClean="0"/>
              <a:t>ubcontractors</a:t>
            </a:r>
          </a:p>
          <a:p>
            <a:r>
              <a:rPr lang="en-US" dirty="0" smtClean="0"/>
              <a:t>Creation </a:t>
            </a:r>
            <a:r>
              <a:rPr lang="en-US" dirty="0"/>
              <a:t>of a competence </a:t>
            </a:r>
            <a:r>
              <a:rPr lang="en-US" dirty="0" smtClean="0"/>
              <a:t>center </a:t>
            </a:r>
            <a:r>
              <a:rPr lang="en-US" dirty="0"/>
              <a:t>within Smals in order to maximally integrate and support the reuse of business components </a:t>
            </a:r>
            <a:r>
              <a:rPr lang="en-US" dirty="0" smtClean="0"/>
              <a:t>within </a:t>
            </a:r>
            <a:r>
              <a:rPr lang="en-US" dirty="0"/>
              <a:t>Smals, its members, partners and domains in which Smals is </a:t>
            </a:r>
            <a:r>
              <a:rPr lang="en-US" dirty="0" smtClean="0"/>
              <a:t>active</a:t>
            </a:r>
            <a:endParaRPr lang="en-US" dirty="0"/>
          </a:p>
        </p:txBody>
      </p:sp>
      <p:sp>
        <p:nvSpPr>
          <p:cNvPr id="3" name="Title 2"/>
          <p:cNvSpPr>
            <a:spLocks noGrp="1"/>
          </p:cNvSpPr>
          <p:nvPr>
            <p:ph type="title"/>
          </p:nvPr>
        </p:nvSpPr>
        <p:spPr/>
        <p:txBody>
          <a:bodyPr/>
          <a:lstStyle/>
          <a:p>
            <a:r>
              <a:rPr lang="en-US" dirty="0" smtClean="0"/>
              <a:t>About the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32</a:t>
            </a:fld>
            <a:endParaRPr lang="en-US" dirty="0" smtClean="0">
              <a:solidFill>
                <a:schemeClr val="bg1"/>
              </a:solidFill>
            </a:endParaRPr>
          </a:p>
        </p:txBody>
      </p:sp>
    </p:spTree>
    <p:extLst>
      <p:ext uri="{BB962C8B-B14F-4D97-AF65-F5344CB8AC3E}">
        <p14:creationId xmlns:p14="http://schemas.microsoft.com/office/powerpoint/2010/main" val="1455632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33</a:t>
            </a:fld>
            <a:endParaRPr lang="en-US" dirty="0" smtClean="0">
              <a:solidFill>
                <a:schemeClr val="bg1"/>
              </a:solidFill>
            </a:endParaRPr>
          </a:p>
        </p:txBody>
      </p:sp>
    </p:spTree>
    <p:extLst>
      <p:ext uri="{BB962C8B-B14F-4D97-AF65-F5344CB8AC3E}">
        <p14:creationId xmlns:p14="http://schemas.microsoft.com/office/powerpoint/2010/main" val="244232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a:t>
            </a:r>
            <a:endParaRPr lang="en-US" dirty="0"/>
          </a:p>
        </p:txBody>
      </p:sp>
      <p:cxnSp>
        <p:nvCxnSpPr>
          <p:cNvPr id="5" name="Straight Arrow Connector 4"/>
          <p:cNvCxnSpPr/>
          <p:nvPr/>
        </p:nvCxnSpPr>
        <p:spPr>
          <a:xfrm>
            <a:off x="2495600" y="4517504"/>
            <a:ext cx="7344816" cy="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2507567" y="1844824"/>
            <a:ext cx="8384" cy="339276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150511" y="2839261"/>
            <a:ext cx="1106008" cy="584775"/>
          </a:xfrm>
          <a:prstGeom prst="rect">
            <a:avLst/>
          </a:prstGeom>
          <a:noFill/>
        </p:spPr>
        <p:txBody>
          <a:bodyPr wrap="none" rtlCol="0">
            <a:spAutoFit/>
          </a:bodyPr>
          <a:lstStyle/>
          <a:p>
            <a:r>
              <a:rPr lang="en-US" sz="3200" dirty="0"/>
              <a:t>Value</a:t>
            </a:r>
          </a:p>
        </p:txBody>
      </p:sp>
      <p:sp>
        <p:nvSpPr>
          <p:cNvPr id="8" name="TextBox 7"/>
          <p:cNvSpPr txBox="1"/>
          <p:nvPr/>
        </p:nvSpPr>
        <p:spPr>
          <a:xfrm>
            <a:off x="3547640" y="5579948"/>
            <a:ext cx="5517472" cy="584775"/>
          </a:xfrm>
          <a:prstGeom prst="rect">
            <a:avLst/>
          </a:prstGeom>
          <a:noFill/>
        </p:spPr>
        <p:txBody>
          <a:bodyPr wrap="none" rtlCol="0">
            <a:spAutoFit/>
          </a:bodyPr>
          <a:lstStyle/>
          <a:p>
            <a:r>
              <a:rPr lang="en-US" sz="3200" dirty="0"/>
              <a:t>Offered “business” functionality</a:t>
            </a:r>
          </a:p>
        </p:txBody>
      </p:sp>
      <p:sp>
        <p:nvSpPr>
          <p:cNvPr id="9" name="TextBox 8"/>
          <p:cNvSpPr txBox="1"/>
          <p:nvPr/>
        </p:nvSpPr>
        <p:spPr>
          <a:xfrm>
            <a:off x="2538619" y="4688295"/>
            <a:ext cx="994247" cy="461665"/>
          </a:xfrm>
          <a:prstGeom prst="rect">
            <a:avLst/>
          </a:prstGeom>
          <a:noFill/>
        </p:spPr>
        <p:txBody>
          <a:bodyPr wrap="none" rtlCol="0">
            <a:spAutoFit/>
          </a:bodyPr>
          <a:lstStyle/>
          <a:p>
            <a:r>
              <a:rPr lang="en-US" sz="2400" i="1" dirty="0">
                <a:solidFill>
                  <a:schemeClr val="accent5"/>
                </a:solidFill>
              </a:rPr>
              <a:t>library</a:t>
            </a:r>
          </a:p>
        </p:txBody>
      </p:sp>
      <p:sp>
        <p:nvSpPr>
          <p:cNvPr id="10" name="TextBox 9"/>
          <p:cNvSpPr txBox="1"/>
          <p:nvPr/>
        </p:nvSpPr>
        <p:spPr>
          <a:xfrm>
            <a:off x="3945741" y="4688295"/>
            <a:ext cx="1556645" cy="461665"/>
          </a:xfrm>
          <a:prstGeom prst="rect">
            <a:avLst/>
          </a:prstGeom>
          <a:noFill/>
        </p:spPr>
        <p:txBody>
          <a:bodyPr wrap="none" rtlCol="0">
            <a:spAutoFit/>
          </a:bodyPr>
          <a:lstStyle/>
          <a:p>
            <a:r>
              <a:rPr lang="en-US" sz="2400" i="1" dirty="0">
                <a:solidFill>
                  <a:schemeClr val="accent5"/>
                </a:solidFill>
              </a:rPr>
              <a:t>framework</a:t>
            </a:r>
          </a:p>
        </p:txBody>
      </p:sp>
      <p:sp>
        <p:nvSpPr>
          <p:cNvPr id="11" name="TextBox 10"/>
          <p:cNvSpPr txBox="1"/>
          <p:nvPr/>
        </p:nvSpPr>
        <p:spPr>
          <a:xfrm>
            <a:off x="5778038" y="4688295"/>
            <a:ext cx="1156086" cy="461665"/>
          </a:xfrm>
          <a:prstGeom prst="rect">
            <a:avLst/>
          </a:prstGeom>
          <a:noFill/>
        </p:spPr>
        <p:txBody>
          <a:bodyPr wrap="none" rtlCol="0">
            <a:spAutoFit/>
          </a:bodyPr>
          <a:lstStyle/>
          <a:p>
            <a:r>
              <a:rPr lang="en-US" sz="2400" i="1" dirty="0">
                <a:solidFill>
                  <a:schemeClr val="accent5"/>
                </a:solidFill>
              </a:rPr>
              <a:t>product</a:t>
            </a:r>
          </a:p>
        </p:txBody>
      </p:sp>
      <p:sp>
        <p:nvSpPr>
          <p:cNvPr id="13" name="TextBox 12"/>
          <p:cNvSpPr txBox="1"/>
          <p:nvPr/>
        </p:nvSpPr>
        <p:spPr>
          <a:xfrm>
            <a:off x="8790217" y="4688295"/>
            <a:ext cx="1044325" cy="461665"/>
          </a:xfrm>
          <a:prstGeom prst="rect">
            <a:avLst/>
          </a:prstGeom>
          <a:noFill/>
        </p:spPr>
        <p:txBody>
          <a:bodyPr wrap="none" rtlCol="0">
            <a:spAutoFit/>
          </a:bodyPr>
          <a:lstStyle/>
          <a:p>
            <a:r>
              <a:rPr lang="en-US" sz="2400" i="1" dirty="0">
                <a:solidFill>
                  <a:schemeClr val="accent5"/>
                </a:solidFill>
              </a:rPr>
              <a:t>system</a:t>
            </a:r>
          </a:p>
        </p:txBody>
      </p:sp>
      <p:sp>
        <p:nvSpPr>
          <p:cNvPr id="14" name="Freeform 13"/>
          <p:cNvSpPr/>
          <p:nvPr/>
        </p:nvSpPr>
        <p:spPr>
          <a:xfrm>
            <a:off x="2675167"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9886" y="4603361"/>
            <a:ext cx="884568" cy="976587"/>
          </a:xfrm>
          <a:prstGeom prst="rect">
            <a:avLst/>
          </a:prstGeom>
        </p:spPr>
      </p:pic>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34</a:t>
            </a:fld>
            <a:endParaRPr lang="en-US" dirty="0" smtClean="0">
              <a:solidFill>
                <a:schemeClr val="bg1"/>
              </a:solidFill>
            </a:endParaRPr>
          </a:p>
        </p:txBody>
      </p:sp>
    </p:spTree>
    <p:extLst>
      <p:ext uri="{BB962C8B-B14F-4D97-AF65-F5344CB8AC3E}">
        <p14:creationId xmlns:p14="http://schemas.microsoft.com/office/powerpoint/2010/main" val="2899131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1725" y="240544"/>
            <a:ext cx="4540808" cy="694374"/>
          </a:xfrm>
        </p:spPr>
        <p:txBody>
          <a:bodyPr>
            <a:normAutofit fontScale="90000"/>
          </a:bodyPr>
          <a:lstStyle/>
          <a:p>
            <a:r>
              <a:rPr lang="en-US" dirty="0" smtClean="0"/>
              <a:t>So… dare to share! </a:t>
            </a:r>
            <a:r>
              <a:rPr lang="en-US" dirty="0" smtClean="0">
                <a:sym typeface="Wingdings" panose="05000000000000000000" pitchFamily="2" charset="2"/>
              </a:rPr>
              <a:t></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548144"/>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539433"/>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539433"/>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532941"/>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528602"/>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530223"/>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530222"/>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512773"/>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530190"/>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521483"/>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536022"/>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531011"/>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532798"/>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503238"/>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131513"/>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515532"/>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525871"/>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525871"/>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647541"/>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536286"/>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333818"/>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517131"/>
            <a:ext cx="252000" cy="252000"/>
          </a:xfrm>
          <a:prstGeom prst="rect">
            <a:avLst/>
          </a:prstGeom>
        </p:spPr>
      </p:pic>
      <p:sp>
        <p:nvSpPr>
          <p:cNvPr id="126" name="Rectangle 125"/>
          <p:cNvSpPr/>
          <p:nvPr/>
        </p:nvSpPr>
        <p:spPr>
          <a:xfrm>
            <a:off x="3874902" y="5009070"/>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135881"/>
            <a:ext cx="252000" cy="252000"/>
          </a:xfrm>
          <a:prstGeom prst="rect">
            <a:avLst/>
          </a:prstGeom>
        </p:spPr>
      </p:pic>
      <p:grpSp>
        <p:nvGrpSpPr>
          <p:cNvPr id="128" name="Group 127"/>
          <p:cNvGrpSpPr/>
          <p:nvPr/>
        </p:nvGrpSpPr>
        <p:grpSpPr>
          <a:xfrm>
            <a:off x="4739655" y="3301559"/>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081881"/>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034466"/>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157528"/>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213838"/>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577916"/>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516426"/>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480714"/>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193427"/>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025211"/>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807517"/>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System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1" name="Group 160"/>
          <p:cNvGrpSpPr/>
          <p:nvPr/>
        </p:nvGrpSpPr>
        <p:grpSpPr>
          <a:xfrm>
            <a:off x="6034325" y="3807517"/>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807517"/>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Framework</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7" name="Group 166"/>
          <p:cNvGrpSpPr/>
          <p:nvPr/>
        </p:nvGrpSpPr>
        <p:grpSpPr>
          <a:xfrm>
            <a:off x="6614955" y="3807517"/>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Service</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0" name="Group 169"/>
          <p:cNvGrpSpPr/>
          <p:nvPr/>
        </p:nvGrpSpPr>
        <p:grpSpPr>
          <a:xfrm>
            <a:off x="5508197" y="3807517"/>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Library</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3" name="Group 172"/>
          <p:cNvGrpSpPr/>
          <p:nvPr/>
        </p:nvGrpSpPr>
        <p:grpSpPr>
          <a:xfrm>
            <a:off x="3190539" y="2783490"/>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494217"/>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757363"/>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025898"/>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548188"/>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5882858"/>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5925606"/>
            <a:ext cx="600753" cy="360000"/>
          </a:xfrm>
          <a:prstGeom prst="rect">
            <a:avLst/>
          </a:prstGeom>
        </p:spPr>
      </p:pic>
      <p:sp>
        <p:nvSpPr>
          <p:cNvPr id="190" name="Rectangle 189"/>
          <p:cNvSpPr/>
          <p:nvPr/>
        </p:nvSpPr>
        <p:spPr>
          <a:xfrm>
            <a:off x="5026949" y="5848022"/>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5855811"/>
            <a:ext cx="598101" cy="468000"/>
          </a:xfrm>
          <a:prstGeom prst="rect">
            <a:avLst/>
          </a:prstGeom>
        </p:spPr>
      </p:pic>
      <p:grpSp>
        <p:nvGrpSpPr>
          <p:cNvPr id="192" name="Group 191"/>
          <p:cNvGrpSpPr/>
          <p:nvPr/>
        </p:nvGrpSpPr>
        <p:grpSpPr>
          <a:xfrm>
            <a:off x="4332922" y="5535915"/>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4961297"/>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442751"/>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134297"/>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35</a:t>
            </a:fld>
            <a:endParaRPr lang="en-US" dirty="0" smtClean="0">
              <a:solidFill>
                <a:schemeClr val="bg1"/>
              </a:solidFill>
            </a:endParaRPr>
          </a:p>
        </p:txBody>
      </p:sp>
    </p:spTree>
    <p:extLst>
      <p:ext uri="{BB962C8B-B14F-4D97-AF65-F5344CB8AC3E}">
        <p14:creationId xmlns:p14="http://schemas.microsoft.com/office/powerpoint/2010/main" val="90705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a:xfrm>
            <a:off x="2030888" y="499125"/>
            <a:ext cx="8869906" cy="1325563"/>
          </a:xfrm>
        </p:spPr>
        <p:txBody>
          <a:bodyPr>
            <a:normAutofit/>
          </a:bodyPr>
          <a:lstStyle/>
          <a:p>
            <a:pPr algn="ctr"/>
            <a:r>
              <a:rPr lang="en-US" sz="3200" dirty="0" smtClean="0"/>
              <a:t>How? with the new Software </a:t>
            </a:r>
            <a:r>
              <a:rPr lang="en-US" sz="3200" dirty="0"/>
              <a:t>R</a:t>
            </a:r>
            <a:r>
              <a:rPr lang="en-US" sz="3200" dirty="0" smtClean="0"/>
              <a:t>euse </a:t>
            </a:r>
            <a:r>
              <a:rPr lang="en-US" sz="3200" dirty="0"/>
              <a:t>P</a:t>
            </a:r>
            <a:r>
              <a:rPr lang="en-US" sz="3200" dirty="0" smtClean="0"/>
              <a:t>latform!</a:t>
            </a:r>
            <a:r>
              <a:rPr lang="en-US" sz="2800" dirty="0" smtClean="0"/>
              <a:t/>
            </a:r>
            <a:br>
              <a:rPr lang="en-US" sz="2800" dirty="0" smtClean="0"/>
            </a:br>
            <a:r>
              <a:rPr lang="en-US" sz="2800" dirty="0" smtClean="0">
                <a:hlinkClick r:id="rId4"/>
              </a:rPr>
              <a:t>https://www.ict-reuse.be</a:t>
            </a:r>
            <a:r>
              <a:rPr lang="en-US" sz="2800" dirty="0" smtClean="0"/>
              <a:t/>
            </a:r>
            <a:br>
              <a:rPr lang="en-US" sz="2800" dirty="0" smtClean="0"/>
            </a:br>
            <a:endParaRPr lang="en-US" sz="2800"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36</a:t>
            </a:fld>
            <a:endParaRPr lang="en-US" dirty="0" smtClean="0">
              <a:solidFill>
                <a:schemeClr val="bg1"/>
              </a:solidFill>
            </a:endParaRPr>
          </a:p>
        </p:txBody>
      </p:sp>
    </p:spTree>
    <p:extLst>
      <p:ext uri="{BB962C8B-B14F-4D97-AF65-F5344CB8AC3E}">
        <p14:creationId xmlns:p14="http://schemas.microsoft.com/office/powerpoint/2010/main" val="2024839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en-US" sz="5700" dirty="0"/>
              <a:t>New project? </a:t>
            </a:r>
            <a:endParaRPr lang="en-US" sz="5700" dirty="0" smtClean="0"/>
          </a:p>
          <a:p>
            <a:r>
              <a:rPr lang="en-US" dirty="0"/>
              <a:t>c</a:t>
            </a:r>
            <a:r>
              <a:rPr lang="en-US" dirty="0" smtClean="0"/>
              <a:t>onsult </a:t>
            </a:r>
            <a:r>
              <a:rPr lang="en-US" dirty="0"/>
              <a:t>the </a:t>
            </a:r>
            <a:endParaRPr lang="en-US" dirty="0" smtClean="0"/>
          </a:p>
          <a:p>
            <a:r>
              <a:rPr lang="en-US" dirty="0" smtClean="0"/>
              <a:t>Software Reuse </a:t>
            </a:r>
          </a:p>
          <a:p>
            <a:r>
              <a:rPr lang="en-US" dirty="0" smtClean="0"/>
              <a:t>Catalogue</a:t>
            </a:r>
            <a:endParaRPr lang="nl-NL" sz="2700" dirty="0"/>
          </a:p>
        </p:txBody>
      </p:sp>
    </p:spTree>
    <p:extLst>
      <p:ext uri="{BB962C8B-B14F-4D97-AF65-F5344CB8AC3E}">
        <p14:creationId xmlns:p14="http://schemas.microsoft.com/office/powerpoint/2010/main" val="3708498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3600" dirty="0"/>
              <a:t>Share your success stories...and become an ambassador for </a:t>
            </a:r>
            <a:r>
              <a:rPr lang="en-US" sz="3600" dirty="0" smtClean="0"/>
              <a:t>reuse!</a:t>
            </a:r>
            <a:r>
              <a:rPr lang="nl-NL" dirty="0" smtClean="0"/>
              <a:t/>
            </a:r>
            <a:br>
              <a:rPr lang="nl-NL" dirty="0" smtClean="0"/>
            </a:br>
            <a:r>
              <a:rPr lang="en-US" sz="2800" dirty="0">
                <a:hlinkClick r:id="rId2"/>
              </a:rPr>
              <a:t>https://www.ict-reuse.be</a:t>
            </a:r>
            <a:endParaRPr lang="nl-NL" sz="2700" dirty="0"/>
          </a:p>
        </p:txBody>
      </p:sp>
      <p:pic>
        <p:nvPicPr>
          <p:cNvPr id="7" name="Picture 6"/>
          <p:cNvPicPr>
            <a:picLocks noChangeAspect="1"/>
          </p:cNvPicPr>
          <p:nvPr/>
        </p:nvPicPr>
        <p:blipFill>
          <a:blip r:embed="rId3"/>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38</a:t>
            </a:fld>
            <a:endParaRPr lang="en-US" dirty="0" smtClean="0">
              <a:solidFill>
                <a:schemeClr val="bg1"/>
              </a:solidFill>
            </a:endParaRPr>
          </a:p>
        </p:txBody>
      </p:sp>
    </p:spTree>
    <p:extLst>
      <p:ext uri="{BB962C8B-B14F-4D97-AF65-F5344CB8AC3E}">
        <p14:creationId xmlns:p14="http://schemas.microsoft.com/office/powerpoint/2010/main" val="4069898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You can only improve what you measure</a:t>
            </a:r>
            <a:endParaRPr lang="en-US" dirty="0"/>
          </a:p>
          <a:p>
            <a:endParaRPr lang="en-US" dirty="0"/>
          </a:p>
          <a:p>
            <a:r>
              <a:rPr lang="en-US" dirty="0"/>
              <a:t>Reuse is embedded in the "project life cycle" of projects carried out by </a:t>
            </a:r>
            <a:r>
              <a:rPr lang="en-US" dirty="0" err="1" smtClean="0"/>
              <a:t>Smals</a:t>
            </a:r>
            <a:endParaRPr lang="en-US" dirty="0"/>
          </a:p>
          <a:p>
            <a:endParaRPr lang="en-US" dirty="0"/>
          </a:p>
          <a:p>
            <a:r>
              <a:rPr lang="en-US" dirty="0"/>
              <a:t>This makes it possible to compare the project cost without reuse and with reuse and to calculate the </a:t>
            </a:r>
            <a:r>
              <a:rPr lang="en-US" dirty="0" smtClean="0"/>
              <a:t>ROI</a:t>
            </a:r>
            <a:endParaRPr lang="nl-BE" dirty="0" smtClean="0"/>
          </a:p>
          <a:p>
            <a:endParaRPr lang="nl-BE" dirty="0"/>
          </a:p>
          <a:p>
            <a:endParaRPr lang="nl-BE" dirty="0" smtClean="0"/>
          </a:p>
        </p:txBody>
      </p:sp>
      <p:sp>
        <p:nvSpPr>
          <p:cNvPr id="3" name="Title 2"/>
          <p:cNvSpPr>
            <a:spLocks noGrp="1"/>
          </p:cNvSpPr>
          <p:nvPr>
            <p:ph type="title"/>
          </p:nvPr>
        </p:nvSpPr>
        <p:spPr/>
        <p:txBody>
          <a:bodyPr>
            <a:normAutofit/>
          </a:bodyPr>
          <a:lstStyle/>
          <a:p>
            <a:r>
              <a:rPr lang="en-US" dirty="0" smtClean="0"/>
              <a:t>ROI of reuse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39</a:t>
            </a:fld>
            <a:endParaRPr lang="en-US" dirty="0" smtClean="0">
              <a:solidFill>
                <a:schemeClr val="bg1"/>
              </a:solidFill>
            </a:endParaRPr>
          </a:p>
        </p:txBody>
      </p:sp>
    </p:spTree>
    <p:extLst>
      <p:ext uri="{BB962C8B-B14F-4D97-AF65-F5344CB8AC3E}">
        <p14:creationId xmlns:p14="http://schemas.microsoft.com/office/powerpoint/2010/main" val="1770739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API - </a:t>
            </a:r>
            <a:r>
              <a:rPr lang="en-GB" dirty="0" smtClean="0"/>
              <a:t>Application </a:t>
            </a:r>
            <a:r>
              <a:rPr lang="en-GB" dirty="0"/>
              <a:t>Programming I</a:t>
            </a:r>
            <a:r>
              <a:rPr lang="en-GB" dirty="0" smtClean="0"/>
              <a:t>nterface</a:t>
            </a:r>
            <a:endParaRPr lang="en-US" dirty="0"/>
          </a:p>
        </p:txBody>
      </p:sp>
      <p:sp>
        <p:nvSpPr>
          <p:cNvPr id="13" name="Content Placeholder 8"/>
          <p:cNvSpPr>
            <a:spLocks noGrp="1"/>
          </p:cNvSpPr>
          <p:nvPr>
            <p:ph idx="4294967295"/>
          </p:nvPr>
        </p:nvSpPr>
        <p:spPr>
          <a:xfrm>
            <a:off x="339436" y="1512875"/>
            <a:ext cx="11431524" cy="4973649"/>
          </a:xfrm>
          <a:prstGeom prst="rect">
            <a:avLst/>
          </a:prstGeom>
        </p:spPr>
        <p:txBody>
          <a:bodyPr>
            <a:normAutofit/>
          </a:bodyPr>
          <a:lstStyle/>
          <a:p>
            <a:r>
              <a:rPr lang="en-US" dirty="0" smtClean="0"/>
              <a:t>Consumers can connect to an API of a provider and use it’s data or functionality as long as the </a:t>
            </a:r>
            <a:r>
              <a:rPr lang="en-US" b="1" dirty="0" smtClean="0"/>
              <a:t>“</a:t>
            </a:r>
            <a:r>
              <a:rPr lang="en-US" dirty="0" smtClean="0"/>
              <a:t>technical contract</a:t>
            </a:r>
            <a:r>
              <a:rPr lang="en-US" b="1" dirty="0" smtClean="0"/>
              <a:t>” </a:t>
            </a:r>
            <a:r>
              <a:rPr lang="en-US" dirty="0" smtClean="0"/>
              <a:t>has been respected</a:t>
            </a:r>
          </a:p>
          <a:p>
            <a:endParaRPr lang="en-US" dirty="0"/>
          </a:p>
          <a:p>
            <a:endParaRPr lang="en-US" dirty="0" smtClean="0"/>
          </a:p>
          <a:p>
            <a:endParaRPr lang="en-US" dirty="0"/>
          </a:p>
          <a:p>
            <a:endParaRPr lang="en-US" dirty="0" smtClean="0"/>
          </a:p>
          <a:p>
            <a:endParaRPr lang="en-US" dirty="0" smtClean="0"/>
          </a:p>
          <a:p>
            <a:r>
              <a:rPr lang="en-US" dirty="0" smtClean="0"/>
              <a:t>Consumers don’t need to know the technical details behind the functionality</a:t>
            </a:r>
          </a:p>
          <a:p>
            <a:r>
              <a:rPr lang="en-US" dirty="0" smtClean="0"/>
              <a:t>API’s can be written in any possible programming language</a:t>
            </a:r>
            <a:endParaRPr lang="en-US" dirty="0"/>
          </a:p>
          <a:p>
            <a:pPr marL="0" indent="0">
              <a:buNone/>
            </a:pPr>
            <a:endParaRPr lang="en-US" dirty="0" smtClean="0"/>
          </a:p>
          <a:p>
            <a:endParaRPr lang="en-US" dirty="0" smtClean="0"/>
          </a:p>
          <a:p>
            <a:endParaRPr lang="en-US" dirty="0"/>
          </a:p>
          <a:p>
            <a:endParaRPr lang="en-US" dirty="0" smtClean="0"/>
          </a:p>
          <a:p>
            <a:endParaRPr lang="en-US" dirty="0" smtClean="0"/>
          </a:p>
          <a:p>
            <a:pPr marL="0" indent="0">
              <a:buNone/>
            </a:pPr>
            <a:endParaRPr lang="en-US" dirty="0"/>
          </a:p>
          <a:p>
            <a:endParaRPr lang="nl-BE" dirty="0"/>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
        <p:nvSpPr>
          <p:cNvPr id="8"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4</a:t>
            </a:fld>
            <a:endParaRPr lang="fr-BE" dirty="0"/>
          </a:p>
        </p:txBody>
      </p:sp>
    </p:spTree>
    <p:extLst>
      <p:ext uri="{BB962C8B-B14F-4D97-AF65-F5344CB8AC3E}">
        <p14:creationId xmlns:p14="http://schemas.microsoft.com/office/powerpoint/2010/main" val="3613247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ROI 2019 for projects carried out by Smals</a:t>
            </a:r>
            <a:endParaRPr lang="en-US" sz="3600" dirty="0"/>
          </a:p>
        </p:txBody>
      </p:sp>
      <p:grpSp>
        <p:nvGrpSpPr>
          <p:cNvPr id="42" name="Group 41"/>
          <p:cNvGrpSpPr>
            <a:grpSpLocks noChangeAspect="1"/>
          </p:cNvGrpSpPr>
          <p:nvPr/>
        </p:nvGrpSpPr>
        <p:grpSpPr>
          <a:xfrm>
            <a:off x="1279663" y="1316467"/>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10"/>
              <a:ext cx="4954898"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a:ex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54%</a:t>
              </a:r>
              <a:endPar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5" name="TextBox 54"/>
            <p:cNvSpPr txBox="1"/>
            <p:nvPr/>
          </p:nvSpPr>
          <p:spPr>
            <a:xfrm>
              <a:off x="4668392" y="9635269"/>
              <a:ext cx="2371082"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smtClean="0">
                  <a:ln>
                    <a:noFill/>
                  </a:ln>
                  <a:solidFill>
                    <a:srgbClr val="000000"/>
                  </a:solidFill>
                  <a:effectLst/>
                  <a:uLnTx/>
                  <a:uFillTx/>
                  <a:latin typeface="Roboto" charset="0"/>
                  <a:ea typeface="Roboto" charset="0"/>
                  <a:cs typeface="Roboto" charset="0"/>
                </a:rPr>
                <a:t>Reused</a:t>
              </a:r>
              <a:endPar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endParaRPr>
            </a:p>
          </p:txBody>
        </p:sp>
        <p:sp>
          <p:nvSpPr>
            <p:cNvPr id="56" name="TextBox 55"/>
            <p:cNvSpPr txBox="1"/>
            <p:nvPr/>
          </p:nvSpPr>
          <p:spPr>
            <a:xfrm>
              <a:off x="11177635" y="5165141"/>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23%</a:t>
              </a:r>
              <a:endPar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7" name="TextBox 56"/>
            <p:cNvSpPr txBox="1"/>
            <p:nvPr/>
          </p:nvSpPr>
          <p:spPr>
            <a:xfrm>
              <a:off x="10912935" y="7550507"/>
              <a:ext cx="312045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smtClean="0">
                  <a:ln>
                    <a:noFill/>
                  </a:ln>
                  <a:solidFill>
                    <a:srgbClr val="000000"/>
                  </a:solidFill>
                  <a:effectLst/>
                  <a:uLnTx/>
                  <a:uFillTx/>
                  <a:latin typeface="Roboto" charset="0"/>
                  <a:ea typeface="Roboto" charset="0"/>
                  <a:cs typeface="Roboto" charset="0"/>
                </a:rPr>
                <a:t>reusable</a:t>
              </a:r>
              <a:endPar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endParaRPr>
            </a:p>
          </p:txBody>
        </p:sp>
        <p:sp>
          <p:nvSpPr>
            <p:cNvPr id="58" name="TextBox 57"/>
            <p:cNvSpPr txBox="1"/>
            <p:nvPr/>
          </p:nvSpPr>
          <p:spPr>
            <a:xfrm>
              <a:off x="18842124" y="7465197"/>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35%</a:t>
              </a:r>
              <a:endPar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9" name="TextBox 58"/>
            <p:cNvSpPr txBox="1"/>
            <p:nvPr/>
          </p:nvSpPr>
          <p:spPr>
            <a:xfrm>
              <a:off x="19622986" y="9850563"/>
              <a:ext cx="1029341"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smtClean="0">
                  <a:ln>
                    <a:noFill/>
                  </a:ln>
                  <a:solidFill>
                    <a:srgbClr val="000000"/>
                  </a:solidFill>
                  <a:effectLst/>
                  <a:uLnTx/>
                  <a:uFillTx/>
                  <a:latin typeface="Roboto" charset="0"/>
                  <a:ea typeface="Roboto" charset="0"/>
                  <a:cs typeface="Roboto" charset="0"/>
                </a:rPr>
                <a:t>ROI</a:t>
              </a:r>
              <a:endPar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endParaRPr>
            </a:p>
          </p:txBody>
        </p:sp>
      </p:grpSp>
      <p:sp>
        <p:nvSpPr>
          <p:cNvPr id="60" name="TextBox 59"/>
          <p:cNvSpPr txBox="1"/>
          <p:nvPr/>
        </p:nvSpPr>
        <p:spPr>
          <a:xfrm>
            <a:off x="6685534" y="5028135"/>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10.000.000 €</a:t>
            </a:r>
            <a:endPar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40</a:t>
            </a:fld>
            <a:endParaRPr lang="en-US" dirty="0" smtClean="0">
              <a:solidFill>
                <a:schemeClr val="bg1"/>
              </a:solidFill>
            </a:endParaRPr>
          </a:p>
        </p:txBody>
      </p:sp>
    </p:spTree>
    <p:extLst>
      <p:ext uri="{BB962C8B-B14F-4D97-AF65-F5344CB8AC3E}">
        <p14:creationId xmlns:p14="http://schemas.microsoft.com/office/powerpoint/2010/main" val="113346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Challenges</a:t>
            </a:r>
            <a:endParaRPr lang="en-US" dirty="0"/>
          </a:p>
        </p:txBody>
      </p:sp>
      <p:sp>
        <p:nvSpPr>
          <p:cNvPr id="17" name="Slide Number Placeholder 4"/>
          <p:cNvSpPr>
            <a:spLocks noGrp="1"/>
          </p:cNvSpPr>
          <p:nvPr>
            <p:ph type="sldNum" sz="quarter" idx="12"/>
          </p:nvPr>
        </p:nvSpPr>
        <p:spPr>
          <a:xfrm>
            <a:off x="9027761" y="6270274"/>
            <a:ext cx="2743200" cy="365760"/>
          </a:xfrm>
        </p:spPr>
        <p:txBody>
          <a:bodyPr/>
          <a:lstStyle/>
          <a:p>
            <a:fld id="{F6A20BCE-BB7B-46B6-B74F-5C461C2FC4DE}" type="slidenum">
              <a:rPr lang="en-US" smtClean="0"/>
              <a:t>41</a:t>
            </a:fld>
            <a:endParaRPr lang="en-US" dirty="0" smtClean="0"/>
          </a:p>
        </p:txBody>
      </p:sp>
      <p:sp>
        <p:nvSpPr>
          <p:cNvPr id="7" name="Content Placeholder 2"/>
          <p:cNvSpPr>
            <a:spLocks noGrp="1"/>
          </p:cNvSpPr>
          <p:nvPr>
            <p:ph idx="4294967295"/>
          </p:nvPr>
        </p:nvSpPr>
        <p:spPr>
          <a:xfrm>
            <a:off x="339435" y="1701133"/>
            <a:ext cx="11529835" cy="4439689"/>
          </a:xfrm>
          <a:prstGeom prst="rect">
            <a:avLst/>
          </a:prstGeom>
        </p:spPr>
        <p:txBody>
          <a:bodyPr>
            <a:normAutofit/>
          </a:bodyPr>
          <a:lstStyle/>
          <a:p>
            <a:r>
              <a:rPr lang="en-US" dirty="0" smtClean="0"/>
              <a:t>Use </a:t>
            </a:r>
            <a:r>
              <a:rPr lang="en-US" dirty="0"/>
              <a:t>the power of the network of </a:t>
            </a:r>
            <a:r>
              <a:rPr lang="en-US" dirty="0" smtClean="0"/>
              <a:t>institutions</a:t>
            </a:r>
            <a:endParaRPr lang="en-US" dirty="0"/>
          </a:p>
          <a:p>
            <a:r>
              <a:rPr lang="en-US" dirty="0" smtClean="0"/>
              <a:t>Deal </a:t>
            </a:r>
            <a:r>
              <a:rPr lang="en-US" dirty="0"/>
              <a:t>with </a:t>
            </a:r>
            <a:r>
              <a:rPr lang="en-US" u="sng" dirty="0" smtClean="0"/>
              <a:t>interdependencies</a:t>
            </a:r>
            <a:endParaRPr lang="en-US" u="sng" dirty="0"/>
          </a:p>
          <a:p>
            <a:r>
              <a:rPr lang="en-US" dirty="0"/>
              <a:t>Focus on the essence, not on "bells and whistles"</a:t>
            </a:r>
          </a:p>
          <a:p>
            <a:r>
              <a:rPr lang="en-US" dirty="0" smtClean="0"/>
              <a:t>Deal </a:t>
            </a:r>
            <a:r>
              <a:rPr lang="en-US" dirty="0"/>
              <a:t>with the (un)availability of (critical) services</a:t>
            </a:r>
          </a:p>
          <a:p>
            <a:r>
              <a:rPr lang="en-US" dirty="0" smtClean="0"/>
              <a:t>Strive for uniformity </a:t>
            </a:r>
            <a:r>
              <a:rPr lang="en-US" dirty="0"/>
              <a:t>of technological solutions / use of site </a:t>
            </a:r>
            <a:r>
              <a:rPr lang="en-US" dirty="0" smtClean="0"/>
              <a:t>licenses</a:t>
            </a:r>
          </a:p>
        </p:txBody>
      </p:sp>
    </p:spTree>
    <p:extLst>
      <p:ext uri="{BB962C8B-B14F-4D97-AF65-F5344CB8AC3E}">
        <p14:creationId xmlns:p14="http://schemas.microsoft.com/office/powerpoint/2010/main" val="216850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Future opportunities – Government as a </a:t>
            </a:r>
            <a:r>
              <a:rPr lang="en-US" dirty="0" smtClean="0"/>
              <a:t>Platform </a:t>
            </a:r>
            <a:r>
              <a:rPr lang="en-US" dirty="0"/>
              <a:t>(GAAS)</a:t>
            </a:r>
          </a:p>
        </p:txBody>
      </p:sp>
      <p:sp>
        <p:nvSpPr>
          <p:cNvPr id="9" name="Content Placeholder 5"/>
          <p:cNvSpPr>
            <a:spLocks noGrp="1"/>
          </p:cNvSpPr>
          <p:nvPr>
            <p:ph sz="half" idx="4294967295"/>
          </p:nvPr>
        </p:nvSpPr>
        <p:spPr>
          <a:xfrm>
            <a:off x="6384032" y="1304765"/>
            <a:ext cx="4038600" cy="4857403"/>
          </a:xfrm>
          <a:prstGeom prst="rect">
            <a:avLst/>
          </a:prstGeom>
        </p:spPr>
        <p:txBody>
          <a:bodyPr>
            <a:normAutofit lnSpcReduction="10000"/>
          </a:bodyPr>
          <a:lstStyle/>
          <a:p>
            <a:pPr marL="0" indent="0">
              <a:buNone/>
            </a:pPr>
            <a:r>
              <a:rPr lang="en-US" sz="3200" dirty="0"/>
              <a:t>We live in a platform </a:t>
            </a:r>
            <a:r>
              <a:rPr lang="en-US" sz="3200" dirty="0" smtClean="0"/>
              <a:t>economy:</a:t>
            </a:r>
          </a:p>
          <a:p>
            <a:r>
              <a:rPr lang="fr-BE" dirty="0" smtClean="0"/>
              <a:t>eBay, Amazon</a:t>
            </a:r>
          </a:p>
          <a:p>
            <a:r>
              <a:rPr lang="fr-BE" dirty="0" smtClean="0"/>
              <a:t>YouTube</a:t>
            </a:r>
          </a:p>
          <a:p>
            <a:r>
              <a:rPr lang="fr-BE" dirty="0" smtClean="0"/>
              <a:t>Google, </a:t>
            </a:r>
            <a:r>
              <a:rPr lang="fr-BE" dirty="0" err="1" smtClean="0"/>
              <a:t>Baidu</a:t>
            </a:r>
            <a:endParaRPr lang="fr-BE" dirty="0" smtClean="0"/>
          </a:p>
          <a:p>
            <a:r>
              <a:rPr lang="fr-BE" dirty="0" err="1" smtClean="0"/>
              <a:t>Paypal</a:t>
            </a:r>
            <a:r>
              <a:rPr lang="fr-BE" dirty="0" smtClean="0"/>
              <a:t>, </a:t>
            </a:r>
            <a:r>
              <a:rPr lang="fr-BE" dirty="0" err="1" smtClean="0"/>
              <a:t>Alipay</a:t>
            </a:r>
            <a:endParaRPr lang="fr-BE" dirty="0" smtClean="0"/>
          </a:p>
          <a:p>
            <a:r>
              <a:rPr lang="fr-BE" dirty="0" smtClean="0"/>
              <a:t>iOS, Android</a:t>
            </a:r>
          </a:p>
          <a:p>
            <a:r>
              <a:rPr lang="fr-BE" dirty="0" err="1" smtClean="0"/>
              <a:t>Airbnb</a:t>
            </a:r>
            <a:r>
              <a:rPr lang="fr-BE" dirty="0" smtClean="0"/>
              <a:t>, </a:t>
            </a:r>
            <a:r>
              <a:rPr lang="fr-BE" dirty="0" err="1" smtClean="0"/>
              <a:t>TripAdvisor</a:t>
            </a:r>
            <a:endParaRPr lang="fr-BE" dirty="0" smtClean="0"/>
          </a:p>
          <a:p>
            <a:r>
              <a:rPr lang="fr-BE" dirty="0" err="1" smtClean="0"/>
              <a:t>Uber</a:t>
            </a:r>
            <a:endParaRPr lang="fr-BE" dirty="0" smtClean="0"/>
          </a:p>
          <a:p>
            <a:r>
              <a:rPr lang="fr-BE" dirty="0" err="1" smtClean="0"/>
              <a:t>Linkedin</a:t>
            </a:r>
            <a:r>
              <a:rPr lang="fr-BE" dirty="0" smtClean="0"/>
              <a:t>, </a:t>
            </a:r>
            <a:r>
              <a:rPr lang="fr-BE" dirty="0" err="1" smtClean="0"/>
              <a:t>Glassdoor</a:t>
            </a:r>
            <a:endParaRPr lang="fr-BE" dirty="0" smtClean="0"/>
          </a:p>
          <a:p>
            <a:endParaRPr lang="nl-BE" dirty="0"/>
          </a:p>
        </p:txBody>
      </p:sp>
      <p:pic>
        <p:nvPicPr>
          <p:cNvPr id="10" name="Picture 2" descr="C:\JV\RootJV\4 1  aantemaken presentaties\IT CENTRAAL GENT 29_11_2016\ebay-881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283221"/>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9027761" y="6270274"/>
            <a:ext cx="2743200" cy="365760"/>
          </a:xfrm>
        </p:spPr>
        <p:txBody>
          <a:bodyPr/>
          <a:lstStyle/>
          <a:p>
            <a:fld id="{F6A20BCE-BB7B-46B6-B74F-5C461C2FC4DE}" type="slidenum">
              <a:rPr lang="en-US" smtClean="0"/>
              <a:t>42</a:t>
            </a:fld>
            <a:endParaRPr lang="en-US" smtClean="0"/>
          </a:p>
        </p:txBody>
      </p:sp>
    </p:spTree>
    <p:extLst>
      <p:ext uri="{BB962C8B-B14F-4D97-AF65-F5344CB8AC3E}">
        <p14:creationId xmlns:p14="http://schemas.microsoft.com/office/powerpoint/2010/main" val="337313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Future opportunities – Government as a </a:t>
            </a:r>
            <a:r>
              <a:rPr lang="en-US" dirty="0" smtClean="0"/>
              <a:t>Platform </a:t>
            </a:r>
            <a:r>
              <a:rPr lang="en-US" dirty="0"/>
              <a:t>(GAAS)</a:t>
            </a:r>
          </a:p>
        </p:txBody>
      </p:sp>
      <p:sp>
        <p:nvSpPr>
          <p:cNvPr id="17" name="Slide Number Placeholder 4"/>
          <p:cNvSpPr>
            <a:spLocks noGrp="1"/>
          </p:cNvSpPr>
          <p:nvPr>
            <p:ph type="sldNum" sz="quarter" idx="12"/>
          </p:nvPr>
        </p:nvSpPr>
        <p:spPr>
          <a:xfrm>
            <a:off x="9027761" y="6270274"/>
            <a:ext cx="2743200" cy="365760"/>
          </a:xfrm>
        </p:spPr>
        <p:txBody>
          <a:bodyPr/>
          <a:lstStyle/>
          <a:p>
            <a:fld id="{F6A20BCE-BB7B-46B6-B74F-5C461C2FC4DE}" type="slidenum">
              <a:rPr lang="en-US" smtClean="0"/>
              <a:t>43</a:t>
            </a:fld>
            <a:endParaRPr lang="en-US" smtClean="0"/>
          </a:p>
        </p:txBody>
      </p:sp>
      <p:sp>
        <p:nvSpPr>
          <p:cNvPr id="7" name="Content Placeholder 2"/>
          <p:cNvSpPr>
            <a:spLocks noGrp="1"/>
          </p:cNvSpPr>
          <p:nvPr>
            <p:ph idx="4294967295"/>
          </p:nvPr>
        </p:nvSpPr>
        <p:spPr>
          <a:xfrm>
            <a:off x="339435" y="1459087"/>
            <a:ext cx="11529835" cy="1243091"/>
          </a:xfrm>
          <a:prstGeom prst="rect">
            <a:avLst/>
          </a:prstGeom>
        </p:spPr>
        <p:txBody>
          <a:bodyPr>
            <a:normAutofit/>
          </a:bodyPr>
          <a:lstStyle/>
          <a:p>
            <a:r>
              <a:rPr lang="en-GB" sz="2400" dirty="0" smtClean="0"/>
              <a:t>Governments still have </a:t>
            </a:r>
            <a:r>
              <a:rPr lang="en-GB" sz="2400" dirty="0"/>
              <a:t>many diverse and complex legacy systems and processes, </a:t>
            </a:r>
            <a:r>
              <a:rPr lang="en-GB" sz="2400" dirty="0" smtClean="0"/>
              <a:t>too many of them still operating </a:t>
            </a:r>
            <a:r>
              <a:rPr lang="en-GB" sz="2400" dirty="0"/>
              <a:t>in </a:t>
            </a:r>
            <a:r>
              <a:rPr lang="en-GB" sz="2400" dirty="0" smtClean="0"/>
              <a:t>silos</a:t>
            </a:r>
          </a:p>
          <a:p>
            <a:r>
              <a:rPr lang="en-GB" sz="2400" dirty="0" smtClean="0"/>
              <a:t>As a consequence, government often </a:t>
            </a:r>
            <a:r>
              <a:rPr lang="en-GB" sz="2400" dirty="0"/>
              <a:t>looks something like this</a:t>
            </a:r>
            <a:endParaRPr lang="en-US" sz="2400" dirty="0"/>
          </a:p>
        </p:txBody>
      </p:sp>
      <p:pic>
        <p:nvPicPr>
          <p:cNvPr id="2" name="Picture 1"/>
          <p:cNvPicPr>
            <a:picLocks noChangeAspect="1"/>
          </p:cNvPicPr>
          <p:nvPr/>
        </p:nvPicPr>
        <p:blipFill>
          <a:blip r:embed="rId3"/>
          <a:stretch>
            <a:fillRect/>
          </a:stretch>
        </p:blipFill>
        <p:spPr>
          <a:xfrm>
            <a:off x="2973449" y="2722258"/>
            <a:ext cx="5895281" cy="4135742"/>
          </a:xfrm>
          <a:prstGeom prst="rect">
            <a:avLst/>
          </a:prstGeom>
        </p:spPr>
      </p:pic>
    </p:spTree>
    <p:extLst>
      <p:ext uri="{BB962C8B-B14F-4D97-AF65-F5344CB8AC3E}">
        <p14:creationId xmlns:p14="http://schemas.microsoft.com/office/powerpoint/2010/main" val="1516377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Future opportunities </a:t>
            </a:r>
            <a:r>
              <a:rPr lang="en-US" dirty="0" smtClean="0"/>
              <a:t>– Moving to the platform model</a:t>
            </a:r>
            <a:endParaRPr lang="en-US" dirty="0"/>
          </a:p>
        </p:txBody>
      </p:sp>
      <p:sp>
        <p:nvSpPr>
          <p:cNvPr id="17" name="Slide Number Placeholder 4"/>
          <p:cNvSpPr>
            <a:spLocks noGrp="1"/>
          </p:cNvSpPr>
          <p:nvPr>
            <p:ph type="sldNum" sz="quarter" idx="12"/>
          </p:nvPr>
        </p:nvSpPr>
        <p:spPr>
          <a:xfrm>
            <a:off x="9027761" y="6270274"/>
            <a:ext cx="2743200" cy="365760"/>
          </a:xfrm>
        </p:spPr>
        <p:txBody>
          <a:bodyPr/>
          <a:lstStyle/>
          <a:p>
            <a:fld id="{F6A20BCE-BB7B-46B6-B74F-5C461C2FC4DE}" type="slidenum">
              <a:rPr lang="en-US" smtClean="0"/>
              <a:t>44</a:t>
            </a:fld>
            <a:endParaRPr lang="en-US" smtClean="0"/>
          </a:p>
        </p:txBody>
      </p:sp>
      <p:sp>
        <p:nvSpPr>
          <p:cNvPr id="7" name="Content Placeholder 2"/>
          <p:cNvSpPr>
            <a:spLocks noGrp="1"/>
          </p:cNvSpPr>
          <p:nvPr>
            <p:ph idx="4294967295"/>
          </p:nvPr>
        </p:nvSpPr>
        <p:spPr>
          <a:xfrm>
            <a:off x="339435" y="1701133"/>
            <a:ext cx="11529835" cy="4430726"/>
          </a:xfrm>
          <a:prstGeom prst="rect">
            <a:avLst/>
          </a:prstGeom>
        </p:spPr>
        <p:txBody>
          <a:bodyPr>
            <a:normAutofit/>
          </a:bodyPr>
          <a:lstStyle/>
          <a:p>
            <a:r>
              <a:rPr lang="en-GB" dirty="0"/>
              <a:t>T</a:t>
            </a:r>
            <a:r>
              <a:rPr lang="en-GB" dirty="0" smtClean="0"/>
              <a:t>he </a:t>
            </a:r>
            <a:r>
              <a:rPr lang="en-GB" dirty="0"/>
              <a:t>real mark of success for government will be when government establishes the baseline set of things that it absolutely needs to do and then exposes a robust, rich set of service end points that will let people in the private sector add value to that minimal </a:t>
            </a:r>
            <a:r>
              <a:rPr lang="en-GB" dirty="0" smtClean="0"/>
              <a:t>“must do” set</a:t>
            </a:r>
            <a:endParaRPr lang="en-US" dirty="0"/>
          </a:p>
          <a:p>
            <a:endParaRPr lang="en-US" dirty="0" smtClean="0"/>
          </a:p>
          <a:p>
            <a:r>
              <a:rPr lang="en-GB" dirty="0" smtClean="0"/>
              <a:t>Then </a:t>
            </a:r>
            <a:r>
              <a:rPr lang="en-GB" dirty="0"/>
              <a:t>we can hit some real magic because we will get more and more services for citizens with more and more ingenuity, without any procurement at all because the government made it possible for people outside to build interesting </a:t>
            </a:r>
            <a:r>
              <a:rPr lang="en-GB" dirty="0" smtClean="0"/>
              <a:t>things</a:t>
            </a:r>
            <a:endParaRPr lang="en-US" dirty="0"/>
          </a:p>
          <a:p>
            <a:endParaRPr lang="en-US" dirty="0" smtClean="0"/>
          </a:p>
        </p:txBody>
      </p:sp>
    </p:spTree>
    <p:extLst>
      <p:ext uri="{BB962C8B-B14F-4D97-AF65-F5344CB8AC3E}">
        <p14:creationId xmlns:p14="http://schemas.microsoft.com/office/powerpoint/2010/main" val="12535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Future opportunities </a:t>
            </a:r>
            <a:r>
              <a:rPr lang="en-US" dirty="0" smtClean="0"/>
              <a:t>– Moving to the platform model</a:t>
            </a:r>
            <a:endParaRPr lang="en-US" dirty="0"/>
          </a:p>
        </p:txBody>
      </p:sp>
      <p:sp>
        <p:nvSpPr>
          <p:cNvPr id="7" name="Content Placeholder 2"/>
          <p:cNvSpPr>
            <a:spLocks noGrp="1"/>
          </p:cNvSpPr>
          <p:nvPr>
            <p:ph idx="4294967295"/>
          </p:nvPr>
        </p:nvSpPr>
        <p:spPr>
          <a:xfrm>
            <a:off x="339435" y="1307690"/>
            <a:ext cx="11529835" cy="1497734"/>
          </a:xfrm>
          <a:prstGeom prst="rect">
            <a:avLst/>
          </a:prstGeom>
        </p:spPr>
        <p:txBody>
          <a:bodyPr>
            <a:normAutofit fontScale="77500" lnSpcReduction="20000"/>
          </a:bodyPr>
          <a:lstStyle/>
          <a:p>
            <a:r>
              <a:rPr lang="en-GB" dirty="0" smtClean="0"/>
              <a:t>A </a:t>
            </a:r>
            <a:r>
              <a:rPr lang="en-GB" dirty="0"/>
              <a:t>platform provides essential technology infrastructure, including core applications that demonstrate the potential of the </a:t>
            </a:r>
            <a:r>
              <a:rPr lang="en-GB" dirty="0" smtClean="0"/>
              <a:t>platform</a:t>
            </a:r>
          </a:p>
          <a:p>
            <a:r>
              <a:rPr lang="en-GB" dirty="0" smtClean="0"/>
              <a:t>The </a:t>
            </a:r>
            <a:r>
              <a:rPr lang="en-GB" dirty="0"/>
              <a:t>core platform provider enforces “rules of the road” (such as the open technical standards and processes to be used) to ensure consistency, and that applications based on the platform will work well </a:t>
            </a:r>
            <a:r>
              <a:rPr lang="en-GB" dirty="0" smtClean="0"/>
              <a:t>together</a:t>
            </a:r>
          </a:p>
        </p:txBody>
      </p:sp>
      <p:pic>
        <p:nvPicPr>
          <p:cNvPr id="5" name="Picture 4" descr="Diagram showing the move towards platform-based government"/>
          <p:cNvPicPr/>
          <p:nvPr/>
        </p:nvPicPr>
        <p:blipFill>
          <a:blip r:embed="rId3">
            <a:extLst>
              <a:ext uri="{28A0092B-C50C-407E-A947-70E740481C1C}">
                <a14:useLocalDpi xmlns:a14="http://schemas.microsoft.com/office/drawing/2010/main" val="0"/>
              </a:ext>
            </a:extLst>
          </a:blip>
          <a:srcRect/>
          <a:stretch>
            <a:fillRect/>
          </a:stretch>
        </p:blipFill>
        <p:spPr bwMode="auto">
          <a:xfrm>
            <a:off x="3369762" y="2816509"/>
            <a:ext cx="5792470" cy="3819525"/>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545" y="3647562"/>
            <a:ext cx="672757" cy="8488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128" y="3807838"/>
            <a:ext cx="728691" cy="804495"/>
          </a:xfrm>
          <a:prstGeom prst="rect">
            <a:avLst/>
          </a:prstGeom>
        </p:spPr>
      </p:pic>
      <p:pic>
        <p:nvPicPr>
          <p:cNvPr id="12"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5106" y="5136271"/>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a:spLocks noGrp="1"/>
          </p:cNvSpPr>
          <p:nvPr>
            <p:ph type="sldNum" sz="quarter" idx="12"/>
          </p:nvPr>
        </p:nvSpPr>
        <p:spPr>
          <a:xfrm>
            <a:off x="9027761" y="6270274"/>
            <a:ext cx="2743200" cy="365760"/>
          </a:xfrm>
        </p:spPr>
        <p:txBody>
          <a:bodyPr/>
          <a:lstStyle/>
          <a:p>
            <a:fld id="{F6A20BCE-BB7B-46B6-B74F-5C461C2FC4DE}" type="slidenum">
              <a:rPr lang="en-US" smtClean="0"/>
              <a:t>45</a:t>
            </a:fld>
            <a:endParaRPr lang="en-US" smtClean="0"/>
          </a:p>
        </p:txBody>
      </p:sp>
    </p:spTree>
    <p:extLst>
      <p:ext uri="{BB962C8B-B14F-4D97-AF65-F5344CB8AC3E}">
        <p14:creationId xmlns:p14="http://schemas.microsoft.com/office/powerpoint/2010/main" val="19869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89723" y="1276425"/>
            <a:ext cx="9596707" cy="5433658"/>
          </a:xfrm>
          <a:prstGeom prst="rect">
            <a:avLst/>
          </a:prstGeom>
        </p:spPr>
      </p:pic>
    </p:spTree>
    <p:extLst>
      <p:ext uri="{BB962C8B-B14F-4D97-AF65-F5344CB8AC3E}">
        <p14:creationId xmlns:p14="http://schemas.microsoft.com/office/powerpoint/2010/main" val="844631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are API’s important ?</a:t>
            </a:r>
            <a:endParaRPr lang="en-US" dirty="0"/>
          </a:p>
        </p:txBody>
      </p:sp>
      <p:sp>
        <p:nvSpPr>
          <p:cNvPr id="13" name="Content Placeholder 8"/>
          <p:cNvSpPr>
            <a:spLocks noGrp="1"/>
          </p:cNvSpPr>
          <p:nvPr>
            <p:ph idx="4294967295"/>
          </p:nvPr>
        </p:nvSpPr>
        <p:spPr>
          <a:xfrm>
            <a:off x="420117" y="1488183"/>
            <a:ext cx="11431524" cy="5051161"/>
          </a:xfrm>
          <a:prstGeom prst="rect">
            <a:avLst/>
          </a:prstGeom>
        </p:spPr>
        <p:txBody>
          <a:bodyPr>
            <a:normAutofit/>
          </a:bodyPr>
          <a:lstStyle/>
          <a:p>
            <a:r>
              <a:rPr lang="en-US" dirty="0" smtClean="0"/>
              <a:t>Cost reduction by reusability: consumers don’t need to rewrite what already exists!</a:t>
            </a:r>
          </a:p>
          <a:p>
            <a:r>
              <a:rPr lang="en-US" dirty="0" smtClean="0"/>
              <a:t>Complexity reduction: no more big, monolithic systems</a:t>
            </a:r>
          </a:p>
          <a:p>
            <a:r>
              <a:rPr lang="en-US" dirty="0" smtClean="0"/>
              <a:t>Decoupling:  consumers and providers can continue to connect as long as the technical contract is followed </a:t>
            </a:r>
            <a:r>
              <a:rPr lang="en-US" dirty="0" smtClean="0">
                <a:sym typeface="Wingdings" panose="05000000000000000000" pitchFamily="2" charset="2"/>
              </a:rPr>
              <a:t> ex. less impact in case of migrations</a:t>
            </a:r>
            <a:endParaRPr lang="en-US" dirty="0">
              <a:sym typeface="Wingdings" panose="05000000000000000000" pitchFamily="2" charset="2"/>
            </a:endParaRPr>
          </a:p>
          <a:p>
            <a:r>
              <a:rPr lang="en-US" dirty="0" smtClean="0">
                <a:sym typeface="Wingdings" panose="05000000000000000000" pitchFamily="2" charset="2"/>
              </a:rPr>
              <a:t>Driver of innovation: new products raise, based on existing API capability</a:t>
            </a:r>
          </a:p>
          <a:p>
            <a:r>
              <a:rPr lang="en-US" dirty="0" smtClean="0">
                <a:sym typeface="Wingdings" panose="05000000000000000000" pitchFamily="2" charset="2"/>
              </a:rPr>
              <a:t>Stimulation of partnerships</a:t>
            </a:r>
          </a:p>
          <a:p>
            <a:r>
              <a:rPr lang="en-US" dirty="0" smtClean="0">
                <a:sym typeface="Wingdings" panose="05000000000000000000" pitchFamily="2" charset="2"/>
              </a:rPr>
              <a:t>Stimulation of standardization</a:t>
            </a:r>
          </a:p>
          <a:p>
            <a:endParaRPr lang="en-US" dirty="0">
              <a:sym typeface="Wingdings" panose="05000000000000000000" pitchFamily="2" charset="2"/>
            </a:endParaRPr>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nl-BE" dirty="0"/>
          </a:p>
        </p:txBody>
      </p:sp>
      <p:sp>
        <p:nvSpPr>
          <p:cNvPr id="17" name="Slide Number Placeholder 7"/>
          <p:cNvSpPr>
            <a:spLocks noGrp="1"/>
          </p:cNvSpPr>
          <p:nvPr>
            <p:ph type="sldNum" sz="quarter" idx="12"/>
          </p:nvPr>
        </p:nvSpPr>
        <p:spPr>
          <a:xfrm>
            <a:off x="9027761" y="6256827"/>
            <a:ext cx="2743200" cy="365760"/>
          </a:xfrm>
        </p:spPr>
        <p:txBody>
          <a:bodyPr/>
          <a:lstStyle/>
          <a:p>
            <a:fld id="{30A9230E-FFBB-4CCB-ABD7-198084EDE768}" type="slidenum">
              <a:rPr lang="fr-BE" smtClean="0"/>
              <a:pPr/>
              <a:t>5</a:t>
            </a:fld>
            <a:endParaRPr lang="fr-BE" dirty="0"/>
          </a:p>
        </p:txBody>
      </p:sp>
    </p:spTree>
    <p:extLst>
      <p:ext uri="{BB962C8B-B14F-4D97-AF65-F5344CB8AC3E}">
        <p14:creationId xmlns:p14="http://schemas.microsoft.com/office/powerpoint/2010/main" val="2952575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indent="0"/>
            <a:r>
              <a:rPr lang="en-US" dirty="0"/>
              <a:t>Shifting to an API </a:t>
            </a:r>
            <a:r>
              <a:rPr lang="en-US" dirty="0" smtClean="0"/>
              <a:t>economy: the value chain</a:t>
            </a:r>
            <a:endParaRPr lang="en-US" dirty="0"/>
          </a:p>
        </p:txBody>
      </p:sp>
      <p:cxnSp>
        <p:nvCxnSpPr>
          <p:cNvPr id="7" name="Straight Connector 6"/>
          <p:cNvCxnSpPr/>
          <p:nvPr/>
        </p:nvCxnSpPr>
        <p:spPr>
          <a:xfrm>
            <a:off x="7568242" y="3335544"/>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3"/>
          <a:stretch>
            <a:fillRect/>
          </a:stretch>
        </p:blipFill>
        <p:spPr>
          <a:xfrm>
            <a:off x="259017" y="2360049"/>
            <a:ext cx="11673965" cy="2783342"/>
          </a:xfrm>
          <a:prstGeom prst="rect">
            <a:avLst/>
          </a:prstGeom>
        </p:spPr>
      </p:pic>
      <p:sp>
        <p:nvSpPr>
          <p:cNvPr id="9" name="TextBox 8"/>
          <p:cNvSpPr txBox="1"/>
          <p:nvPr/>
        </p:nvSpPr>
        <p:spPr>
          <a:xfrm>
            <a:off x="435428" y="5292163"/>
            <a:ext cx="1036181" cy="707886"/>
          </a:xfrm>
          <a:prstGeom prst="rect">
            <a:avLst/>
          </a:prstGeom>
          <a:noFill/>
        </p:spPr>
        <p:txBody>
          <a:bodyPr wrap="none" rtlCol="0">
            <a:spAutoFit/>
          </a:bodyPr>
          <a:lstStyle/>
          <a:p>
            <a:r>
              <a:rPr lang="en-US" sz="2000" dirty="0" smtClean="0">
                <a:solidFill>
                  <a:srgbClr val="0070C0"/>
                </a:solidFill>
              </a:rPr>
              <a:t>Existing </a:t>
            </a:r>
          </a:p>
          <a:p>
            <a:r>
              <a:rPr lang="en-US" sz="2000" dirty="0" smtClean="0">
                <a:solidFill>
                  <a:srgbClr val="0070C0"/>
                </a:solidFill>
              </a:rPr>
              <a:t>Systems</a:t>
            </a:r>
            <a:endParaRPr lang="en-US" sz="2000" dirty="0">
              <a:solidFill>
                <a:srgbClr val="0070C0"/>
              </a:solidFill>
            </a:endParaRPr>
          </a:p>
        </p:txBody>
      </p:sp>
      <p:sp>
        <p:nvSpPr>
          <p:cNvPr id="10" name="TextBox 9"/>
          <p:cNvSpPr txBox="1"/>
          <p:nvPr/>
        </p:nvSpPr>
        <p:spPr>
          <a:xfrm>
            <a:off x="3389372" y="2487048"/>
            <a:ext cx="1763199" cy="707886"/>
          </a:xfrm>
          <a:prstGeom prst="rect">
            <a:avLst/>
          </a:prstGeom>
          <a:noFill/>
        </p:spPr>
        <p:txBody>
          <a:bodyPr wrap="square" rtlCol="0">
            <a:spAutoFit/>
          </a:bodyPr>
          <a:lstStyle/>
          <a:p>
            <a:pPr algn="ctr"/>
            <a:r>
              <a:rPr lang="en-US" sz="2000" dirty="0" smtClean="0">
                <a:solidFill>
                  <a:srgbClr val="0070C0"/>
                </a:solidFill>
              </a:rPr>
              <a:t>Made available as API</a:t>
            </a:r>
          </a:p>
        </p:txBody>
      </p:sp>
      <p:sp>
        <p:nvSpPr>
          <p:cNvPr id="11" name="TextBox 10"/>
          <p:cNvSpPr txBox="1"/>
          <p:nvPr/>
        </p:nvSpPr>
        <p:spPr>
          <a:xfrm>
            <a:off x="5646631" y="4905550"/>
            <a:ext cx="2009941" cy="1015663"/>
          </a:xfrm>
          <a:prstGeom prst="rect">
            <a:avLst/>
          </a:prstGeom>
          <a:noFill/>
        </p:spPr>
        <p:txBody>
          <a:bodyPr wrap="square" rtlCol="0">
            <a:spAutoFit/>
          </a:bodyPr>
          <a:lstStyle/>
          <a:p>
            <a:pPr algn="ctr"/>
            <a:r>
              <a:rPr lang="nl-BE" sz="2000" dirty="0" err="1" smtClean="0">
                <a:solidFill>
                  <a:srgbClr val="0070C0"/>
                </a:solidFill>
              </a:rPr>
              <a:t>Self</a:t>
            </a:r>
            <a:r>
              <a:rPr lang="nl-BE" sz="2000" dirty="0" smtClean="0">
                <a:solidFill>
                  <a:srgbClr val="0070C0"/>
                </a:solidFill>
              </a:rPr>
              <a:t> service </a:t>
            </a:r>
          </a:p>
          <a:p>
            <a:pPr algn="ctr"/>
            <a:r>
              <a:rPr lang="nl-BE" sz="2000" dirty="0" err="1" smtClean="0">
                <a:solidFill>
                  <a:srgbClr val="0070C0"/>
                </a:solidFill>
              </a:rPr>
              <a:t>use</a:t>
            </a:r>
            <a:r>
              <a:rPr lang="nl-BE" sz="2000" dirty="0" smtClean="0">
                <a:solidFill>
                  <a:srgbClr val="0070C0"/>
                </a:solidFill>
              </a:rPr>
              <a:t> </a:t>
            </a:r>
            <a:r>
              <a:rPr lang="nl-BE" sz="2000" dirty="0" err="1" smtClean="0">
                <a:solidFill>
                  <a:srgbClr val="0070C0"/>
                </a:solidFill>
              </a:rPr>
              <a:t>by</a:t>
            </a:r>
            <a:r>
              <a:rPr lang="nl-BE" sz="2000" dirty="0" smtClean="0">
                <a:solidFill>
                  <a:srgbClr val="0070C0"/>
                </a:solidFill>
              </a:rPr>
              <a:t> </a:t>
            </a:r>
            <a:r>
              <a:rPr lang="nl-BE" sz="2000" dirty="0" err="1" smtClean="0">
                <a:solidFill>
                  <a:srgbClr val="0070C0"/>
                </a:solidFill>
              </a:rPr>
              <a:t>developers</a:t>
            </a:r>
            <a:endParaRPr lang="nl-BE" sz="2000" dirty="0" smtClean="0">
              <a:solidFill>
                <a:srgbClr val="0070C0"/>
              </a:solidFill>
            </a:endParaRPr>
          </a:p>
        </p:txBody>
      </p:sp>
      <p:sp>
        <p:nvSpPr>
          <p:cNvPr id="12" name="TextBox 11"/>
          <p:cNvSpPr txBox="1"/>
          <p:nvPr/>
        </p:nvSpPr>
        <p:spPr>
          <a:xfrm>
            <a:off x="7366179" y="2291744"/>
            <a:ext cx="2428517" cy="1015663"/>
          </a:xfrm>
          <a:prstGeom prst="rect">
            <a:avLst/>
          </a:prstGeom>
          <a:noFill/>
        </p:spPr>
        <p:txBody>
          <a:bodyPr wrap="square" rtlCol="0">
            <a:spAutoFit/>
          </a:bodyPr>
          <a:lstStyle/>
          <a:p>
            <a:pPr algn="ctr"/>
            <a:r>
              <a:rPr lang="en-US" sz="2000" dirty="0">
                <a:solidFill>
                  <a:srgbClr val="0070C0"/>
                </a:solidFill>
              </a:rPr>
              <a:t>T</a:t>
            </a:r>
            <a:r>
              <a:rPr lang="en-US" sz="2000" dirty="0" smtClean="0">
                <a:solidFill>
                  <a:srgbClr val="0070C0"/>
                </a:solidFill>
              </a:rPr>
              <a:t>o create new innovative apps and services</a:t>
            </a:r>
          </a:p>
        </p:txBody>
      </p:sp>
      <p:sp>
        <p:nvSpPr>
          <p:cNvPr id="13" name="TextBox 12"/>
          <p:cNvSpPr txBox="1"/>
          <p:nvPr/>
        </p:nvSpPr>
        <p:spPr>
          <a:xfrm>
            <a:off x="9826280" y="4336738"/>
            <a:ext cx="2394749" cy="707886"/>
          </a:xfrm>
          <a:prstGeom prst="rect">
            <a:avLst/>
          </a:prstGeom>
          <a:noFill/>
        </p:spPr>
        <p:txBody>
          <a:bodyPr wrap="square" rtlCol="0">
            <a:spAutoFit/>
          </a:bodyPr>
          <a:lstStyle/>
          <a:p>
            <a:pPr algn="ctr"/>
            <a:r>
              <a:rPr lang="nl-BE" sz="2000" dirty="0" err="1" smtClean="0">
                <a:solidFill>
                  <a:srgbClr val="0070C0"/>
                </a:solidFill>
              </a:rPr>
              <a:t>Differentiated</a:t>
            </a:r>
            <a:endParaRPr lang="nl-BE" sz="2000" dirty="0" smtClean="0">
              <a:solidFill>
                <a:srgbClr val="0070C0"/>
              </a:solidFill>
            </a:endParaRPr>
          </a:p>
          <a:p>
            <a:pPr algn="ctr"/>
            <a:r>
              <a:rPr lang="nl-BE" sz="2000" dirty="0" smtClean="0">
                <a:solidFill>
                  <a:srgbClr val="0070C0"/>
                </a:solidFill>
              </a:rPr>
              <a:t>services </a:t>
            </a:r>
          </a:p>
        </p:txBody>
      </p:sp>
      <p:sp>
        <p:nvSpPr>
          <p:cNvPr id="24"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6</a:t>
            </a:fld>
            <a:endParaRPr lang="fr-BE" dirty="0"/>
          </a:p>
        </p:txBody>
      </p:sp>
    </p:spTree>
    <p:extLst>
      <p:ext uri="{BB962C8B-B14F-4D97-AF65-F5344CB8AC3E}">
        <p14:creationId xmlns:p14="http://schemas.microsoft.com/office/powerpoint/2010/main" val="1184378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7409495" y="4260674"/>
            <a:ext cx="5255655" cy="1298451"/>
          </a:xfrm>
        </p:spPr>
        <p:txBody>
          <a:bodyPr>
            <a:normAutofit/>
          </a:bodyPr>
          <a:lstStyle/>
          <a:p>
            <a:r>
              <a:rPr lang="en-US" sz="3600" dirty="0">
                <a:latin typeface="+mn-lt"/>
              </a:rPr>
              <a:t>E</a:t>
            </a:r>
            <a:r>
              <a:rPr lang="en-US" sz="3600" dirty="0" smtClean="0">
                <a:latin typeface="+mn-lt"/>
              </a:rPr>
              <a:t>verything connects to everything</a:t>
            </a:r>
            <a:endParaRPr lang="en-US" sz="3600" dirty="0">
              <a:latin typeface="+mn-lt"/>
            </a:endParaRPr>
          </a:p>
        </p:txBody>
      </p:sp>
      <p:sp>
        <p:nvSpPr>
          <p:cNvPr id="4" name="Title 3"/>
          <p:cNvSpPr>
            <a:spLocks noGrp="1"/>
          </p:cNvSpPr>
          <p:nvPr>
            <p:ph type="title"/>
          </p:nvPr>
        </p:nvSpPr>
        <p:spPr/>
        <p:txBody>
          <a:bodyPr/>
          <a:lstStyle/>
          <a:p>
            <a:r>
              <a:rPr lang="en-US" dirty="0" smtClean="0"/>
              <a:t>Today the API economy is a becoming a reality</a:t>
            </a:r>
            <a:endParaRPr lang="en-US" dirty="0"/>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68740" y="1238251"/>
            <a:ext cx="5740593" cy="5619750"/>
          </a:xfrm>
          <a:prstGeom prst="rect">
            <a:avLst/>
          </a:prstGeom>
        </p:spPr>
      </p:pic>
      <p:sp>
        <p:nvSpPr>
          <p:cNvPr id="7"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7</a:t>
            </a:fld>
            <a:endParaRPr lang="fr-BE" dirty="0"/>
          </a:p>
        </p:txBody>
      </p:sp>
    </p:spTree>
    <p:extLst>
      <p:ext uri="{BB962C8B-B14F-4D97-AF65-F5344CB8AC3E}">
        <p14:creationId xmlns:p14="http://schemas.microsoft.com/office/powerpoint/2010/main" val="3644678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xfrm>
            <a:off x="5776686" y="1381495"/>
            <a:ext cx="6415314" cy="5148614"/>
          </a:xfrm>
        </p:spPr>
        <p:txBody>
          <a:bodyPr>
            <a:noAutofit/>
          </a:bodyPr>
          <a:lstStyle/>
          <a:p>
            <a:pPr marL="342900" indent="-342900">
              <a:buFont typeface="Arial" panose="020B0604020202020204" pitchFamily="34" charset="0"/>
              <a:buChar char="•"/>
            </a:pPr>
            <a:r>
              <a:rPr lang="en-US" sz="2800" dirty="0" smtClean="0">
                <a:solidFill>
                  <a:schemeClr val="tx1"/>
                </a:solidFill>
                <a:latin typeface="+mn-lt"/>
              </a:rPr>
              <a:t>API’s drive today's business processes in </a:t>
            </a:r>
            <a:br>
              <a:rPr lang="en-US" sz="2800" dirty="0" smtClean="0">
                <a:solidFill>
                  <a:schemeClr val="tx1"/>
                </a:solidFill>
                <a:latin typeface="+mn-lt"/>
              </a:rPr>
            </a:br>
            <a:r>
              <a:rPr lang="en-US" sz="2800" dirty="0" smtClean="0">
                <a:solidFill>
                  <a:schemeClr val="tx1"/>
                </a:solidFill>
                <a:latin typeface="+mn-lt"/>
              </a:rPr>
              <a:t>Belgian </a:t>
            </a:r>
            <a:r>
              <a:rPr lang="en-US" sz="2800" dirty="0" err="1" smtClean="0">
                <a:solidFill>
                  <a:schemeClr val="tx1"/>
                </a:solidFill>
                <a:latin typeface="+mn-lt"/>
              </a:rPr>
              <a:t>eGovernment</a:t>
            </a:r>
            <a:endParaRPr lang="en-US" sz="2800" dirty="0" smtClean="0">
              <a:solidFill>
                <a:schemeClr val="tx1"/>
              </a:solidFill>
              <a:latin typeface="+mn-lt"/>
            </a:endParaRPr>
          </a:p>
          <a:p>
            <a:pPr marL="342900" indent="-342900">
              <a:buFont typeface="Arial" panose="020B0604020202020204" pitchFamily="34" charset="0"/>
              <a:buChar char="•"/>
            </a:pPr>
            <a:r>
              <a:rPr lang="en-US" sz="2800" dirty="0" smtClean="0">
                <a:solidFill>
                  <a:schemeClr val="tx1"/>
                </a:solidFill>
                <a:latin typeface="+mn-lt"/>
              </a:rPr>
              <a:t>API’s are key in real-time information sharing between partners</a:t>
            </a:r>
          </a:p>
          <a:p>
            <a:pPr marL="1028700" lvl="1" indent="-342900"/>
            <a:r>
              <a:rPr lang="en-US" dirty="0" smtClean="0">
                <a:solidFill>
                  <a:schemeClr val="tx1"/>
                </a:solidFill>
              </a:rPr>
              <a:t>public institutions</a:t>
            </a:r>
          </a:p>
          <a:p>
            <a:pPr marL="1028700" lvl="1" indent="-342900"/>
            <a:r>
              <a:rPr lang="en-US" dirty="0"/>
              <a:t>c</a:t>
            </a:r>
            <a:r>
              <a:rPr lang="en-US" dirty="0" smtClean="0"/>
              <a:t>ompanies</a:t>
            </a:r>
          </a:p>
          <a:p>
            <a:pPr marL="1028700" lvl="1" indent="-342900"/>
            <a:r>
              <a:rPr lang="en-US" dirty="0" smtClean="0">
                <a:solidFill>
                  <a:schemeClr val="tx1"/>
                </a:solidFill>
              </a:rPr>
              <a:t>citizens</a:t>
            </a:r>
          </a:p>
          <a:p>
            <a:pPr marL="342900" indent="-342900">
              <a:buFont typeface="Arial" panose="020B0604020202020204" pitchFamily="34" charset="0"/>
              <a:buChar char="•"/>
            </a:pPr>
            <a:r>
              <a:rPr lang="en-US" sz="2800" dirty="0" smtClean="0">
                <a:solidFill>
                  <a:schemeClr val="tx1"/>
                </a:solidFill>
                <a:latin typeface="+mn-lt"/>
              </a:rPr>
              <a:t>With a strong focus on</a:t>
            </a:r>
          </a:p>
          <a:p>
            <a:pPr marL="1028700" lvl="1" indent="-342900"/>
            <a:r>
              <a:rPr lang="en-US" sz="2800" dirty="0" smtClean="0"/>
              <a:t>API management</a:t>
            </a:r>
          </a:p>
          <a:p>
            <a:pPr marL="1028700" lvl="1" indent="-342900"/>
            <a:r>
              <a:rPr lang="en-US" sz="2800" dirty="0" smtClean="0"/>
              <a:t>standardization</a:t>
            </a:r>
          </a:p>
          <a:p>
            <a:pPr marL="1028700" lvl="1" indent="-342900"/>
            <a:r>
              <a:rPr lang="en-US" sz="2800" dirty="0" smtClean="0"/>
              <a:t>security</a:t>
            </a:r>
          </a:p>
          <a:p>
            <a:pPr marL="1028700" lvl="1" indent="-342900"/>
            <a:endParaRPr lang="en-US" sz="3200" dirty="0" smtClean="0"/>
          </a:p>
          <a:p>
            <a:endParaRPr lang="en-US" sz="2400" dirty="0">
              <a:latin typeface="+mn-lt"/>
            </a:endParaRPr>
          </a:p>
        </p:txBody>
      </p:sp>
      <p:sp>
        <p:nvSpPr>
          <p:cNvPr id="6" name="Title 5"/>
          <p:cNvSpPr>
            <a:spLocks noGrp="1"/>
          </p:cNvSpPr>
          <p:nvPr>
            <p:ph type="title"/>
          </p:nvPr>
        </p:nvSpPr>
        <p:spPr/>
        <p:txBody>
          <a:bodyPr/>
          <a:lstStyle/>
          <a:p>
            <a:r>
              <a:rPr lang="en-US" dirty="0" smtClean="0"/>
              <a:t>API’s &amp; Belgian </a:t>
            </a:r>
            <a:r>
              <a:rPr lang="en-US" dirty="0" err="1" smtClean="0"/>
              <a:t>eGovernment</a:t>
            </a:r>
            <a:endParaRPr lang="en-US" dirty="0"/>
          </a:p>
        </p:txBody>
      </p:sp>
      <p:pic>
        <p:nvPicPr>
          <p:cNvPr id="10" name="Picture Placeholder 9"/>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0610" r="3043"/>
          <a:stretch/>
        </p:blipFill>
        <p:spPr>
          <a:xfrm>
            <a:off x="14519" y="1219200"/>
            <a:ext cx="5588004" cy="5638800"/>
          </a:xfrm>
        </p:spPr>
      </p:pic>
      <p:sp>
        <p:nvSpPr>
          <p:cNvPr id="5"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8</a:t>
            </a:fld>
            <a:endParaRPr lang="fr-BE" dirty="0"/>
          </a:p>
        </p:txBody>
      </p:sp>
    </p:spTree>
    <p:extLst>
      <p:ext uri="{BB962C8B-B14F-4D97-AF65-F5344CB8AC3E}">
        <p14:creationId xmlns:p14="http://schemas.microsoft.com/office/powerpoint/2010/main" val="3735755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Example</a:t>
            </a:r>
            <a:r>
              <a:rPr lang="en-US" sz="3200" dirty="0"/>
              <a:t>: CSAM authentication services</a:t>
            </a:r>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sp>
        <p:nvSpPr>
          <p:cNvPr id="16" name="Rounded Rectangle 15"/>
          <p:cNvSpPr/>
          <p:nvPr/>
        </p:nvSpPr>
        <p:spPr>
          <a:xfrm>
            <a:off x="3533251" y="1894851"/>
            <a:ext cx="2444563" cy="28125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sz="1662" dirty="0">
              <a:solidFill>
                <a:prstClr val="black"/>
              </a:solidFill>
              <a:latin typeface="Calibri"/>
            </a:endParaRPr>
          </a:p>
        </p:txBody>
      </p:sp>
      <p:graphicFrame>
        <p:nvGraphicFramePr>
          <p:cNvPr id="17" name="Table 16"/>
          <p:cNvGraphicFramePr>
            <a:graphicFrameLocks noGrp="1"/>
          </p:cNvGraphicFramePr>
          <p:nvPr>
            <p:extLst/>
          </p:nvPr>
        </p:nvGraphicFramePr>
        <p:xfrm>
          <a:off x="6049960" y="3965914"/>
          <a:ext cx="2392881" cy="72946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463">
                <a:tc>
                  <a:txBody>
                    <a:bodyPr/>
                    <a:lstStyle/>
                    <a:p>
                      <a:endParaRPr lang="nl-BE" sz="1700" dirty="0"/>
                    </a:p>
                  </a:txBody>
                  <a:tcPr marL="83077" marR="83077" marT="99692" marB="43200"/>
                </a:tc>
                <a:tc>
                  <a:txBody>
                    <a:bodyPr/>
                    <a:lstStyle/>
                    <a:p>
                      <a:r>
                        <a:rPr lang="en-GB" sz="1300" baseline="0"/>
                        <a:t>Security code</a:t>
                      </a:r>
                      <a:br>
                        <a:rPr lang="en-GB" sz="1300" baseline="0"/>
                      </a:br>
                      <a:r>
                        <a:rPr lang="en-GB" sz="1300" baseline="0"/>
                        <a:t>via SMS, user-id +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418" y="4033670"/>
            <a:ext cx="463278" cy="593946"/>
          </a:xfrm>
          <a:prstGeom prst="rect">
            <a:avLst/>
          </a:prstGeom>
        </p:spPr>
      </p:pic>
      <p:graphicFrame>
        <p:nvGraphicFramePr>
          <p:cNvPr id="19" name="Table 18"/>
          <p:cNvGraphicFramePr>
            <a:graphicFrameLocks noGrp="1"/>
          </p:cNvGraphicFramePr>
          <p:nvPr>
            <p:extLst/>
          </p:nvPr>
        </p:nvGraphicFramePr>
        <p:xfrm>
          <a:off x="3570184" y="5405662"/>
          <a:ext cx="2392881" cy="58563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585633">
                <a:tc>
                  <a:txBody>
                    <a:bodyPr/>
                    <a:lstStyle/>
                    <a:p>
                      <a:endParaRPr lang="nl-BE" sz="1700" dirty="0"/>
                    </a:p>
                  </a:txBody>
                  <a:tcPr marL="83077" marR="83077" marT="99692" marB="43200"/>
                </a:tc>
                <a:tc>
                  <a:txBody>
                    <a:bodyPr/>
                    <a:lstStyle/>
                    <a:p>
                      <a:r>
                        <a:rPr lang="en-GB" sz="1300"/>
                        <a:t>User-id </a:t>
                      </a:r>
                      <a:r>
                        <a:rPr lang="en-GB" sz="1300" baseline="0"/>
                        <a:t>+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829" y="5458726"/>
            <a:ext cx="378036" cy="378036"/>
          </a:xfrm>
          <a:prstGeom prst="rect">
            <a:avLst/>
          </a:prstGeom>
        </p:spPr>
      </p:pic>
      <p:sp>
        <p:nvSpPr>
          <p:cNvPr id="21" name="TextBox 20"/>
          <p:cNvSpPr txBox="1"/>
          <p:nvPr/>
        </p:nvSpPr>
        <p:spPr>
          <a:xfrm>
            <a:off x="2805688" y="6070351"/>
            <a:ext cx="670568" cy="348109"/>
          </a:xfrm>
          <a:prstGeom prst="rect">
            <a:avLst/>
          </a:prstGeom>
          <a:noFill/>
        </p:spPr>
        <p:txBody>
          <a:bodyPr wrap="none" rtlCol="0">
            <a:spAutoFit/>
          </a:bodyPr>
          <a:lstStyle/>
          <a:p>
            <a:pPr algn="ctr">
              <a:defRPr/>
            </a:pPr>
            <a:r>
              <a:rPr lang="en-GB" sz="1662">
                <a:solidFill>
                  <a:prstClr val="black"/>
                </a:solidFill>
                <a:latin typeface="Calibri"/>
              </a:rPr>
              <a:t>Weak</a:t>
            </a:r>
          </a:p>
        </p:txBody>
      </p:sp>
      <p:sp>
        <p:nvSpPr>
          <p:cNvPr id="22" name="Up-Down Arrow 21"/>
          <p:cNvSpPr/>
          <p:nvPr/>
        </p:nvSpPr>
        <p:spPr>
          <a:xfrm>
            <a:off x="3008034" y="1816337"/>
            <a:ext cx="265876" cy="42540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sz="1662" dirty="0">
              <a:solidFill>
                <a:prstClr val="white"/>
              </a:solidFill>
              <a:latin typeface="Calibri"/>
            </a:endParaRPr>
          </a:p>
        </p:txBody>
      </p:sp>
      <p:graphicFrame>
        <p:nvGraphicFramePr>
          <p:cNvPr id="23" name="Table 22"/>
          <p:cNvGraphicFramePr>
            <a:graphicFrameLocks noGrp="1"/>
          </p:cNvGraphicFramePr>
          <p:nvPr>
            <p:extLst/>
          </p:nvPr>
        </p:nvGraphicFramePr>
        <p:xfrm>
          <a:off x="3559091" y="4721648"/>
          <a:ext cx="2392881" cy="680760"/>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7243">
                <a:tc>
                  <a:txBody>
                    <a:bodyPr/>
                    <a:lstStyle/>
                    <a:p>
                      <a:endParaRPr lang="nl-BE" sz="1700" dirty="0"/>
                    </a:p>
                  </a:txBody>
                  <a:tcPr marL="83077" marR="83077" marT="99692" marB="43200"/>
                </a:tc>
                <a:tc>
                  <a:txBody>
                    <a:bodyPr/>
                    <a:lstStyle/>
                    <a:p>
                      <a:r>
                        <a:rPr lang="en-GB" sz="1300" baseline="0" dirty="0"/>
                        <a:t>Security code on paper (paper token), user-id +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074" y="4862927"/>
            <a:ext cx="413171" cy="254259"/>
          </a:xfrm>
          <a:prstGeom prst="rect">
            <a:avLst/>
          </a:prstGeom>
        </p:spPr>
      </p:pic>
      <p:pic>
        <p:nvPicPr>
          <p:cNvPr id="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59" y="2453616"/>
            <a:ext cx="1406201" cy="98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2759186" y="1459654"/>
            <a:ext cx="750270" cy="348109"/>
          </a:xfrm>
          <a:prstGeom prst="rect">
            <a:avLst/>
          </a:prstGeom>
          <a:noFill/>
        </p:spPr>
        <p:txBody>
          <a:bodyPr wrap="none" rtlCol="0">
            <a:spAutoFit/>
          </a:bodyPr>
          <a:lstStyle/>
          <a:p>
            <a:pPr algn="ctr">
              <a:defRPr/>
            </a:pPr>
            <a:r>
              <a:rPr lang="en-GB" sz="1662">
                <a:solidFill>
                  <a:prstClr val="black"/>
                </a:solidFill>
                <a:latin typeface="Calibri"/>
              </a:rPr>
              <a:t>Strong</a:t>
            </a:r>
          </a:p>
        </p:txBody>
      </p:sp>
      <p:graphicFrame>
        <p:nvGraphicFramePr>
          <p:cNvPr id="27" name="Table 26"/>
          <p:cNvGraphicFramePr>
            <a:graphicFrameLocks noGrp="1"/>
          </p:cNvGraphicFramePr>
          <p:nvPr>
            <p:extLst/>
          </p:nvPr>
        </p:nvGraphicFramePr>
        <p:xfrm>
          <a:off x="3533250" y="1894850"/>
          <a:ext cx="2392881" cy="67246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2461">
                <a:tc>
                  <a:txBody>
                    <a:bodyPr/>
                    <a:lstStyle/>
                    <a:p>
                      <a:endParaRPr lang="nl-BE" sz="1700" dirty="0"/>
                    </a:p>
                  </a:txBody>
                  <a:tcPr marL="83077" marR="83077" marT="99692" marB="43200" anchor="ctr"/>
                </a:tc>
                <a:tc>
                  <a:txBody>
                    <a:bodyPr/>
                    <a:lstStyle/>
                    <a:p>
                      <a:r>
                        <a:rPr lang="en-GB" sz="1300"/>
                        <a:t>eID + PIN-code with connected card reader</a:t>
                      </a:r>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extLst/>
          </p:nvPr>
        </p:nvGraphicFramePr>
        <p:xfrm>
          <a:off x="3544708" y="3968771"/>
          <a:ext cx="2392881" cy="752876"/>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52876">
                <a:tc>
                  <a:txBody>
                    <a:bodyPr/>
                    <a:lstStyle/>
                    <a:p>
                      <a:endParaRPr lang="nl-BE" sz="1700" dirty="0"/>
                    </a:p>
                  </a:txBody>
                  <a:tcPr marL="83077" marR="83077" marT="99692" marB="43200"/>
                </a:tc>
                <a:tc>
                  <a:txBody>
                    <a:bodyPr/>
                    <a:lstStyle/>
                    <a:p>
                      <a:r>
                        <a:rPr lang="en-GB" sz="1300" baseline="0"/>
                        <a:t>Security code</a:t>
                      </a:r>
                      <a:br>
                        <a:rPr lang="en-GB" sz="1300" baseline="0"/>
                      </a:br>
                      <a:r>
                        <a:rPr lang="en-GB" sz="1300" baseline="0"/>
                        <a:t>via mobile app, user-id + password</a:t>
                      </a:r>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29" name="Table 28"/>
          <p:cNvGraphicFramePr>
            <a:graphicFrameLocks noGrp="1"/>
          </p:cNvGraphicFramePr>
          <p:nvPr>
            <p:extLst/>
          </p:nvPr>
        </p:nvGraphicFramePr>
        <p:xfrm>
          <a:off x="3545454" y="3301665"/>
          <a:ext cx="2380676" cy="665491"/>
        </p:xfrm>
        <a:graphic>
          <a:graphicData uri="http://schemas.openxmlformats.org/drawingml/2006/table">
            <a:tbl>
              <a:tblPr firstRow="1" bandRow="1">
                <a:tableStyleId>{3B4B98B0-60AC-42C2-AFA5-B58CD77FA1E5}</a:tableStyleId>
              </a:tblPr>
              <a:tblGrid>
                <a:gridCol w="595168">
                  <a:extLst>
                    <a:ext uri="{9D8B030D-6E8A-4147-A177-3AD203B41FA5}">
                      <a16:colId xmlns:a16="http://schemas.microsoft.com/office/drawing/2014/main" val="20000"/>
                    </a:ext>
                  </a:extLst>
                </a:gridCol>
                <a:gridCol w="1785508">
                  <a:extLst>
                    <a:ext uri="{9D8B030D-6E8A-4147-A177-3AD203B41FA5}">
                      <a16:colId xmlns:a16="http://schemas.microsoft.com/office/drawing/2014/main" val="20001"/>
                    </a:ext>
                  </a:extLst>
                </a:gridCol>
              </a:tblGrid>
              <a:tr h="665491">
                <a:tc>
                  <a:txBody>
                    <a:bodyPr/>
                    <a:lstStyle/>
                    <a:p>
                      <a:endParaRPr lang="nl-BE" sz="1700" dirty="0"/>
                    </a:p>
                  </a:txBody>
                  <a:tcPr marL="83077" marR="83077" marT="99692" marB="432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SIM</a:t>
                      </a:r>
                      <a:r>
                        <a:rPr lang="en-GB" sz="1300" baseline="0"/>
                        <a:t> card </a:t>
                      </a:r>
                      <a:r>
                        <a:rPr lang="en-GB" sz="1300"/>
                        <a:t>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PIN-code</a:t>
                      </a:r>
                    </a:p>
                  </a:txBody>
                  <a:tcPr marL="83077" marR="83077" marT="43200" marB="43200" anchor="ctr"/>
                </a:tc>
                <a:extLst>
                  <a:ext uri="{0D108BD9-81ED-4DB2-BD59-A6C34878D82A}">
                    <a16:rowId xmlns:a16="http://schemas.microsoft.com/office/drawing/2014/main" val="10000"/>
                  </a:ext>
                </a:extLst>
              </a:tr>
            </a:tbl>
          </a:graphicData>
        </a:graphic>
      </p:graphicFrame>
      <p:pic>
        <p:nvPicPr>
          <p:cNvPr id="30" name="Picture 29"/>
          <p:cNvPicPr>
            <a:picLocks noChangeAspect="1"/>
          </p:cNvPicPr>
          <p:nvPr/>
        </p:nvPicPr>
        <p:blipFill>
          <a:blip r:embed="rId7"/>
          <a:stretch>
            <a:fillRect/>
          </a:stretch>
        </p:blipFill>
        <p:spPr>
          <a:xfrm>
            <a:off x="3595302" y="3360244"/>
            <a:ext cx="521562" cy="524742"/>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3404" y="1928496"/>
            <a:ext cx="278340" cy="642323"/>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3752" y="4071511"/>
            <a:ext cx="463968" cy="518269"/>
          </a:xfrm>
          <a:prstGeom prst="rect">
            <a:avLst/>
          </a:prstGeom>
        </p:spPr>
      </p:pic>
      <p:graphicFrame>
        <p:nvGraphicFramePr>
          <p:cNvPr id="33" name="Table 32"/>
          <p:cNvGraphicFramePr>
            <a:graphicFrameLocks noGrp="1"/>
          </p:cNvGraphicFramePr>
          <p:nvPr>
            <p:extLst/>
          </p:nvPr>
        </p:nvGraphicFramePr>
        <p:xfrm>
          <a:off x="3533250" y="2572094"/>
          <a:ext cx="2392881" cy="72957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571">
                <a:tc>
                  <a:txBody>
                    <a:bodyPr/>
                    <a:lstStyle/>
                    <a:p>
                      <a:endParaRPr lang="nl-BE" sz="1700" dirty="0"/>
                    </a:p>
                  </a:txBody>
                  <a:tcPr marL="83077" marR="83077" marT="99692" marB="43200" anchor="ctr"/>
                </a:tc>
                <a:tc>
                  <a:txBody>
                    <a:bodyPr/>
                    <a:lstStyle/>
                    <a:p>
                      <a:r>
                        <a:rPr lang="en-GB" sz="1300"/>
                        <a:t>eID + PIN-code</a:t>
                      </a:r>
                      <a:r>
                        <a:rPr lang="en-GB" sz="1300" baseline="0"/>
                        <a:t> with wireless card reader</a:t>
                      </a:r>
                    </a:p>
                  </a:txBody>
                  <a:tcPr marL="83077" marR="83077" marT="43200" marB="43200" anchor="ctr"/>
                </a:tc>
                <a:extLst>
                  <a:ext uri="{0D108BD9-81ED-4DB2-BD59-A6C34878D82A}">
                    <a16:rowId xmlns:a16="http://schemas.microsoft.com/office/drawing/2014/main" val="10000"/>
                  </a:ext>
                </a:extLst>
              </a:tr>
            </a:tbl>
          </a:graphicData>
        </a:graphic>
      </p:graphicFrame>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2256" y="2657197"/>
            <a:ext cx="276534" cy="553066"/>
          </a:xfrm>
          <a:prstGeom prst="rect">
            <a:avLst/>
          </a:prstGeom>
        </p:spPr>
      </p:pic>
      <p:pic>
        <p:nvPicPr>
          <p:cNvPr id="35" name="Picture 2" descr="https://www.klascement.net/files/9/6/5/5/8/l/CSA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6400" y="1395269"/>
            <a:ext cx="2857500" cy="914401"/>
          </a:xfrm>
          <a:prstGeom prst="rect">
            <a:avLst/>
          </a:prstGeom>
          <a:noFill/>
          <a:extLst>
            <a:ext uri="{909E8E84-426E-40DD-AFC4-6F175D3DCCD1}">
              <a14:hiddenFill xmlns:a14="http://schemas.microsoft.com/office/drawing/2010/main">
                <a:solidFill>
                  <a:srgbClr val="FFFFFF"/>
                </a:solidFill>
              </a14:hiddenFill>
            </a:ext>
          </a:extLst>
        </p:spPr>
      </p:pic>
      <p:sp>
        <p:nvSpPr>
          <p:cNvPr id="37" name="Slide Number Placeholder 7"/>
          <p:cNvSpPr>
            <a:spLocks noGrp="1"/>
          </p:cNvSpPr>
          <p:nvPr>
            <p:ph type="sldNum" sz="quarter" idx="12"/>
          </p:nvPr>
        </p:nvSpPr>
        <p:spPr>
          <a:xfrm>
            <a:off x="9027761" y="6270274"/>
            <a:ext cx="2743200" cy="365760"/>
          </a:xfrm>
        </p:spPr>
        <p:txBody>
          <a:bodyPr/>
          <a:lstStyle/>
          <a:p>
            <a:fld id="{30A9230E-FFBB-4CCB-ABD7-198084EDE768}" type="slidenum">
              <a:rPr lang="fr-BE" smtClean="0"/>
              <a:pPr/>
              <a:t>9</a:t>
            </a:fld>
            <a:endParaRPr lang="fr-BE" dirty="0"/>
          </a:p>
        </p:txBody>
      </p:sp>
    </p:spTree>
    <p:extLst>
      <p:ext uri="{BB962C8B-B14F-4D97-AF65-F5344CB8AC3E}">
        <p14:creationId xmlns:p14="http://schemas.microsoft.com/office/powerpoint/2010/main" val="4168518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White">
  <a:themeElements>
    <a:clrScheme name="Co-op">
      <a:dk1>
        <a:srgbClr val="282828"/>
      </a:dk1>
      <a:lt1>
        <a:srgbClr val="FFFFFF"/>
      </a:lt1>
      <a:dk2>
        <a:srgbClr val="282828"/>
      </a:dk2>
      <a:lt2>
        <a:srgbClr val="D8D8D8"/>
      </a:lt2>
      <a:accent1>
        <a:srgbClr val="00A1CC"/>
      </a:accent1>
      <a:accent2>
        <a:srgbClr val="00A318"/>
      </a:accent2>
      <a:accent3>
        <a:srgbClr val="DC7D00"/>
      </a:accent3>
      <a:accent4>
        <a:srgbClr val="CE157F"/>
      </a:accent4>
      <a:accent5>
        <a:srgbClr val="D0091C"/>
      </a:accent5>
      <a:accent6>
        <a:srgbClr val="773F9B"/>
      </a:accent6>
      <a:hlink>
        <a:srgbClr val="00729A"/>
      </a:hlink>
      <a:folHlink>
        <a:srgbClr val="0072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val="1"/>
          </a:ext>
        </a:extLst>
      </a:spPr>
      <a:bodyPr wrap="square" lIns="71437" tIns="71437" rIns="71437" bIns="71437">
        <a:spAutoFit/>
      </a:bodyPr>
      <a:lstStyle>
        <a:defPPr>
          <a:defRPr dirty="0" smtClean="0">
            <a:latin typeface="HelveticaNeue LT 67 MdCn"/>
            <a:cs typeface="HelveticaNeue LT 67 MdCn"/>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Blue">
  <a:themeElements>
    <a:clrScheme name="Co-op blue background">
      <a:dk1>
        <a:srgbClr val="FFFFFF"/>
      </a:dk1>
      <a:lt1>
        <a:srgbClr val="FFFFFF"/>
      </a:lt1>
      <a:dk2>
        <a:srgbClr val="00A1CC"/>
      </a:dk2>
      <a:lt2>
        <a:srgbClr val="00A1CC"/>
      </a:lt2>
      <a:accent1>
        <a:srgbClr val="CE157F"/>
      </a:accent1>
      <a:accent2>
        <a:srgbClr val="00A318"/>
      </a:accent2>
      <a:accent3>
        <a:srgbClr val="DC7D00"/>
      </a:accent3>
      <a:accent4>
        <a:srgbClr val="773F9B"/>
      </a:accent4>
      <a:accent5>
        <a:srgbClr val="D0091C"/>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val="1"/>
          </a:ext>
        </a:extLst>
      </a:spPr>
      <a:bodyPr wrap="square" lIns="71437" tIns="71437" rIns="71437" bIns="71437">
        <a:spAutoFit/>
      </a:bodyPr>
      <a:lstStyle>
        <a:defPPr>
          <a:defRPr dirty="0" smtClean="0">
            <a:latin typeface="HelveticaNeue LT 67 MdCn"/>
            <a:cs typeface="HelveticaNeue LT 67 MdCn"/>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Custom Design">
  <a:themeElements>
    <a:clrScheme name="Custom Design 14">
      <a:dk1>
        <a:srgbClr val="000000"/>
      </a:dk1>
      <a:lt1>
        <a:srgbClr val="FFFFFF"/>
      </a:lt1>
      <a:dk2>
        <a:srgbClr val="000000"/>
      </a:dk2>
      <a:lt2>
        <a:srgbClr val="808080"/>
      </a:lt2>
      <a:accent1>
        <a:srgbClr val="002663"/>
      </a:accent1>
      <a:accent2>
        <a:srgbClr val="98CB00"/>
      </a:accent2>
      <a:accent3>
        <a:srgbClr val="FFFFFF"/>
      </a:accent3>
      <a:accent4>
        <a:srgbClr val="000000"/>
      </a:accent4>
      <a:accent5>
        <a:srgbClr val="AAACB7"/>
      </a:accent5>
      <a:accent6>
        <a:srgbClr val="89B800"/>
      </a:accent6>
      <a:hlink>
        <a:srgbClr val="0099CC"/>
      </a:hlink>
      <a:folHlink>
        <a:srgbClr val="98003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002663"/>
        </a:accent1>
        <a:accent2>
          <a:srgbClr val="98CB00"/>
        </a:accent2>
        <a:accent3>
          <a:srgbClr val="FFFFFF"/>
        </a:accent3>
        <a:accent4>
          <a:srgbClr val="000000"/>
        </a:accent4>
        <a:accent5>
          <a:srgbClr val="AAACB7"/>
        </a:accent5>
        <a:accent6>
          <a:srgbClr val="89B800"/>
        </a:accent6>
        <a:hlink>
          <a:srgbClr val="0099CC"/>
        </a:hlink>
        <a:folHlink>
          <a:srgbClr val="FFB612"/>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808080"/>
        </a:lt2>
        <a:accent1>
          <a:srgbClr val="002663"/>
        </a:accent1>
        <a:accent2>
          <a:srgbClr val="98CB00"/>
        </a:accent2>
        <a:accent3>
          <a:srgbClr val="FFFFFF"/>
        </a:accent3>
        <a:accent4>
          <a:srgbClr val="000000"/>
        </a:accent4>
        <a:accent5>
          <a:srgbClr val="AAACB7"/>
        </a:accent5>
        <a:accent6>
          <a:srgbClr val="89B800"/>
        </a:accent6>
        <a:hlink>
          <a:srgbClr val="0099CC"/>
        </a:hlink>
        <a:folHlink>
          <a:srgbClr val="9800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f9f758b7-f6eb-44e3-bd59-2cbef40d0fc5" ContentTypeId="0x010100248BDE11D14F7443AE4A7869ED6454D701" PreviousValue="false"/>
</file>

<file path=customXml/item2.xml><?xml version="1.0" encoding="utf-8"?>
<p:properties xmlns:p="http://schemas.microsoft.com/office/2006/metadata/properties" xmlns:xsi="http://www.w3.org/2001/XMLSchema-instance" xmlns:pc="http://schemas.microsoft.com/office/infopath/2007/PartnerControls">
  <documentManagement>
    <SmalsCPT xmlns="6c2ef7ed-c2f8-46e5-bc8a-af14b0d2a9a1">
      <UserInfo>
        <DisplayName/>
        <AccountId xsi:nil="true"/>
        <AccountType/>
      </UserInfo>
    </SmalsCPT>
    <IsArchived xmlns="6c2ef7ed-c2f8-46e5-bc8a-af14b0d2a9a1">false</IsArchived>
    <IsDeliverable xmlns="6c2ef7ed-c2f8-46e5-bc8a-af14b0d2a9a1">false</IsDeliverable>
    <SmalsCSM xmlns="6c2ef7ed-c2f8-46e5-bc8a-af14b0d2a9a1">
      <UserInfo>
        <DisplayName/>
        <AccountId xsi:nil="true"/>
        <AccountType/>
      </UserInfo>
    </SmalsCSM>
    <KeyDocument xmlns="6c2ef7ed-c2f8-46e5-bc8a-af14b0d2a9a1">false</KeyDocument>
    <SmalsCPL xmlns="6c2ef7ed-c2f8-46e5-bc8a-af14b0d2a9a1">
      <UserInfo>
        <DisplayName/>
        <AccountId xsi:nil="true"/>
        <AccountType/>
      </UserInfo>
    </SmalsCPL>
    <hb016b264a5c4e838c8d0fcf30f12a2b xmlns="6c2ef7ed-c2f8-46e5-bc8a-af14b0d2a9a1">
      <Terms xmlns="http://schemas.microsoft.com/office/infopath/2007/PartnerControls"/>
    </hb016b264a5c4e838c8d0fcf30f12a2b>
    <l738585f038f450b812c5600e6496f32 xmlns="6c2ef7ed-c2f8-46e5-bc8a-af14b0d2a9a1">
      <Terms xmlns="http://schemas.microsoft.com/office/infopath/2007/PartnerControls"/>
    </l738585f038f450b812c5600e6496f32>
    <AccountManager xmlns="6c2ef7ed-c2f8-46e5-bc8a-af14b0d2a9a1">
      <UserInfo>
        <DisplayName/>
        <AccountId xsi:nil="true"/>
        <AccountType/>
      </UserInfo>
    </AccountManager>
    <adcd2d913ab74e0db89ca73a2032cce7 xmlns="6c2ef7ed-c2f8-46e5-bc8a-af14b0d2a9a1">
      <Terms xmlns="http://schemas.microsoft.com/office/infopath/2007/PartnerControls"/>
    </adcd2d913ab74e0db89ca73a2032cce7>
    <SmalsPL xmlns="6c2ef7ed-c2f8-46e5-bc8a-af14b0d2a9a1">
      <UserInfo>
        <DisplayName/>
        <AccountId xsi:nil="true"/>
        <AccountType/>
      </UserInfo>
    </SmalsPL>
    <l829f94d523643a1ac97dc12dcc7d3a7 xmlns="6c2ef7ed-c2f8-46e5-bc8a-af14b0d2a9a1">
      <Terms xmlns="http://schemas.microsoft.com/office/infopath/2007/PartnerControls"/>
    </l829f94d523643a1ac97dc12dcc7d3a7>
    <TaxCatchAll xmlns="6c2ef7ed-c2f8-46e5-bc8a-af14b0d2a9a1">
      <Value>6</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Project Document" ma:contentTypeID="0x010100248BDE11D14F7443AE4A7869ED6454D701003511161AC0E7BA4AA14006A4339DA2F20100089B1305230CAC4787BFDC692FBE138B" ma:contentTypeVersion="6" ma:contentTypeDescription="" ma:contentTypeScope="" ma:versionID="58b133f7945a30472eae97613abc962f">
  <xsd:schema xmlns:xsd="http://www.w3.org/2001/XMLSchema" xmlns:xs="http://www.w3.org/2001/XMLSchema" xmlns:p="http://schemas.microsoft.com/office/2006/metadata/properties" xmlns:ns2="6c2ef7ed-c2f8-46e5-bc8a-af14b0d2a9a1" targetNamespace="http://schemas.microsoft.com/office/2006/metadata/properties" ma:root="true" ma:fieldsID="47f258e97e7bccc95591563afc9e73ad" ns2:_="">
    <xsd:import namespace="6c2ef7ed-c2f8-46e5-bc8a-af14b0d2a9a1"/>
    <xsd:element name="properties">
      <xsd:complexType>
        <xsd:sequence>
          <xsd:element name="documentManagement">
            <xsd:complexType>
              <xsd:all>
                <xsd:element ref="ns2:IsArchived" minOccurs="0"/>
                <xsd:element ref="ns2:IsDeliverable" minOccurs="0"/>
                <xsd:element ref="ns2:KeyDocument" minOccurs="0"/>
                <xsd:element ref="ns2:hb016b264a5c4e838c8d0fcf30f12a2b" minOccurs="0"/>
                <xsd:element ref="ns2:TaxCatchAll" minOccurs="0"/>
                <xsd:element ref="ns2:TaxCatchAllLabel" minOccurs="0"/>
                <xsd:element ref="ns2:l829f94d523643a1ac97dc12dcc7d3a7" minOccurs="0"/>
                <xsd:element ref="ns2:SmalsPL" minOccurs="0"/>
                <xsd:element ref="ns2:l738585f038f450b812c5600e6496f32" minOccurs="0"/>
                <xsd:element ref="ns2:AccountManager" minOccurs="0"/>
                <xsd:element ref="ns2:SmalsCSM" minOccurs="0"/>
                <xsd:element ref="ns2:SmalsCPT" minOccurs="0"/>
                <xsd:element ref="ns2:adcd2d913ab74e0db89ca73a2032cce7" minOccurs="0"/>
                <xsd:element ref="ns2:SmalsCP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ef7ed-c2f8-46e5-bc8a-af14b0d2a9a1" elementFormDefault="qualified">
    <xsd:import namespace="http://schemas.microsoft.com/office/2006/documentManagement/types"/>
    <xsd:import namespace="http://schemas.microsoft.com/office/infopath/2007/PartnerControls"/>
    <xsd:element name="IsArchived" ma:index="8" nillable="true" ma:displayName="IsArchived" ma:default="0" ma:description="Allow to display the document only in Archive View" ma:internalName="IsArchived">
      <xsd:simpleType>
        <xsd:restriction base="dms:Boolean"/>
      </xsd:simpleType>
    </xsd:element>
    <xsd:element name="IsDeliverable" ma:index="9" nillable="true" ma:displayName="IsDeliverable" ma:default="0" ma:internalName="IsDeliverable">
      <xsd:simpleType>
        <xsd:restriction base="dms:Boolean"/>
      </xsd:simpleType>
    </xsd:element>
    <xsd:element name="KeyDocument" ma:index="10" nillable="true" ma:displayName="KeyDocument" ma:default="0" ma:description="Allow to promote a document to key document status" ma:internalName="KeyDocument">
      <xsd:simpleType>
        <xsd:restriction base="dms:Boolean"/>
      </xsd:simpleType>
    </xsd:element>
    <xsd:element name="hb016b264a5c4e838c8d0fcf30f12a2b" ma:index="11" nillable="true" ma:taxonomy="true" ma:internalName="hb016b264a5c4e838c8d0fcf30f12a2b" ma:taxonomyFieldName="SmalsDocumentType" ma:displayName="SmalsDocumentType" ma:default="" ma:fieldId="{1b016b26-4a5c-4e83-8c8d-0fcf30f12a2b}" ma:sspId="f9f758b7-f6eb-44e3-bd59-2cbef40d0fc5" ma:termSetId="81467d43-7ee6-4ba2-9bba-4735a6611f57"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523672b5-cecb-49a2-93b6-f77294116280}" ma:internalName="TaxCatchAll" ma:showField="CatchAllData" ma:web="6c2ef7ed-c2f8-46e5-bc8a-af14b0d2a9a1">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523672b5-cecb-49a2-93b6-f77294116280}" ma:internalName="TaxCatchAllLabel" ma:readOnly="true" ma:showField="CatchAllDataLabel" ma:web="6c2ef7ed-c2f8-46e5-bc8a-af14b0d2a9a1">
      <xsd:complexType>
        <xsd:complexContent>
          <xsd:extension base="dms:MultiChoiceLookup">
            <xsd:sequence>
              <xsd:element name="Value" type="dms:Lookup" maxOccurs="unbounded" minOccurs="0" nillable="true"/>
            </xsd:sequence>
          </xsd:extension>
        </xsd:complexContent>
      </xsd:complexType>
    </xsd:element>
    <xsd:element name="l829f94d523643a1ac97dc12dcc7d3a7" ma:index="15" nillable="true" ma:taxonomy="true" ma:internalName="l829f94d523643a1ac97dc12dcc7d3a7" ma:taxonomyFieldName="SmalsProjectActivity" ma:displayName="SmalsProjectActivity" ma:default="" ma:fieldId="{5829f94d-5236-43a1-ac97-dc12dcc7d3a7}" ma:sspId="f9f758b7-f6eb-44e3-bd59-2cbef40d0fc5" ma:termSetId="01b8e18c-63e6-4597-bfd3-9d41f09619fb" ma:anchorId="00000000-0000-0000-0000-000000000000" ma:open="false" ma:isKeyword="false">
      <xsd:complexType>
        <xsd:sequence>
          <xsd:element ref="pc:Terms" minOccurs="0" maxOccurs="1"/>
        </xsd:sequence>
      </xsd:complexType>
    </xsd:element>
    <xsd:element name="SmalsPL" ma:index="17" nillable="true" ma:displayName="PL" ma:list="UserInfo" ma:SharePointGroup="0" ma:internalName="SmalsPL"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738585f038f450b812c5600e6496f32" ma:index="18" nillable="true" ma:taxonomy="true" ma:internalName="l738585f038f450b812c5600e6496f32" ma:taxonomyFieldName="RelatedProject" ma:displayName="RelatedProject" ma:readOnly="false" ma:default="" ma:fieldId="{5738585f-038f-450b-812c-5600e6496f32}" ma:sspId="f9f758b7-f6eb-44e3-bd59-2cbef40d0fc5" ma:termSetId="f3f5f6bb-ae6a-495d-b797-a983eb069ba6" ma:anchorId="00000000-0000-0000-0000-000000000000" ma:open="false" ma:isKeyword="false">
      <xsd:complexType>
        <xsd:sequence>
          <xsd:element ref="pc:Terms" minOccurs="0" maxOccurs="1"/>
        </xsd:sequence>
      </xsd:complexType>
    </xsd:element>
    <xsd:element name="AccountManager" ma:index="20" nillable="true" ma:displayName="AccountManager" ma:list="UserInfo" ma:SharePointGroup="0" ma:internalName="AccountManag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malsCSM" ma:index="21" nillable="true" ma:displayName="CSM" ma:list="UserInfo" ma:SharePointGroup="0" ma:internalName="SmalsCSM"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malsCPT" ma:index="22" nillable="true" ma:displayName="CPT" ma:list="UserInfo" ma:SharePointGroup="0" ma:internalName="SmalsCP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cd2d913ab74e0db89ca73a2032cce7" ma:index="23" nillable="true" ma:taxonomy="true" ma:internalName="adcd2d913ab74e0db89ca73a2032cce7" ma:taxonomyFieldName="PrimaryClient" ma:displayName="PrimaryClient" ma:readOnly="false" ma:default="" ma:fieldId="{adcd2d91-3ab7-4e0d-b89c-a73a2032cce7}" ma:sspId="f9f758b7-f6eb-44e3-bd59-2cbef40d0fc5" ma:termSetId="e85afa70-dfb6-4b9f-8889-36c28a58ac7c" ma:anchorId="00000000-0000-0000-0000-000000000000" ma:open="false" ma:isKeyword="false">
      <xsd:complexType>
        <xsd:sequence>
          <xsd:element ref="pc:Terms" minOccurs="0" maxOccurs="1"/>
        </xsd:sequence>
      </xsd:complexType>
    </xsd:element>
    <xsd:element name="SmalsCPL" ma:index="25" nillable="true" ma:displayName="CPL" ma:list="UserInfo" ma:SharePointGroup="0" ma:internalName="SmalsCPL"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5D6AAC-CC49-4DCE-B37F-8D35A797E9D0}">
  <ds:schemaRefs>
    <ds:schemaRef ds:uri="Microsoft.SharePoint.Taxonomy.ContentTypeSync"/>
  </ds:schemaRefs>
</ds:datastoreItem>
</file>

<file path=customXml/itemProps2.xml><?xml version="1.0" encoding="utf-8"?>
<ds:datastoreItem xmlns:ds="http://schemas.openxmlformats.org/officeDocument/2006/customXml" ds:itemID="{9266DDBC-75A8-4927-9CC3-D7FAF12D81AA}">
  <ds:schemaRefs>
    <ds:schemaRef ds:uri="http://purl.org/dc/terms/"/>
    <ds:schemaRef ds:uri="http://schemas.microsoft.com/office/2006/documentManagement/types"/>
    <ds:schemaRef ds:uri="http://www.w3.org/XML/1998/namespace"/>
    <ds:schemaRef ds:uri="http://purl.org/dc/elements/1.1/"/>
    <ds:schemaRef ds:uri="6c2ef7ed-c2f8-46e5-bc8a-af14b0d2a9a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1CA60B7-DBD4-4161-8C25-EFFEF4BD3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2ef7ed-c2f8-46e5-bc8a-af14b0d2a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BADC146-EFA0-4405-B6BF-4D6F4BDBEE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13198</TotalTime>
  <Words>1683</Words>
  <Application>Microsoft Office PowerPoint</Application>
  <PresentationFormat>Widescreen</PresentationFormat>
  <Paragraphs>472</Paragraphs>
  <Slides>46</Slides>
  <Notes>37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46</vt:i4>
      </vt:variant>
    </vt:vector>
  </HeadingPairs>
  <TitlesOfParts>
    <vt:vector size="58" baseType="lpstr">
      <vt:lpstr>Arial</vt:lpstr>
      <vt:lpstr>Calibri</vt:lpstr>
      <vt:lpstr>Calibri Light</vt:lpstr>
      <vt:lpstr>Gill Sans</vt:lpstr>
      <vt:lpstr>Roboto</vt:lpstr>
      <vt:lpstr>Roboto Condensed Light</vt:lpstr>
      <vt:lpstr>Symbol</vt:lpstr>
      <vt:lpstr>Wingdings</vt:lpstr>
      <vt:lpstr>1_Custom Designs</vt:lpstr>
      <vt:lpstr>7_White</vt:lpstr>
      <vt:lpstr>2_Blue</vt:lpstr>
      <vt:lpstr>Custom Design</vt:lpstr>
      <vt:lpstr>PowerPoint Presentation</vt:lpstr>
      <vt:lpstr>About API - Application Programming Interface</vt:lpstr>
      <vt:lpstr>About API - Application Programming Interface</vt:lpstr>
      <vt:lpstr>About API - Application Programming Interface</vt:lpstr>
      <vt:lpstr>Why are API’s important ?</vt:lpstr>
      <vt:lpstr>Shifting to an API economy: the value chain</vt:lpstr>
      <vt:lpstr>Today the API economy is a becoming a reality</vt:lpstr>
      <vt:lpstr>API’s &amp; Belgian eGovernment</vt:lpstr>
      <vt:lpstr>Example: CSAM authentication services</vt:lpstr>
      <vt:lpstr>Example: SocialSecurity.be portal services</vt:lpstr>
      <vt:lpstr>Example: realtime presence registration for construction workers</vt:lpstr>
      <vt:lpstr>Example: eHealth-platform</vt:lpstr>
      <vt:lpstr>eHealth: landscape</vt:lpstr>
      <vt:lpstr>eHealth: technical choices</vt:lpstr>
      <vt:lpstr>eHealth: architecture</vt:lpstr>
      <vt:lpstr>eHealth-platform : basic services &amp; API’s</vt:lpstr>
      <vt:lpstr>Electronic information sharing: some figures</vt:lpstr>
      <vt:lpstr>Global medical file &amp; patient consent</vt:lpstr>
      <vt:lpstr>API in health and social sector: some statistics and evolution</vt:lpstr>
      <vt:lpstr>API standards </vt:lpstr>
      <vt:lpstr>API management</vt:lpstr>
      <vt:lpstr>Different types of sharing &amp; reuse</vt:lpstr>
      <vt:lpstr>PowerPoint Presentation</vt:lpstr>
      <vt:lpstr>Synergies - transformations</vt:lpstr>
      <vt:lpstr>G-Cloud Portfolio</vt:lpstr>
      <vt:lpstr>G-Cloud</vt:lpstr>
      <vt:lpstr>G-Cloud ROI</vt:lpstr>
      <vt:lpstr>G-Cloud - reuse of contracts</vt:lpstr>
      <vt:lpstr>G-Cloud IAAS/PAAS in numbers</vt:lpstr>
      <vt:lpstr>PowerPoint Presentation</vt:lpstr>
      <vt:lpstr>Reuse of business components</vt:lpstr>
      <vt:lpstr>About the initiative</vt:lpstr>
      <vt:lpstr>ReUse – Vision</vt:lpstr>
      <vt:lpstr>Value</vt:lpstr>
      <vt:lpstr>So… dare to share! </vt:lpstr>
      <vt:lpstr>How? with the new Software Reuse Platform! https://www.ict-reuse.be </vt:lpstr>
      <vt:lpstr>PowerPoint Presentation</vt:lpstr>
      <vt:lpstr>Share your success stories...and become an ambassador for reuse! https://www.ict-reuse.be</vt:lpstr>
      <vt:lpstr>ROI of reuse</vt:lpstr>
      <vt:lpstr>ROI 2019 for projects carried out by Smals</vt:lpstr>
      <vt:lpstr>Challenges</vt:lpstr>
      <vt:lpstr>Future opportunities – Government as a Platform (GAAS)</vt:lpstr>
      <vt:lpstr>Future opportunities – Government as a Platform (GAAS)</vt:lpstr>
      <vt:lpstr>Future opportunities – Moving to the platform model</vt:lpstr>
      <vt:lpstr>Future opportunities – Moving to the platform model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CoOp Customer Success Story</dc:title>
  <dc:creator>Michaël Lehoux</dc:creator>
  <cp:lastModifiedBy>Frank Robben (KSZ-BCSS)</cp:lastModifiedBy>
  <cp:revision>243</cp:revision>
  <dcterms:created xsi:type="dcterms:W3CDTF">2019-01-23T14:32:56Z</dcterms:created>
  <dcterms:modified xsi:type="dcterms:W3CDTF">2019-12-12T13:11:09Z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0x010100248BDE11D14F7443AE4A7869ED6454D701003511161AC0E7BA4AA14006A4339DA2F20100089B1305230CAC4787BFDC692FBE138B</vt:lpwstr>
  </property>
  <property fmtid="{D5CDD505-2E9C-101B-9397-08002B2CF9AE}" pid="3" name="fa71e7478954414ca871126ba9568645">
    <vt:lpwstr>Smals|90886bfd-5294-4a5b-a3a5-25c526b4784a</vt:lpwstr>
  </property>
  <property fmtid="{D5CDD505-2E9C-101B-9397-08002B2CF9AE}" pid="4" name="Smals Client">
    <vt:lpwstr>6;#Smals|90886bfd-5294-4a5b-a3a5-25c526b4784a</vt:lpwstr>
  </property>
  <property fmtid="{D5CDD505-2E9C-101B-9397-08002B2CF9AE}" pid="5" name="PrimaryClient">
    <vt:lpwstr/>
  </property>
  <property fmtid="{D5CDD505-2E9C-101B-9397-08002B2CF9AE}" pid="6" name="SmalsDocumentType">
    <vt:lpwstr/>
  </property>
  <property fmtid="{D5CDD505-2E9C-101B-9397-08002B2CF9AE}" pid="7" name="RelatedProject">
    <vt:lpwstr/>
  </property>
  <property fmtid="{D5CDD505-2E9C-101B-9397-08002B2CF9AE}" pid="8" name="SmalsProjectActivity">
    <vt:lpwstr/>
  </property>
</Properties>
</file>