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5"/>
  </p:notesMasterIdLst>
  <p:sldIdLst>
    <p:sldId id="291" r:id="rId5"/>
    <p:sldId id="286" r:id="rId6"/>
    <p:sldId id="292" r:id="rId7"/>
    <p:sldId id="275" r:id="rId8"/>
    <p:sldId id="276" r:id="rId9"/>
    <p:sldId id="277" r:id="rId10"/>
    <p:sldId id="278" r:id="rId11"/>
    <p:sldId id="279" r:id="rId12"/>
    <p:sldId id="280" r:id="rId13"/>
    <p:sldId id="293" r:id="rId14"/>
    <p:sldId id="263" r:id="rId15"/>
    <p:sldId id="264" r:id="rId16"/>
    <p:sldId id="287" r:id="rId17"/>
    <p:sldId id="288" r:id="rId18"/>
    <p:sldId id="289" r:id="rId19"/>
    <p:sldId id="290" r:id="rId20"/>
    <p:sldId id="273" r:id="rId21"/>
    <p:sldId id="269" r:id="rId22"/>
    <p:sldId id="270" r:id="rId23"/>
    <p:sldId id="282" r:id="rId24"/>
    <p:sldId id="283" r:id="rId25"/>
    <p:sldId id="281" r:id="rId26"/>
    <p:sldId id="284" r:id="rId27"/>
    <p:sldId id="285" r:id="rId28"/>
    <p:sldId id="271" r:id="rId29"/>
    <p:sldId id="272" r:id="rId30"/>
    <p:sldId id="294" r:id="rId31"/>
    <p:sldId id="295" r:id="rId32"/>
    <p:sldId id="296" r:id="rId33"/>
    <p:sldId id="297" r:id="rId34"/>
    <p:sldId id="298" r:id="rId35"/>
    <p:sldId id="299" r:id="rId36"/>
    <p:sldId id="300" r:id="rId37"/>
    <p:sldId id="301" r:id="rId38"/>
    <p:sldId id="302" r:id="rId39"/>
    <p:sldId id="303" r:id="rId40"/>
    <p:sldId id="304" r:id="rId41"/>
    <p:sldId id="305" r:id="rId42"/>
    <p:sldId id="306" r:id="rId43"/>
    <p:sldId id="307" r:id="rId4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766F"/>
    <a:srgbClr val="77C9F2"/>
    <a:srgbClr val="525252"/>
    <a:srgbClr val="000000"/>
    <a:srgbClr val="90CC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54" autoAdjust="0"/>
    <p:restoredTop sz="94660"/>
  </p:normalViewPr>
  <p:slideViewPr>
    <p:cSldViewPr>
      <p:cViewPr varScale="1">
        <p:scale>
          <a:sx n="83" d="100"/>
          <a:sy n="83" d="100"/>
        </p:scale>
        <p:origin x="72" y="4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 smtClean="0"/>
              <a:t>Partial budgets </a:t>
            </a:r>
            <a:r>
              <a:rPr lang="en-US" sz="2000" b="1" dirty="0"/>
              <a:t>in %</a:t>
            </a:r>
          </a:p>
        </c:rich>
      </c:tx>
      <c:layout>
        <c:manualLayout>
          <c:xMode val="edge"/>
          <c:yMode val="edge"/>
          <c:x val="0.3480446494815756"/>
          <c:y val="1.99126620339675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'Verdeling High Level'!$A$94</c:f>
              <c:strCache>
                <c:ptCount val="1"/>
                <c:pt idx="0">
                  <c:v>Sokkel per Ziekenhuis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'Verdeling High Level'!$B$93:$E$93</c:f>
              <c:strCach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strCache>
            </c:strRef>
          </c:cat>
          <c:val>
            <c:numRef>
              <c:f>'Verdeling High Level'!$B$94:$E$94</c:f>
              <c:numCache>
                <c:formatCode>0%</c:formatCode>
                <c:ptCount val="4"/>
                <c:pt idx="0">
                  <c:v>0.2</c:v>
                </c:pt>
                <c:pt idx="1">
                  <c:v>0.15</c:v>
                </c:pt>
                <c:pt idx="2">
                  <c:v>0.1</c:v>
                </c:pt>
                <c:pt idx="3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B6-4E03-883C-B1372D3511EB}"/>
            </c:ext>
          </c:extLst>
        </c:ser>
        <c:ser>
          <c:idx val="1"/>
          <c:order val="1"/>
          <c:tx>
            <c:strRef>
              <c:f>'Verdeling High Level'!$A$95</c:f>
              <c:strCache>
                <c:ptCount val="1"/>
                <c:pt idx="0">
                  <c:v>Sokkel per Bed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'Verdeling High Level'!$B$93:$E$93</c:f>
              <c:strCach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strCache>
            </c:strRef>
          </c:cat>
          <c:val>
            <c:numRef>
              <c:f>'Verdeling High Level'!$B$95:$E$95</c:f>
              <c:numCache>
                <c:formatCode>0%</c:formatCode>
                <c:ptCount val="4"/>
                <c:pt idx="0">
                  <c:v>0.25</c:v>
                </c:pt>
                <c:pt idx="1">
                  <c:v>0.2</c:v>
                </c:pt>
                <c:pt idx="2">
                  <c:v>0.15</c:v>
                </c:pt>
                <c:pt idx="3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9B6-4E03-883C-B1372D3511EB}"/>
            </c:ext>
          </c:extLst>
        </c:ser>
        <c:ser>
          <c:idx val="2"/>
          <c:order val="2"/>
          <c:tx>
            <c:strRef>
              <c:f>'Verdeling High Level'!$A$96</c:f>
              <c:strCache>
                <c:ptCount val="1"/>
                <c:pt idx="0">
                  <c:v>Budget Accelerator</c:v>
                </c:pt>
              </c:strCache>
            </c:strRef>
          </c:tx>
          <c:spPr>
            <a:solidFill>
              <a:srgbClr val="77C9F2"/>
            </a:solidFill>
            <a:ln>
              <a:solidFill>
                <a:srgbClr val="00B0F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'Verdeling High Level'!$B$93:$E$93</c:f>
              <c:strCach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strCache>
            </c:strRef>
          </c:cat>
          <c:val>
            <c:numRef>
              <c:f>'Verdeling High Level'!$B$96:$E$96</c:f>
              <c:numCache>
                <c:formatCode>0%</c:formatCode>
                <c:ptCount val="4"/>
                <c:pt idx="0">
                  <c:v>0.55000000000000004</c:v>
                </c:pt>
                <c:pt idx="1">
                  <c:v>0.59999999999999987</c:v>
                </c:pt>
                <c:pt idx="2">
                  <c:v>0.7</c:v>
                </c:pt>
                <c:pt idx="3">
                  <c:v>0.79999999999999993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9B6-4E03-883C-B1372D3511EB}"/>
            </c:ext>
          </c:extLst>
        </c:ser>
        <c:ser>
          <c:idx val="3"/>
          <c:order val="3"/>
          <c:tx>
            <c:strRef>
              <c:f>'Verdeling High Level'!$A$97</c:f>
              <c:strCache>
                <c:ptCount val="1"/>
                <c:pt idx="0">
                  <c:v>Budget Early Adopters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'Verdeling High Level'!$B$93:$E$93</c:f>
              <c:strCach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strCache>
            </c:strRef>
          </c:cat>
          <c:val>
            <c:numRef>
              <c:f>'Verdeling High Level'!$B$97:$E$97</c:f>
              <c:numCache>
                <c:formatCode>0%</c:formatCode>
                <c:ptCount val="4"/>
                <c:pt idx="0">
                  <c:v>0</c:v>
                </c:pt>
                <c:pt idx="1">
                  <c:v>0.05</c:v>
                </c:pt>
                <c:pt idx="2">
                  <c:v>0.05</c:v>
                </c:pt>
                <c:pt idx="3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9B6-4E03-883C-B1372D3511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41334168"/>
        <c:axId val="241334560"/>
      </c:barChart>
      <c:catAx>
        <c:axId val="241334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41334560"/>
        <c:crosses val="autoZero"/>
        <c:auto val="1"/>
        <c:lblAlgn val="ctr"/>
        <c:lblOffset val="100"/>
        <c:noMultiLvlLbl val="0"/>
      </c:catAx>
      <c:valAx>
        <c:axId val="241334560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41334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image" Target="../media/image53.jpeg"/><Relationship Id="rId1" Type="http://schemas.openxmlformats.org/officeDocument/2006/relationships/image" Target="../media/image52.jpeg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10" Type="http://schemas.openxmlformats.org/officeDocument/2006/relationships/image" Target="../media/image61.jpeg"/><Relationship Id="rId4" Type="http://schemas.openxmlformats.org/officeDocument/2006/relationships/image" Target="../media/image55.jpeg"/><Relationship Id="rId9" Type="http://schemas.openxmlformats.org/officeDocument/2006/relationships/image" Target="../media/image60.jpe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image" Target="../media/image53.jpeg"/><Relationship Id="rId1" Type="http://schemas.openxmlformats.org/officeDocument/2006/relationships/image" Target="../media/image52.jpeg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10" Type="http://schemas.openxmlformats.org/officeDocument/2006/relationships/image" Target="../media/image61.jpeg"/><Relationship Id="rId4" Type="http://schemas.openxmlformats.org/officeDocument/2006/relationships/image" Target="../media/image55.jpeg"/><Relationship Id="rId9" Type="http://schemas.openxmlformats.org/officeDocument/2006/relationships/image" Target="../media/image6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B0C0D0-7AB7-487B-ADF8-3BB3DD4E9EE7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919EDD-7680-4985-B198-1CBB0F9E96AC}">
      <dgm:prSet/>
      <dgm:spPr/>
      <dgm:t>
        <a:bodyPr/>
        <a:lstStyle/>
        <a:p>
          <a:pPr rtl="0"/>
          <a:r>
            <a:rPr dirty="0" smtClean="0"/>
            <a:t>Co</a:t>
          </a:r>
          <a:r>
            <a:rPr lang="en-US" dirty="0" smtClean="0"/>
            <a:t>o</a:t>
          </a:r>
          <a:r>
            <a:rPr dirty="0" smtClean="0"/>
            <a:t>rdinati</a:t>
          </a:r>
          <a:r>
            <a:rPr lang="en-US" dirty="0" smtClean="0"/>
            <a:t>on of the electronic processes</a:t>
          </a:r>
          <a:endParaRPr lang="nl-BE" dirty="0"/>
        </a:p>
      </dgm:t>
    </dgm:pt>
    <dgm:pt modelId="{2FC221D4-82FE-4089-96B1-E14722E33943}" type="parTrans" cxnId="{2D283A8C-B4A3-4152-B8A6-4729DCCC852F}">
      <dgm:prSet/>
      <dgm:spPr/>
      <dgm:t>
        <a:bodyPr/>
        <a:lstStyle/>
        <a:p>
          <a:endParaRPr lang="en-US"/>
        </a:p>
      </dgm:t>
    </dgm:pt>
    <dgm:pt modelId="{C698564A-6110-4602-9450-B172C3825847}" type="sibTrans" cxnId="{2D283A8C-B4A3-4152-B8A6-4729DCCC852F}">
      <dgm:prSet/>
      <dgm:spPr/>
      <dgm:t>
        <a:bodyPr/>
        <a:lstStyle/>
        <a:p>
          <a:endParaRPr lang="en-US"/>
        </a:p>
      </dgm:t>
    </dgm:pt>
    <dgm:pt modelId="{426C232F-332D-4FF2-A820-7A068898BF0D}">
      <dgm:prSet/>
      <dgm:spPr/>
      <dgm:t>
        <a:bodyPr/>
        <a:lstStyle/>
        <a:p>
          <a:pPr rtl="0"/>
          <a:r>
            <a:rPr dirty="0" smtClean="0"/>
            <a:t>Portal </a:t>
          </a:r>
          <a:endParaRPr lang="nl-BE" dirty="0"/>
        </a:p>
      </dgm:t>
    </dgm:pt>
    <dgm:pt modelId="{76543072-ED0A-4EFB-9174-9DC2D0CB754B}" type="parTrans" cxnId="{48331867-FF99-498B-92E1-5B05B35773A9}">
      <dgm:prSet/>
      <dgm:spPr/>
      <dgm:t>
        <a:bodyPr/>
        <a:lstStyle/>
        <a:p>
          <a:endParaRPr lang="en-US"/>
        </a:p>
      </dgm:t>
    </dgm:pt>
    <dgm:pt modelId="{0FF22A80-B924-4C97-9785-6DB4BF018886}" type="sibTrans" cxnId="{48331867-FF99-498B-92E1-5B05B35773A9}">
      <dgm:prSet/>
      <dgm:spPr/>
      <dgm:t>
        <a:bodyPr/>
        <a:lstStyle/>
        <a:p>
          <a:endParaRPr lang="en-US"/>
        </a:p>
      </dgm:t>
    </dgm:pt>
    <dgm:pt modelId="{AE2357B3-F8D1-4E13-B807-E393E9FC5539}">
      <dgm:prSet/>
      <dgm:spPr/>
      <dgm:t>
        <a:bodyPr/>
        <a:lstStyle/>
        <a:p>
          <a:pPr rtl="0"/>
          <a:r>
            <a:rPr lang="en-US" dirty="0" smtClean="0"/>
            <a:t>Integrated user and access management system</a:t>
          </a:r>
          <a:endParaRPr lang="nl-BE" dirty="0"/>
        </a:p>
      </dgm:t>
    </dgm:pt>
    <dgm:pt modelId="{DF983F23-5BAE-428F-AFD9-BF0943C63ACC}" type="parTrans" cxnId="{C4084BF0-F635-4676-89A9-D65F024FF168}">
      <dgm:prSet/>
      <dgm:spPr/>
      <dgm:t>
        <a:bodyPr/>
        <a:lstStyle/>
        <a:p>
          <a:endParaRPr lang="en-US"/>
        </a:p>
      </dgm:t>
    </dgm:pt>
    <dgm:pt modelId="{486EB6E6-F0BE-4E7B-A3F0-7DC5C5021754}" type="sibTrans" cxnId="{C4084BF0-F635-4676-89A9-D65F024FF168}">
      <dgm:prSet/>
      <dgm:spPr/>
      <dgm:t>
        <a:bodyPr/>
        <a:lstStyle/>
        <a:p>
          <a:endParaRPr lang="en-US"/>
        </a:p>
      </dgm:t>
    </dgm:pt>
    <dgm:pt modelId="{81FDCA61-7A32-4339-89E8-DD3704FB86F4}">
      <dgm:prSet/>
      <dgm:spPr/>
      <dgm:t>
        <a:bodyPr/>
        <a:lstStyle/>
        <a:p>
          <a:pPr rtl="0"/>
          <a:r>
            <a:rPr lang="en-US" dirty="0" smtClean="0"/>
            <a:t>Management of </a:t>
          </a:r>
          <a:r>
            <a:rPr dirty="0" smtClean="0"/>
            <a:t>loggings</a:t>
          </a:r>
          <a:endParaRPr lang="nl-BE" dirty="0"/>
        </a:p>
      </dgm:t>
    </dgm:pt>
    <dgm:pt modelId="{4F5E6841-070D-4563-B23E-8C64EC2E827B}" type="parTrans" cxnId="{7B7E50D4-65C6-4E3C-995E-1A1ABF6FDBCF}">
      <dgm:prSet/>
      <dgm:spPr/>
      <dgm:t>
        <a:bodyPr/>
        <a:lstStyle/>
        <a:p>
          <a:endParaRPr lang="en-US"/>
        </a:p>
      </dgm:t>
    </dgm:pt>
    <dgm:pt modelId="{4922DE05-E610-4796-BFBC-E068300788D1}" type="sibTrans" cxnId="{7B7E50D4-65C6-4E3C-995E-1A1ABF6FDBCF}">
      <dgm:prSet/>
      <dgm:spPr/>
      <dgm:t>
        <a:bodyPr/>
        <a:lstStyle/>
        <a:p>
          <a:endParaRPr lang="en-US"/>
        </a:p>
      </dgm:t>
    </dgm:pt>
    <dgm:pt modelId="{F9B22A10-E2AD-420E-86FD-C6A619FB34C3}">
      <dgm:prSet/>
      <dgm:spPr/>
      <dgm:t>
        <a:bodyPr/>
        <a:lstStyle/>
        <a:p>
          <a:pPr rtl="0"/>
          <a:r>
            <a:rPr dirty="0" smtClean="0"/>
            <a:t>System </a:t>
          </a:r>
          <a:r>
            <a:rPr lang="en-US" dirty="0" smtClean="0"/>
            <a:t>for</a:t>
          </a:r>
          <a:r>
            <a:rPr dirty="0" smtClean="0"/>
            <a:t> </a:t>
          </a:r>
          <a:r>
            <a:rPr dirty="0"/>
            <a:t>end-to-end </a:t>
          </a:r>
          <a:r>
            <a:rPr lang="en-US" dirty="0" smtClean="0"/>
            <a:t>encryption</a:t>
          </a:r>
          <a:endParaRPr lang="nl-BE" dirty="0"/>
        </a:p>
      </dgm:t>
    </dgm:pt>
    <dgm:pt modelId="{51614E59-5D94-439C-A07A-61525828432A}" type="parTrans" cxnId="{F52E67DC-23C4-4525-AAFE-F3400258F7D3}">
      <dgm:prSet/>
      <dgm:spPr/>
      <dgm:t>
        <a:bodyPr/>
        <a:lstStyle/>
        <a:p>
          <a:endParaRPr lang="en-US"/>
        </a:p>
      </dgm:t>
    </dgm:pt>
    <dgm:pt modelId="{C995947A-877C-455B-BB65-7FBC6937BA2D}" type="sibTrans" cxnId="{F52E67DC-23C4-4525-AAFE-F3400258F7D3}">
      <dgm:prSet/>
      <dgm:spPr/>
      <dgm:t>
        <a:bodyPr/>
        <a:lstStyle/>
        <a:p>
          <a:endParaRPr lang="en-US"/>
        </a:p>
      </dgm:t>
    </dgm:pt>
    <dgm:pt modelId="{DE482DF0-5C86-4767-9CE5-54725DF28573}">
      <dgm:prSet/>
      <dgm:spPr/>
      <dgm:t>
        <a:bodyPr/>
        <a:lstStyle/>
        <a:p>
          <a:pPr rtl="0"/>
          <a:r>
            <a:rPr lang="fr-BE" dirty="0" smtClean="0">
              <a:solidFill>
                <a:srgbClr val="3E6E5A"/>
              </a:solidFill>
            </a:rPr>
            <a:t>eHealth</a:t>
          </a:r>
          <a:r>
            <a:rPr dirty="0"/>
            <a:t>Box</a:t>
          </a:r>
          <a:endParaRPr lang="nl-BE" dirty="0"/>
        </a:p>
      </dgm:t>
    </dgm:pt>
    <dgm:pt modelId="{BF1F2008-AABF-4483-9D7B-58A40034FD6C}" type="parTrans" cxnId="{1310D4E3-793B-4536-BE37-788F54627977}">
      <dgm:prSet/>
      <dgm:spPr/>
      <dgm:t>
        <a:bodyPr/>
        <a:lstStyle/>
        <a:p>
          <a:endParaRPr lang="en-US"/>
        </a:p>
      </dgm:t>
    </dgm:pt>
    <dgm:pt modelId="{4D6A567C-A21A-42BF-9F41-7BF71E18F454}" type="sibTrans" cxnId="{1310D4E3-793B-4536-BE37-788F54627977}">
      <dgm:prSet/>
      <dgm:spPr/>
      <dgm:t>
        <a:bodyPr/>
        <a:lstStyle/>
        <a:p>
          <a:endParaRPr lang="en-US"/>
        </a:p>
      </dgm:t>
    </dgm:pt>
    <dgm:pt modelId="{3069D4A7-A9EB-432B-8415-5BE83922B144}">
      <dgm:prSet/>
      <dgm:spPr/>
      <dgm:t>
        <a:bodyPr/>
        <a:lstStyle/>
        <a:p>
          <a:pPr rtl="0"/>
          <a:r>
            <a:t>Timestamping</a:t>
          </a:r>
          <a:endParaRPr lang="nl-BE"/>
        </a:p>
      </dgm:t>
    </dgm:pt>
    <dgm:pt modelId="{9A7D73A8-C0A9-4B8A-9838-7588537C14AA}" type="parTrans" cxnId="{62233745-3DC7-4513-AFFE-85579EDF5340}">
      <dgm:prSet/>
      <dgm:spPr/>
      <dgm:t>
        <a:bodyPr/>
        <a:lstStyle/>
        <a:p>
          <a:endParaRPr lang="en-US"/>
        </a:p>
      </dgm:t>
    </dgm:pt>
    <dgm:pt modelId="{DFE1D077-B434-438C-B525-DD545C84AAA3}" type="sibTrans" cxnId="{62233745-3DC7-4513-AFFE-85579EDF5340}">
      <dgm:prSet/>
      <dgm:spPr/>
      <dgm:t>
        <a:bodyPr/>
        <a:lstStyle/>
        <a:p>
          <a:endParaRPr lang="en-US"/>
        </a:p>
      </dgm:t>
    </dgm:pt>
    <dgm:pt modelId="{53250AAA-89D6-4377-B3C0-0E5BF972A3C0}">
      <dgm:prSet/>
      <dgm:spPr/>
      <dgm:t>
        <a:bodyPr/>
        <a:lstStyle/>
        <a:p>
          <a:pPr rtl="0"/>
          <a:r>
            <a:rPr dirty="0" smtClean="0"/>
            <a:t>Coding </a:t>
          </a:r>
          <a:r>
            <a:rPr lang="en-US" dirty="0" smtClean="0"/>
            <a:t>and</a:t>
          </a:r>
          <a:r>
            <a:rPr dirty="0" smtClean="0"/>
            <a:t> </a:t>
          </a:r>
          <a:r>
            <a:rPr dirty="0" err="1" smtClean="0"/>
            <a:t>anon</a:t>
          </a:r>
          <a:r>
            <a:rPr lang="en-US" dirty="0" err="1" smtClean="0"/>
            <a:t>y</a:t>
          </a:r>
          <a:r>
            <a:rPr dirty="0" err="1" smtClean="0"/>
            <a:t>mising</a:t>
          </a:r>
          <a:endParaRPr lang="nl-BE" dirty="0"/>
        </a:p>
      </dgm:t>
    </dgm:pt>
    <dgm:pt modelId="{470AA8AF-6A66-4DE7-8F3A-D2B315A90BE8}" type="parTrans" cxnId="{3AA5B55E-BAFF-4E59-844F-0B3A890F9AB2}">
      <dgm:prSet/>
      <dgm:spPr/>
      <dgm:t>
        <a:bodyPr/>
        <a:lstStyle/>
        <a:p>
          <a:endParaRPr lang="en-US"/>
        </a:p>
      </dgm:t>
    </dgm:pt>
    <dgm:pt modelId="{4828047A-C139-4049-9231-4057A0E3B9D2}" type="sibTrans" cxnId="{3AA5B55E-BAFF-4E59-844F-0B3A890F9AB2}">
      <dgm:prSet/>
      <dgm:spPr/>
      <dgm:t>
        <a:bodyPr/>
        <a:lstStyle/>
        <a:p>
          <a:endParaRPr lang="en-US"/>
        </a:p>
      </dgm:t>
    </dgm:pt>
    <dgm:pt modelId="{ADE4E262-EB9E-448C-8B46-6B6521E6B92F}">
      <dgm:prSet/>
      <dgm:spPr/>
      <dgm:t>
        <a:bodyPr/>
        <a:lstStyle/>
        <a:p>
          <a:pPr rtl="0"/>
          <a:r>
            <a:rPr lang="en-US" dirty="0" smtClean="0"/>
            <a:t>Consultation of National register and CBSS registers</a:t>
          </a:r>
          <a:endParaRPr lang="nl-BE" dirty="0"/>
        </a:p>
      </dgm:t>
    </dgm:pt>
    <dgm:pt modelId="{28664F9A-4277-4158-A312-1D48A34DD546}" type="parTrans" cxnId="{DB050EC4-F2AC-4ACB-BEFA-69C14AE7D74E}">
      <dgm:prSet/>
      <dgm:spPr/>
      <dgm:t>
        <a:bodyPr/>
        <a:lstStyle/>
        <a:p>
          <a:endParaRPr lang="en-US"/>
        </a:p>
      </dgm:t>
    </dgm:pt>
    <dgm:pt modelId="{DC8C0C9F-FA74-4A97-BA58-15F42B37D9FB}" type="sibTrans" cxnId="{DB050EC4-F2AC-4ACB-BEFA-69C14AE7D74E}">
      <dgm:prSet/>
      <dgm:spPr/>
      <dgm:t>
        <a:bodyPr/>
        <a:lstStyle/>
        <a:p>
          <a:endParaRPr lang="en-US"/>
        </a:p>
      </dgm:t>
    </dgm:pt>
    <dgm:pt modelId="{66800CA2-1263-488B-9901-BF5AA9A26379}">
      <dgm:prSet/>
      <dgm:spPr/>
      <dgm:t>
        <a:bodyPr/>
        <a:lstStyle/>
        <a:p>
          <a:pPr rtl="0"/>
          <a:r>
            <a:rPr lang="en-US" dirty="0" smtClean="0"/>
            <a:t>Reference directories</a:t>
          </a:r>
          <a:r>
            <a:rPr dirty="0" smtClean="0"/>
            <a:t> (</a:t>
          </a:r>
          <a:r>
            <a:rPr lang="nl-BE" dirty="0" smtClean="0"/>
            <a:t>hub-</a:t>
          </a:r>
          <a:r>
            <a:rPr dirty="0" err="1" smtClean="0"/>
            <a:t>metahub</a:t>
          </a:r>
          <a:r>
            <a:rPr lang="nl-BE" dirty="0" smtClean="0"/>
            <a:t> system</a:t>
          </a:r>
          <a:r>
            <a:rPr dirty="0" smtClean="0"/>
            <a:t>)</a:t>
          </a:r>
          <a:endParaRPr lang="nl-BE" dirty="0"/>
        </a:p>
      </dgm:t>
    </dgm:pt>
    <dgm:pt modelId="{FE2E1471-E52D-466A-A76C-4BB5F19A90C2}" type="parTrans" cxnId="{CC959A60-F5E3-4CBA-B49F-D1CC8967392E}">
      <dgm:prSet/>
      <dgm:spPr/>
      <dgm:t>
        <a:bodyPr/>
        <a:lstStyle/>
        <a:p>
          <a:endParaRPr lang="en-US"/>
        </a:p>
      </dgm:t>
    </dgm:pt>
    <dgm:pt modelId="{5B01B5E3-2F09-44F6-BDF4-59AE3DD792F4}" type="sibTrans" cxnId="{CC959A60-F5E3-4CBA-B49F-D1CC8967392E}">
      <dgm:prSet/>
      <dgm:spPr/>
      <dgm:t>
        <a:bodyPr/>
        <a:lstStyle/>
        <a:p>
          <a:endParaRPr lang="en-US"/>
        </a:p>
      </dgm:t>
    </dgm:pt>
    <dgm:pt modelId="{9E029134-162C-442E-A062-F55ADB999C33}" type="pres">
      <dgm:prSet presAssocID="{D1B0C0D0-7AB7-487B-ADF8-3BB3DD4E9EE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E777AF-AE30-4678-946F-1FF94928EBDC}" type="pres">
      <dgm:prSet presAssocID="{E7919EDD-7680-4985-B198-1CBB0F9E96AC}" presName="composite" presStyleCnt="0"/>
      <dgm:spPr/>
    </dgm:pt>
    <dgm:pt modelId="{7A8D609C-F894-4686-8594-F633FD78C201}" type="pres">
      <dgm:prSet presAssocID="{E7919EDD-7680-4985-B198-1CBB0F9E96AC}" presName="rect1" presStyleLbl="trAlignAcc1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00EC11-24E0-4E0C-8101-DB576F31F9D2}" type="pres">
      <dgm:prSet presAssocID="{E7919EDD-7680-4985-B198-1CBB0F9E96AC}" presName="rect2" presStyleLbl="fgImgPlace1" presStyleIdx="0" presStyleCnt="1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7105A6FE-D318-4A98-A922-671C581530DC}" type="pres">
      <dgm:prSet presAssocID="{C698564A-6110-4602-9450-B172C3825847}" presName="sibTrans" presStyleCnt="0"/>
      <dgm:spPr/>
    </dgm:pt>
    <dgm:pt modelId="{85CFEB57-FC52-4321-A97D-3211B5D63D4D}" type="pres">
      <dgm:prSet presAssocID="{426C232F-332D-4FF2-A820-7A068898BF0D}" presName="composite" presStyleCnt="0"/>
      <dgm:spPr/>
    </dgm:pt>
    <dgm:pt modelId="{A9AE0183-4578-4303-9373-BBB0DAF179FE}" type="pres">
      <dgm:prSet presAssocID="{426C232F-332D-4FF2-A820-7A068898BF0D}" presName="rect1" presStyleLbl="trAlignAcc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BB8C5E-ACC5-4AEA-AC3B-15C53CC548C0}" type="pres">
      <dgm:prSet presAssocID="{426C232F-332D-4FF2-A820-7A068898BF0D}" presName="rect2" presStyleLbl="fgImgPlace1" presStyleIdx="1" presStyleCnt="10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3DF2FDF0-8F29-4351-969E-A1025413C53F}" type="pres">
      <dgm:prSet presAssocID="{0FF22A80-B924-4C97-9785-6DB4BF018886}" presName="sibTrans" presStyleCnt="0"/>
      <dgm:spPr/>
    </dgm:pt>
    <dgm:pt modelId="{51949F69-36F9-42ED-A197-4A357D3FCC84}" type="pres">
      <dgm:prSet presAssocID="{AE2357B3-F8D1-4E13-B807-E393E9FC5539}" presName="composite" presStyleCnt="0"/>
      <dgm:spPr/>
    </dgm:pt>
    <dgm:pt modelId="{DC5DD086-89E5-4CD9-B1D2-0E7FF2C522A2}" type="pres">
      <dgm:prSet presAssocID="{AE2357B3-F8D1-4E13-B807-E393E9FC5539}" presName="rect1" presStyleLbl="trAlignAcc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DE190B-7605-44A7-B19B-482157C4ED09}" type="pres">
      <dgm:prSet presAssocID="{AE2357B3-F8D1-4E13-B807-E393E9FC5539}" presName="rect2" presStyleLbl="fgImgPlace1" presStyleIdx="2" presStyleCnt="10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800A896D-7DD0-4D28-BE08-D3B8F3F2A8C6}" type="pres">
      <dgm:prSet presAssocID="{486EB6E6-F0BE-4E7B-A3F0-7DC5C5021754}" presName="sibTrans" presStyleCnt="0"/>
      <dgm:spPr/>
    </dgm:pt>
    <dgm:pt modelId="{09DCF082-D387-4036-A517-A57508B9F296}" type="pres">
      <dgm:prSet presAssocID="{81FDCA61-7A32-4339-89E8-DD3704FB86F4}" presName="composite" presStyleCnt="0"/>
      <dgm:spPr/>
    </dgm:pt>
    <dgm:pt modelId="{6F6ACCCA-7573-4F27-BB76-D1BFA52EAEE3}" type="pres">
      <dgm:prSet presAssocID="{81FDCA61-7A32-4339-89E8-DD3704FB86F4}" presName="rect1" presStyleLbl="trAlignAcc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4043AE-FBAE-4418-8D10-10B1481C95AF}" type="pres">
      <dgm:prSet presAssocID="{81FDCA61-7A32-4339-89E8-DD3704FB86F4}" presName="rect2" presStyleLbl="fgImgPlace1" presStyleIdx="3" presStyleCnt="10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2F838AD4-66C5-4737-8D8D-66F3281C6FE1}" type="pres">
      <dgm:prSet presAssocID="{4922DE05-E610-4796-BFBC-E068300788D1}" presName="sibTrans" presStyleCnt="0"/>
      <dgm:spPr/>
    </dgm:pt>
    <dgm:pt modelId="{0F749A16-F5F6-45E8-9E08-2382EA901724}" type="pres">
      <dgm:prSet presAssocID="{F9B22A10-E2AD-420E-86FD-C6A619FB34C3}" presName="composite" presStyleCnt="0"/>
      <dgm:spPr/>
    </dgm:pt>
    <dgm:pt modelId="{610D24CD-EC64-4585-8806-7B24163BBCA5}" type="pres">
      <dgm:prSet presAssocID="{F9B22A10-E2AD-420E-86FD-C6A619FB34C3}" presName="rect1" presStyleLbl="trAlignAcc1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377189-38FA-44FB-9886-A25D865375A4}" type="pres">
      <dgm:prSet presAssocID="{F9B22A10-E2AD-420E-86FD-C6A619FB34C3}" presName="rect2" presStyleLbl="fgImgPlace1" presStyleIdx="4" presStyleCnt="10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D0690CA7-5AC0-41CF-B946-24781BCFD1A5}" type="pres">
      <dgm:prSet presAssocID="{C995947A-877C-455B-BB65-7FBC6937BA2D}" presName="sibTrans" presStyleCnt="0"/>
      <dgm:spPr/>
    </dgm:pt>
    <dgm:pt modelId="{B7B3EDE5-7630-4030-822E-F5E4C9706E85}" type="pres">
      <dgm:prSet presAssocID="{DE482DF0-5C86-4767-9CE5-54725DF28573}" presName="composite" presStyleCnt="0"/>
      <dgm:spPr/>
    </dgm:pt>
    <dgm:pt modelId="{4F50CB91-2850-4662-936D-F5CF85EB32D2}" type="pres">
      <dgm:prSet presAssocID="{DE482DF0-5C86-4767-9CE5-54725DF28573}" presName="rect1" presStyleLbl="trAlignAcc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E38FB2-A96C-4D7A-A866-6D7BE57189A0}" type="pres">
      <dgm:prSet presAssocID="{DE482DF0-5C86-4767-9CE5-54725DF28573}" presName="rect2" presStyleLbl="fgImgPlace1" presStyleIdx="5" presStyleCnt="10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FFADA039-4E63-4656-B69A-9CDE6DF7D22E}" type="pres">
      <dgm:prSet presAssocID="{4D6A567C-A21A-42BF-9F41-7BF71E18F454}" presName="sibTrans" presStyleCnt="0"/>
      <dgm:spPr/>
    </dgm:pt>
    <dgm:pt modelId="{617E62FE-8B7F-4345-A007-B8285279A613}" type="pres">
      <dgm:prSet presAssocID="{3069D4A7-A9EB-432B-8415-5BE83922B144}" presName="composite" presStyleCnt="0"/>
      <dgm:spPr/>
    </dgm:pt>
    <dgm:pt modelId="{9C5C0C8B-F255-4694-B3C6-8BE7DBC5F7E5}" type="pres">
      <dgm:prSet presAssocID="{3069D4A7-A9EB-432B-8415-5BE83922B144}" presName="rect1" presStyleLbl="trAlignAcc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E14B50-194E-4A93-B9D9-20BB56D81973}" type="pres">
      <dgm:prSet presAssocID="{3069D4A7-A9EB-432B-8415-5BE83922B144}" presName="rect2" presStyleLbl="fgImgPlace1" presStyleIdx="6" presStyleCnt="10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CC5C64CB-AB52-41A1-B231-D8699C0C625F}" type="pres">
      <dgm:prSet presAssocID="{DFE1D077-B434-438C-B525-DD545C84AAA3}" presName="sibTrans" presStyleCnt="0"/>
      <dgm:spPr/>
    </dgm:pt>
    <dgm:pt modelId="{F8E94CFA-B945-48E5-BE10-370DD69F16A4}" type="pres">
      <dgm:prSet presAssocID="{53250AAA-89D6-4377-B3C0-0E5BF972A3C0}" presName="composite" presStyleCnt="0"/>
      <dgm:spPr/>
    </dgm:pt>
    <dgm:pt modelId="{411BB13E-A3FD-42F9-8D3A-DD2DDC4A3516}" type="pres">
      <dgm:prSet presAssocID="{53250AAA-89D6-4377-B3C0-0E5BF972A3C0}" presName="rect1" presStyleLbl="trAlignAcc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C2EA1E-D7DB-4E74-806D-4590DBE781A3}" type="pres">
      <dgm:prSet presAssocID="{53250AAA-89D6-4377-B3C0-0E5BF972A3C0}" presName="rect2" presStyleLbl="fgImgPlace1" presStyleIdx="7" presStyleCnt="10"/>
      <dgm:spPr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B6819F3B-727A-4EDF-BC16-FDFFBB563868}" type="pres">
      <dgm:prSet presAssocID="{4828047A-C139-4049-9231-4057A0E3B9D2}" presName="sibTrans" presStyleCnt="0"/>
      <dgm:spPr/>
    </dgm:pt>
    <dgm:pt modelId="{BB272E9F-26C5-4655-93E5-F3616BF119CC}" type="pres">
      <dgm:prSet presAssocID="{ADE4E262-EB9E-448C-8B46-6B6521E6B92F}" presName="composite" presStyleCnt="0"/>
      <dgm:spPr/>
    </dgm:pt>
    <dgm:pt modelId="{E0757731-3698-433B-8E7C-2EB749869931}" type="pres">
      <dgm:prSet presAssocID="{ADE4E262-EB9E-448C-8B46-6B6521E6B92F}" presName="rect1" presStyleLbl="trAlignAcc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9FD9EA-3509-4D4C-98D4-BC741BA871D8}" type="pres">
      <dgm:prSet presAssocID="{ADE4E262-EB9E-448C-8B46-6B6521E6B92F}" presName="rect2" presStyleLbl="fgImgPlace1" presStyleIdx="8" presStyleCnt="10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979B97D2-0F97-437F-8686-ABD1B910F38F}" type="pres">
      <dgm:prSet presAssocID="{DC8C0C9F-FA74-4A97-BA58-15F42B37D9FB}" presName="sibTrans" presStyleCnt="0"/>
      <dgm:spPr/>
    </dgm:pt>
    <dgm:pt modelId="{0216C3D0-FCC6-4B0C-AA10-7E78E85A1DE2}" type="pres">
      <dgm:prSet presAssocID="{66800CA2-1263-488B-9901-BF5AA9A26379}" presName="composite" presStyleCnt="0"/>
      <dgm:spPr/>
    </dgm:pt>
    <dgm:pt modelId="{22C56DC3-2158-416C-A2CA-0A41276F6E72}" type="pres">
      <dgm:prSet presAssocID="{66800CA2-1263-488B-9901-BF5AA9A26379}" presName="rect1" presStyleLbl="trAlignAcc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3F0339-AF8A-4C55-81EF-EEBFD25A8379}" type="pres">
      <dgm:prSet presAssocID="{66800CA2-1263-488B-9901-BF5AA9A26379}" presName="rect2" presStyleLbl="fgImgPlace1" presStyleIdx="9" presStyleCnt="10"/>
      <dgm:spPr>
        <a:blipFill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</dgm:ptLst>
  <dgm:cxnLst>
    <dgm:cxn modelId="{6F029D55-F3C4-4B55-BA47-2A3855D24838}" type="presOf" srcId="{53250AAA-89D6-4377-B3C0-0E5BF972A3C0}" destId="{411BB13E-A3FD-42F9-8D3A-DD2DDC4A3516}" srcOrd="0" destOrd="0" presId="urn:microsoft.com/office/officeart/2008/layout/PictureStrips"/>
    <dgm:cxn modelId="{607ED0F1-DC27-41FB-A67C-724A8673BB94}" type="presOf" srcId="{ADE4E262-EB9E-448C-8B46-6B6521E6B92F}" destId="{E0757731-3698-433B-8E7C-2EB749869931}" srcOrd="0" destOrd="0" presId="urn:microsoft.com/office/officeart/2008/layout/PictureStrips"/>
    <dgm:cxn modelId="{7B7E50D4-65C6-4E3C-995E-1A1ABF6FDBCF}" srcId="{D1B0C0D0-7AB7-487B-ADF8-3BB3DD4E9EE7}" destId="{81FDCA61-7A32-4339-89E8-DD3704FB86F4}" srcOrd="3" destOrd="0" parTransId="{4F5E6841-070D-4563-B23E-8C64EC2E827B}" sibTransId="{4922DE05-E610-4796-BFBC-E068300788D1}"/>
    <dgm:cxn modelId="{C4084BF0-F635-4676-89A9-D65F024FF168}" srcId="{D1B0C0D0-7AB7-487B-ADF8-3BB3DD4E9EE7}" destId="{AE2357B3-F8D1-4E13-B807-E393E9FC5539}" srcOrd="2" destOrd="0" parTransId="{DF983F23-5BAE-428F-AFD9-BF0943C63ACC}" sibTransId="{486EB6E6-F0BE-4E7B-A3F0-7DC5C5021754}"/>
    <dgm:cxn modelId="{3AA5B55E-BAFF-4E59-844F-0B3A890F9AB2}" srcId="{D1B0C0D0-7AB7-487B-ADF8-3BB3DD4E9EE7}" destId="{53250AAA-89D6-4377-B3C0-0E5BF972A3C0}" srcOrd="7" destOrd="0" parTransId="{470AA8AF-6A66-4DE7-8F3A-D2B315A90BE8}" sibTransId="{4828047A-C139-4049-9231-4057A0E3B9D2}"/>
    <dgm:cxn modelId="{DB050EC4-F2AC-4ACB-BEFA-69C14AE7D74E}" srcId="{D1B0C0D0-7AB7-487B-ADF8-3BB3DD4E9EE7}" destId="{ADE4E262-EB9E-448C-8B46-6B6521E6B92F}" srcOrd="8" destOrd="0" parTransId="{28664F9A-4277-4158-A312-1D48A34DD546}" sibTransId="{DC8C0C9F-FA74-4A97-BA58-15F42B37D9FB}"/>
    <dgm:cxn modelId="{CF7B18B8-D469-4E7A-9426-CD748ACB6A00}" type="presOf" srcId="{E7919EDD-7680-4985-B198-1CBB0F9E96AC}" destId="{7A8D609C-F894-4686-8594-F633FD78C201}" srcOrd="0" destOrd="0" presId="urn:microsoft.com/office/officeart/2008/layout/PictureStrips"/>
    <dgm:cxn modelId="{165201F7-2674-47E8-BAD5-87A1CCA76D37}" type="presOf" srcId="{DE482DF0-5C86-4767-9CE5-54725DF28573}" destId="{4F50CB91-2850-4662-936D-F5CF85EB32D2}" srcOrd="0" destOrd="0" presId="urn:microsoft.com/office/officeart/2008/layout/PictureStrips"/>
    <dgm:cxn modelId="{87241E27-BE41-423C-9850-707F1B7F0681}" type="presOf" srcId="{AE2357B3-F8D1-4E13-B807-E393E9FC5539}" destId="{DC5DD086-89E5-4CD9-B1D2-0E7FF2C522A2}" srcOrd="0" destOrd="0" presId="urn:microsoft.com/office/officeart/2008/layout/PictureStrips"/>
    <dgm:cxn modelId="{2D283A8C-B4A3-4152-B8A6-4729DCCC852F}" srcId="{D1B0C0D0-7AB7-487B-ADF8-3BB3DD4E9EE7}" destId="{E7919EDD-7680-4985-B198-1CBB0F9E96AC}" srcOrd="0" destOrd="0" parTransId="{2FC221D4-82FE-4089-96B1-E14722E33943}" sibTransId="{C698564A-6110-4602-9450-B172C3825847}"/>
    <dgm:cxn modelId="{F52E67DC-23C4-4525-AAFE-F3400258F7D3}" srcId="{D1B0C0D0-7AB7-487B-ADF8-3BB3DD4E9EE7}" destId="{F9B22A10-E2AD-420E-86FD-C6A619FB34C3}" srcOrd="4" destOrd="0" parTransId="{51614E59-5D94-439C-A07A-61525828432A}" sibTransId="{C995947A-877C-455B-BB65-7FBC6937BA2D}"/>
    <dgm:cxn modelId="{CC959A60-F5E3-4CBA-B49F-D1CC8967392E}" srcId="{D1B0C0D0-7AB7-487B-ADF8-3BB3DD4E9EE7}" destId="{66800CA2-1263-488B-9901-BF5AA9A26379}" srcOrd="9" destOrd="0" parTransId="{FE2E1471-E52D-466A-A76C-4BB5F19A90C2}" sibTransId="{5B01B5E3-2F09-44F6-BDF4-59AE3DD792F4}"/>
    <dgm:cxn modelId="{5875A5CC-5403-4E63-9D89-C3B173377555}" type="presOf" srcId="{D1B0C0D0-7AB7-487B-ADF8-3BB3DD4E9EE7}" destId="{9E029134-162C-442E-A062-F55ADB999C33}" srcOrd="0" destOrd="0" presId="urn:microsoft.com/office/officeart/2008/layout/PictureStrips"/>
    <dgm:cxn modelId="{5B6B4003-61BB-47C8-A112-B3134BC120C6}" type="presOf" srcId="{66800CA2-1263-488B-9901-BF5AA9A26379}" destId="{22C56DC3-2158-416C-A2CA-0A41276F6E72}" srcOrd="0" destOrd="0" presId="urn:microsoft.com/office/officeart/2008/layout/PictureStrips"/>
    <dgm:cxn modelId="{CDB7F2D2-0390-44D6-A3CE-1FD1206C9CB4}" type="presOf" srcId="{426C232F-332D-4FF2-A820-7A068898BF0D}" destId="{A9AE0183-4578-4303-9373-BBB0DAF179FE}" srcOrd="0" destOrd="0" presId="urn:microsoft.com/office/officeart/2008/layout/PictureStrips"/>
    <dgm:cxn modelId="{65949B95-8A47-42EB-AA18-13779DD0E687}" type="presOf" srcId="{3069D4A7-A9EB-432B-8415-5BE83922B144}" destId="{9C5C0C8B-F255-4694-B3C6-8BE7DBC5F7E5}" srcOrd="0" destOrd="0" presId="urn:microsoft.com/office/officeart/2008/layout/PictureStrips"/>
    <dgm:cxn modelId="{9B9B85D9-2365-4064-B28B-A316E251AD35}" type="presOf" srcId="{81FDCA61-7A32-4339-89E8-DD3704FB86F4}" destId="{6F6ACCCA-7573-4F27-BB76-D1BFA52EAEE3}" srcOrd="0" destOrd="0" presId="urn:microsoft.com/office/officeart/2008/layout/PictureStrips"/>
    <dgm:cxn modelId="{1310D4E3-793B-4536-BE37-788F54627977}" srcId="{D1B0C0D0-7AB7-487B-ADF8-3BB3DD4E9EE7}" destId="{DE482DF0-5C86-4767-9CE5-54725DF28573}" srcOrd="5" destOrd="0" parTransId="{BF1F2008-AABF-4483-9D7B-58A40034FD6C}" sibTransId="{4D6A567C-A21A-42BF-9F41-7BF71E18F454}"/>
    <dgm:cxn modelId="{62233745-3DC7-4513-AFFE-85579EDF5340}" srcId="{D1B0C0D0-7AB7-487B-ADF8-3BB3DD4E9EE7}" destId="{3069D4A7-A9EB-432B-8415-5BE83922B144}" srcOrd="6" destOrd="0" parTransId="{9A7D73A8-C0A9-4B8A-9838-7588537C14AA}" sibTransId="{DFE1D077-B434-438C-B525-DD545C84AAA3}"/>
    <dgm:cxn modelId="{65F92A1C-CEF7-4C0B-9C30-3EDA2A6E2D55}" type="presOf" srcId="{F9B22A10-E2AD-420E-86FD-C6A619FB34C3}" destId="{610D24CD-EC64-4585-8806-7B24163BBCA5}" srcOrd="0" destOrd="0" presId="urn:microsoft.com/office/officeart/2008/layout/PictureStrips"/>
    <dgm:cxn modelId="{48331867-FF99-498B-92E1-5B05B35773A9}" srcId="{D1B0C0D0-7AB7-487B-ADF8-3BB3DD4E9EE7}" destId="{426C232F-332D-4FF2-A820-7A068898BF0D}" srcOrd="1" destOrd="0" parTransId="{76543072-ED0A-4EFB-9174-9DC2D0CB754B}" sibTransId="{0FF22A80-B924-4C97-9785-6DB4BF018886}"/>
    <dgm:cxn modelId="{1ACE1408-40D5-4E80-88CC-C0F31188DE01}" type="presParOf" srcId="{9E029134-162C-442E-A062-F55ADB999C33}" destId="{60E777AF-AE30-4678-946F-1FF94928EBDC}" srcOrd="0" destOrd="0" presId="urn:microsoft.com/office/officeart/2008/layout/PictureStrips"/>
    <dgm:cxn modelId="{9326DB87-A85A-4956-BB08-E9A657397BDB}" type="presParOf" srcId="{60E777AF-AE30-4678-946F-1FF94928EBDC}" destId="{7A8D609C-F894-4686-8594-F633FD78C201}" srcOrd="0" destOrd="0" presId="urn:microsoft.com/office/officeart/2008/layout/PictureStrips"/>
    <dgm:cxn modelId="{3DAEDD94-5288-470E-869E-D097DAF0F90D}" type="presParOf" srcId="{60E777AF-AE30-4678-946F-1FF94928EBDC}" destId="{8B00EC11-24E0-4E0C-8101-DB576F31F9D2}" srcOrd="1" destOrd="0" presId="urn:microsoft.com/office/officeart/2008/layout/PictureStrips"/>
    <dgm:cxn modelId="{6EAABE1F-AAF8-4C1C-ADB6-E643B6FE72BF}" type="presParOf" srcId="{9E029134-162C-442E-A062-F55ADB999C33}" destId="{7105A6FE-D318-4A98-A922-671C581530DC}" srcOrd="1" destOrd="0" presId="urn:microsoft.com/office/officeart/2008/layout/PictureStrips"/>
    <dgm:cxn modelId="{27E9360F-69D7-45AF-8443-327AACCCAC7C}" type="presParOf" srcId="{9E029134-162C-442E-A062-F55ADB999C33}" destId="{85CFEB57-FC52-4321-A97D-3211B5D63D4D}" srcOrd="2" destOrd="0" presId="urn:microsoft.com/office/officeart/2008/layout/PictureStrips"/>
    <dgm:cxn modelId="{F3B6940C-B5AF-4E6D-9855-36B3FFC571C9}" type="presParOf" srcId="{85CFEB57-FC52-4321-A97D-3211B5D63D4D}" destId="{A9AE0183-4578-4303-9373-BBB0DAF179FE}" srcOrd="0" destOrd="0" presId="urn:microsoft.com/office/officeart/2008/layout/PictureStrips"/>
    <dgm:cxn modelId="{D30F8DFA-93FB-468B-A734-3B39BB4832EC}" type="presParOf" srcId="{85CFEB57-FC52-4321-A97D-3211B5D63D4D}" destId="{17BB8C5E-ACC5-4AEA-AC3B-15C53CC548C0}" srcOrd="1" destOrd="0" presId="urn:microsoft.com/office/officeart/2008/layout/PictureStrips"/>
    <dgm:cxn modelId="{EC5908E6-1232-456B-8578-AD2F6DCA4E67}" type="presParOf" srcId="{9E029134-162C-442E-A062-F55ADB999C33}" destId="{3DF2FDF0-8F29-4351-969E-A1025413C53F}" srcOrd="3" destOrd="0" presId="urn:microsoft.com/office/officeart/2008/layout/PictureStrips"/>
    <dgm:cxn modelId="{7767AE45-B41A-4B70-B583-6E7BE799E883}" type="presParOf" srcId="{9E029134-162C-442E-A062-F55ADB999C33}" destId="{51949F69-36F9-42ED-A197-4A357D3FCC84}" srcOrd="4" destOrd="0" presId="urn:microsoft.com/office/officeart/2008/layout/PictureStrips"/>
    <dgm:cxn modelId="{25ABD5AD-3ADD-482E-8F47-F4C191514935}" type="presParOf" srcId="{51949F69-36F9-42ED-A197-4A357D3FCC84}" destId="{DC5DD086-89E5-4CD9-B1D2-0E7FF2C522A2}" srcOrd="0" destOrd="0" presId="urn:microsoft.com/office/officeart/2008/layout/PictureStrips"/>
    <dgm:cxn modelId="{B6396E52-27AB-496C-BEF2-600AB2462CE6}" type="presParOf" srcId="{51949F69-36F9-42ED-A197-4A357D3FCC84}" destId="{DEDE190B-7605-44A7-B19B-482157C4ED09}" srcOrd="1" destOrd="0" presId="urn:microsoft.com/office/officeart/2008/layout/PictureStrips"/>
    <dgm:cxn modelId="{0E18B71D-3EDC-4133-BE06-8C7D60F89D67}" type="presParOf" srcId="{9E029134-162C-442E-A062-F55ADB999C33}" destId="{800A896D-7DD0-4D28-BE08-D3B8F3F2A8C6}" srcOrd="5" destOrd="0" presId="urn:microsoft.com/office/officeart/2008/layout/PictureStrips"/>
    <dgm:cxn modelId="{D3CF49A8-6963-444A-9FD3-1E23BDB0C3D1}" type="presParOf" srcId="{9E029134-162C-442E-A062-F55ADB999C33}" destId="{09DCF082-D387-4036-A517-A57508B9F296}" srcOrd="6" destOrd="0" presId="urn:microsoft.com/office/officeart/2008/layout/PictureStrips"/>
    <dgm:cxn modelId="{8217DC2B-1DF9-441A-BB0B-DFB301061171}" type="presParOf" srcId="{09DCF082-D387-4036-A517-A57508B9F296}" destId="{6F6ACCCA-7573-4F27-BB76-D1BFA52EAEE3}" srcOrd="0" destOrd="0" presId="urn:microsoft.com/office/officeart/2008/layout/PictureStrips"/>
    <dgm:cxn modelId="{90D6555F-1483-44DF-B84C-7B519FEB44C0}" type="presParOf" srcId="{09DCF082-D387-4036-A517-A57508B9F296}" destId="{F94043AE-FBAE-4418-8D10-10B1481C95AF}" srcOrd="1" destOrd="0" presId="urn:microsoft.com/office/officeart/2008/layout/PictureStrips"/>
    <dgm:cxn modelId="{7D7B4C98-E432-42EE-8D8D-5901C3E6349C}" type="presParOf" srcId="{9E029134-162C-442E-A062-F55ADB999C33}" destId="{2F838AD4-66C5-4737-8D8D-66F3281C6FE1}" srcOrd="7" destOrd="0" presId="urn:microsoft.com/office/officeart/2008/layout/PictureStrips"/>
    <dgm:cxn modelId="{D577C2F9-00F3-478E-B0A1-CBA54BC4D290}" type="presParOf" srcId="{9E029134-162C-442E-A062-F55ADB999C33}" destId="{0F749A16-F5F6-45E8-9E08-2382EA901724}" srcOrd="8" destOrd="0" presId="urn:microsoft.com/office/officeart/2008/layout/PictureStrips"/>
    <dgm:cxn modelId="{A9B2C884-5339-4946-95BE-249CA360D390}" type="presParOf" srcId="{0F749A16-F5F6-45E8-9E08-2382EA901724}" destId="{610D24CD-EC64-4585-8806-7B24163BBCA5}" srcOrd="0" destOrd="0" presId="urn:microsoft.com/office/officeart/2008/layout/PictureStrips"/>
    <dgm:cxn modelId="{13B4B4D4-7882-4FC7-A29A-E7F8E12D0C48}" type="presParOf" srcId="{0F749A16-F5F6-45E8-9E08-2382EA901724}" destId="{1D377189-38FA-44FB-9886-A25D865375A4}" srcOrd="1" destOrd="0" presId="urn:microsoft.com/office/officeart/2008/layout/PictureStrips"/>
    <dgm:cxn modelId="{F06618E3-8ECC-4779-B6CA-54B9A9277F7D}" type="presParOf" srcId="{9E029134-162C-442E-A062-F55ADB999C33}" destId="{D0690CA7-5AC0-41CF-B946-24781BCFD1A5}" srcOrd="9" destOrd="0" presId="urn:microsoft.com/office/officeart/2008/layout/PictureStrips"/>
    <dgm:cxn modelId="{B453920C-E2FE-464B-A417-10E41344B605}" type="presParOf" srcId="{9E029134-162C-442E-A062-F55ADB999C33}" destId="{B7B3EDE5-7630-4030-822E-F5E4C9706E85}" srcOrd="10" destOrd="0" presId="urn:microsoft.com/office/officeart/2008/layout/PictureStrips"/>
    <dgm:cxn modelId="{0BBD2997-A6FE-4747-8A37-A51A8F3A2872}" type="presParOf" srcId="{B7B3EDE5-7630-4030-822E-F5E4C9706E85}" destId="{4F50CB91-2850-4662-936D-F5CF85EB32D2}" srcOrd="0" destOrd="0" presId="urn:microsoft.com/office/officeart/2008/layout/PictureStrips"/>
    <dgm:cxn modelId="{A583ABD6-E8CE-4B69-B8D5-93A61522A1EC}" type="presParOf" srcId="{B7B3EDE5-7630-4030-822E-F5E4C9706E85}" destId="{82E38FB2-A96C-4D7A-A866-6D7BE57189A0}" srcOrd="1" destOrd="0" presId="urn:microsoft.com/office/officeart/2008/layout/PictureStrips"/>
    <dgm:cxn modelId="{D3924F9D-1B2B-468D-9499-0878D7325886}" type="presParOf" srcId="{9E029134-162C-442E-A062-F55ADB999C33}" destId="{FFADA039-4E63-4656-B69A-9CDE6DF7D22E}" srcOrd="11" destOrd="0" presId="urn:microsoft.com/office/officeart/2008/layout/PictureStrips"/>
    <dgm:cxn modelId="{6101DE1E-89A5-4595-9D90-625EB1D5C275}" type="presParOf" srcId="{9E029134-162C-442E-A062-F55ADB999C33}" destId="{617E62FE-8B7F-4345-A007-B8285279A613}" srcOrd="12" destOrd="0" presId="urn:microsoft.com/office/officeart/2008/layout/PictureStrips"/>
    <dgm:cxn modelId="{B127BB00-7723-4861-953C-BF84332918B3}" type="presParOf" srcId="{617E62FE-8B7F-4345-A007-B8285279A613}" destId="{9C5C0C8B-F255-4694-B3C6-8BE7DBC5F7E5}" srcOrd="0" destOrd="0" presId="urn:microsoft.com/office/officeart/2008/layout/PictureStrips"/>
    <dgm:cxn modelId="{9D4DD96D-99B4-4440-8F26-9444DF352788}" type="presParOf" srcId="{617E62FE-8B7F-4345-A007-B8285279A613}" destId="{A9E14B50-194E-4A93-B9D9-20BB56D81973}" srcOrd="1" destOrd="0" presId="urn:microsoft.com/office/officeart/2008/layout/PictureStrips"/>
    <dgm:cxn modelId="{02D072A7-AB83-49BC-AC2B-4BA7080A482D}" type="presParOf" srcId="{9E029134-162C-442E-A062-F55ADB999C33}" destId="{CC5C64CB-AB52-41A1-B231-D8699C0C625F}" srcOrd="13" destOrd="0" presId="urn:microsoft.com/office/officeart/2008/layout/PictureStrips"/>
    <dgm:cxn modelId="{DC2E0DAE-8068-42FB-99A3-9DB7599F7D61}" type="presParOf" srcId="{9E029134-162C-442E-A062-F55ADB999C33}" destId="{F8E94CFA-B945-48E5-BE10-370DD69F16A4}" srcOrd="14" destOrd="0" presId="urn:microsoft.com/office/officeart/2008/layout/PictureStrips"/>
    <dgm:cxn modelId="{6FCAE1ED-A8A6-49EA-9C0A-426C55E7D002}" type="presParOf" srcId="{F8E94CFA-B945-48E5-BE10-370DD69F16A4}" destId="{411BB13E-A3FD-42F9-8D3A-DD2DDC4A3516}" srcOrd="0" destOrd="0" presId="urn:microsoft.com/office/officeart/2008/layout/PictureStrips"/>
    <dgm:cxn modelId="{091AC00F-3782-434D-986B-4E41996B825A}" type="presParOf" srcId="{F8E94CFA-B945-48E5-BE10-370DD69F16A4}" destId="{70C2EA1E-D7DB-4E74-806D-4590DBE781A3}" srcOrd="1" destOrd="0" presId="urn:microsoft.com/office/officeart/2008/layout/PictureStrips"/>
    <dgm:cxn modelId="{8AF17C44-8676-45ED-91B6-69951F228EBB}" type="presParOf" srcId="{9E029134-162C-442E-A062-F55ADB999C33}" destId="{B6819F3B-727A-4EDF-BC16-FDFFBB563868}" srcOrd="15" destOrd="0" presId="urn:microsoft.com/office/officeart/2008/layout/PictureStrips"/>
    <dgm:cxn modelId="{EDF613BE-AF60-4BB9-8B64-1F1E771D1D38}" type="presParOf" srcId="{9E029134-162C-442E-A062-F55ADB999C33}" destId="{BB272E9F-26C5-4655-93E5-F3616BF119CC}" srcOrd="16" destOrd="0" presId="urn:microsoft.com/office/officeart/2008/layout/PictureStrips"/>
    <dgm:cxn modelId="{68FB2285-12B2-4848-8765-8DCEF0538E5F}" type="presParOf" srcId="{BB272E9F-26C5-4655-93E5-F3616BF119CC}" destId="{E0757731-3698-433B-8E7C-2EB749869931}" srcOrd="0" destOrd="0" presId="urn:microsoft.com/office/officeart/2008/layout/PictureStrips"/>
    <dgm:cxn modelId="{63DD4E54-25C9-4B39-827A-CB29D4A660C5}" type="presParOf" srcId="{BB272E9F-26C5-4655-93E5-F3616BF119CC}" destId="{139FD9EA-3509-4D4C-98D4-BC741BA871D8}" srcOrd="1" destOrd="0" presId="urn:microsoft.com/office/officeart/2008/layout/PictureStrips"/>
    <dgm:cxn modelId="{1C3C8A6A-9150-4711-822D-15BAEBC878F1}" type="presParOf" srcId="{9E029134-162C-442E-A062-F55ADB999C33}" destId="{979B97D2-0F97-437F-8686-ABD1B910F38F}" srcOrd="17" destOrd="0" presId="urn:microsoft.com/office/officeart/2008/layout/PictureStrips"/>
    <dgm:cxn modelId="{D900DB38-E777-4174-9FA7-6E86CC01EC2C}" type="presParOf" srcId="{9E029134-162C-442E-A062-F55ADB999C33}" destId="{0216C3D0-FCC6-4B0C-AA10-7E78E85A1DE2}" srcOrd="18" destOrd="0" presId="urn:microsoft.com/office/officeart/2008/layout/PictureStrips"/>
    <dgm:cxn modelId="{FED881BA-5658-4124-A694-8C7AE2AB12E4}" type="presParOf" srcId="{0216C3D0-FCC6-4B0C-AA10-7E78E85A1DE2}" destId="{22C56DC3-2158-416C-A2CA-0A41276F6E72}" srcOrd="0" destOrd="0" presId="urn:microsoft.com/office/officeart/2008/layout/PictureStrips"/>
    <dgm:cxn modelId="{24B244FF-E925-4268-8819-77DA15037FC4}" type="presParOf" srcId="{0216C3D0-FCC6-4B0C-AA10-7E78E85A1DE2}" destId="{763F0339-AF8A-4C55-81EF-EEBFD25A8379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8A3637-3684-44E5-9A10-5F4B5C36144B}" type="doc">
      <dgm:prSet loTypeId="urn:microsoft.com/office/officeart/2005/8/layout/hList1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0675BF5-6A30-463F-BCCC-7325BA213CB0}">
      <dgm:prSet custT="1"/>
      <dgm:spPr>
        <a:solidFill>
          <a:srgbClr val="C00000"/>
        </a:solidFill>
      </dgm:spPr>
      <dgm:t>
        <a:bodyPr/>
        <a:lstStyle/>
        <a:p>
          <a:pPr rtl="0"/>
          <a:r>
            <a:rPr lang="en-GB" sz="2400"/>
            <a:t>Challenges</a:t>
          </a:r>
        </a:p>
      </dgm:t>
    </dgm:pt>
    <dgm:pt modelId="{9F98DFF4-3924-4895-A6DB-5392D59636BC}" type="parTrans" cxnId="{5F36DACB-CDB9-4664-880E-ED806FA3C25A}">
      <dgm:prSet/>
      <dgm:spPr/>
      <dgm:t>
        <a:bodyPr/>
        <a:lstStyle/>
        <a:p>
          <a:endParaRPr lang="en-US"/>
        </a:p>
      </dgm:t>
    </dgm:pt>
    <dgm:pt modelId="{C196FDB1-7434-4BC8-8564-16B2F402BF78}" type="sibTrans" cxnId="{5F36DACB-CDB9-4664-880E-ED806FA3C25A}">
      <dgm:prSet/>
      <dgm:spPr/>
      <dgm:t>
        <a:bodyPr/>
        <a:lstStyle/>
        <a:p>
          <a:endParaRPr lang="en-US"/>
        </a:p>
      </dgm:t>
    </dgm:pt>
    <dgm:pt modelId="{9EC295CC-6447-4F8A-ACF1-9777618B0F2D}">
      <dgm:prSet/>
      <dgm:spPr/>
      <dgm:t>
        <a:bodyPr/>
        <a:lstStyle/>
        <a:p>
          <a:pPr rtl="0"/>
          <a:r>
            <a:rPr lang="en-GB"/>
            <a:t>Security</a:t>
          </a:r>
        </a:p>
      </dgm:t>
    </dgm:pt>
    <dgm:pt modelId="{2E7026BF-E4D5-4D6A-B02F-E98BA808BDF2}" type="parTrans" cxnId="{5EE030F7-6B42-4A7E-B784-0A4E3B893ACF}">
      <dgm:prSet/>
      <dgm:spPr/>
      <dgm:t>
        <a:bodyPr/>
        <a:lstStyle/>
        <a:p>
          <a:endParaRPr lang="en-US"/>
        </a:p>
      </dgm:t>
    </dgm:pt>
    <dgm:pt modelId="{E6E7EC79-AA2E-4735-B24A-F7F6ADD9746F}" type="sibTrans" cxnId="{5EE030F7-6B42-4A7E-B784-0A4E3B893ACF}">
      <dgm:prSet/>
      <dgm:spPr/>
      <dgm:t>
        <a:bodyPr/>
        <a:lstStyle/>
        <a:p>
          <a:endParaRPr lang="en-US"/>
        </a:p>
      </dgm:t>
    </dgm:pt>
    <dgm:pt modelId="{9634512C-E61C-47E9-8316-17039CBEE0C6}">
      <dgm:prSet custT="1"/>
      <dgm:spPr>
        <a:solidFill>
          <a:srgbClr val="3E6E5A"/>
        </a:solidFill>
      </dgm:spPr>
      <dgm:t>
        <a:bodyPr/>
        <a:lstStyle/>
        <a:p>
          <a:pPr rtl="0"/>
          <a:r>
            <a:rPr lang="en-GB" sz="2400"/>
            <a:t>Opportunities</a:t>
          </a:r>
        </a:p>
      </dgm:t>
    </dgm:pt>
    <dgm:pt modelId="{DAAC38F8-0281-4002-937D-324721893B14}" type="parTrans" cxnId="{05D0C5BD-7CFC-4CC6-81C4-76ADEDA1112F}">
      <dgm:prSet/>
      <dgm:spPr/>
      <dgm:t>
        <a:bodyPr/>
        <a:lstStyle/>
        <a:p>
          <a:endParaRPr lang="en-US"/>
        </a:p>
      </dgm:t>
    </dgm:pt>
    <dgm:pt modelId="{2112AD8B-D139-4C08-B0B5-A9CFA5A9EC2B}" type="sibTrans" cxnId="{05D0C5BD-7CFC-4CC6-81C4-76ADEDA1112F}">
      <dgm:prSet/>
      <dgm:spPr/>
      <dgm:t>
        <a:bodyPr/>
        <a:lstStyle/>
        <a:p>
          <a:endParaRPr lang="en-US"/>
        </a:p>
      </dgm:t>
    </dgm:pt>
    <dgm:pt modelId="{ADEC2C73-3E26-4EE0-ABF8-609EE10494D8}">
      <dgm:prSet/>
      <dgm:spPr/>
      <dgm:t>
        <a:bodyPr/>
        <a:lstStyle/>
        <a:p>
          <a:pPr rtl="0"/>
          <a:r>
            <a:rPr lang="en-GB"/>
            <a:t>Flexibility</a:t>
          </a:r>
        </a:p>
      </dgm:t>
    </dgm:pt>
    <dgm:pt modelId="{2063D6DF-92FB-4336-A118-519FE498DEE9}" type="parTrans" cxnId="{3C749E42-8BC2-4450-A07A-BF570F9C81CE}">
      <dgm:prSet/>
      <dgm:spPr/>
      <dgm:t>
        <a:bodyPr/>
        <a:lstStyle/>
        <a:p>
          <a:endParaRPr lang="en-US"/>
        </a:p>
      </dgm:t>
    </dgm:pt>
    <dgm:pt modelId="{81AFA94A-D6B5-4773-9356-912C1EE5DAFF}" type="sibTrans" cxnId="{3C749E42-8BC2-4450-A07A-BF570F9C81CE}">
      <dgm:prSet/>
      <dgm:spPr/>
      <dgm:t>
        <a:bodyPr/>
        <a:lstStyle/>
        <a:p>
          <a:endParaRPr lang="en-US"/>
        </a:p>
      </dgm:t>
    </dgm:pt>
    <dgm:pt modelId="{32A969B1-1F84-48C7-8423-8D352327BF04}">
      <dgm:prSet/>
      <dgm:spPr/>
      <dgm:t>
        <a:bodyPr/>
        <a:lstStyle/>
        <a:p>
          <a:r>
            <a:rPr lang="en-GB"/>
            <a:t>Quality</a:t>
          </a:r>
        </a:p>
      </dgm:t>
    </dgm:pt>
    <dgm:pt modelId="{D0172E33-3F46-4ED6-AB75-95D902FD48D2}" type="parTrans" cxnId="{020162CD-EBEC-4DAA-94C8-63388DCDDF67}">
      <dgm:prSet/>
      <dgm:spPr/>
      <dgm:t>
        <a:bodyPr/>
        <a:lstStyle/>
        <a:p>
          <a:endParaRPr lang="en-GB"/>
        </a:p>
      </dgm:t>
    </dgm:pt>
    <dgm:pt modelId="{1EA2AEF5-5FED-404F-8E3A-16E361AC7B78}" type="sibTrans" cxnId="{020162CD-EBEC-4DAA-94C8-63388DCDDF67}">
      <dgm:prSet/>
      <dgm:spPr/>
      <dgm:t>
        <a:bodyPr/>
        <a:lstStyle/>
        <a:p>
          <a:endParaRPr lang="en-GB"/>
        </a:p>
      </dgm:t>
    </dgm:pt>
    <dgm:pt modelId="{F7B8BE3E-EC52-433F-8932-8278C3E01037}">
      <dgm:prSet/>
      <dgm:spPr/>
      <dgm:t>
        <a:bodyPr/>
        <a:lstStyle/>
        <a:p>
          <a:r>
            <a:rPr lang="en-GB"/>
            <a:t>Economy of scale</a:t>
          </a:r>
        </a:p>
      </dgm:t>
    </dgm:pt>
    <dgm:pt modelId="{4A04AD3D-6025-4001-835D-75272DF9BC01}" type="parTrans" cxnId="{BB8E1F94-F206-47F1-9E99-23BAA41F8509}">
      <dgm:prSet/>
      <dgm:spPr/>
      <dgm:t>
        <a:bodyPr/>
        <a:lstStyle/>
        <a:p>
          <a:endParaRPr lang="en-GB"/>
        </a:p>
      </dgm:t>
    </dgm:pt>
    <dgm:pt modelId="{EA58653D-F053-44CC-99E9-ABA6AC9D69A3}" type="sibTrans" cxnId="{BB8E1F94-F206-47F1-9E99-23BAA41F8509}">
      <dgm:prSet/>
      <dgm:spPr/>
      <dgm:t>
        <a:bodyPr/>
        <a:lstStyle/>
        <a:p>
          <a:endParaRPr lang="en-GB"/>
        </a:p>
      </dgm:t>
    </dgm:pt>
    <dgm:pt modelId="{EB25E094-9C4C-4BCC-9A30-5E398003B320}">
      <dgm:prSet/>
      <dgm:spPr/>
      <dgm:t>
        <a:bodyPr/>
        <a:lstStyle/>
        <a:p>
          <a:r>
            <a:rPr lang="en-GB"/>
            <a:t>Self service</a:t>
          </a:r>
        </a:p>
      </dgm:t>
    </dgm:pt>
    <dgm:pt modelId="{0A09CA47-7793-4201-A41A-929E9FB5A0DB}" type="parTrans" cxnId="{4E9E4C42-A850-48F4-8DCC-55EBAF0BEE8C}">
      <dgm:prSet/>
      <dgm:spPr/>
      <dgm:t>
        <a:bodyPr/>
        <a:lstStyle/>
        <a:p>
          <a:endParaRPr lang="en-GB"/>
        </a:p>
      </dgm:t>
    </dgm:pt>
    <dgm:pt modelId="{DBDF2901-2517-46FA-8717-0652BAE770EF}" type="sibTrans" cxnId="{4E9E4C42-A850-48F4-8DCC-55EBAF0BEE8C}">
      <dgm:prSet/>
      <dgm:spPr/>
      <dgm:t>
        <a:bodyPr/>
        <a:lstStyle/>
        <a:p>
          <a:endParaRPr lang="en-GB"/>
        </a:p>
      </dgm:t>
    </dgm:pt>
    <dgm:pt modelId="{8D5D99A5-F19B-49D4-8590-91CE5ECFFFC2}">
      <dgm:prSet/>
      <dgm:spPr/>
      <dgm:t>
        <a:bodyPr/>
        <a:lstStyle/>
        <a:p>
          <a:r>
            <a:rPr lang="en-GB"/>
            <a:t>Cooperation</a:t>
          </a:r>
        </a:p>
      </dgm:t>
    </dgm:pt>
    <dgm:pt modelId="{1B456A15-A31F-44F0-A81B-3DEC063B81D4}" type="parTrans" cxnId="{A2CA01D8-D87F-472C-9586-0C00454CF4E1}">
      <dgm:prSet/>
      <dgm:spPr/>
      <dgm:t>
        <a:bodyPr/>
        <a:lstStyle/>
        <a:p>
          <a:endParaRPr lang="en-GB"/>
        </a:p>
      </dgm:t>
    </dgm:pt>
    <dgm:pt modelId="{6B932A0E-9D74-441D-A19C-D973B185DF85}" type="sibTrans" cxnId="{A2CA01D8-D87F-472C-9586-0C00454CF4E1}">
      <dgm:prSet/>
      <dgm:spPr/>
      <dgm:t>
        <a:bodyPr/>
        <a:lstStyle/>
        <a:p>
          <a:endParaRPr lang="en-GB"/>
        </a:p>
      </dgm:t>
    </dgm:pt>
    <dgm:pt modelId="{292F29B3-4064-4D5E-9237-16A687B3BCCC}">
      <dgm:prSet/>
      <dgm:spPr/>
      <dgm:t>
        <a:bodyPr/>
        <a:lstStyle/>
        <a:p>
          <a:r>
            <a:rPr lang="en-GB"/>
            <a:t>Cost control</a:t>
          </a:r>
        </a:p>
      </dgm:t>
    </dgm:pt>
    <dgm:pt modelId="{01599353-3359-469C-B97D-03521C61CF4B}" type="parTrans" cxnId="{C0442B50-C078-4E08-9806-C7A2AB1F3A54}">
      <dgm:prSet/>
      <dgm:spPr/>
      <dgm:t>
        <a:bodyPr/>
        <a:lstStyle/>
        <a:p>
          <a:endParaRPr lang="en-GB"/>
        </a:p>
      </dgm:t>
    </dgm:pt>
    <dgm:pt modelId="{EA1AA80D-D284-44FB-847E-084FDD17FD8B}" type="sibTrans" cxnId="{C0442B50-C078-4E08-9806-C7A2AB1F3A54}">
      <dgm:prSet/>
      <dgm:spPr/>
      <dgm:t>
        <a:bodyPr/>
        <a:lstStyle/>
        <a:p>
          <a:endParaRPr lang="en-GB"/>
        </a:p>
      </dgm:t>
    </dgm:pt>
    <dgm:pt modelId="{CC7299B2-00E7-43E0-A481-9C3CFBA49986}">
      <dgm:prSet/>
      <dgm:spPr/>
      <dgm:t>
        <a:bodyPr/>
        <a:lstStyle/>
        <a:p>
          <a:r>
            <a:rPr lang="en-GB"/>
            <a:t>Confidentiality</a:t>
          </a:r>
        </a:p>
      </dgm:t>
    </dgm:pt>
    <dgm:pt modelId="{ED4F5C25-A6D2-440D-AC1C-436338EAA9F4}" type="parTrans" cxnId="{243C162F-3ADA-4716-95BE-52DA4D24B72F}">
      <dgm:prSet/>
      <dgm:spPr/>
      <dgm:t>
        <a:bodyPr/>
        <a:lstStyle/>
        <a:p>
          <a:endParaRPr lang="en-GB"/>
        </a:p>
      </dgm:t>
    </dgm:pt>
    <dgm:pt modelId="{BA7077CF-0888-4328-B33C-231D2F8FEFC0}" type="sibTrans" cxnId="{243C162F-3ADA-4716-95BE-52DA4D24B72F}">
      <dgm:prSet/>
      <dgm:spPr/>
      <dgm:t>
        <a:bodyPr/>
        <a:lstStyle/>
        <a:p>
          <a:endParaRPr lang="en-GB"/>
        </a:p>
      </dgm:t>
    </dgm:pt>
    <dgm:pt modelId="{4BE8089C-AC18-465F-84F3-8EC2E87E75EE}">
      <dgm:prSet/>
      <dgm:spPr/>
      <dgm:t>
        <a:bodyPr/>
        <a:lstStyle/>
        <a:p>
          <a:r>
            <a:rPr lang="en-GB"/>
            <a:t>Continuity</a:t>
          </a:r>
        </a:p>
      </dgm:t>
    </dgm:pt>
    <dgm:pt modelId="{DD3A12E5-EC70-4D68-8BEF-E0A835A07028}" type="parTrans" cxnId="{EC914EAA-75F9-4C97-B4EA-0D312B7ED137}">
      <dgm:prSet/>
      <dgm:spPr/>
      <dgm:t>
        <a:bodyPr/>
        <a:lstStyle/>
        <a:p>
          <a:endParaRPr lang="en-GB"/>
        </a:p>
      </dgm:t>
    </dgm:pt>
    <dgm:pt modelId="{3177DAC6-4532-4A36-87D3-E263ECE016BF}" type="sibTrans" cxnId="{EC914EAA-75F9-4C97-B4EA-0D312B7ED137}">
      <dgm:prSet/>
      <dgm:spPr/>
      <dgm:t>
        <a:bodyPr/>
        <a:lstStyle/>
        <a:p>
          <a:endParaRPr lang="en-GB"/>
        </a:p>
      </dgm:t>
    </dgm:pt>
    <dgm:pt modelId="{A442147E-3FB5-406E-AD79-F4CEFEEF172C}">
      <dgm:prSet/>
      <dgm:spPr/>
      <dgm:t>
        <a:bodyPr/>
        <a:lstStyle/>
        <a:p>
          <a:r>
            <a:rPr lang="en-GB"/>
            <a:t>Knowledge</a:t>
          </a:r>
        </a:p>
      </dgm:t>
    </dgm:pt>
    <dgm:pt modelId="{92DA622A-E776-4F6E-AEB6-4F7298B8FD33}" type="parTrans" cxnId="{3FF03A07-A8C6-4560-93E2-139BD1D128B7}">
      <dgm:prSet/>
      <dgm:spPr/>
      <dgm:t>
        <a:bodyPr/>
        <a:lstStyle/>
        <a:p>
          <a:endParaRPr lang="en-GB"/>
        </a:p>
      </dgm:t>
    </dgm:pt>
    <dgm:pt modelId="{D16689F3-4C48-44D0-BB2E-21218478189D}" type="sibTrans" cxnId="{3FF03A07-A8C6-4560-93E2-139BD1D128B7}">
      <dgm:prSet/>
      <dgm:spPr/>
      <dgm:t>
        <a:bodyPr/>
        <a:lstStyle/>
        <a:p>
          <a:endParaRPr lang="en-GB"/>
        </a:p>
      </dgm:t>
    </dgm:pt>
    <dgm:pt modelId="{7F94B6EE-E940-4BF8-9FCD-86835691750D}">
      <dgm:prSet/>
      <dgm:spPr/>
      <dgm:t>
        <a:bodyPr/>
        <a:lstStyle/>
        <a:p>
          <a:r>
            <a:rPr lang="en-GB"/>
            <a:t>Strategic control  </a:t>
          </a:r>
        </a:p>
      </dgm:t>
    </dgm:pt>
    <dgm:pt modelId="{BC7966F2-AA5D-43F4-9127-040396FE6BA4}" type="parTrans" cxnId="{5A763549-9B30-4BCF-B93B-00D91A8603B8}">
      <dgm:prSet/>
      <dgm:spPr/>
      <dgm:t>
        <a:bodyPr/>
        <a:lstStyle/>
        <a:p>
          <a:endParaRPr lang="en-GB"/>
        </a:p>
      </dgm:t>
    </dgm:pt>
    <dgm:pt modelId="{2E176003-D09F-4246-8197-28944C872C5B}" type="sibTrans" cxnId="{5A763549-9B30-4BCF-B93B-00D91A8603B8}">
      <dgm:prSet/>
      <dgm:spPr/>
      <dgm:t>
        <a:bodyPr/>
        <a:lstStyle/>
        <a:p>
          <a:endParaRPr lang="en-GB"/>
        </a:p>
      </dgm:t>
    </dgm:pt>
    <dgm:pt modelId="{2B73E981-B842-4BEA-A2C0-509F6D978567}" type="pres">
      <dgm:prSet presAssocID="{AB8A3637-3684-44E5-9A10-5F4B5C36144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BE"/>
        </a:p>
      </dgm:t>
    </dgm:pt>
    <dgm:pt modelId="{13D971C7-C27A-48B1-8591-FF8061B8D539}" type="pres">
      <dgm:prSet presAssocID="{E0675BF5-6A30-463F-BCCC-7325BA213CB0}" presName="composite" presStyleCnt="0"/>
      <dgm:spPr/>
      <dgm:t>
        <a:bodyPr/>
        <a:lstStyle/>
        <a:p>
          <a:endParaRPr lang="en-US"/>
        </a:p>
      </dgm:t>
    </dgm:pt>
    <dgm:pt modelId="{C17315EE-2492-4F67-BC27-8FA2B2624ACB}" type="pres">
      <dgm:prSet presAssocID="{E0675BF5-6A30-463F-BCCC-7325BA213CB0}" presName="parTx" presStyleLbl="alignNode1" presStyleIdx="0" presStyleCnt="2" custLinFactX="14531" custLinFactNeighborX="100000" custLinFactNeighborY="-4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C07D37A6-CB37-4202-957D-F7DC1E6B4179}" type="pres">
      <dgm:prSet presAssocID="{E0675BF5-6A30-463F-BCCC-7325BA213CB0}" presName="desTx" presStyleLbl="alignAccFollowNode1" presStyleIdx="0" presStyleCnt="2" custLinFactX="14531" custLinFactNeighborX="100000" custLinFactNeighborY="441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272249B5-E59A-4069-8772-CDD68FDB595C}" type="pres">
      <dgm:prSet presAssocID="{C196FDB1-7434-4BC8-8564-16B2F402BF78}" presName="space" presStyleCnt="0"/>
      <dgm:spPr/>
      <dgm:t>
        <a:bodyPr/>
        <a:lstStyle/>
        <a:p>
          <a:endParaRPr lang="en-US"/>
        </a:p>
      </dgm:t>
    </dgm:pt>
    <dgm:pt modelId="{5F3F2DBF-108F-4FB2-91BE-020C6509EE90}" type="pres">
      <dgm:prSet presAssocID="{9634512C-E61C-47E9-8316-17039CBEE0C6}" presName="composite" presStyleCnt="0"/>
      <dgm:spPr/>
      <dgm:t>
        <a:bodyPr/>
        <a:lstStyle/>
        <a:p>
          <a:endParaRPr lang="en-US"/>
        </a:p>
      </dgm:t>
    </dgm:pt>
    <dgm:pt modelId="{41006EA0-1C35-4ADD-BA65-5F5F80C2EF6E}" type="pres">
      <dgm:prSet presAssocID="{9634512C-E61C-47E9-8316-17039CBEE0C6}" presName="parTx" presStyleLbl="alignNode1" presStyleIdx="1" presStyleCnt="2" custLinFactX="-14806" custLinFactNeighborX="-100000" custLinFactNeighborY="-4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E9700F79-E3C7-4DDC-921A-EAB47CBD965F}" type="pres">
      <dgm:prSet presAssocID="{9634512C-E61C-47E9-8316-17039CBEE0C6}" presName="desTx" presStyleLbl="alignAccFollowNode1" presStyleIdx="1" presStyleCnt="2" custLinFactX="-14806" custLinFactNeighborX="-100000" custLinFactNeighborY="-315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E28C6D04-7093-465A-A13C-6650C57DAED0}" type="presOf" srcId="{9634512C-E61C-47E9-8316-17039CBEE0C6}" destId="{41006EA0-1C35-4ADD-BA65-5F5F80C2EF6E}" srcOrd="0" destOrd="0" presId="urn:microsoft.com/office/officeart/2005/8/layout/hList1"/>
    <dgm:cxn modelId="{3FF03A07-A8C6-4560-93E2-139BD1D128B7}" srcId="{E0675BF5-6A30-463F-BCCC-7325BA213CB0}" destId="{A442147E-3FB5-406E-AD79-F4CEFEEF172C}" srcOrd="3" destOrd="0" parTransId="{92DA622A-E776-4F6E-AEB6-4F7298B8FD33}" sibTransId="{D16689F3-4C48-44D0-BB2E-21218478189D}"/>
    <dgm:cxn modelId="{607F5C3C-C397-4445-8B6C-AC27A6D9DD8C}" type="presOf" srcId="{292F29B3-4064-4D5E-9237-16A687B3BCCC}" destId="{E9700F79-E3C7-4DDC-921A-EAB47CBD965F}" srcOrd="0" destOrd="5" presId="urn:microsoft.com/office/officeart/2005/8/layout/hList1"/>
    <dgm:cxn modelId="{3B8D2A29-7E77-4AA0-8E11-BDA7AC2CB452}" type="presOf" srcId="{7F94B6EE-E940-4BF8-9FCD-86835691750D}" destId="{C07D37A6-CB37-4202-957D-F7DC1E6B4179}" srcOrd="0" destOrd="4" presId="urn:microsoft.com/office/officeart/2005/8/layout/hList1"/>
    <dgm:cxn modelId="{3F1D5F9B-7389-4368-B787-1DBA67405084}" type="presOf" srcId="{F7B8BE3E-EC52-433F-8932-8278C3E01037}" destId="{E9700F79-E3C7-4DDC-921A-EAB47CBD965F}" srcOrd="0" destOrd="2" presId="urn:microsoft.com/office/officeart/2005/8/layout/hList1"/>
    <dgm:cxn modelId="{69D22D8C-3AE1-4606-8863-A127985423FB}" type="presOf" srcId="{E0675BF5-6A30-463F-BCCC-7325BA213CB0}" destId="{C17315EE-2492-4F67-BC27-8FA2B2624ACB}" srcOrd="0" destOrd="0" presId="urn:microsoft.com/office/officeart/2005/8/layout/hList1"/>
    <dgm:cxn modelId="{4E9E4C42-A850-48F4-8DCC-55EBAF0BEE8C}" srcId="{9634512C-E61C-47E9-8316-17039CBEE0C6}" destId="{EB25E094-9C4C-4BCC-9A30-5E398003B320}" srcOrd="3" destOrd="0" parTransId="{0A09CA47-7793-4201-A41A-929E9FB5A0DB}" sibTransId="{DBDF2901-2517-46FA-8717-0652BAE770EF}"/>
    <dgm:cxn modelId="{D5607DCC-F2A6-4916-AABE-727B6A5E5701}" type="presOf" srcId="{4BE8089C-AC18-465F-84F3-8EC2E87E75EE}" destId="{C07D37A6-CB37-4202-957D-F7DC1E6B4179}" srcOrd="0" destOrd="2" presId="urn:microsoft.com/office/officeart/2005/8/layout/hList1"/>
    <dgm:cxn modelId="{B1C17547-7F7D-44BE-964F-211BF899E17D}" type="presOf" srcId="{8D5D99A5-F19B-49D4-8590-91CE5ECFFFC2}" destId="{E9700F79-E3C7-4DDC-921A-EAB47CBD965F}" srcOrd="0" destOrd="4" presId="urn:microsoft.com/office/officeart/2005/8/layout/hList1"/>
    <dgm:cxn modelId="{DC4BEF0D-D268-4A5B-93E8-F1E1684F6620}" type="presOf" srcId="{32A969B1-1F84-48C7-8423-8D352327BF04}" destId="{E9700F79-E3C7-4DDC-921A-EAB47CBD965F}" srcOrd="0" destOrd="1" presId="urn:microsoft.com/office/officeart/2005/8/layout/hList1"/>
    <dgm:cxn modelId="{3016ED33-880F-4F13-8DD5-4479BDB29DB2}" type="presOf" srcId="{9EC295CC-6447-4F8A-ACF1-9777618B0F2D}" destId="{C07D37A6-CB37-4202-957D-F7DC1E6B4179}" srcOrd="0" destOrd="0" presId="urn:microsoft.com/office/officeart/2005/8/layout/hList1"/>
    <dgm:cxn modelId="{BB8E1F94-F206-47F1-9E99-23BAA41F8509}" srcId="{9634512C-E61C-47E9-8316-17039CBEE0C6}" destId="{F7B8BE3E-EC52-433F-8932-8278C3E01037}" srcOrd="2" destOrd="0" parTransId="{4A04AD3D-6025-4001-835D-75272DF9BC01}" sibTransId="{EA58653D-F053-44CC-99E9-ABA6AC9D69A3}"/>
    <dgm:cxn modelId="{F563C327-E658-4F7D-A7E5-4CBA5BE42742}" type="presOf" srcId="{A442147E-3FB5-406E-AD79-F4CEFEEF172C}" destId="{C07D37A6-CB37-4202-957D-F7DC1E6B4179}" srcOrd="0" destOrd="3" presId="urn:microsoft.com/office/officeart/2005/8/layout/hList1"/>
    <dgm:cxn modelId="{5A763549-9B30-4BCF-B93B-00D91A8603B8}" srcId="{E0675BF5-6A30-463F-BCCC-7325BA213CB0}" destId="{7F94B6EE-E940-4BF8-9FCD-86835691750D}" srcOrd="4" destOrd="0" parTransId="{BC7966F2-AA5D-43F4-9127-040396FE6BA4}" sibTransId="{2E176003-D09F-4246-8197-28944C872C5B}"/>
    <dgm:cxn modelId="{C0442B50-C078-4E08-9806-C7A2AB1F3A54}" srcId="{9634512C-E61C-47E9-8316-17039CBEE0C6}" destId="{292F29B3-4064-4D5E-9237-16A687B3BCCC}" srcOrd="5" destOrd="0" parTransId="{01599353-3359-469C-B97D-03521C61CF4B}" sibTransId="{EA1AA80D-D284-44FB-847E-084FDD17FD8B}"/>
    <dgm:cxn modelId="{7BE31B44-FC6C-4AB6-9B4E-D0340CD3BAB9}" type="presOf" srcId="{ADEC2C73-3E26-4EE0-ABF8-609EE10494D8}" destId="{E9700F79-E3C7-4DDC-921A-EAB47CBD965F}" srcOrd="0" destOrd="0" presId="urn:microsoft.com/office/officeart/2005/8/layout/hList1"/>
    <dgm:cxn modelId="{574C6F25-D811-4B79-9041-F457D3E92C62}" type="presOf" srcId="{AB8A3637-3684-44E5-9A10-5F4B5C36144B}" destId="{2B73E981-B842-4BEA-A2C0-509F6D978567}" srcOrd="0" destOrd="0" presId="urn:microsoft.com/office/officeart/2005/8/layout/hList1"/>
    <dgm:cxn modelId="{A2CA01D8-D87F-472C-9586-0C00454CF4E1}" srcId="{9634512C-E61C-47E9-8316-17039CBEE0C6}" destId="{8D5D99A5-F19B-49D4-8590-91CE5ECFFFC2}" srcOrd="4" destOrd="0" parTransId="{1B456A15-A31F-44F0-A81B-3DEC063B81D4}" sibTransId="{6B932A0E-9D74-441D-A19C-D973B185DF85}"/>
    <dgm:cxn modelId="{E0A01E79-FBCD-486B-84A2-BFA55A0048C5}" type="presOf" srcId="{EB25E094-9C4C-4BCC-9A30-5E398003B320}" destId="{E9700F79-E3C7-4DDC-921A-EAB47CBD965F}" srcOrd="0" destOrd="3" presId="urn:microsoft.com/office/officeart/2005/8/layout/hList1"/>
    <dgm:cxn modelId="{05D0C5BD-7CFC-4CC6-81C4-76ADEDA1112F}" srcId="{AB8A3637-3684-44E5-9A10-5F4B5C36144B}" destId="{9634512C-E61C-47E9-8316-17039CBEE0C6}" srcOrd="1" destOrd="0" parTransId="{DAAC38F8-0281-4002-937D-324721893B14}" sibTransId="{2112AD8B-D139-4C08-B0B5-A9CFA5A9EC2B}"/>
    <dgm:cxn modelId="{29B7EC62-A02C-4BA5-994E-B3B0C68C25D3}" type="presOf" srcId="{CC7299B2-00E7-43E0-A481-9C3CFBA49986}" destId="{C07D37A6-CB37-4202-957D-F7DC1E6B4179}" srcOrd="0" destOrd="1" presId="urn:microsoft.com/office/officeart/2005/8/layout/hList1"/>
    <dgm:cxn modelId="{3C749E42-8BC2-4450-A07A-BF570F9C81CE}" srcId="{9634512C-E61C-47E9-8316-17039CBEE0C6}" destId="{ADEC2C73-3E26-4EE0-ABF8-609EE10494D8}" srcOrd="0" destOrd="0" parTransId="{2063D6DF-92FB-4336-A118-519FE498DEE9}" sibTransId="{81AFA94A-D6B5-4773-9356-912C1EE5DAFF}"/>
    <dgm:cxn modelId="{5EE030F7-6B42-4A7E-B784-0A4E3B893ACF}" srcId="{E0675BF5-6A30-463F-BCCC-7325BA213CB0}" destId="{9EC295CC-6447-4F8A-ACF1-9777618B0F2D}" srcOrd="0" destOrd="0" parTransId="{2E7026BF-E4D5-4D6A-B02F-E98BA808BDF2}" sibTransId="{E6E7EC79-AA2E-4735-B24A-F7F6ADD9746F}"/>
    <dgm:cxn modelId="{EC914EAA-75F9-4C97-B4EA-0D312B7ED137}" srcId="{E0675BF5-6A30-463F-BCCC-7325BA213CB0}" destId="{4BE8089C-AC18-465F-84F3-8EC2E87E75EE}" srcOrd="2" destOrd="0" parTransId="{DD3A12E5-EC70-4D68-8BEF-E0A835A07028}" sibTransId="{3177DAC6-4532-4A36-87D3-E263ECE016BF}"/>
    <dgm:cxn modelId="{020162CD-EBEC-4DAA-94C8-63388DCDDF67}" srcId="{9634512C-E61C-47E9-8316-17039CBEE0C6}" destId="{32A969B1-1F84-48C7-8423-8D352327BF04}" srcOrd="1" destOrd="0" parTransId="{D0172E33-3F46-4ED6-AB75-95D902FD48D2}" sibTransId="{1EA2AEF5-5FED-404F-8E3A-16E361AC7B78}"/>
    <dgm:cxn modelId="{5F36DACB-CDB9-4664-880E-ED806FA3C25A}" srcId="{AB8A3637-3684-44E5-9A10-5F4B5C36144B}" destId="{E0675BF5-6A30-463F-BCCC-7325BA213CB0}" srcOrd="0" destOrd="0" parTransId="{9F98DFF4-3924-4895-A6DB-5392D59636BC}" sibTransId="{C196FDB1-7434-4BC8-8564-16B2F402BF78}"/>
    <dgm:cxn modelId="{243C162F-3ADA-4716-95BE-52DA4D24B72F}" srcId="{E0675BF5-6A30-463F-BCCC-7325BA213CB0}" destId="{CC7299B2-00E7-43E0-A481-9C3CFBA49986}" srcOrd="1" destOrd="0" parTransId="{ED4F5C25-A6D2-440D-AC1C-436338EAA9F4}" sibTransId="{BA7077CF-0888-4328-B33C-231D2F8FEFC0}"/>
    <dgm:cxn modelId="{4E276E63-F662-44FA-A24C-3EAF476E6BF9}" type="presParOf" srcId="{2B73E981-B842-4BEA-A2C0-509F6D978567}" destId="{13D971C7-C27A-48B1-8591-FF8061B8D539}" srcOrd="0" destOrd="0" presId="urn:microsoft.com/office/officeart/2005/8/layout/hList1"/>
    <dgm:cxn modelId="{F8DDB315-F80F-4D0C-8617-FBDFECAB01E6}" type="presParOf" srcId="{13D971C7-C27A-48B1-8591-FF8061B8D539}" destId="{C17315EE-2492-4F67-BC27-8FA2B2624ACB}" srcOrd="0" destOrd="0" presId="urn:microsoft.com/office/officeart/2005/8/layout/hList1"/>
    <dgm:cxn modelId="{561C57E6-61F0-4E10-A48A-BBE84426748E}" type="presParOf" srcId="{13D971C7-C27A-48B1-8591-FF8061B8D539}" destId="{C07D37A6-CB37-4202-957D-F7DC1E6B4179}" srcOrd="1" destOrd="0" presId="urn:microsoft.com/office/officeart/2005/8/layout/hList1"/>
    <dgm:cxn modelId="{FBB5E403-843D-4C53-8FB1-CA48B2E9D242}" type="presParOf" srcId="{2B73E981-B842-4BEA-A2C0-509F6D978567}" destId="{272249B5-E59A-4069-8772-CDD68FDB595C}" srcOrd="1" destOrd="0" presId="urn:microsoft.com/office/officeart/2005/8/layout/hList1"/>
    <dgm:cxn modelId="{263B7B66-6C32-4319-B862-788B99F98CE6}" type="presParOf" srcId="{2B73E981-B842-4BEA-A2C0-509F6D978567}" destId="{5F3F2DBF-108F-4FB2-91BE-020C6509EE90}" srcOrd="2" destOrd="0" presId="urn:microsoft.com/office/officeart/2005/8/layout/hList1"/>
    <dgm:cxn modelId="{6E47D356-37E5-4231-B4A8-F78E3E975396}" type="presParOf" srcId="{5F3F2DBF-108F-4FB2-91BE-020C6509EE90}" destId="{41006EA0-1C35-4ADD-BA65-5F5F80C2EF6E}" srcOrd="0" destOrd="0" presId="urn:microsoft.com/office/officeart/2005/8/layout/hList1"/>
    <dgm:cxn modelId="{A2762CCC-B795-42C2-A27D-ED67115E890E}" type="presParOf" srcId="{5F3F2DBF-108F-4FB2-91BE-020C6509EE90}" destId="{E9700F79-E3C7-4DDC-921A-EAB47CBD965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8D609C-F894-4686-8594-F633FD78C201}">
      <dsp:nvSpPr>
        <dsp:cNvPr id="0" name=""/>
        <dsp:cNvSpPr/>
      </dsp:nvSpPr>
      <dsp:spPr>
        <a:xfrm>
          <a:off x="108556" y="727056"/>
          <a:ext cx="2526744" cy="78960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4828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1500" kern="1200" dirty="0" smtClean="0"/>
            <a:t>Co</a:t>
          </a:r>
          <a:r>
            <a:rPr lang="en-US" sz="1500" kern="1200" dirty="0" smtClean="0"/>
            <a:t>o</a:t>
          </a:r>
          <a:r>
            <a:rPr sz="1500" kern="1200" dirty="0" smtClean="0"/>
            <a:t>rdinati</a:t>
          </a:r>
          <a:r>
            <a:rPr lang="en-US" sz="1500" kern="1200" dirty="0" smtClean="0"/>
            <a:t>on of the electronic processes</a:t>
          </a:r>
          <a:endParaRPr lang="nl-BE" sz="1500" kern="1200" dirty="0"/>
        </a:p>
      </dsp:txBody>
      <dsp:txXfrm>
        <a:off x="108556" y="727056"/>
        <a:ext cx="2526744" cy="789607"/>
      </dsp:txXfrm>
    </dsp:sp>
    <dsp:sp modelId="{8B00EC11-24E0-4E0C-8101-DB576F31F9D2}">
      <dsp:nvSpPr>
        <dsp:cNvPr id="0" name=""/>
        <dsp:cNvSpPr/>
      </dsp:nvSpPr>
      <dsp:spPr>
        <a:xfrm>
          <a:off x="3275" y="613001"/>
          <a:ext cx="552725" cy="829087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AE0183-4578-4303-9373-BBB0DAF179FE}">
      <dsp:nvSpPr>
        <dsp:cNvPr id="0" name=""/>
        <dsp:cNvSpPr/>
      </dsp:nvSpPr>
      <dsp:spPr>
        <a:xfrm>
          <a:off x="2904068" y="727056"/>
          <a:ext cx="2526744" cy="78960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4828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1500" kern="1200" dirty="0" smtClean="0"/>
            <a:t>Portal </a:t>
          </a:r>
          <a:endParaRPr lang="nl-BE" sz="1500" kern="1200" dirty="0"/>
        </a:p>
      </dsp:txBody>
      <dsp:txXfrm>
        <a:off x="2904068" y="727056"/>
        <a:ext cx="2526744" cy="789607"/>
      </dsp:txXfrm>
    </dsp:sp>
    <dsp:sp modelId="{17BB8C5E-ACC5-4AEA-AC3B-15C53CC548C0}">
      <dsp:nvSpPr>
        <dsp:cNvPr id="0" name=""/>
        <dsp:cNvSpPr/>
      </dsp:nvSpPr>
      <dsp:spPr>
        <a:xfrm>
          <a:off x="2798787" y="613001"/>
          <a:ext cx="552725" cy="829087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5DD086-89E5-4CD9-B1D2-0E7FF2C522A2}">
      <dsp:nvSpPr>
        <dsp:cNvPr id="0" name=""/>
        <dsp:cNvSpPr/>
      </dsp:nvSpPr>
      <dsp:spPr>
        <a:xfrm>
          <a:off x="5699579" y="727056"/>
          <a:ext cx="2526744" cy="78960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4828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Integrated user and access management system</a:t>
          </a:r>
          <a:endParaRPr lang="nl-BE" sz="1500" kern="1200" dirty="0"/>
        </a:p>
      </dsp:txBody>
      <dsp:txXfrm>
        <a:off x="5699579" y="727056"/>
        <a:ext cx="2526744" cy="789607"/>
      </dsp:txXfrm>
    </dsp:sp>
    <dsp:sp modelId="{DEDE190B-7605-44A7-B19B-482157C4ED09}">
      <dsp:nvSpPr>
        <dsp:cNvPr id="0" name=""/>
        <dsp:cNvSpPr/>
      </dsp:nvSpPr>
      <dsp:spPr>
        <a:xfrm>
          <a:off x="5594298" y="613001"/>
          <a:ext cx="552725" cy="829087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6ACCCA-7573-4F27-BB76-D1BFA52EAEE3}">
      <dsp:nvSpPr>
        <dsp:cNvPr id="0" name=""/>
        <dsp:cNvSpPr/>
      </dsp:nvSpPr>
      <dsp:spPr>
        <a:xfrm>
          <a:off x="108556" y="1721084"/>
          <a:ext cx="2526744" cy="78960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4828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Management of </a:t>
          </a:r>
          <a:r>
            <a:rPr sz="1500" kern="1200" dirty="0" smtClean="0"/>
            <a:t>loggings</a:t>
          </a:r>
          <a:endParaRPr lang="nl-BE" sz="1500" kern="1200" dirty="0"/>
        </a:p>
      </dsp:txBody>
      <dsp:txXfrm>
        <a:off x="108556" y="1721084"/>
        <a:ext cx="2526744" cy="789607"/>
      </dsp:txXfrm>
    </dsp:sp>
    <dsp:sp modelId="{F94043AE-FBAE-4418-8D10-10B1481C95AF}">
      <dsp:nvSpPr>
        <dsp:cNvPr id="0" name=""/>
        <dsp:cNvSpPr/>
      </dsp:nvSpPr>
      <dsp:spPr>
        <a:xfrm>
          <a:off x="3275" y="1607029"/>
          <a:ext cx="552725" cy="829087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0D24CD-EC64-4585-8806-7B24163BBCA5}">
      <dsp:nvSpPr>
        <dsp:cNvPr id="0" name=""/>
        <dsp:cNvSpPr/>
      </dsp:nvSpPr>
      <dsp:spPr>
        <a:xfrm>
          <a:off x="2904068" y="1721084"/>
          <a:ext cx="2526744" cy="78960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4828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1500" kern="1200" dirty="0" smtClean="0"/>
            <a:t>System </a:t>
          </a:r>
          <a:r>
            <a:rPr lang="en-US" sz="1500" kern="1200" dirty="0" smtClean="0"/>
            <a:t>for</a:t>
          </a:r>
          <a:r>
            <a:rPr sz="1500" kern="1200" dirty="0" smtClean="0"/>
            <a:t> </a:t>
          </a:r>
          <a:r>
            <a:rPr sz="1500" kern="1200" dirty="0"/>
            <a:t>end-to-end </a:t>
          </a:r>
          <a:r>
            <a:rPr lang="en-US" sz="1500" kern="1200" dirty="0" smtClean="0"/>
            <a:t>encryption</a:t>
          </a:r>
          <a:endParaRPr lang="nl-BE" sz="1500" kern="1200" dirty="0"/>
        </a:p>
      </dsp:txBody>
      <dsp:txXfrm>
        <a:off x="2904068" y="1721084"/>
        <a:ext cx="2526744" cy="789607"/>
      </dsp:txXfrm>
    </dsp:sp>
    <dsp:sp modelId="{1D377189-38FA-44FB-9886-A25D865375A4}">
      <dsp:nvSpPr>
        <dsp:cNvPr id="0" name=""/>
        <dsp:cNvSpPr/>
      </dsp:nvSpPr>
      <dsp:spPr>
        <a:xfrm>
          <a:off x="2798787" y="1607029"/>
          <a:ext cx="552725" cy="829087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50CB91-2850-4662-936D-F5CF85EB32D2}">
      <dsp:nvSpPr>
        <dsp:cNvPr id="0" name=""/>
        <dsp:cNvSpPr/>
      </dsp:nvSpPr>
      <dsp:spPr>
        <a:xfrm>
          <a:off x="5699579" y="1721084"/>
          <a:ext cx="2526744" cy="78960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4828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kern="1200" dirty="0" smtClean="0">
              <a:solidFill>
                <a:srgbClr val="3E6E5A"/>
              </a:solidFill>
            </a:rPr>
            <a:t>eHealth</a:t>
          </a:r>
          <a:r>
            <a:rPr sz="1500" kern="1200" dirty="0"/>
            <a:t>Box</a:t>
          </a:r>
          <a:endParaRPr lang="nl-BE" sz="1500" kern="1200" dirty="0"/>
        </a:p>
      </dsp:txBody>
      <dsp:txXfrm>
        <a:off x="5699579" y="1721084"/>
        <a:ext cx="2526744" cy="789607"/>
      </dsp:txXfrm>
    </dsp:sp>
    <dsp:sp modelId="{82E38FB2-A96C-4D7A-A866-6D7BE57189A0}">
      <dsp:nvSpPr>
        <dsp:cNvPr id="0" name=""/>
        <dsp:cNvSpPr/>
      </dsp:nvSpPr>
      <dsp:spPr>
        <a:xfrm>
          <a:off x="5594298" y="1607029"/>
          <a:ext cx="552725" cy="829087"/>
        </a:xfrm>
        <a:prstGeom prst="rect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5C0C8B-F255-4694-B3C6-8BE7DBC5F7E5}">
      <dsp:nvSpPr>
        <dsp:cNvPr id="0" name=""/>
        <dsp:cNvSpPr/>
      </dsp:nvSpPr>
      <dsp:spPr>
        <a:xfrm>
          <a:off x="108556" y="2715112"/>
          <a:ext cx="2526744" cy="78960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4828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1500" kern="1200"/>
            <a:t>Timestamping</a:t>
          </a:r>
          <a:endParaRPr lang="nl-BE" sz="1500" kern="1200"/>
        </a:p>
      </dsp:txBody>
      <dsp:txXfrm>
        <a:off x="108556" y="2715112"/>
        <a:ext cx="2526744" cy="789607"/>
      </dsp:txXfrm>
    </dsp:sp>
    <dsp:sp modelId="{A9E14B50-194E-4A93-B9D9-20BB56D81973}">
      <dsp:nvSpPr>
        <dsp:cNvPr id="0" name=""/>
        <dsp:cNvSpPr/>
      </dsp:nvSpPr>
      <dsp:spPr>
        <a:xfrm>
          <a:off x="3275" y="2601058"/>
          <a:ext cx="552725" cy="829087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1BB13E-A3FD-42F9-8D3A-DD2DDC4A3516}">
      <dsp:nvSpPr>
        <dsp:cNvPr id="0" name=""/>
        <dsp:cNvSpPr/>
      </dsp:nvSpPr>
      <dsp:spPr>
        <a:xfrm>
          <a:off x="2904068" y="2715112"/>
          <a:ext cx="2526744" cy="78960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4828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1500" kern="1200" dirty="0" smtClean="0"/>
            <a:t>Coding </a:t>
          </a:r>
          <a:r>
            <a:rPr lang="en-US" sz="1500" kern="1200" dirty="0" smtClean="0"/>
            <a:t>and</a:t>
          </a:r>
          <a:r>
            <a:rPr sz="1500" kern="1200" dirty="0" smtClean="0"/>
            <a:t> </a:t>
          </a:r>
          <a:r>
            <a:rPr sz="1500" kern="1200" dirty="0" err="1" smtClean="0"/>
            <a:t>anon</a:t>
          </a:r>
          <a:r>
            <a:rPr lang="en-US" sz="1500" kern="1200" dirty="0" err="1" smtClean="0"/>
            <a:t>y</a:t>
          </a:r>
          <a:r>
            <a:rPr sz="1500" kern="1200" dirty="0" err="1" smtClean="0"/>
            <a:t>mising</a:t>
          </a:r>
          <a:endParaRPr lang="nl-BE" sz="1500" kern="1200" dirty="0"/>
        </a:p>
      </dsp:txBody>
      <dsp:txXfrm>
        <a:off x="2904068" y="2715112"/>
        <a:ext cx="2526744" cy="789607"/>
      </dsp:txXfrm>
    </dsp:sp>
    <dsp:sp modelId="{70C2EA1E-D7DB-4E74-806D-4590DBE781A3}">
      <dsp:nvSpPr>
        <dsp:cNvPr id="0" name=""/>
        <dsp:cNvSpPr/>
      </dsp:nvSpPr>
      <dsp:spPr>
        <a:xfrm>
          <a:off x="2798787" y="2601058"/>
          <a:ext cx="552725" cy="829087"/>
        </a:xfrm>
        <a:prstGeom prst="rect">
          <a:avLst/>
        </a:prstGeom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757731-3698-433B-8E7C-2EB749869931}">
      <dsp:nvSpPr>
        <dsp:cNvPr id="0" name=""/>
        <dsp:cNvSpPr/>
      </dsp:nvSpPr>
      <dsp:spPr>
        <a:xfrm>
          <a:off x="5699579" y="2715112"/>
          <a:ext cx="2526744" cy="78960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4828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Consultation of National register and CBSS registers</a:t>
          </a:r>
          <a:endParaRPr lang="nl-BE" sz="1500" kern="1200" dirty="0"/>
        </a:p>
      </dsp:txBody>
      <dsp:txXfrm>
        <a:off x="5699579" y="2715112"/>
        <a:ext cx="2526744" cy="789607"/>
      </dsp:txXfrm>
    </dsp:sp>
    <dsp:sp modelId="{139FD9EA-3509-4D4C-98D4-BC741BA871D8}">
      <dsp:nvSpPr>
        <dsp:cNvPr id="0" name=""/>
        <dsp:cNvSpPr/>
      </dsp:nvSpPr>
      <dsp:spPr>
        <a:xfrm>
          <a:off x="5594298" y="2601058"/>
          <a:ext cx="552725" cy="829087"/>
        </a:xfrm>
        <a:prstGeom prst="rect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C56DC3-2158-416C-A2CA-0A41276F6E72}">
      <dsp:nvSpPr>
        <dsp:cNvPr id="0" name=""/>
        <dsp:cNvSpPr/>
      </dsp:nvSpPr>
      <dsp:spPr>
        <a:xfrm>
          <a:off x="2904068" y="3709140"/>
          <a:ext cx="2526744" cy="78960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4828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Reference directories</a:t>
          </a:r>
          <a:r>
            <a:rPr sz="1500" kern="1200" dirty="0" smtClean="0"/>
            <a:t> (</a:t>
          </a:r>
          <a:r>
            <a:rPr lang="nl-BE" sz="1500" kern="1200" dirty="0" smtClean="0"/>
            <a:t>hub-</a:t>
          </a:r>
          <a:r>
            <a:rPr sz="1500" kern="1200" dirty="0" err="1" smtClean="0"/>
            <a:t>metahub</a:t>
          </a:r>
          <a:r>
            <a:rPr lang="nl-BE" sz="1500" kern="1200" dirty="0" smtClean="0"/>
            <a:t> system</a:t>
          </a:r>
          <a:r>
            <a:rPr sz="1500" kern="1200" dirty="0" smtClean="0"/>
            <a:t>)</a:t>
          </a:r>
          <a:endParaRPr lang="nl-BE" sz="1500" kern="1200" dirty="0"/>
        </a:p>
      </dsp:txBody>
      <dsp:txXfrm>
        <a:off x="2904068" y="3709140"/>
        <a:ext cx="2526744" cy="789607"/>
      </dsp:txXfrm>
    </dsp:sp>
    <dsp:sp modelId="{763F0339-AF8A-4C55-81EF-EEBFD25A8379}">
      <dsp:nvSpPr>
        <dsp:cNvPr id="0" name=""/>
        <dsp:cNvSpPr/>
      </dsp:nvSpPr>
      <dsp:spPr>
        <a:xfrm>
          <a:off x="2798787" y="3595086"/>
          <a:ext cx="552725" cy="829087"/>
        </a:xfrm>
        <a:prstGeom prst="rect">
          <a:avLst/>
        </a:prstGeom>
        <a:blipFill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7315EE-2492-4F67-BC27-8FA2B2624ACB}">
      <dsp:nvSpPr>
        <dsp:cNvPr id="0" name=""/>
        <dsp:cNvSpPr/>
      </dsp:nvSpPr>
      <dsp:spPr>
        <a:xfrm>
          <a:off x="4248507" y="16666"/>
          <a:ext cx="3726693" cy="576000"/>
        </a:xfrm>
        <a:prstGeom prst="rect">
          <a:avLst/>
        </a:prstGeom>
        <a:solidFill>
          <a:srgbClr val="C00000"/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/>
            <a:t>Challenges</a:t>
          </a:r>
        </a:p>
      </dsp:txBody>
      <dsp:txXfrm>
        <a:off x="4248507" y="16666"/>
        <a:ext cx="3726693" cy="576000"/>
      </dsp:txXfrm>
    </dsp:sp>
    <dsp:sp modelId="{C07D37A6-CB37-4202-957D-F7DC1E6B4179}">
      <dsp:nvSpPr>
        <dsp:cNvPr id="0" name=""/>
        <dsp:cNvSpPr/>
      </dsp:nvSpPr>
      <dsp:spPr>
        <a:xfrm>
          <a:off x="4248507" y="604825"/>
          <a:ext cx="3726693" cy="2216587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/>
            <a:t>Security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/>
            <a:t>Confidentiality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/>
            <a:t>Continuity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/>
            <a:t>Knowledge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/>
            <a:t>Strategic control  </a:t>
          </a:r>
        </a:p>
      </dsp:txBody>
      <dsp:txXfrm>
        <a:off x="4248507" y="604825"/>
        <a:ext cx="3726693" cy="2216587"/>
      </dsp:txXfrm>
    </dsp:sp>
    <dsp:sp modelId="{41006EA0-1C35-4ADD-BA65-5F5F80C2EF6E}">
      <dsp:nvSpPr>
        <dsp:cNvPr id="0" name=""/>
        <dsp:cNvSpPr/>
      </dsp:nvSpPr>
      <dsp:spPr>
        <a:xfrm>
          <a:off x="0" y="16666"/>
          <a:ext cx="3726693" cy="576000"/>
        </a:xfrm>
        <a:prstGeom prst="rect">
          <a:avLst/>
        </a:prstGeom>
        <a:solidFill>
          <a:srgbClr val="3E6E5A"/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/>
            <a:t>Opportunities</a:t>
          </a:r>
        </a:p>
      </dsp:txBody>
      <dsp:txXfrm>
        <a:off x="0" y="16666"/>
        <a:ext cx="3726693" cy="576000"/>
      </dsp:txXfrm>
    </dsp:sp>
    <dsp:sp modelId="{E9700F79-E3C7-4DDC-921A-EAB47CBD965F}">
      <dsp:nvSpPr>
        <dsp:cNvPr id="0" name=""/>
        <dsp:cNvSpPr/>
      </dsp:nvSpPr>
      <dsp:spPr>
        <a:xfrm>
          <a:off x="0" y="588068"/>
          <a:ext cx="3726693" cy="2216587"/>
        </a:xfrm>
        <a:prstGeom prst="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/>
            <a:t>Flexibility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/>
            <a:t>Quality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/>
            <a:t>Economy of scale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/>
            <a:t>Self service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/>
            <a:t>Cooperation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/>
            <a:t>Cost control</a:t>
          </a:r>
        </a:p>
      </dsp:txBody>
      <dsp:txXfrm>
        <a:off x="0" y="588068"/>
        <a:ext cx="3726693" cy="22165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20CDFC-4227-4C65-BFFE-606B768D4FEF}" type="datetimeFigureOut">
              <a:rPr lang="fr-BE" smtClean="0"/>
              <a:t>23/10/2019</a:t>
            </a:fld>
            <a:endParaRPr lang="fr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EDF498-6B22-4C23-B9DE-FBD91F7FCCAE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30398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E59AB6-0447-42B2-9434-23463197CE11}" type="slidenum">
              <a:rPr lang="en-GB" noProof="0" smtClean="0"/>
              <a:pPr/>
              <a:t>1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hangingPunct="0">
              <a:buSzPct val="100000"/>
              <a:defRPr/>
            </a:pPr>
            <a:r>
              <a:rPr lang="nl-BE">
                <a:cs typeface="Calibri" pitchFamily="34" charset="0"/>
                <a:sym typeface="Arial" charset="0"/>
              </a:rPr>
              <a:t>©Xperthis - All rights reserved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5454593A-4996-4431-B196-9D6B06750551}" type="datetime1">
              <a:rPr lang="en-GB" smtClean="0"/>
              <a:t>23/10/2019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02840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DF498-6B22-4C23-B9DE-FBD91F7FCCAE}" type="slidenum">
              <a:rPr lang="fr-BE" smtClean="0"/>
              <a:t>13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346915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DF498-6B22-4C23-B9DE-FBD91F7FCCAE}" type="slidenum">
              <a:rPr lang="fr-BE" smtClean="0"/>
              <a:t>14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486208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0240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164FA4-D929-4BC1-AA33-1704434187A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8906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 txBox="1">
            <a:spLocks noGrp="1" noChangeArrowheads="1"/>
          </p:cNvSpPr>
          <p:nvPr/>
        </p:nvSpPr>
        <p:spPr bwMode="auto">
          <a:xfrm>
            <a:off x="3815825" y="10235123"/>
            <a:ext cx="2920483" cy="539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E8395028-FA5B-420C-9F9B-AF639738EEFF}" type="slidenum">
              <a:rPr lang="nl-NL" altLang="en-US" sz="1200">
                <a:solidFill>
                  <a:srgbClr val="000000"/>
                </a:solidFill>
              </a:rPr>
              <a:pPr algn="r" eaLnBrk="1" hangingPunct="1"/>
              <a:t>20</a:t>
            </a:fld>
            <a:endParaRPr lang="nl-BE" altLang="en-US" sz="1200">
              <a:solidFill>
                <a:srgbClr val="000000"/>
              </a:solidFill>
            </a:endParaRPr>
          </a:p>
        </p:txBody>
      </p:sp>
      <p:sp>
        <p:nvSpPr>
          <p:cNvPr id="113667" name="Rectangle 7"/>
          <p:cNvSpPr txBox="1">
            <a:spLocks noGrp="1" noChangeArrowheads="1"/>
          </p:cNvSpPr>
          <p:nvPr/>
        </p:nvSpPr>
        <p:spPr bwMode="auto">
          <a:xfrm>
            <a:off x="3815825" y="10235123"/>
            <a:ext cx="2920483" cy="539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76DC74C9-80E9-4EF6-A9FE-91848821F12B}" type="slidenum">
              <a:rPr lang="nl-NL" altLang="en-US" sz="1200">
                <a:solidFill>
                  <a:srgbClr val="000000"/>
                </a:solidFill>
              </a:rPr>
              <a:pPr algn="r" eaLnBrk="1" hangingPunct="1"/>
              <a:t>20</a:t>
            </a:fld>
            <a:endParaRPr lang="nl-BE" altLang="en-US" sz="1200">
              <a:solidFill>
                <a:srgbClr val="000000"/>
              </a:solidFill>
            </a:endParaRPr>
          </a:p>
        </p:txBody>
      </p:sp>
      <p:sp>
        <p:nvSpPr>
          <p:cNvPr id="1136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en-US" smtClean="0"/>
          </a:p>
        </p:txBody>
      </p:sp>
    </p:spTree>
    <p:extLst>
      <p:ext uri="{BB962C8B-B14F-4D97-AF65-F5344CB8AC3E}">
        <p14:creationId xmlns:p14="http://schemas.microsoft.com/office/powerpoint/2010/main" val="41101312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367B8A-CFDC-4105-B606-24023D74A009}" type="slidenum">
              <a:rPr lang="en-US" alt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nl-BE" altLang="en-U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3204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0DF003-9532-45B2-A88B-F94D0FEB79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23065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EDF498-6B22-4C23-B9DE-FBD91F7FCCAE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fr-BE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93533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EDF498-6B22-4C23-B9DE-FBD91F7FCCAE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fr-BE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15184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164FA4-D929-4BC1-AA33-1704434187A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6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DF498-6B22-4C23-B9DE-FBD91F7FCCAE}" type="slidenum">
              <a:rPr lang="fr-BE" smtClean="0"/>
              <a:t>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303042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NICOLAS</a:t>
            </a:r>
          </a:p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D7CA87-9CA3-4B2A-BAC5-0DF4AAECE09F}" type="slidenum">
              <a:rPr lang="fr-BE" smtClean="0"/>
              <a:t>26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025463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10854-3294-4552-9300-C6E5208EB832}" type="slidenum">
              <a:rPr lang="en-US" smtClean="0"/>
              <a:t>27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219500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DF498-6B22-4C23-B9DE-FBD91F7FCCAE}" type="slidenum">
              <a:rPr lang="fr-BE" smtClean="0"/>
              <a:t>37</a:t>
            </a:fld>
            <a:endParaRPr lang="fr-BE" smtClean="0"/>
          </a:p>
        </p:txBody>
      </p:sp>
    </p:spTree>
    <p:extLst>
      <p:ext uri="{BB962C8B-B14F-4D97-AF65-F5344CB8AC3E}">
        <p14:creationId xmlns:p14="http://schemas.microsoft.com/office/powerpoint/2010/main" val="30756662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A62674-ADB2-42D4-B8E9-13688C3B98A9}" type="slidenum">
              <a:rPr lang="en-US" smtClean="0"/>
              <a:pPr>
                <a:defRPr/>
              </a:pPr>
              <a:t>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371895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en-US" smtClean="0"/>
          </a:p>
        </p:txBody>
      </p:sp>
    </p:spTree>
    <p:extLst>
      <p:ext uri="{BB962C8B-B14F-4D97-AF65-F5344CB8AC3E}">
        <p14:creationId xmlns:p14="http://schemas.microsoft.com/office/powerpoint/2010/main" val="25772904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en-US" smtClean="0"/>
          </a:p>
        </p:txBody>
      </p:sp>
    </p:spTree>
    <p:extLst>
      <p:ext uri="{BB962C8B-B14F-4D97-AF65-F5344CB8AC3E}">
        <p14:creationId xmlns:p14="http://schemas.microsoft.com/office/powerpoint/2010/main" val="4133592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905210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335756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164FA4-D929-4BC1-AA33-1704434187A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27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164FA4-D929-4BC1-AA33-1704434187A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117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1"/>
          <p:cNvGrpSpPr>
            <a:grpSpLocks/>
          </p:cNvGrpSpPr>
          <p:nvPr userDrawn="1"/>
        </p:nvGrpSpPr>
        <p:grpSpPr bwMode="auto">
          <a:xfrm>
            <a:off x="5076057" y="3068960"/>
            <a:ext cx="4268788" cy="2800350"/>
            <a:chOff x="4406900" y="2676525"/>
            <a:chExt cx="4268788" cy="2801603"/>
          </a:xfrm>
        </p:grpSpPr>
        <p:pic>
          <p:nvPicPr>
            <p:cNvPr id="8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6900" y="3629091"/>
              <a:ext cx="380943" cy="390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3690" y="4151911"/>
              <a:ext cx="380943" cy="390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12"/>
            <p:cNvSpPr txBox="1">
              <a:spLocks noChangeArrowheads="1"/>
            </p:cNvSpPr>
            <p:nvPr userDrawn="1"/>
          </p:nvSpPr>
          <p:spPr bwMode="auto">
            <a:xfrm>
              <a:off x="4787900" y="2676525"/>
              <a:ext cx="3887788" cy="28016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defRPr/>
              </a:pPr>
              <a:endParaRPr lang="fr-BE" altLang="en-US" sz="1600" dirty="0" smtClean="0">
                <a:solidFill>
                  <a:srgbClr val="0D0D0D"/>
                </a:solidFill>
                <a:latin typeface="+mn-lt"/>
                <a:cs typeface="Arial" pitchFamily="34" charset="0"/>
              </a:endParaRPr>
            </a:p>
            <a:p>
              <a:pPr>
                <a:defRPr/>
              </a:pPr>
              <a:endParaRPr lang="fr-BE" altLang="en-US" sz="1600" dirty="0" smtClean="0">
                <a:solidFill>
                  <a:srgbClr val="0D0D0D"/>
                </a:solidFill>
                <a:latin typeface="+mn-lt"/>
                <a:cs typeface="Arial" pitchFamily="34" charset="0"/>
              </a:endParaRPr>
            </a:p>
            <a:p>
              <a:pPr>
                <a:defRPr/>
              </a:pPr>
              <a:endParaRPr lang="fr-BE" altLang="en-US" sz="1600" dirty="0" smtClean="0">
                <a:solidFill>
                  <a:srgbClr val="0D0D0D"/>
                </a:solidFill>
                <a:latin typeface="+mn-lt"/>
                <a:cs typeface="Arial" pitchFamily="34" charset="0"/>
              </a:endParaRPr>
            </a:p>
            <a:p>
              <a:pPr>
                <a:defRPr/>
              </a:pPr>
              <a:endParaRPr lang="fr-BE" altLang="en-US" sz="1600" dirty="0" smtClean="0">
                <a:solidFill>
                  <a:srgbClr val="0D0D0D"/>
                </a:solidFill>
                <a:latin typeface="+mn-lt"/>
                <a:cs typeface="Arial" pitchFamily="34" charset="0"/>
              </a:endParaRPr>
            </a:p>
            <a:p>
              <a:pPr>
                <a:defRPr/>
              </a:pPr>
              <a:r>
                <a:rPr lang="fr-BE" altLang="en-US" sz="1600" dirty="0" smtClean="0">
                  <a:latin typeface="+mn-lt"/>
                  <a:cs typeface="Arial" pitchFamily="34" charset="0"/>
                </a:rPr>
                <a:t>frank.robben@ehealth.fgov.be </a:t>
              </a:r>
            </a:p>
            <a:p>
              <a:pPr>
                <a:defRPr/>
              </a:pPr>
              <a:endParaRPr lang="fr-BE" altLang="en-US" sz="1600" dirty="0" smtClean="0">
                <a:latin typeface="+mn-lt"/>
                <a:cs typeface="Arial" pitchFamily="34" charset="0"/>
                <a:sym typeface="Arial" pitchFamily="34" charset="0"/>
              </a:endParaRPr>
            </a:p>
            <a:p>
              <a:pPr>
                <a:defRPr/>
              </a:pPr>
              <a:r>
                <a:rPr lang="fr-BE" altLang="en-US" sz="1600" dirty="0" smtClean="0">
                  <a:latin typeface="+mn-lt"/>
                  <a:cs typeface="Arial" pitchFamily="34" charset="0"/>
                  <a:sym typeface="Arial" pitchFamily="34" charset="0"/>
                </a:rPr>
                <a:t>@FrRobben</a:t>
              </a:r>
            </a:p>
            <a:p>
              <a:pPr>
                <a:defRPr/>
              </a:pPr>
              <a:endParaRPr lang="fr-BE" altLang="en-US" sz="1600" dirty="0" smtClean="0">
                <a:latin typeface="+mn-lt"/>
                <a:cs typeface="Arial" pitchFamily="34" charset="0"/>
                <a:sym typeface="Arial" pitchFamily="34" charset="0"/>
              </a:endParaRPr>
            </a:p>
            <a:p>
              <a:pPr>
                <a:defRPr/>
              </a:pPr>
              <a:r>
                <a:rPr lang="fr-BE" altLang="en-US" sz="1600" dirty="0" smtClean="0">
                  <a:latin typeface="+mn-lt"/>
                  <a:cs typeface="Arial" pitchFamily="34" charset="0"/>
                  <a:sym typeface="Arial" pitchFamily="34" charset="0"/>
                </a:rPr>
                <a:t>https://www.ehealth.fgov.be</a:t>
              </a:r>
            </a:p>
            <a:p>
              <a:pPr>
                <a:defRPr/>
              </a:pPr>
              <a:r>
                <a:rPr lang="fr-BE" altLang="en-US" sz="1600" dirty="0" smtClean="0">
                  <a:latin typeface="+mn-lt"/>
                  <a:cs typeface="Arial" pitchFamily="34" charset="0"/>
                  <a:sym typeface="Arial" pitchFamily="34" charset="0"/>
                </a:rPr>
                <a:t>https://www.ksz-bcss.fgov.be</a:t>
              </a:r>
            </a:p>
            <a:p>
              <a:pPr>
                <a:defRPr/>
              </a:pPr>
              <a:r>
                <a:rPr lang="fr-BE" altLang="en-US" sz="1600" dirty="0" smtClean="0">
                  <a:latin typeface="+mn-lt"/>
                  <a:cs typeface="Arial" pitchFamily="34" charset="0"/>
                  <a:sym typeface="Arial" pitchFamily="34" charset="0"/>
                </a:rPr>
                <a:t>https://www.frankrobben.be</a:t>
              </a:r>
              <a:endParaRPr lang="fr-BE" altLang="en-US" sz="1600" dirty="0" smtClean="0">
                <a:latin typeface="+mn-lt"/>
                <a:cs typeface="Arial" pitchFamily="34" charset="0"/>
              </a:endParaRPr>
            </a:p>
          </p:txBody>
        </p:sp>
      </p:grp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755576" y="124414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fr-BE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691680" y="2724941"/>
            <a:ext cx="6400800" cy="116386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fr-BE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" r="83862" b="92911"/>
          <a:stretch/>
        </p:blipFill>
        <p:spPr>
          <a:xfrm>
            <a:off x="7308305" y="6381328"/>
            <a:ext cx="1475656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579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052736"/>
            <a:ext cx="8229600" cy="5328592"/>
          </a:xfrm>
        </p:spPr>
        <p:txBody>
          <a:bodyPr>
            <a:normAutofit/>
          </a:bodyPr>
          <a:lstStyle>
            <a:lvl1pPr>
              <a:defRPr sz="2800">
                <a:latin typeface="+mn-lt"/>
                <a:cs typeface="Arial" panose="020B060402020202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2400">
                <a:latin typeface="+mn-lt"/>
                <a:cs typeface="Arial" panose="020B0604020202020204" pitchFamily="34" charset="0"/>
              </a:defRPr>
            </a:lvl2pPr>
            <a:lvl3pPr>
              <a:defRPr sz="2400">
                <a:latin typeface="+mn-lt"/>
                <a:cs typeface="Arial" panose="020B0604020202020204" pitchFamily="34" charset="0"/>
              </a:defRPr>
            </a:lvl3pPr>
            <a:lvl4pPr>
              <a:defRPr sz="2400">
                <a:latin typeface="+mn-lt"/>
                <a:cs typeface="Arial" panose="020B0604020202020204" pitchFamily="34" charset="0"/>
              </a:defRPr>
            </a:lvl4pPr>
            <a:lvl5pPr>
              <a:defRPr sz="24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230E-FFBB-4CCB-ABD7-198084EDE768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67507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fr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930495"/>
            <a:ext cx="4245868" cy="48228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51520" y="1489869"/>
            <a:ext cx="4245868" cy="488637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B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4" y="930495"/>
            <a:ext cx="4247456" cy="48228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6" y="1489869"/>
            <a:ext cx="4247455" cy="4886374"/>
          </a:xfrm>
        </p:spPr>
        <p:txBody>
          <a:bodyPr/>
          <a:lstStyle>
            <a:lvl1pPr>
              <a:defRPr sz="2400" b="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B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230E-FFBB-4CCB-ABD7-198084EDE768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6745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230E-FFBB-4CCB-ABD7-198084EDE768}" type="slidenum">
              <a:rPr lang="fr-BE" smtClean="0"/>
              <a:t>‹#›</a:t>
            </a:fld>
            <a:endParaRPr lang="fr-BE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0872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301664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9141" y="1387227"/>
            <a:ext cx="4176122" cy="4176122"/>
          </a:xfrm>
          <a:prstGeom prst="rect">
            <a:avLst/>
          </a:prstGeom>
          <a:solidFill>
            <a:srgbClr val="525252"/>
          </a:solidFill>
          <a:ln>
            <a:noFill/>
          </a:ln>
        </p:spPr>
      </p:pic>
      <p:grpSp>
        <p:nvGrpSpPr>
          <p:cNvPr id="6" name="Group 11"/>
          <p:cNvGrpSpPr>
            <a:grpSpLocks/>
          </p:cNvGrpSpPr>
          <p:nvPr userDrawn="1"/>
        </p:nvGrpSpPr>
        <p:grpSpPr bwMode="auto">
          <a:xfrm>
            <a:off x="4585320" y="2132856"/>
            <a:ext cx="4268788" cy="2800350"/>
            <a:chOff x="4406900" y="2676525"/>
            <a:chExt cx="4268788" cy="2801603"/>
          </a:xfrm>
        </p:grpSpPr>
        <p:pic>
          <p:nvPicPr>
            <p:cNvPr id="7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6900" y="3629091"/>
              <a:ext cx="380943" cy="390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3690" y="4151911"/>
              <a:ext cx="380943" cy="390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12"/>
            <p:cNvSpPr txBox="1">
              <a:spLocks noChangeArrowheads="1"/>
            </p:cNvSpPr>
            <p:nvPr userDrawn="1"/>
          </p:nvSpPr>
          <p:spPr bwMode="auto">
            <a:xfrm>
              <a:off x="4787900" y="2676525"/>
              <a:ext cx="3887788" cy="28016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defRPr/>
              </a:pPr>
              <a:endParaRPr lang="fr-BE" altLang="en-US" sz="1600" dirty="0" smtClean="0">
                <a:solidFill>
                  <a:srgbClr val="0D0D0D"/>
                </a:solidFill>
                <a:latin typeface="+mn-lt"/>
                <a:cs typeface="Arial" pitchFamily="34" charset="0"/>
              </a:endParaRPr>
            </a:p>
            <a:p>
              <a:pPr>
                <a:defRPr/>
              </a:pPr>
              <a:endParaRPr lang="fr-BE" altLang="en-US" sz="1600" dirty="0" smtClean="0">
                <a:solidFill>
                  <a:srgbClr val="0D0D0D"/>
                </a:solidFill>
                <a:latin typeface="+mn-lt"/>
                <a:cs typeface="Arial" pitchFamily="34" charset="0"/>
              </a:endParaRPr>
            </a:p>
            <a:p>
              <a:pPr>
                <a:defRPr/>
              </a:pPr>
              <a:endParaRPr lang="fr-BE" altLang="en-US" sz="1600" dirty="0" smtClean="0">
                <a:solidFill>
                  <a:srgbClr val="0D0D0D"/>
                </a:solidFill>
                <a:latin typeface="+mn-lt"/>
                <a:cs typeface="Arial" pitchFamily="34" charset="0"/>
              </a:endParaRPr>
            </a:p>
            <a:p>
              <a:pPr>
                <a:defRPr/>
              </a:pPr>
              <a:endParaRPr lang="fr-BE" altLang="en-US" sz="1600" dirty="0" smtClean="0">
                <a:solidFill>
                  <a:srgbClr val="0D0D0D"/>
                </a:solidFill>
                <a:latin typeface="+mn-lt"/>
                <a:cs typeface="Arial" pitchFamily="34" charset="0"/>
              </a:endParaRPr>
            </a:p>
            <a:p>
              <a:pPr>
                <a:defRPr/>
              </a:pPr>
              <a:r>
                <a:rPr lang="fr-BE" altLang="en-US" sz="1600" dirty="0" smtClean="0">
                  <a:latin typeface="+mn-lt"/>
                  <a:cs typeface="Arial" pitchFamily="34" charset="0"/>
                </a:rPr>
                <a:t>frank.robben@ehealth.fgov.be </a:t>
              </a:r>
            </a:p>
            <a:p>
              <a:pPr>
                <a:defRPr/>
              </a:pPr>
              <a:endParaRPr lang="fr-BE" altLang="en-US" sz="1600" dirty="0" smtClean="0">
                <a:latin typeface="+mn-lt"/>
                <a:cs typeface="Arial" pitchFamily="34" charset="0"/>
                <a:sym typeface="Arial" pitchFamily="34" charset="0"/>
              </a:endParaRPr>
            </a:p>
            <a:p>
              <a:pPr>
                <a:defRPr/>
              </a:pPr>
              <a:r>
                <a:rPr lang="fr-BE" altLang="en-US" sz="1600" dirty="0" smtClean="0">
                  <a:latin typeface="+mn-lt"/>
                  <a:cs typeface="Arial" pitchFamily="34" charset="0"/>
                  <a:sym typeface="Arial" pitchFamily="34" charset="0"/>
                </a:rPr>
                <a:t>@FrRobben</a:t>
              </a:r>
            </a:p>
            <a:p>
              <a:pPr>
                <a:defRPr/>
              </a:pPr>
              <a:endParaRPr lang="fr-BE" altLang="en-US" sz="1600" dirty="0" smtClean="0">
                <a:latin typeface="+mn-lt"/>
                <a:cs typeface="Arial" pitchFamily="34" charset="0"/>
                <a:sym typeface="Arial" pitchFamily="34" charset="0"/>
              </a:endParaRPr>
            </a:p>
            <a:p>
              <a:pPr>
                <a:defRPr/>
              </a:pPr>
              <a:r>
                <a:rPr lang="fr-BE" altLang="en-US" sz="1600" dirty="0" smtClean="0">
                  <a:latin typeface="+mn-lt"/>
                  <a:cs typeface="Arial" pitchFamily="34" charset="0"/>
                  <a:sym typeface="Arial" pitchFamily="34" charset="0"/>
                </a:rPr>
                <a:t>https://www.ehealth.fgov.be</a:t>
              </a:r>
            </a:p>
            <a:p>
              <a:pPr>
                <a:defRPr/>
              </a:pPr>
              <a:r>
                <a:rPr lang="fr-BE" altLang="en-US" sz="1600" dirty="0" smtClean="0">
                  <a:latin typeface="+mn-lt"/>
                  <a:cs typeface="Arial" pitchFamily="34" charset="0"/>
                  <a:sym typeface="Arial" pitchFamily="34" charset="0"/>
                </a:rPr>
                <a:t>https://www.ksz-bcss.fgov.be</a:t>
              </a:r>
            </a:p>
            <a:p>
              <a:pPr>
                <a:defRPr/>
              </a:pPr>
              <a:r>
                <a:rPr lang="fr-BE" altLang="en-US" sz="1600" dirty="0" smtClean="0">
                  <a:latin typeface="+mn-lt"/>
                  <a:cs typeface="Arial" pitchFamily="34" charset="0"/>
                  <a:sym typeface="Arial" pitchFamily="34" charset="0"/>
                </a:rPr>
                <a:t>https://www.frankrobben.be</a:t>
              </a:r>
              <a:endParaRPr lang="fr-BE" altLang="en-US" sz="1600" dirty="0" smtClean="0">
                <a:latin typeface="+mn-lt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2004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448253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nl-B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64570" y="6536343"/>
            <a:ext cx="481642" cy="216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0" y="5085184"/>
            <a:ext cx="9144000" cy="177281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5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800"/>
          </a:p>
        </p:txBody>
      </p:sp>
    </p:spTree>
    <p:extLst>
      <p:ext uri="{BB962C8B-B14F-4D97-AF65-F5344CB8AC3E}">
        <p14:creationId xmlns:p14="http://schemas.microsoft.com/office/powerpoint/2010/main" val="2943361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fr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64570" y="6536343"/>
            <a:ext cx="481642" cy="216000"/>
          </a:xfrm>
          <a:prstGeom prst="rect">
            <a:avLst/>
          </a:prstGeom>
        </p:spPr>
        <p:txBody>
          <a:bodyPr/>
          <a:lstStyle/>
          <a:p>
            <a:fld id="{13B540AB-6939-4937-A918-1D15FF1C7CE3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395536" y="1052736"/>
            <a:ext cx="8748464" cy="547260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763853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7C9F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BE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18520" y="645334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BE" dirty="0" smtClean="0"/>
              <a:t> </a:t>
            </a:r>
            <a:fld id="{30A9230E-FFBB-4CCB-ABD7-198084EDE768}" type="slidenum">
              <a:rPr lang="fr-BE" smtClean="0"/>
              <a:pPr/>
              <a:t>‹#›</a:t>
            </a:fld>
            <a:r>
              <a:rPr lang="fr-BE" dirty="0" smtClean="0"/>
              <a:t> 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240707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- Webs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 hasCustomPrompt="1"/>
          </p:nvPr>
        </p:nvSpPr>
        <p:spPr>
          <a:xfrm>
            <a:off x="270000" y="4680002"/>
            <a:ext cx="8640000" cy="323165"/>
          </a:xfrm>
          <a:prstGeom prst="rect">
            <a:avLst/>
          </a:prstGeom>
          <a:noFill/>
        </p:spPr>
        <p:txBody>
          <a:bodyPr wrap="square" lIns="36000" rIns="36000" anchor="t" anchorCtr="0">
            <a:spAutoFit/>
          </a:bodyPr>
          <a:lstStyle>
            <a:lvl1pPr marL="0" indent="0" algn="l" eaLnBrk="1" latinLnBrk="0" hangingPunct="1">
              <a:buNone/>
              <a:defRPr kumimoji="0" sz="1500" b="1" cap="all" baseline="0">
                <a:solidFill>
                  <a:schemeClr val="accent3"/>
                </a:solidFill>
                <a:latin typeface="+mj-lt"/>
              </a:defRPr>
            </a:lvl1pPr>
            <a:lvl2pPr marL="342900" indent="0" algn="ctr" eaLnBrk="1" latinLnBrk="0" hangingPunct="1">
              <a:buNone/>
            </a:lvl2pPr>
            <a:lvl3pPr marL="685800" indent="0" algn="ctr" eaLnBrk="1" latinLnBrk="0" hangingPunct="1">
              <a:buNone/>
            </a:lvl3pPr>
            <a:lvl4pPr marL="1028700" indent="0" algn="ctr" eaLnBrk="1" latinLnBrk="0" hangingPunct="1">
              <a:buNone/>
            </a:lvl4pPr>
            <a:lvl5pPr marL="1371600" indent="0" algn="ctr" eaLnBrk="1" latinLnBrk="0" hangingPunct="1">
              <a:buNone/>
            </a:lvl5pPr>
            <a:lvl6pPr marL="1714500" indent="0" algn="ctr" eaLnBrk="1" latinLnBrk="0" hangingPunct="1">
              <a:buNone/>
            </a:lvl6pPr>
            <a:lvl7pPr marL="2057400" indent="0" algn="ctr" eaLnBrk="1" latinLnBrk="0" hangingPunct="1">
              <a:buNone/>
            </a:lvl7pPr>
            <a:lvl8pPr marL="2400300" indent="0" algn="ctr" eaLnBrk="1" latinLnBrk="0" hangingPunct="1">
              <a:buNone/>
            </a:lvl8pPr>
            <a:lvl9pPr marL="2743200" indent="0" algn="ctr" eaLnBrk="1" latinLnBrk="0" hangingPunct="1">
              <a:buNone/>
            </a:lvl9pPr>
            <a:extLst/>
          </a:lstStyle>
          <a:p>
            <a:pPr eaLnBrk="1" latinLnBrk="1" hangingPunct="1"/>
            <a:r>
              <a:rPr lang="en-US" noProof="0" dirty="0"/>
              <a:t>CLICK TO EDIT MASTER SUBTITLE STYLE</a:t>
            </a:r>
            <a:endParaRPr lang="en-GB" noProof="0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70000" y="4140000"/>
            <a:ext cx="8640000" cy="432000"/>
          </a:xfrm>
          <a:prstGeom prst="rect">
            <a:avLst/>
          </a:prstGeom>
        </p:spPr>
        <p:txBody>
          <a:bodyPr rIns="36000" rtlCol="0" anchor="b">
            <a:noAutofit/>
          </a:bodyPr>
          <a:lstStyle>
            <a:lvl1pPr marL="0" indent="0" algn="l" eaLnBrk="1" latinLnBrk="0" hangingPunct="1">
              <a:defRPr kumimoji="0" sz="2400" b="1" cap="all" normalizeH="0" baseline="0">
                <a:solidFill>
                  <a:schemeClr val="tx2"/>
                </a:solidFill>
                <a:latin typeface="+mj-lt"/>
              </a:defRPr>
            </a:lvl1pPr>
            <a:extLst/>
          </a:lstStyle>
          <a:p>
            <a:pPr eaLnBrk="1" latinLnBrk="1" hangingPunct="1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8" name="ZoneTexte 9"/>
          <p:cNvSpPr txBox="1"/>
          <p:nvPr userDrawn="1"/>
        </p:nvSpPr>
        <p:spPr>
          <a:xfrm rot="16200000" flipH="1">
            <a:off x="-654721" y="6077122"/>
            <a:ext cx="1436917" cy="173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buSzPct val="100000"/>
              <a:defRPr/>
            </a:pPr>
            <a:r>
              <a:rPr lang="en-GB" sz="525" i="0" noProof="0">
                <a:solidFill>
                  <a:schemeClr val="tx1">
                    <a:lumMod val="20000"/>
                    <a:lumOff val="80000"/>
                  </a:schemeClr>
                </a:solidFill>
                <a:latin typeface="+mj-lt"/>
                <a:cs typeface="Calibri" pitchFamily="34" charset="0"/>
                <a:sym typeface="Arial" charset="0"/>
              </a:rPr>
              <a:t>©Xperthis - All rights reserved</a:t>
            </a: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0" y="6814800"/>
            <a:ext cx="1620000" cy="36000"/>
            <a:chOff x="0" y="5100300"/>
            <a:chExt cx="9144000" cy="43200"/>
          </a:xfrm>
        </p:grpSpPr>
        <p:sp>
          <p:nvSpPr>
            <p:cNvPr id="40" name="Rectangle 39"/>
            <p:cNvSpPr/>
            <p:nvPr/>
          </p:nvSpPr>
          <p:spPr>
            <a:xfrm>
              <a:off x="0" y="5100300"/>
              <a:ext cx="1828800" cy="43200"/>
            </a:xfrm>
            <a:prstGeom prst="rect">
              <a:avLst/>
            </a:prstGeom>
            <a:solidFill>
              <a:srgbClr val="202F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>
                <a:latin typeface="+mj-lt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828800" y="5100300"/>
              <a:ext cx="1828800" cy="43200"/>
            </a:xfrm>
            <a:prstGeom prst="rect">
              <a:avLst/>
            </a:prstGeom>
            <a:solidFill>
              <a:srgbClr val="007B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>
                <a:latin typeface="+mj-lt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3657600" y="5100300"/>
              <a:ext cx="1828800" cy="43200"/>
            </a:xfrm>
            <a:prstGeom prst="rect">
              <a:avLst/>
            </a:prstGeom>
            <a:solidFill>
              <a:srgbClr val="4D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>
                <a:latin typeface="+mj-lt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5486400" y="5100300"/>
              <a:ext cx="1828800" cy="43200"/>
            </a:xfrm>
            <a:prstGeom prst="rect">
              <a:avLst/>
            </a:prstGeom>
            <a:solidFill>
              <a:srgbClr val="D81F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>
                <a:latin typeface="+mj-lt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315200" y="5100300"/>
              <a:ext cx="1828800" cy="43200"/>
            </a:xfrm>
            <a:prstGeom prst="rect">
              <a:avLst/>
            </a:prstGeom>
            <a:solidFill>
              <a:srgbClr val="5F61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>
                <a:latin typeface="+mj-lt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0" y="5100300"/>
              <a:ext cx="1828800" cy="43200"/>
            </a:xfrm>
            <a:prstGeom prst="rect">
              <a:avLst/>
            </a:prstGeom>
            <a:solidFill>
              <a:srgbClr val="002F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>
                <a:latin typeface="+mj-lt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828800" y="5100300"/>
              <a:ext cx="1828800" cy="43200"/>
            </a:xfrm>
            <a:prstGeom prst="rect">
              <a:avLst/>
            </a:prstGeom>
            <a:solidFill>
              <a:srgbClr val="007C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>
                <a:latin typeface="+mj-lt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657600" y="5100300"/>
              <a:ext cx="1828800" cy="43200"/>
            </a:xfrm>
            <a:prstGeom prst="rect">
              <a:avLst/>
            </a:prstGeom>
            <a:solidFill>
              <a:srgbClr val="4FA9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>
                <a:latin typeface="+mj-lt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486400" y="5100300"/>
              <a:ext cx="1828800" cy="43200"/>
            </a:xfrm>
            <a:prstGeom prst="rect">
              <a:avLst/>
            </a:prstGeom>
            <a:solidFill>
              <a:srgbClr val="D719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>
                <a:latin typeface="+mj-lt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7315200" y="5100300"/>
              <a:ext cx="1828800" cy="43200"/>
            </a:xfrm>
            <a:prstGeom prst="rect">
              <a:avLst/>
            </a:prstGeom>
            <a:solidFill>
              <a:srgbClr val="5B60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>
                <a:latin typeface="+mj-lt"/>
              </a:endParaRPr>
            </a:p>
          </p:txBody>
        </p:sp>
      </p:grpSp>
      <p:cxnSp>
        <p:nvCxnSpPr>
          <p:cNvPr id="51" name="Straight Connector 50"/>
          <p:cNvCxnSpPr/>
          <p:nvPr userDrawn="1"/>
        </p:nvCxnSpPr>
        <p:spPr>
          <a:xfrm flipV="1">
            <a:off x="2033718" y="6356350"/>
            <a:ext cx="6894282" cy="0"/>
          </a:xfrm>
          <a:prstGeom prst="line">
            <a:avLst/>
          </a:prstGeom>
          <a:ln w="3175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Date Placeholder 3"/>
          <p:cNvSpPr>
            <a:spLocks noGrp="1"/>
          </p:cNvSpPr>
          <p:nvPr>
            <p:ph type="dt" sz="half" idx="2"/>
          </p:nvPr>
        </p:nvSpPr>
        <p:spPr>
          <a:xfrm>
            <a:off x="1979712" y="6356353"/>
            <a:ext cx="81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i="0">
                <a:solidFill>
                  <a:schemeClr val="bg2"/>
                </a:solidFill>
                <a:latin typeface="+mj-lt"/>
              </a:defRPr>
            </a:lvl1pPr>
          </a:lstStyle>
          <a:p>
            <a:endParaRPr lang="nl-BE"/>
          </a:p>
        </p:txBody>
      </p:sp>
      <p:sp>
        <p:nvSpPr>
          <p:cNvPr id="5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73903" y="6356353"/>
            <a:ext cx="45471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i="0">
                <a:solidFill>
                  <a:schemeClr val="bg2"/>
                </a:solidFill>
                <a:latin typeface="+mj-lt"/>
              </a:defRPr>
            </a:lvl1pPr>
          </a:lstStyle>
          <a:p>
            <a:endParaRPr lang="en-GB"/>
          </a:p>
        </p:txBody>
      </p:sp>
      <p:sp>
        <p:nvSpPr>
          <p:cNvPr id="5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05214" y="6356353"/>
            <a:ext cx="4227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i="0">
                <a:solidFill>
                  <a:schemeClr val="bg2"/>
                </a:solidFill>
                <a:latin typeface="+mj-lt"/>
              </a:defRPr>
            </a:lvl1pPr>
          </a:lstStyle>
          <a:p>
            <a:fld id="{923470A0-9685-4DB9-B0D6-549D2F27D06D}" type="slidenum">
              <a:rPr lang="nl-BE" smtClean="0"/>
              <a:pPr/>
              <a:t>‹#›</a:t>
            </a:fld>
            <a:endParaRPr lang="nl-BE"/>
          </a:p>
        </p:txBody>
      </p:sp>
      <p:sp>
        <p:nvSpPr>
          <p:cNvPr id="60" name="Content Placeholder 20"/>
          <p:cNvSpPr>
            <a:spLocks noGrp="1"/>
          </p:cNvSpPr>
          <p:nvPr>
            <p:ph sz="quarter" idx="11" hasCustomPrompt="1"/>
          </p:nvPr>
        </p:nvSpPr>
        <p:spPr>
          <a:xfrm>
            <a:off x="7713000" y="5220003"/>
            <a:ext cx="1215000" cy="909201"/>
          </a:xfrm>
        </p:spPr>
        <p:txBody>
          <a:bodyPr>
            <a:normAutofit/>
          </a:bodyPr>
          <a:lstStyle>
            <a:lvl1pPr marL="0" indent="0">
              <a:buNone/>
              <a:defRPr sz="825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Insert logo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EFF6F8"/>
              </a:clrFrom>
              <a:clrTo>
                <a:srgbClr val="EFF6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" y="0"/>
            <a:ext cx="9147600" cy="2719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9078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" r="83862" b="92911"/>
          <a:stretch/>
        </p:blipFill>
        <p:spPr>
          <a:xfrm>
            <a:off x="7308305" y="6381328"/>
            <a:ext cx="1475656" cy="43204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fr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52736"/>
            <a:ext cx="8229600" cy="5328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18520" y="64533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BE" dirty="0" smtClean="0"/>
              <a:t>- </a:t>
            </a:r>
            <a:fld id="{30A9230E-FFBB-4CCB-ABD7-198084EDE768}" type="slidenum">
              <a:rPr lang="fr-BE" smtClean="0"/>
              <a:pPr/>
              <a:t>‹#›</a:t>
            </a:fld>
            <a:r>
              <a:rPr lang="fr-BE" dirty="0" smtClean="0"/>
              <a:t> -</a:t>
            </a:r>
            <a:endParaRPr lang="fr-BE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908720"/>
            <a:ext cx="9144000" cy="0"/>
          </a:xfrm>
          <a:prstGeom prst="line">
            <a:avLst/>
          </a:prstGeom>
          <a:ln w="19050">
            <a:solidFill>
              <a:srgbClr val="52525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3297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0" r:id="rId2"/>
    <p:sldLayoutId id="2147483653" r:id="rId3"/>
    <p:sldLayoutId id="2147483649" r:id="rId4"/>
    <p:sldLayoutId id="2147483680" r:id="rId5"/>
    <p:sldLayoutId id="2147483683" r:id="rId6"/>
    <p:sldLayoutId id="2147483684" r:id="rId7"/>
    <p:sldLayoutId id="2147483685" r:id="rId8"/>
    <p:sldLayoutId id="2147483686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>
              <a:lumMod val="65000"/>
              <a:lumOff val="35000"/>
            </a:schemeClr>
          </a:solidFill>
          <a:latin typeface="+mn-lt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4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4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ts val="600"/>
        </a:spcBef>
        <a:buFont typeface="Arial" panose="020B0604020202020204" pitchFamily="34" charset="0"/>
        <a:buChar char="»"/>
        <a:defRPr lang="fr-BE" sz="24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jpeg"/><Relationship Id="rId5" Type="http://schemas.openxmlformats.org/officeDocument/2006/relationships/image" Target="../media/image1.jp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ijngezondheid.belgie.be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cloud.belgium.be/rest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5.png"/><Relationship Id="rId3" Type="http://schemas.openxmlformats.org/officeDocument/2006/relationships/image" Target="../media/image7.jpeg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13.png"/><Relationship Id="rId5" Type="http://schemas.openxmlformats.org/officeDocument/2006/relationships/image" Target="../media/image9.png"/><Relationship Id="rId10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10" Type="http://schemas.openxmlformats.org/officeDocument/2006/relationships/image" Target="../media/image69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reuse.smals.be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32.jpeg"/><Relationship Id="rId7" Type="http://schemas.openxmlformats.org/officeDocument/2006/relationships/image" Target="../media/image24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11" Type="http://schemas.openxmlformats.org/officeDocument/2006/relationships/image" Target="../media/image36.png"/><Relationship Id="rId5" Type="http://schemas.openxmlformats.org/officeDocument/2006/relationships/image" Target="../media/image34.png"/><Relationship Id="rId10" Type="http://schemas.openxmlformats.org/officeDocument/2006/relationships/image" Target="../media/image29.png"/><Relationship Id="rId4" Type="http://schemas.openxmlformats.org/officeDocument/2006/relationships/image" Target="../media/image33.png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99852" y="3573064"/>
            <a:ext cx="8640000" cy="432000"/>
          </a:xfrm>
        </p:spPr>
        <p:txBody>
          <a:bodyPr/>
          <a:lstStyle/>
          <a:p>
            <a:r>
              <a:rPr lang="en-US" sz="4400" dirty="0"/>
              <a:t>Dare to share</a:t>
            </a:r>
            <a:endParaRPr lang="fr-BE" sz="4400" dirty="0"/>
          </a:p>
        </p:txBody>
      </p:sp>
      <p:grpSp>
        <p:nvGrpSpPr>
          <p:cNvPr id="14" name="Group 11"/>
          <p:cNvGrpSpPr>
            <a:grpSpLocks/>
          </p:cNvGrpSpPr>
          <p:nvPr/>
        </p:nvGrpSpPr>
        <p:grpSpPr bwMode="auto">
          <a:xfrm>
            <a:off x="5004048" y="2492896"/>
            <a:ext cx="4268788" cy="2800350"/>
            <a:chOff x="4406900" y="2676525"/>
            <a:chExt cx="4268788" cy="2801603"/>
          </a:xfrm>
        </p:grpSpPr>
        <p:pic>
          <p:nvPicPr>
            <p:cNvPr id="15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6900" y="3629091"/>
              <a:ext cx="380943" cy="390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3690" y="4151911"/>
              <a:ext cx="380943" cy="390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Box 12"/>
            <p:cNvSpPr txBox="1">
              <a:spLocks noChangeArrowheads="1"/>
            </p:cNvSpPr>
            <p:nvPr userDrawn="1"/>
          </p:nvSpPr>
          <p:spPr bwMode="auto">
            <a:xfrm>
              <a:off x="4787900" y="2676525"/>
              <a:ext cx="3887788" cy="28016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defRPr/>
              </a:pPr>
              <a:endParaRPr lang="fr-BE" altLang="en-US" sz="1600" dirty="0" smtClean="0">
                <a:solidFill>
                  <a:srgbClr val="0D0D0D"/>
                </a:solidFill>
                <a:latin typeface="+mn-lt"/>
                <a:cs typeface="Arial" pitchFamily="34" charset="0"/>
              </a:endParaRPr>
            </a:p>
            <a:p>
              <a:pPr>
                <a:defRPr/>
              </a:pPr>
              <a:endParaRPr lang="fr-BE" altLang="en-US" sz="1600" dirty="0" smtClean="0">
                <a:solidFill>
                  <a:srgbClr val="0D0D0D"/>
                </a:solidFill>
                <a:latin typeface="+mn-lt"/>
                <a:cs typeface="Arial" pitchFamily="34" charset="0"/>
              </a:endParaRPr>
            </a:p>
            <a:p>
              <a:pPr>
                <a:defRPr/>
              </a:pPr>
              <a:endParaRPr lang="fr-BE" altLang="en-US" sz="1600" dirty="0" smtClean="0">
                <a:solidFill>
                  <a:srgbClr val="0D0D0D"/>
                </a:solidFill>
                <a:latin typeface="+mn-lt"/>
                <a:cs typeface="Arial" pitchFamily="34" charset="0"/>
              </a:endParaRPr>
            </a:p>
            <a:p>
              <a:pPr>
                <a:defRPr/>
              </a:pPr>
              <a:endParaRPr lang="fr-BE" altLang="en-US" sz="1600" dirty="0" smtClean="0">
                <a:solidFill>
                  <a:srgbClr val="0D0D0D"/>
                </a:solidFill>
                <a:latin typeface="+mn-lt"/>
                <a:cs typeface="Arial" pitchFamily="34" charset="0"/>
              </a:endParaRPr>
            </a:p>
            <a:p>
              <a:pPr>
                <a:defRPr/>
              </a:pPr>
              <a:r>
                <a:rPr lang="fr-BE" altLang="en-US" sz="1600" dirty="0" smtClean="0">
                  <a:latin typeface="+mn-lt"/>
                  <a:cs typeface="Arial" pitchFamily="34" charset="0"/>
                </a:rPr>
                <a:t>frank.robben@ehealth.fgov.be </a:t>
              </a:r>
            </a:p>
            <a:p>
              <a:pPr>
                <a:defRPr/>
              </a:pPr>
              <a:endParaRPr lang="fr-BE" altLang="en-US" sz="1600" dirty="0" smtClean="0">
                <a:latin typeface="+mn-lt"/>
                <a:cs typeface="Arial" pitchFamily="34" charset="0"/>
                <a:sym typeface="Arial" pitchFamily="34" charset="0"/>
              </a:endParaRPr>
            </a:p>
            <a:p>
              <a:pPr>
                <a:defRPr/>
              </a:pPr>
              <a:r>
                <a:rPr lang="fr-BE" altLang="en-US" sz="1600" dirty="0" smtClean="0">
                  <a:latin typeface="+mn-lt"/>
                  <a:cs typeface="Arial" pitchFamily="34" charset="0"/>
                  <a:sym typeface="Arial" pitchFamily="34" charset="0"/>
                </a:rPr>
                <a:t>@FrRobben</a:t>
              </a:r>
            </a:p>
            <a:p>
              <a:pPr>
                <a:defRPr/>
              </a:pPr>
              <a:endParaRPr lang="fr-BE" altLang="en-US" sz="1600" dirty="0" smtClean="0">
                <a:latin typeface="+mn-lt"/>
                <a:cs typeface="Arial" pitchFamily="34" charset="0"/>
                <a:sym typeface="Arial" pitchFamily="34" charset="0"/>
              </a:endParaRPr>
            </a:p>
            <a:p>
              <a:pPr>
                <a:defRPr/>
              </a:pPr>
              <a:r>
                <a:rPr lang="fr-BE" altLang="en-US" sz="1600" dirty="0" smtClean="0">
                  <a:latin typeface="+mn-lt"/>
                  <a:cs typeface="Arial" pitchFamily="34" charset="0"/>
                  <a:sym typeface="Arial" pitchFamily="34" charset="0"/>
                </a:rPr>
                <a:t>https://www.ehealth.fgov.be</a:t>
              </a:r>
            </a:p>
            <a:p>
              <a:pPr>
                <a:defRPr/>
              </a:pPr>
              <a:r>
                <a:rPr lang="fr-BE" altLang="en-US" sz="1600" dirty="0" smtClean="0">
                  <a:latin typeface="+mn-lt"/>
                  <a:cs typeface="Arial" pitchFamily="34" charset="0"/>
                  <a:sym typeface="Arial" pitchFamily="34" charset="0"/>
                </a:rPr>
                <a:t>https://www.ksz-bcss.fgov.be</a:t>
              </a:r>
            </a:p>
            <a:p>
              <a:pPr>
                <a:defRPr/>
              </a:pPr>
              <a:r>
                <a:rPr lang="fr-BE" altLang="en-US" sz="1600" dirty="0" smtClean="0">
                  <a:latin typeface="+mn-lt"/>
                  <a:cs typeface="Arial" pitchFamily="34" charset="0"/>
                  <a:sym typeface="Arial" pitchFamily="34" charset="0"/>
                </a:rPr>
                <a:t>https://www.frankrobben.be</a:t>
              </a:r>
              <a:endParaRPr lang="fr-BE" altLang="en-US" sz="1600" dirty="0" smtClean="0">
                <a:latin typeface="+mn-lt"/>
                <a:cs typeface="Arial" pitchFamily="34" charset="0"/>
              </a:endParaRP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" r="83862" b="92911"/>
          <a:stretch/>
        </p:blipFill>
        <p:spPr>
          <a:xfrm>
            <a:off x="7308304" y="5661248"/>
            <a:ext cx="1475656" cy="432048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23470A0-9685-4DB9-B0D6-549D2F27D06D}" type="slidenum">
              <a:rPr lang="nl-BE" smtClean="0"/>
              <a:pPr/>
              <a:t>1</a:t>
            </a:fld>
            <a:endParaRPr lang="nl-BE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085173"/>
            <a:ext cx="840656" cy="542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41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Impact on businesses and citizens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eHealth makes high-quality medical information available for medical practitioners, resulting in many benefits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aster, better diagnostics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voidance of life-threatening situations (ex. pre-existing conditions, patients’ known allergies to medicine/substance…)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ess administration, faster reimbursements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voidance of redundant treatments / examinations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act-based medicine &amp; policy development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ost reduction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asy third-party payments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ransparency for patients: online access to your own medical data / history </a:t>
            </a:r>
            <a:r>
              <a:rPr lang="en-US" dirty="0"/>
              <a:t>– </a:t>
            </a:r>
            <a:r>
              <a:rPr lang="en-US" dirty="0" smtClean="0">
                <a:hlinkClick r:id="rId2"/>
              </a:rPr>
              <a:t>www.mijngezondheid.belgie.be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230E-FFBB-4CCB-ABD7-198084EDE768}" type="slidenum">
              <a:rPr lang="fr-BE" smtClean="0"/>
              <a:pPr/>
              <a:t>10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9513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JV\RootJV\4 1 presentatie defensie gcloud\credit-squeeze-522549 wallet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50" y="8700"/>
            <a:ext cx="9149314" cy="684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339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  <a14:imgEffect>
                      <a14:saturation sat="30000"/>
                    </a14:imgEffect>
                    <a14:imgEffect>
                      <a14:brightnessContrast bright="4000" contrast="-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8" y="1124746"/>
            <a:ext cx="8342511" cy="5248559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</p:pic>
      <p:sp>
        <p:nvSpPr>
          <p:cNvPr id="296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fr-FR" noProof="0" dirty="0" smtClean="0"/>
              <a:t>Synergies - transformations</a:t>
            </a:r>
          </a:p>
        </p:txBody>
      </p:sp>
      <p:sp>
        <p:nvSpPr>
          <p:cNvPr id="29701" name="TextBox 6"/>
          <p:cNvSpPr txBox="1">
            <a:spLocks noChangeArrowheads="1"/>
          </p:cNvSpPr>
          <p:nvPr/>
        </p:nvSpPr>
        <p:spPr bwMode="auto">
          <a:xfrm>
            <a:off x="6607175" y="5997577"/>
            <a:ext cx="20907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fr-FR" sz="1400"/>
              <a:t>Bron: Booz Allen Hamilton</a:t>
            </a:r>
            <a:endParaRPr lang="en-US" altLang="fr-FR" sz="1400"/>
          </a:p>
        </p:txBody>
      </p:sp>
      <p:sp>
        <p:nvSpPr>
          <p:cNvPr id="7" name="Slide Number Placeholder 2"/>
          <p:cNvSpPr txBox="1">
            <a:spLocks/>
          </p:cNvSpPr>
          <p:nvPr/>
        </p:nvSpPr>
        <p:spPr>
          <a:xfrm>
            <a:off x="3518520" y="64533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0A9230E-FFBB-4CCB-ABD7-198084EDE768}" type="slidenum">
              <a:rPr lang="fr-BE" smtClean="0"/>
              <a:pPr/>
              <a:t>12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383079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Example: G-Cloud portfolio</a:t>
            </a:r>
            <a:endParaRPr lang="en-GB" noProof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9" y="964315"/>
            <a:ext cx="9137411" cy="52313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52" y="6214252"/>
            <a:ext cx="9036496" cy="148028"/>
          </a:xfrm>
          <a:prstGeom prst="rect">
            <a:avLst/>
          </a:prstGeom>
        </p:spPr>
      </p:pic>
      <p:sp>
        <p:nvSpPr>
          <p:cNvPr id="7" name="Slide Number Placeholder 2"/>
          <p:cNvSpPr txBox="1">
            <a:spLocks/>
          </p:cNvSpPr>
          <p:nvPr/>
        </p:nvSpPr>
        <p:spPr>
          <a:xfrm>
            <a:off x="3518520" y="64533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0A9230E-FFBB-4CCB-ABD7-198084EDE768}" type="slidenum">
              <a:rPr lang="fr-BE" smtClean="0"/>
              <a:pPr/>
              <a:t>13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14683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Example: G-Cloud - </a:t>
            </a:r>
            <a:r>
              <a:rPr lang="en-GB" noProof="0" dirty="0"/>
              <a:t>reuse of contracts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31640" y="6383011"/>
            <a:ext cx="1535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Source: Smals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42451"/>
            <a:ext cx="9183486" cy="50405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11760" y="973119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/>
              <a:t>Purchase</a:t>
            </a:r>
            <a:r>
              <a:rPr lang="nl-BE" dirty="0"/>
              <a:t> volume of common </a:t>
            </a:r>
            <a:r>
              <a:rPr lang="nl-BE" dirty="0" err="1"/>
              <a:t>contracts</a:t>
            </a:r>
            <a:endParaRPr lang="fr-BE" dirty="0"/>
          </a:p>
        </p:txBody>
      </p:sp>
      <p:sp>
        <p:nvSpPr>
          <p:cNvPr id="8" name="Slide Number Placeholder 2"/>
          <p:cNvSpPr txBox="1">
            <a:spLocks/>
          </p:cNvSpPr>
          <p:nvPr/>
        </p:nvSpPr>
        <p:spPr>
          <a:xfrm>
            <a:off x="3518520" y="64533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0A9230E-FFBB-4CCB-ABD7-198084EDE768}" type="slidenum">
              <a:rPr lang="fr-BE" smtClean="0"/>
              <a:pPr/>
              <a:t>14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55200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G-Cloud ROI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61346"/>
            <a:ext cx="9094078" cy="43924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512477"/>
            <a:ext cx="9094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400" dirty="0"/>
              <a:t>Total</a:t>
            </a:r>
            <a:endParaRPr lang="fr-BE" sz="2400" dirty="0"/>
          </a:p>
        </p:txBody>
      </p:sp>
      <p:sp>
        <p:nvSpPr>
          <p:cNvPr id="7" name="Slide Number Placeholder 2"/>
          <p:cNvSpPr txBox="1">
            <a:spLocks/>
          </p:cNvSpPr>
          <p:nvPr/>
        </p:nvSpPr>
        <p:spPr>
          <a:xfrm>
            <a:off x="3518520" y="64533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0A9230E-FFBB-4CCB-ABD7-198084EDE768}" type="slidenum">
              <a:rPr lang="fr-BE" smtClean="0"/>
              <a:pPr/>
              <a:t>15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7675270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0" name="Picture 6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4" y="1185946"/>
            <a:ext cx="8842375" cy="506239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67544" y="260648"/>
            <a:ext cx="72008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47664" y="260648"/>
            <a:ext cx="72008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627784" y="260648"/>
            <a:ext cx="72008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707904" y="260648"/>
            <a:ext cx="72008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788024" y="260648"/>
            <a:ext cx="72008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868144" y="260648"/>
            <a:ext cx="72008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948264" y="260648"/>
            <a:ext cx="72008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028384" y="260648"/>
            <a:ext cx="72008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23528" y="188640"/>
            <a:ext cx="8568952" cy="720080"/>
          </a:xfrm>
          <a:prstGeom prst="rect">
            <a:avLst/>
          </a:prstGeom>
          <a:solidFill>
            <a:srgbClr val="4F81BD">
              <a:alpha val="1098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Business components</a:t>
            </a:r>
          </a:p>
        </p:txBody>
      </p:sp>
      <p:sp>
        <p:nvSpPr>
          <p:cNvPr id="3" name="Rectangle 2"/>
          <p:cNvSpPr/>
          <p:nvPr/>
        </p:nvSpPr>
        <p:spPr>
          <a:xfrm>
            <a:off x="179512" y="116632"/>
            <a:ext cx="8856984" cy="3456384"/>
          </a:xfrm>
          <a:prstGeom prst="rect">
            <a:avLst/>
          </a:prstGeom>
          <a:solidFill>
            <a:srgbClr val="C84457">
              <a:alpha val="10588"/>
            </a:srgbClr>
          </a:solidFill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Shift of focus / Added value</a:t>
            </a:r>
          </a:p>
        </p:txBody>
      </p:sp>
      <p:sp>
        <p:nvSpPr>
          <p:cNvPr id="17" name="Slide Number Placeholder 2"/>
          <p:cNvSpPr txBox="1">
            <a:spLocks/>
          </p:cNvSpPr>
          <p:nvPr/>
        </p:nvSpPr>
        <p:spPr>
          <a:xfrm>
            <a:off x="3518520" y="64533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0A9230E-FFBB-4CCB-ABD7-198084EDE768}" type="slidenum">
              <a:rPr lang="fr-BE" smtClean="0"/>
              <a:pPr/>
              <a:t>16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528065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Example: G-Cloud REST style guide</a:t>
            </a:r>
            <a:endParaRPr lang="en-GB" noProof="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Based </a:t>
            </a:r>
            <a:r>
              <a:rPr lang="en-GB" dirty="0"/>
              <a:t>on industry standards and best practices</a:t>
            </a:r>
          </a:p>
          <a:p>
            <a:r>
              <a:rPr lang="en-GB" dirty="0"/>
              <a:t>A</a:t>
            </a:r>
            <a:r>
              <a:rPr lang="en-GB" dirty="0" smtClean="0"/>
              <a:t> </a:t>
            </a:r>
            <a:r>
              <a:rPr lang="en-GB" dirty="0"/>
              <a:t>pragmatic approach to designing RESTful APIs</a:t>
            </a:r>
          </a:p>
          <a:p>
            <a:r>
              <a:rPr lang="en-GB" dirty="0"/>
              <a:t>C</a:t>
            </a:r>
            <a:r>
              <a:rPr lang="en-GB" dirty="0" smtClean="0"/>
              <a:t>ollaborative </a:t>
            </a:r>
            <a:r>
              <a:rPr lang="en-GB" dirty="0"/>
              <a:t>effort organized in several workgroups:</a:t>
            </a:r>
          </a:p>
          <a:p>
            <a:pPr lvl="1"/>
            <a:r>
              <a:rPr lang="en-GB" dirty="0"/>
              <a:t>REST API modelling</a:t>
            </a:r>
          </a:p>
          <a:p>
            <a:pPr lvl="1"/>
            <a:r>
              <a:rPr lang="en-GB" dirty="0" smtClean="0"/>
              <a:t>Security </a:t>
            </a:r>
            <a:r>
              <a:rPr lang="en-GB" dirty="0"/>
              <a:t>(OAuth)</a:t>
            </a:r>
          </a:p>
          <a:p>
            <a:pPr lvl="1"/>
            <a:r>
              <a:rPr lang="en-GB" dirty="0"/>
              <a:t>F</a:t>
            </a:r>
            <a:r>
              <a:rPr lang="en-GB" dirty="0" smtClean="0"/>
              <a:t>unctional/business </a:t>
            </a:r>
            <a:r>
              <a:rPr lang="en-GB" dirty="0"/>
              <a:t>vocabularies (temporal, location, person, enterprises)</a:t>
            </a:r>
          </a:p>
          <a:p>
            <a:r>
              <a:rPr lang="en-GB" dirty="0"/>
              <a:t>W</a:t>
            </a:r>
            <a:r>
              <a:rPr lang="en-GB" dirty="0" smtClean="0"/>
              <a:t>ork </a:t>
            </a:r>
            <a:r>
              <a:rPr lang="en-GB" dirty="0"/>
              <a:t>in progress</a:t>
            </a:r>
          </a:p>
          <a:p>
            <a:r>
              <a:rPr lang="en-GB" dirty="0">
                <a:hlinkClick r:id="rId3"/>
              </a:rPr>
              <a:t>https://www.gcloud.belgium.be/rest/</a:t>
            </a:r>
            <a:endParaRPr lang="en-GB" dirty="0"/>
          </a:p>
          <a:p>
            <a:endParaRPr lang="nl-BE" dirty="0"/>
          </a:p>
        </p:txBody>
      </p:sp>
      <p:pic>
        <p:nvPicPr>
          <p:cNvPr id="5" name="Picture 4" descr="Image result for restafaria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077072"/>
            <a:ext cx="1481780" cy="1433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2"/>
          <p:cNvSpPr txBox="1">
            <a:spLocks/>
          </p:cNvSpPr>
          <p:nvPr/>
        </p:nvSpPr>
        <p:spPr>
          <a:xfrm>
            <a:off x="3518520" y="64533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0A9230E-FFBB-4CCB-ABD7-198084EDE768}" type="slidenum">
              <a:rPr lang="fr-BE" smtClean="0"/>
              <a:pPr/>
              <a:t>17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12391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Re-use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GB" noProof="0" dirty="0"/>
              <a:t>K</a:t>
            </a:r>
            <a:r>
              <a:rPr lang="en-GB" noProof="0" dirty="0" smtClean="0"/>
              <a:t>nowledge transfer &amp; communities</a:t>
            </a:r>
          </a:p>
          <a:p>
            <a:pPr lvl="1"/>
            <a:r>
              <a:rPr lang="en-GB" noProof="0" dirty="0" smtClean="0"/>
              <a:t>Share competences, best practices, collaborate on implementations</a:t>
            </a:r>
          </a:p>
          <a:p>
            <a:pPr lvl="1"/>
            <a:r>
              <a:rPr lang="en-GB" dirty="0"/>
              <a:t>U</a:t>
            </a:r>
            <a:r>
              <a:rPr lang="en-GB" noProof="0" dirty="0" err="1" smtClean="0"/>
              <a:t>ser</a:t>
            </a:r>
            <a:r>
              <a:rPr lang="en-GB" noProof="0" dirty="0" smtClean="0"/>
              <a:t> groups and different fora within federal government</a:t>
            </a:r>
          </a:p>
          <a:p>
            <a:r>
              <a:rPr lang="en-GB" noProof="0" dirty="0"/>
              <a:t>S</a:t>
            </a:r>
            <a:r>
              <a:rPr lang="en-GB" noProof="0" dirty="0" smtClean="0"/>
              <a:t>oftware-components</a:t>
            </a:r>
          </a:p>
          <a:p>
            <a:pPr lvl="1"/>
            <a:r>
              <a:rPr lang="en-GB" noProof="0" dirty="0" smtClean="0"/>
              <a:t>Don’t re-invent the wheel</a:t>
            </a:r>
          </a:p>
          <a:p>
            <a:pPr lvl="1"/>
            <a:r>
              <a:rPr lang="en-GB" dirty="0"/>
              <a:t>D</a:t>
            </a:r>
            <a:r>
              <a:rPr lang="en-GB" noProof="0" dirty="0" err="1" smtClean="0"/>
              <a:t>esign</a:t>
            </a:r>
            <a:r>
              <a:rPr lang="en-GB" noProof="0" dirty="0" smtClean="0"/>
              <a:t> &amp; adapt for re-use</a:t>
            </a:r>
          </a:p>
          <a:p>
            <a:r>
              <a:rPr lang="en-GB" noProof="0" dirty="0" smtClean="0"/>
              <a:t>(micro)services</a:t>
            </a:r>
          </a:p>
          <a:p>
            <a:pPr lvl="1"/>
            <a:r>
              <a:rPr lang="en-GB" dirty="0"/>
              <a:t>A</a:t>
            </a:r>
            <a:r>
              <a:rPr lang="en-GB" noProof="0" dirty="0" err="1" smtClean="0"/>
              <a:t>utonomous</a:t>
            </a:r>
            <a:r>
              <a:rPr lang="en-GB" noProof="0" dirty="0" smtClean="0"/>
              <a:t> micro-services</a:t>
            </a:r>
          </a:p>
          <a:p>
            <a:pPr lvl="1"/>
            <a:r>
              <a:rPr lang="en-GB" dirty="0"/>
              <a:t>S</a:t>
            </a:r>
            <a:r>
              <a:rPr lang="en-GB" noProof="0" dirty="0" err="1" smtClean="0"/>
              <a:t>ervice</a:t>
            </a:r>
            <a:r>
              <a:rPr lang="en-GB" noProof="0" dirty="0" smtClean="0"/>
              <a:t> assembly</a:t>
            </a:r>
          </a:p>
          <a:p>
            <a:pPr lvl="1"/>
            <a:r>
              <a:rPr lang="en-GB" noProof="0" dirty="0" smtClean="0"/>
              <a:t>API economy</a:t>
            </a:r>
          </a:p>
          <a:p>
            <a:r>
              <a:rPr lang="en-GB" noProof="0" dirty="0"/>
              <a:t>P</a:t>
            </a:r>
            <a:r>
              <a:rPr lang="en-GB" noProof="0" dirty="0" smtClean="0"/>
              <a:t>roducts &amp; services</a:t>
            </a:r>
          </a:p>
          <a:p>
            <a:pPr lvl="1"/>
            <a:r>
              <a:rPr lang="en-GB" noProof="0" dirty="0" smtClean="0"/>
              <a:t>Standardized common solutions</a:t>
            </a:r>
          </a:p>
        </p:txBody>
      </p:sp>
      <p:sp>
        <p:nvSpPr>
          <p:cNvPr id="7" name="Slide Number Placeholder 2"/>
          <p:cNvSpPr txBox="1">
            <a:spLocks/>
          </p:cNvSpPr>
          <p:nvPr/>
        </p:nvSpPr>
        <p:spPr>
          <a:xfrm>
            <a:off x="3518520" y="64533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0A9230E-FFBB-4CCB-ABD7-198084EDE768}" type="slidenum">
              <a:rPr lang="fr-BE" smtClean="0"/>
              <a:pPr/>
              <a:t>18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76373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Re-use</a:t>
            </a:r>
            <a:endParaRPr lang="en-GB" noProof="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971600" y="4517504"/>
            <a:ext cx="734481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 flipV="1">
            <a:off x="983567" y="1844824"/>
            <a:ext cx="8384" cy="339276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79514" y="2839261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Value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23570" y="5229200"/>
            <a:ext cx="3184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Offered “business” functionality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14619" y="4688295"/>
            <a:ext cx="783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accent5"/>
                </a:solidFill>
              </a:rPr>
              <a:t>library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21740" y="4688295"/>
            <a:ext cx="1208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accent5"/>
                </a:solidFill>
              </a:rPr>
              <a:t>framework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54038" y="4688295"/>
            <a:ext cx="923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accent5"/>
                </a:solidFill>
              </a:rPr>
              <a:t>product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00491" y="4688295"/>
            <a:ext cx="842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accent5"/>
                </a:solidFill>
              </a:rPr>
              <a:t>service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266217" y="4688295"/>
            <a:ext cx="833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accent5"/>
                </a:solidFill>
              </a:rPr>
              <a:t>system</a:t>
            </a:r>
          </a:p>
        </p:txBody>
      </p:sp>
      <p:sp>
        <p:nvSpPr>
          <p:cNvPr id="16" name="Freeform 15"/>
          <p:cNvSpPr/>
          <p:nvPr/>
        </p:nvSpPr>
        <p:spPr>
          <a:xfrm>
            <a:off x="1151166" y="2011423"/>
            <a:ext cx="6751865" cy="2343150"/>
          </a:xfrm>
          <a:custGeom>
            <a:avLst/>
            <a:gdLst>
              <a:gd name="connsiteX0" fmla="*/ 0 w 6751865"/>
              <a:gd name="connsiteY0" fmla="*/ 2343150 h 2343150"/>
              <a:gd name="connsiteX1" fmla="*/ 1926772 w 6751865"/>
              <a:gd name="connsiteY1" fmla="*/ 2269671 h 2343150"/>
              <a:gd name="connsiteX2" fmla="*/ 3453493 w 6751865"/>
              <a:gd name="connsiteY2" fmla="*/ 1967593 h 2343150"/>
              <a:gd name="connsiteX3" fmla="*/ 5012872 w 6751865"/>
              <a:gd name="connsiteY3" fmla="*/ 1240971 h 2343150"/>
              <a:gd name="connsiteX4" fmla="*/ 6751865 w 6751865"/>
              <a:gd name="connsiteY4" fmla="*/ 0 h 2343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51865" h="2343150">
                <a:moveTo>
                  <a:pt x="0" y="2343150"/>
                </a:moveTo>
                <a:cubicBezTo>
                  <a:pt x="675595" y="2337707"/>
                  <a:pt x="1351190" y="2332264"/>
                  <a:pt x="1926772" y="2269671"/>
                </a:cubicBezTo>
                <a:cubicBezTo>
                  <a:pt x="2502354" y="2207078"/>
                  <a:pt x="2939143" y="2139043"/>
                  <a:pt x="3453493" y="1967593"/>
                </a:cubicBezTo>
                <a:cubicBezTo>
                  <a:pt x="3967843" y="1796143"/>
                  <a:pt x="4463143" y="1568903"/>
                  <a:pt x="5012872" y="1240971"/>
                </a:cubicBezTo>
                <a:cubicBezTo>
                  <a:pt x="5562601" y="913039"/>
                  <a:pt x="6157233" y="456519"/>
                  <a:pt x="6751865" y="0"/>
                </a:cubicBezTo>
              </a:path>
            </a:pathLst>
          </a:custGeom>
          <a:ln>
            <a:headEnd type="none" w="lg" len="lg"/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518520" y="6453338"/>
            <a:ext cx="2133600" cy="365125"/>
          </a:xfrm>
        </p:spPr>
        <p:txBody>
          <a:bodyPr/>
          <a:lstStyle/>
          <a:p>
            <a:fld id="{30A9230E-FFBB-4CCB-ABD7-198084EDE768}" type="slidenum">
              <a:rPr lang="fr-BE" smtClean="0"/>
              <a:t>19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401259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480" y="4888271"/>
            <a:ext cx="1219279" cy="1249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Electronic information </a:t>
            </a:r>
            <a:r>
              <a:rPr lang="nl-BE" dirty="0" err="1" smtClean="0"/>
              <a:t>sharing</a:t>
            </a:r>
            <a:r>
              <a:rPr lang="nl-BE" dirty="0" smtClean="0"/>
              <a:t>: </a:t>
            </a:r>
            <a:r>
              <a:rPr lang="nl-BE" dirty="0" err="1" smtClean="0"/>
              <a:t>some</a:t>
            </a:r>
            <a:r>
              <a:rPr lang="nl-BE" dirty="0" smtClean="0"/>
              <a:t> </a:t>
            </a:r>
            <a:r>
              <a:rPr lang="nl-BE" dirty="0" err="1" smtClean="0"/>
              <a:t>figures</a:t>
            </a:r>
            <a:endParaRPr lang="en-US" dirty="0"/>
          </a:p>
        </p:txBody>
      </p:sp>
      <p:grpSp>
        <p:nvGrpSpPr>
          <p:cNvPr id="42" name="Group 41"/>
          <p:cNvGrpSpPr/>
          <p:nvPr/>
        </p:nvGrpSpPr>
        <p:grpSpPr>
          <a:xfrm>
            <a:off x="6578607" y="1052738"/>
            <a:ext cx="1822935" cy="1971878"/>
            <a:chOff x="4322077" y="1104236"/>
            <a:chExt cx="1822935" cy="197187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1213" y="1104236"/>
              <a:ext cx="1004665" cy="1116000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4322077" y="2337450"/>
              <a:ext cx="1822935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>
                  <a:solidFill>
                    <a:srgbClr val="4A6C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84 million </a:t>
              </a:r>
            </a:p>
            <a:p>
              <a:pPr algn="ctr"/>
              <a:r>
                <a:rPr lang="en-US" sz="1200" b="1" dirty="0">
                  <a:solidFill>
                    <a:srgbClr val="4A6C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Messages / year</a:t>
              </a:r>
            </a:p>
            <a:p>
              <a:pPr algn="ctr"/>
              <a:r>
                <a:rPr lang="en-US" sz="1200" b="1" dirty="0">
                  <a:solidFill>
                    <a:srgbClr val="4A6C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via secure </a:t>
              </a:r>
              <a:r>
                <a:rPr lang="en-US" sz="1200" b="1" dirty="0" err="1">
                  <a:solidFill>
                    <a:srgbClr val="4A6C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eHealthBox</a:t>
              </a:r>
              <a:endParaRPr lang="en-US" sz="1200" b="1" dirty="0">
                <a:solidFill>
                  <a:srgbClr val="4A6C5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896172" y="1010850"/>
            <a:ext cx="1240334" cy="1684462"/>
            <a:chOff x="8118935" y="1198472"/>
            <a:chExt cx="1240334" cy="168446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8997" l="0" r="100000">
                          <a14:foregroundMark x1="20067" y1="20736" x2="20067" y2="20736"/>
                          <a14:foregroundMark x1="72241" y1="69900" x2="72241" y2="69900"/>
                          <a14:foregroundMark x1="69900" y1="82609" x2="69900" y2="82609"/>
                          <a14:foregroundMark x1="36120" y1="77258" x2="36120" y2="77258"/>
                          <a14:foregroundMark x1="36120" y1="74247" x2="36120" y2="74247"/>
                          <a14:foregroundMark x1="57525" y1="34783" x2="57525" y2="34783"/>
                          <a14:foregroundMark x1="53846" y1="44147" x2="53846" y2="44147"/>
                          <a14:foregroundMark x1="88963" y1="33779" x2="88963" y2="33779"/>
                          <a14:foregroundMark x1="93311" y1="51505" x2="93311" y2="5150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8935" y="1198472"/>
              <a:ext cx="1240334" cy="1240334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8183946" y="2328936"/>
              <a:ext cx="1034257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>
                  <a:solidFill>
                    <a:srgbClr val="4A6C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+62%</a:t>
              </a:r>
              <a:r>
                <a:rPr lang="en-US" sz="2000" b="1" dirty="0">
                  <a:solidFill>
                    <a:srgbClr val="4A6C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US" sz="2000" b="1" dirty="0">
                  <a:solidFill>
                    <a:srgbClr val="4A6C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200" b="1" dirty="0">
                  <a:solidFill>
                    <a:srgbClr val="4A6C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went digital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801821" y="4898091"/>
            <a:ext cx="804993" cy="1009885"/>
            <a:chOff x="101697" y="4873479"/>
            <a:chExt cx="804993" cy="1009885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8997" l="0" r="100000">
                          <a14:foregroundMark x1="20067" y1="20736" x2="20067" y2="20736"/>
                          <a14:foregroundMark x1="72241" y1="69900" x2="72241" y2="69900"/>
                          <a14:foregroundMark x1="69900" y1="82609" x2="69900" y2="82609"/>
                          <a14:foregroundMark x1="36120" y1="77258" x2="36120" y2="77258"/>
                          <a14:foregroundMark x1="36120" y1="74247" x2="36120" y2="74247"/>
                          <a14:foregroundMark x1="57525" y1="34783" x2="57525" y2="34783"/>
                          <a14:foregroundMark x1="53846" y1="44147" x2="53846" y2="44147"/>
                          <a14:foregroundMark x1="88963" y1="33779" x2="88963" y2="33779"/>
                          <a14:foregroundMark x1="93311" y1="51505" x2="93311" y2="5150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690" y="4873479"/>
              <a:ext cx="720000" cy="72000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101697" y="5575587"/>
              <a:ext cx="73129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>
                  <a:solidFill>
                    <a:srgbClr val="4A6C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14.000</a:t>
              </a:r>
              <a:endParaRPr lang="en-US" b="1" dirty="0">
                <a:solidFill>
                  <a:srgbClr val="4A6C5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976721" y="4898091"/>
            <a:ext cx="740873" cy="1009885"/>
            <a:chOff x="2766306" y="4873479"/>
            <a:chExt cx="740873" cy="1009885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68" b="100000" l="0" r="100000">
                          <a14:foregroundMark x1="22059" y1="16912" x2="22059" y2="16912"/>
                          <a14:foregroundMark x1="56618" y1="54779" x2="56618" y2="547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7179" y="4873479"/>
              <a:ext cx="720000" cy="720000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2766306" y="5575587"/>
              <a:ext cx="63190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>
                  <a:solidFill>
                    <a:srgbClr val="4A6C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4.800</a:t>
              </a:r>
              <a:endParaRPr lang="en-US" b="1" dirty="0">
                <a:solidFill>
                  <a:srgbClr val="4A6C5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788803" y="3914733"/>
            <a:ext cx="2018501" cy="976017"/>
            <a:chOff x="2250873" y="5934586"/>
            <a:chExt cx="1485421" cy="718045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8714" y="5934586"/>
              <a:ext cx="427673" cy="40505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2250873" y="6380918"/>
              <a:ext cx="1485421" cy="2717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 million / month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940151" y="3641136"/>
            <a:ext cx="3168353" cy="1852774"/>
            <a:chOff x="5208081" y="5237128"/>
            <a:chExt cx="3168353" cy="1852774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9206" y="5237128"/>
              <a:ext cx="1617587" cy="86400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5208081" y="6166572"/>
              <a:ext cx="3168353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solidFill>
                    <a:srgbClr val="4A6C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3,5 million</a:t>
              </a:r>
            </a:p>
            <a:p>
              <a:pPr algn="ctr"/>
              <a:r>
                <a:rPr lang="en-US" sz="1200" b="1" dirty="0">
                  <a:solidFill>
                    <a:srgbClr val="4A6C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Belgian patients with </a:t>
              </a:r>
            </a:p>
            <a:p>
              <a:pPr algn="ctr"/>
              <a:r>
                <a:rPr lang="en-US" sz="1200" b="1" dirty="0">
                  <a:solidFill>
                    <a:srgbClr val="4A6C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Summary Electronic Health </a:t>
              </a:r>
              <a:r>
                <a:rPr lang="en-US" sz="1200" b="1" dirty="0" smtClean="0">
                  <a:solidFill>
                    <a:srgbClr val="4A6C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Records in health vaults  </a:t>
              </a:r>
              <a:endParaRPr lang="en-US" sz="1200" b="1" dirty="0">
                <a:solidFill>
                  <a:srgbClr val="4A6C5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375642" y="3075153"/>
            <a:ext cx="2281394" cy="1437214"/>
            <a:chOff x="5683221" y="3322850"/>
            <a:chExt cx="2281394" cy="1437214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0781" y="3322850"/>
              <a:ext cx="1326268" cy="864000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/>
          </p:nvSpPr>
          <p:spPr>
            <a:xfrm>
              <a:off x="5683221" y="4206066"/>
              <a:ext cx="2281394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b="1" spc="1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13.300.000.000</a:t>
              </a:r>
            </a:p>
            <a:p>
              <a:pPr algn="ctr"/>
              <a:r>
                <a:rPr lang="en-US" sz="1200" b="1" dirty="0">
                  <a:solidFill>
                    <a:srgbClr val="4A6C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Digital transactions annually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967006" y="1052992"/>
            <a:ext cx="1502334" cy="1778003"/>
            <a:chOff x="1251865" y="1059565"/>
            <a:chExt cx="1502334" cy="1778003"/>
          </a:xfrm>
        </p:grpSpPr>
        <p:grpSp>
          <p:nvGrpSpPr>
            <p:cNvPr id="13" name="Group 12"/>
            <p:cNvGrpSpPr/>
            <p:nvPr/>
          </p:nvGrpSpPr>
          <p:grpSpPr>
            <a:xfrm>
              <a:off x="1331576" y="1059565"/>
              <a:ext cx="1342914" cy="1098997"/>
              <a:chOff x="1125953" y="1169428"/>
              <a:chExt cx="1342914" cy="1098997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25953" y="1169428"/>
                <a:ext cx="1342914" cy="1098997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497" t="36834" r="39089" b="37666"/>
              <a:stretch/>
            </p:blipFill>
            <p:spPr>
              <a:xfrm>
                <a:off x="1510054" y="1308335"/>
                <a:ext cx="574712" cy="560070"/>
              </a:xfrm>
              <a:prstGeom prst="rect">
                <a:avLst/>
              </a:prstGeom>
            </p:spPr>
          </p:pic>
        </p:grpSp>
        <p:sp>
          <p:nvSpPr>
            <p:cNvPr id="40" name="Rectangle 39"/>
            <p:cNvSpPr/>
            <p:nvPr/>
          </p:nvSpPr>
          <p:spPr>
            <a:xfrm>
              <a:off x="1251865" y="2098904"/>
              <a:ext cx="1502334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&gt;76%</a:t>
              </a:r>
            </a:p>
            <a:p>
              <a:pPr algn="ctr"/>
              <a:r>
                <a:rPr lang="en-US" sz="1200" b="1" dirty="0">
                  <a:solidFill>
                    <a:srgbClr val="4A6C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Belgian citizens’</a:t>
              </a:r>
            </a:p>
            <a:p>
              <a:pPr algn="ctr"/>
              <a:r>
                <a:rPr lang="en-US" sz="1200" b="1" dirty="0">
                  <a:solidFill>
                    <a:srgbClr val="4A6C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Informed Consent</a:t>
              </a:r>
            </a:p>
          </p:txBody>
        </p:sp>
      </p:grpSp>
      <p:sp>
        <p:nvSpPr>
          <p:cNvPr id="47" name="Rectangle 46"/>
          <p:cNvSpPr/>
          <p:nvPr/>
        </p:nvSpPr>
        <p:spPr>
          <a:xfrm>
            <a:off x="547425" y="3485983"/>
            <a:ext cx="2603598" cy="338554"/>
          </a:xfrm>
          <a:prstGeom prst="rect">
            <a:avLst/>
          </a:prstGeom>
          <a:solidFill>
            <a:srgbClr val="4A6C5B"/>
          </a:solidFill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Electronic Prescriptions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2464918" y="5977820"/>
            <a:ext cx="390728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nl-BE" b="1" dirty="0" smtClean="0">
                <a:solidFill>
                  <a:srgbClr val="4A6C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 </a:t>
            </a:r>
            <a:r>
              <a:rPr lang="nl-BE" b="1" dirty="0" err="1" smtClean="0">
                <a:solidFill>
                  <a:srgbClr val="4A6C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million</a:t>
            </a:r>
            <a:endParaRPr lang="nl-BE" b="1" dirty="0">
              <a:solidFill>
                <a:srgbClr val="4A6C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ctr"/>
            <a:r>
              <a:rPr lang="nl-BE" sz="1200" b="1" dirty="0" err="1" smtClean="0">
                <a:solidFill>
                  <a:srgbClr val="4A6C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electronic</a:t>
            </a:r>
            <a:r>
              <a:rPr lang="nl-BE" sz="1200" b="1" dirty="0" smtClean="0">
                <a:solidFill>
                  <a:srgbClr val="4A6C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sz="1200" b="1" dirty="0" err="1" smtClean="0">
                <a:solidFill>
                  <a:srgbClr val="4A6C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documents</a:t>
            </a:r>
            <a:r>
              <a:rPr lang="nl-BE" sz="1200" b="1" dirty="0" smtClean="0">
                <a:solidFill>
                  <a:srgbClr val="4A6C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sz="1200" b="1" dirty="0" err="1" smtClean="0">
                <a:solidFill>
                  <a:srgbClr val="4A6C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available</a:t>
            </a:r>
            <a:endParaRPr lang="nl-BE" sz="1200" b="1" dirty="0">
              <a:solidFill>
                <a:srgbClr val="4A6C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ctr"/>
            <a:r>
              <a:rPr lang="nl-BE" sz="1200" b="1" dirty="0" smtClean="0">
                <a:solidFill>
                  <a:srgbClr val="4A6C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nl-BE" sz="1200" b="1" dirty="0" err="1" smtClean="0">
                <a:solidFill>
                  <a:srgbClr val="4A6C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hospitals</a:t>
            </a:r>
            <a:r>
              <a:rPr lang="nl-BE" sz="1200" b="1" dirty="0" smtClean="0">
                <a:solidFill>
                  <a:srgbClr val="4A6C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sz="1200" b="1" dirty="0" err="1" smtClean="0">
                <a:solidFill>
                  <a:srgbClr val="4A6C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nl-BE" sz="1200" b="1" dirty="0" smtClean="0">
                <a:solidFill>
                  <a:srgbClr val="4A6C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sz="1200" b="1" dirty="0" err="1" smtClean="0">
                <a:solidFill>
                  <a:srgbClr val="4A6C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</a:t>
            </a:r>
            <a:r>
              <a:rPr lang="nl-BE" sz="1200" b="1" dirty="0" smtClean="0">
                <a:solidFill>
                  <a:srgbClr val="4A6C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labs</a:t>
            </a:r>
            <a:endParaRPr lang="nl-BE" sz="1200" b="1" dirty="0">
              <a:solidFill>
                <a:srgbClr val="4A6C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230E-FFBB-4CCB-ABD7-198084EDE768}" type="slidenum">
              <a:rPr lang="fr-BE" smtClean="0"/>
              <a:t>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1561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altLang="en-US" dirty="0" smtClean="0"/>
              <a:t>Overall </a:t>
            </a:r>
            <a:r>
              <a:rPr lang="nl-BE" altLang="en-US" dirty="0" err="1" smtClean="0"/>
              <a:t>architecture</a:t>
            </a:r>
            <a:endParaRPr lang="en-US" dirty="0"/>
          </a:p>
        </p:txBody>
      </p:sp>
      <p:pic>
        <p:nvPicPr>
          <p:cNvPr id="80901" name="Picture 7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813" y="5810252"/>
            <a:ext cx="4318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2" name="Oval 83"/>
          <p:cNvSpPr>
            <a:spLocks noChangeArrowheads="1"/>
          </p:cNvSpPr>
          <p:nvPr/>
        </p:nvSpPr>
        <p:spPr bwMode="auto">
          <a:xfrm>
            <a:off x="474663" y="3857627"/>
            <a:ext cx="989012" cy="1414463"/>
          </a:xfrm>
          <a:prstGeom prst="ellipse">
            <a:avLst/>
          </a:prstGeom>
          <a:gradFill rotWithShape="1">
            <a:gsLst>
              <a:gs pos="0">
                <a:srgbClr val="475E76"/>
              </a:gs>
              <a:gs pos="50000">
                <a:srgbClr val="99CCFF"/>
              </a:gs>
              <a:gs pos="100000">
                <a:srgbClr val="475E7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endParaRPr lang="fr-FR" altLang="en-US" sz="2400" b="1" i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0903" name="Oval 84"/>
          <p:cNvSpPr>
            <a:spLocks noChangeArrowheads="1"/>
          </p:cNvSpPr>
          <p:nvPr/>
        </p:nvSpPr>
        <p:spPr bwMode="auto">
          <a:xfrm>
            <a:off x="7835902" y="3851277"/>
            <a:ext cx="989013" cy="1414463"/>
          </a:xfrm>
          <a:prstGeom prst="ellipse">
            <a:avLst/>
          </a:prstGeom>
          <a:gradFill rotWithShape="1">
            <a:gsLst>
              <a:gs pos="0">
                <a:srgbClr val="475E76"/>
              </a:gs>
              <a:gs pos="50000">
                <a:srgbClr val="99CCFF"/>
              </a:gs>
              <a:gs pos="100000">
                <a:srgbClr val="475E7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GB" alt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9" name="Rectangle 85"/>
          <p:cNvSpPr>
            <a:spLocks noChangeArrowheads="1"/>
          </p:cNvSpPr>
          <p:nvPr/>
        </p:nvSpPr>
        <p:spPr bwMode="auto">
          <a:xfrm>
            <a:off x="984252" y="3859215"/>
            <a:ext cx="7364413" cy="1412875"/>
          </a:xfrm>
          <a:prstGeom prst="rect">
            <a:avLst/>
          </a:prstGeom>
          <a:gradFill rotWithShape="1">
            <a:gsLst>
              <a:gs pos="0">
                <a:srgbClr val="99CCFF">
                  <a:gamma/>
                  <a:shade val="46275"/>
                  <a:invGamma/>
                </a:srgbClr>
              </a:gs>
              <a:gs pos="50000">
                <a:srgbClr val="99CCFF"/>
              </a:gs>
              <a:gs pos="100000">
                <a:srgbClr val="99CC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fr-BE" sz="2400" b="1" i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endParaRPr lang="en-GB" sz="2400" b="1" i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0905" name="Oval 86"/>
          <p:cNvSpPr>
            <a:spLocks noChangeArrowheads="1"/>
          </p:cNvSpPr>
          <p:nvPr/>
        </p:nvSpPr>
        <p:spPr bwMode="auto">
          <a:xfrm>
            <a:off x="1754188" y="4114800"/>
            <a:ext cx="735012" cy="914400"/>
          </a:xfrm>
          <a:prstGeom prst="ellipse">
            <a:avLst/>
          </a:prstGeom>
          <a:gradFill rotWithShape="1">
            <a:gsLst>
              <a:gs pos="0">
                <a:srgbClr val="475E00"/>
              </a:gs>
              <a:gs pos="50000">
                <a:srgbClr val="99CC00"/>
              </a:gs>
              <a:gs pos="100000">
                <a:srgbClr val="475E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GB" alt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0906" name="Oval 87"/>
          <p:cNvSpPr>
            <a:spLocks noChangeArrowheads="1"/>
          </p:cNvSpPr>
          <p:nvPr/>
        </p:nvSpPr>
        <p:spPr bwMode="auto">
          <a:xfrm>
            <a:off x="7659688" y="4108450"/>
            <a:ext cx="735012" cy="914400"/>
          </a:xfrm>
          <a:prstGeom prst="ellipse">
            <a:avLst/>
          </a:prstGeom>
          <a:gradFill rotWithShape="1">
            <a:gsLst>
              <a:gs pos="0">
                <a:srgbClr val="475E00"/>
              </a:gs>
              <a:gs pos="50000">
                <a:srgbClr val="99CC00"/>
              </a:gs>
              <a:gs pos="100000">
                <a:srgbClr val="475E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GB" alt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2" name="Rectangle 88"/>
          <p:cNvSpPr>
            <a:spLocks noChangeArrowheads="1"/>
          </p:cNvSpPr>
          <p:nvPr/>
        </p:nvSpPr>
        <p:spPr bwMode="auto">
          <a:xfrm>
            <a:off x="2157415" y="4117977"/>
            <a:ext cx="5832475" cy="906463"/>
          </a:xfrm>
          <a:prstGeom prst="rect">
            <a:avLst/>
          </a:prstGeom>
          <a:gradFill rotWithShape="1">
            <a:gsLst>
              <a:gs pos="0">
                <a:srgbClr val="99CC00">
                  <a:gamma/>
                  <a:shade val="46275"/>
                  <a:invGamma/>
                </a:srgbClr>
              </a:gs>
              <a:gs pos="50000">
                <a:srgbClr val="99CC00"/>
              </a:gs>
              <a:gs pos="100000">
                <a:srgbClr val="99CC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nl-BE" sz="2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Basic services</a:t>
            </a:r>
          </a:p>
          <a:p>
            <a:pPr algn="ctr">
              <a:defRPr/>
            </a:pPr>
            <a:r>
              <a:rPr lang="nl-BE" sz="2400" b="1" i="1" dirty="0">
                <a:solidFill>
                  <a:srgbClr val="3E6E5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eHealth</a:t>
            </a:r>
            <a:r>
              <a:rPr lang="nl-BE" sz="2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-platform</a:t>
            </a:r>
          </a:p>
        </p:txBody>
      </p:sp>
      <p:sp>
        <p:nvSpPr>
          <p:cNvPr id="80908" name="Text Box 89"/>
          <p:cNvSpPr txBox="1">
            <a:spLocks noChangeArrowheads="1"/>
          </p:cNvSpPr>
          <p:nvPr/>
        </p:nvSpPr>
        <p:spPr bwMode="auto">
          <a:xfrm>
            <a:off x="423863" y="4332290"/>
            <a:ext cx="13997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nl-BE" altLang="en-US" sz="2400" b="1" i="1" dirty="0">
                <a:solidFill>
                  <a:srgbClr val="000000"/>
                </a:solidFill>
              </a:rPr>
              <a:t>Network</a:t>
            </a:r>
          </a:p>
        </p:txBody>
      </p:sp>
      <p:pic>
        <p:nvPicPr>
          <p:cNvPr id="80909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140" y="5713413"/>
            <a:ext cx="466725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" name="Oval 5"/>
          <p:cNvSpPr>
            <a:spLocks noChangeArrowheads="1"/>
          </p:cNvSpPr>
          <p:nvPr/>
        </p:nvSpPr>
        <p:spPr bwMode="auto">
          <a:xfrm>
            <a:off x="3216606" y="1054646"/>
            <a:ext cx="2286000" cy="7620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nl-BE" sz="20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Patients</a:t>
            </a:r>
            <a:r>
              <a:rPr lang="nl-BE" sz="2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health care providers</a:t>
            </a:r>
          </a:p>
          <a:p>
            <a:pPr algn="ctr">
              <a:defRPr/>
            </a:pPr>
            <a:r>
              <a:rPr lang="nl-BE" sz="20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and</a:t>
            </a:r>
            <a:r>
              <a:rPr lang="nl-BE" sz="2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health care </a:t>
            </a:r>
            <a:r>
              <a:rPr lang="nl-BE" sz="20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institutions</a:t>
            </a:r>
            <a:endParaRPr lang="nl-BE" sz="2000" b="1" i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6" name="AutoShape 13"/>
          <p:cNvSpPr>
            <a:spLocks noChangeArrowheads="1"/>
          </p:cNvSpPr>
          <p:nvPr/>
        </p:nvSpPr>
        <p:spPr bwMode="blackWhite">
          <a:xfrm>
            <a:off x="5926138" y="5561013"/>
            <a:ext cx="762000" cy="609600"/>
          </a:xfrm>
          <a:prstGeom prst="can">
            <a:avLst>
              <a:gd name="adj" fmla="val 27866"/>
            </a:avLst>
          </a:prstGeom>
          <a:gradFill rotWithShape="0">
            <a:gsLst>
              <a:gs pos="0">
                <a:srgbClr val="CC0000">
                  <a:gamma/>
                  <a:shade val="86275"/>
                  <a:invGamma/>
                </a:srgbClr>
              </a:gs>
              <a:gs pos="50000">
                <a:srgbClr val="CC0000"/>
              </a:gs>
              <a:gs pos="100000">
                <a:srgbClr val="CC0000">
                  <a:gamma/>
                  <a:shade val="86275"/>
                  <a:invGamma/>
                </a:srgbClr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 wrap="none" tIns="0" bIns="0" anchor="ctr" anchorCtr="1"/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defRPr/>
            </a:pPr>
            <a:r>
              <a:rPr lang="nl-BE" sz="2000" b="1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AS</a:t>
            </a:r>
          </a:p>
        </p:txBody>
      </p:sp>
      <p:sp>
        <p:nvSpPr>
          <p:cNvPr id="87" name="AutoShape 14"/>
          <p:cNvSpPr>
            <a:spLocks noChangeArrowheads="1"/>
          </p:cNvSpPr>
          <p:nvPr/>
        </p:nvSpPr>
        <p:spPr bwMode="blackWhite">
          <a:xfrm>
            <a:off x="7224713" y="5561013"/>
            <a:ext cx="762000" cy="609600"/>
          </a:xfrm>
          <a:prstGeom prst="can">
            <a:avLst>
              <a:gd name="adj" fmla="val 27866"/>
            </a:avLst>
          </a:prstGeom>
          <a:gradFill rotWithShape="0">
            <a:gsLst>
              <a:gs pos="0">
                <a:srgbClr val="CC0000">
                  <a:gamma/>
                  <a:shade val="86275"/>
                  <a:invGamma/>
                </a:srgbClr>
              </a:gs>
              <a:gs pos="50000">
                <a:srgbClr val="CC0000"/>
              </a:gs>
              <a:gs pos="100000">
                <a:srgbClr val="CC0000">
                  <a:gamma/>
                  <a:shade val="86275"/>
                  <a:invGamma/>
                </a:srgbClr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 wrap="none" tIns="0" bIns="0" anchor="ctr" anchorCtr="1"/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defRPr/>
            </a:pPr>
            <a:r>
              <a:rPr lang="nl-BE" sz="2000" b="1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AS</a:t>
            </a:r>
          </a:p>
        </p:txBody>
      </p:sp>
      <p:sp>
        <p:nvSpPr>
          <p:cNvPr id="88" name="AutoShape 16"/>
          <p:cNvSpPr>
            <a:spLocks noChangeArrowheads="1"/>
          </p:cNvSpPr>
          <p:nvPr/>
        </p:nvSpPr>
        <p:spPr bwMode="blackWhite">
          <a:xfrm>
            <a:off x="4741863" y="5561013"/>
            <a:ext cx="762000" cy="609600"/>
          </a:xfrm>
          <a:prstGeom prst="can">
            <a:avLst>
              <a:gd name="adj" fmla="val 27866"/>
            </a:avLst>
          </a:prstGeom>
          <a:gradFill rotWithShape="0">
            <a:gsLst>
              <a:gs pos="0">
                <a:srgbClr val="CC0000">
                  <a:gamma/>
                  <a:shade val="86275"/>
                  <a:invGamma/>
                </a:srgbClr>
              </a:gs>
              <a:gs pos="50000">
                <a:srgbClr val="CC0000"/>
              </a:gs>
              <a:gs pos="100000">
                <a:srgbClr val="CC0000">
                  <a:gamma/>
                  <a:shade val="86275"/>
                  <a:invGamma/>
                </a:srgbClr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 wrap="none" tIns="0" bIns="0" anchor="ctr" anchorCtr="1"/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defRPr/>
            </a:pPr>
            <a:r>
              <a:rPr lang="nl-BE" sz="2000" b="1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AS</a:t>
            </a:r>
          </a:p>
        </p:txBody>
      </p:sp>
      <p:pic>
        <p:nvPicPr>
          <p:cNvPr id="80914" name="Picture 20" descr="FOD_tekenin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302" y="5740400"/>
            <a:ext cx="39211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15" name="Rectangle 21"/>
          <p:cNvSpPr>
            <a:spLocks noChangeArrowheads="1"/>
          </p:cNvSpPr>
          <p:nvPr/>
        </p:nvSpPr>
        <p:spPr bwMode="auto">
          <a:xfrm>
            <a:off x="616585" y="6091238"/>
            <a:ext cx="114967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nl-BE" altLang="en-US" sz="2000" b="1" i="1" dirty="0">
                <a:solidFill>
                  <a:srgbClr val="CC9900"/>
                </a:solidFill>
                <a:latin typeface="Calibri" pitchFamily="34" charset="0"/>
              </a:rPr>
              <a:t>Suppliers</a:t>
            </a:r>
          </a:p>
        </p:txBody>
      </p:sp>
      <p:sp>
        <p:nvSpPr>
          <p:cNvPr id="80916" name="Rectangle 22"/>
          <p:cNvSpPr>
            <a:spLocks noChangeArrowheads="1"/>
          </p:cNvSpPr>
          <p:nvPr/>
        </p:nvSpPr>
        <p:spPr bwMode="auto">
          <a:xfrm>
            <a:off x="691600" y="3468688"/>
            <a:ext cx="73770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nl-BE" altLang="en-US" sz="2000" b="1" i="1" dirty="0">
                <a:solidFill>
                  <a:srgbClr val="CC9900"/>
                </a:solidFill>
                <a:latin typeface="Calibri" pitchFamily="34" charset="0"/>
              </a:rPr>
              <a:t>users</a:t>
            </a:r>
          </a:p>
        </p:txBody>
      </p:sp>
      <p:sp>
        <p:nvSpPr>
          <p:cNvPr id="92" name="AutoShape 23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3492500" y="2482850"/>
            <a:ext cx="1219200" cy="914400"/>
          </a:xfrm>
          <a:prstGeom prst="actionButtonBlank">
            <a:avLst/>
          </a:prstGeom>
          <a:gradFill rotWithShape="0">
            <a:gsLst>
              <a:gs pos="0">
                <a:srgbClr val="969696">
                  <a:gamma/>
                  <a:tint val="53725"/>
                  <a:invGamma/>
                </a:srgbClr>
              </a:gs>
              <a:gs pos="100000">
                <a:srgbClr val="969696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72000" rIns="0"/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tabLst>
                <a:tab pos="4572000" algn="r"/>
              </a:tabLst>
              <a:defRPr/>
            </a:pPr>
            <a:r>
              <a:rPr lang="nl-BE" sz="1400" i="1" dirty="0">
                <a:solidFill>
                  <a:srgbClr val="3E6E5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eHealth</a:t>
            </a:r>
            <a:r>
              <a:rPr lang="nl-BE" sz="14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-portal</a:t>
            </a:r>
          </a:p>
        </p:txBody>
      </p:sp>
      <p:grpSp>
        <p:nvGrpSpPr>
          <p:cNvPr id="80918" name="Group 24"/>
          <p:cNvGrpSpPr>
            <a:grpSpLocks/>
          </p:cNvGrpSpPr>
          <p:nvPr/>
        </p:nvGrpSpPr>
        <p:grpSpPr bwMode="auto">
          <a:xfrm>
            <a:off x="760413" y="1689100"/>
            <a:ext cx="1219200" cy="914400"/>
            <a:chOff x="432" y="1200"/>
            <a:chExt cx="912" cy="672"/>
          </a:xfrm>
        </p:grpSpPr>
        <p:sp>
          <p:nvSpPr>
            <p:cNvPr id="94" name="AutoShape 25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blackWhite">
            <a:xfrm>
              <a:off x="432" y="1200"/>
              <a:ext cx="912" cy="672"/>
            </a:xfrm>
            <a:prstGeom prst="actionButtonBlank">
              <a:avLst/>
            </a:prstGeom>
            <a:gradFill rotWithShape="0">
              <a:gsLst>
                <a:gs pos="0">
                  <a:schemeClr val="hlink">
                    <a:gamma/>
                    <a:tint val="53725"/>
                    <a:invGamma/>
                  </a:schemeClr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0" tIns="72000" rIns="0"/>
            <a:lstStyle/>
            <a:p>
              <a:pPr algn="ctr" eaLnBrk="0" hangingPunct="0">
                <a:lnSpc>
                  <a:spcPct val="80000"/>
                </a:lnSpc>
                <a:spcBef>
                  <a:spcPct val="50000"/>
                </a:spcBef>
                <a:tabLst>
                  <a:tab pos="4572000" algn="r"/>
                </a:tabLst>
                <a:defRPr/>
              </a:pPr>
              <a:r>
                <a:rPr lang="nl-BE" sz="1400" i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Site </a:t>
              </a:r>
              <a:r>
                <a:rPr lang="nl-BE" sz="1400" i="1" dirty="0" err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Ministry</a:t>
              </a:r>
              <a:r>
                <a:rPr lang="nl-BE" sz="1400" i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endParaRPr lang="nl-BE" sz="1000" i="1" dirty="0">
                <a:solidFill>
                  <a:srgbClr val="FFFFFF"/>
                </a:solidFill>
              </a:endParaRPr>
            </a:p>
          </p:txBody>
        </p:sp>
        <p:sp>
          <p:nvSpPr>
            <p:cNvPr id="95" name="AutoShape 26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blackWhite">
            <a:xfrm>
              <a:off x="768" y="1440"/>
              <a:ext cx="384" cy="190"/>
            </a:xfrm>
            <a:prstGeom prst="actionButtonBlank">
              <a:avLst/>
            </a:prstGeom>
            <a:gradFill rotWithShape="0">
              <a:gsLst>
                <a:gs pos="0">
                  <a:srgbClr val="008080">
                    <a:gamma/>
                    <a:tint val="53725"/>
                    <a:invGamma/>
                  </a:srgbClr>
                </a:gs>
                <a:gs pos="100000">
                  <a:srgbClr val="008080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0" tIns="0" rIns="0" bIns="0" anchor="ctr" anchorCtr="1"/>
            <a:lstStyle/>
            <a:p>
              <a:pPr algn="ctr">
                <a:lnSpc>
                  <a:spcPct val="80000"/>
                </a:lnSpc>
                <a:defRPr/>
              </a:pPr>
              <a:endParaRPr lang="nl-BE" sz="1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6" name="AutoShape 27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blackWhite">
            <a:xfrm>
              <a:off x="816" y="1488"/>
              <a:ext cx="386" cy="191"/>
            </a:xfrm>
            <a:prstGeom prst="actionButtonBlank">
              <a:avLst/>
            </a:prstGeom>
            <a:gradFill rotWithShape="0">
              <a:gsLst>
                <a:gs pos="0">
                  <a:srgbClr val="008080">
                    <a:gamma/>
                    <a:tint val="53725"/>
                    <a:invGamma/>
                  </a:srgbClr>
                </a:gs>
                <a:gs pos="100000">
                  <a:srgbClr val="008080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0" tIns="0" rIns="0" bIns="0" anchor="ctr" anchorCtr="1"/>
            <a:lstStyle/>
            <a:p>
              <a:pPr algn="ctr">
                <a:lnSpc>
                  <a:spcPct val="80000"/>
                </a:lnSpc>
                <a:defRPr/>
              </a:pPr>
              <a:endParaRPr lang="nl-BE" sz="1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7" name="AutoShape 28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blackWhite">
            <a:xfrm>
              <a:off x="864" y="1536"/>
              <a:ext cx="384" cy="193"/>
            </a:xfrm>
            <a:prstGeom prst="actionButtonBlank">
              <a:avLst/>
            </a:prstGeom>
            <a:gradFill rotWithShape="0">
              <a:gsLst>
                <a:gs pos="0">
                  <a:srgbClr val="008080">
                    <a:gamma/>
                    <a:tint val="53725"/>
                    <a:invGamma/>
                  </a:srgbClr>
                </a:gs>
                <a:gs pos="100000">
                  <a:srgbClr val="008080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0" tIns="0" rIns="0" bIns="0" anchor="ctr" anchorCtr="1"/>
            <a:lstStyle/>
            <a:p>
              <a:pPr algn="ctr">
                <a:lnSpc>
                  <a:spcPct val="80000"/>
                </a:lnSpc>
                <a:defRPr/>
              </a:pPr>
              <a:endParaRPr lang="nl-BE" sz="1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8" name="AutoShape 2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blackWhite">
            <a:xfrm>
              <a:off x="912" y="1584"/>
              <a:ext cx="385" cy="192"/>
            </a:xfrm>
            <a:prstGeom prst="actionButtonBlank">
              <a:avLst/>
            </a:prstGeom>
            <a:gradFill rotWithShape="0">
              <a:gsLst>
                <a:gs pos="0">
                  <a:srgbClr val="008080">
                    <a:gamma/>
                    <a:tint val="53725"/>
                    <a:invGamma/>
                  </a:srgbClr>
                </a:gs>
                <a:gs pos="100000">
                  <a:srgbClr val="008080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0" tIns="0" rIns="0" bIns="0" anchor="ctr" anchorCtr="1"/>
            <a:lstStyle/>
            <a:p>
              <a:pPr algn="ctr">
                <a:lnSpc>
                  <a:spcPct val="80000"/>
                </a:lnSpc>
                <a:defRPr/>
              </a:pPr>
              <a:r>
                <a:rPr lang="nl-BE" sz="1600" b="1" i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VAS</a:t>
              </a:r>
            </a:p>
          </p:txBody>
        </p:sp>
        <p:pic>
          <p:nvPicPr>
            <p:cNvPr id="80970" name="Picture 30" descr="FOD_tekeni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1605"/>
              <a:ext cx="240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0" name="AutoShape 31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6172200" y="2028827"/>
            <a:ext cx="1130300" cy="1039813"/>
          </a:xfrm>
          <a:prstGeom prst="actionButtonBlank">
            <a:avLst/>
          </a:prstGeom>
          <a:gradFill rotWithShape="0">
            <a:gsLst>
              <a:gs pos="0">
                <a:schemeClr val="hlink">
                  <a:gamma/>
                  <a:tint val="53725"/>
                  <a:invGamma/>
                </a:schemeClr>
              </a:gs>
              <a:gs pos="100000">
                <a:schemeClr val="hlink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72000" rIns="0"/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tabLst>
                <a:tab pos="4572000" algn="r"/>
              </a:tabLst>
              <a:defRPr/>
            </a:pPr>
            <a:r>
              <a:rPr lang="nl-BE" sz="12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Software health care </a:t>
            </a:r>
            <a:r>
              <a:rPr lang="nl-BE" sz="1200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institution</a:t>
            </a:r>
            <a:endParaRPr lang="nl-BE" sz="1200" i="1" dirty="0">
              <a:solidFill>
                <a:srgbClr val="FFFFFF"/>
              </a:solidFill>
            </a:endParaRPr>
          </a:p>
        </p:txBody>
      </p:sp>
      <p:sp>
        <p:nvSpPr>
          <p:cNvPr id="101" name="AutoShape 32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6580188" y="2503488"/>
            <a:ext cx="514350" cy="260350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>
              <a:lnSpc>
                <a:spcPct val="80000"/>
              </a:lnSpc>
              <a:defRPr/>
            </a:pPr>
            <a:endParaRPr lang="nl-BE" sz="1400" b="1" i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2" name="AutoShape 33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6643688" y="2568575"/>
            <a:ext cx="514350" cy="260350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>
              <a:lnSpc>
                <a:spcPct val="80000"/>
              </a:lnSpc>
              <a:defRPr/>
            </a:pPr>
            <a:endParaRPr lang="nl-BE" sz="1400" b="1" i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3" name="AutoShape 34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6707188" y="2633665"/>
            <a:ext cx="514350" cy="261937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>
              <a:lnSpc>
                <a:spcPct val="80000"/>
              </a:lnSpc>
              <a:defRPr/>
            </a:pPr>
            <a:endParaRPr lang="nl-BE" sz="1400" b="1" i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4" name="AutoShape 35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6770688" y="2698750"/>
            <a:ext cx="514350" cy="261938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>
              <a:lnSpc>
                <a:spcPct val="80000"/>
              </a:lnSpc>
              <a:defRPr/>
            </a:pPr>
            <a:r>
              <a:rPr lang="nl-BE" sz="16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VAS</a:t>
            </a:r>
          </a:p>
        </p:txBody>
      </p:sp>
      <p:sp>
        <p:nvSpPr>
          <p:cNvPr id="105" name="AutoShape 36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4864100" y="2482850"/>
            <a:ext cx="1219200" cy="914400"/>
          </a:xfrm>
          <a:prstGeom prst="actionButtonBlank">
            <a:avLst/>
          </a:prstGeom>
          <a:gradFill rotWithShape="0">
            <a:gsLst>
              <a:gs pos="0">
                <a:schemeClr val="hlink">
                  <a:gamma/>
                  <a:tint val="53725"/>
                  <a:invGamma/>
                </a:schemeClr>
              </a:gs>
              <a:gs pos="100000">
                <a:schemeClr val="hlink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72000" rIns="0"/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tabLst>
                <a:tab pos="4572000" algn="r"/>
              </a:tabLst>
              <a:defRPr/>
            </a:pPr>
            <a:r>
              <a:rPr lang="nl-BE" sz="1400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MyCareNet</a:t>
            </a:r>
            <a:endParaRPr lang="nl-BE" sz="1000" i="1">
              <a:solidFill>
                <a:srgbClr val="FFFFFF"/>
              </a:solidFill>
            </a:endParaRPr>
          </a:p>
        </p:txBody>
      </p:sp>
      <p:sp>
        <p:nvSpPr>
          <p:cNvPr id="106" name="AutoShape 37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5313363" y="2809875"/>
            <a:ext cx="514350" cy="260350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>
              <a:lnSpc>
                <a:spcPct val="80000"/>
              </a:lnSpc>
              <a:defRPr/>
            </a:pPr>
            <a:endParaRPr lang="nl-BE" sz="1400" b="1" i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7" name="AutoShape 38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5376863" y="2874963"/>
            <a:ext cx="514350" cy="260350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>
              <a:lnSpc>
                <a:spcPct val="80000"/>
              </a:lnSpc>
              <a:defRPr/>
            </a:pPr>
            <a:endParaRPr lang="nl-BE" sz="1400" b="1" i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8" name="AutoShape 39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5441952" y="2940050"/>
            <a:ext cx="512763" cy="261938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>
              <a:lnSpc>
                <a:spcPct val="80000"/>
              </a:lnSpc>
              <a:defRPr/>
            </a:pPr>
            <a:endParaRPr lang="nl-BE" sz="1400" b="1" i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9" name="AutoShape 40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5505450" y="3005140"/>
            <a:ext cx="514350" cy="261937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>
              <a:lnSpc>
                <a:spcPct val="80000"/>
              </a:lnSpc>
              <a:defRPr/>
            </a:pPr>
            <a:r>
              <a:rPr lang="nl-BE" sz="16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VAS</a:t>
            </a:r>
          </a:p>
        </p:txBody>
      </p:sp>
      <p:sp>
        <p:nvSpPr>
          <p:cNvPr id="110" name="AutoShape 41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7358065" y="1565277"/>
            <a:ext cx="1189037" cy="1063625"/>
          </a:xfrm>
          <a:prstGeom prst="actionButtonBlank">
            <a:avLst/>
          </a:prstGeom>
          <a:gradFill rotWithShape="0">
            <a:gsLst>
              <a:gs pos="0">
                <a:schemeClr val="hlink">
                  <a:gamma/>
                  <a:tint val="53725"/>
                  <a:invGamma/>
                </a:schemeClr>
              </a:gs>
              <a:gs pos="100000">
                <a:schemeClr val="hlink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72000" rIns="0"/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tabLst>
                <a:tab pos="4572000" algn="r"/>
              </a:tabLst>
              <a:defRPr/>
            </a:pPr>
            <a:r>
              <a:rPr lang="nl-BE" sz="12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Software health care professional</a:t>
            </a:r>
            <a:endParaRPr lang="nl-BE" sz="1200" i="1" dirty="0">
              <a:solidFill>
                <a:srgbClr val="FFFFFF"/>
              </a:solidFill>
            </a:endParaRPr>
          </a:p>
        </p:txBody>
      </p:sp>
      <p:sp>
        <p:nvSpPr>
          <p:cNvPr id="111" name="AutoShape 46"/>
          <p:cNvSpPr>
            <a:spLocks noChangeArrowheads="1"/>
          </p:cNvSpPr>
          <p:nvPr/>
        </p:nvSpPr>
        <p:spPr bwMode="auto">
          <a:xfrm>
            <a:off x="1598613" y="2538415"/>
            <a:ext cx="381000" cy="1468437"/>
          </a:xfrm>
          <a:prstGeom prst="upDownArrow">
            <a:avLst>
              <a:gd name="adj1" fmla="val 60833"/>
              <a:gd name="adj2" fmla="val 64575"/>
            </a:avLst>
          </a:prstGeom>
          <a:gradFill rotWithShape="0">
            <a:gsLst>
              <a:gs pos="0">
                <a:schemeClr val="hlink"/>
              </a:gs>
              <a:gs pos="50000">
                <a:schemeClr val="hlink">
                  <a:gamma/>
                  <a:tint val="40000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12" name="AutoShape 47"/>
          <p:cNvSpPr>
            <a:spLocks noChangeArrowheads="1"/>
          </p:cNvSpPr>
          <p:nvPr/>
        </p:nvSpPr>
        <p:spPr bwMode="auto">
          <a:xfrm>
            <a:off x="7935913" y="2538413"/>
            <a:ext cx="381000" cy="1503362"/>
          </a:xfrm>
          <a:prstGeom prst="upDownArrow">
            <a:avLst>
              <a:gd name="adj1" fmla="val 60833"/>
              <a:gd name="adj2" fmla="val 64575"/>
            </a:avLst>
          </a:prstGeom>
          <a:gradFill rotWithShape="0">
            <a:gsLst>
              <a:gs pos="0">
                <a:schemeClr val="hlink"/>
              </a:gs>
              <a:gs pos="50000">
                <a:schemeClr val="hlink">
                  <a:gamma/>
                  <a:tint val="40000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13" name="AutoShape 49"/>
          <p:cNvSpPr>
            <a:spLocks noChangeArrowheads="1"/>
          </p:cNvSpPr>
          <p:nvPr/>
        </p:nvSpPr>
        <p:spPr bwMode="auto">
          <a:xfrm>
            <a:off x="6921500" y="3016250"/>
            <a:ext cx="381000" cy="990600"/>
          </a:xfrm>
          <a:prstGeom prst="upDownArrow">
            <a:avLst>
              <a:gd name="adj1" fmla="val 49167"/>
              <a:gd name="adj2" fmla="val 54588"/>
            </a:avLst>
          </a:prstGeom>
          <a:gradFill rotWithShape="0">
            <a:gsLst>
              <a:gs pos="0">
                <a:schemeClr val="hlink"/>
              </a:gs>
              <a:gs pos="50000">
                <a:schemeClr val="hlink">
                  <a:gamma/>
                  <a:tint val="40000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14" name="AutoShape 50"/>
          <p:cNvSpPr>
            <a:spLocks noChangeArrowheads="1"/>
          </p:cNvSpPr>
          <p:nvPr/>
        </p:nvSpPr>
        <p:spPr bwMode="auto">
          <a:xfrm>
            <a:off x="3949700" y="3244850"/>
            <a:ext cx="381000" cy="762000"/>
          </a:xfrm>
          <a:prstGeom prst="upDownArrow">
            <a:avLst>
              <a:gd name="adj1" fmla="val 38333"/>
              <a:gd name="adj2" fmla="val 50833"/>
            </a:avLst>
          </a:prstGeom>
          <a:gradFill rotWithShape="0">
            <a:gsLst>
              <a:gs pos="0">
                <a:schemeClr val="bg2"/>
              </a:gs>
              <a:gs pos="50000">
                <a:schemeClr val="bg2">
                  <a:gamma/>
                  <a:tint val="40000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15" name="AutoShape 51"/>
          <p:cNvSpPr>
            <a:spLocks noChangeArrowheads="1"/>
          </p:cNvSpPr>
          <p:nvPr/>
        </p:nvSpPr>
        <p:spPr bwMode="auto">
          <a:xfrm>
            <a:off x="5283200" y="3259138"/>
            <a:ext cx="381000" cy="762000"/>
          </a:xfrm>
          <a:prstGeom prst="upDownArrow">
            <a:avLst>
              <a:gd name="adj1" fmla="val 38333"/>
              <a:gd name="adj2" fmla="val 50833"/>
            </a:avLst>
          </a:prstGeom>
          <a:gradFill rotWithShape="0">
            <a:gsLst>
              <a:gs pos="0">
                <a:schemeClr val="hlink"/>
              </a:gs>
              <a:gs pos="50000">
                <a:schemeClr val="hlink">
                  <a:gamma/>
                  <a:tint val="40000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16" name="AutoShape 52"/>
          <p:cNvSpPr>
            <a:spLocks noChangeArrowheads="1"/>
          </p:cNvSpPr>
          <p:nvPr/>
        </p:nvSpPr>
        <p:spPr bwMode="auto">
          <a:xfrm rot="5400000">
            <a:off x="2617788" y="1409700"/>
            <a:ext cx="228600" cy="1219200"/>
          </a:xfrm>
          <a:prstGeom prst="upDownArrow">
            <a:avLst>
              <a:gd name="adj1" fmla="val 40843"/>
              <a:gd name="adj2" fmla="val 161481"/>
            </a:avLst>
          </a:prstGeom>
          <a:gradFill rotWithShape="0">
            <a:gsLst>
              <a:gs pos="0">
                <a:schemeClr val="hlink"/>
              </a:gs>
              <a:gs pos="50000">
                <a:srgbClr val="D69999"/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rot="10800000" vert="eaVert" wrap="none" anchor="ctr"/>
          <a:lstStyle/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17" name="AutoShape 53"/>
          <p:cNvSpPr>
            <a:spLocks noChangeArrowheads="1"/>
          </p:cNvSpPr>
          <p:nvPr/>
        </p:nvSpPr>
        <p:spPr bwMode="auto">
          <a:xfrm rot="5400000">
            <a:off x="1239838" y="917575"/>
            <a:ext cx="228600" cy="1219200"/>
          </a:xfrm>
          <a:prstGeom prst="upDownArrow">
            <a:avLst>
              <a:gd name="adj1" fmla="val 40843"/>
              <a:gd name="adj2" fmla="val 161481"/>
            </a:avLst>
          </a:prstGeom>
          <a:gradFill rotWithShape="0">
            <a:gsLst>
              <a:gs pos="0">
                <a:schemeClr val="hlink"/>
              </a:gs>
              <a:gs pos="50000">
                <a:srgbClr val="D69999"/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rot="10800000" vert="eaVert" wrap="none" anchor="ctr"/>
          <a:lstStyle/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18" name="AutoShape 54"/>
          <p:cNvSpPr>
            <a:spLocks noChangeArrowheads="1"/>
          </p:cNvSpPr>
          <p:nvPr/>
        </p:nvSpPr>
        <p:spPr bwMode="auto">
          <a:xfrm rot="5400000">
            <a:off x="5346700" y="1709738"/>
            <a:ext cx="228600" cy="1219200"/>
          </a:xfrm>
          <a:prstGeom prst="upDownArrow">
            <a:avLst>
              <a:gd name="adj1" fmla="val 40843"/>
              <a:gd name="adj2" fmla="val 161481"/>
            </a:avLst>
          </a:prstGeom>
          <a:gradFill rotWithShape="0">
            <a:gsLst>
              <a:gs pos="0">
                <a:schemeClr val="hlink"/>
              </a:gs>
              <a:gs pos="50000">
                <a:srgbClr val="D69999"/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rot="10800000" vert="eaVert" wrap="none" anchor="ctr"/>
          <a:lstStyle/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19" name="AutoShape 55"/>
          <p:cNvSpPr>
            <a:spLocks noChangeArrowheads="1"/>
          </p:cNvSpPr>
          <p:nvPr/>
        </p:nvSpPr>
        <p:spPr bwMode="auto">
          <a:xfrm rot="5400000">
            <a:off x="7808119" y="710407"/>
            <a:ext cx="228600" cy="1344612"/>
          </a:xfrm>
          <a:prstGeom prst="upDownArrow">
            <a:avLst>
              <a:gd name="adj1" fmla="val 40843"/>
              <a:gd name="adj2" fmla="val 178092"/>
            </a:avLst>
          </a:prstGeom>
          <a:gradFill rotWithShape="0">
            <a:gsLst>
              <a:gs pos="0">
                <a:schemeClr val="hlink"/>
              </a:gs>
              <a:gs pos="50000">
                <a:srgbClr val="D69999"/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rot="10800000" vert="eaVert" wrap="none" anchor="ctr"/>
          <a:lstStyle/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20" name="AutoShape 56"/>
          <p:cNvSpPr>
            <a:spLocks noChangeArrowheads="1"/>
          </p:cNvSpPr>
          <p:nvPr/>
        </p:nvSpPr>
        <p:spPr bwMode="auto">
          <a:xfrm rot="5400000">
            <a:off x="6622257" y="1221583"/>
            <a:ext cx="228600" cy="1306513"/>
          </a:xfrm>
          <a:prstGeom prst="upDownArrow">
            <a:avLst>
              <a:gd name="adj1" fmla="val 40843"/>
              <a:gd name="adj2" fmla="val 173046"/>
            </a:avLst>
          </a:prstGeom>
          <a:gradFill rotWithShape="0">
            <a:gsLst>
              <a:gs pos="0">
                <a:schemeClr val="hlink"/>
              </a:gs>
              <a:gs pos="50000">
                <a:srgbClr val="D69999"/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rot="10800000" vert="eaVert" wrap="none" anchor="ctr"/>
          <a:lstStyle/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21" name="AutoShape 59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2120900" y="2178050"/>
            <a:ext cx="1219200" cy="914400"/>
          </a:xfrm>
          <a:prstGeom prst="actionButtonBlank">
            <a:avLst/>
          </a:prstGeom>
          <a:gradFill rotWithShape="0">
            <a:gsLst>
              <a:gs pos="0">
                <a:schemeClr val="hlink">
                  <a:gamma/>
                  <a:tint val="53725"/>
                  <a:invGamma/>
                </a:schemeClr>
              </a:gs>
              <a:gs pos="100000">
                <a:schemeClr val="hlink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72000" rIns="0"/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tabLst>
                <a:tab pos="4572000" algn="r"/>
              </a:tabLst>
              <a:defRPr/>
            </a:pPr>
            <a:r>
              <a:rPr lang="nl-BE" sz="1400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Site RIZIV</a:t>
            </a:r>
            <a:endParaRPr lang="nl-BE" sz="1000" i="1">
              <a:solidFill>
                <a:srgbClr val="FFFFFF"/>
              </a:solidFill>
            </a:endParaRPr>
          </a:p>
        </p:txBody>
      </p:sp>
      <p:sp>
        <p:nvSpPr>
          <p:cNvPr id="122" name="AutoShape 60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2570163" y="2505075"/>
            <a:ext cx="514350" cy="260350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>
              <a:lnSpc>
                <a:spcPct val="80000"/>
              </a:lnSpc>
              <a:defRPr/>
            </a:pPr>
            <a:endParaRPr lang="nl-BE" sz="1400" b="1" i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3" name="AutoShape 61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2633663" y="2570163"/>
            <a:ext cx="514350" cy="260350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>
              <a:lnSpc>
                <a:spcPct val="80000"/>
              </a:lnSpc>
              <a:defRPr/>
            </a:pPr>
            <a:endParaRPr lang="nl-BE" sz="1400" b="1" i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4" name="AutoShape 62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2698752" y="2635250"/>
            <a:ext cx="512763" cy="261938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>
              <a:lnSpc>
                <a:spcPct val="80000"/>
              </a:lnSpc>
              <a:defRPr/>
            </a:pPr>
            <a:endParaRPr lang="nl-BE" sz="1400" b="1" i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5" name="AutoShape 63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2762250" y="2700340"/>
            <a:ext cx="514350" cy="261937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>
              <a:lnSpc>
                <a:spcPct val="80000"/>
              </a:lnSpc>
              <a:defRPr/>
            </a:pPr>
            <a:r>
              <a:rPr lang="nl-BE" sz="16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VAS</a:t>
            </a:r>
          </a:p>
        </p:txBody>
      </p:sp>
      <p:pic>
        <p:nvPicPr>
          <p:cNvPr id="80945" name="Picture 6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124202"/>
            <a:ext cx="4318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7" name="AutoShape 67"/>
          <p:cNvSpPr>
            <a:spLocks noChangeArrowheads="1"/>
          </p:cNvSpPr>
          <p:nvPr/>
        </p:nvSpPr>
        <p:spPr bwMode="blackWhite">
          <a:xfrm>
            <a:off x="3440113" y="5546725"/>
            <a:ext cx="762000" cy="609600"/>
          </a:xfrm>
          <a:prstGeom prst="can">
            <a:avLst>
              <a:gd name="adj" fmla="val 27866"/>
            </a:avLst>
          </a:prstGeom>
          <a:gradFill rotWithShape="0">
            <a:gsLst>
              <a:gs pos="0">
                <a:srgbClr val="CC0000">
                  <a:gamma/>
                  <a:shade val="86275"/>
                  <a:invGamma/>
                </a:srgbClr>
              </a:gs>
              <a:gs pos="50000">
                <a:srgbClr val="CC0000"/>
              </a:gs>
              <a:gs pos="100000">
                <a:srgbClr val="CC0000">
                  <a:gamma/>
                  <a:shade val="86275"/>
                  <a:invGamma/>
                </a:srgbClr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 wrap="none" tIns="0" bIns="0" anchor="ctr" anchorCtr="1"/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defRPr/>
            </a:pPr>
            <a:r>
              <a:rPr lang="nl-BE" sz="2000" b="1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AS</a:t>
            </a:r>
          </a:p>
        </p:txBody>
      </p:sp>
      <p:sp>
        <p:nvSpPr>
          <p:cNvPr id="128" name="AutoShape 69"/>
          <p:cNvSpPr>
            <a:spLocks noChangeArrowheads="1"/>
          </p:cNvSpPr>
          <p:nvPr/>
        </p:nvSpPr>
        <p:spPr bwMode="blackWhite">
          <a:xfrm>
            <a:off x="2076450" y="5546725"/>
            <a:ext cx="762000" cy="609600"/>
          </a:xfrm>
          <a:prstGeom prst="can">
            <a:avLst>
              <a:gd name="adj" fmla="val 27866"/>
            </a:avLst>
          </a:prstGeom>
          <a:gradFill rotWithShape="0">
            <a:gsLst>
              <a:gs pos="0">
                <a:srgbClr val="CC0000">
                  <a:gamma/>
                  <a:shade val="86275"/>
                  <a:invGamma/>
                </a:srgbClr>
              </a:gs>
              <a:gs pos="50000">
                <a:srgbClr val="CC0000"/>
              </a:gs>
              <a:gs pos="100000">
                <a:srgbClr val="CC0000">
                  <a:gamma/>
                  <a:shade val="86275"/>
                  <a:invGamma/>
                </a:srgbClr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 wrap="none" tIns="0" bIns="0" anchor="ctr" anchorCtr="1"/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defRPr/>
            </a:pPr>
            <a:r>
              <a:rPr lang="nl-BE" sz="2000" b="1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AS</a:t>
            </a:r>
          </a:p>
        </p:txBody>
      </p:sp>
      <p:sp>
        <p:nvSpPr>
          <p:cNvPr id="129" name="AutoShape 73"/>
          <p:cNvSpPr>
            <a:spLocks noChangeArrowheads="1"/>
          </p:cNvSpPr>
          <p:nvPr/>
        </p:nvSpPr>
        <p:spPr bwMode="blackWhite">
          <a:xfrm>
            <a:off x="755650" y="5546725"/>
            <a:ext cx="762000" cy="609600"/>
          </a:xfrm>
          <a:prstGeom prst="can">
            <a:avLst>
              <a:gd name="adj" fmla="val 27866"/>
            </a:avLst>
          </a:prstGeom>
          <a:gradFill rotWithShape="0">
            <a:gsLst>
              <a:gs pos="0">
                <a:srgbClr val="CC0000">
                  <a:gamma/>
                  <a:shade val="86275"/>
                  <a:invGamma/>
                </a:srgbClr>
              </a:gs>
              <a:gs pos="50000">
                <a:srgbClr val="CC0000"/>
              </a:gs>
              <a:gs pos="100000">
                <a:srgbClr val="CC0000">
                  <a:gamma/>
                  <a:shade val="86275"/>
                  <a:invGamma/>
                </a:srgbClr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 wrap="none" tIns="0" bIns="0" anchor="ctr" anchorCtr="1"/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defRPr/>
            </a:pPr>
            <a:r>
              <a:rPr lang="nl-BE" sz="2000" b="1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AS</a:t>
            </a:r>
          </a:p>
        </p:txBody>
      </p:sp>
      <p:sp>
        <p:nvSpPr>
          <p:cNvPr id="130" name="AutoShape 48"/>
          <p:cNvSpPr>
            <a:spLocks noChangeArrowheads="1"/>
          </p:cNvSpPr>
          <p:nvPr/>
        </p:nvSpPr>
        <p:spPr bwMode="auto">
          <a:xfrm>
            <a:off x="2806700" y="3016250"/>
            <a:ext cx="381000" cy="990600"/>
          </a:xfrm>
          <a:prstGeom prst="upDownArrow">
            <a:avLst>
              <a:gd name="adj1" fmla="val 49167"/>
              <a:gd name="adj2" fmla="val 54588"/>
            </a:avLst>
          </a:prstGeom>
          <a:gradFill rotWithShape="0">
            <a:gsLst>
              <a:gs pos="0">
                <a:schemeClr val="hlink"/>
              </a:gs>
              <a:gs pos="50000">
                <a:schemeClr val="hlink">
                  <a:gamma/>
                  <a:tint val="40000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0950" name="AutoShape 17"/>
          <p:cNvSpPr>
            <a:spLocks noChangeArrowheads="1"/>
          </p:cNvSpPr>
          <p:nvPr/>
        </p:nvSpPr>
        <p:spPr bwMode="auto">
          <a:xfrm>
            <a:off x="4970463" y="5103813"/>
            <a:ext cx="304800" cy="533400"/>
          </a:xfrm>
          <a:prstGeom prst="upDownArrow">
            <a:avLst>
              <a:gd name="adj1" fmla="val 57287"/>
              <a:gd name="adj2" fmla="val 32407"/>
            </a:avLst>
          </a:prstGeom>
          <a:gradFill rotWithShape="0">
            <a:gsLst>
              <a:gs pos="0">
                <a:srgbClr val="CC0000"/>
              </a:gs>
              <a:gs pos="50000">
                <a:srgbClr val="EB9999"/>
              </a:gs>
              <a:gs pos="100000">
                <a:srgbClr val="CC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GB" alt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0951" name="AutoShape 18"/>
          <p:cNvSpPr>
            <a:spLocks noChangeArrowheads="1"/>
          </p:cNvSpPr>
          <p:nvPr/>
        </p:nvSpPr>
        <p:spPr bwMode="auto">
          <a:xfrm>
            <a:off x="6154738" y="5103813"/>
            <a:ext cx="304800" cy="533400"/>
          </a:xfrm>
          <a:prstGeom prst="upDownArrow">
            <a:avLst>
              <a:gd name="adj1" fmla="val 57287"/>
              <a:gd name="adj2" fmla="val 32407"/>
            </a:avLst>
          </a:prstGeom>
          <a:gradFill rotWithShape="0">
            <a:gsLst>
              <a:gs pos="0">
                <a:srgbClr val="CC0000"/>
              </a:gs>
              <a:gs pos="50000">
                <a:srgbClr val="EB9999"/>
              </a:gs>
              <a:gs pos="100000">
                <a:srgbClr val="CC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GB" alt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0952" name="AutoShape 19"/>
          <p:cNvSpPr>
            <a:spLocks noChangeArrowheads="1"/>
          </p:cNvSpPr>
          <p:nvPr/>
        </p:nvSpPr>
        <p:spPr bwMode="auto">
          <a:xfrm>
            <a:off x="7453313" y="5103813"/>
            <a:ext cx="304800" cy="533400"/>
          </a:xfrm>
          <a:prstGeom prst="upDownArrow">
            <a:avLst>
              <a:gd name="adj1" fmla="val 57287"/>
              <a:gd name="adj2" fmla="val 32407"/>
            </a:avLst>
          </a:prstGeom>
          <a:gradFill rotWithShape="0">
            <a:gsLst>
              <a:gs pos="0">
                <a:srgbClr val="CC0000"/>
              </a:gs>
              <a:gs pos="50000">
                <a:srgbClr val="EB9999"/>
              </a:gs>
              <a:gs pos="100000">
                <a:srgbClr val="CC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GB" alt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0953" name="AutoShape 68"/>
          <p:cNvSpPr>
            <a:spLocks noChangeArrowheads="1"/>
          </p:cNvSpPr>
          <p:nvPr/>
        </p:nvSpPr>
        <p:spPr bwMode="auto">
          <a:xfrm>
            <a:off x="3668713" y="5089525"/>
            <a:ext cx="304800" cy="533400"/>
          </a:xfrm>
          <a:prstGeom prst="upDownArrow">
            <a:avLst>
              <a:gd name="adj1" fmla="val 57287"/>
              <a:gd name="adj2" fmla="val 32407"/>
            </a:avLst>
          </a:prstGeom>
          <a:gradFill rotWithShape="0">
            <a:gsLst>
              <a:gs pos="0">
                <a:srgbClr val="CC0000"/>
              </a:gs>
              <a:gs pos="50000">
                <a:srgbClr val="EB9999"/>
              </a:gs>
              <a:gs pos="100000">
                <a:srgbClr val="CC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GB" alt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0954" name="AutoShape 70"/>
          <p:cNvSpPr>
            <a:spLocks noChangeArrowheads="1"/>
          </p:cNvSpPr>
          <p:nvPr/>
        </p:nvSpPr>
        <p:spPr bwMode="auto">
          <a:xfrm>
            <a:off x="2305050" y="5089525"/>
            <a:ext cx="304800" cy="533400"/>
          </a:xfrm>
          <a:prstGeom prst="upDownArrow">
            <a:avLst>
              <a:gd name="adj1" fmla="val 57287"/>
              <a:gd name="adj2" fmla="val 32407"/>
            </a:avLst>
          </a:prstGeom>
          <a:gradFill rotWithShape="0">
            <a:gsLst>
              <a:gs pos="0">
                <a:srgbClr val="CC0000"/>
              </a:gs>
              <a:gs pos="50000">
                <a:srgbClr val="EB9999"/>
              </a:gs>
              <a:gs pos="100000">
                <a:srgbClr val="CC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GB" alt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0955" name="AutoShape 74"/>
          <p:cNvSpPr>
            <a:spLocks noChangeArrowheads="1"/>
          </p:cNvSpPr>
          <p:nvPr/>
        </p:nvSpPr>
        <p:spPr bwMode="auto">
          <a:xfrm>
            <a:off x="984250" y="5089525"/>
            <a:ext cx="304800" cy="533400"/>
          </a:xfrm>
          <a:prstGeom prst="upDownArrow">
            <a:avLst>
              <a:gd name="adj1" fmla="val 57287"/>
              <a:gd name="adj2" fmla="val 32407"/>
            </a:avLst>
          </a:prstGeom>
          <a:gradFill rotWithShape="0">
            <a:gsLst>
              <a:gs pos="0">
                <a:srgbClr val="CC0000"/>
              </a:gs>
              <a:gs pos="50000">
                <a:srgbClr val="EB9999"/>
              </a:gs>
              <a:gs pos="100000">
                <a:srgbClr val="CC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GB" altLang="en-US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80956" name="Picture 5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340" y="2730500"/>
            <a:ext cx="358775" cy="292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57" name="Picture 69" descr="logo_ziekenhuis_1083990b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363" y="2570163"/>
            <a:ext cx="341312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58" name="Picture 70" descr="Logo huisart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913" y="5715000"/>
            <a:ext cx="41910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59" name="Picture 71" descr="logo_ziekenhuis_1083990b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5722938"/>
            <a:ext cx="392112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60" name="Picture 7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563" y="2114550"/>
            <a:ext cx="368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" name="AutoShape 32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7835900" y="2074863"/>
            <a:ext cx="514350" cy="260350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>
              <a:lnSpc>
                <a:spcPct val="80000"/>
              </a:lnSpc>
              <a:defRPr/>
            </a:pPr>
            <a:endParaRPr lang="nl-BE" sz="1400" b="1" i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3" name="AutoShape 33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7899400" y="2139950"/>
            <a:ext cx="514350" cy="260350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>
              <a:lnSpc>
                <a:spcPct val="80000"/>
              </a:lnSpc>
              <a:defRPr/>
            </a:pPr>
            <a:endParaRPr lang="nl-BE" sz="1400" b="1" i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4" name="AutoShape 34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7962900" y="2205040"/>
            <a:ext cx="514350" cy="261937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>
              <a:lnSpc>
                <a:spcPct val="80000"/>
              </a:lnSpc>
              <a:defRPr/>
            </a:pPr>
            <a:endParaRPr lang="nl-BE" sz="1400" b="1" i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5" name="AutoShape 35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8026400" y="2270125"/>
            <a:ext cx="514350" cy="261938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>
              <a:lnSpc>
                <a:spcPct val="80000"/>
              </a:lnSpc>
              <a:defRPr/>
            </a:pPr>
            <a:r>
              <a:rPr lang="nl-BE" sz="16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230E-FFBB-4CCB-ABD7-198084EDE768}" type="slidenum">
              <a:rPr lang="fr-BE" smtClean="0"/>
              <a:t>20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8391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nl-BE" dirty="0" smtClean="0"/>
              <a:t>Basic services </a:t>
            </a:r>
            <a:r>
              <a:rPr lang="nl-BE" dirty="0" smtClean="0">
                <a:solidFill>
                  <a:srgbClr val="07766F"/>
                </a:solidFill>
              </a:rPr>
              <a:t>eHealth</a:t>
            </a:r>
            <a:r>
              <a:rPr lang="nl-BE" dirty="0" smtClean="0"/>
              <a:t>-platform</a:t>
            </a:r>
            <a:endParaRPr lang="nl-BE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145605562"/>
              </p:ext>
            </p:extLst>
          </p:nvPr>
        </p:nvGraphicFramePr>
        <p:xfrm>
          <a:off x="467544" y="1196975"/>
          <a:ext cx="8229600" cy="5111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230E-FFBB-4CCB-ABD7-198084EDE768}" type="slidenum">
              <a:rPr lang="fr-BE" smtClean="0"/>
              <a:t>21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3100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Authentication resources</a:t>
            </a:r>
            <a:endParaRPr lang="en-GB" noProof="0"/>
          </a:p>
        </p:txBody>
      </p:sp>
      <p:sp>
        <p:nvSpPr>
          <p:cNvPr id="3" name="Rounded Rectangle 2"/>
          <p:cNvSpPr/>
          <p:nvPr/>
        </p:nvSpPr>
        <p:spPr>
          <a:xfrm>
            <a:off x="2009250" y="1670725"/>
            <a:ext cx="2444563" cy="281253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en-US" sz="1662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/>
          </p:nvPr>
        </p:nvGraphicFramePr>
        <p:xfrm>
          <a:off x="4525959" y="3741788"/>
          <a:ext cx="2392881" cy="72946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982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46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9463">
                <a:tc>
                  <a:txBody>
                    <a:bodyPr/>
                    <a:lstStyle/>
                    <a:p>
                      <a:endParaRPr lang="nl-BE" sz="1700" dirty="0"/>
                    </a:p>
                  </a:txBody>
                  <a:tcPr marL="83077" marR="83077" marT="99692" marB="43200"/>
                </a:tc>
                <a:tc>
                  <a:txBody>
                    <a:bodyPr/>
                    <a:lstStyle/>
                    <a:p>
                      <a:r>
                        <a:rPr lang="en-GB" sz="1300" baseline="0"/>
                        <a:t>Security code</a:t>
                      </a:r>
                      <a:br>
                        <a:rPr lang="en-GB" sz="1300" baseline="0"/>
                      </a:br>
                      <a:r>
                        <a:rPr lang="en-GB" sz="1300" baseline="0"/>
                        <a:t>via SMS, user-id + password</a:t>
                      </a:r>
                    </a:p>
                  </a:txBody>
                  <a:tcPr marL="83077" marR="83077" marT="43200" marB="432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418" y="3809545"/>
            <a:ext cx="463278" cy="593946"/>
          </a:xfrm>
          <a:prstGeom prst="rect">
            <a:avLst/>
          </a:prstGeom>
        </p:spPr>
      </p:pic>
      <p:graphicFrame>
        <p:nvGraphicFramePr>
          <p:cNvPr id="21" name="Table 20"/>
          <p:cNvGraphicFramePr>
            <a:graphicFrameLocks noGrp="1"/>
          </p:cNvGraphicFramePr>
          <p:nvPr>
            <p:extLst/>
          </p:nvPr>
        </p:nvGraphicFramePr>
        <p:xfrm>
          <a:off x="2046183" y="5181536"/>
          <a:ext cx="2392881" cy="58563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982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46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5633">
                <a:tc>
                  <a:txBody>
                    <a:bodyPr/>
                    <a:lstStyle/>
                    <a:p>
                      <a:endParaRPr lang="nl-BE" sz="1700" dirty="0"/>
                    </a:p>
                  </a:txBody>
                  <a:tcPr marL="83077" marR="83077" marT="99692" marB="43200"/>
                </a:tc>
                <a:tc>
                  <a:txBody>
                    <a:bodyPr/>
                    <a:lstStyle/>
                    <a:p>
                      <a:r>
                        <a:rPr lang="en-GB" sz="1300"/>
                        <a:t>User-id </a:t>
                      </a:r>
                      <a:r>
                        <a:rPr lang="en-GB" sz="1300" baseline="0"/>
                        <a:t>+ password</a:t>
                      </a:r>
                    </a:p>
                  </a:txBody>
                  <a:tcPr marL="83077" marR="83077" marT="43200" marB="432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829" y="5234601"/>
            <a:ext cx="378036" cy="378036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281688" y="5846225"/>
            <a:ext cx="670568" cy="3481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GB" sz="1662">
                <a:solidFill>
                  <a:prstClr val="black"/>
                </a:solidFill>
                <a:latin typeface="Calibri"/>
              </a:rPr>
              <a:t>Weak</a:t>
            </a:r>
          </a:p>
        </p:txBody>
      </p:sp>
      <p:sp>
        <p:nvSpPr>
          <p:cNvPr id="26" name="Up-Down Arrow 25"/>
          <p:cNvSpPr/>
          <p:nvPr/>
        </p:nvSpPr>
        <p:spPr>
          <a:xfrm>
            <a:off x="1484034" y="1592212"/>
            <a:ext cx="265876" cy="425401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nl-BE" sz="1662" dirty="0">
              <a:solidFill>
                <a:prstClr val="white"/>
              </a:solidFill>
              <a:latin typeface="Calibri"/>
            </a:endParaRP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/>
          </p:nvPr>
        </p:nvGraphicFramePr>
        <p:xfrm>
          <a:off x="2035090" y="4497523"/>
          <a:ext cx="2392881" cy="6807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982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46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7243">
                <a:tc>
                  <a:txBody>
                    <a:bodyPr/>
                    <a:lstStyle/>
                    <a:p>
                      <a:endParaRPr lang="nl-BE" sz="1700" dirty="0"/>
                    </a:p>
                  </a:txBody>
                  <a:tcPr marL="83077" marR="83077" marT="99692" marB="43200"/>
                </a:tc>
                <a:tc>
                  <a:txBody>
                    <a:bodyPr/>
                    <a:lstStyle/>
                    <a:p>
                      <a:r>
                        <a:rPr lang="en-GB" sz="1300" baseline="0"/>
                        <a:t>Security code on paper (paper token), user-id + password</a:t>
                      </a:r>
                    </a:p>
                  </a:txBody>
                  <a:tcPr marL="83077" marR="83077" marT="43200" marB="432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073" y="4638801"/>
            <a:ext cx="413171" cy="254259"/>
          </a:xfrm>
          <a:prstGeom prst="rect">
            <a:avLst/>
          </a:prstGeo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958" y="2229491"/>
            <a:ext cx="1406201" cy="986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235186" y="1235528"/>
            <a:ext cx="750270" cy="3481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GB" sz="1662">
                <a:solidFill>
                  <a:prstClr val="black"/>
                </a:solidFill>
                <a:latin typeface="Calibri"/>
              </a:rPr>
              <a:t>Strong</a:t>
            </a:r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/>
          </p:nvPr>
        </p:nvGraphicFramePr>
        <p:xfrm>
          <a:off x="2009249" y="1670724"/>
          <a:ext cx="2392881" cy="67246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982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46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2461">
                <a:tc>
                  <a:txBody>
                    <a:bodyPr/>
                    <a:lstStyle/>
                    <a:p>
                      <a:endParaRPr lang="nl-BE" sz="1700" dirty="0"/>
                    </a:p>
                  </a:txBody>
                  <a:tcPr marL="83077" marR="83077" marT="99692" marB="43200" anchor="ctr"/>
                </a:tc>
                <a:tc>
                  <a:txBody>
                    <a:bodyPr/>
                    <a:lstStyle/>
                    <a:p>
                      <a:r>
                        <a:rPr lang="en-GB" sz="1300"/>
                        <a:t>eID + PIN-code with connected card reader</a:t>
                      </a:r>
                    </a:p>
                  </a:txBody>
                  <a:tcPr marL="83077" marR="83077" marT="43200" marB="432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>
            <p:extLst/>
          </p:nvPr>
        </p:nvGraphicFramePr>
        <p:xfrm>
          <a:off x="2020707" y="3744646"/>
          <a:ext cx="2392881" cy="75287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982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46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52876">
                <a:tc>
                  <a:txBody>
                    <a:bodyPr/>
                    <a:lstStyle/>
                    <a:p>
                      <a:endParaRPr lang="nl-BE" sz="1700" dirty="0"/>
                    </a:p>
                  </a:txBody>
                  <a:tcPr marL="83077" marR="83077" marT="99692" marB="43200"/>
                </a:tc>
                <a:tc>
                  <a:txBody>
                    <a:bodyPr/>
                    <a:lstStyle/>
                    <a:p>
                      <a:r>
                        <a:rPr lang="en-GB" sz="1300" baseline="0"/>
                        <a:t>Security code</a:t>
                      </a:r>
                      <a:br>
                        <a:rPr lang="en-GB" sz="1300" baseline="0"/>
                      </a:br>
                      <a:r>
                        <a:rPr lang="en-GB" sz="1300" baseline="0"/>
                        <a:t>via mobile app, user-id + password</a:t>
                      </a:r>
                    </a:p>
                  </a:txBody>
                  <a:tcPr marL="83077" marR="83077" marT="43200" marB="432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2" name="Table 31"/>
          <p:cNvGraphicFramePr>
            <a:graphicFrameLocks noGrp="1"/>
          </p:cNvGraphicFramePr>
          <p:nvPr>
            <p:extLst/>
          </p:nvPr>
        </p:nvGraphicFramePr>
        <p:xfrm>
          <a:off x="2021454" y="3077539"/>
          <a:ext cx="2380676" cy="66549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95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55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5491">
                <a:tc>
                  <a:txBody>
                    <a:bodyPr/>
                    <a:lstStyle/>
                    <a:p>
                      <a:endParaRPr lang="nl-BE" sz="1700" dirty="0"/>
                    </a:p>
                  </a:txBody>
                  <a:tcPr marL="83077" marR="83077" marT="99692" marB="432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/>
                        <a:t>SIM</a:t>
                      </a:r>
                      <a:r>
                        <a:rPr lang="en-GB" sz="1300" baseline="0"/>
                        <a:t> card </a:t>
                      </a:r>
                      <a:r>
                        <a:rPr lang="en-GB" sz="1300"/>
                        <a:t>with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/>
                        <a:t>PIN-code</a:t>
                      </a:r>
                    </a:p>
                  </a:txBody>
                  <a:tcPr marL="83077" marR="83077" marT="43200" marB="432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71302" y="3136119"/>
            <a:ext cx="521562" cy="52474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404" y="1704370"/>
            <a:ext cx="278340" cy="64232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752" y="3847385"/>
            <a:ext cx="463968" cy="518269"/>
          </a:xfrm>
          <a:prstGeom prst="rect">
            <a:avLst/>
          </a:prstGeom>
        </p:spPr>
      </p:pic>
      <p:graphicFrame>
        <p:nvGraphicFramePr>
          <p:cNvPr id="36" name="Table 35"/>
          <p:cNvGraphicFramePr>
            <a:graphicFrameLocks noGrp="1"/>
          </p:cNvGraphicFramePr>
          <p:nvPr>
            <p:extLst/>
          </p:nvPr>
        </p:nvGraphicFramePr>
        <p:xfrm>
          <a:off x="2009249" y="2347968"/>
          <a:ext cx="2392881" cy="72957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982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46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9571">
                <a:tc>
                  <a:txBody>
                    <a:bodyPr/>
                    <a:lstStyle/>
                    <a:p>
                      <a:endParaRPr lang="nl-BE" sz="1700" dirty="0"/>
                    </a:p>
                  </a:txBody>
                  <a:tcPr marL="83077" marR="83077" marT="99692" marB="43200" anchor="ctr"/>
                </a:tc>
                <a:tc>
                  <a:txBody>
                    <a:bodyPr/>
                    <a:lstStyle/>
                    <a:p>
                      <a:r>
                        <a:rPr lang="en-GB" sz="1300"/>
                        <a:t>eID + PIN-code</a:t>
                      </a:r>
                      <a:r>
                        <a:rPr lang="en-GB" sz="1300" baseline="0"/>
                        <a:t> with wireless card reader</a:t>
                      </a:r>
                    </a:p>
                  </a:txBody>
                  <a:tcPr marL="83077" marR="83077" marT="43200" marB="432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7" name="Picture 3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256" y="2433072"/>
            <a:ext cx="276534" cy="55306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230E-FFBB-4CCB-ABD7-198084EDE768}" type="slidenum">
              <a:rPr lang="fr-BE" smtClean="0"/>
              <a:t>22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0974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/>
              <a:t>MijnGezondheid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90" y="1368465"/>
            <a:ext cx="8440615" cy="445664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230E-FFBB-4CCB-ABD7-198084EDE768}" type="slidenum">
              <a:rPr lang="fr-BE" smtClean="0"/>
              <a:t>23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3350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371" y="1137713"/>
            <a:ext cx="5768309" cy="50188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/>
              <a:t>MijnGezondheid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230E-FFBB-4CCB-ABD7-198084EDE768}" type="slidenum">
              <a:rPr lang="fr-BE" smtClean="0"/>
              <a:t>24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1997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ReUse</a:t>
            </a:r>
            <a:r>
              <a:rPr lang="en-GB" dirty="0" smtClean="0"/>
              <a:t> – </a:t>
            </a:r>
            <a:r>
              <a:rPr lang="en-GB" dirty="0"/>
              <a:t>Vision</a:t>
            </a:r>
            <a:endParaRPr lang="fr-BE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087" y="1700213"/>
            <a:ext cx="4425950" cy="442595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404" y="2193980"/>
            <a:ext cx="3471465" cy="347146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311161" y="5349410"/>
            <a:ext cx="7280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000" dirty="0">
                <a:solidFill>
                  <a:prstClr val="white"/>
                </a:solidFill>
              </a:rPr>
              <a:t>NETWORK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339216" y="5805266"/>
            <a:ext cx="6719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000" dirty="0">
                <a:solidFill>
                  <a:prstClr val="white"/>
                </a:solidFill>
              </a:rPr>
              <a:t>MINDSET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839" y="2678415"/>
            <a:ext cx="2502590" cy="250259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287118" y="4838965"/>
            <a:ext cx="7761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sz="1000" dirty="0">
                <a:solidFill>
                  <a:prstClr val="white"/>
                </a:solidFill>
              </a:rPr>
              <a:t>PROCESSES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3959277" y="3209853"/>
            <a:ext cx="1439714" cy="1439714"/>
            <a:chOff x="3959277" y="3209853"/>
            <a:chExt cx="1439714" cy="143971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9277" y="3209853"/>
              <a:ext cx="1439714" cy="1439714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4341560" y="4103494"/>
              <a:ext cx="73449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1100" dirty="0">
                  <a:solidFill>
                    <a:prstClr val="white"/>
                  </a:solidFill>
                </a:rPr>
                <a:t>CATALOG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79512" y="1412776"/>
            <a:ext cx="3983528" cy="2232248"/>
            <a:chOff x="179512" y="1772816"/>
            <a:chExt cx="3983528" cy="2232248"/>
          </a:xfrm>
        </p:grpSpPr>
        <p:cxnSp>
          <p:nvCxnSpPr>
            <p:cNvPr id="24" name="Straight Connector 23"/>
            <p:cNvCxnSpPr/>
            <p:nvPr/>
          </p:nvCxnSpPr>
          <p:spPr>
            <a:xfrm flipV="1">
              <a:off x="4163040" y="2420888"/>
              <a:ext cx="0" cy="1584176"/>
            </a:xfrm>
            <a:prstGeom prst="line">
              <a:avLst/>
            </a:prstGeom>
            <a:ln w="158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H="1">
              <a:off x="2483768" y="2420888"/>
              <a:ext cx="1679272" cy="0"/>
            </a:xfrm>
            <a:prstGeom prst="straightConnector1">
              <a:avLst/>
            </a:prstGeom>
            <a:ln w="15875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179512" y="1772816"/>
              <a:ext cx="2300056" cy="1246495"/>
            </a:xfrm>
            <a:prstGeom prst="rect">
              <a:avLst/>
            </a:prstGeom>
            <a:noFill/>
            <a:ln w="15875">
              <a:solidFill>
                <a:schemeClr val="accent6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500" dirty="0">
                  <a:solidFill>
                    <a:srgbClr val="1F497D">
                      <a:lumMod val="75000"/>
                    </a:srgbClr>
                  </a:solidFill>
                </a:rPr>
                <a:t>Every </a:t>
              </a:r>
              <a:r>
                <a:rPr lang="en-US" sz="1500" b="1" dirty="0">
                  <a:solidFill>
                    <a:srgbClr val="1F497D">
                      <a:lumMod val="75000"/>
                    </a:srgbClr>
                  </a:solidFill>
                </a:rPr>
                <a:t>stakeholder</a:t>
              </a:r>
              <a:r>
                <a:rPr lang="en-US" sz="1500" dirty="0">
                  <a:solidFill>
                    <a:srgbClr val="1F497D">
                      <a:lumMod val="75000"/>
                    </a:srgbClr>
                  </a:solidFill>
                </a:rPr>
                <a:t> can easily find the most common </a:t>
              </a:r>
              <a:r>
                <a:rPr lang="en-US" sz="1500" b="1" dirty="0">
                  <a:solidFill>
                    <a:srgbClr val="1F497D">
                      <a:lumMod val="75000"/>
                    </a:srgbClr>
                  </a:solidFill>
                </a:rPr>
                <a:t>reusable elements </a:t>
              </a:r>
              <a:r>
                <a:rPr lang="en-US" sz="1500" dirty="0">
                  <a:solidFill>
                    <a:srgbClr val="1F497D">
                      <a:lumMod val="75000"/>
                    </a:srgbClr>
                  </a:solidFill>
                </a:rPr>
                <a:t>in a </a:t>
              </a:r>
              <a:r>
                <a:rPr lang="en-US" sz="1500" b="1" dirty="0">
                  <a:solidFill>
                    <a:srgbClr val="1F497D">
                      <a:lumMod val="75000"/>
                    </a:srgbClr>
                  </a:solidFill>
                </a:rPr>
                <a:t>centralized catalogue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364088" y="1124744"/>
            <a:ext cx="3744416" cy="2232248"/>
            <a:chOff x="5220072" y="908720"/>
            <a:chExt cx="3744416" cy="2232248"/>
          </a:xfrm>
        </p:grpSpPr>
        <p:sp>
          <p:nvSpPr>
            <p:cNvPr id="28" name="TextBox 27"/>
            <p:cNvSpPr txBox="1"/>
            <p:nvPr/>
          </p:nvSpPr>
          <p:spPr>
            <a:xfrm>
              <a:off x="6821945" y="908720"/>
              <a:ext cx="2142543" cy="1477328"/>
            </a:xfrm>
            <a:prstGeom prst="rect">
              <a:avLst/>
            </a:prstGeom>
            <a:noFill/>
            <a:ln w="15875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500" b="1" dirty="0">
                  <a:solidFill>
                    <a:srgbClr val="1F497D">
                      <a:lumMod val="75000"/>
                    </a:srgbClr>
                  </a:solidFill>
                </a:rPr>
                <a:t>Processes and tools </a:t>
              </a:r>
              <a:r>
                <a:rPr lang="en-US" sz="1500" dirty="0">
                  <a:solidFill>
                    <a:srgbClr val="1F497D">
                      <a:lumMod val="75000"/>
                    </a:srgbClr>
                  </a:solidFill>
                </a:rPr>
                <a:t>are put in place to identify, register, implement, monitor and measure reuse throughout the </a:t>
              </a:r>
              <a:r>
                <a:rPr lang="en-US" sz="1500" b="1" dirty="0">
                  <a:solidFill>
                    <a:srgbClr val="1F497D">
                      <a:lumMod val="75000"/>
                    </a:srgbClr>
                  </a:solidFill>
                </a:rPr>
                <a:t>project lifecycle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 flipV="1">
              <a:off x="5220072" y="2492896"/>
              <a:ext cx="0" cy="648072"/>
            </a:xfrm>
            <a:prstGeom prst="line">
              <a:avLst/>
            </a:prstGeom>
            <a:ln w="158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5220072" y="2492896"/>
              <a:ext cx="1601873" cy="0"/>
            </a:xfrm>
            <a:prstGeom prst="straightConnector1">
              <a:avLst/>
            </a:prstGeom>
            <a:ln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6985596" y="4293098"/>
            <a:ext cx="2017284" cy="2169825"/>
          </a:xfrm>
          <a:prstGeom prst="rect">
            <a:avLst/>
          </a:prstGeom>
          <a:noFill/>
          <a:ln w="15875">
            <a:solidFill>
              <a:srgbClr val="009999"/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rgbClr val="1F497D">
                    <a:lumMod val="75000"/>
                  </a:srgbClr>
                </a:solidFill>
              </a:rPr>
              <a:t>Human </a:t>
            </a:r>
            <a:r>
              <a:rPr lang="en-US" sz="1500" b="1" dirty="0">
                <a:solidFill>
                  <a:srgbClr val="1F497D">
                    <a:lumMod val="75000"/>
                  </a:srgbClr>
                </a:solidFill>
              </a:rPr>
              <a:t>networks</a:t>
            </a:r>
            <a:r>
              <a:rPr lang="en-US" sz="1500" dirty="0">
                <a:solidFill>
                  <a:srgbClr val="1F497D">
                    <a:lumMod val="75000"/>
                  </a:srgbClr>
                </a:solidFill>
              </a:rPr>
              <a:t> are maintained and developed on all levels (CEO’s, CIO’s, business owners, business analysts, architects) in order to keep maximum </a:t>
            </a:r>
            <a:r>
              <a:rPr lang="en-US" sz="1500" b="1" dirty="0">
                <a:solidFill>
                  <a:srgbClr val="1F497D">
                    <a:lumMod val="75000"/>
                  </a:srgbClr>
                </a:solidFill>
              </a:rPr>
              <a:t>visibility </a:t>
            </a:r>
            <a:r>
              <a:rPr lang="en-US" sz="1500" dirty="0">
                <a:solidFill>
                  <a:srgbClr val="1F497D">
                    <a:lumMod val="75000"/>
                  </a:srgbClr>
                </a:solidFill>
              </a:rPr>
              <a:t>on reuse potential</a:t>
            </a:r>
            <a:endParaRPr lang="en-US" sz="1500" b="1" dirty="0">
              <a:solidFill>
                <a:srgbClr val="1F497D">
                  <a:lumMod val="75000"/>
                </a:srgbClr>
              </a:solidFill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6083108" y="5661248"/>
            <a:ext cx="864096" cy="0"/>
          </a:xfrm>
          <a:prstGeom prst="straightConnector1">
            <a:avLst/>
          </a:prstGeom>
          <a:ln w="15875">
            <a:solidFill>
              <a:srgbClr val="0099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6083108" y="4649569"/>
            <a:ext cx="0" cy="1011683"/>
          </a:xfrm>
          <a:prstGeom prst="line">
            <a:avLst/>
          </a:prstGeom>
          <a:ln w="15875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9263" y="5149643"/>
            <a:ext cx="2358567" cy="1015663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rgbClr val="1F497D">
                    <a:lumMod val="75000"/>
                  </a:srgbClr>
                </a:solidFill>
              </a:rPr>
              <a:t>A </a:t>
            </a:r>
            <a:r>
              <a:rPr lang="en-US" sz="1500" b="1" dirty="0">
                <a:solidFill>
                  <a:srgbClr val="1F497D">
                    <a:lumMod val="75000"/>
                  </a:srgbClr>
                </a:solidFill>
              </a:rPr>
              <a:t>culture</a:t>
            </a:r>
            <a:r>
              <a:rPr lang="en-US" sz="1500" dirty="0">
                <a:solidFill>
                  <a:srgbClr val="1F497D">
                    <a:lumMod val="75000"/>
                  </a:srgbClr>
                </a:solidFill>
              </a:rPr>
              <a:t> develops where </a:t>
            </a:r>
            <a:r>
              <a:rPr lang="en-US" sz="1500" b="1" dirty="0">
                <a:solidFill>
                  <a:srgbClr val="1F497D">
                    <a:lumMod val="75000"/>
                  </a:srgbClr>
                </a:solidFill>
              </a:rPr>
              <a:t>reuse is adopted </a:t>
            </a:r>
            <a:r>
              <a:rPr lang="en-US" sz="1500" dirty="0">
                <a:solidFill>
                  <a:srgbClr val="1F497D">
                    <a:lumMod val="75000"/>
                  </a:srgbClr>
                </a:solidFill>
              </a:rPr>
              <a:t>and the creation of </a:t>
            </a:r>
            <a:r>
              <a:rPr lang="en-US" sz="1500" b="1" dirty="0">
                <a:solidFill>
                  <a:srgbClr val="1F497D">
                    <a:lumMod val="75000"/>
                  </a:srgbClr>
                </a:solidFill>
              </a:rPr>
              <a:t>reusable products</a:t>
            </a:r>
            <a:r>
              <a:rPr lang="en-US" sz="1500" dirty="0">
                <a:solidFill>
                  <a:srgbClr val="1F497D">
                    <a:lumMod val="75000"/>
                  </a:srgbClr>
                </a:solidFill>
              </a:rPr>
              <a:t> is promoted,</a:t>
            </a:r>
          </a:p>
        </p:txBody>
      </p:sp>
      <p:cxnSp>
        <p:nvCxnSpPr>
          <p:cNvPr id="40" name="Straight Connector 39"/>
          <p:cNvCxnSpPr/>
          <p:nvPr/>
        </p:nvCxnSpPr>
        <p:spPr>
          <a:xfrm flipV="1">
            <a:off x="3059832" y="5301210"/>
            <a:ext cx="0" cy="332311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2427828" y="5633519"/>
            <a:ext cx="632004" cy="778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230E-FFBB-4CCB-ABD7-198084EDE768}" type="slidenum">
              <a:rPr lang="fr-BE" smtClean="0"/>
              <a:t>25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47920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83770" y="5517232"/>
            <a:ext cx="43850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5400" u="sng" dirty="0">
                <a:solidFill>
                  <a:schemeClr val="tx2"/>
                </a:solidFill>
                <a:hlinkClick r:id="rId3"/>
              </a:rPr>
              <a:t>reuse.smals.be</a:t>
            </a:r>
            <a:endParaRPr lang="fr-BE" sz="5400" u="sng" dirty="0">
              <a:solidFill>
                <a:schemeClr val="tx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774" y="-10949"/>
            <a:ext cx="9147774" cy="555915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230E-FFBB-4CCB-ABD7-198084EDE768}" type="slidenum">
              <a:rPr lang="fr-BE" smtClean="0"/>
              <a:t>26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317354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API economy value chain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/>
              <a:t>API economy value chain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5676181" y="3358908"/>
            <a:ext cx="1375913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263" y="2627287"/>
            <a:ext cx="8755474" cy="20875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6571" y="4826372"/>
            <a:ext cx="107625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500">
                <a:solidFill>
                  <a:srgbClr val="0070C0"/>
                </a:solidFill>
              </a:rPr>
              <a:t>Existing </a:t>
            </a:r>
          </a:p>
          <a:p>
            <a:pPr algn="ctr"/>
            <a:r>
              <a:rPr lang="en-GB" sz="1500">
                <a:solidFill>
                  <a:srgbClr val="0070C0"/>
                </a:solidFill>
              </a:rPr>
              <a:t>systems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42030" y="2722536"/>
            <a:ext cx="13223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" dirty="0">
                <a:solidFill>
                  <a:srgbClr val="0070C0"/>
                </a:solidFill>
              </a:rPr>
              <a:t>Make available as API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234974" y="4536412"/>
            <a:ext cx="150745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">
                <a:solidFill>
                  <a:srgbClr val="0070C0"/>
                </a:solidFill>
              </a:rPr>
              <a:t>Self service use by developers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24635" y="2576058"/>
            <a:ext cx="182138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">
                <a:solidFill>
                  <a:srgbClr val="0070C0"/>
                </a:solidFill>
              </a:rPr>
              <a:t>To create new innovative apps and services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369710" y="4109803"/>
            <a:ext cx="179606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">
                <a:solidFill>
                  <a:srgbClr val="0070C0"/>
                </a:solidFill>
              </a:rPr>
              <a:t>Differentiated G2C, G2E, G2G service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20BCE-BB7B-46B6-B74F-5C461C2FC4DE}" type="slidenum">
              <a:rPr lang="en-US" smtClean="0"/>
              <a:t>27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5062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Leverage cost-efficient use of ICT</a:t>
            </a:r>
          </a:p>
        </p:txBody>
      </p:sp>
      <p:sp>
        <p:nvSpPr>
          <p:cNvPr id="7373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U</a:t>
            </a:r>
            <a:r>
              <a:rPr lang="en-GB" dirty="0" smtClean="0"/>
              <a:t>nderstand </a:t>
            </a:r>
            <a:r>
              <a:rPr lang="en-GB" dirty="0"/>
              <a:t>the costs</a:t>
            </a:r>
          </a:p>
          <a:p>
            <a:endParaRPr lang="nl-BE" altLang="en-US" dirty="0" smtClean="0"/>
          </a:p>
          <a:p>
            <a:r>
              <a:rPr lang="en-GB" dirty="0"/>
              <a:t>U</a:t>
            </a:r>
            <a:r>
              <a:rPr lang="en-GB" dirty="0" smtClean="0"/>
              <a:t>nderstand </a:t>
            </a:r>
            <a:r>
              <a:rPr lang="en-GB" dirty="0"/>
              <a:t>the cost drivers</a:t>
            </a:r>
          </a:p>
          <a:p>
            <a:endParaRPr lang="nl-BE" altLang="en-US" dirty="0" smtClean="0"/>
          </a:p>
          <a:p>
            <a:r>
              <a:rPr lang="en-GB" dirty="0"/>
              <a:t>U</a:t>
            </a:r>
            <a:r>
              <a:rPr lang="en-GB" dirty="0" smtClean="0"/>
              <a:t>nderstand </a:t>
            </a:r>
            <a:r>
              <a:rPr lang="en-GB" dirty="0"/>
              <a:t>the needs</a:t>
            </a:r>
          </a:p>
          <a:p>
            <a:endParaRPr lang="nl-BE" altLang="en-US" dirty="0" smtClean="0"/>
          </a:p>
          <a:p>
            <a:r>
              <a:rPr lang="en-GB" dirty="0"/>
              <a:t>U</a:t>
            </a:r>
            <a:r>
              <a:rPr lang="en-GB" dirty="0" smtClean="0"/>
              <a:t>nderstand </a:t>
            </a:r>
            <a:r>
              <a:rPr lang="en-GB" dirty="0"/>
              <a:t>the keys to success</a:t>
            </a:r>
          </a:p>
          <a:p>
            <a:endParaRPr lang="nl-BE" altLang="en-US" dirty="0" smtClean="0"/>
          </a:p>
          <a:p>
            <a:r>
              <a:rPr lang="en-GB" dirty="0"/>
              <a:t>A</a:t>
            </a:r>
            <a:r>
              <a:rPr lang="en-GB" dirty="0" smtClean="0"/>
              <a:t>nd </a:t>
            </a:r>
            <a:r>
              <a:rPr lang="en-GB" dirty="0"/>
              <a:t>how about</a:t>
            </a:r>
          </a:p>
          <a:p>
            <a:pPr lvl="1"/>
            <a:r>
              <a:rPr lang="en-GB" dirty="0"/>
              <a:t>T</a:t>
            </a:r>
            <a:r>
              <a:rPr lang="en-GB" dirty="0" smtClean="0"/>
              <a:t>he </a:t>
            </a:r>
            <a:r>
              <a:rPr lang="en-GB" dirty="0"/>
              <a:t>return on investment (ROI) ?</a:t>
            </a:r>
          </a:p>
          <a:p>
            <a:pPr lvl="1"/>
            <a:r>
              <a:rPr lang="en-GB" dirty="0"/>
              <a:t>T</a:t>
            </a:r>
            <a:r>
              <a:rPr lang="en-GB" dirty="0" smtClean="0"/>
              <a:t>he </a:t>
            </a:r>
            <a:r>
              <a:rPr lang="en-GB" dirty="0"/>
              <a:t>cloud ?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518520" y="6453338"/>
            <a:ext cx="2133600" cy="365125"/>
          </a:xfrm>
        </p:spPr>
        <p:txBody>
          <a:bodyPr/>
          <a:lstStyle/>
          <a:p>
            <a:fld id="{F6A20BCE-BB7B-46B6-B74F-5C461C2FC4DE}" type="slidenum">
              <a:rPr lang="en-US" smtClean="0"/>
              <a:t>28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340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Understand the costs</a:t>
            </a:r>
          </a:p>
        </p:txBody>
      </p:sp>
      <p:sp>
        <p:nvSpPr>
          <p:cNvPr id="7475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C</a:t>
            </a:r>
            <a:r>
              <a:rPr lang="en-GB" dirty="0" smtClean="0"/>
              <a:t>oncept </a:t>
            </a:r>
            <a:r>
              <a:rPr lang="en-GB" dirty="0"/>
              <a:t>of total cost of ownership (TCO)</a:t>
            </a:r>
          </a:p>
          <a:p>
            <a:pPr lvl="1"/>
            <a:r>
              <a:rPr lang="en-GB" dirty="0" smtClean="0"/>
              <a:t>The </a:t>
            </a:r>
            <a:r>
              <a:rPr lang="en-GB" dirty="0"/>
              <a:t>average start-up cost of a business application is 8% of the lifetime cost over 15 years</a:t>
            </a:r>
          </a:p>
          <a:p>
            <a:pPr lvl="2"/>
            <a:r>
              <a:rPr lang="en-GB" dirty="0" smtClean="0"/>
              <a:t>Integration </a:t>
            </a:r>
            <a:r>
              <a:rPr lang="en-GB" dirty="0"/>
              <a:t>in own environment</a:t>
            </a:r>
          </a:p>
          <a:p>
            <a:pPr lvl="2"/>
            <a:r>
              <a:rPr lang="en-GB" dirty="0"/>
              <a:t>C</a:t>
            </a:r>
            <a:r>
              <a:rPr lang="en-GB" dirty="0" smtClean="0"/>
              <a:t>orrective </a:t>
            </a:r>
            <a:r>
              <a:rPr lang="en-GB" dirty="0"/>
              <a:t>maintenance</a:t>
            </a:r>
          </a:p>
          <a:p>
            <a:pPr lvl="2"/>
            <a:r>
              <a:rPr lang="en-GB" dirty="0" err="1"/>
              <a:t>E</a:t>
            </a:r>
            <a:r>
              <a:rPr lang="en-GB" dirty="0" err="1" smtClean="0"/>
              <a:t>volutive</a:t>
            </a:r>
            <a:r>
              <a:rPr lang="en-GB" dirty="0" smtClean="0"/>
              <a:t> </a:t>
            </a:r>
            <a:r>
              <a:rPr lang="en-GB" dirty="0"/>
              <a:t>maintenance</a:t>
            </a:r>
          </a:p>
          <a:p>
            <a:pPr lvl="2"/>
            <a:r>
              <a:rPr lang="en-GB" dirty="0"/>
              <a:t>O</a:t>
            </a:r>
            <a:r>
              <a:rPr lang="en-GB" dirty="0" smtClean="0"/>
              <a:t>peration</a:t>
            </a:r>
            <a:endParaRPr lang="en-GB" dirty="0"/>
          </a:p>
          <a:p>
            <a:pPr lvl="2"/>
            <a:r>
              <a:rPr lang="en-GB" dirty="0"/>
              <a:t>R</a:t>
            </a:r>
            <a:r>
              <a:rPr lang="en-GB" dirty="0" smtClean="0"/>
              <a:t>egular </a:t>
            </a:r>
            <a:r>
              <a:rPr lang="en-GB" dirty="0"/>
              <a:t>new major releases</a:t>
            </a:r>
          </a:p>
          <a:p>
            <a:pPr lvl="2"/>
            <a:r>
              <a:rPr lang="en-GB" dirty="0"/>
              <a:t>N</a:t>
            </a:r>
            <a:r>
              <a:rPr lang="en-GB" dirty="0" smtClean="0"/>
              <a:t>ew </a:t>
            </a:r>
            <a:r>
              <a:rPr lang="en-GB" dirty="0"/>
              <a:t>modules</a:t>
            </a:r>
          </a:p>
          <a:p>
            <a:pPr lvl="2"/>
            <a:r>
              <a:rPr lang="en-GB" dirty="0"/>
              <a:t>C</a:t>
            </a:r>
            <a:r>
              <a:rPr lang="en-GB" dirty="0" smtClean="0"/>
              <a:t>ustomization</a:t>
            </a:r>
            <a:endParaRPr lang="en-GB" dirty="0"/>
          </a:p>
          <a:p>
            <a:pPr lvl="2"/>
            <a:r>
              <a:rPr lang="en-GB" dirty="0"/>
              <a:t>T</a:t>
            </a:r>
            <a:r>
              <a:rPr lang="en-GB" dirty="0" smtClean="0"/>
              <a:t>raining</a:t>
            </a:r>
            <a:endParaRPr lang="en-GB" dirty="0"/>
          </a:p>
          <a:p>
            <a:pPr lvl="2"/>
            <a:r>
              <a:rPr lang="en-GB" dirty="0" smtClean="0"/>
              <a:t>Helpdesk</a:t>
            </a:r>
            <a:endParaRPr lang="en-GB" dirty="0"/>
          </a:p>
          <a:p>
            <a:pPr lvl="1"/>
            <a:r>
              <a:rPr lang="en-GB" dirty="0"/>
              <a:t>N</a:t>
            </a:r>
            <a:r>
              <a:rPr lang="en-GB" dirty="0" smtClean="0"/>
              <a:t>eed </a:t>
            </a:r>
            <a:r>
              <a:rPr lang="en-GB" dirty="0"/>
              <a:t>for a clear understanding of cost drivers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518520" y="6453338"/>
            <a:ext cx="2133600" cy="365125"/>
          </a:xfrm>
        </p:spPr>
        <p:txBody>
          <a:bodyPr/>
          <a:lstStyle/>
          <a:p>
            <a:fld id="{F6A20BCE-BB7B-46B6-B74F-5C461C2FC4DE}" type="slidenum">
              <a:rPr lang="en-US" smtClean="0"/>
              <a:t>29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3920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Technical </a:t>
            </a:r>
            <a:r>
              <a:rPr lang="nl-BE" dirty="0" err="1" smtClean="0"/>
              <a:t>choices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230E-FFBB-4CCB-ABD7-198084EDE768}" type="slidenum">
              <a:rPr lang="fr-BE" smtClean="0"/>
              <a:t>3</a:t>
            </a:fld>
            <a:endParaRPr lang="fr-BE"/>
          </a:p>
        </p:txBody>
      </p:sp>
      <p:grpSp>
        <p:nvGrpSpPr>
          <p:cNvPr id="5" name="Group 4"/>
          <p:cNvGrpSpPr/>
          <p:nvPr/>
        </p:nvGrpSpPr>
        <p:grpSpPr>
          <a:xfrm>
            <a:off x="3715945" y="3861048"/>
            <a:ext cx="1558290" cy="1927622"/>
            <a:chOff x="7492037" y="939607"/>
            <a:chExt cx="1558290" cy="192762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2037" y="939607"/>
              <a:ext cx="1558290" cy="155829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7582532" y="2497897"/>
              <a:ext cx="137730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rgbClr val="4A6C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Integration</a:t>
              </a:r>
              <a:endParaRPr lang="en-US" b="1" dirty="0">
                <a:solidFill>
                  <a:srgbClr val="4A6C5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31565" y="4089114"/>
            <a:ext cx="1928733" cy="1699556"/>
            <a:chOff x="1150023" y="1167673"/>
            <a:chExt cx="1928733" cy="169955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3163" y="1167673"/>
              <a:ext cx="922453" cy="1080000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1150023" y="2497897"/>
              <a:ext cx="192873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rgbClr val="4A6C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Standardization</a:t>
              </a:r>
              <a:endParaRPr lang="en-US" b="1" dirty="0">
                <a:solidFill>
                  <a:srgbClr val="4A6C5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49509" y="1533395"/>
            <a:ext cx="1980029" cy="1699556"/>
            <a:chOff x="4161873" y="1167673"/>
            <a:chExt cx="1980029" cy="1699556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1887" y="1167673"/>
              <a:ext cx="1080000" cy="1080000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4161873" y="2497897"/>
              <a:ext cx="198002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rgbClr val="4A6C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Decentralization</a:t>
              </a:r>
              <a:endParaRPr lang="en-US" b="1" dirty="0">
                <a:solidFill>
                  <a:srgbClr val="4A6C5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964851" y="1522252"/>
            <a:ext cx="1095172" cy="1699556"/>
            <a:chOff x="6309496" y="1167673"/>
            <a:chExt cx="1095172" cy="1699556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1385" y="1167673"/>
              <a:ext cx="1071395" cy="1080000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6309496" y="2497897"/>
              <a:ext cx="109517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rgbClr val="4A6C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Security</a:t>
              </a:r>
              <a:endParaRPr lang="en-US" b="1" dirty="0">
                <a:solidFill>
                  <a:srgbClr val="4A6C5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995936" y="1533395"/>
            <a:ext cx="998308" cy="1699556"/>
            <a:chOff x="42285" y="1167673"/>
            <a:chExt cx="998308" cy="1699556"/>
          </a:xfrm>
        </p:grpSpPr>
        <p:sp>
          <p:nvSpPr>
            <p:cNvPr id="18" name="Rectangle 17"/>
            <p:cNvSpPr/>
            <p:nvPr/>
          </p:nvSpPr>
          <p:spPr>
            <a:xfrm>
              <a:off x="256746" y="2497897"/>
              <a:ext cx="56938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rgbClr val="4A6C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API</a:t>
              </a:r>
              <a:endParaRPr lang="en-US" b="1" dirty="0">
                <a:solidFill>
                  <a:srgbClr val="4A6C5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85" y="1167673"/>
              <a:ext cx="998308" cy="1102159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6867329" y="4077072"/>
            <a:ext cx="1080000" cy="1699556"/>
            <a:chOff x="3116330" y="1167673"/>
            <a:chExt cx="1080000" cy="1699556"/>
          </a:xfrm>
        </p:grpSpPr>
        <p:sp>
          <p:nvSpPr>
            <p:cNvPr id="21" name="Rectangle 20"/>
            <p:cNvSpPr/>
            <p:nvPr/>
          </p:nvSpPr>
          <p:spPr>
            <a:xfrm>
              <a:off x="3204925" y="2497897"/>
              <a:ext cx="90281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err="1" smtClean="0">
                  <a:solidFill>
                    <a:srgbClr val="4A6C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ReUse</a:t>
              </a:r>
              <a:endParaRPr lang="en-US" b="1" dirty="0">
                <a:solidFill>
                  <a:srgbClr val="4A6C5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6330" y="1167673"/>
              <a:ext cx="1080000" cy="108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0123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Understand the cost drivers</a:t>
            </a:r>
          </a:p>
        </p:txBody>
      </p:sp>
      <p:sp>
        <p:nvSpPr>
          <p:cNvPr id="7577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D</a:t>
            </a:r>
            <a:r>
              <a:rPr lang="en-GB" dirty="0" smtClean="0"/>
              <a:t>esign </a:t>
            </a:r>
            <a:r>
              <a:rPr lang="en-GB" dirty="0"/>
              <a:t>for maintainability</a:t>
            </a:r>
          </a:p>
          <a:p>
            <a:pPr lvl="1"/>
            <a:r>
              <a:rPr lang="en-GB" dirty="0" smtClean="0"/>
              <a:t>Standardization </a:t>
            </a:r>
            <a:r>
              <a:rPr lang="en-GB" dirty="0"/>
              <a:t>in code writing, in documentation, in release management</a:t>
            </a:r>
          </a:p>
          <a:p>
            <a:pPr lvl="1"/>
            <a:r>
              <a:rPr lang="en-GB" dirty="0"/>
              <a:t>M</a:t>
            </a:r>
            <a:r>
              <a:rPr lang="en-GB" dirty="0" smtClean="0"/>
              <a:t>odular </a:t>
            </a:r>
            <a:r>
              <a:rPr lang="en-GB" dirty="0"/>
              <a:t>service oriented architecture</a:t>
            </a:r>
          </a:p>
          <a:p>
            <a:r>
              <a:rPr lang="en-GB" dirty="0"/>
              <a:t>W</a:t>
            </a:r>
            <a:r>
              <a:rPr lang="en-GB" dirty="0" smtClean="0"/>
              <a:t>hen </a:t>
            </a:r>
            <a:r>
              <a:rPr lang="en-GB" dirty="0"/>
              <a:t>purchasing software</a:t>
            </a:r>
          </a:p>
          <a:p>
            <a:pPr lvl="1"/>
            <a:r>
              <a:rPr lang="en-GB" dirty="0" smtClean="0"/>
              <a:t>Customize </a:t>
            </a:r>
            <a:r>
              <a:rPr lang="en-GB" dirty="0"/>
              <a:t>as little as possible</a:t>
            </a:r>
          </a:p>
          <a:p>
            <a:pPr lvl="1"/>
            <a:r>
              <a:rPr lang="en-GB" dirty="0"/>
              <a:t>G</a:t>
            </a:r>
            <a:r>
              <a:rPr lang="en-GB" dirty="0" smtClean="0"/>
              <a:t>ood </a:t>
            </a:r>
            <a:r>
              <a:rPr lang="en-GB" dirty="0"/>
              <a:t>architecture reduces costs by &gt; 50% =&gt; include this in requirements</a:t>
            </a:r>
          </a:p>
          <a:p>
            <a:r>
              <a:rPr lang="en-GB" dirty="0"/>
              <a:t>L</a:t>
            </a:r>
            <a:r>
              <a:rPr lang="en-GB" dirty="0" smtClean="0"/>
              <a:t>imit </a:t>
            </a:r>
            <a:r>
              <a:rPr lang="en-GB" dirty="0"/>
              <a:t>the number of changes</a:t>
            </a:r>
          </a:p>
          <a:p>
            <a:pPr lvl="1"/>
            <a:r>
              <a:rPr lang="en-GB" dirty="0" smtClean="0"/>
              <a:t>High </a:t>
            </a:r>
            <a:r>
              <a:rPr lang="en-GB" dirty="0"/>
              <a:t>number of changes multiplies costs by a factor of 2 to 3</a:t>
            </a:r>
          </a:p>
          <a:p>
            <a:r>
              <a:rPr lang="en-GB" dirty="0"/>
              <a:t>C</a:t>
            </a:r>
            <a:r>
              <a:rPr lang="en-GB" dirty="0" smtClean="0"/>
              <a:t>onclusion</a:t>
            </a:r>
            <a:r>
              <a:rPr lang="en-GB" dirty="0"/>
              <a:t>: adequate architecture, little customization and limitation of changes reduces cost by a factor of 6</a:t>
            </a:r>
          </a:p>
          <a:p>
            <a:endParaRPr lang="fr-BE" altLang="en-US" dirty="0" smtClean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518520" y="6453338"/>
            <a:ext cx="2133600" cy="365125"/>
          </a:xfrm>
        </p:spPr>
        <p:txBody>
          <a:bodyPr/>
          <a:lstStyle/>
          <a:p>
            <a:fld id="{F6A20BCE-BB7B-46B6-B74F-5C461C2FC4DE}" type="slidenum">
              <a:rPr lang="en-US" smtClean="0"/>
              <a:t>30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116963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Understand the needs</a:t>
            </a:r>
          </a:p>
        </p:txBody>
      </p:sp>
      <p:pic>
        <p:nvPicPr>
          <p:cNvPr id="7680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557338"/>
            <a:ext cx="8207375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518520" y="6453338"/>
            <a:ext cx="2133600" cy="365125"/>
          </a:xfrm>
        </p:spPr>
        <p:txBody>
          <a:bodyPr/>
          <a:lstStyle/>
          <a:p>
            <a:fld id="{F6A20BCE-BB7B-46B6-B74F-5C461C2FC4DE}" type="slidenum">
              <a:rPr lang="en-US" smtClean="0"/>
              <a:t>31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495328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Understand the needs</a:t>
            </a:r>
          </a:p>
        </p:txBody>
      </p:sp>
      <p:sp>
        <p:nvSpPr>
          <p:cNvPr id="7782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</a:t>
            </a:r>
            <a:r>
              <a:rPr lang="en-GB" dirty="0" smtClean="0"/>
              <a:t>here </a:t>
            </a:r>
            <a:r>
              <a:rPr lang="en-GB" dirty="0"/>
              <a:t>are no ICT projects, only business projects</a:t>
            </a:r>
          </a:p>
          <a:p>
            <a:endParaRPr lang="nl-BE" altLang="en-US" dirty="0" smtClean="0"/>
          </a:p>
          <a:p>
            <a:r>
              <a:rPr lang="en-GB" dirty="0"/>
              <a:t>W</a:t>
            </a:r>
            <a:r>
              <a:rPr lang="en-GB" dirty="0" smtClean="0"/>
              <a:t>hen </a:t>
            </a:r>
            <a:r>
              <a:rPr lang="en-GB" dirty="0"/>
              <a:t>purchasing software, pay only for the modules used (often up to 90% of the functions are not used)</a:t>
            </a:r>
          </a:p>
          <a:p>
            <a:endParaRPr lang="fr-BE" altLang="en-US" dirty="0" smtClean="0"/>
          </a:p>
          <a:p>
            <a:r>
              <a:rPr lang="en-GB" dirty="0"/>
              <a:t>N</a:t>
            </a:r>
            <a:r>
              <a:rPr lang="en-GB" dirty="0" smtClean="0"/>
              <a:t>o </a:t>
            </a:r>
            <a:r>
              <a:rPr lang="en-GB" dirty="0"/>
              <a:t>big bang, but incremental development and implementation (agile development)</a:t>
            </a:r>
          </a:p>
          <a:p>
            <a:pPr lvl="1"/>
            <a:r>
              <a:rPr lang="en-GB" dirty="0" smtClean="0"/>
              <a:t>Develop </a:t>
            </a:r>
            <a:r>
              <a:rPr lang="en-GB" dirty="0"/>
              <a:t>a small part</a:t>
            </a:r>
          </a:p>
          <a:p>
            <a:pPr lvl="1"/>
            <a:r>
              <a:rPr lang="en-GB" dirty="0"/>
              <a:t>I</a:t>
            </a:r>
            <a:r>
              <a:rPr lang="en-GB" dirty="0" smtClean="0"/>
              <a:t>mplement</a:t>
            </a:r>
            <a:endParaRPr lang="en-GB" dirty="0"/>
          </a:p>
          <a:p>
            <a:pPr lvl="1"/>
            <a:r>
              <a:rPr lang="en-GB" dirty="0" smtClean="0"/>
              <a:t>Evaluate </a:t>
            </a:r>
            <a:r>
              <a:rPr lang="en-GB" dirty="0"/>
              <a:t>and adjust</a:t>
            </a:r>
          </a:p>
          <a:p>
            <a:pPr lvl="1"/>
            <a:r>
              <a:rPr lang="en-GB" dirty="0"/>
              <a:t>R</a:t>
            </a:r>
            <a:r>
              <a:rPr lang="en-GB" dirty="0" smtClean="0"/>
              <a:t>epeat </a:t>
            </a:r>
            <a:r>
              <a:rPr lang="en-GB" dirty="0"/>
              <a:t>this (agile approach)</a:t>
            </a:r>
          </a:p>
          <a:p>
            <a:endParaRPr lang="en-GB" altLang="en-US" dirty="0" smtClean="0"/>
          </a:p>
          <a:p>
            <a:endParaRPr lang="en-GB" altLang="en-US" dirty="0" smtClean="0"/>
          </a:p>
          <a:p>
            <a:endParaRPr lang="fr-BE" altLang="en-US" dirty="0" smtClean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518520" y="6453338"/>
            <a:ext cx="2133600" cy="365125"/>
          </a:xfrm>
        </p:spPr>
        <p:txBody>
          <a:bodyPr/>
          <a:lstStyle/>
          <a:p>
            <a:fld id="{F6A20BCE-BB7B-46B6-B74F-5C461C2FC4DE}" type="slidenum">
              <a:rPr lang="en-US" smtClean="0"/>
              <a:t>32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639514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Understand the keys to success</a:t>
            </a:r>
          </a:p>
        </p:txBody>
      </p:sp>
      <p:sp>
        <p:nvSpPr>
          <p:cNvPr id="788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altLang="en-US" dirty="0" smtClean="0"/>
          </a:p>
          <a:p>
            <a:r>
              <a:rPr lang="en-GB" dirty="0"/>
              <a:t>E</a:t>
            </a:r>
            <a:r>
              <a:rPr lang="en-GB" dirty="0" smtClean="0"/>
              <a:t>nsure </a:t>
            </a:r>
            <a:r>
              <a:rPr lang="en-GB" dirty="0"/>
              <a:t>the buy-in of care providers</a:t>
            </a:r>
          </a:p>
          <a:p>
            <a:pPr lvl="1"/>
            <a:r>
              <a:rPr lang="en-GB" dirty="0"/>
              <a:t>I</a:t>
            </a:r>
            <a:r>
              <a:rPr lang="en-GB" dirty="0" smtClean="0"/>
              <a:t>nside </a:t>
            </a:r>
            <a:r>
              <a:rPr lang="en-GB" dirty="0"/>
              <a:t>hospital</a:t>
            </a:r>
          </a:p>
          <a:p>
            <a:pPr lvl="1"/>
            <a:r>
              <a:rPr lang="en-GB" dirty="0" smtClean="0"/>
              <a:t>Outside </a:t>
            </a:r>
            <a:r>
              <a:rPr lang="en-GB" dirty="0"/>
              <a:t>hospital</a:t>
            </a:r>
          </a:p>
          <a:p>
            <a:endParaRPr lang="nl-BE" altLang="en-US" dirty="0" smtClean="0"/>
          </a:p>
          <a:p>
            <a:endParaRPr lang="nl-BE" altLang="en-US" dirty="0" smtClean="0"/>
          </a:p>
          <a:p>
            <a:r>
              <a:rPr lang="en-GB" dirty="0"/>
              <a:t>F</a:t>
            </a:r>
            <a:r>
              <a:rPr lang="en-GB" dirty="0" smtClean="0"/>
              <a:t>ocus </a:t>
            </a:r>
            <a:r>
              <a:rPr lang="en-GB" dirty="0"/>
              <a:t>on clinical processes</a:t>
            </a:r>
          </a:p>
          <a:p>
            <a:endParaRPr lang="nl-BE" altLang="en-US" dirty="0" smtClean="0"/>
          </a:p>
          <a:p>
            <a:endParaRPr lang="nl-BE" altLang="en-US" dirty="0" smtClean="0"/>
          </a:p>
          <a:p>
            <a:r>
              <a:rPr lang="en-GB" dirty="0"/>
              <a:t>P</a:t>
            </a:r>
            <a:r>
              <a:rPr lang="en-GB" dirty="0" smtClean="0"/>
              <a:t>rovide </a:t>
            </a:r>
            <a:r>
              <a:rPr lang="en-GB" dirty="0"/>
              <a:t>sufficient training and support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518520" y="6453338"/>
            <a:ext cx="2133600" cy="365125"/>
          </a:xfrm>
        </p:spPr>
        <p:txBody>
          <a:bodyPr/>
          <a:lstStyle/>
          <a:p>
            <a:fld id="{F6A20BCE-BB7B-46B6-B74F-5C461C2FC4DE}" type="slidenum">
              <a:rPr lang="en-US" smtClean="0"/>
              <a:t>33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455650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Understand the keys to success</a:t>
            </a:r>
          </a:p>
        </p:txBody>
      </p:sp>
      <p:sp>
        <p:nvSpPr>
          <p:cNvPr id="7987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C</a:t>
            </a:r>
            <a:r>
              <a:rPr lang="en-GB" dirty="0" smtClean="0"/>
              <a:t>ooperate </a:t>
            </a:r>
            <a:r>
              <a:rPr lang="en-GB" dirty="0"/>
              <a:t>with other hospitals and care providers</a:t>
            </a:r>
          </a:p>
          <a:p>
            <a:pPr lvl="1"/>
            <a:r>
              <a:rPr lang="en-GB" dirty="0" smtClean="0"/>
              <a:t>Good </a:t>
            </a:r>
            <a:r>
              <a:rPr lang="en-GB" dirty="0"/>
              <a:t>governance structure</a:t>
            </a:r>
          </a:p>
          <a:p>
            <a:pPr lvl="1"/>
            <a:r>
              <a:rPr lang="en-GB" dirty="0"/>
              <a:t>G</a:t>
            </a:r>
            <a:r>
              <a:rPr lang="en-GB" dirty="0" smtClean="0"/>
              <a:t>ood </a:t>
            </a:r>
            <a:r>
              <a:rPr lang="en-GB" dirty="0"/>
              <a:t>expectation management: economies of scale require standardization =&gt; avoid too many specific aspects</a:t>
            </a:r>
          </a:p>
          <a:p>
            <a:pPr lvl="1"/>
            <a:r>
              <a:rPr lang="en-GB" dirty="0"/>
              <a:t>D</a:t>
            </a:r>
            <a:r>
              <a:rPr lang="en-GB" dirty="0" smtClean="0"/>
              <a:t>elegate </a:t>
            </a:r>
            <a:r>
              <a:rPr lang="en-GB" dirty="0"/>
              <a:t>process determination to a single steering committee and align your own processes with it</a:t>
            </a:r>
          </a:p>
          <a:p>
            <a:endParaRPr lang="nl-BE" altLang="en-US" dirty="0" smtClean="0"/>
          </a:p>
          <a:p>
            <a:r>
              <a:rPr lang="en-GB" dirty="0"/>
              <a:t>T</a:t>
            </a:r>
            <a:r>
              <a:rPr lang="en-GB" dirty="0" smtClean="0"/>
              <a:t>une </a:t>
            </a:r>
            <a:r>
              <a:rPr lang="en-GB" dirty="0"/>
              <a:t>decision-making authority and financing responsibility: pass on costs to the party causing the problem</a:t>
            </a:r>
          </a:p>
          <a:p>
            <a:pPr lvl="1"/>
            <a:r>
              <a:rPr lang="en-GB" dirty="0" smtClean="0"/>
              <a:t>Moderates </a:t>
            </a:r>
            <a:r>
              <a:rPr lang="en-GB" dirty="0"/>
              <a:t>demand</a:t>
            </a:r>
          </a:p>
          <a:p>
            <a:pPr lvl="1"/>
            <a:r>
              <a:rPr lang="en-GB" dirty="0"/>
              <a:t>L</a:t>
            </a:r>
            <a:r>
              <a:rPr lang="en-GB" dirty="0" smtClean="0"/>
              <a:t>imits </a:t>
            </a:r>
            <a:r>
              <a:rPr lang="en-GB" dirty="0"/>
              <a:t>changes</a:t>
            </a:r>
          </a:p>
          <a:p>
            <a:pPr lvl="1"/>
            <a:r>
              <a:rPr lang="en-GB" dirty="0"/>
              <a:t>P</a:t>
            </a:r>
            <a:r>
              <a:rPr lang="en-GB" dirty="0" smtClean="0"/>
              <a:t>rovides </a:t>
            </a:r>
            <a:r>
              <a:rPr lang="en-GB" dirty="0"/>
              <a:t>the right people with insight into ICT costs and what causes them</a:t>
            </a:r>
          </a:p>
          <a:p>
            <a:endParaRPr lang="fr-BE" altLang="en-US" dirty="0" smtClean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518520" y="6453338"/>
            <a:ext cx="2133600" cy="365125"/>
          </a:xfrm>
        </p:spPr>
        <p:txBody>
          <a:bodyPr/>
          <a:lstStyle/>
          <a:p>
            <a:fld id="{F6A20BCE-BB7B-46B6-B74F-5C461C2FC4DE}" type="slidenum">
              <a:rPr lang="en-US" smtClean="0"/>
              <a:t>34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790198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And how about the ROI ?</a:t>
            </a:r>
          </a:p>
        </p:txBody>
      </p:sp>
      <p:sp>
        <p:nvSpPr>
          <p:cNvPr id="808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</a:t>
            </a:r>
            <a:r>
              <a:rPr lang="en-GB" dirty="0" smtClean="0"/>
              <a:t>ough </a:t>
            </a:r>
            <a:r>
              <a:rPr lang="en-GB" dirty="0"/>
              <a:t>estimate</a:t>
            </a:r>
          </a:p>
          <a:p>
            <a:pPr lvl="1"/>
            <a:r>
              <a:rPr lang="en-GB" dirty="0" smtClean="0"/>
              <a:t>Investment </a:t>
            </a:r>
            <a:r>
              <a:rPr lang="en-GB" dirty="0"/>
              <a:t>in ICT: 50%</a:t>
            </a:r>
          </a:p>
          <a:p>
            <a:pPr lvl="1"/>
            <a:r>
              <a:rPr lang="en-GB" dirty="0"/>
              <a:t>T</a:t>
            </a:r>
            <a:r>
              <a:rPr lang="en-GB" dirty="0" smtClean="0"/>
              <a:t>ime </a:t>
            </a:r>
            <a:r>
              <a:rPr lang="en-GB" dirty="0"/>
              <a:t>of staff and doctors: 50%</a:t>
            </a:r>
          </a:p>
          <a:p>
            <a:r>
              <a:rPr lang="en-GB" dirty="0"/>
              <a:t>S</a:t>
            </a:r>
            <a:r>
              <a:rPr lang="en-GB" dirty="0" smtClean="0"/>
              <a:t>ocial </a:t>
            </a:r>
            <a:r>
              <a:rPr lang="en-GB" dirty="0"/>
              <a:t>return is rarely direct financial return for individual hospital</a:t>
            </a:r>
          </a:p>
          <a:p>
            <a:r>
              <a:rPr lang="en-GB" dirty="0"/>
              <a:t>B</a:t>
            </a:r>
            <a:r>
              <a:rPr lang="en-GB" dirty="0" smtClean="0"/>
              <a:t>ecomes </a:t>
            </a:r>
            <a:r>
              <a:rPr lang="en-GB" dirty="0"/>
              <a:t>positive when productivity gains are taken into account, but depends on </a:t>
            </a:r>
          </a:p>
          <a:p>
            <a:pPr lvl="1"/>
            <a:r>
              <a:rPr lang="en-GB" dirty="0" smtClean="0"/>
              <a:t>Good </a:t>
            </a:r>
            <a:r>
              <a:rPr lang="en-GB" dirty="0"/>
              <a:t>handling of cost drivers</a:t>
            </a:r>
          </a:p>
          <a:p>
            <a:pPr lvl="1"/>
            <a:r>
              <a:rPr lang="en-GB" dirty="0"/>
              <a:t>A</a:t>
            </a:r>
            <a:r>
              <a:rPr lang="en-GB" dirty="0" smtClean="0"/>
              <a:t> </a:t>
            </a:r>
            <a:r>
              <a:rPr lang="en-GB" dirty="0"/>
              <a:t>good feel for the keys to success</a:t>
            </a:r>
          </a:p>
          <a:p>
            <a:pPr lvl="1"/>
            <a:r>
              <a:rPr lang="en-GB" dirty="0"/>
              <a:t>T</a:t>
            </a:r>
            <a:r>
              <a:rPr lang="en-GB" dirty="0" smtClean="0"/>
              <a:t>he </a:t>
            </a:r>
            <a:r>
              <a:rPr lang="en-GB" dirty="0"/>
              <a:t>degree of </a:t>
            </a:r>
            <a:r>
              <a:rPr lang="en-GB" dirty="0" smtClean="0"/>
              <a:t>cooperation and re-use</a:t>
            </a:r>
            <a:endParaRPr lang="en-GB" dirty="0"/>
          </a:p>
          <a:p>
            <a:pPr lvl="1"/>
            <a:r>
              <a:rPr lang="en-GB" dirty="0"/>
              <a:t>T</a:t>
            </a:r>
            <a:r>
              <a:rPr lang="en-GB" dirty="0" smtClean="0"/>
              <a:t>herefore</a:t>
            </a:r>
            <a:r>
              <a:rPr lang="en-GB" dirty="0"/>
              <a:t>: requires change management and time</a:t>
            </a:r>
          </a:p>
          <a:p>
            <a:endParaRPr lang="en-GB" altLang="en-US" dirty="0" smtClean="0"/>
          </a:p>
          <a:p>
            <a:endParaRPr lang="en-GB" altLang="en-US" dirty="0" smtClean="0"/>
          </a:p>
          <a:p>
            <a:pPr lvl="1"/>
            <a:endParaRPr lang="fr-BE" altLang="en-US" dirty="0" smtClean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518520" y="6453338"/>
            <a:ext cx="2133600" cy="365125"/>
          </a:xfrm>
        </p:spPr>
        <p:txBody>
          <a:bodyPr/>
          <a:lstStyle/>
          <a:p>
            <a:fld id="{F6A20BCE-BB7B-46B6-B74F-5C461C2FC4DE}" type="slidenum">
              <a:rPr lang="en-US" smtClean="0"/>
              <a:t>35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775313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How about </a:t>
            </a:r>
            <a:r>
              <a:rPr lang="en-GB" dirty="0" smtClean="0"/>
              <a:t>cloud</a:t>
            </a:r>
            <a:r>
              <a:rPr lang="en-GB" dirty="0"/>
              <a:t>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T</a:t>
            </a:r>
            <a:r>
              <a:rPr lang="en-GB" dirty="0" smtClean="0"/>
              <a:t>ransition </a:t>
            </a:r>
            <a:r>
              <a:rPr lang="en-GB" dirty="0"/>
              <a:t>from own investments to the use of services</a:t>
            </a:r>
          </a:p>
          <a:p>
            <a:pPr lvl="1">
              <a:defRPr/>
            </a:pPr>
            <a:r>
              <a:rPr lang="en-GB" dirty="0"/>
              <a:t>Infrastructure as a Service (IaaS)</a:t>
            </a:r>
          </a:p>
          <a:p>
            <a:pPr lvl="1">
              <a:defRPr/>
            </a:pPr>
            <a:r>
              <a:rPr lang="en-GB" dirty="0"/>
              <a:t>Platform as a Service (PaaS)</a:t>
            </a:r>
          </a:p>
          <a:p>
            <a:pPr lvl="1">
              <a:defRPr/>
            </a:pPr>
            <a:r>
              <a:rPr lang="en-GB" dirty="0"/>
              <a:t>Software as a Service (SaaS)</a:t>
            </a:r>
          </a:p>
          <a:p>
            <a:pPr>
              <a:defRPr/>
            </a:pPr>
            <a:endParaRPr lang="nl-BE" dirty="0" smtClean="0"/>
          </a:p>
          <a:p>
            <a:pPr lvl="2">
              <a:defRPr/>
            </a:pPr>
            <a:endParaRPr lang="nl-BE" dirty="0" smtClean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nl-BE" dirty="0" smtClean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nl-BE" dirty="0"/>
          </a:p>
        </p:txBody>
      </p:sp>
      <p:graphicFrame>
        <p:nvGraphicFramePr>
          <p:cNvPr id="9" name="Content Placeholder 7"/>
          <p:cNvGraphicFramePr>
            <a:graphicFrameLocks/>
          </p:cNvGraphicFramePr>
          <p:nvPr/>
        </p:nvGraphicFramePr>
        <p:xfrm>
          <a:off x="570488" y="3646311"/>
          <a:ext cx="7975201" cy="28306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518520" y="6453338"/>
            <a:ext cx="2133600" cy="365125"/>
          </a:xfrm>
        </p:spPr>
        <p:txBody>
          <a:bodyPr/>
          <a:lstStyle/>
          <a:p>
            <a:fld id="{F6A20BCE-BB7B-46B6-B74F-5C461C2FC4DE}" type="slidenum">
              <a:rPr lang="en-US" smtClean="0"/>
              <a:t>36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440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20BCE-BB7B-46B6-B74F-5C461C2FC4DE}" type="slidenum">
              <a:rPr lang="en-US" smtClean="0"/>
              <a:t>37</a:t>
            </a:fld>
            <a:endParaRPr lang="en-US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Cloud types</a:t>
            </a:r>
            <a:endParaRPr lang="nl-BE" dirty="0"/>
          </a:p>
        </p:txBody>
      </p:sp>
      <p:cxnSp>
        <p:nvCxnSpPr>
          <p:cNvPr id="79" name="Straight Connector 78"/>
          <p:cNvCxnSpPr/>
          <p:nvPr/>
        </p:nvCxnSpPr>
        <p:spPr>
          <a:xfrm>
            <a:off x="4567238" y="1027113"/>
            <a:ext cx="0" cy="4465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966788" y="2395538"/>
            <a:ext cx="73802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966788" y="4124325"/>
            <a:ext cx="73802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749300" y="1171575"/>
            <a:ext cx="0" cy="467995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15"/>
          <p:cNvSpPr txBox="1"/>
          <p:nvPr/>
        </p:nvSpPr>
        <p:spPr>
          <a:xfrm>
            <a:off x="320471" y="4271798"/>
            <a:ext cx="461665" cy="1477328"/>
          </a:xfrm>
          <a:prstGeom prst="rect">
            <a:avLst/>
          </a:prstGeom>
          <a:noFill/>
        </p:spPr>
        <p:txBody>
          <a:bodyPr vert="vert27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en-GB"/>
              <a:t>Dedicated</a:t>
            </a:r>
          </a:p>
        </p:txBody>
      </p:sp>
      <p:cxnSp>
        <p:nvCxnSpPr>
          <p:cNvPr id="84" name="Straight Arrow Connector 83"/>
          <p:cNvCxnSpPr/>
          <p:nvPr/>
        </p:nvCxnSpPr>
        <p:spPr>
          <a:xfrm flipH="1">
            <a:off x="927100" y="5748338"/>
            <a:ext cx="7453313" cy="3968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19"/>
          <p:cNvSpPr txBox="1"/>
          <p:nvPr/>
        </p:nvSpPr>
        <p:spPr>
          <a:xfrm>
            <a:off x="295072" y="2282804"/>
            <a:ext cx="461665" cy="1954094"/>
          </a:xfrm>
          <a:prstGeom prst="rect">
            <a:avLst/>
          </a:prstGeom>
          <a:noFill/>
        </p:spPr>
        <p:txBody>
          <a:bodyPr vert="vert27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en-GB"/>
              <a:t>Access/Control</a:t>
            </a:r>
          </a:p>
        </p:txBody>
      </p:sp>
      <p:sp>
        <p:nvSpPr>
          <p:cNvPr id="86" name="TextBox 20"/>
          <p:cNvSpPr txBox="1"/>
          <p:nvPr/>
        </p:nvSpPr>
        <p:spPr>
          <a:xfrm>
            <a:off x="272152" y="1217493"/>
            <a:ext cx="461665" cy="1178262"/>
          </a:xfrm>
          <a:prstGeom prst="rect">
            <a:avLst/>
          </a:prstGeom>
          <a:noFill/>
        </p:spPr>
        <p:txBody>
          <a:bodyPr vert="vert27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en-GB"/>
              <a:t>Shared</a:t>
            </a:r>
          </a:p>
        </p:txBody>
      </p:sp>
      <p:sp>
        <p:nvSpPr>
          <p:cNvPr id="82956" name="TextBox 21"/>
          <p:cNvSpPr txBox="1">
            <a:spLocks noChangeArrowheads="1"/>
          </p:cNvSpPr>
          <p:nvPr/>
        </p:nvSpPr>
        <p:spPr bwMode="auto">
          <a:xfrm>
            <a:off x="1808163" y="5964238"/>
            <a:ext cx="12969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indent="-18256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730250" indent="-182563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004888" indent="-182563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187450" indent="-136525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644650" indent="-1365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101850" indent="-1365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59050" indent="-1365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016250" indent="-1365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sz="1800">
                <a:latin typeface="Calibri" panose="020F0502020204030204" pitchFamily="34" charset="0"/>
              </a:rPr>
              <a:t>Customer</a:t>
            </a:r>
          </a:p>
        </p:txBody>
      </p:sp>
      <p:sp>
        <p:nvSpPr>
          <p:cNvPr id="82957" name="TextBox 22"/>
          <p:cNvSpPr txBox="1">
            <a:spLocks noChangeArrowheads="1"/>
          </p:cNvSpPr>
          <p:nvPr/>
        </p:nvSpPr>
        <p:spPr bwMode="auto">
          <a:xfrm>
            <a:off x="3595688" y="5819775"/>
            <a:ext cx="1943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indent="-18256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730250" indent="-182563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004888" indent="-182563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187450" indent="-136525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644650" indent="-1365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101850" indent="-1365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59050" indent="-1365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016250" indent="-1365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sz="1800">
                <a:latin typeface="Calibri" panose="020F0502020204030204" pitchFamily="34" charset="0"/>
              </a:rPr>
              <a:t>Location</a:t>
            </a:r>
          </a:p>
        </p:txBody>
      </p:sp>
      <p:sp>
        <p:nvSpPr>
          <p:cNvPr id="82958" name="TextBox 23"/>
          <p:cNvSpPr txBox="1">
            <a:spLocks noChangeArrowheads="1"/>
          </p:cNvSpPr>
          <p:nvPr/>
        </p:nvSpPr>
        <p:spPr bwMode="auto">
          <a:xfrm>
            <a:off x="6292850" y="5964238"/>
            <a:ext cx="20875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indent="-18256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730250" indent="-182563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004888" indent="-182563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187450" indent="-136525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644650" indent="-1365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101850" indent="-1365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59050" indent="-1365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016250" indent="-1365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sz="1800">
                <a:latin typeface="Calibri" panose="020F0502020204030204" pitchFamily="34" charset="0"/>
              </a:rPr>
              <a:t>Service Provider</a:t>
            </a:r>
          </a:p>
        </p:txBody>
      </p:sp>
      <p:sp>
        <p:nvSpPr>
          <p:cNvPr id="82959" name="TextBox 25"/>
          <p:cNvSpPr txBox="1">
            <a:spLocks noChangeArrowheads="1"/>
          </p:cNvSpPr>
          <p:nvPr/>
        </p:nvSpPr>
        <p:spPr bwMode="auto">
          <a:xfrm>
            <a:off x="5899150" y="863600"/>
            <a:ext cx="1368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indent="-18256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730250" indent="-182563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004888" indent="-182563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187450" indent="-136525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644650" indent="-1365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101850" indent="-1365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59050" indent="-1365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016250" indent="-1365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sz="1800">
                <a:latin typeface="Calibri" panose="020F0502020204030204" pitchFamily="34" charset="0"/>
              </a:rPr>
              <a:t>Public Cloud</a:t>
            </a:r>
          </a:p>
        </p:txBody>
      </p:sp>
      <p:sp>
        <p:nvSpPr>
          <p:cNvPr id="82960" name="TextBox 26"/>
          <p:cNvSpPr txBox="1">
            <a:spLocks noChangeArrowheads="1"/>
          </p:cNvSpPr>
          <p:nvPr/>
        </p:nvSpPr>
        <p:spPr bwMode="auto">
          <a:xfrm>
            <a:off x="1046163" y="2427288"/>
            <a:ext cx="3521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indent="-18256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730250" indent="-182563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004888" indent="-182563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187450" indent="-136525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644650" indent="-1365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101850" indent="-1365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59050" indent="-1365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016250" indent="-1365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sz="1800">
                <a:latin typeface="Calibri" panose="020F0502020204030204" pitchFamily="34" charset="0"/>
              </a:rPr>
              <a:t>Community Cloud on-premise</a:t>
            </a:r>
          </a:p>
        </p:txBody>
      </p:sp>
      <p:sp>
        <p:nvSpPr>
          <p:cNvPr id="82961" name="TextBox 30"/>
          <p:cNvSpPr txBox="1">
            <a:spLocks noChangeArrowheads="1"/>
          </p:cNvSpPr>
          <p:nvPr/>
        </p:nvSpPr>
        <p:spPr bwMode="auto">
          <a:xfrm>
            <a:off x="4657725" y="2395538"/>
            <a:ext cx="4756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indent="-18256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730250" indent="-182563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004888" indent="-182563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187450" indent="-136525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644650" indent="-1365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101850" indent="-1365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59050" indent="-1365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016250" indent="-1365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sz="1800">
                <a:latin typeface="Calibri" panose="020F0502020204030204" pitchFamily="34" charset="0"/>
              </a:rPr>
              <a:t>Outsourced Community Cloud (= off-premise)</a:t>
            </a:r>
          </a:p>
        </p:txBody>
      </p:sp>
      <p:sp>
        <p:nvSpPr>
          <p:cNvPr id="82962" name="TextBox 31"/>
          <p:cNvSpPr txBox="1">
            <a:spLocks noChangeArrowheads="1"/>
          </p:cNvSpPr>
          <p:nvPr/>
        </p:nvSpPr>
        <p:spPr bwMode="auto">
          <a:xfrm>
            <a:off x="4471988" y="4087813"/>
            <a:ext cx="48466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indent="-18256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730250" indent="-182563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004888" indent="-182563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187450" indent="-136525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644650" indent="-1365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101850" indent="-1365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59050" indent="-1365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016250" indent="-1365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sz="1800">
                <a:latin typeface="Calibri" panose="020F0502020204030204" pitchFamily="34" charset="0"/>
              </a:rPr>
              <a:t>Outsourced Private Cloud (= off-premise)</a:t>
            </a:r>
          </a:p>
        </p:txBody>
      </p:sp>
      <p:sp>
        <p:nvSpPr>
          <p:cNvPr id="82963" name="TextBox 32"/>
          <p:cNvSpPr txBox="1">
            <a:spLocks noChangeArrowheads="1"/>
          </p:cNvSpPr>
          <p:nvPr/>
        </p:nvSpPr>
        <p:spPr bwMode="auto">
          <a:xfrm>
            <a:off x="995363" y="4124325"/>
            <a:ext cx="35210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indent="-18256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730250" indent="-182563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004888" indent="-182563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187450" indent="-136525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644650" indent="-1365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101850" indent="-1365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59050" indent="-1365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016250" indent="-1365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sz="1800">
                <a:latin typeface="Calibri" panose="020F0502020204030204" pitchFamily="34" charset="0"/>
              </a:rPr>
              <a:t>Private Cloud on-premise</a:t>
            </a:r>
          </a:p>
        </p:txBody>
      </p:sp>
      <p:pic>
        <p:nvPicPr>
          <p:cNvPr id="82964" name="Picture 9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9" t="7037" r="43147" b="18394"/>
          <a:stretch>
            <a:fillRect/>
          </a:stretch>
        </p:blipFill>
        <p:spPr bwMode="auto">
          <a:xfrm>
            <a:off x="2436813" y="3681413"/>
            <a:ext cx="188912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65" name="Picture 9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9" t="7037" r="43147" b="18394"/>
          <a:stretch>
            <a:fillRect/>
          </a:stretch>
        </p:blipFill>
        <p:spPr bwMode="auto">
          <a:xfrm>
            <a:off x="2867025" y="3711575"/>
            <a:ext cx="188913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" name="Oval 96"/>
          <p:cNvSpPr/>
          <p:nvPr/>
        </p:nvSpPr>
        <p:spPr>
          <a:xfrm>
            <a:off x="4232593" y="1697059"/>
            <a:ext cx="648072" cy="3096344"/>
          </a:xfrm>
          <a:prstGeom prst="ellipse">
            <a:avLst/>
          </a:prstGeom>
          <a:solidFill>
            <a:schemeClr val="accent1">
              <a:alpha val="1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2800">
                <a:solidFill>
                  <a:schemeClr val="tx1"/>
                </a:solidFill>
              </a:rPr>
              <a:t>Hybrid</a:t>
            </a:r>
            <a:r>
              <a:rPr lang="en-GB" sz="240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82967" name="Picture 97" descr="http://icons.iconarchive.com/icons/custom-icon-design/pretty-office-12/512/cloud-ic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963" y="1231900"/>
            <a:ext cx="928687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68" name="Picture 98" descr="http://icons.iconarchive.com/icons/custom-icon-design/pretty-office-12/512/cloud-ic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238" y="2844800"/>
            <a:ext cx="684212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69" name="Picture 99" descr="http://icons.iconarchive.com/icons/custom-icon-design/pretty-office-12/512/cloud-ic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113" y="4564063"/>
            <a:ext cx="928687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2970" name="Group 100"/>
          <p:cNvGrpSpPr>
            <a:grpSpLocks/>
          </p:cNvGrpSpPr>
          <p:nvPr/>
        </p:nvGrpSpPr>
        <p:grpSpPr bwMode="auto">
          <a:xfrm>
            <a:off x="6999288" y="2746375"/>
            <a:ext cx="928687" cy="928688"/>
            <a:chOff x="6782780" y="3149672"/>
            <a:chExt cx="928742" cy="928742"/>
          </a:xfrm>
        </p:grpSpPr>
        <p:pic>
          <p:nvPicPr>
            <p:cNvPr id="83018" name="Picture 149" descr="http://icons.iconarchive.com/icons/custom-icon-design/pretty-office-12/512/cloud-icon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2780" y="3149672"/>
              <a:ext cx="928742" cy="928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1" name="Picture 150" descr="http://icons.iconarchive.com/icons/custom-icon-design/pretty-office-12/512/cloud-icon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4213" y="3392270"/>
              <a:ext cx="568012" cy="568012"/>
            </a:xfrm>
            <a:prstGeom prst="rect">
              <a:avLst/>
            </a:prstGeom>
            <a:noFill/>
            <a:scene3d>
              <a:camera prst="orthographicFront">
                <a:rot lat="0" lon="21299999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2971" name="Picture 147" descr="http://icons.iconarchive.com/icons/custom-icon-design/pretty-office-12/512/cloud-ico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4456113"/>
            <a:ext cx="1120775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2972" name="Group 102"/>
          <p:cNvGrpSpPr>
            <a:grpSpLocks/>
          </p:cNvGrpSpPr>
          <p:nvPr/>
        </p:nvGrpSpPr>
        <p:grpSpPr bwMode="auto">
          <a:xfrm>
            <a:off x="995363" y="2908300"/>
            <a:ext cx="882650" cy="603250"/>
            <a:chOff x="975283" y="3149672"/>
            <a:chExt cx="882098" cy="603364"/>
          </a:xfrm>
        </p:grpSpPr>
        <p:pic>
          <p:nvPicPr>
            <p:cNvPr id="83015" name="Picture 14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9" t="7037" r="43147" b="18394"/>
            <a:stretch>
              <a:fillRect/>
            </a:stretch>
          </p:blipFill>
          <p:spPr bwMode="auto">
            <a:xfrm>
              <a:off x="1162936" y="3234628"/>
              <a:ext cx="189198" cy="266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3016" name="Picture 14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9" t="7037" r="43147" b="18394"/>
            <a:stretch>
              <a:fillRect/>
            </a:stretch>
          </p:blipFill>
          <p:spPr bwMode="auto">
            <a:xfrm>
              <a:off x="1531236" y="3400024"/>
              <a:ext cx="189198" cy="266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7" name="Rectangle 146"/>
            <p:cNvSpPr/>
            <p:nvPr/>
          </p:nvSpPr>
          <p:spPr>
            <a:xfrm>
              <a:off x="975283" y="3149672"/>
              <a:ext cx="882098" cy="603364"/>
            </a:xfrm>
            <a:prstGeom prst="rect">
              <a:avLst/>
            </a:prstGeom>
            <a:noFill/>
            <a:ln w="12700"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/>
            </a:p>
          </p:txBody>
        </p:sp>
      </p:grpSp>
      <p:sp>
        <p:nvSpPr>
          <p:cNvPr id="104" name="Rectangle 103"/>
          <p:cNvSpPr/>
          <p:nvPr/>
        </p:nvSpPr>
        <p:spPr>
          <a:xfrm>
            <a:off x="2166938" y="2859088"/>
            <a:ext cx="1130300" cy="1208087"/>
          </a:xfrm>
          <a:prstGeom prst="rect">
            <a:avLst/>
          </a:prstGeom>
          <a:noFill/>
          <a:ln w="127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pic>
        <p:nvPicPr>
          <p:cNvPr id="82974" name="Picture 10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9" t="7037" r="43147" b="18394"/>
          <a:stretch>
            <a:fillRect/>
          </a:stretch>
        </p:blipFill>
        <p:spPr bwMode="auto">
          <a:xfrm>
            <a:off x="3684588" y="3135313"/>
            <a:ext cx="188912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2975" name="Group 105"/>
          <p:cNvGrpSpPr>
            <a:grpSpLocks/>
          </p:cNvGrpSpPr>
          <p:nvPr/>
        </p:nvGrpSpPr>
        <p:grpSpPr bwMode="auto">
          <a:xfrm>
            <a:off x="5926138" y="3462338"/>
            <a:ext cx="881062" cy="604837"/>
            <a:chOff x="975283" y="3149672"/>
            <a:chExt cx="882098" cy="603364"/>
          </a:xfrm>
        </p:grpSpPr>
        <p:pic>
          <p:nvPicPr>
            <p:cNvPr id="83012" name="Picture 14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9" t="7037" r="43147" b="18394"/>
            <a:stretch>
              <a:fillRect/>
            </a:stretch>
          </p:blipFill>
          <p:spPr bwMode="auto">
            <a:xfrm>
              <a:off x="1162936" y="3234628"/>
              <a:ext cx="189198" cy="266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3013" name="Picture 14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9" t="7037" r="43147" b="18394"/>
            <a:stretch>
              <a:fillRect/>
            </a:stretch>
          </p:blipFill>
          <p:spPr bwMode="auto">
            <a:xfrm>
              <a:off x="1531236" y="3400024"/>
              <a:ext cx="189198" cy="266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4" name="Rectangle 143"/>
            <p:cNvSpPr/>
            <p:nvPr/>
          </p:nvSpPr>
          <p:spPr>
            <a:xfrm>
              <a:off x="975283" y="3149672"/>
              <a:ext cx="882098" cy="603364"/>
            </a:xfrm>
            <a:prstGeom prst="rect">
              <a:avLst/>
            </a:prstGeom>
            <a:noFill/>
            <a:ln w="12700"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82976" name="Group 106"/>
          <p:cNvGrpSpPr>
            <a:grpSpLocks/>
          </p:cNvGrpSpPr>
          <p:nvPr/>
        </p:nvGrpSpPr>
        <p:grpSpPr bwMode="auto">
          <a:xfrm>
            <a:off x="5095875" y="2803525"/>
            <a:ext cx="881063" cy="603250"/>
            <a:chOff x="975283" y="3149672"/>
            <a:chExt cx="882098" cy="603364"/>
          </a:xfrm>
        </p:grpSpPr>
        <p:pic>
          <p:nvPicPr>
            <p:cNvPr id="83009" name="Picture 13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9" t="7037" r="43147" b="18394"/>
            <a:stretch>
              <a:fillRect/>
            </a:stretch>
          </p:blipFill>
          <p:spPr bwMode="auto">
            <a:xfrm>
              <a:off x="1162936" y="3234628"/>
              <a:ext cx="189198" cy="266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3010" name="Picture 13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9" t="7037" r="43147" b="18394"/>
            <a:stretch>
              <a:fillRect/>
            </a:stretch>
          </p:blipFill>
          <p:spPr bwMode="auto">
            <a:xfrm>
              <a:off x="1531236" y="3400024"/>
              <a:ext cx="189198" cy="266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1" name="Rectangle 140"/>
            <p:cNvSpPr/>
            <p:nvPr/>
          </p:nvSpPr>
          <p:spPr>
            <a:xfrm>
              <a:off x="975283" y="3149672"/>
              <a:ext cx="882098" cy="603364"/>
            </a:xfrm>
            <a:prstGeom prst="rect">
              <a:avLst/>
            </a:prstGeom>
            <a:noFill/>
            <a:ln w="12700"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/>
            </a:p>
          </p:txBody>
        </p:sp>
      </p:grpSp>
      <p:pic>
        <p:nvPicPr>
          <p:cNvPr id="82977" name="Picture 10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9" t="7037" r="43147" b="18394"/>
          <a:stretch>
            <a:fillRect/>
          </a:stretch>
        </p:blipFill>
        <p:spPr bwMode="auto">
          <a:xfrm>
            <a:off x="5319713" y="1616075"/>
            <a:ext cx="188912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78" name="Picture 10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9" t="7037" r="43147" b="18394"/>
          <a:stretch>
            <a:fillRect/>
          </a:stretch>
        </p:blipFill>
        <p:spPr bwMode="auto">
          <a:xfrm>
            <a:off x="5688013" y="1781175"/>
            <a:ext cx="188912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" name="Rectangle 109"/>
          <p:cNvSpPr/>
          <p:nvPr/>
        </p:nvSpPr>
        <p:spPr>
          <a:xfrm>
            <a:off x="5132388" y="1531938"/>
            <a:ext cx="882650" cy="603250"/>
          </a:xfrm>
          <a:prstGeom prst="rect">
            <a:avLst/>
          </a:prstGeom>
          <a:noFill/>
          <a:ln w="127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grpSp>
        <p:nvGrpSpPr>
          <p:cNvPr id="82980" name="Group 110"/>
          <p:cNvGrpSpPr>
            <a:grpSpLocks/>
          </p:cNvGrpSpPr>
          <p:nvPr/>
        </p:nvGrpSpPr>
        <p:grpSpPr bwMode="auto">
          <a:xfrm>
            <a:off x="7643813" y="1014413"/>
            <a:ext cx="882650" cy="603250"/>
            <a:chOff x="975283" y="3149672"/>
            <a:chExt cx="882098" cy="603364"/>
          </a:xfrm>
        </p:grpSpPr>
        <p:pic>
          <p:nvPicPr>
            <p:cNvPr id="83006" name="Picture 13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9" t="7037" r="43147" b="18394"/>
            <a:stretch>
              <a:fillRect/>
            </a:stretch>
          </p:blipFill>
          <p:spPr bwMode="auto">
            <a:xfrm>
              <a:off x="1162936" y="3234628"/>
              <a:ext cx="189198" cy="266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3007" name="Picture 13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9" t="7037" r="43147" b="18394"/>
            <a:stretch>
              <a:fillRect/>
            </a:stretch>
          </p:blipFill>
          <p:spPr bwMode="auto">
            <a:xfrm>
              <a:off x="1531236" y="3400024"/>
              <a:ext cx="189198" cy="266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8" name="Rectangle 137"/>
            <p:cNvSpPr/>
            <p:nvPr/>
          </p:nvSpPr>
          <p:spPr>
            <a:xfrm>
              <a:off x="975283" y="3149672"/>
              <a:ext cx="882098" cy="603364"/>
            </a:xfrm>
            <a:prstGeom prst="rect">
              <a:avLst/>
            </a:prstGeom>
            <a:noFill/>
            <a:ln w="12700"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82981" name="Group 111"/>
          <p:cNvGrpSpPr>
            <a:grpSpLocks/>
          </p:cNvGrpSpPr>
          <p:nvPr/>
        </p:nvGrpSpPr>
        <p:grpSpPr bwMode="auto">
          <a:xfrm>
            <a:off x="5210175" y="4843463"/>
            <a:ext cx="882650" cy="603250"/>
            <a:chOff x="975283" y="3149672"/>
            <a:chExt cx="882098" cy="603364"/>
          </a:xfrm>
        </p:grpSpPr>
        <p:pic>
          <p:nvPicPr>
            <p:cNvPr id="83003" name="Picture 13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9" t="7037" r="43147" b="18394"/>
            <a:stretch>
              <a:fillRect/>
            </a:stretch>
          </p:blipFill>
          <p:spPr bwMode="auto">
            <a:xfrm>
              <a:off x="1162936" y="3234628"/>
              <a:ext cx="189198" cy="266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3004" name="Picture 13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9" t="7037" r="43147" b="18394"/>
            <a:stretch>
              <a:fillRect/>
            </a:stretch>
          </p:blipFill>
          <p:spPr bwMode="auto">
            <a:xfrm>
              <a:off x="1531236" y="3400024"/>
              <a:ext cx="189198" cy="266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5" name="Rectangle 134"/>
            <p:cNvSpPr/>
            <p:nvPr/>
          </p:nvSpPr>
          <p:spPr>
            <a:xfrm>
              <a:off x="975283" y="3149672"/>
              <a:ext cx="882098" cy="603364"/>
            </a:xfrm>
            <a:prstGeom prst="rect">
              <a:avLst/>
            </a:prstGeom>
            <a:noFill/>
            <a:ln w="12700"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/>
            </a:p>
          </p:txBody>
        </p:sp>
      </p:grpSp>
      <p:pic>
        <p:nvPicPr>
          <p:cNvPr id="82982" name="Picture 1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9" t="7037" r="43147" b="18394"/>
          <a:stretch>
            <a:fillRect/>
          </a:stretch>
        </p:blipFill>
        <p:spPr bwMode="auto">
          <a:xfrm>
            <a:off x="1706563" y="4640263"/>
            <a:ext cx="188912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83" name="Picture 1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9" t="7037" r="43147" b="18394"/>
          <a:stretch>
            <a:fillRect/>
          </a:stretch>
        </p:blipFill>
        <p:spPr bwMode="auto">
          <a:xfrm>
            <a:off x="1706563" y="5194300"/>
            <a:ext cx="188912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" name="Rectangle 114"/>
          <p:cNvSpPr/>
          <p:nvPr/>
        </p:nvSpPr>
        <p:spPr>
          <a:xfrm>
            <a:off x="1447800" y="4492625"/>
            <a:ext cx="2424113" cy="1143000"/>
          </a:xfrm>
          <a:prstGeom prst="rect">
            <a:avLst/>
          </a:prstGeom>
          <a:noFill/>
          <a:ln w="127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pic>
        <p:nvPicPr>
          <p:cNvPr id="82985" name="Picture 1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9" t="7037" r="43147" b="18394"/>
          <a:stretch>
            <a:fillRect/>
          </a:stretch>
        </p:blipFill>
        <p:spPr bwMode="auto">
          <a:xfrm>
            <a:off x="3427413" y="5180013"/>
            <a:ext cx="188912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86" name="Picture 1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9" t="7037" r="43147" b="18394"/>
          <a:stretch>
            <a:fillRect/>
          </a:stretch>
        </p:blipFill>
        <p:spPr bwMode="auto">
          <a:xfrm>
            <a:off x="3440113" y="4598988"/>
            <a:ext cx="1905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8" name="Straight Arrow Connector 117"/>
          <p:cNvCxnSpPr>
            <a:stCxn id="147" idx="3"/>
            <a:endCxn id="82968" idx="1"/>
          </p:cNvCxnSpPr>
          <p:nvPr/>
        </p:nvCxnSpPr>
        <p:spPr>
          <a:xfrm flipV="1">
            <a:off x="1878013" y="3186113"/>
            <a:ext cx="530225" cy="2381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9" name="Rectangle 118"/>
          <p:cNvSpPr/>
          <p:nvPr/>
        </p:nvSpPr>
        <p:spPr>
          <a:xfrm>
            <a:off x="3535363" y="3024188"/>
            <a:ext cx="481012" cy="522287"/>
          </a:xfrm>
          <a:prstGeom prst="rect">
            <a:avLst/>
          </a:prstGeom>
          <a:noFill/>
          <a:ln w="127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cxnSp>
        <p:nvCxnSpPr>
          <p:cNvPr id="120" name="Straight Arrow Connector 119"/>
          <p:cNvCxnSpPr>
            <a:stCxn id="82965" idx="0"/>
          </p:cNvCxnSpPr>
          <p:nvPr/>
        </p:nvCxnSpPr>
        <p:spPr>
          <a:xfrm flipH="1" flipV="1">
            <a:off x="2867025" y="3402013"/>
            <a:ext cx="93663" cy="30956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>
            <a:stCxn id="119" idx="1"/>
          </p:cNvCxnSpPr>
          <p:nvPr/>
        </p:nvCxnSpPr>
        <p:spPr>
          <a:xfrm flipH="1" flipV="1">
            <a:off x="3128963" y="3244850"/>
            <a:ext cx="406400" cy="396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/>
          <p:nvPr/>
        </p:nvCxnSpPr>
        <p:spPr>
          <a:xfrm flipV="1">
            <a:off x="6015038" y="1806575"/>
            <a:ext cx="415925" cy="4127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>
            <a:stCxn id="138" idx="1"/>
          </p:cNvCxnSpPr>
          <p:nvPr/>
        </p:nvCxnSpPr>
        <p:spPr>
          <a:xfrm flipH="1">
            <a:off x="7275513" y="1316038"/>
            <a:ext cx="368300" cy="300037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>
            <a:stCxn id="83001" idx="1"/>
          </p:cNvCxnSpPr>
          <p:nvPr/>
        </p:nvCxnSpPr>
        <p:spPr>
          <a:xfrm flipH="1" flipV="1">
            <a:off x="7335838" y="1914525"/>
            <a:ext cx="695325" cy="22225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>
            <a:endCxn id="151" idx="1"/>
          </p:cNvCxnSpPr>
          <p:nvPr/>
        </p:nvCxnSpPr>
        <p:spPr>
          <a:xfrm>
            <a:off x="5976938" y="3092450"/>
            <a:ext cx="1214437" cy="1793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>
            <a:stCxn id="144" idx="3"/>
          </p:cNvCxnSpPr>
          <p:nvPr/>
        </p:nvCxnSpPr>
        <p:spPr>
          <a:xfrm flipV="1">
            <a:off x="6807200" y="3363913"/>
            <a:ext cx="361950" cy="401637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/>
          <p:nvPr/>
        </p:nvCxnSpPr>
        <p:spPr>
          <a:xfrm>
            <a:off x="6089650" y="5081588"/>
            <a:ext cx="920750" cy="1111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/>
          <p:nvPr/>
        </p:nvCxnSpPr>
        <p:spPr>
          <a:xfrm>
            <a:off x="1878013" y="4824413"/>
            <a:ext cx="547687" cy="103187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/>
          <p:nvPr/>
        </p:nvCxnSpPr>
        <p:spPr>
          <a:xfrm flipH="1">
            <a:off x="3105150" y="4799013"/>
            <a:ext cx="334963" cy="153987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>
            <a:stCxn id="82985" idx="1"/>
          </p:cNvCxnSpPr>
          <p:nvPr/>
        </p:nvCxnSpPr>
        <p:spPr>
          <a:xfrm flipH="1" flipV="1">
            <a:off x="3225800" y="5246688"/>
            <a:ext cx="201613" cy="6667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/>
          <p:nvPr/>
        </p:nvCxnSpPr>
        <p:spPr>
          <a:xfrm flipV="1">
            <a:off x="1878013" y="5226050"/>
            <a:ext cx="419100" cy="13335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3001" name="Picture 1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9" t="7037" r="43147" b="18394"/>
          <a:stretch>
            <a:fillRect/>
          </a:stretch>
        </p:blipFill>
        <p:spPr bwMode="auto">
          <a:xfrm>
            <a:off x="8031163" y="2003425"/>
            <a:ext cx="188912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002" name="Picture 7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550" y="4797425"/>
            <a:ext cx="59690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494949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350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Cloud: success factors</a:t>
            </a:r>
            <a:endParaRPr lang="en-GB" dirty="0"/>
          </a:p>
        </p:txBody>
      </p:sp>
      <p:sp>
        <p:nvSpPr>
          <p:cNvPr id="849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</a:t>
            </a:r>
            <a:r>
              <a:rPr lang="en-GB" dirty="0" smtClean="0"/>
              <a:t>fficiency</a:t>
            </a:r>
            <a:endParaRPr lang="en-GB" dirty="0"/>
          </a:p>
          <a:p>
            <a:r>
              <a:rPr lang="en-GB" dirty="0"/>
              <a:t>A</a:t>
            </a:r>
            <a:r>
              <a:rPr lang="en-GB" dirty="0" smtClean="0"/>
              <a:t>ppropriate </a:t>
            </a:r>
            <a:r>
              <a:rPr lang="en-GB" dirty="0"/>
              <a:t>protection (risk ↘) </a:t>
            </a:r>
          </a:p>
          <a:p>
            <a:r>
              <a:rPr lang="en-GB" dirty="0"/>
              <a:t>O</a:t>
            </a:r>
            <a:r>
              <a:rPr lang="en-GB" dirty="0" smtClean="0"/>
              <a:t>ptimal </a:t>
            </a:r>
            <a:r>
              <a:rPr lang="en-GB" dirty="0"/>
              <a:t>cooperation and trust between institutions</a:t>
            </a:r>
          </a:p>
          <a:p>
            <a:r>
              <a:rPr lang="en-GB" dirty="0"/>
              <a:t>D</a:t>
            </a:r>
            <a:r>
              <a:rPr lang="en-GB" dirty="0" smtClean="0"/>
              <a:t>ifferentiation </a:t>
            </a:r>
            <a:r>
              <a:rPr lang="en-GB" dirty="0"/>
              <a:t>of offer: no "one size fits all" but also no "customization" per customer </a:t>
            </a:r>
          </a:p>
          <a:p>
            <a:r>
              <a:rPr lang="en-GB" dirty="0"/>
              <a:t>C</a:t>
            </a:r>
            <a:r>
              <a:rPr lang="en-GB" dirty="0" smtClean="0"/>
              <a:t>apacity </a:t>
            </a:r>
            <a:r>
              <a:rPr lang="en-GB" dirty="0"/>
              <a:t>management</a:t>
            </a:r>
          </a:p>
          <a:p>
            <a:r>
              <a:rPr lang="en-GB" dirty="0"/>
              <a:t>P</a:t>
            </a:r>
            <a:r>
              <a:rPr lang="en-GB" dirty="0" smtClean="0"/>
              <a:t>hased </a:t>
            </a:r>
            <a:r>
              <a:rPr lang="en-GB" dirty="0"/>
              <a:t>approach, no "big bang”</a:t>
            </a:r>
          </a:p>
          <a:p>
            <a:r>
              <a:rPr lang="en-GB" dirty="0"/>
              <a:t>Q</a:t>
            </a:r>
            <a:r>
              <a:rPr lang="en-GB" dirty="0" smtClean="0"/>
              <a:t>uality </a:t>
            </a:r>
            <a:r>
              <a:rPr lang="en-GB" dirty="0"/>
              <a:t>of service: service / SLA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518520" y="6453338"/>
            <a:ext cx="2133600" cy="365125"/>
          </a:xfrm>
        </p:spPr>
        <p:txBody>
          <a:bodyPr/>
          <a:lstStyle/>
          <a:p>
            <a:fld id="{F6A20BCE-BB7B-46B6-B74F-5C461C2FC4DE}" type="slidenum">
              <a:rPr lang="en-US" smtClean="0"/>
              <a:t>38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9219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z="3600"/>
              <a:t>Cloud security evaluation model (Smals)</a:t>
            </a:r>
          </a:p>
        </p:txBody>
      </p:sp>
      <p:sp>
        <p:nvSpPr>
          <p:cNvPr id="11" name="Rounded Rectangle 4"/>
          <p:cNvSpPr/>
          <p:nvPr/>
        </p:nvSpPr>
        <p:spPr>
          <a:xfrm>
            <a:off x="503815" y="187090"/>
            <a:ext cx="8136369" cy="1002913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60960" tIns="40640" rIns="60960" bIns="4064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endParaRPr lang="en-GB" sz="4000" dirty="0"/>
          </a:p>
        </p:txBody>
      </p:sp>
      <p:pic>
        <p:nvPicPr>
          <p:cNvPr id="87047" name="Picture 2" descr="Resultat-DfB-Comparais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3" y="1547813"/>
            <a:ext cx="5243512" cy="4281487"/>
          </a:xfrm>
          <a:prstGeom prst="rect">
            <a:avLst/>
          </a:prstGeom>
          <a:solidFill>
            <a:srgbClr val="0070C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http://www.smalsresearch.be/wp-content/uploads/2014/11/Resultat-governance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1350" y="1658312"/>
            <a:ext cx="1586384" cy="1394852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grpSp>
        <p:nvGrpSpPr>
          <p:cNvPr id="10" name="Group 9"/>
          <p:cNvGrpSpPr/>
          <p:nvPr/>
        </p:nvGrpSpPr>
        <p:grpSpPr>
          <a:xfrm>
            <a:off x="5631524" y="3275344"/>
            <a:ext cx="2885756" cy="1078267"/>
            <a:chOff x="5565249" y="10255286"/>
            <a:chExt cx="3665084" cy="1334890"/>
          </a:xfrm>
          <a:solidFill>
            <a:srgbClr val="7030A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2" name="Rounded Rectangle 11"/>
            <p:cNvSpPr/>
            <p:nvPr/>
          </p:nvSpPr>
          <p:spPr>
            <a:xfrm>
              <a:off x="5565249" y="10255286"/>
              <a:ext cx="3665084" cy="1334890"/>
            </a:xfrm>
            <a:prstGeom prst="roundRect">
              <a:avLst>
                <a:gd name="adj" fmla="val 16670"/>
              </a:avLst>
            </a:prstGeom>
            <a:solidFill>
              <a:srgbClr val="0070C0"/>
            </a:solidFill>
            <a:sp3d prstMaterial="plastic">
              <a:bevelT w="127000" h="25400" prst="relaxedInset"/>
            </a:sp3d>
          </p:spPr>
          <p:style>
            <a:lnRef idx="1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-4464770"/>
                <a:satOff val="26899"/>
                <a:lumOff val="2156"/>
                <a:alphaOff val="0"/>
              </a:schemeClr>
            </a:fillRef>
            <a:effectRef idx="2">
              <a:schemeClr val="accent4">
                <a:hueOff val="-4464770"/>
                <a:satOff val="26899"/>
                <a:lumOff val="215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ounded Rectangle 4"/>
            <p:cNvSpPr/>
            <p:nvPr/>
          </p:nvSpPr>
          <p:spPr>
            <a:xfrm>
              <a:off x="5565251" y="10391213"/>
              <a:ext cx="3585566" cy="1104628"/>
            </a:xfrm>
            <a:prstGeom prst="rect">
              <a:avLst/>
            </a:prstGeom>
            <a:solidFill>
              <a:srgbClr val="0070C0"/>
            </a:solidFill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70688" tIns="170688" rIns="170688" bIns="170688" spcCol="1270" anchor="ctr"/>
            <a:lstStyle/>
            <a:p>
              <a:pPr algn="ctr" defTabSz="1066800">
                <a:lnSpc>
                  <a:spcPct val="50000"/>
                </a:lnSpc>
                <a:spcAft>
                  <a:spcPct val="35000"/>
                </a:spcAft>
                <a:defRPr/>
              </a:pPr>
              <a:r>
                <a:rPr lang="en-GB" sz="2800" dirty="0"/>
                <a:t>Available at</a:t>
              </a:r>
            </a:p>
            <a:p>
              <a:pPr algn="ctr" defTabSz="1066800">
                <a:lnSpc>
                  <a:spcPct val="50000"/>
                </a:lnSpc>
                <a:spcAft>
                  <a:spcPct val="35000"/>
                </a:spcAft>
                <a:defRPr/>
              </a:pPr>
              <a:r>
                <a:rPr lang="en-GB" sz="2000" dirty="0"/>
                <a:t>www.SmalsResearch.be</a:t>
              </a:r>
            </a:p>
            <a:p>
              <a:pPr algn="ctr" defTabSz="1066800">
                <a:lnSpc>
                  <a:spcPct val="50000"/>
                </a:lnSpc>
                <a:spcAft>
                  <a:spcPct val="35000"/>
                </a:spcAft>
                <a:defRPr/>
              </a:pPr>
              <a:r>
                <a:rPr lang="en-GB" sz="2000" dirty="0"/>
                <a:t>Section “tools’</a:t>
              </a:r>
            </a:p>
          </p:txBody>
        </p:sp>
      </p:grp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060598" y="1676638"/>
            <a:ext cx="1579586" cy="1394852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256072" y="4482420"/>
            <a:ext cx="1581662" cy="1394852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091324" y="4482420"/>
            <a:ext cx="1579038" cy="1394852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518520" y="6453338"/>
            <a:ext cx="2133600" cy="365125"/>
          </a:xfrm>
        </p:spPr>
        <p:txBody>
          <a:bodyPr/>
          <a:lstStyle/>
          <a:p>
            <a:fld id="{F6A20BCE-BB7B-46B6-B74F-5C461C2FC4DE}" type="slidenum">
              <a:rPr lang="en-US" smtClean="0"/>
              <a:t>39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5975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182085" y="1169059"/>
            <a:ext cx="6779830" cy="4914173"/>
            <a:chOff x="899592" y="980727"/>
            <a:chExt cx="7344816" cy="5323687"/>
          </a:xfrm>
        </p:grpSpPr>
        <p:pic>
          <p:nvPicPr>
            <p:cNvPr id="14" name="Content Placeholder 2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CCCB66"/>
                </a:clrFrom>
                <a:clrTo>
                  <a:srgbClr val="CCCB6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2" y="980727"/>
              <a:ext cx="7344816" cy="5323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Content Placeholder 2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CCCB66"/>
                </a:clrFrom>
                <a:clrTo>
                  <a:srgbClr val="CCCB6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362" t="87945" r="17015" b="11196"/>
            <a:stretch/>
          </p:blipFill>
          <p:spPr bwMode="auto">
            <a:xfrm>
              <a:off x="6669756" y="3429000"/>
              <a:ext cx="54000" cy="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Hubs &amp; metahub</a:t>
            </a:r>
            <a:endParaRPr lang="en-GB"/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783983" y="3960936"/>
            <a:ext cx="4053254" cy="149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E6E5A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738572" lvl="4" indent="-263776"/>
            <a:r>
              <a:rPr lang="en-GB" sz="1108" b="1"/>
              <a:t>5 hubs</a:t>
            </a:r>
          </a:p>
          <a:p>
            <a:pPr marL="738572" lvl="4" indent="-263776"/>
            <a:r>
              <a:rPr lang="en-GB" sz="1108"/>
              <a:t>Collaboratief Zorgplatform (Cozo)</a:t>
            </a:r>
          </a:p>
          <a:p>
            <a:pPr marL="738572" lvl="4" indent="-263776"/>
            <a:r>
              <a:rPr lang="en-GB" sz="1108"/>
              <a:t>Antwerpse Regionale Hub (ARH)</a:t>
            </a:r>
          </a:p>
          <a:p>
            <a:pPr marL="738572" lvl="4" indent="-263776"/>
            <a:r>
              <a:rPr lang="en-GB" sz="1108"/>
              <a:t>Vlaams Ziekenhuisnetwerk KU Leuven (VZN)</a:t>
            </a:r>
          </a:p>
          <a:p>
            <a:pPr marL="738572" lvl="4" indent="-263776"/>
            <a:r>
              <a:rPr lang="en-GB" sz="1108"/>
              <a:t>Réseau Santé Wallon (RSW)</a:t>
            </a:r>
          </a:p>
          <a:p>
            <a:pPr marL="738572" lvl="4" indent="-263776"/>
            <a:r>
              <a:rPr lang="en-GB" sz="1108"/>
              <a:t>Réseau Santé Bruxellois (RSB)</a:t>
            </a:r>
          </a:p>
          <a:p>
            <a:pPr marL="93787" indent="-93787" algn="ctr">
              <a:spcBef>
                <a:spcPct val="50000"/>
              </a:spcBef>
              <a:buSzPct val="100000"/>
            </a:pPr>
            <a:endParaRPr lang="nl-BE" altLang="en-US" sz="1662" b="1" dirty="0">
              <a:solidFill>
                <a:srgbClr val="0000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5426357" y="3856178"/>
            <a:ext cx="1667537" cy="3911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 flipV="1">
            <a:off x="7066396" y="3799854"/>
            <a:ext cx="54990" cy="5632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230E-FFBB-4CCB-ABD7-198084EDE768}" type="slidenum">
              <a:rPr lang="fr-BE" smtClean="0"/>
              <a:t>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2341309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2112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Oval 3"/>
          <p:cNvSpPr>
            <a:spLocks noChangeArrowheads="1"/>
          </p:cNvSpPr>
          <p:nvPr/>
        </p:nvSpPr>
        <p:spPr bwMode="auto">
          <a:xfrm>
            <a:off x="6352444" y="2104294"/>
            <a:ext cx="400050" cy="398585"/>
          </a:xfrm>
          <a:prstGeom prst="ellipse">
            <a:avLst/>
          </a:prstGeom>
          <a:solidFill>
            <a:srgbClr val="3E6E5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nl-BE" altLang="en-US" sz="1662">
              <a:latin typeface="Calibri" pitchFamily="34" charset="0"/>
            </a:endParaRPr>
          </a:p>
        </p:txBody>
      </p:sp>
      <p:sp>
        <p:nvSpPr>
          <p:cNvPr id="32771" name="Line 4"/>
          <p:cNvSpPr>
            <a:spLocks noChangeShapeType="1"/>
          </p:cNvSpPr>
          <p:nvPr/>
        </p:nvSpPr>
        <p:spPr bwMode="auto">
          <a:xfrm>
            <a:off x="5820511" y="2171703"/>
            <a:ext cx="531935" cy="13188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 sz="1662"/>
          </a:p>
        </p:txBody>
      </p:sp>
      <p:sp>
        <p:nvSpPr>
          <p:cNvPr id="32772" name="Line 5"/>
          <p:cNvSpPr>
            <a:spLocks noChangeShapeType="1"/>
          </p:cNvSpPr>
          <p:nvPr/>
        </p:nvSpPr>
        <p:spPr bwMode="auto">
          <a:xfrm flipH="1">
            <a:off x="6352445" y="2502880"/>
            <a:ext cx="134815" cy="33264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 sz="1662"/>
          </a:p>
        </p:txBody>
      </p:sp>
      <p:sp>
        <p:nvSpPr>
          <p:cNvPr id="32773" name="Line 6"/>
          <p:cNvSpPr>
            <a:spLocks noChangeShapeType="1"/>
          </p:cNvSpPr>
          <p:nvPr/>
        </p:nvSpPr>
        <p:spPr bwMode="auto">
          <a:xfrm>
            <a:off x="6686551" y="2436937"/>
            <a:ext cx="531934" cy="46452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 sz="1662"/>
          </a:p>
        </p:txBody>
      </p:sp>
      <p:sp>
        <p:nvSpPr>
          <p:cNvPr id="32774" name="Line 7"/>
          <p:cNvSpPr>
            <a:spLocks noChangeShapeType="1"/>
          </p:cNvSpPr>
          <p:nvPr/>
        </p:nvSpPr>
        <p:spPr bwMode="auto">
          <a:xfrm flipV="1">
            <a:off x="6752492" y="1976806"/>
            <a:ext cx="587620" cy="260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 sz="1662"/>
          </a:p>
        </p:txBody>
      </p:sp>
      <p:sp>
        <p:nvSpPr>
          <p:cNvPr id="32775" name="Line 8"/>
          <p:cNvSpPr>
            <a:spLocks noChangeShapeType="1"/>
          </p:cNvSpPr>
          <p:nvPr/>
        </p:nvSpPr>
        <p:spPr bwMode="auto">
          <a:xfrm flipH="1" flipV="1">
            <a:off x="6491655" y="1833198"/>
            <a:ext cx="61546" cy="27109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 sz="1662"/>
          </a:p>
        </p:txBody>
      </p:sp>
      <p:sp>
        <p:nvSpPr>
          <p:cNvPr id="32776" name="Oval 9"/>
          <p:cNvSpPr>
            <a:spLocks noChangeArrowheads="1"/>
          </p:cNvSpPr>
          <p:nvPr/>
        </p:nvSpPr>
        <p:spPr bwMode="auto">
          <a:xfrm>
            <a:off x="6699740" y="4626222"/>
            <a:ext cx="397120" cy="398585"/>
          </a:xfrm>
          <a:prstGeom prst="ellipse">
            <a:avLst/>
          </a:prstGeom>
          <a:solidFill>
            <a:srgbClr val="3E6E5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nl-BE" altLang="en-US" sz="1662">
              <a:latin typeface="Calibri" pitchFamily="34" charset="0"/>
            </a:endParaRPr>
          </a:p>
        </p:txBody>
      </p:sp>
      <p:sp>
        <p:nvSpPr>
          <p:cNvPr id="32777" name="Line 10"/>
          <p:cNvSpPr>
            <a:spLocks noChangeShapeType="1"/>
          </p:cNvSpPr>
          <p:nvPr/>
        </p:nvSpPr>
        <p:spPr bwMode="auto">
          <a:xfrm>
            <a:off x="6159014" y="4799138"/>
            <a:ext cx="540726" cy="2637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 sz="1662"/>
          </a:p>
        </p:txBody>
      </p:sp>
      <p:sp>
        <p:nvSpPr>
          <p:cNvPr id="32778" name="Line 11"/>
          <p:cNvSpPr>
            <a:spLocks noChangeShapeType="1"/>
          </p:cNvSpPr>
          <p:nvPr/>
        </p:nvSpPr>
        <p:spPr bwMode="auto">
          <a:xfrm flipH="1">
            <a:off x="6699742" y="5024804"/>
            <a:ext cx="131885" cy="33264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 sz="1662"/>
          </a:p>
        </p:txBody>
      </p:sp>
      <p:sp>
        <p:nvSpPr>
          <p:cNvPr id="32779" name="Line 12"/>
          <p:cNvSpPr>
            <a:spLocks noChangeShapeType="1"/>
          </p:cNvSpPr>
          <p:nvPr/>
        </p:nvSpPr>
        <p:spPr bwMode="auto">
          <a:xfrm>
            <a:off x="7030919" y="4958864"/>
            <a:ext cx="531935" cy="46452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 sz="1662"/>
          </a:p>
        </p:txBody>
      </p:sp>
      <p:sp>
        <p:nvSpPr>
          <p:cNvPr id="32780" name="Line 13"/>
          <p:cNvSpPr>
            <a:spLocks noChangeShapeType="1"/>
          </p:cNvSpPr>
          <p:nvPr/>
        </p:nvSpPr>
        <p:spPr bwMode="auto">
          <a:xfrm flipV="1">
            <a:off x="7096858" y="4560277"/>
            <a:ext cx="332642" cy="19929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 sz="1662"/>
          </a:p>
        </p:txBody>
      </p:sp>
      <p:sp>
        <p:nvSpPr>
          <p:cNvPr id="32781" name="Line 14"/>
          <p:cNvSpPr>
            <a:spLocks noChangeShapeType="1"/>
          </p:cNvSpPr>
          <p:nvPr/>
        </p:nvSpPr>
        <p:spPr bwMode="auto">
          <a:xfrm flipV="1">
            <a:off x="6897566" y="4227637"/>
            <a:ext cx="0" cy="39858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 sz="1662"/>
          </a:p>
        </p:txBody>
      </p:sp>
      <p:sp>
        <p:nvSpPr>
          <p:cNvPr id="32782" name="Oval 15"/>
          <p:cNvSpPr>
            <a:spLocks noChangeArrowheads="1"/>
          </p:cNvSpPr>
          <p:nvPr/>
        </p:nvSpPr>
        <p:spPr bwMode="auto">
          <a:xfrm>
            <a:off x="2576148" y="4825514"/>
            <a:ext cx="398585" cy="398585"/>
          </a:xfrm>
          <a:prstGeom prst="ellipse">
            <a:avLst/>
          </a:prstGeom>
          <a:solidFill>
            <a:srgbClr val="3E6E5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nl-BE" altLang="en-US" sz="1662">
              <a:latin typeface="Calibri" pitchFamily="34" charset="0"/>
            </a:endParaRPr>
          </a:p>
        </p:txBody>
      </p:sp>
      <p:sp>
        <p:nvSpPr>
          <p:cNvPr id="32783" name="Line 16"/>
          <p:cNvSpPr>
            <a:spLocks noChangeShapeType="1"/>
          </p:cNvSpPr>
          <p:nvPr/>
        </p:nvSpPr>
        <p:spPr bwMode="auto">
          <a:xfrm>
            <a:off x="2044212" y="4892923"/>
            <a:ext cx="531934" cy="13188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 sz="1662"/>
          </a:p>
        </p:txBody>
      </p:sp>
      <p:sp>
        <p:nvSpPr>
          <p:cNvPr id="32784" name="Line 17"/>
          <p:cNvSpPr>
            <a:spLocks noChangeShapeType="1"/>
          </p:cNvSpPr>
          <p:nvPr/>
        </p:nvSpPr>
        <p:spPr bwMode="auto">
          <a:xfrm flipH="1">
            <a:off x="2532186" y="5180135"/>
            <a:ext cx="133350" cy="33264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 sz="1662"/>
          </a:p>
        </p:txBody>
      </p:sp>
      <p:sp>
        <p:nvSpPr>
          <p:cNvPr id="32785" name="Line 18"/>
          <p:cNvSpPr>
            <a:spLocks noChangeShapeType="1"/>
          </p:cNvSpPr>
          <p:nvPr/>
        </p:nvSpPr>
        <p:spPr bwMode="auto">
          <a:xfrm>
            <a:off x="2900000" y="5184532"/>
            <a:ext cx="329711" cy="29747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 sz="1662"/>
          </a:p>
        </p:txBody>
      </p:sp>
      <p:sp>
        <p:nvSpPr>
          <p:cNvPr id="32786" name="Line 19"/>
          <p:cNvSpPr>
            <a:spLocks noChangeShapeType="1"/>
          </p:cNvSpPr>
          <p:nvPr/>
        </p:nvSpPr>
        <p:spPr bwMode="auto">
          <a:xfrm flipV="1">
            <a:off x="2992317" y="4935417"/>
            <a:ext cx="394189" cy="6740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 sz="1662"/>
          </a:p>
        </p:txBody>
      </p:sp>
      <p:sp>
        <p:nvSpPr>
          <p:cNvPr id="32787" name="Line 20"/>
          <p:cNvSpPr>
            <a:spLocks noChangeShapeType="1"/>
          </p:cNvSpPr>
          <p:nvPr/>
        </p:nvSpPr>
        <p:spPr bwMode="auto">
          <a:xfrm flipV="1">
            <a:off x="2775438" y="4426929"/>
            <a:ext cx="0" cy="39858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 sz="1662"/>
          </a:p>
        </p:txBody>
      </p:sp>
      <p:sp>
        <p:nvSpPr>
          <p:cNvPr id="32788" name="Line 21"/>
          <p:cNvSpPr>
            <a:spLocks noChangeShapeType="1"/>
          </p:cNvSpPr>
          <p:nvPr/>
        </p:nvSpPr>
        <p:spPr bwMode="auto">
          <a:xfrm flipV="1">
            <a:off x="2911721" y="3632691"/>
            <a:ext cx="1462454" cy="125876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 sz="1662"/>
          </a:p>
        </p:txBody>
      </p:sp>
      <p:sp>
        <p:nvSpPr>
          <p:cNvPr id="32789" name="Line 22"/>
          <p:cNvSpPr>
            <a:spLocks noChangeShapeType="1"/>
          </p:cNvSpPr>
          <p:nvPr/>
        </p:nvSpPr>
        <p:spPr bwMode="auto">
          <a:xfrm flipH="1" flipV="1">
            <a:off x="4958861" y="3632691"/>
            <a:ext cx="1806820" cy="105947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 sz="1662"/>
          </a:p>
        </p:txBody>
      </p:sp>
      <p:sp>
        <p:nvSpPr>
          <p:cNvPr id="32790" name="Line 23"/>
          <p:cNvSpPr>
            <a:spLocks noChangeShapeType="1"/>
          </p:cNvSpPr>
          <p:nvPr/>
        </p:nvSpPr>
        <p:spPr bwMode="auto">
          <a:xfrm flipH="1">
            <a:off x="4781552" y="2407628"/>
            <a:ext cx="1485900" cy="73122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 sz="1662"/>
          </a:p>
        </p:txBody>
      </p:sp>
      <p:sp>
        <p:nvSpPr>
          <p:cNvPr id="32791" name="Line 24"/>
          <p:cNvSpPr>
            <a:spLocks noChangeShapeType="1"/>
          </p:cNvSpPr>
          <p:nvPr/>
        </p:nvSpPr>
        <p:spPr bwMode="auto">
          <a:xfrm>
            <a:off x="2472104" y="2624506"/>
            <a:ext cx="1758462" cy="647700"/>
          </a:xfrm>
          <a:prstGeom prst="line">
            <a:avLst/>
          </a:prstGeom>
          <a:noFill/>
          <a:ln w="25400">
            <a:solidFill>
              <a:srgbClr val="0000FF"/>
            </a:solidFill>
            <a:prstDash val="lgDashDot"/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 sz="1662"/>
          </a:p>
        </p:txBody>
      </p:sp>
      <p:sp>
        <p:nvSpPr>
          <p:cNvPr id="32792" name="Text Box 25"/>
          <p:cNvSpPr txBox="1">
            <a:spLocks noChangeArrowheads="1"/>
          </p:cNvSpPr>
          <p:nvPr/>
        </p:nvSpPr>
        <p:spPr bwMode="auto">
          <a:xfrm>
            <a:off x="6350978" y="2113087"/>
            <a:ext cx="397120" cy="348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  <a:buSzPct val="100000"/>
            </a:pPr>
            <a:r>
              <a:rPr lang="en-GB" sz="1662">
                <a:solidFill>
                  <a:srgbClr val="000000"/>
                </a:solidFill>
                <a:sym typeface="Arial" charset="0"/>
              </a:rPr>
              <a:t>A</a:t>
            </a:r>
          </a:p>
        </p:txBody>
      </p:sp>
      <p:sp>
        <p:nvSpPr>
          <p:cNvPr id="32793" name="Text Box 26"/>
          <p:cNvSpPr txBox="1">
            <a:spLocks noChangeArrowheads="1"/>
          </p:cNvSpPr>
          <p:nvPr/>
        </p:nvSpPr>
        <p:spPr bwMode="auto">
          <a:xfrm>
            <a:off x="6739306" y="4651133"/>
            <a:ext cx="265234" cy="348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  <a:buSzPct val="100000"/>
            </a:pPr>
            <a:r>
              <a:rPr lang="en-GB" sz="1662">
                <a:solidFill>
                  <a:srgbClr val="000000"/>
                </a:solidFill>
                <a:sym typeface="Arial" charset="0"/>
              </a:rPr>
              <a:t>C</a:t>
            </a:r>
          </a:p>
        </p:txBody>
      </p:sp>
      <p:sp>
        <p:nvSpPr>
          <p:cNvPr id="32794" name="Text Box 27"/>
          <p:cNvSpPr txBox="1">
            <a:spLocks noChangeArrowheads="1"/>
          </p:cNvSpPr>
          <p:nvPr/>
        </p:nvSpPr>
        <p:spPr bwMode="auto">
          <a:xfrm>
            <a:off x="2627437" y="4853357"/>
            <a:ext cx="238857" cy="348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  <a:buSzPct val="100000"/>
            </a:pPr>
            <a:r>
              <a:rPr lang="en-GB" sz="1662">
                <a:solidFill>
                  <a:srgbClr val="000000"/>
                </a:solidFill>
                <a:sym typeface="Arial" charset="0"/>
              </a:rPr>
              <a:t>B</a:t>
            </a:r>
          </a:p>
        </p:txBody>
      </p:sp>
      <p:sp>
        <p:nvSpPr>
          <p:cNvPr id="32795" name="Text Box 28"/>
          <p:cNvSpPr txBox="1">
            <a:spLocks noChangeArrowheads="1"/>
          </p:cNvSpPr>
          <p:nvPr/>
        </p:nvSpPr>
        <p:spPr bwMode="auto">
          <a:xfrm rot="1203491">
            <a:off x="2359269" y="2666741"/>
            <a:ext cx="2104292" cy="262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  <a:buSzPct val="100000"/>
            </a:pPr>
            <a:r>
              <a:rPr lang="en-GB" sz="1108" b="1">
                <a:solidFill>
                  <a:srgbClr val="000000"/>
                </a:solidFill>
                <a:sym typeface="Arial" charset="0"/>
              </a:rPr>
              <a:t>1: Where can we find data?</a:t>
            </a:r>
          </a:p>
        </p:txBody>
      </p:sp>
      <p:sp>
        <p:nvSpPr>
          <p:cNvPr id="32796" name="Line 29"/>
          <p:cNvSpPr>
            <a:spLocks noChangeShapeType="1"/>
          </p:cNvSpPr>
          <p:nvPr/>
        </p:nvSpPr>
        <p:spPr bwMode="auto">
          <a:xfrm flipH="1" flipV="1">
            <a:off x="2388577" y="2709500"/>
            <a:ext cx="1701312" cy="634511"/>
          </a:xfrm>
          <a:prstGeom prst="line">
            <a:avLst/>
          </a:prstGeom>
          <a:noFill/>
          <a:ln w="25400">
            <a:solidFill>
              <a:srgbClr val="0000FF"/>
            </a:solidFill>
            <a:prstDash val="lgDashDot"/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 sz="1662"/>
          </a:p>
        </p:txBody>
      </p:sp>
      <p:sp>
        <p:nvSpPr>
          <p:cNvPr id="32797" name="Line 30"/>
          <p:cNvSpPr>
            <a:spLocks noChangeShapeType="1"/>
          </p:cNvSpPr>
          <p:nvPr/>
        </p:nvSpPr>
        <p:spPr bwMode="auto">
          <a:xfrm>
            <a:off x="2297726" y="2344617"/>
            <a:ext cx="3865685" cy="16120"/>
          </a:xfrm>
          <a:prstGeom prst="line">
            <a:avLst/>
          </a:prstGeom>
          <a:noFill/>
          <a:ln w="25400">
            <a:solidFill>
              <a:srgbClr val="3E6E5A"/>
            </a:solidFill>
            <a:prstDash val="lgDashDot"/>
            <a:round/>
            <a:headEnd type="stealth" w="med" len="med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 sz="1662"/>
          </a:p>
        </p:txBody>
      </p:sp>
      <p:sp>
        <p:nvSpPr>
          <p:cNvPr id="32798" name="Line 31"/>
          <p:cNvSpPr>
            <a:spLocks noChangeShapeType="1"/>
          </p:cNvSpPr>
          <p:nvPr/>
        </p:nvSpPr>
        <p:spPr bwMode="auto">
          <a:xfrm>
            <a:off x="2195148" y="2863362"/>
            <a:ext cx="4504592" cy="1828800"/>
          </a:xfrm>
          <a:prstGeom prst="line">
            <a:avLst/>
          </a:prstGeom>
          <a:noFill/>
          <a:ln w="25400">
            <a:solidFill>
              <a:srgbClr val="3E6E5A"/>
            </a:solidFill>
            <a:prstDash val="lgDashDot"/>
            <a:round/>
            <a:headEnd type="stealth" w="med" len="med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 sz="1662"/>
          </a:p>
        </p:txBody>
      </p:sp>
      <p:sp>
        <p:nvSpPr>
          <p:cNvPr id="32799" name="Line 32"/>
          <p:cNvSpPr>
            <a:spLocks noChangeShapeType="1"/>
          </p:cNvSpPr>
          <p:nvPr/>
        </p:nvSpPr>
        <p:spPr bwMode="auto">
          <a:xfrm>
            <a:off x="7111514" y="4860682"/>
            <a:ext cx="496765" cy="43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 sz="1662"/>
          </a:p>
        </p:txBody>
      </p:sp>
      <p:sp>
        <p:nvSpPr>
          <p:cNvPr id="32800" name="Line 33"/>
          <p:cNvSpPr>
            <a:spLocks noChangeShapeType="1"/>
          </p:cNvSpPr>
          <p:nvPr/>
        </p:nvSpPr>
        <p:spPr bwMode="auto">
          <a:xfrm>
            <a:off x="6740771" y="2318240"/>
            <a:ext cx="902677" cy="8938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 sz="1662"/>
          </a:p>
        </p:txBody>
      </p:sp>
      <p:sp>
        <p:nvSpPr>
          <p:cNvPr id="32801" name="Text Box 35"/>
          <p:cNvSpPr txBox="1">
            <a:spLocks noChangeArrowheads="1"/>
          </p:cNvSpPr>
          <p:nvPr/>
        </p:nvSpPr>
        <p:spPr bwMode="auto">
          <a:xfrm>
            <a:off x="3049468" y="2060333"/>
            <a:ext cx="2327031" cy="262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  <a:buSzPct val="100000"/>
            </a:pPr>
            <a:r>
              <a:rPr lang="en-GB" sz="1108" b="1">
                <a:solidFill>
                  <a:srgbClr val="000000"/>
                </a:solidFill>
                <a:sym typeface="Arial" charset="0"/>
              </a:rPr>
              <a:t>3. Retrieve data from hub A</a:t>
            </a:r>
          </a:p>
        </p:txBody>
      </p:sp>
      <p:sp>
        <p:nvSpPr>
          <p:cNvPr id="32802" name="Text Box 36"/>
          <p:cNvSpPr txBox="1">
            <a:spLocks noChangeArrowheads="1"/>
          </p:cNvSpPr>
          <p:nvPr/>
        </p:nvSpPr>
        <p:spPr bwMode="auto">
          <a:xfrm rot="1389709">
            <a:off x="4060583" y="4125531"/>
            <a:ext cx="2118946" cy="262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  <a:buSzPct val="100000"/>
            </a:pPr>
            <a:r>
              <a:rPr lang="en-GB" sz="1108" b="1">
                <a:solidFill>
                  <a:srgbClr val="000000"/>
                </a:solidFill>
                <a:sym typeface="Arial" charset="0"/>
              </a:rPr>
              <a:t>3: Retrieve data from hub C</a:t>
            </a:r>
          </a:p>
        </p:txBody>
      </p:sp>
      <p:sp>
        <p:nvSpPr>
          <p:cNvPr id="32803" name="Text Box 39"/>
          <p:cNvSpPr txBox="1">
            <a:spLocks noChangeArrowheads="1"/>
          </p:cNvSpPr>
          <p:nvPr/>
        </p:nvSpPr>
        <p:spPr bwMode="auto">
          <a:xfrm>
            <a:off x="1330571" y="3503735"/>
            <a:ext cx="880697" cy="603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  <a:buSzPct val="100000"/>
            </a:pPr>
            <a:r>
              <a:rPr lang="en-GB" sz="1108" b="1">
                <a:solidFill>
                  <a:srgbClr val="000000"/>
                </a:solidFill>
                <a:sym typeface="Arial" charset="0"/>
              </a:rPr>
              <a:t>     4:</a:t>
            </a:r>
            <a:br>
              <a:rPr lang="en-GB" sz="1108" b="1">
                <a:solidFill>
                  <a:srgbClr val="000000"/>
                </a:solidFill>
                <a:sym typeface="Arial" charset="0"/>
              </a:rPr>
            </a:br>
            <a:r>
              <a:rPr lang="en-GB" sz="1108" b="1">
                <a:solidFill>
                  <a:srgbClr val="000000"/>
                </a:solidFill>
                <a:sym typeface="Arial" charset="0"/>
              </a:rPr>
              <a:t>All data available</a:t>
            </a:r>
          </a:p>
        </p:txBody>
      </p:sp>
      <p:sp>
        <p:nvSpPr>
          <p:cNvPr id="32804" name="Text Box 42"/>
          <p:cNvSpPr txBox="1">
            <a:spLocks noChangeArrowheads="1"/>
          </p:cNvSpPr>
          <p:nvPr/>
        </p:nvSpPr>
        <p:spPr bwMode="auto">
          <a:xfrm rot="1314741">
            <a:off x="2542443" y="3169367"/>
            <a:ext cx="1928446" cy="262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  <a:buSzPct val="100000"/>
            </a:pPr>
            <a:r>
              <a:rPr lang="en-GB" sz="1108" b="1">
                <a:solidFill>
                  <a:srgbClr val="990033"/>
                </a:solidFill>
                <a:sym typeface="Arial" charset="0"/>
              </a:rPr>
              <a:t>2: In hub A and C</a:t>
            </a:r>
          </a:p>
        </p:txBody>
      </p:sp>
      <p:sp>
        <p:nvSpPr>
          <p:cNvPr id="32805" name="Line 34"/>
          <p:cNvSpPr>
            <a:spLocks noChangeShapeType="1"/>
          </p:cNvSpPr>
          <p:nvPr/>
        </p:nvSpPr>
        <p:spPr bwMode="auto">
          <a:xfrm flipH="1" flipV="1">
            <a:off x="6619146" y="2508740"/>
            <a:ext cx="301869" cy="77225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 sz="1662"/>
          </a:p>
        </p:txBody>
      </p:sp>
      <p:pic>
        <p:nvPicPr>
          <p:cNvPr id="32806" name="Picture 5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315" y="2003181"/>
            <a:ext cx="844062" cy="84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07" name="Picture 6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415" y="2255227"/>
            <a:ext cx="740019" cy="7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08" name="Picture 8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277" y="2240577"/>
            <a:ext cx="738554" cy="740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09" name="Picture 8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231" y="4577861"/>
            <a:ext cx="740019" cy="7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10" name="Picture 8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334" y="1487366"/>
            <a:ext cx="655027" cy="655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11" name="Picture 8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890" y="1660281"/>
            <a:ext cx="653562" cy="655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12" name="Picture 8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665" y="2571751"/>
            <a:ext cx="655027" cy="655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13" name="Picture 8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336" y="2574681"/>
            <a:ext cx="653562" cy="655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14" name="Picture 8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0034" y="1705711"/>
            <a:ext cx="655027" cy="655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15" name="Picture 9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136" y="3785089"/>
            <a:ext cx="653562" cy="655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16" name="Picture 9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843" y="4100147"/>
            <a:ext cx="655026" cy="65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17" name="Picture 9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911" y="5096609"/>
            <a:ext cx="655027" cy="65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18" name="Picture 9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889" y="5096609"/>
            <a:ext cx="655026" cy="65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19" name="Picture 9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065" y="4580793"/>
            <a:ext cx="655027" cy="65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20" name="Picture 9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266" y="5262197"/>
            <a:ext cx="655026" cy="655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21" name="Picture 9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886" y="5172811"/>
            <a:ext cx="653562" cy="655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22" name="Picture 9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081" y="4608636"/>
            <a:ext cx="655027" cy="65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23" name="Picture 9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940" y="3984381"/>
            <a:ext cx="653562" cy="655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24" name="Picture 9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711" y="4702420"/>
            <a:ext cx="655027" cy="655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25" name="Picture 10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000" y="3172561"/>
            <a:ext cx="740019" cy="740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2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174" y="2867758"/>
            <a:ext cx="584688" cy="808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Hubs &amp; metahub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230E-FFBB-4CCB-ABD7-198084EDE768}" type="slidenum">
              <a:rPr lang="fr-BE" smtClean="0"/>
              <a:t>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9182180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223" y="1177432"/>
            <a:ext cx="664689" cy="664689"/>
          </a:xfrm>
          <a:prstGeom prst="rect">
            <a:avLst/>
          </a:prstGeom>
        </p:spPr>
      </p:pic>
      <p:sp>
        <p:nvSpPr>
          <p:cNvPr id="33794" name="Oval 3"/>
          <p:cNvSpPr>
            <a:spLocks noChangeArrowheads="1"/>
          </p:cNvSpPr>
          <p:nvPr/>
        </p:nvSpPr>
        <p:spPr bwMode="auto">
          <a:xfrm>
            <a:off x="6497516" y="2256694"/>
            <a:ext cx="400050" cy="398585"/>
          </a:xfrm>
          <a:prstGeom prst="ellipse">
            <a:avLst/>
          </a:prstGeom>
          <a:solidFill>
            <a:srgbClr val="3E6E5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fr-FR" altLang="en-US" sz="1662">
              <a:latin typeface="Calibri" pitchFamily="34" charset="0"/>
            </a:endParaRPr>
          </a:p>
        </p:txBody>
      </p:sp>
      <p:sp>
        <p:nvSpPr>
          <p:cNvPr id="33795" name="Line 4"/>
          <p:cNvSpPr>
            <a:spLocks noChangeShapeType="1"/>
          </p:cNvSpPr>
          <p:nvPr/>
        </p:nvSpPr>
        <p:spPr bwMode="auto">
          <a:xfrm>
            <a:off x="5965581" y="2324103"/>
            <a:ext cx="531934" cy="13188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 sz="1662"/>
          </a:p>
        </p:txBody>
      </p:sp>
      <p:sp>
        <p:nvSpPr>
          <p:cNvPr id="33796" name="Line 5"/>
          <p:cNvSpPr>
            <a:spLocks noChangeShapeType="1"/>
          </p:cNvSpPr>
          <p:nvPr/>
        </p:nvSpPr>
        <p:spPr bwMode="auto">
          <a:xfrm flipH="1">
            <a:off x="6497518" y="2655280"/>
            <a:ext cx="134815" cy="33264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 sz="1662"/>
          </a:p>
        </p:txBody>
      </p:sp>
      <p:sp>
        <p:nvSpPr>
          <p:cNvPr id="33797" name="Line 6"/>
          <p:cNvSpPr>
            <a:spLocks noChangeShapeType="1"/>
          </p:cNvSpPr>
          <p:nvPr/>
        </p:nvSpPr>
        <p:spPr bwMode="auto">
          <a:xfrm>
            <a:off x="6831627" y="2589337"/>
            <a:ext cx="531935" cy="46452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 sz="1662"/>
          </a:p>
        </p:txBody>
      </p:sp>
      <p:sp>
        <p:nvSpPr>
          <p:cNvPr id="33798" name="Line 7"/>
          <p:cNvSpPr>
            <a:spLocks noChangeShapeType="1"/>
          </p:cNvSpPr>
          <p:nvPr/>
        </p:nvSpPr>
        <p:spPr bwMode="auto">
          <a:xfrm flipV="1">
            <a:off x="6897569" y="2129206"/>
            <a:ext cx="587619" cy="260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 sz="1662"/>
          </a:p>
        </p:txBody>
      </p:sp>
      <p:sp>
        <p:nvSpPr>
          <p:cNvPr id="33799" name="Line 8"/>
          <p:cNvSpPr>
            <a:spLocks noChangeShapeType="1"/>
          </p:cNvSpPr>
          <p:nvPr/>
        </p:nvSpPr>
        <p:spPr bwMode="auto">
          <a:xfrm flipH="1" flipV="1">
            <a:off x="6632333" y="2032493"/>
            <a:ext cx="65943" cy="2242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 sz="1662"/>
          </a:p>
        </p:txBody>
      </p:sp>
      <p:sp>
        <p:nvSpPr>
          <p:cNvPr id="33800" name="Oval 9"/>
          <p:cNvSpPr>
            <a:spLocks noChangeArrowheads="1"/>
          </p:cNvSpPr>
          <p:nvPr/>
        </p:nvSpPr>
        <p:spPr bwMode="auto">
          <a:xfrm>
            <a:off x="6699740" y="4626222"/>
            <a:ext cx="397120" cy="398585"/>
          </a:xfrm>
          <a:prstGeom prst="ellipse">
            <a:avLst/>
          </a:prstGeom>
          <a:solidFill>
            <a:srgbClr val="3E6E5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fr-FR" altLang="en-US" sz="1662">
              <a:latin typeface="Calibri" pitchFamily="34" charset="0"/>
            </a:endParaRPr>
          </a:p>
        </p:txBody>
      </p:sp>
      <p:sp>
        <p:nvSpPr>
          <p:cNvPr id="33801" name="Line 10"/>
          <p:cNvSpPr>
            <a:spLocks noChangeShapeType="1"/>
          </p:cNvSpPr>
          <p:nvPr/>
        </p:nvSpPr>
        <p:spPr bwMode="auto">
          <a:xfrm>
            <a:off x="6159014" y="4799138"/>
            <a:ext cx="540726" cy="2637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 sz="1662"/>
          </a:p>
        </p:txBody>
      </p:sp>
      <p:sp>
        <p:nvSpPr>
          <p:cNvPr id="33802" name="Line 11"/>
          <p:cNvSpPr>
            <a:spLocks noChangeShapeType="1"/>
          </p:cNvSpPr>
          <p:nvPr/>
        </p:nvSpPr>
        <p:spPr bwMode="auto">
          <a:xfrm flipH="1">
            <a:off x="6699742" y="5024804"/>
            <a:ext cx="131885" cy="33264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 sz="1662"/>
          </a:p>
        </p:txBody>
      </p:sp>
      <p:sp>
        <p:nvSpPr>
          <p:cNvPr id="33803" name="Line 12"/>
          <p:cNvSpPr>
            <a:spLocks noChangeShapeType="1"/>
          </p:cNvSpPr>
          <p:nvPr/>
        </p:nvSpPr>
        <p:spPr bwMode="auto">
          <a:xfrm>
            <a:off x="7030919" y="4958864"/>
            <a:ext cx="531935" cy="46452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 sz="1662"/>
          </a:p>
        </p:txBody>
      </p:sp>
      <p:sp>
        <p:nvSpPr>
          <p:cNvPr id="33804" name="Line 13"/>
          <p:cNvSpPr>
            <a:spLocks noChangeShapeType="1"/>
          </p:cNvSpPr>
          <p:nvPr/>
        </p:nvSpPr>
        <p:spPr bwMode="auto">
          <a:xfrm flipV="1">
            <a:off x="7096858" y="4560277"/>
            <a:ext cx="332642" cy="19929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 sz="1662"/>
          </a:p>
        </p:txBody>
      </p:sp>
      <p:sp>
        <p:nvSpPr>
          <p:cNvPr id="33805" name="Line 14"/>
          <p:cNvSpPr>
            <a:spLocks noChangeShapeType="1"/>
          </p:cNvSpPr>
          <p:nvPr/>
        </p:nvSpPr>
        <p:spPr bwMode="auto">
          <a:xfrm flipV="1">
            <a:off x="6897566" y="4227637"/>
            <a:ext cx="0" cy="39858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 sz="1662"/>
          </a:p>
        </p:txBody>
      </p:sp>
      <p:sp>
        <p:nvSpPr>
          <p:cNvPr id="33806" name="Oval 15"/>
          <p:cNvSpPr>
            <a:spLocks noChangeArrowheads="1"/>
          </p:cNvSpPr>
          <p:nvPr/>
        </p:nvSpPr>
        <p:spPr bwMode="auto">
          <a:xfrm>
            <a:off x="3118340" y="5011617"/>
            <a:ext cx="398585" cy="398585"/>
          </a:xfrm>
          <a:prstGeom prst="ellipse">
            <a:avLst/>
          </a:prstGeom>
          <a:solidFill>
            <a:srgbClr val="3E6E5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fr-FR" altLang="en-US" sz="1662">
              <a:latin typeface="Calibri" pitchFamily="34" charset="0"/>
            </a:endParaRPr>
          </a:p>
        </p:txBody>
      </p:sp>
      <p:sp>
        <p:nvSpPr>
          <p:cNvPr id="33807" name="Line 16"/>
          <p:cNvSpPr>
            <a:spLocks noChangeShapeType="1"/>
          </p:cNvSpPr>
          <p:nvPr/>
        </p:nvSpPr>
        <p:spPr bwMode="auto">
          <a:xfrm>
            <a:off x="2586404" y="5079026"/>
            <a:ext cx="531934" cy="13188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 sz="1662"/>
          </a:p>
        </p:txBody>
      </p:sp>
      <p:sp>
        <p:nvSpPr>
          <p:cNvPr id="33808" name="Line 17"/>
          <p:cNvSpPr>
            <a:spLocks noChangeShapeType="1"/>
          </p:cNvSpPr>
          <p:nvPr/>
        </p:nvSpPr>
        <p:spPr bwMode="auto">
          <a:xfrm flipH="1">
            <a:off x="3074379" y="5366242"/>
            <a:ext cx="133350" cy="33264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 sz="1662"/>
          </a:p>
        </p:txBody>
      </p:sp>
      <p:sp>
        <p:nvSpPr>
          <p:cNvPr id="33809" name="Line 18"/>
          <p:cNvSpPr>
            <a:spLocks noChangeShapeType="1"/>
          </p:cNvSpPr>
          <p:nvPr/>
        </p:nvSpPr>
        <p:spPr bwMode="auto">
          <a:xfrm>
            <a:off x="3442192" y="5370637"/>
            <a:ext cx="329711" cy="29747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 sz="1662"/>
          </a:p>
        </p:txBody>
      </p:sp>
      <p:sp>
        <p:nvSpPr>
          <p:cNvPr id="33810" name="Line 19"/>
          <p:cNvSpPr>
            <a:spLocks noChangeShapeType="1"/>
          </p:cNvSpPr>
          <p:nvPr/>
        </p:nvSpPr>
        <p:spPr bwMode="auto">
          <a:xfrm flipV="1">
            <a:off x="3534510" y="5121521"/>
            <a:ext cx="394189" cy="6740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 sz="1662"/>
          </a:p>
        </p:txBody>
      </p:sp>
      <p:sp>
        <p:nvSpPr>
          <p:cNvPr id="33811" name="Line 20"/>
          <p:cNvSpPr>
            <a:spLocks noChangeShapeType="1"/>
          </p:cNvSpPr>
          <p:nvPr/>
        </p:nvSpPr>
        <p:spPr bwMode="auto">
          <a:xfrm flipV="1">
            <a:off x="3317631" y="4613033"/>
            <a:ext cx="0" cy="39858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 sz="1662"/>
          </a:p>
        </p:txBody>
      </p:sp>
      <p:sp>
        <p:nvSpPr>
          <p:cNvPr id="33812" name="Line 21"/>
          <p:cNvSpPr>
            <a:spLocks noChangeShapeType="1"/>
          </p:cNvSpPr>
          <p:nvPr/>
        </p:nvSpPr>
        <p:spPr bwMode="auto">
          <a:xfrm flipV="1">
            <a:off x="3453914" y="3711820"/>
            <a:ext cx="1107831" cy="13657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 sz="1662"/>
          </a:p>
        </p:txBody>
      </p:sp>
      <p:sp>
        <p:nvSpPr>
          <p:cNvPr id="33813" name="Line 22"/>
          <p:cNvSpPr>
            <a:spLocks noChangeShapeType="1"/>
          </p:cNvSpPr>
          <p:nvPr/>
        </p:nvSpPr>
        <p:spPr bwMode="auto">
          <a:xfrm flipH="1" flipV="1">
            <a:off x="5037996" y="3547700"/>
            <a:ext cx="1727689" cy="114446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 sz="1662"/>
          </a:p>
        </p:txBody>
      </p:sp>
      <p:sp>
        <p:nvSpPr>
          <p:cNvPr id="33814" name="Line 23"/>
          <p:cNvSpPr>
            <a:spLocks noChangeShapeType="1"/>
          </p:cNvSpPr>
          <p:nvPr/>
        </p:nvSpPr>
        <p:spPr bwMode="auto">
          <a:xfrm flipH="1">
            <a:off x="4974983" y="2554168"/>
            <a:ext cx="1531326" cy="64476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 sz="1662"/>
          </a:p>
        </p:txBody>
      </p:sp>
      <p:sp>
        <p:nvSpPr>
          <p:cNvPr id="33815" name="Text Box 25"/>
          <p:cNvSpPr txBox="1">
            <a:spLocks noChangeArrowheads="1"/>
          </p:cNvSpPr>
          <p:nvPr/>
        </p:nvSpPr>
        <p:spPr bwMode="auto">
          <a:xfrm>
            <a:off x="6496052" y="2265487"/>
            <a:ext cx="397119" cy="348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  <a:buSzPct val="100000"/>
            </a:pPr>
            <a:r>
              <a:rPr lang="en-GB" sz="1662">
                <a:solidFill>
                  <a:srgbClr val="000000"/>
                </a:solidFill>
                <a:sym typeface="Arial" charset="0"/>
              </a:rPr>
              <a:t>A</a:t>
            </a:r>
          </a:p>
        </p:txBody>
      </p:sp>
      <p:sp>
        <p:nvSpPr>
          <p:cNvPr id="33816" name="Text Box 26"/>
          <p:cNvSpPr txBox="1">
            <a:spLocks noChangeArrowheads="1"/>
          </p:cNvSpPr>
          <p:nvPr/>
        </p:nvSpPr>
        <p:spPr bwMode="auto">
          <a:xfrm>
            <a:off x="6739306" y="4651133"/>
            <a:ext cx="265234" cy="348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  <a:buSzPct val="100000"/>
            </a:pPr>
            <a:r>
              <a:rPr lang="en-GB" sz="1662">
                <a:solidFill>
                  <a:srgbClr val="000000"/>
                </a:solidFill>
                <a:sym typeface="Arial" charset="0"/>
              </a:rPr>
              <a:t>C</a:t>
            </a:r>
          </a:p>
        </p:txBody>
      </p:sp>
      <p:sp>
        <p:nvSpPr>
          <p:cNvPr id="33817" name="Text Box 27"/>
          <p:cNvSpPr txBox="1">
            <a:spLocks noChangeArrowheads="1"/>
          </p:cNvSpPr>
          <p:nvPr/>
        </p:nvSpPr>
        <p:spPr bwMode="auto">
          <a:xfrm>
            <a:off x="3169630" y="5039462"/>
            <a:ext cx="238857" cy="348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  <a:buSzPct val="100000"/>
            </a:pPr>
            <a:r>
              <a:rPr lang="en-GB" sz="1662">
                <a:solidFill>
                  <a:srgbClr val="000000"/>
                </a:solidFill>
                <a:sym typeface="Arial" charset="0"/>
              </a:rPr>
              <a:t>B</a:t>
            </a:r>
          </a:p>
        </p:txBody>
      </p:sp>
      <p:cxnSp>
        <p:nvCxnSpPr>
          <p:cNvPr id="33818" name="Straight Connector 2"/>
          <p:cNvCxnSpPr>
            <a:cxnSpLocks noChangeShapeType="1"/>
          </p:cNvCxnSpPr>
          <p:nvPr/>
        </p:nvCxnSpPr>
        <p:spPr bwMode="auto">
          <a:xfrm>
            <a:off x="2586404" y="4060585"/>
            <a:ext cx="613996" cy="1016977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819" name="TextBox 74"/>
          <p:cNvSpPr txBox="1">
            <a:spLocks noChangeArrowheads="1"/>
          </p:cNvSpPr>
          <p:nvPr/>
        </p:nvSpPr>
        <p:spPr bwMode="auto">
          <a:xfrm>
            <a:off x="2010509" y="3367457"/>
            <a:ext cx="1252904" cy="6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buSzPct val="100000"/>
            </a:pPr>
            <a:r>
              <a:rPr lang="en-GB" sz="1846" b="1">
                <a:solidFill>
                  <a:srgbClr val="00B0F0"/>
                </a:solidFill>
                <a:latin typeface="Consolas" pitchFamily="49" charset="0"/>
              </a:rPr>
              <a:t>InterMed</a:t>
            </a:r>
          </a:p>
          <a:p>
            <a:pPr algn="ctr" eaLnBrk="0" hangingPunct="0">
              <a:buSzPct val="100000"/>
            </a:pPr>
            <a:r>
              <a:rPr lang="en-GB" sz="1846" b="1">
                <a:solidFill>
                  <a:srgbClr val="00B0F0"/>
                </a:solidFill>
                <a:latin typeface="Consolas" pitchFamily="49" charset="0"/>
              </a:rPr>
              <a:t>BruSafe</a:t>
            </a:r>
          </a:p>
        </p:txBody>
      </p:sp>
      <p:cxnSp>
        <p:nvCxnSpPr>
          <p:cNvPr id="33820" name="Straight Connector 11"/>
          <p:cNvCxnSpPr>
            <a:cxnSpLocks noChangeShapeType="1"/>
          </p:cNvCxnSpPr>
          <p:nvPr/>
        </p:nvCxnSpPr>
        <p:spPr bwMode="auto">
          <a:xfrm>
            <a:off x="1301263" y="3020158"/>
            <a:ext cx="526074" cy="527538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21" name="Straight Connector 13"/>
          <p:cNvCxnSpPr>
            <a:cxnSpLocks noChangeShapeType="1"/>
          </p:cNvCxnSpPr>
          <p:nvPr/>
        </p:nvCxnSpPr>
        <p:spPr bwMode="auto">
          <a:xfrm>
            <a:off x="1266092" y="3669323"/>
            <a:ext cx="410308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22" name="Straight Connector 15"/>
          <p:cNvCxnSpPr>
            <a:cxnSpLocks noChangeShapeType="1"/>
          </p:cNvCxnSpPr>
          <p:nvPr/>
        </p:nvCxnSpPr>
        <p:spPr bwMode="auto">
          <a:xfrm flipV="1">
            <a:off x="1266094" y="3874478"/>
            <a:ext cx="694592" cy="424962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23" name="Straight Connector 17"/>
          <p:cNvCxnSpPr>
            <a:cxnSpLocks noChangeShapeType="1"/>
          </p:cNvCxnSpPr>
          <p:nvPr/>
        </p:nvCxnSpPr>
        <p:spPr bwMode="auto">
          <a:xfrm flipV="1">
            <a:off x="2586406" y="2048610"/>
            <a:ext cx="465534" cy="241789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24" name="Straight Connector 19"/>
          <p:cNvCxnSpPr>
            <a:cxnSpLocks noChangeShapeType="1"/>
            <a:stCxn id="33829" idx="0"/>
          </p:cNvCxnSpPr>
          <p:nvPr/>
        </p:nvCxnSpPr>
        <p:spPr bwMode="auto">
          <a:xfrm flipH="1" flipV="1">
            <a:off x="3169631" y="2144592"/>
            <a:ext cx="243529" cy="563441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25" name="Straight Connector 21"/>
          <p:cNvCxnSpPr>
            <a:cxnSpLocks noChangeShapeType="1"/>
            <a:stCxn id="33828" idx="3"/>
          </p:cNvCxnSpPr>
          <p:nvPr/>
        </p:nvCxnSpPr>
        <p:spPr bwMode="auto">
          <a:xfrm flipV="1">
            <a:off x="2325566" y="1968013"/>
            <a:ext cx="567836" cy="161193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3788" name="Line 60"/>
          <p:cNvSpPr>
            <a:spLocks noChangeShapeType="1"/>
          </p:cNvSpPr>
          <p:nvPr/>
        </p:nvSpPr>
        <p:spPr bwMode="auto">
          <a:xfrm>
            <a:off x="4000504" y="2354876"/>
            <a:ext cx="402981" cy="46892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prstShdw prst="shdw18" dist="17961" dir="13500000">
              <a:schemeClr val="tx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>
              <a:defRPr/>
            </a:pPr>
            <a:endParaRPr lang="nl-BE" sz="1662"/>
          </a:p>
        </p:txBody>
      </p:sp>
      <p:pic>
        <p:nvPicPr>
          <p:cNvPr id="33827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783" y="1743809"/>
            <a:ext cx="1811215" cy="448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28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491" y="1792168"/>
            <a:ext cx="674077" cy="674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29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940" y="2708033"/>
            <a:ext cx="722434" cy="720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30" name="Picture 5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289" y="2392244"/>
            <a:ext cx="842596" cy="833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31" name="Picture 5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72" y="3947749"/>
            <a:ext cx="842597" cy="842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32" name="Picture 6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69" y="3289789"/>
            <a:ext cx="844062" cy="84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33" name="Picture 6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27" y="2637696"/>
            <a:ext cx="844062" cy="842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34" name="Picture 6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963" y="4123596"/>
            <a:ext cx="653562" cy="655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35" name="Picture 8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427" y="4884128"/>
            <a:ext cx="655027" cy="655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36" name="Picture 8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581" y="5410204"/>
            <a:ext cx="655027" cy="655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37" name="Picture 8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858" y="5341328"/>
            <a:ext cx="655026" cy="655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38" name="Picture 8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182" y="4794742"/>
            <a:ext cx="653562" cy="655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39" name="Picture 8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827" y="1792166"/>
            <a:ext cx="655027" cy="655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40" name="Picture 8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435" y="1500555"/>
            <a:ext cx="655026" cy="65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41" name="Picture 8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4" y="1800958"/>
            <a:ext cx="655027" cy="655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42" name="Picture 9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151" y="2725617"/>
            <a:ext cx="655026" cy="65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43" name="Picture 9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655" y="2731481"/>
            <a:ext cx="653562" cy="655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44" name="Picture 9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911" y="5064370"/>
            <a:ext cx="655027" cy="65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45" name="Picture 9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093" y="4268667"/>
            <a:ext cx="653562" cy="65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46" name="Picture 9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066" y="3798278"/>
            <a:ext cx="655026" cy="65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47" name="Picture 9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943" y="4632082"/>
            <a:ext cx="655026" cy="65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48" name="Picture 9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889" y="5096609"/>
            <a:ext cx="655026" cy="65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49" name="Picture 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281" y="2804746"/>
            <a:ext cx="638908" cy="885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>
                <a:latin typeface="+mj-lt"/>
              </a:rPr>
              <a:t>Health vaults</a:t>
            </a:r>
          </a:p>
        </p:txBody>
      </p:sp>
      <p:cxnSp>
        <p:nvCxnSpPr>
          <p:cNvPr id="67" name="Straight Connector 21"/>
          <p:cNvCxnSpPr>
            <a:cxnSpLocks noChangeShapeType="1"/>
            <a:stCxn id="61" idx="3"/>
          </p:cNvCxnSpPr>
          <p:nvPr/>
        </p:nvCxnSpPr>
        <p:spPr bwMode="auto">
          <a:xfrm>
            <a:off x="2657910" y="1509777"/>
            <a:ext cx="235492" cy="234033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230E-FFBB-4CCB-ABD7-198084EDE768}" type="slidenum">
              <a:rPr lang="fr-BE" smtClean="0"/>
              <a:t>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2846578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Roadmap 2.0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</a:t>
            </a:r>
            <a:r>
              <a:rPr lang="en-GB" dirty="0" smtClean="0"/>
              <a:t>very hospital, psychiatric institution and laboratory makes certain documents available electronically with a reference in the hub &amp; </a:t>
            </a:r>
            <a:r>
              <a:rPr lang="en-GB" dirty="0" err="1" smtClean="0"/>
              <a:t>metahub</a:t>
            </a:r>
            <a:r>
              <a:rPr lang="en-GB" dirty="0" smtClean="0"/>
              <a:t> system and can access relevant data from the secure health vaults</a:t>
            </a:r>
          </a:p>
          <a:p>
            <a:r>
              <a:rPr lang="en-GB" dirty="0"/>
              <a:t>E</a:t>
            </a:r>
            <a:r>
              <a:rPr lang="en-GB" dirty="0" smtClean="0"/>
              <a:t>very hospital has an integrated, multi-disciplinary Electronic Patient Record (EPR)</a:t>
            </a:r>
          </a:p>
          <a:p>
            <a:pPr lvl="1"/>
            <a:r>
              <a:rPr lang="en-GB" dirty="0" smtClean="0"/>
              <a:t>77 % of the hospitals have a strategic ICT plan</a:t>
            </a:r>
          </a:p>
          <a:p>
            <a:pPr lvl="1"/>
            <a:r>
              <a:rPr lang="en-GB" dirty="0" smtClean="0"/>
              <a:t>75% of the hospitals have a long-range ICT budget</a:t>
            </a:r>
          </a:p>
          <a:p>
            <a:pPr lvl="1"/>
            <a:r>
              <a:rPr lang="en-GB" dirty="0" smtClean="0"/>
              <a:t>85% of the hospitals have an ICT governance structure</a:t>
            </a:r>
          </a:p>
          <a:p>
            <a:pPr lvl="1"/>
            <a:r>
              <a:rPr lang="en-GB" dirty="0"/>
              <a:t>R</a:t>
            </a:r>
            <a:r>
              <a:rPr lang="en-GB" dirty="0" smtClean="0"/>
              <a:t>emains an action item (4.9) in the roadmap 3.0</a:t>
            </a:r>
          </a:p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230E-FFBB-4CCB-ABD7-198084EDE768}" type="slidenum">
              <a:rPr lang="fr-BE" smtClean="0"/>
              <a:t>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8605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Hospitals: Belgian Meaningful Use Criteria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384460" y="1169058"/>
          <a:ext cx="8375085" cy="49187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78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24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79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79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79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34322">
                <a:tc>
                  <a:txBody>
                    <a:bodyPr/>
                    <a:lstStyle/>
                    <a:p>
                      <a:pPr>
                        <a:spcAft>
                          <a:spcPts val="200"/>
                        </a:spcAft>
                      </a:pPr>
                      <a:r>
                        <a:rPr lang="en-GB" sz="1000"/>
                        <a:t>Functionalities</a:t>
                      </a: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GB" sz="1000"/>
                        <a:t>Step 1</a:t>
                      </a: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GB" sz="1000"/>
                        <a:t>Step 2</a:t>
                      </a: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GB" sz="1000"/>
                        <a:t>Step 3</a:t>
                      </a: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GB" sz="1000"/>
                        <a:t>Step 4</a:t>
                      </a:r>
                    </a:p>
                  </a:txBody>
                  <a:tcPr marL="63305" marR="6330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649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200"/>
                        </a:spcAft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en-GB" sz="1000"/>
                        <a:t>1. Unique patient identification and description </a:t>
                      </a: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GB" sz="1000"/>
                        <a:t>80%</a:t>
                      </a: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GB" sz="1000"/>
                        <a:t>90%</a:t>
                      </a: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GB" sz="1000"/>
                        <a:t>95%</a:t>
                      </a: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GB" sz="1000"/>
                        <a:t>98%</a:t>
                      </a:r>
                    </a:p>
                  </a:txBody>
                  <a:tcPr marL="63305" marR="6330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64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200"/>
                        </a:spcAft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en-GB" sz="1000"/>
                        <a:t>2. List of problems (active and passive) </a:t>
                      </a: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GB" sz="1000"/>
                        <a:t>20%</a:t>
                      </a: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GB" sz="1000"/>
                        <a:t>50%</a:t>
                      </a: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GB" sz="1000"/>
                        <a:t>80%</a:t>
                      </a: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GB" sz="1000"/>
                        <a:t>98%</a:t>
                      </a:r>
                    </a:p>
                  </a:txBody>
                  <a:tcPr marL="63305" marR="6330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964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200"/>
                        </a:spcAft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en-GB" sz="1000"/>
                        <a:t>3. List of allergies and intolerances</a:t>
                      </a: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GB" sz="1000"/>
                        <a:t>30%</a:t>
                      </a: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GB" sz="1000"/>
                        <a:t>60%</a:t>
                      </a: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GB" sz="1000"/>
                        <a:t>90%</a:t>
                      </a: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GB" sz="1000"/>
                        <a:t>98%</a:t>
                      </a:r>
                    </a:p>
                  </a:txBody>
                  <a:tcPr marL="63305" marR="6330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964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200"/>
                        </a:spcAft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en-GB" sz="1000"/>
                        <a:t>4. Electronic prescription of medicines</a:t>
                      </a: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GB" sz="1000"/>
                        <a:t>30%</a:t>
                      </a: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GB" sz="1000"/>
                        <a:t>60%</a:t>
                      </a: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GB" sz="1000"/>
                        <a:t>90%</a:t>
                      </a: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GB" sz="1000"/>
                        <a:t>98%</a:t>
                      </a:r>
                    </a:p>
                  </a:txBody>
                  <a:tcPr marL="63305" marR="6330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964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200"/>
                        </a:spcAft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en-GB" sz="1000"/>
                        <a:t>5. Drug interactions</a:t>
                      </a: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GB" sz="1000"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GB" sz="1000"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GB" sz="1000"/>
                        <a:t>No</a:t>
                      </a: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GB" sz="1000"/>
                        <a:t>Yes </a:t>
                      </a:r>
                    </a:p>
                  </a:txBody>
                  <a:tcPr marL="63305" marR="63305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091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200"/>
                        </a:spcAft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en-GB" sz="1000"/>
                        <a:t>6. Electronic register of administered medicines</a:t>
                      </a: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GB" sz="1000"/>
                        <a:t>30%</a:t>
                      </a: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GB" sz="1000"/>
                        <a:t>60%</a:t>
                      </a: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GB" sz="1000"/>
                        <a:t>90%</a:t>
                      </a: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GB" sz="1000"/>
                        <a:t>98%</a:t>
                      </a:r>
                    </a:p>
                  </a:txBody>
                  <a:tcPr marL="63305" marR="63305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964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200"/>
                        </a:spcAft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en-GB" sz="1000"/>
                        <a:t>7. Module for nursing care planning</a:t>
                      </a: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GB" sz="1000"/>
                        <a:t>0%</a:t>
                      </a: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GB" sz="1000"/>
                        <a:t>30%</a:t>
                      </a: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GB" sz="1000"/>
                        <a:t>60%</a:t>
                      </a: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GB" sz="1000"/>
                        <a:t>98%</a:t>
                      </a:r>
                    </a:p>
                  </a:txBody>
                  <a:tcPr marL="63305" marR="63305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964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200"/>
                        </a:spcAft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en-GB" sz="1000"/>
                        <a:t>8. Management of appointments</a:t>
                      </a: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GB" sz="1000"/>
                        <a:t>&gt;0</a:t>
                      </a: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GB" sz="1000"/>
                        <a:t>&gt;0</a:t>
                      </a: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GB" sz="1000"/>
                        <a:t>&gt;0</a:t>
                      </a: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GB" sz="1000"/>
                        <a:t>&gt;0</a:t>
                      </a:r>
                    </a:p>
                  </a:txBody>
                  <a:tcPr marL="63305" marR="63305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937291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200"/>
                        </a:spcAft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en-GB" sz="1000"/>
                        <a:t>9. Electronic submission of requests for medical imaging, laboratory tests or advice</a:t>
                      </a: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GB" sz="1000"/>
                        <a:t>1 out of 3 (RX, lab, consultation) at a rate of 50%.</a:t>
                      </a: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GB" sz="1000"/>
                        <a:t>2 out of 3 (RX, lab, consultation) at a rate of 50%.</a:t>
                      </a: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GB" sz="1000"/>
                        <a:t>3 out of 3 (RX, lab, consultation) at a rate of 50%.</a:t>
                      </a: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GB" sz="1000"/>
                        <a:t>3 out of 3 (RX, lab, consultation) at a rate of 98%.</a:t>
                      </a:r>
                    </a:p>
                  </a:txBody>
                  <a:tcPr marL="63305" marR="63305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964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200"/>
                        </a:spcAft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en-GB" sz="1000"/>
                        <a:t>10. Electronic letter of discharge</a:t>
                      </a: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GB" sz="1000"/>
                        <a:t>80%</a:t>
                      </a: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GB" sz="1000"/>
                        <a:t>90%</a:t>
                      </a: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GB" sz="1000"/>
                        <a:t>95%</a:t>
                      </a: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GB" sz="1000"/>
                        <a:t>98%</a:t>
                      </a:r>
                    </a:p>
                  </a:txBody>
                  <a:tcPr marL="63305" marR="63305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964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200"/>
                        </a:spcAft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en-GB" sz="1000"/>
                        <a:t>11. Registration of vital parameters</a:t>
                      </a: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GB" sz="1000"/>
                        <a:t>50%</a:t>
                      </a: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GB" sz="1000"/>
                        <a:t>65%</a:t>
                      </a: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GB" sz="1000"/>
                        <a:t>80%</a:t>
                      </a: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GB" sz="1000"/>
                        <a:t>98%</a:t>
                      </a:r>
                    </a:p>
                  </a:txBody>
                  <a:tcPr marL="63305" marR="63305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964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200"/>
                        </a:spcAft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en-GB" sz="1000"/>
                        <a:t>12. Registration of the informed consent </a:t>
                      </a: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GB" sz="1000"/>
                        <a:t>&gt;0</a:t>
                      </a: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GB" sz="1000"/>
                        <a:t>&gt;0</a:t>
                      </a: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GB" sz="1000"/>
                        <a:t>&gt;0</a:t>
                      </a: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GB" sz="1000"/>
                        <a:t>&gt;0</a:t>
                      </a:r>
                    </a:p>
                  </a:txBody>
                  <a:tcPr marL="63305" marR="63305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964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200"/>
                        </a:spcAft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en-GB" sz="1000"/>
                        <a:t>13. Registration of therapeutic will </a:t>
                      </a: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GB" sz="1000"/>
                        <a:t>&gt;0</a:t>
                      </a: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GB" sz="1000"/>
                        <a:t>&gt;0</a:t>
                      </a: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GB" sz="1000"/>
                        <a:t>&gt;0</a:t>
                      </a: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GB" sz="1000"/>
                        <a:t>&gt;0</a:t>
                      </a:r>
                    </a:p>
                  </a:txBody>
                  <a:tcPr marL="63305" marR="63305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964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200"/>
                        </a:spcAft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en-GB" sz="1000"/>
                        <a:t>14. Medical results server </a:t>
                      </a: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GB" sz="1000"/>
                        <a:t>80%</a:t>
                      </a: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GB" sz="1000"/>
                        <a:t>90%</a:t>
                      </a: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GB" sz="1000"/>
                        <a:t>95%</a:t>
                      </a: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GB" sz="1000"/>
                        <a:t>98%</a:t>
                      </a:r>
                    </a:p>
                  </a:txBody>
                  <a:tcPr marL="63305" marR="63305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90394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200"/>
                        </a:spcAft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en-GB" sz="1000"/>
                        <a:t>15. Electronic communication with hubs and interaction with eHealth</a:t>
                      </a: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GB" sz="1000"/>
                        <a:t>80%</a:t>
                      </a: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GB" sz="1000"/>
                        <a:t>90%</a:t>
                      </a: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GB" sz="1000"/>
                        <a:t>95%</a:t>
                      </a: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GB" sz="1000"/>
                        <a:t>98%</a:t>
                      </a:r>
                    </a:p>
                  </a:txBody>
                  <a:tcPr marL="63305" marR="63305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230E-FFBB-4CCB-ABD7-198084EDE768}" type="slidenum">
              <a:rPr lang="fr-BE" smtClean="0"/>
              <a:t>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26577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H</a:t>
            </a:r>
            <a:r>
              <a:rPr lang="en-GB" dirty="0" smtClean="0"/>
              <a:t>ospital EPR</a:t>
            </a:r>
            <a:endParaRPr lang="en-GB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pPr lvl="2"/>
            <a:endParaRPr lang="fr-BE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pPr lvl="1"/>
            <a:endParaRPr lang="fr-BE" dirty="0" smtClean="0"/>
          </a:p>
          <a:p>
            <a:endParaRPr lang="fr-BE" dirty="0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089026" y="2365499"/>
            <a:ext cx="2696308" cy="2782765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22041" lvl="1" indent="0">
              <a:buNone/>
              <a:defRPr/>
            </a:pPr>
            <a:endParaRPr lang="nl-BE" sz="2215" dirty="0"/>
          </a:p>
          <a:p>
            <a:pPr marL="422041" lvl="1" indent="0">
              <a:buNone/>
              <a:defRPr/>
            </a:pPr>
            <a:r>
              <a:rPr lang="en-GB" sz="2215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Early Adopters Progressive Budget</a:t>
            </a:r>
          </a:p>
          <a:p>
            <a:pPr marL="422041" lvl="1" indent="0">
              <a:buNone/>
              <a:defRPr/>
            </a:pPr>
            <a:r>
              <a:rPr lang="en-GB" sz="2215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from 0% to 5%</a:t>
            </a:r>
          </a:p>
          <a:p>
            <a:pPr marL="422041" lvl="1" indent="0">
              <a:buNone/>
              <a:defRPr/>
            </a:pPr>
            <a:endParaRPr lang="nl-BE" sz="2215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22041" lvl="1" indent="0">
              <a:buNone/>
              <a:defRPr/>
            </a:pPr>
            <a:r>
              <a:rPr lang="en-GB" sz="2215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Accelerator budget:</a:t>
            </a:r>
          </a:p>
          <a:p>
            <a:pPr marL="422041" lvl="1" indent="0">
              <a:buNone/>
              <a:defRPr/>
            </a:pPr>
            <a:r>
              <a:rPr lang="en-GB" sz="2215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= </a:t>
            </a:r>
            <a:r>
              <a:rPr lang="en-GB" sz="2215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evolutive</a:t>
            </a:r>
            <a:endParaRPr lang="en-GB" sz="2215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22041" lvl="1" indent="0">
              <a:buNone/>
              <a:defRPr/>
            </a:pPr>
            <a:endParaRPr lang="nl-BE" sz="2215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22041" lvl="1" indent="0">
              <a:buNone/>
              <a:defRPr/>
            </a:pPr>
            <a:r>
              <a:rPr lang="en-GB" sz="2215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Bed based = </a:t>
            </a:r>
            <a:r>
              <a:rPr lang="en-GB" sz="2215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degressive</a:t>
            </a:r>
            <a:r>
              <a:rPr lang="en-GB" sz="2215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422041" lvl="1" indent="0">
              <a:buNone/>
              <a:defRPr/>
            </a:pPr>
            <a:r>
              <a:rPr lang="en-GB" sz="2215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from 25% to 10%</a:t>
            </a:r>
          </a:p>
          <a:p>
            <a:pPr marL="422041" lvl="1" indent="0">
              <a:buNone/>
              <a:defRPr/>
            </a:pPr>
            <a:endParaRPr lang="nl-BE" sz="2215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22041" lvl="1" indent="0">
              <a:buNone/>
              <a:defRPr/>
            </a:pPr>
            <a:r>
              <a:rPr lang="en-GB" sz="2215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Hospital based = </a:t>
            </a:r>
            <a:r>
              <a:rPr lang="en-GB" sz="2215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degressive</a:t>
            </a:r>
            <a:endParaRPr lang="en-GB" sz="2215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22041" lvl="1" indent="0">
              <a:buNone/>
              <a:defRPr/>
            </a:pPr>
            <a:r>
              <a:rPr lang="en-GB" sz="2215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from 20% to 5%</a:t>
            </a:r>
          </a:p>
          <a:p>
            <a:pPr marL="422041" lvl="1" indent="0">
              <a:buNone/>
              <a:defRPr/>
            </a:pPr>
            <a:endParaRPr lang="nl-BE" sz="2215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5768442" y="2109433"/>
            <a:ext cx="799546" cy="3697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701814" y="3266343"/>
            <a:ext cx="830873" cy="512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5701814" y="4016621"/>
            <a:ext cx="851797" cy="3433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701814" y="4492871"/>
            <a:ext cx="830873" cy="661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Chart 18"/>
          <p:cNvGraphicFramePr>
            <a:graphicFrameLocks/>
          </p:cNvGraphicFramePr>
          <p:nvPr>
            <p:extLst/>
          </p:nvPr>
        </p:nvGraphicFramePr>
        <p:xfrm>
          <a:off x="649285" y="1501403"/>
          <a:ext cx="5650909" cy="41210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230E-FFBB-4CCB-ABD7-198084EDE768}" type="slidenum">
              <a:rPr lang="fr-BE" smtClean="0"/>
              <a:t>9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162477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33C62883174440913024FE6951A741" ma:contentTypeVersion="8" ma:contentTypeDescription="Create a new document." ma:contentTypeScope="" ma:versionID="8cdb6bcdbb1849177822ea34dea81dda">
  <xsd:schema xmlns:xsd="http://www.w3.org/2001/XMLSchema" xmlns:xs="http://www.w3.org/2001/XMLSchema" xmlns:p="http://schemas.microsoft.com/office/2006/metadata/properties" xmlns:ns3="2f82d557-ac79-42c5-a40b-fc4547572aa8" targetNamespace="http://schemas.microsoft.com/office/2006/metadata/properties" ma:root="true" ma:fieldsID="8a9d991a120cbe0534b0da19a6761068" ns3:_="">
    <xsd:import namespace="2f82d557-ac79-42c5-a40b-fc4547572aa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82d557-ac79-42c5-a40b-fc4547572a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34EA719-3AF2-4287-92AA-11700D07ACE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899023A-03B0-4A8E-AAA0-5F02BDF788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82d557-ac79-42c5-a40b-fc4547572aa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85BC850-AFF9-4D8F-9F76-027AD6DEF709}">
  <ds:schemaRefs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elements/1.1/"/>
    <ds:schemaRef ds:uri="http://purl.org/dc/dcmitype/"/>
    <ds:schemaRef ds:uri="http://schemas.microsoft.com/office/2006/metadata/properties"/>
    <ds:schemaRef ds:uri="2f82d557-ac79-42c5-a40b-fc4547572aa8"/>
    <ds:schemaRef ds:uri="http://purl.org/dc/terms/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831</TotalTime>
  <Words>1659</Words>
  <Application>Microsoft Office PowerPoint</Application>
  <PresentationFormat>On-screen Show (4:3)</PresentationFormat>
  <Paragraphs>471</Paragraphs>
  <Slides>40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Arial</vt:lpstr>
      <vt:lpstr>Calibri</vt:lpstr>
      <vt:lpstr>Consolas</vt:lpstr>
      <vt:lpstr>Wingdings</vt:lpstr>
      <vt:lpstr>Office Theme</vt:lpstr>
      <vt:lpstr>Dare to share</vt:lpstr>
      <vt:lpstr>Electronic information sharing: some figures</vt:lpstr>
      <vt:lpstr>Technical choices</vt:lpstr>
      <vt:lpstr>Hubs &amp; metahub</vt:lpstr>
      <vt:lpstr>Hubs &amp; metahub</vt:lpstr>
      <vt:lpstr>Health vaults</vt:lpstr>
      <vt:lpstr>Roadmap 2.0</vt:lpstr>
      <vt:lpstr>Hospitals: Belgian Meaningful Use Criteria</vt:lpstr>
      <vt:lpstr>Hospital EPR</vt:lpstr>
      <vt:lpstr>Impact on businesses and citizens</vt:lpstr>
      <vt:lpstr>PowerPoint Presentation</vt:lpstr>
      <vt:lpstr>Synergies - transformations</vt:lpstr>
      <vt:lpstr>Example: G-Cloud portfolio</vt:lpstr>
      <vt:lpstr>Example: G-Cloud - reuse of contracts</vt:lpstr>
      <vt:lpstr>Example: G-Cloud ROI</vt:lpstr>
      <vt:lpstr>PowerPoint Presentation</vt:lpstr>
      <vt:lpstr>Example: G-Cloud REST style guide</vt:lpstr>
      <vt:lpstr>Re-use</vt:lpstr>
      <vt:lpstr>Re-use</vt:lpstr>
      <vt:lpstr>Overall architecture</vt:lpstr>
      <vt:lpstr>Basic services eHealth-platform</vt:lpstr>
      <vt:lpstr>Authentication resources</vt:lpstr>
      <vt:lpstr>MijnGezondheid</vt:lpstr>
      <vt:lpstr>MijnGezondheid</vt:lpstr>
      <vt:lpstr>ReUse – Vision</vt:lpstr>
      <vt:lpstr>PowerPoint Presentation</vt:lpstr>
      <vt:lpstr>API economy value chain</vt:lpstr>
      <vt:lpstr>Leverage cost-efficient use of ICT</vt:lpstr>
      <vt:lpstr>Understand the costs</vt:lpstr>
      <vt:lpstr>Understand the cost drivers</vt:lpstr>
      <vt:lpstr>Understand the needs</vt:lpstr>
      <vt:lpstr>Understand the needs</vt:lpstr>
      <vt:lpstr>Understand the keys to success</vt:lpstr>
      <vt:lpstr>Understand the keys to success</vt:lpstr>
      <vt:lpstr>And how about the ROI ?</vt:lpstr>
      <vt:lpstr>How about cloud?</vt:lpstr>
      <vt:lpstr>Cloud types</vt:lpstr>
      <vt:lpstr>Cloud: success factors</vt:lpstr>
      <vt:lpstr>Cloud security evaluation model (Smals)</vt:lpstr>
      <vt:lpstr>PowerPoint Presentation</vt:lpstr>
    </vt:vector>
  </TitlesOfParts>
  <Company>SMALS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Quentin Delsaut</dc:creator>
  <cp:lastModifiedBy>Sanne Miseur (KSZ-BCSS)</cp:lastModifiedBy>
  <cp:revision>59</cp:revision>
  <dcterms:created xsi:type="dcterms:W3CDTF">2017-09-11T11:22:14Z</dcterms:created>
  <dcterms:modified xsi:type="dcterms:W3CDTF">2019-10-23T06:39:20Z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0x010100A033C62883174440913024FE6951A741</vt:lpwstr>
  </property>
</Properties>
</file>