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61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B2"/>
    <a:srgbClr val="0082BE"/>
    <a:srgbClr val="0087BE"/>
    <a:srgbClr val="0082B8"/>
    <a:srgbClr val="0082B4"/>
    <a:srgbClr val="0082AE"/>
    <a:srgbClr val="0078AE"/>
    <a:srgbClr val="0A78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274FCD75-2EF4-4552-97B3-C5D086128ACA}" type="datetimeFigureOut">
              <a:rPr lang="en-US"/>
              <a:pPr>
                <a:defRPr/>
              </a:pPr>
              <a:t>24-Oct-19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DD1DE8C-C1AE-4D88-9E61-84A358AC836A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958628E5-8EB8-4ADF-82E3-670BD3881667}" type="slidenum">
              <a:rPr lang="en-US" altLang="fr-FR" smtClean="0"/>
              <a:pPr/>
              <a:t>13</a:t>
            </a:fld>
            <a:endParaRPr lang="en-US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sz.fgov.be/" TargetMode="External"/><Relationship Id="rId2" Type="http://schemas.openxmlformats.org/officeDocument/2006/relationships/hyperlink" Target="mailto:Frank.Robben@ksz.fgov.be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4787900" y="4652963"/>
            <a:ext cx="4216400" cy="141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nl-BE" altLang="en-US" sz="1400" dirty="0" smtClean="0"/>
              <a:t>Frank Robben</a:t>
            </a:r>
          </a:p>
          <a:p>
            <a:pPr>
              <a:defRPr/>
            </a:pPr>
            <a:r>
              <a:rPr lang="nl-BE" altLang="en-US" sz="1200" dirty="0" smtClean="0"/>
              <a:t>Administrateur-generaal </a:t>
            </a:r>
          </a:p>
          <a:p>
            <a:pPr>
              <a:defRPr/>
            </a:pPr>
            <a:r>
              <a:rPr lang="nl-BE" altLang="en-US" sz="1200" dirty="0" smtClean="0"/>
              <a:t>Kruispuntbank van de Sociale Zekerheid</a:t>
            </a:r>
          </a:p>
          <a:p>
            <a:pPr>
              <a:defRPr/>
            </a:pPr>
            <a:r>
              <a:rPr lang="nl-NL" altLang="en-US" sz="1200" dirty="0" smtClean="0"/>
              <a:t>Willebroekkaai 38 </a:t>
            </a:r>
          </a:p>
          <a:p>
            <a:pPr>
              <a:defRPr/>
            </a:pPr>
            <a:r>
              <a:rPr lang="nl-BE" altLang="en-US" sz="1200" dirty="0" smtClean="0"/>
              <a:t>B-1000 Brussel</a:t>
            </a:r>
          </a:p>
          <a:p>
            <a:pPr>
              <a:defRPr/>
            </a:pPr>
            <a:r>
              <a:rPr lang="nl-BE" altLang="en-US" sz="1200" dirty="0" smtClean="0"/>
              <a:t>E-mail: </a:t>
            </a:r>
            <a:r>
              <a:rPr lang="nl-BE" altLang="en-US" sz="1200" dirty="0" smtClean="0">
                <a:solidFill>
                  <a:srgbClr val="FF0000"/>
                </a:solidFill>
                <a:hlinkClick r:id="rId2"/>
              </a:rPr>
              <a:t>Frank.Robben@ksz.fgov.be</a:t>
            </a:r>
            <a:endParaRPr lang="nl-BE" altLang="en-US" sz="1200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nl-BE" altLang="en-US" sz="1200" dirty="0" smtClean="0"/>
              <a:t>Website KSZ: </a:t>
            </a:r>
            <a:r>
              <a:rPr lang="nl-BE" altLang="en-US" sz="1200" dirty="0" smtClean="0">
                <a:hlinkClick r:id="rId3"/>
              </a:rPr>
              <a:t>www.ksz.fgov.be</a:t>
            </a:r>
            <a:endParaRPr lang="nl-BE" altLang="en-US" sz="1200" dirty="0" smtClean="0"/>
          </a:p>
        </p:txBody>
      </p:sp>
      <p:pic>
        <p:nvPicPr>
          <p:cNvPr id="5" name="Picture 2" descr="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663825" cy="106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11975" y="6453188"/>
            <a:ext cx="2133600" cy="293687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45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88362" cy="519582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094788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4F552-4DA6-4F8C-A7BC-863894956FC0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02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1296144"/>
          </a:xfrm>
          <a:prstGeom prst="rect">
            <a:avLst/>
          </a:prstGeom>
          <a:ln w="19050">
            <a:solidFill>
              <a:srgbClr val="0078B2"/>
            </a:solidFill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3200">
                <a:solidFill>
                  <a:srgbClr val="0078B2"/>
                </a:solidFill>
              </a:defRPr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70410-7D8B-454C-92DC-E0FB52F3370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39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8CAA4-ADDD-4295-9456-A50D4F6CB2F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513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A517F-89CE-491B-9048-2D4327E00AB1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060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4398963" y="2349500"/>
            <a:ext cx="4286250" cy="2062163"/>
            <a:chOff x="4407024" y="2668799"/>
            <a:chExt cx="4286166" cy="2062409"/>
          </a:xfrm>
        </p:grpSpPr>
        <p:pic>
          <p:nvPicPr>
            <p:cNvPr id="3" name="Picture 10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7024" y="2869540"/>
              <a:ext cx="381000" cy="39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1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817" y="3392438"/>
              <a:ext cx="381000" cy="39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12"/>
            <p:cNvSpPr txBox="1">
              <a:spLocks noChangeArrowheads="1"/>
            </p:cNvSpPr>
            <p:nvPr userDrawn="1"/>
          </p:nvSpPr>
          <p:spPr bwMode="auto">
            <a:xfrm>
              <a:off x="4805478" y="2668799"/>
              <a:ext cx="3887712" cy="2062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defRPr/>
              </a:pPr>
              <a:endParaRPr lang="fr-BE" sz="1600" dirty="0" smtClean="0">
                <a:solidFill>
                  <a:srgbClr val="0D0D0D"/>
                </a:solidFill>
                <a:cs typeface="Arial" charset="0"/>
                <a:sym typeface="Arial" charset="0"/>
              </a:endParaRPr>
            </a:p>
            <a:p>
              <a:pPr eaLnBrk="1" hangingPunct="1">
                <a:defRPr/>
              </a:pPr>
              <a:r>
                <a:rPr lang="en-US" sz="1600" dirty="0" smtClean="0">
                  <a:solidFill>
                    <a:srgbClr val="0D0D0D"/>
                  </a:solidFill>
                  <a:cs typeface="Arial" charset="0"/>
                </a:rPr>
                <a:t>frank.robben@ksz-bcss.fgov.be </a:t>
              </a:r>
            </a:p>
            <a:p>
              <a:pPr eaLnBrk="1" hangingPunct="1">
                <a:defRPr/>
              </a:pPr>
              <a:endParaRPr lang="en-US" sz="1600" dirty="0" smtClean="0">
                <a:solidFill>
                  <a:srgbClr val="0D0D0D"/>
                </a:solidFill>
                <a:cs typeface="Arial" charset="0"/>
                <a:sym typeface="Arial" charset="0"/>
              </a:endParaRPr>
            </a:p>
            <a:p>
              <a:pPr eaLnBrk="1" hangingPunct="1">
                <a:defRPr/>
              </a:pPr>
              <a:r>
                <a:rPr lang="fr-BE" sz="1600" dirty="0" smtClean="0">
                  <a:solidFill>
                    <a:srgbClr val="0D0D0D"/>
                  </a:solidFill>
                  <a:cs typeface="Arial" charset="0"/>
                  <a:sym typeface="Arial" charset="0"/>
                </a:rPr>
                <a:t>@</a:t>
              </a:r>
              <a:r>
                <a:rPr lang="fr-BE" sz="1600" dirty="0" err="1" smtClean="0">
                  <a:solidFill>
                    <a:srgbClr val="0D0D0D"/>
                  </a:solidFill>
                  <a:cs typeface="Arial" charset="0"/>
                  <a:sym typeface="Arial" charset="0"/>
                </a:rPr>
                <a:t>FrRobben</a:t>
              </a:r>
              <a:endParaRPr lang="fr-BE" sz="1600" dirty="0" smtClean="0">
                <a:solidFill>
                  <a:srgbClr val="0D0D0D"/>
                </a:solidFill>
                <a:cs typeface="Arial" charset="0"/>
                <a:sym typeface="Arial" charset="0"/>
              </a:endParaRPr>
            </a:p>
            <a:p>
              <a:pPr eaLnBrk="1" hangingPunct="1">
                <a:defRPr/>
              </a:pPr>
              <a:endParaRPr lang="en-US" sz="1600" dirty="0" smtClean="0">
                <a:solidFill>
                  <a:srgbClr val="0D0D0D"/>
                </a:solidFill>
                <a:cs typeface="Arial" charset="0"/>
                <a:sym typeface="Arial" charset="0"/>
              </a:endParaRPr>
            </a:p>
            <a:p>
              <a:pPr eaLnBrk="1" hangingPunct="1">
                <a:defRPr/>
              </a:pPr>
              <a:r>
                <a:rPr lang="en-US" sz="1600" dirty="0" smtClean="0">
                  <a:solidFill>
                    <a:srgbClr val="7F7F7F"/>
                  </a:solidFill>
                  <a:cs typeface="Arial" charset="0"/>
                  <a:sym typeface="Arial" charset="0"/>
                </a:rPr>
                <a:t>https://www.ksz.fgov.be</a:t>
              </a:r>
              <a:endParaRPr lang="fr-BE" sz="1600" dirty="0" smtClean="0">
                <a:solidFill>
                  <a:srgbClr val="7F7F7F"/>
                </a:solidFill>
                <a:cs typeface="Arial" charset="0"/>
                <a:sym typeface="Arial" charset="0"/>
              </a:endParaRPr>
            </a:p>
            <a:p>
              <a:pPr eaLnBrk="1" hangingPunct="1">
                <a:defRPr/>
              </a:pPr>
              <a:r>
                <a:rPr lang="en-US" sz="1600" dirty="0" smtClean="0">
                  <a:solidFill>
                    <a:srgbClr val="7F7F7F"/>
                  </a:solidFill>
                  <a:cs typeface="Arial" charset="0"/>
                  <a:sym typeface="Arial" charset="0"/>
                </a:rPr>
                <a:t>https://www.socialsecurity.be</a:t>
              </a:r>
            </a:p>
            <a:p>
              <a:pPr eaLnBrk="1" hangingPunct="1">
                <a:defRPr/>
              </a:pPr>
              <a:r>
                <a:rPr lang="en-US" sz="1600" dirty="0" smtClean="0">
                  <a:solidFill>
                    <a:srgbClr val="7F7F7F"/>
                  </a:solidFill>
                  <a:cs typeface="Arial" charset="0"/>
                  <a:sym typeface="Arial" charset="0"/>
                </a:rPr>
                <a:t>https://www.frankrobben.be</a:t>
              </a:r>
              <a:endParaRPr lang="en-GB" sz="1600" dirty="0" smtClean="0">
                <a:solidFill>
                  <a:srgbClr val="7F7F7F"/>
                </a:solidFill>
                <a:cs typeface="Arial" charset="0"/>
              </a:endParaRPr>
            </a:p>
          </p:txBody>
        </p:sp>
      </p:grpSp>
      <p:pic>
        <p:nvPicPr>
          <p:cNvPr id="6" name="Picture 2" descr="http://fr.hdyo.org/assets/ask-question-2-ce96e3e01c85a38a0d39c61cfae6d42c.jpg"/>
          <p:cNvPicPr>
            <a:picLocks noChangeAspect="1" noChangeArrowheads="1"/>
          </p:cNvPicPr>
          <p:nvPr userDrawn="1"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226" y="908720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1A7E1-1134-4867-B556-AE0AC97EF046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112518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98" y="214955"/>
            <a:ext cx="9144000" cy="81266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402215"/>
          </a:xfrm>
        </p:spPr>
        <p:txBody>
          <a:bodyPr/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57E75-4010-4352-9669-A917FBF70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896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23813"/>
            <a:ext cx="91440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076325"/>
            <a:ext cx="8713788" cy="552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pic>
        <p:nvPicPr>
          <p:cNvPr id="1028" name="Picture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6489700"/>
            <a:ext cx="368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468313" y="6678613"/>
            <a:ext cx="7559675" cy="179387"/>
          </a:xfrm>
          <a:prstGeom prst="rect">
            <a:avLst/>
          </a:prstGeom>
          <a:solidFill>
            <a:srgbClr val="0080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en-US" smtClean="0"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489700"/>
            <a:ext cx="7508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81D4E0E8-E67E-4843-AA07-53551149D792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  <p:pic>
        <p:nvPicPr>
          <p:cNvPr id="1031" name="Afbeelding 8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6051550"/>
            <a:ext cx="706438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GB" altLang="en-US" sz="4000" kern="1200" dirty="0">
          <a:solidFill>
            <a:srgbClr val="0087B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87BE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87BE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87BE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87B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en-US" alt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684213" y="2276475"/>
            <a:ext cx="7772400" cy="1470025"/>
          </a:xfrm>
        </p:spPr>
        <p:txBody>
          <a:bodyPr/>
          <a:lstStyle/>
          <a:p>
            <a:r>
              <a:rPr lang="en-US" dirty="0" smtClean="0">
                <a:sym typeface="Arial" panose="020B0604020202020204" pitchFamily="34" charset="0"/>
              </a:rPr>
              <a:t>EESSI</a:t>
            </a:r>
            <a:br>
              <a:rPr lang="en-US" dirty="0" smtClean="0">
                <a:sym typeface="Arial" panose="020B0604020202020204" pitchFamily="34" charset="0"/>
              </a:rPr>
            </a:br>
            <a:r>
              <a:rPr lang="en-US" dirty="0" smtClean="0">
                <a:sym typeface="Arial" panose="020B0604020202020204" pitchFamily="34" charset="0"/>
              </a:rPr>
              <a:t>CBSS implementation and</a:t>
            </a:r>
            <a:br>
              <a:rPr lang="en-US" dirty="0" smtClean="0">
                <a:sym typeface="Arial" panose="020B0604020202020204" pitchFamily="34" charset="0"/>
              </a:rPr>
            </a:br>
            <a:r>
              <a:rPr lang="en-US" dirty="0" smtClean="0">
                <a:sym typeface="Arial" panose="020B0604020202020204" pitchFamily="34" charset="0"/>
              </a:rPr>
              <a:t>ways </a:t>
            </a:r>
            <a:r>
              <a:rPr lang="en-US" dirty="0" smtClean="0">
                <a:sym typeface="Arial" panose="020B0604020202020204" pitchFamily="34" charset="0"/>
              </a:rPr>
              <a:t>to move forward</a:t>
            </a:r>
            <a:endParaRPr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0638" y="214313"/>
            <a:ext cx="9144000" cy="812800"/>
          </a:xfrm>
        </p:spPr>
        <p:txBody>
          <a:bodyPr/>
          <a:lstStyle/>
          <a:p>
            <a:r>
              <a:rPr lang="en-US" smtClean="0"/>
              <a:t>Issues raised by the BE delegation during implementation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23850" y="1196975"/>
            <a:ext cx="8640763" cy="5402263"/>
          </a:xfrm>
        </p:spPr>
        <p:txBody>
          <a:bodyPr/>
          <a:lstStyle/>
          <a:p>
            <a:r>
              <a:rPr smtClean="0"/>
              <a:t>Complexity of the solution</a:t>
            </a:r>
          </a:p>
          <a:p>
            <a:pPr lvl="1"/>
            <a:r>
              <a:rPr lang="en-US" altLang="fr-FR" smtClean="0"/>
              <a:t>number of Business Use Cases</a:t>
            </a:r>
          </a:p>
          <a:p>
            <a:pPr lvl="1"/>
            <a:r>
              <a:rPr lang="en-US" altLang="fr-FR" smtClean="0"/>
              <a:t>exotic technologies used (e.g. holodeck)</a:t>
            </a:r>
          </a:p>
          <a:p>
            <a:pPr lvl="1"/>
            <a:r>
              <a:rPr lang="en-US" altLang="fr-FR" smtClean="0"/>
              <a:t>User Management</a:t>
            </a:r>
          </a:p>
          <a:p>
            <a:r>
              <a:rPr smtClean="0"/>
              <a:t>Lacking features</a:t>
            </a:r>
          </a:p>
          <a:p>
            <a:pPr lvl="1"/>
            <a:r>
              <a:rPr lang="en-US" altLang="fr-FR" smtClean="0"/>
              <a:t>tenants are not entirely isolated</a:t>
            </a:r>
          </a:p>
          <a:p>
            <a:pPr lvl="1"/>
            <a:r>
              <a:rPr lang="en-US" altLang="fr-FR" smtClean="0"/>
              <a:t>audit log</a:t>
            </a:r>
          </a:p>
          <a:p>
            <a:r>
              <a:rPr smtClean="0"/>
              <a:t>Weak documentation</a:t>
            </a:r>
          </a:p>
          <a:p>
            <a:pPr lvl="1"/>
            <a:r>
              <a:rPr lang="en-US" altLang="fr-FR" smtClean="0"/>
              <a:t>e.g. holodeck</a:t>
            </a:r>
          </a:p>
          <a:p>
            <a:r>
              <a:rPr smtClean="0"/>
              <a:t>Robustness and performance of the solution</a:t>
            </a:r>
          </a:p>
          <a:p>
            <a:pPr lvl="1"/>
            <a:r>
              <a:rPr lang="en-US" altLang="fr-FR" smtClean="0"/>
              <a:t>e.g. back-up restore not working</a:t>
            </a:r>
          </a:p>
          <a:p>
            <a:pPr lvl="1"/>
            <a:r>
              <a:rPr lang="en-US" altLang="fr-FR" smtClean="0"/>
              <a:t>too much (machine) resources required in function of the kind of application</a:t>
            </a:r>
          </a:p>
          <a:p>
            <a:pPr lvl="1"/>
            <a:r>
              <a:rPr lang="en-US" altLang="fr-FR" smtClean="0"/>
              <a:t>the solution is unstable</a:t>
            </a:r>
          </a:p>
          <a:p>
            <a:pPr lvl="1"/>
            <a:endParaRPr lang="en-US" altLang="fr-FR" smtClean="0"/>
          </a:p>
        </p:txBody>
      </p:sp>
      <p:sp>
        <p:nvSpPr>
          <p:cNvPr id="19460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440E4A-8268-4115-99E2-DF9DC235419D}" type="slidenum">
              <a:rPr lang="en-US" altLang="fr-FR" sz="100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fr-FR" sz="100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68313" y="2276475"/>
            <a:ext cx="8229600" cy="1296988"/>
          </a:xfrm>
          <a:ln>
            <a:miter lim="800000"/>
            <a:headEnd/>
            <a:tailEnd/>
          </a:ln>
        </p:spPr>
        <p:txBody>
          <a:bodyPr/>
          <a:lstStyle/>
          <a:p>
            <a:r>
              <a:rPr lang="nl-BE" smtClean="0"/>
              <a:t>Ways to move forward – </a:t>
            </a:r>
          </a:p>
          <a:p>
            <a:r>
              <a:rPr lang="nl-BE" smtClean="0"/>
              <a:t>Make EESSI future proof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99E110-1062-44C2-A490-B3AE8F0ACA94}" type="slidenum">
              <a:rPr lang="en-GB" altLang="fr-FR" sz="100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fr-FR" sz="100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0638" y="214313"/>
            <a:ext cx="9144000" cy="812800"/>
          </a:xfrm>
        </p:spPr>
        <p:txBody>
          <a:bodyPr/>
          <a:lstStyle/>
          <a:p>
            <a:r>
              <a:rPr lang="en-US" smtClean="0"/>
              <a:t>Needed solution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23850" y="1196975"/>
            <a:ext cx="8640763" cy="5402263"/>
          </a:xfrm>
        </p:spPr>
        <p:txBody>
          <a:bodyPr/>
          <a:lstStyle/>
          <a:p>
            <a:r>
              <a:rPr smtClean="0"/>
              <a:t>Central hosting of the solution by the EC</a:t>
            </a:r>
          </a:p>
          <a:p>
            <a:r>
              <a:rPr smtClean="0"/>
              <a:t>« RINA as a Service » respecting (private or community-) cloud principles</a:t>
            </a:r>
          </a:p>
          <a:p>
            <a:r>
              <a:rPr smtClean="0"/>
              <a:t>Allowing integration of eIDAS and national identification and authentication</a:t>
            </a:r>
          </a:p>
          <a:p>
            <a:r>
              <a:rPr smtClean="0"/>
              <a:t>RINA must allow configuration of its SAML calls for easy integration with national systems</a:t>
            </a:r>
          </a:p>
          <a:p>
            <a:r>
              <a:rPr smtClean="0"/>
              <a:t>Rina must handle SAML responses completely </a:t>
            </a:r>
          </a:p>
          <a:p>
            <a:pPr lvl="1"/>
            <a:r>
              <a:rPr lang="en-US" altLang="fr-FR" smtClean="0"/>
              <a:t>to achieve automatic creation of users and user sessions</a:t>
            </a:r>
          </a:p>
          <a:p>
            <a:pPr lvl="1"/>
            <a:r>
              <a:rPr lang="en-US" altLang="fr-FR" smtClean="0"/>
              <a:t>in order to know the roles and authorizations managed by the national systems</a:t>
            </a:r>
          </a:p>
          <a:p>
            <a:pPr lvl="1"/>
            <a:r>
              <a:rPr lang="en-US" altLang="fr-FR" smtClean="0"/>
              <a:t>in order to avoid value less technical subsystems</a:t>
            </a:r>
          </a:p>
          <a:p>
            <a:r>
              <a:rPr smtClean="0"/>
              <a:t>Privacy must be guaranteed by adequate measures (e.g. multitenancy)</a:t>
            </a:r>
          </a:p>
        </p:txBody>
      </p:sp>
      <p:sp>
        <p:nvSpPr>
          <p:cNvPr id="21508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640E2B-C0C3-4ACC-92EA-7358AE0E8083}" type="slidenum">
              <a:rPr lang="en-US" altLang="fr-FR" sz="100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fr-FR" sz="100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20638" y="214313"/>
            <a:ext cx="9144000" cy="812800"/>
          </a:xfrm>
        </p:spPr>
        <p:txBody>
          <a:bodyPr/>
          <a:lstStyle/>
          <a:p>
            <a:r>
              <a:rPr lang="en-US" smtClean="0"/>
              <a:t>Pending implementation of the needed solution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23850" y="1196975"/>
            <a:ext cx="8640763" cy="5402263"/>
          </a:xfrm>
        </p:spPr>
        <p:txBody>
          <a:bodyPr/>
          <a:lstStyle/>
          <a:p>
            <a:r>
              <a:rPr sz="2000" smtClean="0"/>
              <a:t>Enhanced support offered to national teams:</a:t>
            </a:r>
          </a:p>
          <a:p>
            <a:pPr lvl="1"/>
            <a:r>
              <a:rPr lang="en-US" altLang="fr-FR" sz="1800" smtClean="0"/>
              <a:t>by EC</a:t>
            </a:r>
          </a:p>
          <a:p>
            <a:pPr lvl="1"/>
            <a:r>
              <a:rPr lang="en-US" altLang="fr-FR" sz="1800" smtClean="0"/>
              <a:t>by experts in the RINA application</a:t>
            </a:r>
          </a:p>
          <a:p>
            <a:pPr lvl="1"/>
            <a:r>
              <a:rPr lang="en-US" altLang="fr-FR" sz="1800" smtClean="0"/>
              <a:t>adequately staffed</a:t>
            </a:r>
          </a:p>
          <a:p>
            <a:r>
              <a:rPr sz="2000" smtClean="0"/>
              <a:t>Enhanced usability in order to reduce support costs for the national teams</a:t>
            </a:r>
          </a:p>
          <a:p>
            <a:r>
              <a:rPr sz="2000" smtClean="0"/>
              <a:t>Enhanced documentation</a:t>
            </a:r>
          </a:p>
          <a:p>
            <a:r>
              <a:rPr lang="en-GB" sz="2000" smtClean="0"/>
              <a:t>No changes on BUCs and / or SEDs will be accepted until the EC offers a RINA-web aaS or a RINA-web 'plug &amp; play‘ unless on specific demand of Belgian institutions</a:t>
            </a:r>
          </a:p>
          <a:p>
            <a:r>
              <a:rPr lang="en-GB" sz="2000" smtClean="0"/>
              <a:t>Standardized Belgian RINA-web application and 'frozen'</a:t>
            </a:r>
          </a:p>
          <a:p>
            <a:r>
              <a:rPr lang="en-GB" sz="2000" smtClean="0"/>
              <a:t>Specific adaptations for some institutions (eg CPI deployment for NIHDI) are supported by this institution</a:t>
            </a:r>
          </a:p>
          <a:p>
            <a:r>
              <a:rPr lang="en-GB" sz="2000" smtClean="0"/>
              <a:t>Centralized management of infrastructure and financing by the sector</a:t>
            </a:r>
          </a:p>
          <a:p>
            <a:r>
              <a:rPr lang="en-GB" sz="2000" smtClean="0"/>
              <a:t>Real multitenancy</a:t>
            </a:r>
          </a:p>
          <a:p>
            <a:endParaRPr lang="fr-BE" smtClean="0"/>
          </a:p>
          <a:p>
            <a:pPr lvl="1"/>
            <a:endParaRPr lang="en-US" altLang="fr-FR" smtClean="0"/>
          </a:p>
        </p:txBody>
      </p:sp>
      <p:sp>
        <p:nvSpPr>
          <p:cNvPr id="22532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816B30A-B23C-4CB7-9DAD-88836A1B92F7}" type="slidenum">
              <a:rPr lang="en-US" altLang="fr-FR" sz="100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fr-FR" sz="100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68313" y="2276475"/>
            <a:ext cx="8229600" cy="1296988"/>
          </a:xfrm>
          <a:ln>
            <a:miter lim="800000"/>
            <a:headEnd/>
            <a:tailEnd/>
          </a:ln>
        </p:spPr>
        <p:txBody>
          <a:bodyPr/>
          <a:lstStyle/>
          <a:p>
            <a:r>
              <a:rPr lang="nl-BE" smtClean="0"/>
              <a:t>Congratulations!</a:t>
            </a:r>
          </a:p>
        </p:txBody>
      </p:sp>
      <p:pic>
        <p:nvPicPr>
          <p:cNvPr id="2457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925" y="5589588"/>
            <a:ext cx="7048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AC586C-069C-4291-8FEE-6C6CA403770A}" type="slidenum">
              <a:rPr lang="en-GB" altLang="fr-FR" sz="100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fr-FR" sz="100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20638" y="214313"/>
            <a:ext cx="9144000" cy="812800"/>
          </a:xfrm>
        </p:spPr>
        <p:txBody>
          <a:bodyPr/>
          <a:lstStyle/>
          <a:p>
            <a:r>
              <a:rPr lang="en-US" smtClean="0"/>
              <a:t>Congratulations to team Belgium!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23850" y="1196975"/>
            <a:ext cx="8640763" cy="5402263"/>
          </a:xfrm>
        </p:spPr>
        <p:txBody>
          <a:bodyPr/>
          <a:lstStyle/>
          <a:p>
            <a:r>
              <a:rPr smtClean="0"/>
              <a:t>Belgium has implemented EESSI in difficult circumstances</a:t>
            </a:r>
          </a:p>
          <a:p>
            <a:pPr lvl="1"/>
            <a:r>
              <a:rPr lang="en-US" altLang="fr-FR" smtClean="0"/>
              <a:t>difficult diplomatic track</a:t>
            </a:r>
          </a:p>
          <a:p>
            <a:pPr lvl="1"/>
            <a:r>
              <a:rPr lang="en-US" altLang="fr-FR" smtClean="0"/>
              <a:t>complex landscape of stakeholders (federal – regional)</a:t>
            </a:r>
          </a:p>
          <a:p>
            <a:pPr lvl="1"/>
            <a:r>
              <a:rPr lang="en-US" altLang="fr-FR" smtClean="0"/>
              <a:t>technical difficulties</a:t>
            </a:r>
          </a:p>
          <a:p>
            <a:pPr lvl="1"/>
            <a:r>
              <a:rPr lang="en-US" altLang="fr-FR" smtClean="0"/>
              <a:t>changes in planning </a:t>
            </a:r>
          </a:p>
          <a:p>
            <a:r>
              <a:rPr smtClean="0"/>
              <a:t>Belgium has been and will continue be a firm but fair partner of EU</a:t>
            </a:r>
          </a:p>
          <a:p>
            <a:r>
              <a:rPr lang="fr-BE" smtClean="0"/>
              <a:t>Congratulations to the BeNAP pilot institutions, </a:t>
            </a:r>
            <a:r>
              <a:rPr lang="nl-BE" smtClean="0"/>
              <a:t>the Federal Public Service Social Security, all Belgian stakeholders, and Smals and CBSS </a:t>
            </a:r>
            <a:r>
              <a:rPr smtClean="0"/>
              <a:t>collaborators</a:t>
            </a:r>
            <a:r>
              <a:rPr lang="nl-BE" smtClean="0"/>
              <a:t>!!</a:t>
            </a:r>
            <a:endParaRPr smtClean="0"/>
          </a:p>
        </p:txBody>
      </p:sp>
      <p:sp>
        <p:nvSpPr>
          <p:cNvPr id="25604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D323DC-6796-46B6-85B3-4ED50BCB7DE0}" type="slidenum">
              <a:rPr lang="en-US" altLang="fr-FR" sz="100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fr-FR" sz="100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70A2BB-0216-4837-AE39-5E0CBD0BFDA8}" type="slidenum">
              <a:rPr lang="en-GB" altLang="fr-FR" sz="100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GB" altLang="fr-FR" sz="100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0638" y="214313"/>
            <a:ext cx="9144000" cy="812800"/>
          </a:xfrm>
        </p:spPr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23850" y="1196975"/>
            <a:ext cx="8640763" cy="5402263"/>
          </a:xfrm>
        </p:spPr>
        <p:txBody>
          <a:bodyPr/>
          <a:lstStyle/>
          <a:p>
            <a:endParaRPr lang="nl-BE" dirty="0" smtClean="0"/>
          </a:p>
          <a:p>
            <a:r>
              <a:rPr lang="nl-BE" dirty="0" err="1" smtClean="0"/>
              <a:t>Regulatory</a:t>
            </a:r>
            <a:r>
              <a:rPr lang="nl-BE" dirty="0" smtClean="0"/>
              <a:t> </a:t>
            </a:r>
            <a:r>
              <a:rPr lang="nl-BE" dirty="0" err="1" smtClean="0"/>
              <a:t>framework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CBSS </a:t>
            </a:r>
            <a:r>
              <a:rPr lang="nl-BE" dirty="0" err="1" smtClean="0"/>
              <a:t>implementation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Ways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move forward - Make EESSI </a:t>
            </a:r>
            <a:r>
              <a:rPr lang="nl-BE" dirty="0" err="1" smtClean="0"/>
              <a:t>future</a:t>
            </a:r>
            <a:r>
              <a:rPr lang="nl-BE" dirty="0" smtClean="0"/>
              <a:t> </a:t>
            </a:r>
            <a:r>
              <a:rPr lang="nl-BE" dirty="0" err="1" smtClean="0"/>
              <a:t>proof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Congratulations</a:t>
            </a:r>
            <a:r>
              <a:rPr lang="nl-BE" dirty="0" smtClean="0"/>
              <a:t>!</a:t>
            </a:r>
          </a:p>
        </p:txBody>
      </p:sp>
      <p:sp>
        <p:nvSpPr>
          <p:cNvPr id="11268" name="Slide Number Placeholder 1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80BE3B-729D-45DE-8B8E-C0B313B4B1D5}" type="slidenum">
              <a:rPr lang="en-US" altLang="fr-FR" sz="100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fr-FR" sz="100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468313" y="2276475"/>
            <a:ext cx="8229600" cy="1296988"/>
          </a:xfrm>
          <a:ln>
            <a:miter lim="800000"/>
            <a:headEnd/>
            <a:tailEnd/>
          </a:ln>
        </p:spPr>
        <p:txBody>
          <a:bodyPr/>
          <a:lstStyle/>
          <a:p>
            <a:r>
              <a:rPr lang="nl-BE" smtClean="0"/>
              <a:t>Regulatory Framework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F1CB918-75B7-4CD0-A81E-5038575FAAE6}" type="slidenum">
              <a:rPr lang="en-GB" altLang="fr-FR" sz="100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fr-FR" sz="100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0638" y="214313"/>
            <a:ext cx="9144000" cy="812800"/>
          </a:xfrm>
        </p:spPr>
        <p:txBody>
          <a:bodyPr/>
          <a:lstStyle/>
          <a:p>
            <a:r>
              <a:rPr lang="en-US" smtClean="0"/>
              <a:t>Regulatory framework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23850" y="1196975"/>
            <a:ext cx="8640763" cy="5402263"/>
          </a:xfrm>
        </p:spPr>
        <p:txBody>
          <a:bodyPr/>
          <a:lstStyle/>
          <a:p>
            <a:r>
              <a:rPr lang="en-GB" sz="2200" smtClean="0"/>
              <a:t>Regulation (EC) No 987/2009 of the European Parliament and of the Council of 16 September 2009 laying down the procedure for implementing Regulation (EC) No 883/2004 on the coordination of social security systems</a:t>
            </a:r>
            <a:endParaRPr lang="nl-BE" sz="2200" smtClean="0"/>
          </a:p>
          <a:p>
            <a:r>
              <a:rPr sz="2200" smtClean="0"/>
              <a:t>Grant Agreement between the Innovation and  Networks Executive Agency (INEA) and the Federal Public Service Social Security (SPF SS) determines the activities to be performed</a:t>
            </a:r>
          </a:p>
          <a:p>
            <a:r>
              <a:rPr sz="2200" smtClean="0"/>
              <a:t>Protocol Agreement between the Crossroads Bank  for Social Security (CBSS) and the Federal Public Service Social Security (FPS SS) defines the responsibilities</a:t>
            </a:r>
          </a:p>
          <a:p>
            <a:r>
              <a:rPr sz="2200" smtClean="0"/>
              <a:t>Deliberation</a:t>
            </a:r>
            <a:r>
              <a:rPr lang="nl-BE" sz="2200" smtClean="0"/>
              <a:t> No 19/126 on </a:t>
            </a:r>
            <a:r>
              <a:rPr sz="2200" smtClean="0"/>
              <a:t>the communication of personal data by Belgian social security institutions to social security institutions of other member states of het European </a:t>
            </a:r>
            <a:r>
              <a:rPr lang="nl-BE" sz="2200" smtClean="0"/>
              <a:t>Union </a:t>
            </a:r>
            <a:r>
              <a:rPr sz="2200" smtClean="0"/>
              <a:t>under the EESSI project</a:t>
            </a:r>
          </a:p>
          <a:p>
            <a:endParaRPr lang="nl-BE" smtClean="0"/>
          </a:p>
        </p:txBody>
      </p:sp>
      <p:sp>
        <p:nvSpPr>
          <p:cNvPr id="13316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F470B2-AB78-457E-B024-0AD0B2403D0A}" type="slidenum">
              <a:rPr lang="en-US" altLang="fr-FR" sz="100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fr-FR" sz="100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68313" y="2276475"/>
            <a:ext cx="8229600" cy="1296988"/>
          </a:xfrm>
          <a:ln>
            <a:miter lim="800000"/>
            <a:headEnd/>
            <a:tailEnd/>
          </a:ln>
        </p:spPr>
        <p:txBody>
          <a:bodyPr/>
          <a:lstStyle/>
          <a:p>
            <a:r>
              <a:rPr lang="nl-BE" smtClean="0"/>
              <a:t>CBSS </a:t>
            </a:r>
            <a:r>
              <a:rPr smtClean="0"/>
              <a:t>implementation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FB4C3FE-D97B-4C76-9F52-5427FE3FF09A}" type="slidenum">
              <a:rPr lang="en-GB" altLang="fr-FR" sz="100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fr-FR" sz="100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0638" y="214313"/>
            <a:ext cx="9144000" cy="812800"/>
          </a:xfrm>
        </p:spPr>
        <p:txBody>
          <a:bodyPr/>
          <a:lstStyle/>
          <a:p>
            <a:r>
              <a:rPr lang="en-US" smtClean="0"/>
              <a:t>Access Point-National Gateway-RINA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23850" y="1196975"/>
            <a:ext cx="8640763" cy="5402263"/>
          </a:xfrm>
        </p:spPr>
        <p:txBody>
          <a:bodyPr/>
          <a:lstStyle/>
          <a:p>
            <a:r>
              <a:rPr smtClean="0"/>
              <a:t>Access Point (AP) - Package (delivered by EU):</a:t>
            </a:r>
          </a:p>
          <a:p>
            <a:pPr lvl="1"/>
            <a:r>
              <a:rPr lang="en-US" altLang="fr-FR" smtClean="0"/>
              <a:t>archiving system &amp; Statistics</a:t>
            </a:r>
          </a:p>
          <a:p>
            <a:pPr lvl="1"/>
            <a:r>
              <a:rPr lang="en-US" altLang="fr-FR" smtClean="0"/>
              <a:t>intelligent routing</a:t>
            </a:r>
          </a:p>
          <a:p>
            <a:r>
              <a:rPr smtClean="0"/>
              <a:t>National Gateway (NG) - Based on Business Messaging Interface (BMI) web services (delivered by EU):</a:t>
            </a:r>
          </a:p>
          <a:p>
            <a:pPr lvl="1"/>
            <a:r>
              <a:rPr lang="en-US" altLang="fr-FR" smtClean="0"/>
              <a:t>transport layer between the EESSI’s network and the National Applications (NA of the Competent Institutions (CI)</a:t>
            </a:r>
          </a:p>
          <a:p>
            <a:pPr lvl="1"/>
            <a:r>
              <a:rPr lang="en-US" altLang="fr-FR" smtClean="0"/>
              <a:t>respect existing communication standards between CI / CBSS</a:t>
            </a:r>
          </a:p>
          <a:p>
            <a:r>
              <a:rPr smtClean="0"/>
              <a:t>RINA - Case management software (delivered by EU):</a:t>
            </a:r>
          </a:p>
          <a:p>
            <a:pPr lvl="1"/>
            <a:r>
              <a:rPr lang="en-US" altLang="fr-FR" smtClean="0"/>
              <a:t>implementation in multi-tenant &amp; multi-server</a:t>
            </a:r>
          </a:p>
          <a:p>
            <a:pPr lvl="1"/>
            <a:r>
              <a:rPr lang="en-US" altLang="fr-FR" smtClean="0"/>
              <a:t>integration with RMA for a strong authentication</a:t>
            </a:r>
          </a:p>
          <a:p>
            <a:r>
              <a:rPr lang="fr-BE" smtClean="0"/>
              <a:t>Integration with CBSS Link Register for unique identification</a:t>
            </a:r>
            <a:endParaRPr smtClean="0"/>
          </a:p>
          <a:p>
            <a:pPr lvl="1"/>
            <a:endParaRPr lang="en-US" altLang="fr-FR" smtClean="0"/>
          </a:p>
        </p:txBody>
      </p:sp>
      <p:pic>
        <p:nvPicPr>
          <p:cNvPr id="15364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775" y="836613"/>
            <a:ext cx="1838325" cy="127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7678738" y="2060575"/>
            <a:ext cx="1403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fr-FR" sz="900">
                <a:solidFill>
                  <a:srgbClr val="000000"/>
                </a:solidFill>
              </a:rPr>
              <a:t>AP : Access Point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fr-FR" sz="900">
                <a:solidFill>
                  <a:srgbClr val="000000"/>
                </a:solidFill>
              </a:rPr>
              <a:t>CI: Competent Institutions</a:t>
            </a:r>
          </a:p>
        </p:txBody>
      </p:sp>
      <p:sp>
        <p:nvSpPr>
          <p:cNvPr id="15366" name="Slide Number Placeholder 1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F1591D-4600-4C11-8190-D1CC17ABB14C}" type="slidenum">
              <a:rPr lang="en-US" altLang="fr-FR" sz="100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fr-FR" sz="100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0638" y="214313"/>
            <a:ext cx="9144000" cy="812800"/>
          </a:xfrm>
        </p:spPr>
        <p:txBody>
          <a:bodyPr/>
          <a:lstStyle/>
          <a:p>
            <a:r>
              <a:rPr lang="en-US" smtClean="0"/>
              <a:t>High level architectural view</a:t>
            </a:r>
          </a:p>
        </p:txBody>
      </p:sp>
      <p:pic>
        <p:nvPicPr>
          <p:cNvPr id="16387" name="Content Placeholder 4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196975"/>
            <a:ext cx="7337425" cy="5327650"/>
          </a:xfrm>
        </p:spPr>
      </p:pic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7C3635-1081-46F8-A286-647E22B5A847}" type="slidenum">
              <a:rPr lang="en-US" altLang="fr-FR" sz="100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fr-FR" sz="100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0638" y="214313"/>
            <a:ext cx="9144000" cy="812800"/>
          </a:xfrm>
        </p:spPr>
        <p:txBody>
          <a:bodyPr/>
          <a:lstStyle/>
          <a:p>
            <a:r>
              <a:rPr lang="en-US" smtClean="0"/>
              <a:t>Intended usage of NA versus RINA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71463" y="1052513"/>
            <a:ext cx="8642350" cy="5402262"/>
          </a:xfrm>
        </p:spPr>
        <p:txBody>
          <a:bodyPr/>
          <a:lstStyle/>
          <a:p>
            <a:r>
              <a:rPr lang="fr-BE" smtClean="0"/>
              <a:t>NA</a:t>
            </a:r>
          </a:p>
          <a:p>
            <a:pPr lvl="1"/>
            <a:r>
              <a:rPr lang="fr-BE" altLang="fr-FR" smtClean="0"/>
              <a:t>4 institutions</a:t>
            </a:r>
          </a:p>
          <a:p>
            <a:pPr lvl="2"/>
            <a:r>
              <a:rPr lang="en-US" altLang="fr-FR" smtClean="0"/>
              <a:t>National Social Security Office (NSSO) </a:t>
            </a:r>
          </a:p>
          <a:p>
            <a:pPr lvl="2"/>
            <a:r>
              <a:rPr lang="en-US" altLang="fr-FR" smtClean="0"/>
              <a:t>National Institute for Health and Disability Insurance (NIHDI)</a:t>
            </a:r>
          </a:p>
          <a:p>
            <a:pPr lvl="2"/>
            <a:r>
              <a:rPr lang="en-US" altLang="fr-FR" smtClean="0"/>
              <a:t>National Institute for the Social Security of the Self-employed (NISSE)</a:t>
            </a:r>
          </a:p>
          <a:p>
            <a:pPr lvl="2"/>
            <a:r>
              <a:rPr lang="en-US" altLang="fr-FR" smtClean="0"/>
              <a:t>Federal Pensions Service (FPS)</a:t>
            </a:r>
          </a:p>
          <a:p>
            <a:pPr lvl="1"/>
            <a:r>
              <a:rPr lang="fr-BE" altLang="fr-FR" smtClean="0"/>
              <a:t>18 Business Use Cases</a:t>
            </a:r>
          </a:p>
          <a:p>
            <a:pPr lvl="1"/>
            <a:r>
              <a:rPr lang="fr-BE" altLang="fr-FR" smtClean="0"/>
              <a:t>up to 2 million </a:t>
            </a:r>
            <a:r>
              <a:rPr lang="en-US" altLang="fr-FR" smtClean="0"/>
              <a:t>Structured Electronic Documents annually</a:t>
            </a:r>
          </a:p>
          <a:p>
            <a:r>
              <a:rPr smtClean="0"/>
              <a:t>RINA</a:t>
            </a:r>
          </a:p>
          <a:p>
            <a:pPr lvl="1"/>
            <a:r>
              <a:rPr lang="en-US" altLang="fr-FR" smtClean="0"/>
              <a:t>129 institutions</a:t>
            </a:r>
          </a:p>
          <a:p>
            <a:pPr lvl="1"/>
            <a:r>
              <a:rPr lang="en-US" altLang="fr-FR" smtClean="0"/>
              <a:t>+/- 110 Business Use Cases</a:t>
            </a:r>
          </a:p>
          <a:p>
            <a:pPr lvl="1"/>
            <a:r>
              <a:rPr lang="en-US" altLang="fr-FR" smtClean="0"/>
              <a:t>+/- 500,000 Structured Electronic Documents annually</a:t>
            </a:r>
          </a:p>
          <a:p>
            <a:pPr lvl="1"/>
            <a:r>
              <a:rPr lang="en-US" altLang="fr-FR" smtClean="0"/>
              <a:t>estimated + 5,000 institution/Business Use Case combination averaging less than 100 Structured Electronic documents per institution/Business Use Case annually</a:t>
            </a:r>
          </a:p>
          <a:p>
            <a:pPr lvl="1"/>
            <a:endParaRPr lang="en-US" altLang="fr-FR" smtClean="0"/>
          </a:p>
        </p:txBody>
      </p:sp>
      <p:sp>
        <p:nvSpPr>
          <p:cNvPr id="17412" name="Slide Number Placeholder 1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11DDDC-4463-46E1-9690-A0F6CC2AF40E}" type="slidenum">
              <a:rPr lang="en-US" altLang="fr-FR" sz="100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fr-FR" sz="100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20638" y="214313"/>
            <a:ext cx="9144000" cy="812800"/>
          </a:xfrm>
        </p:spPr>
        <p:txBody>
          <a:bodyPr/>
          <a:lstStyle/>
          <a:p>
            <a:r>
              <a:rPr lang="en-US" smtClean="0"/>
              <a:t>Issues raised by the BE delegation during implementation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23850" y="1196975"/>
            <a:ext cx="8640763" cy="5402263"/>
          </a:xfrm>
        </p:spPr>
        <p:txBody>
          <a:bodyPr/>
          <a:lstStyle/>
          <a:p>
            <a:r>
              <a:rPr smtClean="0"/>
              <a:t>Delivery planning not respected by EC due to quality issues</a:t>
            </a:r>
          </a:p>
          <a:p>
            <a:pPr lvl="1"/>
            <a:r>
              <a:rPr lang="en-US" altLang="fr-FR" smtClean="0"/>
              <a:t>many quality issues with initial version of RINA</a:t>
            </a:r>
          </a:p>
          <a:p>
            <a:pPr lvl="1"/>
            <a:r>
              <a:rPr lang="en-US" altLang="fr-FR" smtClean="0"/>
              <a:t>necessity to apply major changes</a:t>
            </a:r>
          </a:p>
          <a:p>
            <a:pPr lvl="1"/>
            <a:r>
              <a:rPr lang="en-US" altLang="fr-FR" smtClean="0"/>
              <a:t>still some blocking issues to be delivered (Belgian solution waiting EU release)</a:t>
            </a:r>
          </a:p>
          <a:p>
            <a:r>
              <a:rPr smtClean="0"/>
              <a:t>Deployments are not cost effective</a:t>
            </a:r>
          </a:p>
          <a:p>
            <a:r>
              <a:rPr smtClean="0"/>
              <a:t>RINA lacks adequate support for integration with national identification and authentication systems</a:t>
            </a:r>
          </a:p>
          <a:p>
            <a:r>
              <a:rPr smtClean="0"/>
              <a:t>Helpdesk overflow</a:t>
            </a:r>
          </a:p>
          <a:p>
            <a:pPr lvl="1"/>
            <a:endParaRPr lang="en-US" altLang="fr-FR" smtClean="0"/>
          </a:p>
        </p:txBody>
      </p:sp>
      <p:sp>
        <p:nvSpPr>
          <p:cNvPr id="18436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FC572F0-6BFE-4143-9338-09F3A26968E5}" type="slidenum">
              <a:rPr lang="en-US" altLang="fr-FR" sz="100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fr-FR" sz="100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19050">
          <a:solidFill>
            <a:srgbClr val="0078B2"/>
          </a:solidFill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>
        <a:spAutoFit/>
      </a:bodyPr>
      <a:lstStyle>
        <a:defPPr algn="ctr" eaLnBrk="1" hangingPunct="1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689</Words>
  <Application>Microsoft Office PowerPoint</Application>
  <PresentationFormat>On-screen Show (4:3)</PresentationFormat>
  <Paragraphs>116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EESSI CBSS implementation and ways to move forward</vt:lpstr>
      <vt:lpstr>Agenda</vt:lpstr>
      <vt:lpstr>PowerPoint Presentation</vt:lpstr>
      <vt:lpstr>Regulatory framework </vt:lpstr>
      <vt:lpstr>PowerPoint Presentation</vt:lpstr>
      <vt:lpstr>Access Point-National Gateway-RINA</vt:lpstr>
      <vt:lpstr>High level architectural view</vt:lpstr>
      <vt:lpstr>Intended usage of NA versus RINA</vt:lpstr>
      <vt:lpstr>Issues raised by the BE delegation during implementation</vt:lpstr>
      <vt:lpstr>Issues raised by the BE delegation during implementation</vt:lpstr>
      <vt:lpstr>PowerPoint Presentation</vt:lpstr>
      <vt:lpstr>Needed solution</vt:lpstr>
      <vt:lpstr>Pending implementation of the needed solution</vt:lpstr>
      <vt:lpstr>PowerPoint Presentation</vt:lpstr>
      <vt:lpstr>Congratulations to team Belgium!</vt:lpstr>
      <vt:lpstr>PowerPoint Presentation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Quentin Delsaut</dc:creator>
  <cp:lastModifiedBy>FRRO</cp:lastModifiedBy>
  <cp:revision>38</cp:revision>
  <dcterms:created xsi:type="dcterms:W3CDTF">2013-03-05T07:37:33Z</dcterms:created>
  <dcterms:modified xsi:type="dcterms:W3CDTF">2019-10-23T22:36:46Z</dcterms:modified>
</cp:coreProperties>
</file>