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</p:sldMasterIdLst>
  <p:notesMasterIdLst>
    <p:notesMasterId r:id="rId34"/>
  </p:notesMasterIdLst>
  <p:handoutMasterIdLst>
    <p:handoutMasterId r:id="rId35"/>
  </p:handoutMasterIdLst>
  <p:sldIdLst>
    <p:sldId id="346" r:id="rId3"/>
    <p:sldId id="387" r:id="rId4"/>
    <p:sldId id="402" r:id="rId5"/>
    <p:sldId id="404" r:id="rId6"/>
    <p:sldId id="403" r:id="rId7"/>
    <p:sldId id="386" r:id="rId8"/>
    <p:sldId id="391" r:id="rId9"/>
    <p:sldId id="409" r:id="rId10"/>
    <p:sldId id="408" r:id="rId11"/>
    <p:sldId id="405" r:id="rId12"/>
    <p:sldId id="393" r:id="rId13"/>
    <p:sldId id="395" r:id="rId14"/>
    <p:sldId id="394" r:id="rId15"/>
    <p:sldId id="407" r:id="rId16"/>
    <p:sldId id="350" r:id="rId17"/>
    <p:sldId id="392" r:id="rId18"/>
    <p:sldId id="368" r:id="rId19"/>
    <p:sldId id="356" r:id="rId20"/>
    <p:sldId id="362" r:id="rId21"/>
    <p:sldId id="371" r:id="rId22"/>
    <p:sldId id="364" r:id="rId23"/>
    <p:sldId id="397" r:id="rId24"/>
    <p:sldId id="357" r:id="rId25"/>
    <p:sldId id="375" r:id="rId26"/>
    <p:sldId id="376" r:id="rId27"/>
    <p:sldId id="377" r:id="rId28"/>
    <p:sldId id="382" r:id="rId29"/>
    <p:sldId id="381" r:id="rId30"/>
    <p:sldId id="410" r:id="rId31"/>
    <p:sldId id="383" r:id="rId32"/>
    <p:sldId id="411" r:id="rId3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B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7" autoAdjust="0"/>
    <p:restoredTop sz="95165" autoAdjust="0"/>
  </p:normalViewPr>
  <p:slideViewPr>
    <p:cSldViewPr>
      <p:cViewPr varScale="1">
        <p:scale>
          <a:sx n="133" d="100"/>
          <a:sy n="133" d="100"/>
        </p:scale>
        <p:origin x="1116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sz-bcss.fgov.be/sites/default/files/assets/images/mybenefits-nl.mp4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sz-bcss.fgov.be/sites/default/files/assets/images/mybenefits-nl.mp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24DEA-7694-4418-BE1B-99FEF9E60F5E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F6CFDA-41D5-45F6-91D3-6C8D62C84F6B}">
      <dgm:prSet phldrT="[Text]" custT="1"/>
      <dgm:spPr>
        <a:solidFill>
          <a:srgbClr val="BD2D2D"/>
        </a:solidFill>
        <a:ln>
          <a:noFill/>
        </a:ln>
      </dgm:spPr>
      <dgm:t>
        <a:bodyPr/>
        <a:lstStyle/>
        <a:p>
          <a:pPr algn="ctr"/>
          <a:r>
            <a:rPr lang="fr-BE" sz="2400" dirty="0" smtClean="0">
              <a:solidFill>
                <a:schemeClr val="bg1"/>
              </a:solidFill>
              <a:latin typeface="Century Gothic" panose="020B0502020202020204" pitchFamily="34" charset="0"/>
            </a:rPr>
            <a:t>VIDEO</a:t>
          </a:r>
          <a:r>
            <a:rPr lang="fr-BE" sz="2400" dirty="0" smtClean="0">
              <a:solidFill>
                <a:schemeClr val="bg1"/>
              </a:solidFill>
              <a:latin typeface="Century Gothic" panose="020B0502020202020204" pitchFamily="34" charset="0"/>
              <a:hlinkClick xmlns:r="http://schemas.openxmlformats.org/officeDocument/2006/relationships" r:id="rId1"/>
            </a:rPr>
            <a:t> </a:t>
          </a:r>
          <a:endParaRPr lang="fr-BE" sz="2400" dirty="0" smtClean="0">
            <a:solidFill>
              <a:schemeClr val="bg1"/>
            </a:solidFill>
            <a:latin typeface="Century Gothic" panose="020B0502020202020204" pitchFamily="34" charset="0"/>
          </a:endParaRPr>
        </a:p>
        <a:p>
          <a:pPr algn="ctr"/>
          <a:endParaRPr lang="en-US" sz="32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BDC5C70-B285-430B-981D-4CA13079FF1B}" type="parTrans" cxnId="{8D952673-6B61-40BE-BFBC-5F5821C004E1}">
      <dgm:prSet/>
      <dgm:spPr/>
      <dgm:t>
        <a:bodyPr/>
        <a:lstStyle/>
        <a:p>
          <a:endParaRPr lang="en-US"/>
        </a:p>
      </dgm:t>
    </dgm:pt>
    <dgm:pt modelId="{22A8114F-C087-4EB6-8511-5B4D80C9D3EC}" type="sibTrans" cxnId="{8D952673-6B61-40BE-BFBC-5F5821C004E1}">
      <dgm:prSet/>
      <dgm:spPr/>
      <dgm:t>
        <a:bodyPr/>
        <a:lstStyle/>
        <a:p>
          <a:endParaRPr lang="en-US"/>
        </a:p>
      </dgm:t>
    </dgm:pt>
    <dgm:pt modelId="{8EC62C1D-5F2C-486B-A5C0-237194F187B4}">
      <dgm:prSet phldrT="[Text]" custT="1"/>
      <dgm:spPr>
        <a:solidFill>
          <a:srgbClr val="BD2D2D"/>
        </a:solidFill>
        <a:ln>
          <a:noFill/>
        </a:ln>
      </dgm:spPr>
      <dgm:t>
        <a:bodyPr/>
        <a:lstStyle/>
        <a:p>
          <a:r>
            <a:rPr lang="fr-BE" sz="2400" dirty="0" smtClean="0">
              <a:latin typeface="Century Gothic" panose="020B0502020202020204" pitchFamily="34" charset="0"/>
            </a:rPr>
            <a:t>WEBAPP</a:t>
          </a:r>
        </a:p>
        <a:p>
          <a:endParaRPr lang="fr-BE" sz="2400" dirty="0" smtClean="0">
            <a:latin typeface="Century Gothic" panose="020B0502020202020204" pitchFamily="34" charset="0"/>
          </a:endParaRPr>
        </a:p>
        <a:p>
          <a:endParaRPr lang="en-US" sz="3200" dirty="0">
            <a:latin typeface="Century Gothic" panose="020B0502020202020204" pitchFamily="34" charset="0"/>
          </a:endParaRPr>
        </a:p>
      </dgm:t>
    </dgm:pt>
    <dgm:pt modelId="{20A5FC53-13FF-4BCB-B2B6-47F7B21D7792}" type="parTrans" cxnId="{81E322DA-BFB0-408D-B18B-CAA4D5CFF7EF}">
      <dgm:prSet/>
      <dgm:spPr/>
      <dgm:t>
        <a:bodyPr/>
        <a:lstStyle/>
        <a:p>
          <a:endParaRPr lang="en-US"/>
        </a:p>
      </dgm:t>
    </dgm:pt>
    <dgm:pt modelId="{5B3763A4-36FC-47E5-B1A6-D0C514044F34}" type="sibTrans" cxnId="{81E322DA-BFB0-408D-B18B-CAA4D5CFF7EF}">
      <dgm:prSet/>
      <dgm:spPr/>
      <dgm:t>
        <a:bodyPr/>
        <a:lstStyle/>
        <a:p>
          <a:endParaRPr lang="en-US"/>
        </a:p>
      </dgm:t>
    </dgm:pt>
    <dgm:pt modelId="{0C518350-4B97-41D9-AF92-759B8D54D390}">
      <dgm:prSet phldrT="[Text]" custT="1"/>
      <dgm:spPr>
        <a:solidFill>
          <a:srgbClr val="BD2D2D"/>
        </a:solidFill>
        <a:ln>
          <a:noFill/>
        </a:ln>
      </dgm:spPr>
      <dgm:t>
        <a:bodyPr/>
        <a:lstStyle/>
        <a:p>
          <a:r>
            <a:rPr lang="fr-BE" sz="2400" dirty="0" smtClean="0">
              <a:latin typeface="Century Gothic" panose="020B0502020202020204" pitchFamily="34" charset="0"/>
            </a:rPr>
            <a:t>APP MOBILE</a:t>
          </a:r>
        </a:p>
        <a:p>
          <a:endParaRPr lang="fr-BE" sz="2400" dirty="0" smtClean="0">
            <a:latin typeface="Century Gothic" panose="020B0502020202020204" pitchFamily="34" charset="0"/>
          </a:endParaRPr>
        </a:p>
        <a:p>
          <a:endParaRPr lang="en-US" sz="3200" dirty="0">
            <a:latin typeface="Century Gothic" panose="020B0502020202020204" pitchFamily="34" charset="0"/>
          </a:endParaRPr>
        </a:p>
      </dgm:t>
    </dgm:pt>
    <dgm:pt modelId="{51E84FF2-F9B2-47DB-8252-8EBA0CA1DB28}" type="parTrans" cxnId="{4820D6A1-0E13-49C1-A16C-C60229752EFD}">
      <dgm:prSet/>
      <dgm:spPr/>
      <dgm:t>
        <a:bodyPr/>
        <a:lstStyle/>
        <a:p>
          <a:endParaRPr lang="en-US"/>
        </a:p>
      </dgm:t>
    </dgm:pt>
    <dgm:pt modelId="{A40D4131-8CBA-493C-8B81-226F532175E8}" type="sibTrans" cxnId="{4820D6A1-0E13-49C1-A16C-C60229752EFD}">
      <dgm:prSet/>
      <dgm:spPr/>
      <dgm:t>
        <a:bodyPr/>
        <a:lstStyle/>
        <a:p>
          <a:endParaRPr lang="en-US"/>
        </a:p>
      </dgm:t>
    </dgm:pt>
    <dgm:pt modelId="{CA1160CD-AB1E-4647-AB71-B48FFC496DA3}">
      <dgm:prSet phldrT="[Text]" custT="1"/>
      <dgm:spPr>
        <a:solidFill>
          <a:srgbClr val="BD2D2D"/>
        </a:solidFill>
        <a:ln>
          <a:noFill/>
        </a:ln>
      </dgm:spPr>
      <dgm:t>
        <a:bodyPr/>
        <a:lstStyle/>
        <a:p>
          <a:r>
            <a:rPr lang="fr-BE" sz="2400" dirty="0" smtClean="0">
              <a:solidFill>
                <a:schemeClr val="bg1"/>
              </a:solidFill>
              <a:latin typeface="Century Gothic" panose="020B0502020202020204" pitchFamily="34" charset="0"/>
            </a:rPr>
            <a:t>MEDIA KIT </a:t>
          </a:r>
        </a:p>
        <a:p>
          <a:endParaRPr lang="en-US" sz="24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989C4A0-E5C3-457D-8C66-1972378F8D3F}" type="parTrans" cxnId="{08F34850-DDB9-4D26-8F62-4F6F776DD1B8}">
      <dgm:prSet/>
      <dgm:spPr/>
      <dgm:t>
        <a:bodyPr/>
        <a:lstStyle/>
        <a:p>
          <a:endParaRPr lang="en-US"/>
        </a:p>
      </dgm:t>
    </dgm:pt>
    <dgm:pt modelId="{024E3B7D-4DAE-44A9-8377-622DCDE1D8A8}" type="sibTrans" cxnId="{08F34850-DDB9-4D26-8F62-4F6F776DD1B8}">
      <dgm:prSet/>
      <dgm:spPr/>
      <dgm:t>
        <a:bodyPr/>
        <a:lstStyle/>
        <a:p>
          <a:endParaRPr lang="en-US"/>
        </a:p>
      </dgm:t>
    </dgm:pt>
    <dgm:pt modelId="{9064394B-803B-4254-A940-2816CD2943B4}" type="pres">
      <dgm:prSet presAssocID="{75A24DEA-7694-4418-BE1B-99FEF9E60F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46C4F-5B3A-49A3-AA83-C7CA863D6BCC}" type="pres">
      <dgm:prSet presAssocID="{F4F6CFDA-41D5-45F6-91D3-6C8D62C84F6B}" presName="node" presStyleLbl="node1" presStyleIdx="0" presStyleCnt="4" custScaleY="61768" custLinFactNeighborX="-901" custLinFactNeighborY="-3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E3DD3-4D69-43A0-BE45-E54451A4ACEA}" type="pres">
      <dgm:prSet presAssocID="{22A8114F-C087-4EB6-8511-5B4D80C9D3EC}" presName="sibTrans" presStyleCnt="0"/>
      <dgm:spPr/>
    </dgm:pt>
    <dgm:pt modelId="{BC5256F1-E1AE-4491-B461-328A7044E9A5}" type="pres">
      <dgm:prSet presAssocID="{8EC62C1D-5F2C-486B-A5C0-237194F187B4}" presName="node" presStyleLbl="node1" presStyleIdx="1" presStyleCnt="4" custLinFactY="17526" custLinFactNeighborX="264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45B92-35D1-48D9-9902-0C255014BD81}" type="pres">
      <dgm:prSet presAssocID="{5B3763A4-36FC-47E5-B1A6-D0C514044F34}" presName="sibTrans" presStyleCnt="0"/>
      <dgm:spPr/>
    </dgm:pt>
    <dgm:pt modelId="{13AF67CF-C893-4EA0-8620-ABE7535BDC72}" type="pres">
      <dgm:prSet presAssocID="{0C518350-4B97-41D9-AF92-759B8D54D3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C6275-D89C-422D-AC20-6FB8FB975D0F}" type="pres">
      <dgm:prSet presAssocID="{A40D4131-8CBA-493C-8B81-226F532175E8}" presName="sibTrans" presStyleCnt="0"/>
      <dgm:spPr/>
    </dgm:pt>
    <dgm:pt modelId="{7DA1E5E3-4DE8-4799-B8A5-657EA96D1363}" type="pres">
      <dgm:prSet presAssocID="{CA1160CD-AB1E-4647-AB71-B48FFC496DA3}" presName="node" presStyleLbl="node1" presStyleIdx="3" presStyleCnt="4" custScaleY="61791" custLinFactY="-20484" custLinFactNeighborX="26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7D4E6-545C-4A49-BC82-22BCE2BBE8C3}" type="presOf" srcId="{F4F6CFDA-41D5-45F6-91D3-6C8D62C84F6B}" destId="{B3446C4F-5B3A-49A3-AA83-C7CA863D6BCC}" srcOrd="0" destOrd="0" presId="urn:microsoft.com/office/officeart/2005/8/layout/default"/>
    <dgm:cxn modelId="{8D952673-6B61-40BE-BFBC-5F5821C004E1}" srcId="{75A24DEA-7694-4418-BE1B-99FEF9E60F5E}" destId="{F4F6CFDA-41D5-45F6-91D3-6C8D62C84F6B}" srcOrd="0" destOrd="0" parTransId="{0BDC5C70-B285-430B-981D-4CA13079FF1B}" sibTransId="{22A8114F-C087-4EB6-8511-5B4D80C9D3EC}"/>
    <dgm:cxn modelId="{1FDBC0EE-7FE7-43E1-99D0-1D36E7FE8484}" type="presOf" srcId="{CA1160CD-AB1E-4647-AB71-B48FFC496DA3}" destId="{7DA1E5E3-4DE8-4799-B8A5-657EA96D1363}" srcOrd="0" destOrd="0" presId="urn:microsoft.com/office/officeart/2005/8/layout/default"/>
    <dgm:cxn modelId="{81E322DA-BFB0-408D-B18B-CAA4D5CFF7EF}" srcId="{75A24DEA-7694-4418-BE1B-99FEF9E60F5E}" destId="{8EC62C1D-5F2C-486B-A5C0-237194F187B4}" srcOrd="1" destOrd="0" parTransId="{20A5FC53-13FF-4BCB-B2B6-47F7B21D7792}" sibTransId="{5B3763A4-36FC-47E5-B1A6-D0C514044F34}"/>
    <dgm:cxn modelId="{08F34850-DDB9-4D26-8F62-4F6F776DD1B8}" srcId="{75A24DEA-7694-4418-BE1B-99FEF9E60F5E}" destId="{CA1160CD-AB1E-4647-AB71-B48FFC496DA3}" srcOrd="3" destOrd="0" parTransId="{4989C4A0-E5C3-457D-8C66-1972378F8D3F}" sibTransId="{024E3B7D-4DAE-44A9-8377-622DCDE1D8A8}"/>
    <dgm:cxn modelId="{B1F8C1E7-A26C-4EDF-99F8-7ED05BFD0C22}" type="presOf" srcId="{75A24DEA-7694-4418-BE1B-99FEF9E60F5E}" destId="{9064394B-803B-4254-A940-2816CD2943B4}" srcOrd="0" destOrd="0" presId="urn:microsoft.com/office/officeart/2005/8/layout/default"/>
    <dgm:cxn modelId="{1EC11CBA-1F10-4470-BB15-22A86560C97E}" type="presOf" srcId="{0C518350-4B97-41D9-AF92-759B8D54D390}" destId="{13AF67CF-C893-4EA0-8620-ABE7535BDC72}" srcOrd="0" destOrd="0" presId="urn:microsoft.com/office/officeart/2005/8/layout/default"/>
    <dgm:cxn modelId="{4820D6A1-0E13-49C1-A16C-C60229752EFD}" srcId="{75A24DEA-7694-4418-BE1B-99FEF9E60F5E}" destId="{0C518350-4B97-41D9-AF92-759B8D54D390}" srcOrd="2" destOrd="0" parTransId="{51E84FF2-F9B2-47DB-8252-8EBA0CA1DB28}" sibTransId="{A40D4131-8CBA-493C-8B81-226F532175E8}"/>
    <dgm:cxn modelId="{2F466A47-F8B1-4EC4-9DF2-A4805021F9CA}" type="presOf" srcId="{8EC62C1D-5F2C-486B-A5C0-237194F187B4}" destId="{BC5256F1-E1AE-4491-B461-328A7044E9A5}" srcOrd="0" destOrd="0" presId="urn:microsoft.com/office/officeart/2005/8/layout/default"/>
    <dgm:cxn modelId="{253B79F4-2B2C-47F7-B99D-B3216042DBE8}" type="presParOf" srcId="{9064394B-803B-4254-A940-2816CD2943B4}" destId="{B3446C4F-5B3A-49A3-AA83-C7CA863D6BCC}" srcOrd="0" destOrd="0" presId="urn:microsoft.com/office/officeart/2005/8/layout/default"/>
    <dgm:cxn modelId="{5AADC153-E829-4852-95CA-9C6124A7CD94}" type="presParOf" srcId="{9064394B-803B-4254-A940-2816CD2943B4}" destId="{A97E3DD3-4D69-43A0-BE45-E54451A4ACEA}" srcOrd="1" destOrd="0" presId="urn:microsoft.com/office/officeart/2005/8/layout/default"/>
    <dgm:cxn modelId="{C418FDD3-6C0A-494B-A608-C0FAB1A197B7}" type="presParOf" srcId="{9064394B-803B-4254-A940-2816CD2943B4}" destId="{BC5256F1-E1AE-4491-B461-328A7044E9A5}" srcOrd="2" destOrd="0" presId="urn:microsoft.com/office/officeart/2005/8/layout/default"/>
    <dgm:cxn modelId="{714ADEEF-0C8E-43CB-87AA-DA6B3276426E}" type="presParOf" srcId="{9064394B-803B-4254-A940-2816CD2943B4}" destId="{15945B92-35D1-48D9-9902-0C255014BD81}" srcOrd="3" destOrd="0" presId="urn:microsoft.com/office/officeart/2005/8/layout/default"/>
    <dgm:cxn modelId="{370F884B-5AB8-4D78-A34B-FBB530117C11}" type="presParOf" srcId="{9064394B-803B-4254-A940-2816CD2943B4}" destId="{13AF67CF-C893-4EA0-8620-ABE7535BDC72}" srcOrd="4" destOrd="0" presId="urn:microsoft.com/office/officeart/2005/8/layout/default"/>
    <dgm:cxn modelId="{0EEBB31B-6458-4F3A-9964-E8BF2ADAC083}" type="presParOf" srcId="{9064394B-803B-4254-A940-2816CD2943B4}" destId="{622C6275-D89C-422D-AC20-6FB8FB975D0F}" srcOrd="5" destOrd="0" presId="urn:microsoft.com/office/officeart/2005/8/layout/default"/>
    <dgm:cxn modelId="{337FF822-87BC-4309-A856-5806316C54F0}" type="presParOf" srcId="{9064394B-803B-4254-A940-2816CD2943B4}" destId="{7DA1E5E3-4DE8-4799-B8A5-657EA96D1363}" srcOrd="6" destOrd="0" presId="urn:microsoft.com/office/officeart/2005/8/layout/default"/>
  </dgm:cxnLst>
  <dgm:bg>
    <a:solidFill>
      <a:srgbClr val="0066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46C4F-5B3A-49A3-AA83-C7CA863D6BCC}">
      <dsp:nvSpPr>
        <dsp:cNvPr id="0" name=""/>
        <dsp:cNvSpPr/>
      </dsp:nvSpPr>
      <dsp:spPr>
        <a:xfrm>
          <a:off x="1115602" y="302343"/>
          <a:ext cx="3263800" cy="1209590"/>
        </a:xfrm>
        <a:prstGeom prst="rect">
          <a:avLst/>
        </a:prstGeom>
        <a:solidFill>
          <a:srgbClr val="BD2D2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VIDEO</a:t>
          </a:r>
          <a:r>
            <a:rPr lang="fr-BE" sz="2400" kern="1200" dirty="0" smtClean="0">
              <a:solidFill>
                <a:schemeClr val="bg1"/>
              </a:solidFill>
              <a:latin typeface="Century Gothic" panose="020B0502020202020204" pitchFamily="34" charset="0"/>
              <a:hlinkClick xmlns:r="http://schemas.openxmlformats.org/officeDocument/2006/relationships" r:id="rId1"/>
            </a:rPr>
            <a:t> </a:t>
          </a:r>
          <a:endParaRPr lang="fr-BE" sz="2400" kern="1200" dirty="0" smtClean="0">
            <a:solidFill>
              <a:schemeClr val="bg1"/>
            </a:solidFill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115602" y="302343"/>
        <a:ext cx="3263800" cy="1209590"/>
      </dsp:txXfrm>
    </dsp:sp>
    <dsp:sp modelId="{BC5256F1-E1AE-4491-B461-328A7044E9A5}">
      <dsp:nvSpPr>
        <dsp:cNvPr id="0" name=""/>
        <dsp:cNvSpPr/>
      </dsp:nvSpPr>
      <dsp:spPr>
        <a:xfrm>
          <a:off x="4821550" y="2290191"/>
          <a:ext cx="3263800" cy="1958280"/>
        </a:xfrm>
        <a:prstGeom prst="rect">
          <a:avLst/>
        </a:prstGeom>
        <a:solidFill>
          <a:srgbClr val="BD2D2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>
              <a:latin typeface="Century Gothic" panose="020B0502020202020204" pitchFamily="34" charset="0"/>
            </a:rPr>
            <a:t>WEBAPP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400" kern="1200" dirty="0" smtClean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Century Gothic" panose="020B0502020202020204" pitchFamily="34" charset="0"/>
          </a:endParaRPr>
        </a:p>
      </dsp:txBody>
      <dsp:txXfrm>
        <a:off x="4821550" y="2290191"/>
        <a:ext cx="3263800" cy="1958280"/>
      </dsp:txXfrm>
    </dsp:sp>
    <dsp:sp modelId="{13AF67CF-C893-4EA0-8620-ABE7535BDC72}">
      <dsp:nvSpPr>
        <dsp:cNvPr id="0" name=""/>
        <dsp:cNvSpPr/>
      </dsp:nvSpPr>
      <dsp:spPr>
        <a:xfrm>
          <a:off x="1145009" y="2287426"/>
          <a:ext cx="3263800" cy="1958280"/>
        </a:xfrm>
        <a:prstGeom prst="rect">
          <a:avLst/>
        </a:prstGeom>
        <a:solidFill>
          <a:srgbClr val="BD2D2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>
              <a:latin typeface="Century Gothic" panose="020B0502020202020204" pitchFamily="34" charset="0"/>
            </a:rPr>
            <a:t>APP MOBILE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400" kern="1200" dirty="0" smtClean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Century Gothic" panose="020B0502020202020204" pitchFamily="34" charset="0"/>
          </a:endParaRPr>
        </a:p>
      </dsp:txBody>
      <dsp:txXfrm>
        <a:off x="1145009" y="2287426"/>
        <a:ext cx="3263800" cy="1958280"/>
      </dsp:txXfrm>
    </dsp:sp>
    <dsp:sp modelId="{7DA1E5E3-4DE8-4799-B8A5-657EA96D1363}">
      <dsp:nvSpPr>
        <dsp:cNvPr id="0" name=""/>
        <dsp:cNvSpPr/>
      </dsp:nvSpPr>
      <dsp:spPr>
        <a:xfrm>
          <a:off x="4821550" y="302131"/>
          <a:ext cx="3263800" cy="1210041"/>
        </a:xfrm>
        <a:prstGeom prst="rect">
          <a:avLst/>
        </a:prstGeom>
        <a:solidFill>
          <a:srgbClr val="BD2D2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MEDIA KIT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821550" y="302131"/>
        <a:ext cx="3263800" cy="1210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26409-BE34-4D03-B678-7264196503FF}" type="datetimeFigureOut">
              <a:rPr lang="fr-BE" smtClean="0"/>
              <a:t>30/09/2019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F56B-2F4D-4EFA-A13F-AAD0EEA2AEF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717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EACA-A536-4393-829D-58569732A16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6F63F-3BC7-41D1-AA51-B19C1EE9C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benefits.fgov.b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6638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11975" y="6453188"/>
            <a:ext cx="21336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white">
                    <a:lumMod val="50000"/>
                  </a:prstClr>
                </a:solidFill>
              </a:rPr>
              <a:t>18/10/2019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2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8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40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2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85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0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87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62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141" y="1387227"/>
            <a:ext cx="4176122" cy="4176122"/>
          </a:xfrm>
          <a:prstGeom prst="rect">
            <a:avLst/>
          </a:prstGeom>
          <a:solidFill>
            <a:srgbClr val="525252"/>
          </a:solidFill>
          <a:ln>
            <a:noFill/>
          </a:ln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4585263" y="2132856"/>
            <a:ext cx="4268788" cy="2592697"/>
            <a:chOff x="4406900" y="2676525"/>
            <a:chExt cx="4268788" cy="2593858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541008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4037276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59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477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477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477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95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 marL="742950" indent="-285750">
              <a:buFont typeface="Calibri" panose="020F0502020204030204" pitchFamily="34" charset="0"/>
              <a:buChar char="-"/>
              <a:defRPr sz="2000"/>
            </a:lvl2pPr>
            <a:lvl3pPr>
              <a:defRPr sz="1600"/>
            </a:lvl3pPr>
            <a:lvl4pPr marL="1600200" indent="-228600">
              <a:buFont typeface="Calibri" panose="020F0502020204030204" pitchFamily="34" charset="0"/>
              <a:buChar char="-"/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26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0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00113" y="1341438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19256" cy="1296144"/>
          </a:xfrm>
          <a:ln w="19050">
            <a:solidFill>
              <a:srgbClr val="0082B8"/>
            </a:solidFill>
          </a:ln>
        </p:spPr>
        <p:txBody>
          <a:bodyPr/>
          <a:lstStyle>
            <a:lvl1pPr marL="0" indent="0" algn="ctr">
              <a:buNone/>
              <a:defRPr lang="en-US" altLang="en-US" sz="3200" kern="1200" dirty="0" smtClean="0">
                <a:solidFill>
                  <a:srgbClr val="0078B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alt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1544-C7E5-4496-85B9-B0A4BDFE3E45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1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2411760" y="476672"/>
            <a:ext cx="46798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000" dirty="0" smtClean="0">
                <a:solidFill>
                  <a:srgbClr val="0070C0"/>
                </a:solidFill>
                <a:cs typeface="Arial" charset="0"/>
                <a:sym typeface="Arial" charset="0"/>
                <a:hlinkClick r:id="rId2"/>
              </a:rPr>
              <a:t>www.mybenefits.fgov.be</a:t>
            </a:r>
            <a:endParaRPr lang="fr-BE" sz="3000" dirty="0" smtClean="0">
              <a:solidFill>
                <a:srgbClr val="0070C0"/>
              </a:solidFill>
              <a:cs typeface="Arial" charset="0"/>
              <a:sym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600" dirty="0" smtClean="0">
              <a:solidFill>
                <a:srgbClr val="0D0D0D"/>
              </a:solidFill>
              <a:cs typeface="Arial" charset="0"/>
              <a:sym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997E-C732-4EF4-9679-8436FE3692AD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6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0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468313" y="6678613"/>
            <a:ext cx="7559675" cy="179387"/>
          </a:xfrm>
          <a:prstGeom prst="rect">
            <a:avLst/>
          </a:prstGeom>
          <a:solidFill>
            <a:srgbClr val="008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489700"/>
            <a:ext cx="75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676CE1-14E3-46A9-BAE8-13AD1D1AD5EB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7" y="226450"/>
            <a:ext cx="932733" cy="9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18/10/2019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9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ybenefits.fgov.b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benefits.fgov.b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be.kszbcss.mybenefits" TargetMode="External"/><Relationship Id="rId13" Type="http://schemas.openxmlformats.org/officeDocument/2006/relationships/image" Target="../media/image25.png"/><Relationship Id="rId18" Type="http://schemas.openxmlformats.org/officeDocument/2006/relationships/hyperlink" Target="https://mybenefits.fgov.be/professionnel/home" TargetMode="External"/><Relationship Id="rId3" Type="http://schemas.openxmlformats.org/officeDocument/2006/relationships/diagramLayout" Target="../diagrams/layout1.xml"/><Relationship Id="rId21" Type="http://schemas.openxmlformats.org/officeDocument/2006/relationships/image" Target="../media/image29.png"/><Relationship Id="rId7" Type="http://schemas.openxmlformats.org/officeDocument/2006/relationships/image" Target="../media/image22.jpeg"/><Relationship Id="rId12" Type="http://schemas.openxmlformats.org/officeDocument/2006/relationships/hyperlink" Target="https://www.ksz-bcss.fgov.be/sites/default/files/assets/images/mybenefits-fr.mp4" TargetMode="External"/><Relationship Id="rId1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6" Type="http://schemas.openxmlformats.org/officeDocument/2006/relationships/hyperlink" Target="https://mybenefits.fgov.be/burger/home" TargetMode="External"/><Relationship Id="rId20" Type="http://schemas.openxmlformats.org/officeDocument/2006/relationships/hyperlink" Target="https://mybenefits.fgov.be/professional/home" TargetMode="Externa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6.png"/><Relationship Id="rId23" Type="http://schemas.openxmlformats.org/officeDocument/2006/relationships/hyperlink" Target="https://www.ksz-bcss.fgov.be/nl/diensten-en-support/diensten/gss-mybenefits" TargetMode="External"/><Relationship Id="rId10" Type="http://schemas.openxmlformats.org/officeDocument/2006/relationships/hyperlink" Target="https://www.ksz-bcss.fgov.be/sites/default/files/assets/images/mybenefits-nl.mp4" TargetMode="External"/><Relationship Id="rId19" Type="http://schemas.openxmlformats.org/officeDocument/2006/relationships/image" Target="../media/image2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g"/><Relationship Id="rId14" Type="http://schemas.openxmlformats.org/officeDocument/2006/relationships/hyperlink" Target="https://mybenefits.fgov.be/citoyen/home" TargetMode="External"/><Relationship Id="rId22" Type="http://schemas.openxmlformats.org/officeDocument/2006/relationships/hyperlink" Target="https://www.ksz-bcss.fgov.be/fr/services-et-support/services/ssh-mybenefit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z-bcss.fgov.be/nl/diensten-en-support/diensten/gss-gemeenten-en-provincies" TargetMode="External"/><Relationship Id="rId7" Type="http://schemas.openxmlformats.org/officeDocument/2006/relationships/hyperlink" Target="mailto:contact@mybenefits.fgov.be" TargetMode="External"/><Relationship Id="rId2" Type="http://schemas.openxmlformats.org/officeDocument/2006/relationships/hyperlink" Target="https://www.ksz-bcss.fgov.be/nl/diensten-en-support/diensten/g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sz-bcss.fgov.be/nl/diensten-en-support/diensten/gss-mybenefits" TargetMode="External"/><Relationship Id="rId5" Type="http://schemas.openxmlformats.org/officeDocument/2006/relationships/hyperlink" Target="mailto:external@ksz-bcss.fgov.be" TargetMode="External"/><Relationship Id="rId4" Type="http://schemas.openxmlformats.org/officeDocument/2006/relationships/hyperlink" Target="https://www.ksz-bcss.fgov.be/nl/diensten-en-support/diensten/gss-ocmw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>
            <a:noAutofit/>
          </a:bodyPr>
          <a:lstStyle/>
          <a:p>
            <a:r>
              <a:rPr lang="fr-BE" sz="3600" dirty="0" err="1" smtClean="0"/>
              <a:t>Aanvullende</a:t>
            </a:r>
            <a:r>
              <a:rPr lang="fr-BE" sz="3600" dirty="0" smtClean="0"/>
              <a:t> </a:t>
            </a:r>
            <a:r>
              <a:rPr lang="fr-BE" sz="3600" dirty="0" err="1" smtClean="0"/>
              <a:t>rechten</a:t>
            </a:r>
            <a:r>
              <a:rPr lang="fr-BE" sz="3600" dirty="0" smtClean="0"/>
              <a:t/>
            </a:r>
            <a:br>
              <a:rPr lang="fr-BE" sz="3600" dirty="0" smtClean="0"/>
            </a:br>
            <a:r>
              <a:rPr lang="fr-BE" sz="3600" dirty="0" err="1" smtClean="0"/>
              <a:t>Geharmoniseerde</a:t>
            </a:r>
            <a:r>
              <a:rPr lang="fr-BE" sz="3600" dirty="0" smtClean="0"/>
              <a:t> Sociale </a:t>
            </a:r>
            <a:r>
              <a:rPr lang="fr-BE" sz="3600" dirty="0" err="1" smtClean="0"/>
              <a:t>Statuten</a:t>
            </a:r>
            <a:r>
              <a:rPr lang="fr-BE" sz="3600" dirty="0" smtClean="0"/>
              <a:t> (GSS) </a:t>
            </a:r>
            <a:br>
              <a:rPr lang="fr-BE" sz="3600" dirty="0" smtClean="0"/>
            </a:br>
            <a:r>
              <a:rPr lang="fr-BE" sz="3600" dirty="0" err="1" smtClean="0"/>
              <a:t>MyBEnefits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36221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Bufferdatabank - voordelen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v</a:t>
            </a:r>
            <a:r>
              <a:rPr lang="nl-BE" dirty="0" smtClean="0"/>
              <a:t>oor gebruikers van gegevens</a:t>
            </a:r>
          </a:p>
          <a:p>
            <a:pPr lvl="1"/>
            <a:r>
              <a:rPr lang="nl-BE" dirty="0" smtClean="0"/>
              <a:t>geheel van informatie is op gecoördineerde en gevalideerde wijze beschikbaar</a:t>
            </a:r>
          </a:p>
          <a:p>
            <a:pPr lvl="1"/>
            <a:r>
              <a:rPr lang="nl-BE" dirty="0" smtClean="0"/>
              <a:t>mogelijkheid tot toepassing van beslissingsregels door de KSZ in functie van de concrete behoeften van elke gebruiker (waarborg proportionaliteitsbeginsel)</a:t>
            </a:r>
            <a:endParaRPr lang="fr-BE" dirty="0" smtClean="0"/>
          </a:p>
          <a:p>
            <a:r>
              <a:rPr lang="nl-BE" dirty="0"/>
              <a:t>v</a:t>
            </a:r>
            <a:r>
              <a:rPr lang="nl-BE" dirty="0" smtClean="0"/>
              <a:t>oor de beheerders van authentieke bronnen</a:t>
            </a:r>
          </a:p>
          <a:p>
            <a:pPr lvl="1"/>
            <a:r>
              <a:rPr lang="nl-BE" dirty="0" smtClean="0"/>
              <a:t>vermijden van ad hoc ontwikkelingen voor elke gegevensaanvraag</a:t>
            </a:r>
          </a:p>
          <a:p>
            <a:pPr lvl="1"/>
            <a:r>
              <a:rPr lang="nl-BE" dirty="0" smtClean="0"/>
              <a:t>vermijden van terbeschikkingstelling van gegevens  volgens behoeften van elke gebruiker</a:t>
            </a:r>
          </a:p>
          <a:p>
            <a:r>
              <a:rPr lang="nl-BE" dirty="0"/>
              <a:t>v</a:t>
            </a:r>
            <a:r>
              <a:rPr lang="nl-BE" dirty="0" smtClean="0"/>
              <a:t>oor het systeem</a:t>
            </a:r>
          </a:p>
          <a:p>
            <a:pPr lvl="1"/>
            <a:r>
              <a:rPr lang="nl-NL" dirty="0" smtClean="0"/>
              <a:t>aanzet tot standaardisatie </a:t>
            </a:r>
            <a:r>
              <a:rPr lang="nl-NL" dirty="0"/>
              <a:t>van de feitelijke gegevens waarmee rekening wordt gehouden </a:t>
            </a:r>
            <a:r>
              <a:rPr lang="nl-NL" dirty="0" smtClean="0"/>
              <a:t>bij de vaststelling van aanvullende rechten en </a:t>
            </a:r>
            <a:r>
              <a:rPr lang="nl-NL" dirty="0"/>
              <a:t>het tijdstip of periode waarover ze beschikbaar moeten </a:t>
            </a:r>
            <a:r>
              <a:rPr lang="nl-NL" dirty="0" smtClean="0"/>
              <a:t>zijn (‘legoblokjesfilosofie’)</a:t>
            </a:r>
            <a:endParaRPr lang="nl-NL" dirty="0"/>
          </a:p>
          <a:p>
            <a:pPr lvl="1"/>
            <a:endParaRPr lang="nl-B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10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3882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fr-FR" dirty="0">
                <a:solidFill>
                  <a:srgbClr val="0070C0"/>
                </a:solidFill>
              </a:rPr>
              <a:t>Juridische </a:t>
            </a:r>
            <a:r>
              <a:rPr lang="nl-BE" altLang="fr-FR" dirty="0" smtClean="0">
                <a:solidFill>
                  <a:srgbClr val="0070C0"/>
                </a:solidFill>
              </a:rPr>
              <a:t>aspecten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algemene </a:t>
            </a:r>
            <a:r>
              <a:rPr lang="nl-NL" dirty="0">
                <a:solidFill>
                  <a:srgbClr val="0070C0"/>
                </a:solidFill>
              </a:rPr>
              <a:t>beraadslaging nr. </a:t>
            </a:r>
            <a:r>
              <a:rPr lang="nl-NL" dirty="0" smtClean="0">
                <a:solidFill>
                  <a:srgbClr val="0070C0"/>
                </a:solidFill>
              </a:rPr>
              <a:t>16/008 </a:t>
            </a:r>
            <a:r>
              <a:rPr lang="nl-NL" dirty="0"/>
              <a:t>van 2 februari 2016 </a:t>
            </a:r>
            <a:r>
              <a:rPr lang="nl-NL" dirty="0" smtClean="0"/>
              <a:t>over </a:t>
            </a:r>
            <a:r>
              <a:rPr lang="nl-NL" dirty="0"/>
              <a:t>de oprichting van de buffer-gegevensbank bij de Kruispuntbank van de Sociale Zekerheid voor de automatische toekenning van aanvullende rechten</a:t>
            </a:r>
          </a:p>
          <a:p>
            <a:endParaRPr lang="nl-NL" sz="700" dirty="0"/>
          </a:p>
          <a:p>
            <a:r>
              <a:rPr lang="nl-NL" dirty="0" smtClean="0"/>
              <a:t>dit </a:t>
            </a:r>
            <a:r>
              <a:rPr lang="nl-NL" dirty="0"/>
              <a:t>project is nauw verbonden met de </a:t>
            </a:r>
            <a:r>
              <a:rPr lang="nl-NL" dirty="0">
                <a:solidFill>
                  <a:srgbClr val="0070C0"/>
                </a:solidFill>
              </a:rPr>
              <a:t>harmonisatie van de statuten </a:t>
            </a:r>
            <a:r>
              <a:rPr lang="nl-NL" dirty="0"/>
              <a:t>die gebruikt worden voor de toekenning van aanvullende </a:t>
            </a:r>
            <a:r>
              <a:rPr lang="nl-NL" dirty="0" smtClean="0"/>
              <a:t>rechten ; dit </a:t>
            </a:r>
            <a:r>
              <a:rPr lang="nl-NL" dirty="0"/>
              <a:t>essentiële aspect van het project zal onder meer in overleg met de sociale partners worden </a:t>
            </a:r>
            <a:r>
              <a:rPr lang="nl-NL" dirty="0" smtClean="0"/>
              <a:t>gerealiseerd</a:t>
            </a:r>
            <a:endParaRPr lang="nl-NL" dirty="0"/>
          </a:p>
          <a:p>
            <a:endParaRPr lang="nl-NL" sz="700" dirty="0"/>
          </a:p>
          <a:p>
            <a:r>
              <a:rPr lang="nl-NL" dirty="0" smtClean="0"/>
              <a:t>noodzakelijke </a:t>
            </a:r>
            <a:r>
              <a:rPr lang="nl-NL" dirty="0" smtClean="0">
                <a:solidFill>
                  <a:srgbClr val="0070C0"/>
                </a:solidFill>
              </a:rPr>
              <a:t>vereenvoudiging </a:t>
            </a:r>
            <a:r>
              <a:rPr lang="nl-NL" dirty="0"/>
              <a:t>van de wetgevingen om </a:t>
            </a:r>
            <a:r>
              <a:rPr lang="nl-NL" dirty="0">
                <a:solidFill>
                  <a:srgbClr val="0070C0"/>
                </a:solidFill>
              </a:rPr>
              <a:t>legoblok filosofie</a:t>
            </a:r>
            <a:r>
              <a:rPr lang="nl-NL" dirty="0"/>
              <a:t> te </a:t>
            </a:r>
            <a:r>
              <a:rPr lang="nl-NL" dirty="0" smtClean="0"/>
              <a:t>volgen</a:t>
            </a:r>
            <a:endParaRPr lang="nl-NL" dirty="0"/>
          </a:p>
          <a:p>
            <a:endParaRPr lang="nl-NL" sz="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11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2615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solidFill>
                  <a:srgbClr val="0070C0"/>
                </a:solidFill>
              </a:rPr>
              <a:t>Vereenvoudiging van de </a:t>
            </a:r>
            <a:r>
              <a:rPr lang="nl-BE" dirty="0" smtClean="0">
                <a:solidFill>
                  <a:srgbClr val="0070C0"/>
                </a:solidFill>
              </a:rPr>
              <a:t>reglementering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348880"/>
            <a:ext cx="3960440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984" indent="-80963"/>
            <a:endParaRPr lang="nl-BE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1113"/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premie is toegekend aan de </a:t>
            </a: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referentie-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persoon van het gezin ingeschreven in de gemeente waarvan ten minste 1 of meerdere gezinsleden op 1 januari van het betreffende dienstjaar genieten van </a:t>
            </a: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</a:p>
          <a:p>
            <a:pPr marL="180975" indent="-11113"/>
            <a:endParaRPr lang="fr-BE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Voorkeurtarieven inzake</a:t>
            </a:r>
            <a:b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gezondheidszorgen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Inkomensgarantie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ouderen (IGO)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Tegemoetkoming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gehandicapten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Verhoogde </a:t>
            </a:r>
            <a:r>
              <a:rPr lang="nl-BE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kinderbijslag (</a:t>
            </a:r>
            <a:r>
              <a:rPr lang="nl-B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regeling</a:t>
            </a:r>
            <a:br>
              <a:rPr lang="nl-B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loonarbeiders </a:t>
            </a:r>
            <a:r>
              <a:rPr lang="nl-BE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zelfstandigen)</a:t>
            </a:r>
            <a:endParaRPr lang="fr-BE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2348880"/>
            <a:ext cx="4067944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984" indent="-80963"/>
            <a:endParaRPr lang="nl-BE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1113"/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premie is toegekend aan de </a:t>
            </a: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referentie-</a:t>
            </a:r>
          </a:p>
          <a:p>
            <a:pPr marL="180975" indent="-11113"/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persoon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het gezin ingeschreven in de </a:t>
            </a:r>
            <a:endParaRPr lang="nl-B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1113"/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gemeente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waarvan ten minste 1 of meerdere gezinsleden op 1 januari van het betreffende dienstjaar genieten van de </a:t>
            </a:r>
            <a:r>
              <a:rPr lang="nl-BE" sz="13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BE" sz="13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BE" sz="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1113"/>
            <a:r>
              <a:rPr lang="nl-BE" sz="16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verhoogde </a:t>
            </a:r>
            <a:r>
              <a:rPr lang="nl-BE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tegemoetkoming van de zorgverzekering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(bedoeld in artikel 37, §19, van de wet betreffende de verplichte verzekering voor geneeskundige verzorging en uitkeringen, gecoördineerd op 14 juli 1994)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0984" indent="-80963"/>
            <a:r>
              <a:rPr lang="nl-BE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0984" indent="-80963"/>
            <a:r>
              <a:rPr lang="nl-BE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3568" y="1484784"/>
            <a:ext cx="2592288" cy="64807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err="1">
                <a:solidFill>
                  <a:srgbClr val="FF0000"/>
                </a:solidFill>
              </a:rPr>
              <a:t>v</a:t>
            </a:r>
            <a:r>
              <a:rPr lang="fr-BE" b="1" dirty="0" err="1" smtClean="0">
                <a:solidFill>
                  <a:srgbClr val="FF0000"/>
                </a:solidFill>
              </a:rPr>
              <a:t>b</a:t>
            </a:r>
            <a:r>
              <a:rPr lang="fr-BE" b="1" dirty="0" smtClean="0">
                <a:solidFill>
                  <a:srgbClr val="FF0000"/>
                </a:solidFill>
              </a:rPr>
              <a:t>. </a:t>
            </a:r>
            <a:r>
              <a:rPr lang="fr-BE" b="1" dirty="0" err="1" smtClean="0">
                <a:solidFill>
                  <a:srgbClr val="FF0000"/>
                </a:solidFill>
              </a:rPr>
              <a:t>Don’t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92080" y="1477289"/>
            <a:ext cx="2592288" cy="64807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err="1">
                <a:solidFill>
                  <a:srgbClr val="00B050"/>
                </a:solidFill>
              </a:rPr>
              <a:t>v</a:t>
            </a:r>
            <a:r>
              <a:rPr lang="fr-BE" b="1" dirty="0" err="1" smtClean="0">
                <a:solidFill>
                  <a:srgbClr val="00B050"/>
                </a:solidFill>
              </a:rPr>
              <a:t>b</a:t>
            </a:r>
            <a:r>
              <a:rPr lang="fr-BE" b="1" dirty="0" smtClean="0">
                <a:solidFill>
                  <a:srgbClr val="00B050"/>
                </a:solidFill>
              </a:rPr>
              <a:t>. Do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8065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</a:rPr>
              <a:t>Legoblok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filosofie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5128" y="548680"/>
            <a:ext cx="1692616" cy="5737735"/>
            <a:chOff x="575128" y="823206"/>
            <a:chExt cx="1692616" cy="5737735"/>
          </a:xfrm>
        </p:grpSpPr>
        <p:grpSp>
          <p:nvGrpSpPr>
            <p:cNvPr id="25" name="Group 24"/>
            <p:cNvGrpSpPr/>
            <p:nvPr/>
          </p:nvGrpSpPr>
          <p:grpSpPr>
            <a:xfrm>
              <a:off x="575128" y="823206"/>
              <a:ext cx="1692616" cy="1186001"/>
              <a:chOff x="538696" y="823206"/>
              <a:chExt cx="1692616" cy="118600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92874" y="1222729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Verblijfplaats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38696" y="823206"/>
                <a:ext cx="539652" cy="118600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250" dirty="0">
                    <a:ea typeface="Verdana" panose="020B0604030504040204" pitchFamily="34" charset="0"/>
                    <a:cs typeface="Verdana" panose="020B0604030504040204" pitchFamily="34" charset="0"/>
                  </a:rPr>
                  <a:t>Authentieke bron (RR &amp; KSZ)</a:t>
                </a:r>
                <a:endParaRPr lang="en-US" sz="125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092874" y="823206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err="1">
                    <a:solidFill>
                      <a:sysClr val="windowText" lastClr="000000"/>
                    </a:solidFill>
                  </a:rPr>
                  <a:t>Geboorte-datum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092874" y="1617331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err="1">
                    <a:solidFill>
                      <a:sysClr val="windowText" lastClr="000000"/>
                    </a:solidFill>
                  </a:rPr>
                  <a:t>Gezins-samenstelling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5128" y="2132856"/>
              <a:ext cx="1692616" cy="3762850"/>
              <a:chOff x="3239424" y="2132856"/>
              <a:chExt cx="1692616" cy="376285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39424" y="2132856"/>
                <a:ext cx="584936" cy="376284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600" dirty="0"/>
                  <a:t>Sociale statuten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823804" y="2132857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FOD of OISZ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823804" y="2420676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GRAPA  - IGO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823804" y="2708382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RG - GI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823804" y="2998031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ATP - THVD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823803" y="3283133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823803" y="3575385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OCMW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823803" y="3860768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RIS - LL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823803" y="4150416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AF - EQ - LL 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823802" y="4440557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DGPH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823802" y="4727770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P1-4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823802" y="5017419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…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823802" y="5314052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100" dirty="0" smtClean="0">
                    <a:solidFill>
                      <a:sysClr val="windowText" lastClr="000000"/>
                    </a:solidFill>
                  </a:rPr>
                  <a:t>Ziekenfondsen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823802" y="5606058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BIM - BVT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 rot="5400000">
              <a:off x="1152889" y="5446086"/>
              <a:ext cx="539652" cy="1690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 dirty="0" smtClean="0">
                  <a:ea typeface="Verdana" panose="020B0604030504040204" pitchFamily="34" charset="0"/>
                  <a:cs typeface="Verdana" panose="020B0604030504040204" pitchFamily="34" charset="0"/>
                </a:rPr>
                <a:t>Inkomsten</a:t>
              </a:r>
              <a:endParaRPr 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19871" y="2591401"/>
            <a:ext cx="1706396" cy="1318750"/>
            <a:chOff x="3851919" y="2626397"/>
            <a:chExt cx="1706396" cy="1318750"/>
          </a:xfrm>
        </p:grpSpPr>
        <p:sp>
          <p:nvSpPr>
            <p:cNvPr id="28" name="Rounded Rectangle 27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 dirty="0">
                  <a:solidFill>
                    <a:sysClr val="windowText" lastClr="000000"/>
                  </a:solidFill>
                </a:rPr>
                <a:t>Vermindering </a:t>
              </a:r>
              <a:r>
                <a:rPr lang="nl-BE" sz="1400" dirty="0" smtClean="0">
                  <a:solidFill>
                    <a:sysClr val="windowText" lastClr="000000"/>
                  </a:solidFill>
                </a:rPr>
                <a:t>provinciebelasting</a:t>
              </a:r>
              <a:endParaRPr lang="nl-BE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 rot="5400000">
              <a:off x="4532378" y="1945938"/>
              <a:ext cx="345478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BE" sz="1600" dirty="0" err="1" smtClean="0"/>
                <a:t>Aanvullend</a:t>
              </a:r>
              <a:r>
                <a:rPr lang="fr-BE" sz="1600" dirty="0" smtClean="0"/>
                <a:t> </a:t>
              </a:r>
              <a:r>
                <a:rPr lang="fr-BE" sz="1600" dirty="0" err="1" smtClean="0"/>
                <a:t>recht</a:t>
              </a:r>
              <a:endParaRPr lang="en-US" sz="1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78393" y="2416925"/>
            <a:ext cx="1706396" cy="1493226"/>
            <a:chOff x="3851919" y="2451921"/>
            <a:chExt cx="1706396" cy="1493226"/>
          </a:xfrm>
        </p:grpSpPr>
        <p:sp>
          <p:nvSpPr>
            <p:cNvPr id="32" name="Rounded Rectangle 31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 dirty="0">
                  <a:solidFill>
                    <a:sysClr val="windowText" lastClr="000000"/>
                  </a:solidFill>
                </a:rPr>
                <a:t>Provincie Oost-Vlaanderen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 rot="5400000">
              <a:off x="4435291" y="1868549"/>
              <a:ext cx="539652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NL" sz="1600" dirty="0" smtClean="0"/>
                <a:t>Toekennende </a:t>
              </a:r>
              <a:r>
                <a:rPr lang="nl-NL" sz="1600" dirty="0"/>
                <a:t>instanties</a:t>
              </a:r>
              <a:endParaRPr lang="en-US" sz="16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2281486" y="1119819"/>
            <a:ext cx="1066378" cy="2325864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270056" y="3590506"/>
            <a:ext cx="1077808" cy="1873230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48064" y="3406095"/>
            <a:ext cx="1080000" cy="633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13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2803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</a:rPr>
              <a:t>Legoblok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filosofie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5128" y="548680"/>
            <a:ext cx="1692616" cy="5737735"/>
            <a:chOff x="575128" y="823206"/>
            <a:chExt cx="1692616" cy="5737735"/>
          </a:xfrm>
        </p:grpSpPr>
        <p:grpSp>
          <p:nvGrpSpPr>
            <p:cNvPr id="25" name="Group 24"/>
            <p:cNvGrpSpPr/>
            <p:nvPr/>
          </p:nvGrpSpPr>
          <p:grpSpPr>
            <a:xfrm>
              <a:off x="575128" y="823206"/>
              <a:ext cx="1692616" cy="1186001"/>
              <a:chOff x="538696" y="823206"/>
              <a:chExt cx="1692616" cy="118600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92874" y="1222729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Verblijfplaats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38696" y="823206"/>
                <a:ext cx="539652" cy="118600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250" dirty="0">
                    <a:ea typeface="Verdana" panose="020B0604030504040204" pitchFamily="34" charset="0"/>
                    <a:cs typeface="Verdana" panose="020B0604030504040204" pitchFamily="34" charset="0"/>
                  </a:rPr>
                  <a:t>Authentieke bron (RR &amp; KSZ)</a:t>
                </a:r>
                <a:endParaRPr lang="en-US" sz="125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092874" y="823206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err="1">
                    <a:solidFill>
                      <a:sysClr val="windowText" lastClr="000000"/>
                    </a:solidFill>
                  </a:rPr>
                  <a:t>Geboorte-datum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092874" y="1617331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err="1">
                    <a:solidFill>
                      <a:sysClr val="windowText" lastClr="000000"/>
                    </a:solidFill>
                  </a:rPr>
                  <a:t>Gezins-samenstelling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5128" y="2132856"/>
              <a:ext cx="1692616" cy="3762850"/>
              <a:chOff x="3239424" y="2132856"/>
              <a:chExt cx="1692616" cy="376285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39424" y="2132856"/>
                <a:ext cx="584936" cy="376284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600" dirty="0"/>
                  <a:t>Sociale statuten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823804" y="2132857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FOD of OISZ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823804" y="2420676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GRAPA  - IGO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823804" y="2708382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RG - GI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823804" y="2998031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ATP - THVD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823803" y="3283133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823803" y="3575385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OCMW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823803" y="3860768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RIS - LL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823803" y="4150416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AF - EQ - LL 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823802" y="4440557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DGPH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823802" y="4727770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P1-4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823802" y="5017419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…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823802" y="5314052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100" dirty="0" smtClean="0">
                    <a:solidFill>
                      <a:sysClr val="windowText" lastClr="000000"/>
                    </a:solidFill>
                  </a:rPr>
                  <a:t>Ziekenfondsen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823802" y="5606058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BIM - BVT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 rot="5400000">
              <a:off x="1152889" y="5446086"/>
              <a:ext cx="539652" cy="1690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 dirty="0" smtClean="0">
                  <a:ea typeface="Verdana" panose="020B0604030504040204" pitchFamily="34" charset="0"/>
                  <a:cs typeface="Verdana" panose="020B0604030504040204" pitchFamily="34" charset="0"/>
                </a:rPr>
                <a:t>Inkomsten</a:t>
              </a:r>
              <a:endParaRPr 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19871" y="2591401"/>
            <a:ext cx="1706396" cy="1318750"/>
            <a:chOff x="3851919" y="2626397"/>
            <a:chExt cx="1706396" cy="1318750"/>
          </a:xfrm>
        </p:grpSpPr>
        <p:sp>
          <p:nvSpPr>
            <p:cNvPr id="28" name="Rounded Rectangle 27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 dirty="0">
                  <a:solidFill>
                    <a:sysClr val="windowText" lastClr="000000"/>
                  </a:solidFill>
                </a:rPr>
                <a:t>Sociaal tarief gas &amp; elektriciteit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 rot="5400000">
              <a:off x="4532378" y="1945938"/>
              <a:ext cx="345478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BE" sz="1600" dirty="0" err="1" smtClean="0"/>
                <a:t>Aanvullend</a:t>
              </a:r>
              <a:r>
                <a:rPr lang="fr-BE" sz="1600" dirty="0" smtClean="0"/>
                <a:t> </a:t>
              </a:r>
              <a:r>
                <a:rPr lang="fr-BE" sz="1600" dirty="0" err="1" smtClean="0"/>
                <a:t>recht</a:t>
              </a:r>
              <a:endParaRPr lang="en-US" sz="1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78393" y="2416925"/>
            <a:ext cx="1706396" cy="1493226"/>
            <a:chOff x="3851919" y="2451921"/>
            <a:chExt cx="1706396" cy="1493226"/>
          </a:xfrm>
        </p:grpSpPr>
        <p:sp>
          <p:nvSpPr>
            <p:cNvPr id="32" name="Rounded Rectangle 31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 dirty="0">
                  <a:solidFill>
                    <a:sysClr val="windowText" lastClr="000000"/>
                  </a:solidFill>
                </a:rPr>
                <a:t>FOD Economie &amp; </a:t>
              </a:r>
              <a:r>
                <a:rPr lang="nl-BE" sz="1400" dirty="0" smtClean="0">
                  <a:solidFill>
                    <a:schemeClr val="tx1"/>
                  </a:solidFill>
                </a:rPr>
                <a:t>nutsbedrijven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 rot="5400000">
              <a:off x="4435291" y="1868549"/>
              <a:ext cx="539652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NL" sz="1600" dirty="0" smtClean="0"/>
                <a:t>Toekennende </a:t>
              </a:r>
              <a:r>
                <a:rPr lang="nl-NL" sz="1600" dirty="0"/>
                <a:t>instanties</a:t>
              </a:r>
              <a:endParaRPr lang="en-US" sz="1600" dirty="0"/>
            </a:p>
          </p:txBody>
        </p:sp>
      </p:grpSp>
      <p:cxnSp>
        <p:nvCxnSpPr>
          <p:cNvPr id="34" name="Straight Arrow Connector 33"/>
          <p:cNvCxnSpPr>
            <a:stCxn id="8" idx="3"/>
          </p:cNvCxnSpPr>
          <p:nvPr/>
        </p:nvCxnSpPr>
        <p:spPr>
          <a:xfrm>
            <a:off x="2267744" y="1538743"/>
            <a:ext cx="1152127" cy="1579320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3"/>
          </p:cNvCxnSpPr>
          <p:nvPr/>
        </p:nvCxnSpPr>
        <p:spPr>
          <a:xfrm flipV="1">
            <a:off x="2267744" y="3550111"/>
            <a:ext cx="1152127" cy="18095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48064" y="3406095"/>
            <a:ext cx="1080000" cy="633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3"/>
          </p:cNvCxnSpPr>
          <p:nvPr/>
        </p:nvCxnSpPr>
        <p:spPr>
          <a:xfrm>
            <a:off x="2267744" y="2290974"/>
            <a:ext cx="1152127" cy="899097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3"/>
          </p:cNvCxnSpPr>
          <p:nvPr/>
        </p:nvCxnSpPr>
        <p:spPr>
          <a:xfrm>
            <a:off x="2267744" y="2578680"/>
            <a:ext cx="1152127" cy="71957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28" idx="1"/>
          </p:cNvCxnSpPr>
          <p:nvPr/>
        </p:nvCxnSpPr>
        <p:spPr>
          <a:xfrm>
            <a:off x="2267744" y="2868329"/>
            <a:ext cx="1152128" cy="55518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3"/>
          </p:cNvCxnSpPr>
          <p:nvPr/>
        </p:nvCxnSpPr>
        <p:spPr>
          <a:xfrm flipV="1">
            <a:off x="2267744" y="3622119"/>
            <a:ext cx="1152127" cy="39859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3"/>
          </p:cNvCxnSpPr>
          <p:nvPr/>
        </p:nvCxnSpPr>
        <p:spPr>
          <a:xfrm flipV="1">
            <a:off x="2267744" y="3731066"/>
            <a:ext cx="1152127" cy="867002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14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205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0" y="1111250"/>
            <a:ext cx="77057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0754"/>
            <a:ext cx="8229600" cy="5198566"/>
          </a:xfrm>
        </p:spPr>
        <p:txBody>
          <a:bodyPr>
            <a:normAutofit/>
          </a:bodyPr>
          <a:lstStyle/>
          <a:p>
            <a:pPr marL="87313" indent="-87313">
              <a:buNone/>
            </a:pPr>
            <a:r>
              <a:rPr lang="nl-NL" dirty="0" smtClean="0"/>
              <a:t> </a:t>
            </a:r>
            <a:r>
              <a:rPr lang="nl-NL" sz="2200" dirty="0" smtClean="0">
                <a:solidFill>
                  <a:srgbClr val="0070C0"/>
                </a:solidFill>
              </a:rPr>
              <a:t>online </a:t>
            </a:r>
            <a:r>
              <a:rPr lang="nl-NL" sz="2200" dirty="0">
                <a:solidFill>
                  <a:srgbClr val="0070C0"/>
                </a:solidFill>
              </a:rPr>
              <a:t>raadpleging </a:t>
            </a:r>
            <a:r>
              <a:rPr lang="nl-NL" sz="2200" dirty="0"/>
              <a:t>van de </a:t>
            </a:r>
            <a:r>
              <a:rPr lang="nl-NL" sz="2200" dirty="0" smtClean="0"/>
              <a:t>6 authentieke </a:t>
            </a:r>
            <a:r>
              <a:rPr lang="nl-NL" sz="2200" dirty="0"/>
              <a:t>bronnen door de </a:t>
            </a:r>
            <a:r>
              <a:rPr lang="nl-NL" sz="2200" dirty="0" smtClean="0"/>
              <a:t> toekennende </a:t>
            </a:r>
            <a:r>
              <a:rPr lang="nl-NL" sz="2200" dirty="0"/>
              <a:t>instanties </a:t>
            </a:r>
          </a:p>
          <a:p>
            <a:pPr lvl="1"/>
            <a:r>
              <a:rPr lang="nl-NL" dirty="0"/>
              <a:t>aan het loket voor specifieke dossiers</a:t>
            </a:r>
          </a:p>
          <a:p>
            <a:pPr lvl="1"/>
            <a:r>
              <a:rPr lang="nl-NL" dirty="0" smtClean="0"/>
              <a:t>hierdoor </a:t>
            </a:r>
            <a:r>
              <a:rPr lang="nl-NL" dirty="0"/>
              <a:t>kan een recht worden toegekend aan elke potentiële </a:t>
            </a:r>
            <a:r>
              <a:rPr lang="nl-NL" dirty="0" smtClean="0"/>
              <a:t>rechthebbende die </a:t>
            </a:r>
            <a:r>
              <a:rPr lang="nl-NL" dirty="0"/>
              <a:t>niet op voorhand gekend </a:t>
            </a:r>
            <a:r>
              <a:rPr lang="nl-NL" dirty="0" smtClean="0"/>
              <a:t>is</a:t>
            </a:r>
            <a:endParaRPr lang="nl-NL" dirty="0"/>
          </a:p>
          <a:p>
            <a:pPr lvl="2"/>
            <a:r>
              <a:rPr lang="nl-NL" dirty="0"/>
              <a:t>gebruiker van het openbaar vervoer </a:t>
            </a:r>
            <a:endParaRPr lang="nl-NL" dirty="0" smtClean="0"/>
          </a:p>
          <a:p>
            <a:pPr lvl="2"/>
            <a:endParaRPr lang="nl-NL" sz="600" dirty="0" smtClean="0"/>
          </a:p>
          <a:p>
            <a:pPr lvl="1"/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voorbeelden</a:t>
            </a:r>
            <a:r>
              <a:rPr lang="en-US" dirty="0"/>
              <a:t> </a:t>
            </a:r>
            <a:endParaRPr lang="en-US" dirty="0" smtClean="0"/>
          </a:p>
          <a:p>
            <a:pPr lvl="2"/>
            <a:endParaRPr lang="nl-BE" sz="600" dirty="0" smtClean="0"/>
          </a:p>
          <a:p>
            <a:pPr lvl="2"/>
            <a:r>
              <a:rPr lang="nl-BE" dirty="0" smtClean="0"/>
              <a:t>aanvullende gezinsbijslag in de Duitstalige Gemeenschap</a:t>
            </a:r>
          </a:p>
          <a:p>
            <a:pPr lvl="2"/>
            <a:r>
              <a:rPr lang="nl-BE" dirty="0" smtClean="0"/>
              <a:t>“</a:t>
            </a:r>
            <a:r>
              <a:rPr lang="nl-BE" dirty="0"/>
              <a:t>A-kaart” met kansentarief – Stad Antwerpen</a:t>
            </a:r>
          </a:p>
          <a:p>
            <a:pPr lvl="1"/>
            <a:endParaRPr lang="fr-FR" i="1" dirty="0"/>
          </a:p>
          <a:p>
            <a:pPr marL="457200" lvl="1" indent="0">
              <a:buNone/>
            </a:pPr>
            <a:endParaRPr lang="fr-BE" dirty="0" smtClean="0"/>
          </a:p>
          <a:p>
            <a:endParaRPr lang="fr-BE" sz="1800" dirty="0" smtClean="0"/>
          </a:p>
          <a:p>
            <a:pPr marL="457200" lvl="1" indent="0">
              <a:buNone/>
            </a:pPr>
            <a:endParaRPr lang="fr-BE" sz="1400" dirty="0"/>
          </a:p>
          <a:p>
            <a:pPr marL="971550" lvl="2" indent="-171450">
              <a:buFont typeface="Arial" panose="020B0604020202020204" pitchFamily="34" charset="0"/>
              <a:buChar char="•"/>
            </a:pPr>
            <a:endParaRPr lang="fr-BE" sz="1200" dirty="0"/>
          </a:p>
          <a:p>
            <a:pPr marL="971550" lvl="2" indent="-171450">
              <a:buFont typeface="Arial" panose="020B0604020202020204" pitchFamily="34" charset="0"/>
              <a:buChar char="•"/>
            </a:pPr>
            <a:endParaRPr lang="fr-BE" sz="1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</a:rPr>
              <a:t>Huidige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aanpak</a:t>
            </a:r>
            <a:r>
              <a:rPr lang="fr-BE" dirty="0" smtClean="0">
                <a:solidFill>
                  <a:srgbClr val="0070C0"/>
                </a:solidFill>
              </a:rPr>
              <a:t> – GSS-</a:t>
            </a:r>
            <a:r>
              <a:rPr lang="fr-BE" dirty="0" err="1" smtClean="0">
                <a:solidFill>
                  <a:srgbClr val="0070C0"/>
                </a:solidFill>
              </a:rPr>
              <a:t>project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1520" y="1196752"/>
            <a:ext cx="287867" cy="279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50" dirty="0" smtClean="0"/>
              <a:t>2</a:t>
            </a:r>
            <a:endParaRPr lang="en-US" sz="13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15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7001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</a:rPr>
              <a:t>Bijkomende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aanpak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sinds februari 2019 </a:t>
            </a:r>
            <a:r>
              <a:rPr lang="nl-BE" dirty="0" err="1" smtClean="0">
                <a:solidFill>
                  <a:srgbClr val="0070C0"/>
                </a:solidFill>
              </a:rPr>
              <a:t>MyBEnefits.fgov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</a:p>
          <a:p>
            <a:endParaRPr lang="nl-NL" sz="600" dirty="0" smtClean="0"/>
          </a:p>
          <a:p>
            <a:pPr lvl="1"/>
            <a:r>
              <a:rPr lang="nl-NL" dirty="0" smtClean="0"/>
              <a:t>bijkomende </a:t>
            </a:r>
            <a:r>
              <a:rPr lang="nl-NL" dirty="0"/>
              <a:t>tool </a:t>
            </a:r>
            <a:r>
              <a:rPr lang="nl-BE" dirty="0"/>
              <a:t>via een </a:t>
            </a:r>
            <a:r>
              <a:rPr lang="nl-BE" dirty="0">
                <a:solidFill>
                  <a:srgbClr val="0070C0"/>
                </a:solidFill>
              </a:rPr>
              <a:t>mobiele app &amp; </a:t>
            </a:r>
            <a:r>
              <a:rPr lang="nl-BE" dirty="0" err="1" smtClean="0">
                <a:solidFill>
                  <a:srgbClr val="0070C0"/>
                </a:solidFill>
              </a:rPr>
              <a:t>webtoepassing</a:t>
            </a:r>
            <a:endParaRPr lang="nl-BE" dirty="0" smtClean="0">
              <a:solidFill>
                <a:srgbClr val="0070C0"/>
              </a:solidFill>
            </a:endParaRPr>
          </a:p>
          <a:p>
            <a:pPr lvl="1"/>
            <a:endParaRPr lang="nl-NL" sz="600" dirty="0" smtClean="0"/>
          </a:p>
          <a:p>
            <a:pPr lvl="1"/>
            <a:r>
              <a:rPr lang="nl-NL" dirty="0" smtClean="0"/>
              <a:t>waarmee </a:t>
            </a:r>
            <a:r>
              <a:rPr lang="nl-NL" dirty="0"/>
              <a:t>de </a:t>
            </a:r>
            <a:r>
              <a:rPr lang="nl-NL" dirty="0">
                <a:solidFill>
                  <a:srgbClr val="0070C0"/>
                </a:solidFill>
              </a:rPr>
              <a:t>burger zijn sociale </a:t>
            </a:r>
            <a:r>
              <a:rPr lang="nl-NL" dirty="0" smtClean="0">
                <a:solidFill>
                  <a:srgbClr val="0070C0"/>
                </a:solidFill>
              </a:rPr>
              <a:t>statuten </a:t>
            </a:r>
            <a:r>
              <a:rPr lang="nl-NL" dirty="0"/>
              <a:t>op de datum van de dag</a:t>
            </a:r>
            <a:r>
              <a:rPr lang="nl-NL" dirty="0" smtClean="0"/>
              <a:t> </a:t>
            </a:r>
            <a:r>
              <a:rPr lang="nl-NL" dirty="0">
                <a:solidFill>
                  <a:srgbClr val="0070C0"/>
                </a:solidFill>
              </a:rPr>
              <a:t>kan</a:t>
            </a:r>
            <a:r>
              <a:rPr lang="nl-NL" dirty="0"/>
              <a:t> </a:t>
            </a:r>
            <a:r>
              <a:rPr lang="nl-NL" dirty="0" smtClean="0">
                <a:solidFill>
                  <a:srgbClr val="0070C0"/>
                </a:solidFill>
              </a:rPr>
              <a:t>zelf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0070C0"/>
                </a:solidFill>
              </a:rPr>
              <a:t>raadplegen</a:t>
            </a:r>
            <a:r>
              <a:rPr lang="nl-NL" dirty="0" smtClean="0"/>
              <a:t> en aantonen om </a:t>
            </a:r>
            <a:r>
              <a:rPr lang="nl-NL" dirty="0"/>
              <a:t>zijn rechten beter te laten gelden bij de </a:t>
            </a:r>
            <a:r>
              <a:rPr lang="nl-NL" dirty="0" smtClean="0"/>
              <a:t>verschillende </a:t>
            </a:r>
            <a:r>
              <a:rPr lang="nl-NL" dirty="0"/>
              <a:t>toekennende </a:t>
            </a:r>
            <a:r>
              <a:rPr lang="nl-NL" dirty="0" smtClean="0"/>
              <a:t>instanties</a:t>
            </a:r>
          </a:p>
          <a:p>
            <a:pPr lvl="1"/>
            <a:endParaRPr lang="nl-NL" sz="600" dirty="0" smtClean="0"/>
          </a:p>
          <a:p>
            <a:pPr lvl="1"/>
            <a:r>
              <a:rPr lang="nl-NL" dirty="0"/>
              <a:t>w</a:t>
            </a:r>
            <a:r>
              <a:rPr lang="nl-NL" dirty="0" smtClean="0"/>
              <a:t>aarmee de </a:t>
            </a:r>
            <a:r>
              <a:rPr lang="nl-NL" dirty="0">
                <a:solidFill>
                  <a:srgbClr val="0070C0"/>
                </a:solidFill>
              </a:rPr>
              <a:t>professionele </a:t>
            </a:r>
            <a:r>
              <a:rPr lang="nl-NL" dirty="0" smtClean="0">
                <a:solidFill>
                  <a:srgbClr val="0070C0"/>
                </a:solidFill>
              </a:rPr>
              <a:t>gebruiker</a:t>
            </a:r>
            <a:r>
              <a:rPr lang="nl-NL" dirty="0" smtClean="0"/>
              <a:t>, </a:t>
            </a:r>
            <a:r>
              <a:rPr lang="nl-NL" dirty="0"/>
              <a:t>voornamelijk de toekennende instanties die geen klassieke partners van de KSZ </a:t>
            </a:r>
            <a:r>
              <a:rPr lang="nl-NL" dirty="0" smtClean="0"/>
              <a:t>zijn, </a:t>
            </a:r>
            <a:r>
              <a:rPr lang="nl-NL" dirty="0" smtClean="0">
                <a:solidFill>
                  <a:srgbClr val="0070C0"/>
                </a:solidFill>
              </a:rPr>
              <a:t>kan </a:t>
            </a:r>
            <a:r>
              <a:rPr lang="nl-NL" dirty="0">
                <a:solidFill>
                  <a:srgbClr val="0070C0"/>
                </a:solidFill>
              </a:rPr>
              <a:t>de huidige gegevens </a:t>
            </a:r>
            <a:r>
              <a:rPr lang="nl-NL" dirty="0" smtClean="0">
                <a:solidFill>
                  <a:srgbClr val="0070C0"/>
                </a:solidFill>
              </a:rPr>
              <a:t>controleren</a:t>
            </a:r>
            <a:endParaRPr lang="nl-NL" dirty="0">
              <a:solidFill>
                <a:srgbClr val="0070C0"/>
              </a:solidFill>
            </a:endParaRPr>
          </a:p>
          <a:p>
            <a:pPr lvl="2"/>
            <a:r>
              <a:rPr lang="nl-NL" sz="1800" dirty="0"/>
              <a:t>actoren die typisch niet rechtstreeks met de KSZ samenwerken (bv. : sport, kinderopvang, musea, vrijetijdscentra, </a:t>
            </a:r>
            <a:r>
              <a:rPr lang="nl-NL" sz="1800" dirty="0" smtClean="0"/>
              <a:t>pretparken, …)</a:t>
            </a:r>
            <a:endParaRPr lang="nl-NL" sz="1800" dirty="0"/>
          </a:p>
          <a:p>
            <a:pPr lvl="2"/>
            <a:r>
              <a:rPr lang="nl-NL" sz="1800" dirty="0"/>
              <a:t>actoren die (nog) niet over een automatische gegevensstroom beschikken (vb. </a:t>
            </a:r>
            <a:r>
              <a:rPr lang="nl-NL" sz="1800" dirty="0" smtClean="0"/>
              <a:t>NMBS-begeleiderskaart, </a:t>
            </a:r>
            <a:r>
              <a:rPr lang="nl-NL" sz="1800" dirty="0"/>
              <a:t>pro deo rechtsbijstand, korting </a:t>
            </a:r>
            <a:r>
              <a:rPr lang="nl-NL" sz="1800" dirty="0" smtClean="0"/>
              <a:t>gemeentebelasting, …) </a:t>
            </a:r>
          </a:p>
        </p:txBody>
      </p:sp>
      <p:sp>
        <p:nvSpPr>
          <p:cNvPr id="5" name="Oval 4"/>
          <p:cNvSpPr/>
          <p:nvPr/>
        </p:nvSpPr>
        <p:spPr>
          <a:xfrm>
            <a:off x="216000" y="1412776"/>
            <a:ext cx="287867" cy="279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50" dirty="0" smtClean="0"/>
              <a:t>3</a:t>
            </a:r>
            <a:endParaRPr lang="en-US" sz="135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16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2348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</a:rPr>
              <a:t>Veilig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aanmelden</a:t>
            </a:r>
            <a:endParaRPr lang="fr-BE" altLang="fr-FR" dirty="0" smtClean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340768"/>
            <a:ext cx="7307412" cy="5175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fr-BE" dirty="0" smtClean="0"/>
              <a:t> </a:t>
            </a:r>
            <a:r>
              <a:rPr lang="fr-BE" dirty="0" smtClean="0">
                <a:solidFill>
                  <a:srgbClr val="0070C0"/>
                </a:solidFill>
              </a:rPr>
              <a:t>burger </a:t>
            </a:r>
            <a:r>
              <a:rPr lang="fr-BE" dirty="0">
                <a:solidFill>
                  <a:srgbClr val="0070C0"/>
                </a:solidFill>
              </a:rPr>
              <a:t>: </a:t>
            </a:r>
            <a:r>
              <a:rPr lang="fr-BE" dirty="0" err="1">
                <a:solidFill>
                  <a:srgbClr val="0070C0"/>
                </a:solidFill>
              </a:rPr>
              <a:t>i</a:t>
            </a:r>
            <a:r>
              <a:rPr lang="fr-BE" dirty="0" err="1" smtClean="0">
                <a:solidFill>
                  <a:srgbClr val="0070C0"/>
                </a:solidFill>
              </a:rPr>
              <a:t>dentificatie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>
                <a:solidFill>
                  <a:srgbClr val="0070C0"/>
                </a:solidFill>
              </a:rPr>
              <a:t>nodig</a:t>
            </a:r>
            <a:endParaRPr lang="fr-BE" dirty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fr-BE" dirty="0" err="1"/>
              <a:t>statuut</a:t>
            </a:r>
            <a:r>
              <a:rPr lang="fr-BE" dirty="0"/>
              <a:t> </a:t>
            </a:r>
            <a:r>
              <a:rPr lang="fr-BE" dirty="0" err="1"/>
              <a:t>raadplegen</a:t>
            </a:r>
            <a:r>
              <a:rPr lang="fr-BE" dirty="0"/>
              <a:t> </a:t>
            </a:r>
            <a:endParaRPr lang="fr-BE" dirty="0" smtClean="0"/>
          </a:p>
          <a:p>
            <a:pPr marL="857250" lvl="2" indent="0">
              <a:buNone/>
              <a:defRPr/>
            </a:pPr>
            <a:r>
              <a:rPr lang="fr-BE" dirty="0" err="1" smtClean="0">
                <a:solidFill>
                  <a:srgbClr val="0070C0"/>
                </a:solidFill>
              </a:rPr>
              <a:t>Privacy-gevoelige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informatie</a:t>
            </a:r>
            <a:r>
              <a:rPr lang="fr-BE" dirty="0" smtClean="0">
                <a:solidFill>
                  <a:srgbClr val="0070C0"/>
                </a:solidFill>
              </a:rPr>
              <a:t>: </a:t>
            </a:r>
            <a:r>
              <a:rPr lang="fr-BE" dirty="0" err="1" smtClean="0">
                <a:solidFill>
                  <a:srgbClr val="0070C0"/>
                </a:solidFill>
              </a:rPr>
              <a:t>voldoende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hoog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veiligheidsniveau</a:t>
            </a:r>
            <a:endParaRPr lang="fr-BE" dirty="0" smtClean="0">
              <a:solidFill>
                <a:srgbClr val="0070C0"/>
              </a:solidFill>
            </a:endParaRPr>
          </a:p>
          <a:p>
            <a:pPr lvl="2">
              <a:defRPr/>
            </a:pPr>
            <a:r>
              <a:rPr lang="fr-BE" dirty="0" err="1" smtClean="0"/>
              <a:t>e-ID</a:t>
            </a:r>
            <a:endParaRPr lang="fr-BE" dirty="0" smtClean="0"/>
          </a:p>
          <a:p>
            <a:pPr lvl="2">
              <a:defRPr/>
            </a:pPr>
            <a:r>
              <a:rPr lang="fr-BE" dirty="0" smtClean="0"/>
              <a:t>ITSME </a:t>
            </a:r>
          </a:p>
          <a:p>
            <a:pPr lvl="2">
              <a:defRPr/>
            </a:pPr>
            <a:r>
              <a:rPr lang="fr-BE" dirty="0" smtClean="0"/>
              <a:t>Time-</a:t>
            </a:r>
            <a:r>
              <a:rPr lang="fr-BE" dirty="0" err="1" smtClean="0"/>
              <a:t>based</a:t>
            </a:r>
            <a:r>
              <a:rPr lang="fr-BE" dirty="0" smtClean="0"/>
              <a:t> One-Time </a:t>
            </a:r>
            <a:r>
              <a:rPr lang="fr-BE" dirty="0" err="1" smtClean="0"/>
              <a:t>Password</a:t>
            </a:r>
            <a:r>
              <a:rPr lang="fr-BE" dirty="0" smtClean="0"/>
              <a:t> </a:t>
            </a:r>
          </a:p>
          <a:p>
            <a:pPr lvl="2">
              <a:defRPr/>
            </a:pPr>
            <a:r>
              <a:rPr lang="fr-BE" dirty="0" err="1" smtClean="0"/>
              <a:t>Token</a:t>
            </a:r>
            <a:r>
              <a:rPr lang="fr-BE" dirty="0" smtClean="0"/>
              <a:t> </a:t>
            </a:r>
            <a:endParaRPr lang="fr-BE" dirty="0"/>
          </a:p>
          <a:p>
            <a:pPr lvl="1">
              <a:defRPr/>
            </a:pPr>
            <a:r>
              <a:rPr lang="fr-BE" dirty="0"/>
              <a:t>QR-code </a:t>
            </a:r>
            <a:r>
              <a:rPr lang="fr-BE" dirty="0" err="1"/>
              <a:t>aanmaken</a:t>
            </a:r>
            <a:r>
              <a:rPr lang="fr-BE" dirty="0"/>
              <a:t> / </a:t>
            </a:r>
            <a:r>
              <a:rPr lang="fr-BE" dirty="0" err="1"/>
              <a:t>evt</a:t>
            </a:r>
            <a:r>
              <a:rPr lang="fr-BE" dirty="0"/>
              <a:t>. </a:t>
            </a:r>
            <a:r>
              <a:rPr lang="fr-BE" dirty="0" err="1"/>
              <a:t>afdrukken</a:t>
            </a:r>
            <a:r>
              <a:rPr lang="fr-BE" dirty="0"/>
              <a:t> (</a:t>
            </a:r>
            <a:r>
              <a:rPr lang="fr-BE" dirty="0" err="1"/>
              <a:t>enkel</a:t>
            </a:r>
            <a:r>
              <a:rPr lang="fr-BE" dirty="0"/>
              <a:t> via </a:t>
            </a:r>
            <a:r>
              <a:rPr lang="fr-BE" dirty="0" err="1"/>
              <a:t>website</a:t>
            </a:r>
            <a:r>
              <a:rPr lang="fr-BE" dirty="0"/>
              <a:t>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fr-BE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BE" dirty="0" smtClean="0"/>
              <a:t> </a:t>
            </a:r>
            <a:r>
              <a:rPr lang="fr-BE" dirty="0" err="1" smtClean="0">
                <a:solidFill>
                  <a:srgbClr val="0070C0"/>
                </a:solidFill>
              </a:rPr>
              <a:t>professional</a:t>
            </a:r>
            <a:r>
              <a:rPr lang="fr-BE" dirty="0" smtClean="0">
                <a:solidFill>
                  <a:srgbClr val="0070C0"/>
                </a:solidFill>
              </a:rPr>
              <a:t> : </a:t>
            </a:r>
            <a:r>
              <a:rPr lang="fr-BE" dirty="0" err="1" smtClean="0">
                <a:solidFill>
                  <a:srgbClr val="0070C0"/>
                </a:solidFill>
              </a:rPr>
              <a:t>geen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identificatie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nodig</a:t>
            </a:r>
            <a:endParaRPr lang="fr-BE" dirty="0" smtClean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fr-BE" dirty="0" smtClean="0"/>
              <a:t>QR-code </a:t>
            </a:r>
            <a:r>
              <a:rPr lang="fr-BE" dirty="0"/>
              <a:t>/ </a:t>
            </a:r>
            <a:r>
              <a:rPr lang="fr-BE" dirty="0" err="1" smtClean="0"/>
              <a:t>unieke</a:t>
            </a:r>
            <a:r>
              <a:rPr lang="fr-BE" dirty="0" smtClean="0"/>
              <a:t> </a:t>
            </a:r>
            <a:r>
              <a:rPr lang="fr-BE" dirty="0"/>
              <a:t>code, </a:t>
            </a:r>
            <a:r>
              <a:rPr lang="fr-BE" dirty="0" err="1" smtClean="0"/>
              <a:t>aangeboden</a:t>
            </a:r>
            <a:r>
              <a:rPr lang="fr-BE" dirty="0" smtClean="0"/>
              <a:t> </a:t>
            </a:r>
            <a:r>
              <a:rPr lang="fr-BE" dirty="0" err="1" smtClean="0"/>
              <a:t>door</a:t>
            </a:r>
            <a:r>
              <a:rPr lang="fr-BE" dirty="0" smtClean="0"/>
              <a:t> burger, </a:t>
            </a:r>
            <a:r>
              <a:rPr lang="fr-BE" dirty="0" err="1"/>
              <a:t>uitlezen</a:t>
            </a:r>
            <a:endParaRPr lang="fr-BE" dirty="0"/>
          </a:p>
          <a:p>
            <a:pPr lvl="1">
              <a:defRPr/>
            </a:pPr>
            <a:r>
              <a:rPr lang="fr-BE" dirty="0" smtClean="0"/>
              <a:t>minimale </a:t>
            </a:r>
            <a:r>
              <a:rPr lang="fr-BE" dirty="0" err="1" smtClean="0"/>
              <a:t>informatie</a:t>
            </a:r>
            <a:r>
              <a:rPr lang="fr-BE" dirty="0" smtClean="0"/>
              <a:t>: </a:t>
            </a:r>
            <a:r>
              <a:rPr lang="fr-BE" dirty="0" err="1" smtClean="0"/>
              <a:t>statuut</a:t>
            </a:r>
            <a:r>
              <a:rPr lang="fr-BE" dirty="0"/>
              <a:t>, </a:t>
            </a:r>
            <a:r>
              <a:rPr lang="fr-BE" dirty="0" err="1" smtClean="0"/>
              <a:t>postcode</a:t>
            </a:r>
            <a:r>
              <a:rPr lang="fr-BE" dirty="0" smtClean="0"/>
              <a:t>, </a:t>
            </a:r>
            <a:r>
              <a:rPr lang="fr-BE" dirty="0" err="1"/>
              <a:t>controlegetal</a:t>
            </a:r>
            <a:r>
              <a:rPr lang="fr-BE" dirty="0"/>
              <a:t> </a:t>
            </a:r>
            <a:r>
              <a:rPr lang="fr-BE" dirty="0" smtClean="0"/>
              <a:t>RRN-</a:t>
            </a:r>
            <a:r>
              <a:rPr lang="fr-BE" dirty="0" err="1" smtClean="0"/>
              <a:t>nummer</a:t>
            </a:r>
            <a:endParaRPr lang="fr-BE" dirty="0"/>
          </a:p>
        </p:txBody>
      </p:sp>
      <p:grpSp>
        <p:nvGrpSpPr>
          <p:cNvPr id="2" name="Group 1"/>
          <p:cNvGrpSpPr/>
          <p:nvPr/>
        </p:nvGrpSpPr>
        <p:grpSpPr>
          <a:xfrm>
            <a:off x="7092280" y="1732843"/>
            <a:ext cx="1321705" cy="1624149"/>
            <a:chOff x="7446398" y="1871748"/>
            <a:chExt cx="1321705" cy="16241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6336" y="2609999"/>
              <a:ext cx="1021829" cy="8858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398" y="1871748"/>
              <a:ext cx="1321705" cy="538473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17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2498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</a:rPr>
              <a:t>Mobiele</a:t>
            </a:r>
            <a:r>
              <a:rPr lang="fr-BE" dirty="0" smtClean="0">
                <a:solidFill>
                  <a:srgbClr val="0070C0"/>
                </a:solidFill>
              </a:rPr>
              <a:t> App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1187624" y="5517232"/>
            <a:ext cx="6913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fr-BE" dirty="0" err="1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fr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eschikbaar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Android-</a:t>
            </a:r>
            <a:r>
              <a:rPr kumimoji="0" lang="fr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toestellen</a:t>
            </a:r>
            <a:endParaRPr kumimoji="0" lang="fr-B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lvl="1" indent="-285750">
              <a:buFont typeface="Wingdings" panose="05000000000000000000" pitchFamily="2" charset="2"/>
              <a:buChar char="à"/>
              <a:defRPr/>
            </a:pPr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/>
              <a:t>gebruikers van Apple-toestellen kunnen zich aanmelden via </a:t>
            </a:r>
            <a:r>
              <a:rPr lang="nl-BE" u="sng" dirty="0" smtClean="0">
                <a:hlinkClick r:id="rId2"/>
              </a:rPr>
              <a:t>www.mybenefits.fgov.be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980728"/>
            <a:ext cx="2808312" cy="4446091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 rot="820728">
            <a:off x="6117867" y="280581"/>
            <a:ext cx="1060838" cy="1021245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.</a:t>
            </a:r>
            <a:r>
              <a:rPr lang="fr-BE" dirty="0" err="1" smtClean="0"/>
              <a:t>fgov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18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9758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Burger - </a:t>
            </a:r>
            <a:r>
              <a:rPr lang="en-US" dirty="0" err="1" smtClean="0">
                <a:solidFill>
                  <a:srgbClr val="0070C0"/>
                </a:solidFill>
              </a:rPr>
              <a:t>raadplegen</a:t>
            </a:r>
            <a:r>
              <a:rPr lang="en-US" dirty="0" smtClean="0">
                <a:solidFill>
                  <a:srgbClr val="0070C0"/>
                </a:solidFill>
              </a:rPr>
              <a:t> &amp; code </a:t>
            </a:r>
            <a:r>
              <a:rPr lang="en-US" dirty="0" err="1" smtClean="0">
                <a:solidFill>
                  <a:srgbClr val="0070C0"/>
                </a:solidFill>
              </a:rPr>
              <a:t>creëren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0768"/>
            <a:ext cx="3029069" cy="504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376079"/>
            <a:ext cx="4181282" cy="484748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19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4938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Aanvullende rechten</a:t>
            </a:r>
            <a:endParaRPr lang="en-US" strike="sngStrik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nl-NL" dirty="0" smtClean="0"/>
              <a:t> </a:t>
            </a:r>
            <a:r>
              <a:rPr lang="nl-NL" dirty="0" smtClean="0">
                <a:solidFill>
                  <a:srgbClr val="0070C0"/>
                </a:solidFill>
              </a:rPr>
              <a:t>‘sociaal statuut’ </a:t>
            </a:r>
            <a:r>
              <a:rPr lang="nl-NL" dirty="0" smtClean="0"/>
              <a:t>voor ca. 2 miljoen burgers in België </a:t>
            </a:r>
          </a:p>
          <a:p>
            <a:pPr lvl="1"/>
            <a:r>
              <a:rPr lang="nl-NL" dirty="0" smtClean="0"/>
              <a:t>beperkt inkomen </a:t>
            </a:r>
          </a:p>
          <a:p>
            <a:pPr lvl="1"/>
            <a:r>
              <a:rPr lang="nl-NL" dirty="0" smtClean="0"/>
              <a:t>handicap, fysieke of mentale beperking</a:t>
            </a:r>
          </a:p>
          <a:p>
            <a:pPr lvl="1"/>
            <a:r>
              <a:rPr lang="nl-NL" dirty="0" smtClean="0"/>
              <a:t>kind met bijzondere noden</a:t>
            </a:r>
          </a:p>
          <a:p>
            <a:endParaRPr lang="nl-NL" sz="600" dirty="0" smtClean="0"/>
          </a:p>
          <a:p>
            <a:r>
              <a:rPr lang="nl-NL" dirty="0" smtClean="0"/>
              <a:t>burgers met sociaal statuut krijgen </a:t>
            </a:r>
            <a:r>
              <a:rPr lang="nl-NL" dirty="0" smtClean="0">
                <a:solidFill>
                  <a:srgbClr val="0070C0"/>
                </a:solidFill>
              </a:rPr>
              <a:t>‘aanvullende rechten’</a:t>
            </a:r>
          </a:p>
          <a:p>
            <a:pPr lvl="1"/>
            <a:r>
              <a:rPr lang="nl-NL" dirty="0" smtClean="0"/>
              <a:t>sociaal tarief voor gas, elektriciteit, water, telecom</a:t>
            </a:r>
          </a:p>
          <a:p>
            <a:pPr lvl="1"/>
            <a:r>
              <a:rPr lang="nl-NL" dirty="0" smtClean="0"/>
              <a:t>openbaar vervoer (NMBS, De Lijn, TEC…)</a:t>
            </a:r>
          </a:p>
          <a:p>
            <a:pPr lvl="1"/>
            <a:r>
              <a:rPr lang="nl-NL" dirty="0" smtClean="0"/>
              <a:t>huisvesting</a:t>
            </a:r>
          </a:p>
          <a:p>
            <a:pPr lvl="1"/>
            <a:r>
              <a:rPr lang="nl-NL" dirty="0" err="1" smtClean="0"/>
              <a:t>belastingsvermindering</a:t>
            </a:r>
            <a:r>
              <a:rPr lang="nl-NL" dirty="0" smtClean="0"/>
              <a:t>, gratis huisvuilophaling</a:t>
            </a:r>
          </a:p>
          <a:p>
            <a:pPr lvl="1"/>
            <a:r>
              <a:rPr lang="nl-NL" dirty="0" smtClean="0"/>
              <a:t>korting voor socioculturele activiteiten, sport</a:t>
            </a:r>
          </a:p>
          <a:p>
            <a:pPr lvl="1"/>
            <a:r>
              <a:rPr lang="nl-NL" dirty="0" smtClean="0"/>
              <a:t>…</a:t>
            </a:r>
          </a:p>
          <a:p>
            <a:pPr lvl="1"/>
            <a:endParaRPr lang="nl-BE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/>
                </a:solidFill>
              </a:rPr>
              <a:t>18/10/2019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0" y="6464369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6023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Professional 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raadplegen</a:t>
            </a:r>
            <a:endParaRPr lang="fr-BE" dirty="0">
              <a:solidFill>
                <a:srgbClr val="0070C0"/>
              </a:solidFill>
            </a:endParaRPr>
          </a:p>
        </p:txBody>
      </p:sp>
      <p:pic>
        <p:nvPicPr>
          <p:cNvPr id="2050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320923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0032" y="1052737"/>
            <a:ext cx="3096344" cy="51845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2</a:t>
            </a:r>
            <a:r>
              <a:rPr lang="nl-BE" sz="1200" dirty="0" smtClean="0"/>
              <a:t>0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6573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Professional - </a:t>
            </a:r>
            <a:r>
              <a:rPr lang="en-US" dirty="0" err="1">
                <a:solidFill>
                  <a:srgbClr val="0070C0"/>
                </a:solidFill>
              </a:rPr>
              <a:t>r</a:t>
            </a:r>
            <a:r>
              <a:rPr lang="en-US" dirty="0" err="1" smtClean="0">
                <a:solidFill>
                  <a:srgbClr val="0070C0"/>
                </a:solidFill>
              </a:rPr>
              <a:t>esultaat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96752"/>
            <a:ext cx="3384376" cy="518457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21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763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8" t="1023" r="6141" b="20218"/>
          <a:stretch/>
        </p:blipFill>
        <p:spPr>
          <a:xfrm>
            <a:off x="-36512" y="1340767"/>
            <a:ext cx="9217024" cy="5544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90872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70C0"/>
                </a:solidFill>
                <a:hlinkClick r:id="rId3"/>
              </a:rPr>
              <a:t>www.mybenefits.fgov.be</a:t>
            </a:r>
            <a:endParaRPr lang="fr-BE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fr-BE" dirty="0" err="1">
                <a:solidFill>
                  <a:srgbClr val="0070C0"/>
                </a:solidFill>
              </a:rPr>
              <a:t>W</a:t>
            </a:r>
            <a:r>
              <a:rPr lang="fr-BE" dirty="0" err="1" smtClean="0">
                <a:solidFill>
                  <a:srgbClr val="0070C0"/>
                </a:solidFill>
              </a:rPr>
              <a:t>ebapp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343900" y="6489700"/>
            <a:ext cx="7508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0B4676-8C04-4206-9414-9A1C50CFA6F9}" type="slidenum">
              <a:rPr lang="en-US" sz="1400" smtClean="0">
                <a:solidFill>
                  <a:srgbClr val="0070C0"/>
                </a:solidFill>
              </a:rPr>
              <a:pPr algn="r"/>
              <a:t>22</a:t>
            </a:fld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Wave 7"/>
          <p:cNvSpPr>
            <a:spLocks noChangeAspect="1"/>
          </p:cNvSpPr>
          <p:nvPr/>
        </p:nvSpPr>
        <p:spPr>
          <a:xfrm rot="820728">
            <a:off x="5925601" y="127979"/>
            <a:ext cx="954754" cy="919121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.</a:t>
            </a:r>
            <a:r>
              <a:rPr lang="fr-BE" dirty="0" err="1" smtClean="0"/>
              <a:t>fgov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0916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2736"/>
            <a:ext cx="7288530" cy="5795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070C0"/>
                </a:solidFill>
              </a:rPr>
              <a:t>Burger : </a:t>
            </a:r>
            <a:r>
              <a:rPr lang="fr-BE" dirty="0" err="1" smtClean="0">
                <a:solidFill>
                  <a:srgbClr val="0070C0"/>
                </a:solidFill>
              </a:rPr>
              <a:t>website</a:t>
            </a:r>
            <a:r>
              <a:rPr lang="fr-BE" dirty="0" smtClean="0">
                <a:solidFill>
                  <a:srgbClr val="0070C0"/>
                </a:solidFill>
              </a:rPr>
              <a:t> &amp; online </a:t>
            </a:r>
            <a:r>
              <a:rPr lang="fr-BE" dirty="0" err="1" smtClean="0">
                <a:solidFill>
                  <a:srgbClr val="0070C0"/>
                </a:solidFill>
              </a:rPr>
              <a:t>toepassing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39505" y="4077072"/>
            <a:ext cx="331661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PC, tablet of smartphone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attest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afdrukken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23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8818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Burger -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sociale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statuten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raadplegen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124744"/>
            <a:ext cx="9144000" cy="5256584"/>
            <a:chOff x="0" y="1340768"/>
            <a:chExt cx="9144000" cy="52565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2"/>
            <a:stretch/>
          </p:blipFill>
          <p:spPr>
            <a:xfrm>
              <a:off x="0" y="1340768"/>
              <a:ext cx="9144000" cy="525658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75856" y="3284984"/>
              <a:ext cx="1152128" cy="1440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283968" y="4005064"/>
              <a:ext cx="1152128" cy="1440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24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41768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Burger -</a:t>
            </a:r>
            <a:r>
              <a:rPr lang="en-US" dirty="0" smtClean="0">
                <a:solidFill>
                  <a:srgbClr val="0070C0"/>
                </a:solidFill>
              </a:rPr>
              <a:t> code </a:t>
            </a:r>
            <a:r>
              <a:rPr lang="en-US" dirty="0" err="1" smtClean="0">
                <a:solidFill>
                  <a:srgbClr val="0070C0"/>
                </a:solidFill>
              </a:rPr>
              <a:t>creëren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504" y="980728"/>
            <a:ext cx="8837714" cy="5330285"/>
            <a:chOff x="107504" y="1196752"/>
            <a:chExt cx="8837714" cy="53302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196752"/>
              <a:ext cx="8837714" cy="533028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03648" y="2996952"/>
              <a:ext cx="1152000" cy="18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3768" y="3681028"/>
              <a:ext cx="792088" cy="1440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25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0745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</a:rPr>
              <a:t>Attest</a:t>
            </a:r>
            <a:endParaRPr lang="fr-BE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39752" y="1052736"/>
            <a:ext cx="4942667" cy="5390000"/>
            <a:chOff x="2339752" y="1135344"/>
            <a:chExt cx="4942667" cy="5390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1135344"/>
              <a:ext cx="4942667" cy="539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3491880" y="4941168"/>
              <a:ext cx="1980128" cy="720064"/>
              <a:chOff x="3491880" y="4941168"/>
              <a:chExt cx="1980128" cy="72006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491880" y="4941168"/>
                <a:ext cx="1404000" cy="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44008" y="5517232"/>
                <a:ext cx="828000" cy="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26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2921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Professional 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raadpleging</a:t>
            </a:r>
            <a:endParaRPr lang="fr-BE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54"/>
          <a:stretch/>
        </p:blipFill>
        <p:spPr>
          <a:xfrm>
            <a:off x="467544" y="1196752"/>
            <a:ext cx="8229600" cy="511256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27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4598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Professional 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>
                <a:solidFill>
                  <a:srgbClr val="0070C0"/>
                </a:solidFill>
              </a:rPr>
              <a:t>r</a:t>
            </a:r>
            <a:r>
              <a:rPr lang="en-US" dirty="0" err="1" smtClean="0">
                <a:solidFill>
                  <a:srgbClr val="0070C0"/>
                </a:solidFill>
              </a:rPr>
              <a:t>esultaat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fr-BE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2777"/>
            <a:ext cx="8229600" cy="48965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28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7215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16832"/>
            <a:ext cx="9144000" cy="4941168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0" y="1916832"/>
          <a:ext cx="9144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188640"/>
            <a:ext cx="1543050" cy="1543050"/>
          </a:xfrm>
          <a:prstGeom prst="rect">
            <a:avLst/>
          </a:prstGeom>
        </p:spPr>
      </p:pic>
      <p:pic>
        <p:nvPicPr>
          <p:cNvPr id="9" name="Picture 8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013176"/>
            <a:ext cx="1143000" cy="440055"/>
          </a:xfrm>
          <a:prstGeom prst="roundRect">
            <a:avLst/>
          </a:prstGeom>
        </p:spPr>
      </p:pic>
      <p:pic>
        <p:nvPicPr>
          <p:cNvPr id="25" name="Picture 24">
            <a:hlinkClick r:id="rId10" tooltip="Link naar de video MyBEnefits in NL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477968" cy="482845"/>
          </a:xfrm>
          <a:prstGeom prst="rect">
            <a:avLst/>
          </a:prstGeom>
        </p:spPr>
      </p:pic>
      <p:pic>
        <p:nvPicPr>
          <p:cNvPr id="27" name="Picture 26">
            <a:hlinkClick r:id="rId12" tooltip="Lien vers la vidéo MyBEnefits en français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08" y="2780928"/>
            <a:ext cx="477968" cy="477968"/>
          </a:xfrm>
          <a:prstGeom prst="rect">
            <a:avLst/>
          </a:prstGeom>
        </p:spPr>
      </p:pic>
      <p:pic>
        <p:nvPicPr>
          <p:cNvPr id="2" name="Picture 1">
            <a:hlinkClick r:id="rId14" tooltip="Lien vers le site web MyBEnefits / citoye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20" y="5064844"/>
            <a:ext cx="643980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hlinkClick r:id="rId16" tooltip="Link naar de website MyBEnefits / burger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48" y="5064844"/>
            <a:ext cx="632548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hlinkClick r:id="rId18" tooltip="Lien vers le site web MyBEnefits / professionnel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94" y="5064844"/>
            <a:ext cx="644150" cy="952885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hlinkClick r:id="rId20" tooltip="Link naar de website MyBEnefits / professional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17" y="5064844"/>
            <a:ext cx="636359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hlinkClick r:id="rId2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16" y="2780928"/>
            <a:ext cx="477968" cy="477968"/>
          </a:xfrm>
          <a:prstGeom prst="rect">
            <a:avLst/>
          </a:prstGeom>
        </p:spPr>
      </p:pic>
      <p:pic>
        <p:nvPicPr>
          <p:cNvPr id="13" name="Picture 12">
            <a:hlinkClick r:id="rId23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80928"/>
            <a:ext cx="477968" cy="4828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29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8491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Aanvullende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rechten</a:t>
            </a:r>
            <a:endParaRPr lang="fr-BE" alt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altLang="en-US" dirty="0" smtClean="0"/>
              <a:t> </a:t>
            </a:r>
            <a:r>
              <a:rPr lang="en-US" dirty="0" err="1" smtClean="0"/>
              <a:t>vaststelling</a:t>
            </a:r>
            <a:r>
              <a:rPr lang="en-US" dirty="0" smtClean="0"/>
              <a:t> van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nl-BE" altLang="en-US" dirty="0" smtClean="0">
                <a:solidFill>
                  <a:srgbClr val="0070C0"/>
                </a:solidFill>
              </a:rPr>
              <a:t>non-take up </a:t>
            </a:r>
          </a:p>
          <a:p>
            <a:pPr lvl="1"/>
            <a:r>
              <a:rPr lang="fr-BE" altLang="en-US" dirty="0" err="1" smtClean="0"/>
              <a:t>intransparantie</a:t>
            </a:r>
            <a:r>
              <a:rPr lang="fr-BE" altLang="en-US" dirty="0" smtClean="0"/>
              <a:t>: </a:t>
            </a:r>
            <a:r>
              <a:rPr lang="fr-BE" altLang="en-US" dirty="0" err="1" smtClean="0"/>
              <a:t>mensen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zijn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weinig</a:t>
            </a:r>
            <a:r>
              <a:rPr lang="fr-BE" altLang="en-US" dirty="0" smtClean="0"/>
              <a:t> of niet op de </a:t>
            </a:r>
            <a:r>
              <a:rPr lang="fr-BE" altLang="en-US" dirty="0" err="1" smtClean="0"/>
              <a:t>hoogte</a:t>
            </a:r>
            <a:r>
              <a:rPr lang="fr-BE" altLang="en-US" dirty="0" smtClean="0"/>
              <a:t> van hun </a:t>
            </a:r>
            <a:r>
              <a:rPr lang="fr-BE" altLang="en-US" dirty="0" err="1" smtClean="0"/>
              <a:t>rechten</a:t>
            </a:r>
            <a:r>
              <a:rPr lang="fr-BE" altLang="en-US" dirty="0" smtClean="0"/>
              <a:t> </a:t>
            </a:r>
          </a:p>
          <a:p>
            <a:pPr lvl="1"/>
            <a:r>
              <a:rPr lang="fr-BE" altLang="en-US" dirty="0" err="1" smtClean="0"/>
              <a:t>Mattheüseffect</a:t>
            </a:r>
            <a:r>
              <a:rPr lang="fr-BE" altLang="en-US" dirty="0" smtClean="0"/>
              <a:t>: </a:t>
            </a:r>
            <a:r>
              <a:rPr lang="fr-BE" altLang="en-US" dirty="0" err="1" smtClean="0"/>
              <a:t>rechten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komen</a:t>
            </a:r>
            <a:r>
              <a:rPr lang="fr-BE" altLang="en-US" dirty="0" smtClean="0"/>
              <a:t> niet </a:t>
            </a:r>
            <a:r>
              <a:rPr lang="fr-BE" altLang="en-US" dirty="0" err="1" smtClean="0"/>
              <a:t>bij</a:t>
            </a:r>
            <a:r>
              <a:rPr lang="fr-BE" altLang="en-US" dirty="0" smtClean="0"/>
              <a:t> de </a:t>
            </a:r>
            <a:r>
              <a:rPr lang="fr-BE" altLang="en-US" dirty="0" err="1" smtClean="0"/>
              <a:t>beoogde</a:t>
            </a:r>
            <a:r>
              <a:rPr lang="fr-BE" altLang="en-US" dirty="0" smtClean="0"/>
              <a:t> (</a:t>
            </a:r>
            <a:r>
              <a:rPr lang="fr-BE" altLang="en-US" dirty="0" err="1" smtClean="0"/>
              <a:t>kwetsbare</a:t>
            </a:r>
            <a:r>
              <a:rPr lang="fr-BE" altLang="en-US" dirty="0" smtClean="0"/>
              <a:t>) </a:t>
            </a:r>
            <a:r>
              <a:rPr lang="fr-BE" altLang="en-US" dirty="0" err="1" smtClean="0"/>
              <a:t>doelgroep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terecht</a:t>
            </a:r>
            <a:endParaRPr lang="fr-BE" altLang="en-US" dirty="0" smtClean="0"/>
          </a:p>
          <a:p>
            <a:pPr lvl="1"/>
            <a:r>
              <a:rPr lang="fr-BE" altLang="en-US" dirty="0" err="1" smtClean="0"/>
              <a:t>drempel</a:t>
            </a:r>
            <a:r>
              <a:rPr lang="fr-BE" altLang="en-US" dirty="0" smtClean="0"/>
              <a:t>: de </a:t>
            </a:r>
            <a:r>
              <a:rPr lang="fr-BE" altLang="en-US" dirty="0" err="1" smtClean="0"/>
              <a:t>aanvraag</a:t>
            </a:r>
            <a:r>
              <a:rPr lang="fr-BE" altLang="en-US" dirty="0" smtClean="0"/>
              <a:t>- en </a:t>
            </a:r>
            <a:r>
              <a:rPr lang="fr-BE" altLang="en-US" dirty="0" err="1" smtClean="0"/>
              <a:t>toekenningsprocedure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voor</a:t>
            </a:r>
            <a:r>
              <a:rPr lang="fr-BE" altLang="en-US" dirty="0" smtClean="0"/>
              <a:t> sociale </a:t>
            </a:r>
            <a:r>
              <a:rPr lang="fr-BE" altLang="en-US" dirty="0" err="1" smtClean="0"/>
              <a:t>rechten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is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vaak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omslachtig</a:t>
            </a:r>
            <a:r>
              <a:rPr lang="fr-BE" altLang="en-US" dirty="0" smtClean="0"/>
              <a:t> en </a:t>
            </a:r>
            <a:r>
              <a:rPr lang="fr-BE" altLang="en-US" dirty="0" err="1" smtClean="0"/>
              <a:t>tijdsintensief</a:t>
            </a:r>
            <a:endParaRPr lang="fr-BE" altLang="en-US" dirty="0" smtClean="0"/>
          </a:p>
          <a:p>
            <a:pPr lvl="1"/>
            <a:r>
              <a:rPr lang="fr-BE" altLang="en-US" dirty="0" err="1" smtClean="0"/>
              <a:t>ineffectiviteit</a:t>
            </a:r>
            <a:r>
              <a:rPr lang="fr-BE" altLang="en-US" dirty="0" smtClean="0"/>
              <a:t>: sociale </a:t>
            </a:r>
            <a:r>
              <a:rPr lang="fr-BE" altLang="en-US" dirty="0" err="1" smtClean="0"/>
              <a:t>maatregelen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bereiken</a:t>
            </a:r>
            <a:r>
              <a:rPr lang="fr-BE" altLang="en-US" dirty="0" smtClean="0"/>
              <a:t> hun </a:t>
            </a:r>
            <a:r>
              <a:rPr lang="fr-BE" altLang="en-US" dirty="0" err="1" smtClean="0"/>
              <a:t>doel</a:t>
            </a:r>
            <a:r>
              <a:rPr lang="fr-BE" altLang="en-US" dirty="0" smtClean="0"/>
              <a:t> niet</a:t>
            </a:r>
          </a:p>
          <a:p>
            <a:pPr lvl="1"/>
            <a:r>
              <a:rPr lang="fr-BE" altLang="en-US" dirty="0" err="1" smtClean="0"/>
              <a:t>status</a:t>
            </a:r>
            <a:r>
              <a:rPr lang="fr-BE" altLang="en-US" dirty="0" smtClean="0"/>
              <a:t> quo van de </a:t>
            </a:r>
            <a:r>
              <a:rPr lang="fr-BE" altLang="en-US" dirty="0" err="1" smtClean="0"/>
              <a:t>armoederatio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i.p.v</a:t>
            </a:r>
            <a:r>
              <a:rPr lang="fr-BE" altLang="en-US" dirty="0" smtClean="0"/>
              <a:t>. sociale </a:t>
            </a:r>
            <a:r>
              <a:rPr lang="fr-BE" altLang="en-US" dirty="0" err="1" smtClean="0"/>
              <a:t>inclusie</a:t>
            </a:r>
            <a:r>
              <a:rPr lang="fr-BE" altLang="en-US" dirty="0" smtClean="0"/>
              <a:t>: het </a:t>
            </a:r>
            <a:r>
              <a:rPr lang="fr-BE" altLang="en-US" dirty="0" err="1" smtClean="0"/>
              <a:t>aantal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armen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daalt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verhoudingsgewijs</a:t>
            </a:r>
            <a:r>
              <a:rPr lang="fr-BE" altLang="en-US" dirty="0" smtClean="0"/>
              <a:t> niet</a:t>
            </a:r>
          </a:p>
          <a:p>
            <a:pPr lvl="1"/>
            <a:endParaRPr lang="fr-BE" altLang="en-US" sz="600" dirty="0" smtClean="0"/>
          </a:p>
          <a:p>
            <a:endParaRPr lang="nl-BE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3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5449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Geharmoniseerd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Sociale </a:t>
            </a:r>
            <a:r>
              <a:rPr lang="fr-FR" dirty="0" err="1" smtClean="0">
                <a:solidFill>
                  <a:srgbClr val="0070C0"/>
                </a:solidFill>
              </a:rPr>
              <a:t>Statuten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>
                <a:sym typeface="Wingdings" panose="05000000000000000000" pitchFamily="2" charset="2"/>
              </a:rPr>
              <a:t>Buffer-</a:t>
            </a:r>
            <a:r>
              <a:rPr lang="fr-BE" dirty="0" err="1" smtClean="0">
                <a:sym typeface="Wingdings" panose="05000000000000000000" pitchFamily="2" charset="2"/>
              </a:rPr>
              <a:t>databank</a:t>
            </a:r>
            <a:endParaRPr lang="fr-B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sz="1800" dirty="0" err="1">
                <a:sym typeface="Wingdings" panose="05000000000000000000" pitchFamily="2" charset="2"/>
              </a:rPr>
              <a:t>m</a:t>
            </a:r>
            <a:r>
              <a:rPr lang="fr-BE" sz="1800" dirty="0" err="1" smtClean="0">
                <a:sym typeface="Wingdings" panose="05000000000000000000" pitchFamily="2" charset="2"/>
              </a:rPr>
              <a:t>eer</a:t>
            </a:r>
            <a:r>
              <a:rPr lang="fr-BE" sz="1800" dirty="0" smtClean="0">
                <a:sym typeface="Wingdings" panose="05000000000000000000" pitchFamily="2" charset="2"/>
              </a:rPr>
              <a:t> info : </a:t>
            </a:r>
            <a:r>
              <a:rPr lang="fr-BE" sz="1800" dirty="0" smtClean="0">
                <a:hlinkClick r:id="rId2"/>
              </a:rPr>
              <a:t>https</a:t>
            </a:r>
            <a:r>
              <a:rPr lang="fr-BE" sz="1800" dirty="0">
                <a:hlinkClick r:id="rId2"/>
              </a:rPr>
              <a:t>://</a:t>
            </a:r>
            <a:r>
              <a:rPr lang="fr-BE" sz="1800" dirty="0" smtClean="0">
                <a:hlinkClick r:id="rId2"/>
              </a:rPr>
              <a:t>www.ksz-bcss.fgov.be/nl/diensten-en-support/diensten/gss</a:t>
            </a:r>
            <a:endParaRPr lang="fr-BE" sz="1800" dirty="0" smtClean="0"/>
          </a:p>
          <a:p>
            <a:pPr marL="0" indent="0">
              <a:buNone/>
            </a:pPr>
            <a:endParaRPr lang="fr-BE" sz="600" dirty="0" smtClean="0">
              <a:sym typeface="Wingdings" panose="05000000000000000000" pitchFamily="2" charset="2"/>
            </a:endParaRPr>
          </a:p>
          <a:p>
            <a:pPr marL="266700" indent="-266700">
              <a:buNone/>
            </a:pPr>
            <a:r>
              <a:rPr lang="fr-BE" sz="1800" dirty="0" smtClean="0">
                <a:sym typeface="Wingdings" panose="05000000000000000000" pitchFamily="2" charset="2"/>
              </a:rPr>
              <a:t> </a:t>
            </a:r>
            <a:r>
              <a:rPr lang="fr-BE" sz="1800" dirty="0" err="1" smtClean="0">
                <a:sym typeface="Wingdings" panose="05000000000000000000" pitchFamily="2" charset="2"/>
              </a:rPr>
              <a:t>Gemeente</a:t>
            </a:r>
            <a:r>
              <a:rPr lang="fr-BE" sz="1800" dirty="0" smtClean="0">
                <a:sym typeface="Wingdings" panose="05000000000000000000" pitchFamily="2" charset="2"/>
              </a:rPr>
              <a:t> : </a:t>
            </a:r>
            <a:r>
              <a:rPr lang="fr-BE" sz="1800" dirty="0">
                <a:hlinkClick r:id="rId3"/>
              </a:rPr>
              <a:t>https://</a:t>
            </a:r>
            <a:r>
              <a:rPr lang="fr-BE" sz="1800" dirty="0" smtClean="0">
                <a:hlinkClick r:id="rId3"/>
              </a:rPr>
              <a:t>www.ksz-bcss.fgov.be/nl/diensten-en-support/diensten/gss-gemeenten-en-provincies</a:t>
            </a:r>
            <a:endParaRPr lang="fr-BE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sz="1800" dirty="0" smtClean="0">
                <a:sym typeface="Wingdings" panose="05000000000000000000" pitchFamily="2" charset="2"/>
              </a:rPr>
              <a:t> OCMW: </a:t>
            </a:r>
            <a:r>
              <a:rPr lang="fr-BE" sz="1800" dirty="0">
                <a:hlinkClick r:id="rId4"/>
              </a:rPr>
              <a:t>https://www.ksz-bcss.fgov.be/nl/diensten-en-support/diensten/gss-ocmws</a:t>
            </a:r>
            <a:endParaRPr lang="fr-BE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sz="1800" dirty="0" smtClean="0">
                <a:sym typeface="Wingdings" panose="05000000000000000000" pitchFamily="2" charset="2"/>
              </a:rPr>
              <a:t></a:t>
            </a:r>
            <a:r>
              <a:rPr lang="fr-BE" sz="1800" dirty="0" smtClean="0"/>
              <a:t> </a:t>
            </a:r>
            <a:r>
              <a:rPr lang="fr-BE" sz="1800" dirty="0"/>
              <a:t>c</a:t>
            </a:r>
            <a:r>
              <a:rPr lang="fr-BE" sz="1800" dirty="0" smtClean="0"/>
              <a:t>ontact : </a:t>
            </a:r>
            <a:r>
              <a:rPr lang="fr-BE" sz="1800" dirty="0" smtClean="0">
                <a:hlinkClick r:id="rId5"/>
              </a:rPr>
              <a:t>external@ksz-bcss.fgov.be</a:t>
            </a:r>
            <a:endParaRPr lang="fr-BE" sz="1800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err="1" smtClean="0"/>
              <a:t>MyBEnefits.fgov</a:t>
            </a:r>
            <a:endParaRPr lang="fr-BE" dirty="0"/>
          </a:p>
          <a:p>
            <a:pPr marL="0" indent="0">
              <a:buNone/>
            </a:pPr>
            <a:endParaRPr lang="fr-BE" sz="600" dirty="0" smtClean="0">
              <a:sym typeface="Wingdings" panose="05000000000000000000" pitchFamily="2" charset="2"/>
            </a:endParaRPr>
          </a:p>
          <a:p>
            <a:pPr marL="266700" indent="-266700">
              <a:buNone/>
            </a:pPr>
            <a:r>
              <a:rPr lang="fr-BE" sz="1800" dirty="0" smtClean="0">
                <a:sym typeface="Wingdings" panose="05000000000000000000" pitchFamily="2" charset="2"/>
              </a:rPr>
              <a:t> media </a:t>
            </a:r>
            <a:r>
              <a:rPr lang="fr-BE" sz="1800" dirty="0">
                <a:sym typeface="Wingdings" panose="05000000000000000000" pitchFamily="2" charset="2"/>
              </a:rPr>
              <a:t>Kit </a:t>
            </a:r>
            <a:r>
              <a:rPr lang="fr-BE" sz="1800" dirty="0" smtClean="0">
                <a:sym typeface="Wingdings" panose="05000000000000000000" pitchFamily="2" charset="2"/>
              </a:rPr>
              <a:t>: </a:t>
            </a: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www.ksz-bcss.fgov.be/nl/diensten-en-support/diensten/gss-mybenefits</a:t>
            </a:r>
            <a:endParaRPr lang="fr-BE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sz="1800" dirty="0" smtClean="0">
                <a:sym typeface="Wingdings" panose="05000000000000000000" pitchFamily="2" charset="2"/>
              </a:rPr>
              <a:t> </a:t>
            </a:r>
            <a:r>
              <a:rPr lang="fr-BE" sz="1800" dirty="0" smtClean="0"/>
              <a:t>contact : </a:t>
            </a:r>
            <a:r>
              <a:rPr lang="fr-BE" sz="1800" dirty="0" smtClean="0">
                <a:hlinkClick r:id="rId7"/>
              </a:rPr>
              <a:t>contact@mybenefits.fgov.be</a:t>
            </a:r>
            <a:endParaRPr lang="fr-BE" sz="1800" dirty="0"/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30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9962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47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>
                <a:solidFill>
                  <a:srgbClr val="0070C0"/>
                </a:solidFill>
              </a:rPr>
              <a:t>Geharmoniseerde Sociale Statuten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smtClean="0">
                <a:solidFill>
                  <a:srgbClr val="0070C0"/>
                </a:solidFill>
              </a:rPr>
              <a:t>context</a:t>
            </a:r>
          </a:p>
          <a:p>
            <a:pPr lvl="1"/>
            <a:r>
              <a:rPr lang="nl-NL" dirty="0"/>
              <a:t>e</a:t>
            </a:r>
            <a:r>
              <a:rPr lang="nl-NL" dirty="0" smtClean="0"/>
              <a:t>r bestaat reeds een groot aantal gegevensuitwisselingen (voorkeurtarief, vrijstelling van taksen …)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egelmatig nieuwe aanvragen bij gegevensleveranciers leiden tot ad hoc ontwikkelingen</a:t>
            </a:r>
          </a:p>
          <a:p>
            <a:pPr lvl="1"/>
            <a:r>
              <a:rPr lang="nl-NL" dirty="0"/>
              <a:t>s</a:t>
            </a:r>
            <a:r>
              <a:rPr lang="nl-NL" dirty="0" smtClean="0"/>
              <a:t>ociale statuten zijn vaak complex en worden niet altijd begrepen door de verschillende betrokken partijen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eglementering inzake toekenning van ‘sociale’ rechten is ook complex (voordelen/voorwaarden/referteperiodes)</a:t>
            </a:r>
          </a:p>
          <a:p>
            <a:pPr lvl="1"/>
            <a:r>
              <a:rPr lang="nl-NL" dirty="0"/>
              <a:t>g</a:t>
            </a:r>
            <a:r>
              <a:rPr lang="nl-NL" dirty="0" smtClean="0"/>
              <a:t>een eenduidig begrippenapparaat</a:t>
            </a:r>
          </a:p>
          <a:p>
            <a:endParaRPr lang="fr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4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4266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en-US" dirty="0">
                <a:solidFill>
                  <a:srgbClr val="0070C0"/>
                </a:solidFill>
              </a:rPr>
              <a:t>Principes</a:t>
            </a:r>
          </a:p>
        </p:txBody>
      </p:sp>
      <p:sp>
        <p:nvSpPr>
          <p:cNvPr id="60419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altLang="en-US" dirty="0" smtClean="0"/>
              <a:t>feitelijke informatie beschikbaar bij één of meerdere actor(en) wordt ter beschikking gesteld van andere actoren die op basis daarvan automatisch rechten toekennen aan de burger zonder dat hij/zij daartoe een aanvraag moet doen</a:t>
            </a:r>
          </a:p>
          <a:p>
            <a:r>
              <a:rPr lang="nl-NL" altLang="en-US" dirty="0" smtClean="0"/>
              <a:t>gestandaardiseerde diensten om zoveel mogelijk te antwoorden op informatieaanvragen en meervoudige ontwikkelingen te vermijden/beperken, zowel voor de gegevensleveranciers (authentieke bronnen) als voor de instanties die voordelen toekennen</a:t>
            </a:r>
            <a:endParaRPr lang="nl-BE" altLang="en-US" dirty="0" smtClean="0"/>
          </a:p>
          <a:p>
            <a:r>
              <a:rPr lang="nl-NL" dirty="0" smtClean="0"/>
              <a:t>vermindering van het aantal gebruikte statuten en van de complexiteit ervan, een vermindering van de gegevensuitwisselingen</a:t>
            </a:r>
          </a:p>
          <a:p>
            <a:r>
              <a:rPr lang="nl-NL" dirty="0" smtClean="0"/>
              <a:t>vermindering van het aantal administratieve formaliteiten en papieren attesten die aan deze kwetsbare bevolkingsgroep wordt gevraagd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smtClean="0"/>
              <a:t>18/10/2019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5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9908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altLang="en-US" dirty="0" err="1" smtClean="0">
                <a:solidFill>
                  <a:srgbClr val="0070C0"/>
                </a:solidFill>
                <a:sym typeface="Arial" charset="0"/>
              </a:rPr>
              <a:t>Doelstellingen</a:t>
            </a:r>
            <a:r>
              <a:rPr lang="fr-BE" altLang="en-US" dirty="0" smtClean="0">
                <a:sym typeface="Arial" charset="0"/>
              </a:rPr>
              <a:t>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931224" cy="5112568"/>
          </a:xfrm>
        </p:spPr>
        <p:txBody>
          <a:bodyPr/>
          <a:lstStyle/>
          <a:p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/>
              <a:t>de </a:t>
            </a:r>
            <a:r>
              <a:rPr lang="fr-BE" dirty="0" err="1"/>
              <a:t>sociaal</a:t>
            </a:r>
            <a:r>
              <a:rPr lang="fr-BE" dirty="0"/>
              <a:t> </a:t>
            </a:r>
            <a:r>
              <a:rPr lang="fr-BE" dirty="0" err="1"/>
              <a:t>verzekerden</a:t>
            </a:r>
            <a:endParaRPr lang="fr-BE" dirty="0"/>
          </a:p>
          <a:p>
            <a:pPr lvl="1"/>
            <a:r>
              <a:rPr lang="fr-BE" dirty="0"/>
              <a:t>b</a:t>
            </a:r>
            <a:r>
              <a:rPr lang="fr-BE" dirty="0" smtClean="0"/>
              <a:t>urgers </a:t>
            </a:r>
            <a:r>
              <a:rPr lang="fr-BE" dirty="0" err="1"/>
              <a:t>maximaal</a:t>
            </a:r>
            <a:r>
              <a:rPr lang="fr-BE" dirty="0"/>
              <a:t> </a:t>
            </a:r>
            <a:r>
              <a:rPr lang="fr-BE" dirty="0" err="1"/>
              <a:t>laten</a:t>
            </a:r>
            <a:r>
              <a:rPr lang="fr-BE" dirty="0"/>
              <a:t> </a:t>
            </a:r>
            <a:r>
              <a:rPr lang="fr-BE" dirty="0" err="1"/>
              <a:t>genieten</a:t>
            </a:r>
            <a:r>
              <a:rPr lang="fr-BE" dirty="0"/>
              <a:t> van de </a:t>
            </a:r>
            <a:r>
              <a:rPr lang="fr-BE" dirty="0" err="1"/>
              <a:t>aanvullende</a:t>
            </a:r>
            <a:r>
              <a:rPr lang="fr-BE" dirty="0"/>
              <a:t> sociale </a:t>
            </a:r>
            <a:r>
              <a:rPr lang="fr-BE" dirty="0" err="1"/>
              <a:t>rechten</a:t>
            </a:r>
            <a:r>
              <a:rPr lang="fr-BE" dirty="0"/>
              <a:t> </a:t>
            </a:r>
            <a:r>
              <a:rPr lang="fr-BE" dirty="0" err="1"/>
              <a:t>waar</a:t>
            </a:r>
            <a:r>
              <a:rPr lang="fr-BE" dirty="0"/>
              <a:t> </a:t>
            </a:r>
            <a:r>
              <a:rPr lang="fr-BE" dirty="0" err="1"/>
              <a:t>ze</a:t>
            </a:r>
            <a:r>
              <a:rPr lang="fr-BE" dirty="0"/>
              <a:t> al </a:t>
            </a:r>
            <a:r>
              <a:rPr lang="fr-BE" dirty="0" err="1"/>
              <a:t>recht</a:t>
            </a:r>
            <a:r>
              <a:rPr lang="fr-BE" dirty="0"/>
              <a:t> op </a:t>
            </a:r>
            <a:r>
              <a:rPr lang="fr-BE" dirty="0" err="1"/>
              <a:t>hebben</a:t>
            </a:r>
            <a:endParaRPr lang="fr-BE" dirty="0"/>
          </a:p>
          <a:p>
            <a:pPr lvl="1"/>
            <a:r>
              <a:rPr lang="fr-BE" dirty="0" err="1"/>
              <a:t>a</a:t>
            </a:r>
            <a:r>
              <a:rPr lang="fr-BE" dirty="0" err="1" smtClean="0"/>
              <a:t>dministratieve</a:t>
            </a:r>
            <a:r>
              <a:rPr lang="fr-BE" dirty="0" smtClean="0"/>
              <a:t> </a:t>
            </a:r>
            <a:r>
              <a:rPr lang="fr-BE" dirty="0" err="1"/>
              <a:t>formaliteiten</a:t>
            </a:r>
            <a:r>
              <a:rPr lang="fr-BE" dirty="0"/>
              <a:t> </a:t>
            </a:r>
            <a:r>
              <a:rPr lang="fr-BE" dirty="0" err="1"/>
              <a:t>tot</a:t>
            </a:r>
            <a:r>
              <a:rPr lang="fr-BE" dirty="0"/>
              <a:t> </a:t>
            </a:r>
            <a:r>
              <a:rPr lang="fr-BE" dirty="0" err="1"/>
              <a:t>een</a:t>
            </a:r>
            <a:r>
              <a:rPr lang="fr-BE" dirty="0"/>
              <a:t> minimum </a:t>
            </a:r>
            <a:r>
              <a:rPr lang="fr-BE" dirty="0" err="1"/>
              <a:t>beperken</a:t>
            </a:r>
            <a:r>
              <a:rPr lang="fr-BE" dirty="0"/>
              <a:t> &amp; </a:t>
            </a:r>
            <a:r>
              <a:rPr lang="fr-BE" dirty="0" err="1"/>
              <a:t>rekening</a:t>
            </a:r>
            <a:r>
              <a:rPr lang="fr-BE" dirty="0"/>
              <a:t> </a:t>
            </a:r>
            <a:r>
              <a:rPr lang="fr-BE" dirty="0" err="1"/>
              <a:t>houden</a:t>
            </a:r>
            <a:r>
              <a:rPr lang="fr-BE" dirty="0"/>
              <a:t> met de </a:t>
            </a:r>
            <a:r>
              <a:rPr lang="fr-BE" dirty="0" err="1"/>
              <a:t>realiteit</a:t>
            </a:r>
            <a:r>
              <a:rPr lang="fr-BE" dirty="0"/>
              <a:t> op het </a:t>
            </a:r>
            <a:r>
              <a:rPr lang="fr-BE" dirty="0" err="1"/>
              <a:t>terrein</a:t>
            </a:r>
            <a:endParaRPr lang="fr-BE" dirty="0"/>
          </a:p>
          <a:p>
            <a:pPr lvl="1"/>
            <a:endParaRPr lang="fr-BE" dirty="0"/>
          </a:p>
          <a:p>
            <a:r>
              <a:rPr lang="fr-BE" dirty="0" err="1"/>
              <a:t>v</a:t>
            </a:r>
            <a:r>
              <a:rPr lang="fr-BE" dirty="0" err="1" smtClean="0"/>
              <a:t>oor</a:t>
            </a:r>
            <a:r>
              <a:rPr lang="fr-BE" dirty="0" smtClean="0"/>
              <a:t> </a:t>
            </a:r>
            <a:r>
              <a:rPr lang="fr-BE" dirty="0"/>
              <a:t>de </a:t>
            </a:r>
            <a:r>
              <a:rPr lang="fr-BE" dirty="0" err="1"/>
              <a:t>instellingen</a:t>
            </a:r>
            <a:r>
              <a:rPr lang="fr-BE" dirty="0"/>
              <a:t> / </a:t>
            </a:r>
            <a:r>
              <a:rPr lang="fr-BE" dirty="0" err="1"/>
              <a:t>actoren</a:t>
            </a:r>
            <a:r>
              <a:rPr lang="fr-BE" dirty="0"/>
              <a:t> die het </a:t>
            </a:r>
            <a:r>
              <a:rPr lang="fr-BE" dirty="0" err="1"/>
              <a:t>voordeel</a:t>
            </a:r>
            <a:r>
              <a:rPr lang="fr-BE" dirty="0"/>
              <a:t> </a:t>
            </a:r>
            <a:r>
              <a:rPr lang="fr-BE" dirty="0" err="1"/>
              <a:t>toekennen</a:t>
            </a:r>
            <a:endParaRPr lang="fr-BE" dirty="0"/>
          </a:p>
          <a:p>
            <a:pPr lvl="1"/>
            <a:r>
              <a:rPr lang="fr-BE" dirty="0" err="1"/>
              <a:t>v</a:t>
            </a:r>
            <a:r>
              <a:rPr lang="fr-BE" dirty="0" err="1" smtClean="0"/>
              <a:t>lot</a:t>
            </a:r>
            <a:r>
              <a:rPr lang="fr-BE" dirty="0" smtClean="0"/>
              <a:t> </a:t>
            </a:r>
            <a:r>
              <a:rPr lang="fr-BE" dirty="0" err="1"/>
              <a:t>alle</a:t>
            </a:r>
            <a:r>
              <a:rPr lang="fr-BE" dirty="0"/>
              <a:t> </a:t>
            </a:r>
            <a:r>
              <a:rPr lang="fr-BE" dirty="0" err="1"/>
              <a:t>nodige</a:t>
            </a:r>
            <a:r>
              <a:rPr lang="fr-BE" dirty="0"/>
              <a:t> </a:t>
            </a:r>
            <a:r>
              <a:rPr lang="fr-BE" dirty="0" err="1"/>
              <a:t>informatie</a:t>
            </a:r>
            <a:r>
              <a:rPr lang="fr-BE" dirty="0"/>
              <a:t> ter </a:t>
            </a:r>
            <a:r>
              <a:rPr lang="fr-BE" dirty="0" err="1"/>
              <a:t>beschikking</a:t>
            </a:r>
            <a:r>
              <a:rPr lang="fr-BE" dirty="0"/>
              <a:t> </a:t>
            </a:r>
            <a:r>
              <a:rPr lang="fr-BE" dirty="0" err="1"/>
              <a:t>stellen</a:t>
            </a:r>
            <a:r>
              <a:rPr lang="fr-BE" dirty="0"/>
              <a:t> </a:t>
            </a:r>
            <a:r>
              <a:rPr lang="fr-BE" dirty="0" err="1"/>
              <a:t>voor</a:t>
            </a:r>
            <a:r>
              <a:rPr lang="fr-BE" dirty="0"/>
              <a:t> de </a:t>
            </a:r>
            <a:r>
              <a:rPr lang="fr-BE" dirty="0" err="1"/>
              <a:t>toekenning</a:t>
            </a:r>
            <a:r>
              <a:rPr lang="fr-BE" dirty="0"/>
              <a:t> (</a:t>
            </a:r>
            <a:r>
              <a:rPr lang="fr-BE" dirty="0" err="1"/>
              <a:t>sociaal</a:t>
            </a:r>
            <a:r>
              <a:rPr lang="fr-BE" dirty="0"/>
              <a:t> </a:t>
            </a:r>
            <a:r>
              <a:rPr lang="fr-BE" dirty="0" err="1"/>
              <a:t>statuut</a:t>
            </a:r>
            <a:r>
              <a:rPr lang="fr-BE" dirty="0"/>
              <a:t>, </a:t>
            </a:r>
            <a:r>
              <a:rPr lang="fr-BE" dirty="0" err="1"/>
              <a:t>domicilieadres</a:t>
            </a:r>
            <a:r>
              <a:rPr lang="fr-BE" dirty="0"/>
              <a:t>…)</a:t>
            </a:r>
          </a:p>
          <a:p>
            <a:pPr lvl="1"/>
            <a:r>
              <a:rPr lang="fr-BE" dirty="0" err="1"/>
              <a:t>v</a:t>
            </a:r>
            <a:r>
              <a:rPr lang="fr-BE" dirty="0" err="1" smtClean="0"/>
              <a:t>ermijden</a:t>
            </a:r>
            <a:r>
              <a:rPr lang="fr-BE" dirty="0" smtClean="0"/>
              <a:t> </a:t>
            </a:r>
            <a:r>
              <a:rPr lang="fr-BE" dirty="0"/>
              <a:t>van </a:t>
            </a:r>
            <a:r>
              <a:rPr lang="fr-BE" dirty="0" err="1" smtClean="0"/>
              <a:t>eventueel</a:t>
            </a:r>
            <a:r>
              <a:rPr lang="fr-BE" dirty="0" smtClean="0"/>
              <a:t> </a:t>
            </a:r>
            <a:r>
              <a:rPr lang="fr-BE" dirty="0" err="1"/>
              <a:t>misbruik</a:t>
            </a:r>
            <a:endParaRPr lang="fr-BE" dirty="0"/>
          </a:p>
          <a:p>
            <a:endParaRPr lang="fr-BE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259632" y="5301208"/>
            <a:ext cx="6696744" cy="612938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3696" y="5361967"/>
            <a:ext cx="5878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BE" sz="24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toekenning</a:t>
            </a:r>
            <a:r>
              <a:rPr lang="fr-BE" sz="2400" dirty="0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fr-BE" sz="240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van </a:t>
            </a:r>
            <a:r>
              <a:rPr lang="fr-BE" sz="2400" dirty="0" err="1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rechten</a:t>
            </a:r>
            <a:r>
              <a:rPr lang="fr-BE" sz="240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fr-BE" sz="2400" dirty="0" err="1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verder</a:t>
            </a:r>
            <a:r>
              <a:rPr lang="fr-BE" sz="240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fr-BE" sz="2400" b="1" dirty="0" err="1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verbeteren</a:t>
            </a:r>
            <a:endParaRPr lang="fr-BE" sz="2400" b="1" dirty="0">
              <a:solidFill>
                <a:srgbClr val="0070C0"/>
              </a:solidFill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6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9356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0070C0"/>
                </a:solidFill>
              </a:rPr>
              <a:t>Huidige</a:t>
            </a:r>
            <a:r>
              <a:rPr lang="fr-BE" dirty="0">
                <a:solidFill>
                  <a:srgbClr val="0070C0"/>
                </a:solidFill>
              </a:rPr>
              <a:t> </a:t>
            </a:r>
            <a:r>
              <a:rPr lang="fr-BE" dirty="0" err="1">
                <a:solidFill>
                  <a:srgbClr val="0070C0"/>
                </a:solidFill>
              </a:rPr>
              <a:t>aanpak</a:t>
            </a:r>
            <a:r>
              <a:rPr lang="fr-BE" dirty="0">
                <a:solidFill>
                  <a:srgbClr val="0070C0"/>
                </a:solidFill>
              </a:rPr>
              <a:t> – GSS-</a:t>
            </a:r>
            <a:r>
              <a:rPr lang="fr-BE" dirty="0" err="1">
                <a:solidFill>
                  <a:srgbClr val="0070C0"/>
                </a:solidFill>
              </a:rPr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marL="92075" indent="0">
              <a:buNone/>
            </a:pPr>
            <a:r>
              <a:rPr lang="nl-NL" sz="3200" dirty="0" smtClean="0"/>
              <a:t>sinds </a:t>
            </a:r>
            <a:r>
              <a:rPr lang="nl-NL" sz="3200" dirty="0"/>
              <a:t>2016 </a:t>
            </a:r>
            <a:r>
              <a:rPr lang="nl-BE" sz="3200" dirty="0" smtClean="0">
                <a:solidFill>
                  <a:srgbClr val="0070C0"/>
                </a:solidFill>
              </a:rPr>
              <a:t>batch-raadpleging</a:t>
            </a:r>
            <a:r>
              <a:rPr lang="nl-BE" sz="3200" dirty="0" smtClean="0"/>
              <a:t> </a:t>
            </a:r>
            <a:r>
              <a:rPr lang="nl-BE" sz="3200" dirty="0"/>
              <a:t>van de gegevensbank </a:t>
            </a:r>
            <a:r>
              <a:rPr lang="nl-BE" sz="3200" dirty="0" smtClean="0"/>
              <a:t>GSS (</a:t>
            </a:r>
            <a:r>
              <a:rPr lang="nl-BE" sz="3200" dirty="0" smtClean="0">
                <a:solidFill>
                  <a:srgbClr val="0070C0"/>
                </a:solidFill>
              </a:rPr>
              <a:t>bufferdatabank</a:t>
            </a:r>
            <a:r>
              <a:rPr lang="nl-BE" sz="3200" dirty="0" smtClean="0"/>
              <a:t>)</a:t>
            </a:r>
            <a:endParaRPr lang="nl-BE" sz="3200" dirty="0"/>
          </a:p>
          <a:p>
            <a:pPr marL="719138" lvl="1" indent="-261938"/>
            <a:r>
              <a:rPr lang="nl-NL" sz="2500" dirty="0" smtClean="0"/>
              <a:t>wordt </a:t>
            </a:r>
            <a:r>
              <a:rPr lang="nl-NL" sz="2500" dirty="0"/>
              <a:t>driemaandelijks gevoed door </a:t>
            </a:r>
            <a:r>
              <a:rPr lang="nl-NL" sz="2500" dirty="0" smtClean="0"/>
              <a:t>de 6 authentieke bronnen : </a:t>
            </a:r>
            <a:r>
              <a:rPr lang="nl-NL" sz="2300" dirty="0" smtClean="0"/>
              <a:t>FPD</a:t>
            </a:r>
            <a:r>
              <a:rPr lang="nl-NL" sz="2300" dirty="0"/>
              <a:t>, DGPH, POD MI, ziekenfondsen, </a:t>
            </a:r>
            <a:r>
              <a:rPr lang="nl-NL" sz="2300" dirty="0" smtClean="0"/>
              <a:t>VSB, </a:t>
            </a:r>
            <a:r>
              <a:rPr lang="nl-NL" sz="2300" dirty="0"/>
              <a:t>Kind &amp; Gezin</a:t>
            </a:r>
          </a:p>
          <a:p>
            <a:pPr lvl="2"/>
            <a:endParaRPr lang="nl-NL" sz="900" dirty="0"/>
          </a:p>
          <a:p>
            <a:pPr lvl="1"/>
            <a:r>
              <a:rPr lang="nl-NL" sz="2500" dirty="0" smtClean="0"/>
              <a:t>hierdoor </a:t>
            </a:r>
            <a:r>
              <a:rPr lang="nl-NL" sz="2500" dirty="0"/>
              <a:t>kunnen de rechten van een categorie van personen (die op voorhand is gekend bij de toekennende instantie) worden </a:t>
            </a:r>
            <a:r>
              <a:rPr lang="nl-NL" sz="2500" dirty="0" smtClean="0"/>
              <a:t>geautomatiseerd</a:t>
            </a:r>
            <a:endParaRPr lang="nl-NL" sz="2500" dirty="0"/>
          </a:p>
          <a:p>
            <a:pPr lvl="2"/>
            <a:endParaRPr lang="nl-NL" sz="800" dirty="0" smtClean="0"/>
          </a:p>
          <a:p>
            <a:pPr lvl="2"/>
            <a:r>
              <a:rPr lang="nl-NL" sz="2200" dirty="0" smtClean="0"/>
              <a:t>vb. alle </a:t>
            </a:r>
            <a:r>
              <a:rPr lang="nl-NL" sz="2200" dirty="0"/>
              <a:t>inwoners van een </a:t>
            </a:r>
            <a:r>
              <a:rPr lang="nl-NL" sz="2200" dirty="0" smtClean="0"/>
              <a:t>gemeente</a:t>
            </a:r>
            <a:r>
              <a:rPr lang="nl-NL" sz="2200" dirty="0"/>
              <a:t>, een provincie</a:t>
            </a:r>
          </a:p>
          <a:p>
            <a:pPr lvl="2"/>
            <a:r>
              <a:rPr lang="nl-NL" sz="2200" dirty="0"/>
              <a:t>v</a:t>
            </a:r>
            <a:r>
              <a:rPr lang="nl-NL" sz="2200" dirty="0" smtClean="0"/>
              <a:t>b. alle </a:t>
            </a:r>
            <a:r>
              <a:rPr lang="nl-NL" sz="2200" dirty="0"/>
              <a:t>gezinnen aangesloten op </a:t>
            </a:r>
            <a:r>
              <a:rPr lang="nl-NL" sz="2200" dirty="0" smtClean="0"/>
              <a:t>gas</a:t>
            </a:r>
          </a:p>
          <a:p>
            <a:pPr lvl="2"/>
            <a:endParaRPr lang="nl-NL" sz="900" dirty="0"/>
          </a:p>
          <a:p>
            <a:pPr lvl="1"/>
            <a:r>
              <a:rPr lang="en-US" sz="2600" dirty="0" err="1"/>
              <a:t>enkele</a:t>
            </a:r>
            <a:r>
              <a:rPr lang="en-US" sz="2600" dirty="0"/>
              <a:t> </a:t>
            </a:r>
            <a:r>
              <a:rPr lang="en-US" sz="2600" dirty="0" err="1"/>
              <a:t>voorbeelden</a:t>
            </a:r>
            <a:r>
              <a:rPr lang="en-US" sz="2600" dirty="0"/>
              <a:t> </a:t>
            </a:r>
            <a:endParaRPr lang="en-US" sz="2600" b="1" dirty="0"/>
          </a:p>
          <a:p>
            <a:pPr lvl="2"/>
            <a:endParaRPr lang="en-US" sz="800" dirty="0" smtClean="0"/>
          </a:p>
          <a:p>
            <a:pPr lvl="2"/>
            <a:r>
              <a:rPr lang="en-US" sz="2100" dirty="0" err="1" smtClean="0"/>
              <a:t>sociaal</a:t>
            </a:r>
            <a:r>
              <a:rPr lang="en-US" sz="2100" dirty="0" smtClean="0"/>
              <a:t> </a:t>
            </a:r>
            <a:r>
              <a:rPr lang="en-US" sz="2100" dirty="0" err="1"/>
              <a:t>tarief</a:t>
            </a:r>
            <a:r>
              <a:rPr lang="en-US" sz="2100" dirty="0"/>
              <a:t> gas / </a:t>
            </a:r>
            <a:r>
              <a:rPr lang="en-US" sz="2100" dirty="0" err="1"/>
              <a:t>elektriciteit</a:t>
            </a:r>
            <a:r>
              <a:rPr lang="en-US" sz="2100" dirty="0"/>
              <a:t>: ca. 416.000 burgers in </a:t>
            </a:r>
            <a:r>
              <a:rPr lang="en-US" sz="2100" dirty="0" err="1"/>
              <a:t>België</a:t>
            </a:r>
            <a:endParaRPr lang="en-US" sz="2100" dirty="0"/>
          </a:p>
          <a:p>
            <a:pPr lvl="2"/>
            <a:r>
              <a:rPr lang="en-US" sz="2100" dirty="0" err="1"/>
              <a:t>sociaal</a:t>
            </a:r>
            <a:r>
              <a:rPr lang="en-US" sz="2100" dirty="0"/>
              <a:t> </a:t>
            </a:r>
            <a:r>
              <a:rPr lang="en-US" sz="2100" dirty="0" err="1"/>
              <a:t>tarief</a:t>
            </a:r>
            <a:r>
              <a:rPr lang="en-US" sz="2100" dirty="0"/>
              <a:t> water: ca. 267.000 burgers in </a:t>
            </a:r>
            <a:r>
              <a:rPr lang="en-US" sz="2100" dirty="0" err="1"/>
              <a:t>Vlaanderen</a:t>
            </a:r>
            <a:endParaRPr lang="en-US" sz="2100" dirty="0"/>
          </a:p>
          <a:p>
            <a:pPr lvl="2"/>
            <a:r>
              <a:rPr lang="en-US" sz="2100" dirty="0" err="1"/>
              <a:t>verminderd</a:t>
            </a:r>
            <a:r>
              <a:rPr lang="en-US" sz="2100" dirty="0"/>
              <a:t> </a:t>
            </a:r>
            <a:r>
              <a:rPr lang="en-US" sz="2100" dirty="0" err="1"/>
              <a:t>tarief</a:t>
            </a:r>
            <a:r>
              <a:rPr lang="en-US" sz="2100" dirty="0"/>
              <a:t> </a:t>
            </a:r>
            <a:r>
              <a:rPr lang="en-US" sz="2100" dirty="0" err="1"/>
              <a:t>voor</a:t>
            </a:r>
            <a:r>
              <a:rPr lang="en-US" sz="2100" dirty="0"/>
              <a:t> abonnement De </a:t>
            </a:r>
            <a:r>
              <a:rPr lang="en-US" sz="2100" dirty="0" err="1"/>
              <a:t>Lijn</a:t>
            </a:r>
            <a:r>
              <a:rPr lang="en-US" sz="2100" dirty="0"/>
              <a:t>: ca. 165.000 burgers in </a:t>
            </a:r>
            <a:r>
              <a:rPr lang="en-US" sz="2100" dirty="0" err="1"/>
              <a:t>Vlaanderen</a:t>
            </a:r>
            <a:endParaRPr lang="en-US" sz="2100" dirty="0"/>
          </a:p>
          <a:p>
            <a:pPr lvl="2"/>
            <a:r>
              <a:rPr lang="en-US" sz="2100" dirty="0" err="1"/>
              <a:t>korting</a:t>
            </a:r>
            <a:r>
              <a:rPr lang="en-US" sz="2100" dirty="0"/>
              <a:t> </a:t>
            </a:r>
            <a:r>
              <a:rPr lang="en-US" sz="2100" dirty="0" err="1"/>
              <a:t>provinciale</a:t>
            </a:r>
            <a:r>
              <a:rPr lang="en-US" sz="2100" dirty="0"/>
              <a:t> </a:t>
            </a:r>
            <a:r>
              <a:rPr lang="en-US" sz="2100" dirty="0" err="1"/>
              <a:t>belasting</a:t>
            </a:r>
            <a:r>
              <a:rPr lang="en-US" sz="2100" dirty="0"/>
              <a:t>: ca. 105.000 burgers in Oost-</a:t>
            </a:r>
            <a:r>
              <a:rPr lang="en-US" sz="2100" dirty="0" err="1"/>
              <a:t>Vlaanderen</a:t>
            </a:r>
            <a:endParaRPr lang="en-US" sz="2100" dirty="0"/>
          </a:p>
          <a:p>
            <a:pPr lvl="2"/>
            <a:r>
              <a:rPr lang="en-US" sz="2100" dirty="0" err="1"/>
              <a:t>verminderd</a:t>
            </a:r>
            <a:r>
              <a:rPr lang="en-US" sz="2100" dirty="0"/>
              <a:t> </a:t>
            </a:r>
            <a:r>
              <a:rPr lang="en-US" sz="2100" dirty="0" err="1"/>
              <a:t>tarief</a:t>
            </a:r>
            <a:r>
              <a:rPr lang="en-US" sz="2100" dirty="0"/>
              <a:t> </a:t>
            </a:r>
            <a:r>
              <a:rPr lang="en-US" sz="2100" dirty="0" err="1"/>
              <a:t>buitenschoolse</a:t>
            </a:r>
            <a:r>
              <a:rPr lang="en-US" sz="2100" dirty="0"/>
              <a:t> </a:t>
            </a:r>
            <a:r>
              <a:rPr lang="en-US" sz="2100" dirty="0" err="1"/>
              <a:t>kinderopvang</a:t>
            </a:r>
            <a:r>
              <a:rPr lang="en-US" sz="2100" dirty="0"/>
              <a:t>: ca. 2.700 </a:t>
            </a:r>
            <a:r>
              <a:rPr lang="en-US" sz="2100" dirty="0" err="1"/>
              <a:t>kinderen</a:t>
            </a:r>
            <a:r>
              <a:rPr lang="en-US" sz="2100" dirty="0"/>
              <a:t> in </a:t>
            </a:r>
            <a:r>
              <a:rPr lang="en-US" sz="2100" dirty="0" err="1"/>
              <a:t>gemeente</a:t>
            </a:r>
            <a:r>
              <a:rPr lang="en-US" sz="2100" dirty="0"/>
              <a:t> Anderlecht</a:t>
            </a:r>
          </a:p>
          <a:p>
            <a:pPr lvl="2"/>
            <a:r>
              <a:rPr lang="en-US" sz="2100" dirty="0" err="1"/>
              <a:t>verminderde</a:t>
            </a:r>
            <a:r>
              <a:rPr lang="en-US" sz="2100" dirty="0"/>
              <a:t> </a:t>
            </a:r>
            <a:r>
              <a:rPr lang="en-US" sz="2100" dirty="0" err="1"/>
              <a:t>heffing</a:t>
            </a:r>
            <a:r>
              <a:rPr lang="en-US" sz="2100" dirty="0"/>
              <a:t> </a:t>
            </a:r>
            <a:r>
              <a:rPr lang="en-US" sz="2100" dirty="0" err="1"/>
              <a:t>voor</a:t>
            </a:r>
            <a:r>
              <a:rPr lang="en-US" sz="2100" dirty="0"/>
              <a:t> </a:t>
            </a:r>
            <a:r>
              <a:rPr lang="en-US" sz="2100" dirty="0" err="1"/>
              <a:t>huisvuilophaling</a:t>
            </a:r>
            <a:r>
              <a:rPr lang="en-US" sz="2100" dirty="0"/>
              <a:t>: ca. 2.300 </a:t>
            </a:r>
            <a:r>
              <a:rPr lang="en-US" sz="2100" dirty="0" err="1"/>
              <a:t>gezinnen</a:t>
            </a:r>
            <a:r>
              <a:rPr lang="en-US" sz="2100" dirty="0"/>
              <a:t> in </a:t>
            </a:r>
            <a:r>
              <a:rPr lang="en-US" sz="2100" dirty="0" err="1"/>
              <a:t>stad</a:t>
            </a:r>
            <a:r>
              <a:rPr lang="en-US" sz="2100" dirty="0"/>
              <a:t> Charleroi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1520" y="1219681"/>
            <a:ext cx="287867" cy="279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50" dirty="0" smtClean="0"/>
              <a:t>1</a:t>
            </a:r>
            <a:endParaRPr lang="en-US" sz="135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prstClr val="black"/>
                </a:solidFill>
              </a:rPr>
              <a:t>18/10/2019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7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72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70C0"/>
                </a:solidFill>
              </a:rPr>
              <a:t>Bufferdatabank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2" y="1344368"/>
            <a:ext cx="7272808" cy="49065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8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3852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>
                <a:solidFill>
                  <a:srgbClr val="0070C0"/>
                </a:solidFill>
              </a:rPr>
              <a:t>Authentieke</a:t>
            </a:r>
            <a:r>
              <a:rPr lang="fr-BE" dirty="0">
                <a:solidFill>
                  <a:srgbClr val="0070C0"/>
                </a:solidFill>
              </a:rPr>
              <a:t> </a:t>
            </a:r>
            <a:r>
              <a:rPr lang="fr-BE" dirty="0" err="1">
                <a:solidFill>
                  <a:srgbClr val="0070C0"/>
                </a:solidFill>
              </a:rPr>
              <a:t>bronnen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6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authentieke</a:t>
            </a:r>
            <a:r>
              <a:rPr lang="en-US" dirty="0"/>
              <a:t> </a:t>
            </a:r>
            <a:r>
              <a:rPr lang="en-US" dirty="0" err="1"/>
              <a:t>bronnen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Federale</a:t>
            </a:r>
            <a:r>
              <a:rPr lang="en-US" dirty="0"/>
              <a:t> </a:t>
            </a:r>
            <a:r>
              <a:rPr lang="en-US" dirty="0" err="1"/>
              <a:t>Pensioendienst</a:t>
            </a:r>
            <a:r>
              <a:rPr lang="en-US" dirty="0"/>
              <a:t> (vb. </a:t>
            </a:r>
            <a:r>
              <a:rPr lang="en-US" dirty="0" err="1"/>
              <a:t>Inkomensgarantie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ouderen</a:t>
            </a:r>
            <a:r>
              <a:rPr lang="en-US" dirty="0"/>
              <a:t> - IGO)</a:t>
            </a:r>
          </a:p>
          <a:p>
            <a:pPr lvl="1"/>
            <a:r>
              <a:rPr lang="en-US" dirty="0"/>
              <a:t>OCMW (vb. </a:t>
            </a:r>
            <a:r>
              <a:rPr lang="en-US" dirty="0" err="1"/>
              <a:t>Leefloon</a:t>
            </a:r>
            <a:r>
              <a:rPr lang="en-US" dirty="0"/>
              <a:t> - (e)LL)</a:t>
            </a:r>
          </a:p>
          <a:p>
            <a:pPr lvl="1"/>
            <a:r>
              <a:rPr lang="en-US" dirty="0"/>
              <a:t>DG </a:t>
            </a:r>
            <a:r>
              <a:rPr lang="en-US" dirty="0" err="1"/>
              <a:t>Personen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Handicap (vb. </a:t>
            </a:r>
            <a:r>
              <a:rPr lang="en-US" dirty="0" err="1"/>
              <a:t>Erkende</a:t>
            </a:r>
            <a:r>
              <a:rPr lang="en-US" dirty="0"/>
              <a:t> handicap, </a:t>
            </a:r>
            <a:r>
              <a:rPr lang="en-US" dirty="0" err="1"/>
              <a:t>Inkomensvervangende</a:t>
            </a:r>
            <a:r>
              <a:rPr lang="en-US" dirty="0"/>
              <a:t> </a:t>
            </a:r>
            <a:r>
              <a:rPr lang="en-US" dirty="0" err="1"/>
              <a:t>tegemoetkoming</a:t>
            </a:r>
            <a:r>
              <a:rPr lang="en-US" dirty="0"/>
              <a:t> - IVT)</a:t>
            </a:r>
          </a:p>
          <a:p>
            <a:pPr lvl="1"/>
            <a:r>
              <a:rPr lang="en-US" dirty="0" err="1"/>
              <a:t>ziekenfondsen</a:t>
            </a:r>
            <a:r>
              <a:rPr lang="en-US" dirty="0"/>
              <a:t> (vb. </a:t>
            </a:r>
            <a:r>
              <a:rPr lang="en-US" dirty="0" err="1"/>
              <a:t>Verhoogde</a:t>
            </a:r>
            <a:r>
              <a:rPr lang="en-US" dirty="0"/>
              <a:t> </a:t>
            </a:r>
            <a:r>
              <a:rPr lang="en-US" dirty="0" err="1"/>
              <a:t>Tegemoetkoming</a:t>
            </a:r>
            <a:r>
              <a:rPr lang="en-US" dirty="0"/>
              <a:t> - VT)</a:t>
            </a:r>
          </a:p>
          <a:p>
            <a:pPr lvl="1"/>
            <a:r>
              <a:rPr lang="en-US" dirty="0" err="1"/>
              <a:t>Vlaamse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bescherming</a:t>
            </a:r>
            <a:r>
              <a:rPr lang="en-US" dirty="0"/>
              <a:t> (vb. </a:t>
            </a:r>
            <a:r>
              <a:rPr lang="en-US" dirty="0" err="1"/>
              <a:t>tegemoetkoming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hulp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bejaarden</a:t>
            </a:r>
            <a:r>
              <a:rPr lang="en-US" dirty="0"/>
              <a:t> - THAB)</a:t>
            </a:r>
          </a:p>
          <a:p>
            <a:pPr lvl="1"/>
            <a:r>
              <a:rPr lang="en-US" dirty="0"/>
              <a:t>Kind &amp; </a:t>
            </a:r>
            <a:r>
              <a:rPr lang="en-US" dirty="0" err="1"/>
              <a:t>Gezin</a:t>
            </a:r>
            <a:r>
              <a:rPr lang="en-US" dirty="0"/>
              <a:t> (</a:t>
            </a:r>
            <a:r>
              <a:rPr lang="en-US" dirty="0" err="1"/>
              <a:t>bv</a:t>
            </a:r>
            <a:r>
              <a:rPr lang="en-US" dirty="0"/>
              <a:t>. </a:t>
            </a:r>
            <a:r>
              <a:rPr lang="en-US" dirty="0" err="1"/>
              <a:t>kinderen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specifieke</a:t>
            </a:r>
            <a:r>
              <a:rPr lang="en-US" dirty="0"/>
              <a:t> </a:t>
            </a:r>
            <a:r>
              <a:rPr lang="en-US" dirty="0" err="1" smtClean="0"/>
              <a:t>ondersteuningsbehoefte</a:t>
            </a:r>
            <a:r>
              <a:rPr lang="en-US" dirty="0" smtClean="0"/>
              <a:t> - </a:t>
            </a:r>
            <a:r>
              <a:rPr lang="en-US" dirty="0"/>
              <a:t>P1-4)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18/10/2019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9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3718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7638</TotalTime>
  <Words>1319</Words>
  <Application>Microsoft Office PowerPoint</Application>
  <PresentationFormat>On-screen Show (4:3)</PresentationFormat>
  <Paragraphs>300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Verdana</vt:lpstr>
      <vt:lpstr>Wingdings</vt:lpstr>
      <vt:lpstr>1_Office Theme</vt:lpstr>
      <vt:lpstr>Office Theme</vt:lpstr>
      <vt:lpstr>Aanvullende rechten Geharmoniseerde Sociale Statuten (GSS)  MyBEnefits</vt:lpstr>
      <vt:lpstr>Aanvullende rechten</vt:lpstr>
      <vt:lpstr>Aanvullende rechten</vt:lpstr>
      <vt:lpstr>Geharmoniseerde Sociale Statuten </vt:lpstr>
      <vt:lpstr>Principes</vt:lpstr>
      <vt:lpstr>Doelstellingen </vt:lpstr>
      <vt:lpstr>Huidige aanpak – GSS-project</vt:lpstr>
      <vt:lpstr>Bufferdatabank</vt:lpstr>
      <vt:lpstr>Authentieke bronnen</vt:lpstr>
      <vt:lpstr>Bufferdatabank - voordelen</vt:lpstr>
      <vt:lpstr>Juridische aspecten</vt:lpstr>
      <vt:lpstr>Vereenvoudiging van de reglementering</vt:lpstr>
      <vt:lpstr>Legoblok filosofie</vt:lpstr>
      <vt:lpstr>Legoblok filosofie</vt:lpstr>
      <vt:lpstr>Huidige aanpak – GSS-project</vt:lpstr>
      <vt:lpstr>Bijkomende aanpak</vt:lpstr>
      <vt:lpstr>Veilig aanmelden</vt:lpstr>
      <vt:lpstr>Mobiele App</vt:lpstr>
      <vt:lpstr>Burger - raadplegen &amp; code creëren</vt:lpstr>
      <vt:lpstr>Professional - raadplegen</vt:lpstr>
      <vt:lpstr>Professional - resultaat</vt:lpstr>
      <vt:lpstr>Webapp</vt:lpstr>
      <vt:lpstr>Burger : website &amp; online toepassing</vt:lpstr>
      <vt:lpstr>Burger - sociale statuten raadplegen</vt:lpstr>
      <vt:lpstr>Burger - code creëren</vt:lpstr>
      <vt:lpstr>Attest</vt:lpstr>
      <vt:lpstr>Professional - raadpleging</vt:lpstr>
      <vt:lpstr>Professional - resultaat </vt:lpstr>
      <vt:lpstr>PowerPoint Presentation</vt:lpstr>
      <vt:lpstr>Geharmoniseerd Sociale Statuten</vt:lpstr>
      <vt:lpstr>PowerPoint Presentation</vt:lpstr>
    </vt:vector>
  </TitlesOfParts>
  <Company>KSZ-BCSS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Statuts sociaux harmonisés - droits dérivés</dc:title>
  <dc:creator>Isabelle Leroy</dc:creator>
  <cp:lastModifiedBy>Sanne Miseur (KSZ-BCSS)</cp:lastModifiedBy>
  <cp:revision>365</cp:revision>
  <cp:lastPrinted>2019-09-25T11:15:37Z</cp:lastPrinted>
  <dcterms:created xsi:type="dcterms:W3CDTF">2017-01-30T10:21:21Z</dcterms:created>
  <dcterms:modified xsi:type="dcterms:W3CDTF">2019-09-30T09:41:22Z</dcterms:modified>
</cp:coreProperties>
</file>