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8"/>
  </p:notesMasterIdLst>
  <p:handoutMasterIdLst>
    <p:handoutMasterId r:id="rId39"/>
  </p:handoutMasterIdLst>
  <p:sldIdLst>
    <p:sldId id="256" r:id="rId2"/>
    <p:sldId id="278" r:id="rId3"/>
    <p:sldId id="281" r:id="rId4"/>
    <p:sldId id="282" r:id="rId5"/>
    <p:sldId id="283" r:id="rId6"/>
    <p:sldId id="284" r:id="rId7"/>
    <p:sldId id="285" r:id="rId8"/>
    <p:sldId id="286" r:id="rId9"/>
    <p:sldId id="287" r:id="rId10"/>
    <p:sldId id="288" r:id="rId11"/>
    <p:sldId id="289" r:id="rId12"/>
    <p:sldId id="290" r:id="rId13"/>
    <p:sldId id="291" r:id="rId14"/>
    <p:sldId id="292" r:id="rId15"/>
    <p:sldId id="293" r:id="rId16"/>
    <p:sldId id="294" r:id="rId17"/>
    <p:sldId id="295" r:id="rId18"/>
    <p:sldId id="296" r:id="rId19"/>
    <p:sldId id="297" r:id="rId20"/>
    <p:sldId id="298" r:id="rId21"/>
    <p:sldId id="299" r:id="rId22"/>
    <p:sldId id="300" r:id="rId23"/>
    <p:sldId id="301" r:id="rId24"/>
    <p:sldId id="302" r:id="rId25"/>
    <p:sldId id="303" r:id="rId26"/>
    <p:sldId id="304" r:id="rId27"/>
    <p:sldId id="305" r:id="rId28"/>
    <p:sldId id="306" r:id="rId29"/>
    <p:sldId id="307" r:id="rId30"/>
    <p:sldId id="308" r:id="rId31"/>
    <p:sldId id="309" r:id="rId32"/>
    <p:sldId id="310" r:id="rId33"/>
    <p:sldId id="311" r:id="rId34"/>
    <p:sldId id="312" r:id="rId35"/>
    <p:sldId id="279" r:id="rId36"/>
    <p:sldId id="262" r:id="rId37"/>
  </p:sldIdLst>
  <p:sldSz cx="9144000" cy="5143500" type="screen16x9"/>
  <p:notesSz cx="7099300" cy="10234613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97AD"/>
    <a:srgbClr val="8787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36" autoAdjust="0"/>
    <p:restoredTop sz="93437" autoAdjust="0"/>
  </p:normalViewPr>
  <p:slideViewPr>
    <p:cSldViewPr snapToGrid="0" snapToObjects="1">
      <p:cViewPr varScale="1">
        <p:scale>
          <a:sx n="144" d="100"/>
          <a:sy n="144" d="100"/>
        </p:scale>
        <p:origin x="684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464"/>
    </p:cViewPr>
  </p:sorterViewPr>
  <p:notesViewPr>
    <p:cSldViewPr snapToGrid="0" snapToObjects="1">
      <p:cViewPr varScale="1">
        <p:scale>
          <a:sx n="70" d="100"/>
          <a:sy n="70" d="100"/>
        </p:scale>
        <p:origin x="2766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r-CH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08232631-60D9-492E-B779-1892383FCF92}" type="datetimeFigureOut">
              <a:rPr lang="fr-CH" smtClean="0"/>
              <a:t>15.10.2019</a:t>
            </a:fld>
            <a:endParaRPr lang="fr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r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6EDF00A2-9BB7-4ED1-97B6-824377C9F849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539444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2EC05C7D-145E-4B2A-B1FC-81AB18AA2387}" type="datetimeFigureOut">
              <a:rPr lang="en-GB" smtClean="0"/>
              <a:t>15/10/2019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5552CB37-1F2D-41FC-B879-2364470ACA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1100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Hello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every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! Information is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crucial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organization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a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social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protection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system.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know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social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family or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income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situation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a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socially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insured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person,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cannot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design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deliver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social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protection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effectively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efficiently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why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sound information management is a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factor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frictionless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social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security.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2CB37-1F2D-41FC-B879-2364470ACAA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45670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reliable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secure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permanently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available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services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respect of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user’s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privacy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legal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certainty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legal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rules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promote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fair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competition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2CB37-1F2D-41FC-B879-2364470ACAA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36618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</a:t>
            </a:r>
            <a:r>
              <a:rPr lang="nl-BE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</a:t>
            </a:r>
            <a:r>
              <a:rPr lang="nl-BE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information management </a:t>
            </a:r>
            <a:r>
              <a:rPr lang="nl-BE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nl-BE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ICT help </a:t>
            </a:r>
            <a:r>
              <a:rPr lang="nl-BE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</a:t>
            </a:r>
            <a:r>
              <a:rPr lang="nl-BE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nl-BE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meet </a:t>
            </a:r>
            <a:r>
              <a:rPr lang="nl-BE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those</a:t>
            </a:r>
            <a:r>
              <a:rPr lang="nl-BE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expectations</a:t>
            </a:r>
            <a:r>
              <a:rPr lang="nl-BE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</a:t>
            </a:r>
            <a:endParaRPr lang="nl-BE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2CB37-1F2D-41FC-B879-2364470ACAA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34267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+mj-lt"/>
              <a:buNone/>
            </a:pPr>
            <a:r>
              <a:rPr lang="nl-BE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Common </a:t>
            </a:r>
            <a:r>
              <a:rPr lang="nl-BE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vision</a:t>
            </a:r>
            <a:r>
              <a:rPr lang="nl-BE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trust </a:t>
            </a:r>
            <a:r>
              <a:rPr lang="nl-BE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nl-BE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co-operation</a:t>
            </a:r>
            <a:endParaRPr lang="nl-BE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common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vision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electronic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service delivery, information management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information security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between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stakeholders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co-operation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based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task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sharing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rather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centralization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continuous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detection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opportunities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synergy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2CB37-1F2D-41FC-B879-2364470ACAA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34190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examples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common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principles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regarding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information management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once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collection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factual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data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quality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guarantees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2CB37-1F2D-41FC-B879-2364470ACAA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81732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multifunctional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data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2CB37-1F2D-41FC-B879-2364470ACAA1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8851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reengineering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business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processes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2CB37-1F2D-41FC-B879-2364470ACAA1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09675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authentic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sources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2CB37-1F2D-41FC-B879-2364470ACAA1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24120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avoiding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loss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confidence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due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information security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incidents</a:t>
            </a:r>
            <a:endParaRPr lang="nl-B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security, availability, integrity and confidentiality of information is ensured by integrated structural, institutional, organizational, legal (GDPR), HR, technical and other security measures according to agreed policies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2CB37-1F2D-41FC-B879-2364470ACAA1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72597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access authorization to personal information is granted by an independent Information Security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Comittee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designated by Parliament, after having checked whether the access conditions are met</a:t>
            </a:r>
            <a:endParaRPr lang="nl-B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access authorizations are public</a:t>
            </a:r>
            <a:endParaRPr lang="nl-B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every actual electronic exchange of personal information has to pass an independent trusted third party (TTP) and is preventively checked on compliance with the existing access authorizations by that TTP</a:t>
            </a:r>
            <a:endParaRPr lang="nl-B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very actual electronic exchange of personal information is logged, to be able to trace possible abuse afterwards</a:t>
            </a:r>
            <a:endParaRPr lang="nl-B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long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term vision combined with continuous delivery of new services (agile development)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2CB37-1F2D-41FC-B879-2364470ACAA1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90512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paying attention to computer literacy of collaborators and users</a:t>
            </a:r>
            <a:endParaRPr lang="nl-B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2CB37-1F2D-41FC-B879-2364470ACAA1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5406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effective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social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protection</a:t>
            </a:r>
            <a:endParaRPr lang="nl-B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avoid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combat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fraud</a:t>
            </a:r>
            <a:endParaRPr lang="nl-B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appropriate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policy support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2CB37-1F2D-41FC-B879-2364470ACAA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00944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+mj-lt"/>
              <a:buNone/>
            </a:pPr>
            <a:r>
              <a:rPr lang="nl-BE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</a:t>
            </a:r>
            <a:r>
              <a:rPr lang="nl-BE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Appropriate</a:t>
            </a:r>
            <a:r>
              <a:rPr lang="nl-BE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corporate culture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hierarchy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participation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communities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team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</a:t>
            </a:r>
            <a:endParaRPr lang="nl-B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first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place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meeting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needs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customer,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social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security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institutions</a:t>
            </a:r>
            <a:endParaRPr lang="nl-B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rewarding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entrepreneurship</a:t>
            </a:r>
            <a:endParaRPr lang="nl-B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 post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evaluation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output,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 ante control of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every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input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2CB37-1F2D-41FC-B879-2364470ACAA1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98949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easoning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terms of added value for citizens and companies rather than in terms of legal competences</a:t>
            </a:r>
            <a:endParaRPr lang="nl-B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focus on more efficient and effective service delivery and on cost control</a:t>
            </a:r>
            <a:endParaRPr lang="nl-B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appropriate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balance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between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efficiency on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hand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information security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privacy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protection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2CB37-1F2D-41FC-B879-2364470ACAA1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51045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sufficient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financial means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permanent change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innovation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agreed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possibility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re-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invest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efficiency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gains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innovation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2CB37-1F2D-41FC-B879-2364470ACAA1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32320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nl-BE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Solid </a:t>
            </a:r>
            <a:r>
              <a:rPr lang="nl-BE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ICT </a:t>
            </a:r>
            <a:r>
              <a:rPr lang="nl-BE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architecture</a:t>
            </a:r>
            <a:r>
              <a:rPr lang="nl-BE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nl-BE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continuous</a:t>
            </a:r>
            <a:r>
              <a:rPr lang="nl-BE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innovation</a:t>
            </a:r>
            <a:endParaRPr lang="nl-BE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API-approach (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application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programming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interface)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(worldwide)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reuse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components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services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best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practices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2CB37-1F2D-41FC-B879-2364470ACAA1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69353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sharing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ICT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infrastructure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platforms, basic services,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applications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expertise in order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reduce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costs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increase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reliability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speed up time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market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2CB37-1F2D-41FC-B879-2364470ACAA1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35320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oriented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architecture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based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REST-full services in a plug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mode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2CB37-1F2D-41FC-B879-2364470ACAA1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07439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technology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policy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watch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latest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subjects of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investigation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2CB37-1F2D-41FC-B879-2364470ACAA1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55509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mobile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applications</a:t>
            </a:r>
            <a:endParaRPr lang="nl-B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2CB37-1F2D-41FC-B879-2364470ACAA1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01766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cloud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computing,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combining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public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cloud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sensitive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information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applications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community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cloud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designed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managed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public sector =&gt;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cost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reduction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faster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time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market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2CB37-1F2D-41FC-B879-2364470ACAA1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75566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big data analysis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fraud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prevention, policy support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detection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non take up of benefits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2CB37-1F2D-41FC-B879-2364470ACAA1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7976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benefits as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much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possible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automatically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granted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according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‘happy flow’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2CB37-1F2D-41FC-B879-2364470ACAA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30525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artificial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intelligence in support of big data analysis,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virtual personal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assistants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machine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learning</a:t>
            </a:r>
            <a:endParaRPr lang="nl-B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continuous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attention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evolution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laws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politics in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fields of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social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security, new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technologies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information security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2CB37-1F2D-41FC-B879-2364470ACAA1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21741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nl-BE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D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esignating</a:t>
            </a:r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institution that acts as a driving force is useful</a:t>
            </a:r>
            <a:endParaRPr lang="nl-BE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business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re-engineering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within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across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actors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being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mediator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enabler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setting out a long term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roadmap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e-services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proactively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looking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opportunities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technology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innovation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benefit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citizens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enterprises</a:t>
            </a:r>
            <a:endParaRPr lang="nl-B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ensuring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continuous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delivery of shared ICT services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retention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crucial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skills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program, project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service management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co-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operative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governance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2CB37-1F2D-41FC-B879-2364470ACAA1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79501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2CB37-1F2D-41FC-B879-2364470ACAA1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00265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computer do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good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thereby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make time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available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human support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necessary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And remember: the network always wins</a:t>
            </a: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2CB37-1F2D-41FC-B879-2364470ACAA1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013216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2CB37-1F2D-41FC-B879-2364470ACAA1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7928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social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inclusion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without a digital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</a:t>
            </a:r>
            <a:endParaRPr lang="nl-B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2CB37-1F2D-41FC-B879-2364470ACAA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0616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integrated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services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across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government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levels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social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security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organisations</a:t>
            </a:r>
            <a:endParaRPr lang="nl-B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2CB37-1F2D-41FC-B879-2364470ACAA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7566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delivered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life events (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birth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going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school,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starting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moving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illness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retirement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starting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up a company…)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addressing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citizens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individual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situation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personalized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user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oriented</a:t>
            </a:r>
            <a:endParaRPr lang="nl-B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2CB37-1F2D-41FC-B879-2364470ACAA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2688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minimal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costs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minimal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administrative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burden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parties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involved</a:t>
            </a:r>
            <a:endParaRPr lang="nl-B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2CB37-1F2D-41FC-B879-2364470ACAA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0299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self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multichannel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 delivery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2CB37-1F2D-41FC-B879-2364470ACAA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26969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helped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globally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wherever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B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</a:t>
            </a:r>
            <a:r>
              <a:rPr lang="nl-B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contact: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wrong door</a:t>
            </a:r>
            <a:endParaRPr lang="nl-B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2CB37-1F2D-41FC-B879-2364470ACAA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6866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8273DEC-4C4E-C548-8658-DEFFD888274B}"/>
              </a:ext>
            </a:extLst>
          </p:cNvPr>
          <p:cNvSpPr/>
          <p:nvPr userDrawn="1"/>
        </p:nvSpPr>
        <p:spPr>
          <a:xfrm>
            <a:off x="1" y="4115420"/>
            <a:ext cx="514041" cy="514041"/>
          </a:xfrm>
          <a:prstGeom prst="rect">
            <a:avLst/>
          </a:prstGeom>
          <a:solidFill>
            <a:srgbClr val="818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911B56-80F8-F34A-91AB-7ECB1A8BA378}"/>
              </a:ext>
            </a:extLst>
          </p:cNvPr>
          <p:cNvSpPr/>
          <p:nvPr userDrawn="1"/>
        </p:nvSpPr>
        <p:spPr>
          <a:xfrm>
            <a:off x="514042" y="4629461"/>
            <a:ext cx="514041" cy="514041"/>
          </a:xfrm>
          <a:prstGeom prst="rect">
            <a:avLst/>
          </a:prstGeom>
          <a:solidFill>
            <a:srgbClr val="A7B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7454C56F-9132-994F-A5DC-97D1D0B4230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2000" y="2330417"/>
            <a:ext cx="7920000" cy="7126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aseline="0">
                <a:solidFill>
                  <a:srgbClr val="6697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Sub </a:t>
            </a:r>
            <a:r>
              <a:rPr lang="en-US" noProof="0" dirty="0" smtClean="0"/>
              <a:t>headline (or parallel session)</a:t>
            </a:r>
            <a:endParaRPr lang="en-US" noProof="0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6E9502E3-8DFF-4146-A9C6-0E61F65D3F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2000" y="3108784"/>
            <a:ext cx="7920000" cy="85742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buNone/>
              <a:defRPr sz="1400" baseline="0">
                <a:solidFill>
                  <a:srgbClr val="8787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 smtClean="0"/>
              <a:t>Presenter</a:t>
            </a:r>
            <a:br>
              <a:rPr lang="en-US" noProof="0" dirty="0" smtClean="0"/>
            </a:br>
            <a:r>
              <a:rPr lang="en-US" noProof="0" dirty="0" smtClean="0"/>
              <a:t>Institution</a:t>
            </a:r>
            <a:br>
              <a:rPr lang="en-US" noProof="0" dirty="0" smtClean="0"/>
            </a:br>
            <a:r>
              <a:rPr lang="en-US" noProof="0" dirty="0" smtClean="0"/>
              <a:t>Country</a:t>
            </a:r>
            <a:endParaRPr lang="en-US" noProof="0" dirty="0"/>
          </a:p>
        </p:txBody>
      </p:sp>
      <p:sp>
        <p:nvSpPr>
          <p:cNvPr id="32" name="Title 31">
            <a:extLst>
              <a:ext uri="{FF2B5EF4-FFF2-40B4-BE49-F238E27FC236}">
                <a16:creationId xmlns:a16="http://schemas.microsoft.com/office/drawing/2014/main" id="{3816C425-F032-FB42-B883-074C7915CB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999" y="1281821"/>
            <a:ext cx="7920000" cy="9937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>
                <a:solidFill>
                  <a:srgbClr val="6697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/>
            </a:r>
            <a:br>
              <a:rPr lang="en-US" noProof="0" dirty="0"/>
            </a:br>
            <a:r>
              <a:rPr lang="en-US" noProof="0" dirty="0"/>
              <a:t>Headline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7AA0ED-D202-C543-8AB9-21731B13A438}"/>
              </a:ext>
            </a:extLst>
          </p:cNvPr>
          <p:cNvSpPr/>
          <p:nvPr userDrawn="1"/>
        </p:nvSpPr>
        <p:spPr>
          <a:xfrm>
            <a:off x="1028082" y="4756959"/>
            <a:ext cx="1798890" cy="259045"/>
          </a:xfrm>
          <a:prstGeom prst="rect">
            <a:avLst/>
          </a:prstGeom>
        </p:spPr>
        <p:txBody>
          <a:bodyPr wrap="none" tIns="0" bIns="0">
            <a:spAutoFit/>
          </a:bodyPr>
          <a:lstStyle/>
          <a:p>
            <a:pPr>
              <a:spcBef>
                <a:spcPts val="100"/>
              </a:spcBef>
            </a:pPr>
            <a:r>
              <a:rPr lang="en-US" sz="800" dirty="0" smtClean="0">
                <a:solidFill>
                  <a:srgbClr val="8787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www.issa.int/wssf2019 </a:t>
            </a:r>
          </a:p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 smtClean="0">
                <a:solidFill>
                  <a:srgbClr val="8787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#ISSAWSSF</a:t>
            </a:r>
            <a:r>
              <a:rPr lang="en-US" sz="800" baseline="0" dirty="0">
                <a:solidFill>
                  <a:srgbClr val="8787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baseline="0" dirty="0" smtClean="0">
                <a:solidFill>
                  <a:srgbClr val="8787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#protectingyou2019</a:t>
            </a:r>
            <a:endParaRPr lang="en-US" sz="800" dirty="0" smtClean="0">
              <a:solidFill>
                <a:srgbClr val="8787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200" y="259200"/>
            <a:ext cx="1066633" cy="101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200" y="4255200"/>
            <a:ext cx="1065600" cy="628803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7819200" y="4010717"/>
            <a:ext cx="10440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200" noProof="0" dirty="0" smtClean="0">
                <a:solidFill>
                  <a:srgbClr val="8787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Hosted by</a:t>
            </a:r>
            <a:endParaRPr lang="en-GB" sz="1200" noProof="0" dirty="0">
              <a:solidFill>
                <a:srgbClr val="8787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00" y="259200"/>
            <a:ext cx="280530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714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9F68A398-F7B6-4249-AA99-90A5241C86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954000"/>
            <a:ext cx="7503457" cy="4474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2400" b="1">
                <a:solidFill>
                  <a:srgbClr val="6697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1 line 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1DEE48-30C6-B240-8E52-B34414283768}"/>
              </a:ext>
            </a:extLst>
          </p:cNvPr>
          <p:cNvSpPr/>
          <p:nvPr userDrawn="1"/>
        </p:nvSpPr>
        <p:spPr>
          <a:xfrm>
            <a:off x="2" y="4504996"/>
            <a:ext cx="319252" cy="319252"/>
          </a:xfrm>
          <a:prstGeom prst="rect">
            <a:avLst/>
          </a:prstGeom>
          <a:solidFill>
            <a:srgbClr val="818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C723DF-8B08-9D48-A995-24211E0CFD0A}"/>
              </a:ext>
            </a:extLst>
          </p:cNvPr>
          <p:cNvSpPr/>
          <p:nvPr userDrawn="1"/>
        </p:nvSpPr>
        <p:spPr>
          <a:xfrm>
            <a:off x="319254" y="4824248"/>
            <a:ext cx="319252" cy="319252"/>
          </a:xfrm>
          <a:prstGeom prst="rect">
            <a:avLst/>
          </a:prstGeom>
          <a:solidFill>
            <a:srgbClr val="A7B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E016E78-0C25-A14C-BD63-3F3DB41ED914}"/>
              </a:ext>
            </a:extLst>
          </p:cNvPr>
          <p:cNvSpPr/>
          <p:nvPr userDrawn="1"/>
        </p:nvSpPr>
        <p:spPr>
          <a:xfrm>
            <a:off x="638505" y="4876153"/>
            <a:ext cx="209242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>
                <a:solidFill>
                  <a:srgbClr val="8787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www.issa.int/wssf2019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C1E0874-D180-AF4B-8930-EA1EF631FD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1998" y="1440000"/>
            <a:ext cx="8279999" cy="3063600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rgbClr val="A7B341"/>
              </a:buClr>
              <a:buFont typeface="Wingdings" pitchFamily="2" charset="2"/>
              <a:buChar char="§"/>
              <a:defRPr sz="1800" baseline="0">
                <a:solidFill>
                  <a:srgbClr val="8787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Clr>
                <a:srgbClr val="6697AD"/>
              </a:buClr>
              <a:buFont typeface="Wingdings" pitchFamily="2" charset="2"/>
              <a:buChar char="§"/>
              <a:defRPr sz="1800" baseline="0">
                <a:solidFill>
                  <a:srgbClr val="8787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Font typeface="STIXGeneral-Regular" pitchFamily="2" charset="2"/>
              <a:buChar char="⎯"/>
              <a:defRPr sz="1800" baseline="0">
                <a:solidFill>
                  <a:srgbClr val="8787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Font typeface="STIXGeneral-Regular" pitchFamily="2" charset="2"/>
              <a:buChar char="⎯"/>
              <a:defRPr sz="1800" baseline="0">
                <a:solidFill>
                  <a:srgbClr val="8787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50" indent="-171450">
              <a:buFont typeface="STIXGeneral-Regular" pitchFamily="2" charset="2"/>
              <a:buChar char="⎯"/>
              <a:defRPr sz="1800" baseline="0">
                <a:solidFill>
                  <a:srgbClr val="8787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00" y="259200"/>
            <a:ext cx="2206837" cy="424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400" y="259200"/>
            <a:ext cx="878182" cy="8388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E016E78-0C25-A14C-BD63-3F3DB41ED914}"/>
              </a:ext>
            </a:extLst>
          </p:cNvPr>
          <p:cNvSpPr/>
          <p:nvPr userDrawn="1"/>
        </p:nvSpPr>
        <p:spPr>
          <a:xfrm>
            <a:off x="7713250" y="4876153"/>
            <a:ext cx="1171332" cy="215444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 marL="0" marR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 smtClean="0">
                <a:solidFill>
                  <a:srgbClr val="8787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#ISSAWSSF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4082400" y="4869842"/>
            <a:ext cx="112242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kern="1200" dirty="0" smtClean="0">
                <a:solidFill>
                  <a:srgbClr val="87878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#protectingyou2019</a:t>
            </a:r>
            <a:endParaRPr lang="en-GB" sz="800" kern="1200" dirty="0">
              <a:solidFill>
                <a:srgbClr val="878787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902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9F68A398-F7B6-4249-AA99-90A5241C86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954000"/>
            <a:ext cx="7503457" cy="4474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2400" b="1">
                <a:solidFill>
                  <a:srgbClr val="6697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1 line 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1DEE48-30C6-B240-8E52-B34414283768}"/>
              </a:ext>
            </a:extLst>
          </p:cNvPr>
          <p:cNvSpPr/>
          <p:nvPr userDrawn="1"/>
        </p:nvSpPr>
        <p:spPr>
          <a:xfrm>
            <a:off x="2" y="4504996"/>
            <a:ext cx="319252" cy="319252"/>
          </a:xfrm>
          <a:prstGeom prst="rect">
            <a:avLst/>
          </a:prstGeom>
          <a:solidFill>
            <a:srgbClr val="818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C723DF-8B08-9D48-A995-24211E0CFD0A}"/>
              </a:ext>
            </a:extLst>
          </p:cNvPr>
          <p:cNvSpPr/>
          <p:nvPr userDrawn="1"/>
        </p:nvSpPr>
        <p:spPr>
          <a:xfrm>
            <a:off x="319254" y="4824248"/>
            <a:ext cx="319252" cy="319252"/>
          </a:xfrm>
          <a:prstGeom prst="rect">
            <a:avLst/>
          </a:prstGeom>
          <a:solidFill>
            <a:srgbClr val="A7B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16B79701-3AB8-EE4B-935C-1062D8F566B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62000" y="1440000"/>
            <a:ext cx="4050000" cy="30636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rgbClr val="8787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E74035A-FDC3-724B-951B-592FC17BFB4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1998" y="1440000"/>
            <a:ext cx="4050000" cy="3063600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rgbClr val="A7B341"/>
              </a:buClr>
              <a:buFont typeface="Wingdings" pitchFamily="2" charset="2"/>
              <a:buChar char="§"/>
              <a:defRPr sz="1800" baseline="0">
                <a:solidFill>
                  <a:srgbClr val="8787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Clr>
                <a:srgbClr val="6697AD"/>
              </a:buClr>
              <a:buFont typeface="Wingdings" pitchFamily="2" charset="2"/>
              <a:buChar char="§"/>
              <a:defRPr sz="1800" baseline="0">
                <a:solidFill>
                  <a:srgbClr val="8787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Font typeface="STIXGeneral-Regular" pitchFamily="2" charset="2"/>
              <a:buChar char="⎯"/>
              <a:defRPr sz="1800" baseline="0">
                <a:solidFill>
                  <a:srgbClr val="8787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Font typeface="STIXGeneral-Regular" pitchFamily="2" charset="2"/>
              <a:buChar char="⎯"/>
              <a:defRPr sz="1800" baseline="0">
                <a:solidFill>
                  <a:srgbClr val="8787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50" indent="-171450">
              <a:buFont typeface="STIXGeneral-Regular" pitchFamily="2" charset="2"/>
              <a:buChar char="⎯"/>
              <a:defRPr sz="1800" baseline="0">
                <a:solidFill>
                  <a:srgbClr val="8787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00" y="259200"/>
            <a:ext cx="2206837" cy="424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E016E78-0C25-A14C-BD63-3F3DB41ED914}"/>
              </a:ext>
            </a:extLst>
          </p:cNvPr>
          <p:cNvSpPr/>
          <p:nvPr userDrawn="1"/>
        </p:nvSpPr>
        <p:spPr>
          <a:xfrm>
            <a:off x="638505" y="4876153"/>
            <a:ext cx="209242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>
                <a:solidFill>
                  <a:srgbClr val="8787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www.issa.int/wssf2019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E016E78-0C25-A14C-BD63-3F3DB41ED914}"/>
              </a:ext>
            </a:extLst>
          </p:cNvPr>
          <p:cNvSpPr/>
          <p:nvPr userDrawn="1"/>
        </p:nvSpPr>
        <p:spPr>
          <a:xfrm>
            <a:off x="7713250" y="4876153"/>
            <a:ext cx="1171332" cy="215444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 marL="0" marR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 smtClean="0">
                <a:solidFill>
                  <a:srgbClr val="8787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#ISSAWSSF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4082400" y="4869842"/>
            <a:ext cx="112242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kern="1200" dirty="0" smtClean="0">
                <a:solidFill>
                  <a:srgbClr val="87878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#protectingyou2019</a:t>
            </a:r>
            <a:endParaRPr lang="en-GB" sz="800" kern="1200" dirty="0">
              <a:solidFill>
                <a:srgbClr val="878787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400" y="259200"/>
            <a:ext cx="878182" cy="8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158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B1DEE48-30C6-B240-8E52-B34414283768}"/>
              </a:ext>
            </a:extLst>
          </p:cNvPr>
          <p:cNvSpPr/>
          <p:nvPr userDrawn="1"/>
        </p:nvSpPr>
        <p:spPr>
          <a:xfrm>
            <a:off x="2" y="4504996"/>
            <a:ext cx="319252" cy="319252"/>
          </a:xfrm>
          <a:prstGeom prst="rect">
            <a:avLst/>
          </a:prstGeom>
          <a:solidFill>
            <a:srgbClr val="818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C723DF-8B08-9D48-A995-24211E0CFD0A}"/>
              </a:ext>
            </a:extLst>
          </p:cNvPr>
          <p:cNvSpPr/>
          <p:nvPr userDrawn="1"/>
        </p:nvSpPr>
        <p:spPr>
          <a:xfrm>
            <a:off x="319254" y="4824248"/>
            <a:ext cx="319252" cy="319252"/>
          </a:xfrm>
          <a:prstGeom prst="rect">
            <a:avLst/>
          </a:prstGeom>
          <a:solidFill>
            <a:srgbClr val="A7B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5A10ECE4-6A3A-8545-ABD5-D1E622AFEB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954000"/>
            <a:ext cx="7497063" cy="770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2400" b="1">
                <a:solidFill>
                  <a:srgbClr val="6697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2 line 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87DB1E4-120A-7D40-8974-D3A61A61C80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764000"/>
            <a:ext cx="8280000" cy="2739600"/>
          </a:xfrm>
          <a:prstGeom prst="rect">
            <a:avLst/>
          </a:prstGeom>
        </p:spPr>
        <p:txBody>
          <a:bodyPr lIns="90000"/>
          <a:lstStyle>
            <a:lvl1pPr marL="171450" indent="-171450">
              <a:buClr>
                <a:srgbClr val="A7B341"/>
              </a:buClr>
              <a:buFont typeface="Wingdings" pitchFamily="2" charset="2"/>
              <a:buChar char="§"/>
              <a:defRPr sz="1800" baseline="0">
                <a:solidFill>
                  <a:srgbClr val="8787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Clr>
                <a:srgbClr val="6697AD"/>
              </a:buClr>
              <a:buFont typeface="Wingdings" pitchFamily="2" charset="2"/>
              <a:buChar char="§"/>
              <a:defRPr sz="1800" baseline="0">
                <a:solidFill>
                  <a:srgbClr val="8787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Font typeface="STIXGeneral-Regular" pitchFamily="2" charset="2"/>
              <a:buChar char="⎯"/>
              <a:defRPr sz="1800" baseline="0">
                <a:solidFill>
                  <a:srgbClr val="8787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Font typeface="STIXGeneral-Regular" pitchFamily="2" charset="2"/>
              <a:buChar char="⎯"/>
              <a:defRPr sz="1800" baseline="0">
                <a:solidFill>
                  <a:srgbClr val="8787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50" indent="-171450">
              <a:buFont typeface="STIXGeneral-Regular" pitchFamily="2" charset="2"/>
              <a:buChar char="⎯"/>
              <a:defRPr sz="1800" baseline="0">
                <a:solidFill>
                  <a:srgbClr val="8787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00" y="259200"/>
            <a:ext cx="2206837" cy="424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E016E78-0C25-A14C-BD63-3F3DB41ED914}"/>
              </a:ext>
            </a:extLst>
          </p:cNvPr>
          <p:cNvSpPr/>
          <p:nvPr userDrawn="1"/>
        </p:nvSpPr>
        <p:spPr>
          <a:xfrm>
            <a:off x="638505" y="4876153"/>
            <a:ext cx="209242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>
                <a:solidFill>
                  <a:srgbClr val="8787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www.issa.int/wssf2019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016E78-0C25-A14C-BD63-3F3DB41ED914}"/>
              </a:ext>
            </a:extLst>
          </p:cNvPr>
          <p:cNvSpPr/>
          <p:nvPr userDrawn="1"/>
        </p:nvSpPr>
        <p:spPr>
          <a:xfrm>
            <a:off x="7713250" y="4876153"/>
            <a:ext cx="1171332" cy="215444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 marL="0" marR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 smtClean="0">
                <a:solidFill>
                  <a:srgbClr val="8787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#ISSAWSSF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4082400" y="4869842"/>
            <a:ext cx="112242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kern="1200" dirty="0" smtClean="0">
                <a:solidFill>
                  <a:srgbClr val="87878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#protectingyou2019</a:t>
            </a:r>
            <a:endParaRPr lang="en-GB" sz="800" kern="1200" dirty="0">
              <a:solidFill>
                <a:srgbClr val="878787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400" y="259200"/>
            <a:ext cx="878182" cy="8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167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B1DEE48-30C6-B240-8E52-B34414283768}"/>
              </a:ext>
            </a:extLst>
          </p:cNvPr>
          <p:cNvSpPr/>
          <p:nvPr userDrawn="1"/>
        </p:nvSpPr>
        <p:spPr>
          <a:xfrm>
            <a:off x="2" y="4504996"/>
            <a:ext cx="319252" cy="319252"/>
          </a:xfrm>
          <a:prstGeom prst="rect">
            <a:avLst/>
          </a:prstGeom>
          <a:solidFill>
            <a:srgbClr val="818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C723DF-8B08-9D48-A995-24211E0CFD0A}"/>
              </a:ext>
            </a:extLst>
          </p:cNvPr>
          <p:cNvSpPr/>
          <p:nvPr userDrawn="1"/>
        </p:nvSpPr>
        <p:spPr>
          <a:xfrm>
            <a:off x="319254" y="4824248"/>
            <a:ext cx="319252" cy="319252"/>
          </a:xfrm>
          <a:prstGeom prst="rect">
            <a:avLst/>
          </a:prstGeom>
          <a:solidFill>
            <a:srgbClr val="A7B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F0CCAA02-1084-494C-80A0-EBB5745D20E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62000" y="1764000"/>
            <a:ext cx="4050000" cy="27396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rgbClr val="8787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28FFFAA-630D-2F4B-8E68-53437FA139D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764000"/>
            <a:ext cx="4050000" cy="2739600"/>
          </a:xfrm>
          <a:prstGeom prst="rect">
            <a:avLst/>
          </a:prstGeom>
        </p:spPr>
        <p:txBody>
          <a:bodyPr lIns="90000"/>
          <a:lstStyle>
            <a:lvl1pPr marL="171450" indent="-171450">
              <a:buClr>
                <a:srgbClr val="A7B341"/>
              </a:buClr>
              <a:buFont typeface="Wingdings" pitchFamily="2" charset="2"/>
              <a:buChar char="§"/>
              <a:defRPr sz="1800" baseline="0">
                <a:solidFill>
                  <a:srgbClr val="8787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Clr>
                <a:srgbClr val="6697AD"/>
              </a:buClr>
              <a:buFont typeface="Wingdings" pitchFamily="2" charset="2"/>
              <a:buChar char="§"/>
              <a:defRPr sz="1800" baseline="0">
                <a:solidFill>
                  <a:srgbClr val="8787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Font typeface="STIXGeneral-Regular" pitchFamily="2" charset="2"/>
              <a:buChar char="⎯"/>
              <a:defRPr sz="1800" baseline="0">
                <a:solidFill>
                  <a:srgbClr val="8787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Font typeface="STIXGeneral-Regular" pitchFamily="2" charset="2"/>
              <a:buChar char="⎯"/>
              <a:defRPr sz="1800" baseline="0">
                <a:solidFill>
                  <a:srgbClr val="8787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50" indent="-171450">
              <a:buFont typeface="STIXGeneral-Regular" pitchFamily="2" charset="2"/>
              <a:buChar char="⎯"/>
              <a:defRPr sz="1800" baseline="0">
                <a:solidFill>
                  <a:srgbClr val="8787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00" y="259200"/>
            <a:ext cx="2206837" cy="424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E016E78-0C25-A14C-BD63-3F3DB41ED914}"/>
              </a:ext>
            </a:extLst>
          </p:cNvPr>
          <p:cNvSpPr/>
          <p:nvPr userDrawn="1"/>
        </p:nvSpPr>
        <p:spPr>
          <a:xfrm>
            <a:off x="638505" y="4876153"/>
            <a:ext cx="209242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>
                <a:solidFill>
                  <a:srgbClr val="8787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www.issa.int/wssf2019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E016E78-0C25-A14C-BD63-3F3DB41ED914}"/>
              </a:ext>
            </a:extLst>
          </p:cNvPr>
          <p:cNvSpPr/>
          <p:nvPr userDrawn="1"/>
        </p:nvSpPr>
        <p:spPr>
          <a:xfrm>
            <a:off x="7713250" y="4876153"/>
            <a:ext cx="1171332" cy="215444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 marL="0" marR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 smtClean="0">
                <a:solidFill>
                  <a:srgbClr val="8787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#ISSAWSSF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4082400" y="4869842"/>
            <a:ext cx="112242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kern="1200" dirty="0" smtClean="0">
                <a:solidFill>
                  <a:srgbClr val="87878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#protectingyou2019</a:t>
            </a:r>
            <a:endParaRPr lang="en-GB" sz="800" kern="1200" dirty="0">
              <a:solidFill>
                <a:srgbClr val="878787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400" y="259200"/>
            <a:ext cx="878182" cy="838800"/>
          </a:xfrm>
          <a:prstGeom prst="rect">
            <a:avLst/>
          </a:prstGeom>
        </p:spPr>
      </p:pic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5A10ECE4-6A3A-8545-ABD5-D1E622AFEB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954000"/>
            <a:ext cx="7497063" cy="770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2400" b="1">
                <a:solidFill>
                  <a:srgbClr val="6697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2 line 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006718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7BDD71-73D6-B940-8BDA-49169336F104}"/>
              </a:ext>
            </a:extLst>
          </p:cNvPr>
          <p:cNvSpPr/>
          <p:nvPr userDrawn="1"/>
        </p:nvSpPr>
        <p:spPr>
          <a:xfrm>
            <a:off x="0" y="1659"/>
            <a:ext cx="9144000" cy="5143500"/>
          </a:xfrm>
          <a:prstGeom prst="rect">
            <a:avLst/>
          </a:prstGeom>
          <a:solidFill>
            <a:srgbClr val="66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176D3E6-8909-AA4B-AE3C-FCB6122BD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2000" y="2031750"/>
            <a:ext cx="4320000" cy="1080000"/>
          </a:xfrm>
          <a:prstGeom prst="rect">
            <a:avLst/>
          </a:prstGeom>
        </p:spPr>
        <p:txBody>
          <a:bodyPr anchor="ctr"/>
          <a:lstStyle>
            <a:lvl1pPr algn="ctr"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4CB459-4D0A-0345-B2C3-D54284BA64BE}"/>
              </a:ext>
            </a:extLst>
          </p:cNvPr>
          <p:cNvSpPr/>
          <p:nvPr userDrawn="1"/>
        </p:nvSpPr>
        <p:spPr>
          <a:xfrm>
            <a:off x="1028083" y="4771064"/>
            <a:ext cx="134524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www.issa.int/wssf2019</a:t>
            </a:r>
            <a:endParaRPr lang="en-US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996367-AB44-8844-9C85-A8F866B04C3D}"/>
              </a:ext>
            </a:extLst>
          </p:cNvPr>
          <p:cNvSpPr/>
          <p:nvPr userDrawn="1"/>
        </p:nvSpPr>
        <p:spPr>
          <a:xfrm>
            <a:off x="1" y="4115420"/>
            <a:ext cx="514041" cy="514041"/>
          </a:xfrm>
          <a:prstGeom prst="rect">
            <a:avLst/>
          </a:prstGeom>
          <a:solidFill>
            <a:srgbClr val="818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749097-8F22-4841-82BD-9583077CFC60}"/>
              </a:ext>
            </a:extLst>
          </p:cNvPr>
          <p:cNvSpPr/>
          <p:nvPr userDrawn="1"/>
        </p:nvSpPr>
        <p:spPr>
          <a:xfrm>
            <a:off x="514042" y="4629461"/>
            <a:ext cx="514041" cy="514041"/>
          </a:xfrm>
          <a:prstGeom prst="rect">
            <a:avLst/>
          </a:prstGeom>
          <a:solidFill>
            <a:srgbClr val="A7B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8E5BC6C-FD7A-D142-B16C-A6F7F663FF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51553" y="4819658"/>
            <a:ext cx="142655" cy="14265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DBD2320-E6E9-064C-85BD-0E1162E9C5C0}"/>
              </a:ext>
            </a:extLst>
          </p:cNvPr>
          <p:cNvSpPr/>
          <p:nvPr userDrawn="1"/>
        </p:nvSpPr>
        <p:spPr>
          <a:xfrm>
            <a:off x="8063610" y="4806924"/>
            <a:ext cx="98177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#protectingyou2019</a:t>
            </a:r>
            <a:br>
              <a:rPr lang="en-US" sz="900" dirty="0" smtClean="0">
                <a:solidFill>
                  <a:schemeClr val="bg1"/>
                </a:solidFill>
              </a:rPr>
            </a:br>
            <a:r>
              <a:rPr lang="en-US" sz="900" dirty="0" smtClean="0">
                <a:solidFill>
                  <a:schemeClr val="bg1"/>
                </a:solidFill>
              </a:rPr>
              <a:t>#ISSAWSSF</a:t>
            </a:r>
            <a:endParaRPr lang="en-US" sz="900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00" y="259200"/>
            <a:ext cx="2805301" cy="54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200" y="259199"/>
            <a:ext cx="1065600" cy="101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779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7BDD71-73D6-B940-8BDA-49169336F104}"/>
              </a:ext>
            </a:extLst>
          </p:cNvPr>
          <p:cNvSpPr/>
          <p:nvPr userDrawn="1"/>
        </p:nvSpPr>
        <p:spPr>
          <a:xfrm>
            <a:off x="0" y="1659"/>
            <a:ext cx="9144000" cy="5143500"/>
          </a:xfrm>
          <a:prstGeom prst="rect">
            <a:avLst/>
          </a:prstGeom>
          <a:solidFill>
            <a:srgbClr val="66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996367-AB44-8844-9C85-A8F866B04C3D}"/>
              </a:ext>
            </a:extLst>
          </p:cNvPr>
          <p:cNvSpPr/>
          <p:nvPr userDrawn="1"/>
        </p:nvSpPr>
        <p:spPr>
          <a:xfrm>
            <a:off x="1" y="4115420"/>
            <a:ext cx="514041" cy="514041"/>
          </a:xfrm>
          <a:prstGeom prst="rect">
            <a:avLst/>
          </a:prstGeom>
          <a:solidFill>
            <a:srgbClr val="8183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749097-8F22-4841-82BD-9583077CFC60}"/>
              </a:ext>
            </a:extLst>
          </p:cNvPr>
          <p:cNvSpPr/>
          <p:nvPr userDrawn="1"/>
        </p:nvSpPr>
        <p:spPr>
          <a:xfrm>
            <a:off x="514042" y="4629461"/>
            <a:ext cx="514041" cy="514041"/>
          </a:xfrm>
          <a:prstGeom prst="rect">
            <a:avLst/>
          </a:prstGeom>
          <a:solidFill>
            <a:srgbClr val="A7B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00" y="259200"/>
            <a:ext cx="2805301" cy="540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200" y="259199"/>
            <a:ext cx="1065600" cy="101777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84CB459-4D0A-0345-B2C3-D54284BA64BE}"/>
              </a:ext>
            </a:extLst>
          </p:cNvPr>
          <p:cNvSpPr/>
          <p:nvPr userDrawn="1"/>
        </p:nvSpPr>
        <p:spPr>
          <a:xfrm>
            <a:off x="2412000" y="2232000"/>
            <a:ext cx="432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www.issa.int/wssf2019</a:t>
            </a:r>
            <a:endParaRPr lang="en-US" sz="2400" b="1" i="0" baseline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3723040" y="2731649"/>
            <a:ext cx="2355031" cy="538371"/>
            <a:chOff x="3723040" y="2731649"/>
            <a:chExt cx="2355031" cy="53837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575138C-1C22-1843-8A3B-89CA0067A4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3723040" y="2731649"/>
              <a:ext cx="345146" cy="345146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C752672-3B59-CB41-BB95-BB282D2F3951}"/>
                </a:ext>
              </a:extLst>
            </p:cNvPr>
            <p:cNvSpPr/>
            <p:nvPr userDrawn="1"/>
          </p:nvSpPr>
          <p:spPr>
            <a:xfrm>
              <a:off x="4068613" y="2746800"/>
              <a:ext cx="200945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sz="1400" b="0" i="0" baseline="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#protectingyou2019</a:t>
              </a:r>
            </a:p>
            <a:p>
              <a:pPr algn="l"/>
              <a:r>
                <a:rPr lang="en-US" sz="1400" b="0" i="0" baseline="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#ISSAWSSF</a:t>
              </a:r>
              <a:endParaRPr lang="en-US" sz="1400" b="0" i="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2242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5928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8" r:id="rId3"/>
    <p:sldLayoutId id="2147483663" r:id="rId4"/>
    <p:sldLayoutId id="2147483665" r:id="rId5"/>
    <p:sldLayoutId id="2147483666" r:id="rId6"/>
    <p:sldLayoutId id="2147483667" r:id="rId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smtClean="0"/>
              <a:t>Frank Robben</a:t>
            </a:r>
          </a:p>
          <a:p>
            <a:r>
              <a:rPr lang="en-GB" dirty="0" smtClean="0"/>
              <a:t>Crossroads Bank for Social Security</a:t>
            </a:r>
          </a:p>
          <a:p>
            <a:r>
              <a:rPr lang="en-GB" dirty="0" smtClean="0"/>
              <a:t>Belgium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99" y="1525661"/>
            <a:ext cx="7920000" cy="993775"/>
          </a:xfrm>
        </p:spPr>
        <p:txBody>
          <a:bodyPr/>
          <a:lstStyle/>
          <a:p>
            <a:r>
              <a:rPr lang="en-GB" dirty="0" smtClean="0"/>
              <a:t>Towards a frictionless </a:t>
            </a:r>
            <a:r>
              <a:rPr lang="en-GB" dirty="0"/>
              <a:t>s</a:t>
            </a:r>
            <a:r>
              <a:rPr lang="en-GB" dirty="0" smtClean="0"/>
              <a:t>ocial </a:t>
            </a:r>
            <a:r>
              <a:rPr lang="en-GB" dirty="0"/>
              <a:t>s</a:t>
            </a:r>
            <a:r>
              <a:rPr lang="en-GB" dirty="0" smtClean="0"/>
              <a:t>ecurity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30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2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05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7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63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28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0" y="0"/>
            <a:ext cx="911968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4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04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49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7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56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86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049"/>
            <a:ext cx="9144000" cy="525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69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11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" y="0"/>
            <a:ext cx="913993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24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87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85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53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17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2"/>
            <a:ext cx="9144000" cy="514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53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07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72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26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67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48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21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02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545"/>
            <a:ext cx="9223900" cy="517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20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7"/>
            <a:ext cx="9144000" cy="513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58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A2073-8042-EC41-8BC8-DA1BED447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Thank you !</a:t>
            </a:r>
            <a:br>
              <a:rPr lang="en-GB" dirty="0" smtClean="0"/>
            </a:br>
            <a:r>
              <a:rPr lang="en-GB" dirty="0" smtClean="0"/>
              <a:t>Success 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559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738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26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42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24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37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88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9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39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4354</TotalTime>
  <Words>830</Words>
  <Application>Microsoft Office PowerPoint</Application>
  <PresentationFormat>On-screen Show (16:9)</PresentationFormat>
  <Paragraphs>99</Paragraphs>
  <Slides>36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Calibri</vt:lpstr>
      <vt:lpstr>STIXGeneral-Regular</vt:lpstr>
      <vt:lpstr>Wingdings</vt:lpstr>
      <vt:lpstr>Office Theme</vt:lpstr>
      <vt:lpstr>Towards a frictionless social security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! Success 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TMC Office Products</dc:creator>
  <cp:lastModifiedBy>Frank Robben (KSZ-BCSS)</cp:lastModifiedBy>
  <cp:revision>182</cp:revision>
  <cp:lastPrinted>2019-10-07T15:02:14Z</cp:lastPrinted>
  <dcterms:created xsi:type="dcterms:W3CDTF">2019-02-27T15:16:38Z</dcterms:created>
  <dcterms:modified xsi:type="dcterms:W3CDTF">2019-10-15T15:55:37Z</dcterms:modified>
</cp:coreProperties>
</file>