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83" r:id="rId2"/>
    <p:sldMasterId id="2147483697" r:id="rId3"/>
  </p:sldMasterIdLst>
  <p:notesMasterIdLst>
    <p:notesMasterId r:id="rId89"/>
  </p:notesMasterIdLst>
  <p:handoutMasterIdLst>
    <p:handoutMasterId r:id="rId90"/>
  </p:handoutMasterIdLst>
  <p:sldIdLst>
    <p:sldId id="256" r:id="rId4"/>
    <p:sldId id="445" r:id="rId5"/>
    <p:sldId id="446" r:id="rId6"/>
    <p:sldId id="447" r:id="rId7"/>
    <p:sldId id="448" r:id="rId8"/>
    <p:sldId id="449" r:id="rId9"/>
    <p:sldId id="450" r:id="rId10"/>
    <p:sldId id="451" r:id="rId11"/>
    <p:sldId id="452" r:id="rId12"/>
    <p:sldId id="453" r:id="rId13"/>
    <p:sldId id="454" r:id="rId14"/>
    <p:sldId id="455" r:id="rId15"/>
    <p:sldId id="456" r:id="rId16"/>
    <p:sldId id="439" r:id="rId17"/>
    <p:sldId id="440" r:id="rId18"/>
    <p:sldId id="436" r:id="rId19"/>
    <p:sldId id="437" r:id="rId20"/>
    <p:sldId id="438" r:id="rId21"/>
    <p:sldId id="381" r:id="rId22"/>
    <p:sldId id="391" r:id="rId23"/>
    <p:sldId id="392" r:id="rId24"/>
    <p:sldId id="422" r:id="rId25"/>
    <p:sldId id="393" r:id="rId26"/>
    <p:sldId id="395" r:id="rId27"/>
    <p:sldId id="396" r:id="rId28"/>
    <p:sldId id="414" r:id="rId29"/>
    <p:sldId id="418" r:id="rId30"/>
    <p:sldId id="423" r:id="rId31"/>
    <p:sldId id="398" r:id="rId32"/>
    <p:sldId id="402" r:id="rId33"/>
    <p:sldId id="424" r:id="rId34"/>
    <p:sldId id="425" r:id="rId35"/>
    <p:sldId id="426" r:id="rId36"/>
    <p:sldId id="427" r:id="rId37"/>
    <p:sldId id="428" r:id="rId38"/>
    <p:sldId id="429" r:id="rId39"/>
    <p:sldId id="430" r:id="rId40"/>
    <p:sldId id="370" r:id="rId41"/>
    <p:sldId id="431" r:id="rId42"/>
    <p:sldId id="413" r:id="rId43"/>
    <p:sldId id="412" r:id="rId44"/>
    <p:sldId id="432" r:id="rId45"/>
    <p:sldId id="433" r:id="rId46"/>
    <p:sldId id="434" r:id="rId47"/>
    <p:sldId id="386" r:id="rId48"/>
    <p:sldId id="406" r:id="rId49"/>
    <p:sldId id="387" r:id="rId50"/>
    <p:sldId id="407" r:id="rId51"/>
    <p:sldId id="408" r:id="rId52"/>
    <p:sldId id="409" r:id="rId53"/>
    <p:sldId id="410" r:id="rId54"/>
    <p:sldId id="411" r:id="rId55"/>
    <p:sldId id="375" r:id="rId56"/>
    <p:sldId id="388" r:id="rId57"/>
    <p:sldId id="389" r:id="rId58"/>
    <p:sldId id="390" r:id="rId59"/>
    <p:sldId id="457" r:id="rId60"/>
    <p:sldId id="458" r:id="rId61"/>
    <p:sldId id="459" r:id="rId62"/>
    <p:sldId id="460" r:id="rId63"/>
    <p:sldId id="461" r:id="rId64"/>
    <p:sldId id="441" r:id="rId65"/>
    <p:sldId id="442" r:id="rId66"/>
    <p:sldId id="443" r:id="rId67"/>
    <p:sldId id="444" r:id="rId68"/>
    <p:sldId id="435" r:id="rId69"/>
    <p:sldId id="479" r:id="rId70"/>
    <p:sldId id="478" r:id="rId71"/>
    <p:sldId id="462" r:id="rId72"/>
    <p:sldId id="463" r:id="rId73"/>
    <p:sldId id="464" r:id="rId74"/>
    <p:sldId id="465" r:id="rId75"/>
    <p:sldId id="466" r:id="rId76"/>
    <p:sldId id="467" r:id="rId77"/>
    <p:sldId id="468" r:id="rId78"/>
    <p:sldId id="469" r:id="rId79"/>
    <p:sldId id="470" r:id="rId80"/>
    <p:sldId id="471" r:id="rId81"/>
    <p:sldId id="472" r:id="rId82"/>
    <p:sldId id="473" r:id="rId83"/>
    <p:sldId id="474" r:id="rId84"/>
    <p:sldId id="475" r:id="rId85"/>
    <p:sldId id="476" r:id="rId86"/>
    <p:sldId id="477" r:id="rId87"/>
    <p:sldId id="295" r:id="rId88"/>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66F"/>
    <a:srgbClr val="77C9F2"/>
    <a:srgbClr val="525252"/>
    <a:srgbClr val="000000"/>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5" autoAdjust="0"/>
    <p:restoredTop sz="94690" autoAdjust="0"/>
  </p:normalViewPr>
  <p:slideViewPr>
    <p:cSldViewPr>
      <p:cViewPr varScale="1">
        <p:scale>
          <a:sx n="87" d="100"/>
          <a:sy n="87" d="100"/>
        </p:scale>
        <p:origin x="1002" y="9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Deelbudgetten in %</a:t>
            </a:r>
          </a:p>
        </c:rich>
      </c:tx>
      <c:layout>
        <c:manualLayout>
          <c:xMode val="edge"/>
          <c:yMode val="edge"/>
          <c:x val="0.3480446494815756"/>
          <c:y val="1.991266203396755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'Verdeling High Level'!$A$94</c:f>
              <c:strCache>
                <c:ptCount val="1"/>
                <c:pt idx="0">
                  <c:v>Sokkel per Ziekenhuis</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Level'!$B$94:$E$94</c:f>
              <c:numCache>
                <c:formatCode>0%</c:formatCode>
                <c:ptCount val="4"/>
                <c:pt idx="0">
                  <c:v>0.2</c:v>
                </c:pt>
                <c:pt idx="1">
                  <c:v>0.15</c:v>
                </c:pt>
                <c:pt idx="2">
                  <c:v>0.1</c:v>
                </c:pt>
                <c:pt idx="3">
                  <c:v>0.05</c:v>
                </c:pt>
              </c:numCache>
            </c:numRef>
          </c:val>
          <c:extLst>
            <c:ext xmlns:c16="http://schemas.microsoft.com/office/drawing/2014/chart" uri="{C3380CC4-5D6E-409C-BE32-E72D297353CC}">
              <c16:uniqueId val="{00000000-D9B6-4E03-883C-B1372D3511EB}"/>
            </c:ext>
          </c:extLst>
        </c:ser>
        <c:ser>
          <c:idx val="1"/>
          <c:order val="1"/>
          <c:tx>
            <c:strRef>
              <c:f>'Verdeling High Level'!$A$95</c:f>
              <c:strCache>
                <c:ptCount val="1"/>
                <c:pt idx="0">
                  <c:v>Sokkel per Bed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Level'!$B$95:$E$95</c:f>
              <c:numCache>
                <c:formatCode>0%</c:formatCode>
                <c:ptCount val="4"/>
                <c:pt idx="0">
                  <c:v>0.25</c:v>
                </c:pt>
                <c:pt idx="1">
                  <c:v>0.2</c:v>
                </c:pt>
                <c:pt idx="2">
                  <c:v>0.15</c:v>
                </c:pt>
                <c:pt idx="3">
                  <c:v>0.1</c:v>
                </c:pt>
              </c:numCache>
            </c:numRef>
          </c:val>
          <c:extLst>
            <c:ext xmlns:c16="http://schemas.microsoft.com/office/drawing/2014/chart" uri="{C3380CC4-5D6E-409C-BE32-E72D297353CC}">
              <c16:uniqueId val="{00000001-D9B6-4E03-883C-B1372D3511EB}"/>
            </c:ext>
          </c:extLst>
        </c:ser>
        <c:ser>
          <c:idx val="2"/>
          <c:order val="2"/>
          <c:tx>
            <c:strRef>
              <c:f>'Verdeling High Level'!$A$96</c:f>
              <c:strCache>
                <c:ptCount val="1"/>
                <c:pt idx="0">
                  <c:v>Budget Accelerator</c:v>
                </c:pt>
              </c:strCache>
            </c:strRef>
          </c:tx>
          <c:spPr>
            <a:solidFill>
              <a:srgbClr val="77C9F2"/>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Level'!$B$96:$E$96</c:f>
              <c:numCache>
                <c:formatCode>0%</c:formatCode>
                <c:ptCount val="4"/>
                <c:pt idx="0">
                  <c:v>0.55000000000000004</c:v>
                </c:pt>
                <c:pt idx="1">
                  <c:v>0.59999999999999987</c:v>
                </c:pt>
                <c:pt idx="2">
                  <c:v>0.7</c:v>
                </c:pt>
                <c:pt idx="3">
                  <c:v>0.79999999999999993</c:v>
                </c:pt>
              </c:numCache>
            </c:numRef>
          </c:val>
          <c:extLst>
            <c:ext xmlns:c16="http://schemas.microsoft.com/office/drawing/2014/chart" uri="{C3380CC4-5D6E-409C-BE32-E72D297353CC}">
              <c16:uniqueId val="{00000002-D9B6-4E03-883C-B1372D3511EB}"/>
            </c:ext>
          </c:extLst>
        </c:ser>
        <c:ser>
          <c:idx val="3"/>
          <c:order val="3"/>
          <c:tx>
            <c:strRef>
              <c:f>'Verdeling High Level'!$A$97</c:f>
              <c:strCache>
                <c:ptCount val="1"/>
                <c:pt idx="0">
                  <c:v>Budget Early Adopters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'Verdeling High Level'!$B$93:$E$93</c:f>
              <c:strCache>
                <c:ptCount val="4"/>
                <c:pt idx="0">
                  <c:v>2016</c:v>
                </c:pt>
                <c:pt idx="1">
                  <c:v>2017</c:v>
                </c:pt>
                <c:pt idx="2">
                  <c:v>2018</c:v>
                </c:pt>
                <c:pt idx="3">
                  <c:v>2019</c:v>
                </c:pt>
              </c:strCache>
            </c:strRef>
          </c:cat>
          <c:val>
            <c:numRef>
              <c:f>'Verdeling High Level'!$B$97:$E$97</c:f>
              <c:numCache>
                <c:formatCode>0%</c:formatCode>
                <c:ptCount val="4"/>
                <c:pt idx="0">
                  <c:v>0</c:v>
                </c:pt>
                <c:pt idx="1">
                  <c:v>0.05</c:v>
                </c:pt>
                <c:pt idx="2">
                  <c:v>0.05</c:v>
                </c:pt>
                <c:pt idx="3">
                  <c:v>0.05</c:v>
                </c:pt>
              </c:numCache>
            </c:numRef>
          </c:val>
          <c:extLst>
            <c:ext xmlns:c16="http://schemas.microsoft.com/office/drawing/2014/chart" uri="{C3380CC4-5D6E-409C-BE32-E72D297353CC}">
              <c16:uniqueId val="{00000003-D9B6-4E03-883C-B1372D3511EB}"/>
            </c:ext>
          </c:extLst>
        </c:ser>
        <c:dLbls>
          <c:showLegendKey val="0"/>
          <c:showVal val="0"/>
          <c:showCatName val="0"/>
          <c:showSerName val="0"/>
          <c:showPercent val="0"/>
          <c:showBubbleSize val="0"/>
        </c:dLbls>
        <c:gapWidth val="150"/>
        <c:overlap val="100"/>
        <c:axId val="241334168"/>
        <c:axId val="241334560"/>
      </c:barChart>
      <c:catAx>
        <c:axId val="241334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1334560"/>
        <c:crosses val="autoZero"/>
        <c:auto val="1"/>
        <c:lblAlgn val="ctr"/>
        <c:lblOffset val="100"/>
        <c:noMultiLvlLbl val="0"/>
      </c:catAx>
      <c:valAx>
        <c:axId val="24133456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1334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image" Target="../media/image36.jpeg"/><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diagrams/_rels/data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image" Target="../media/image36.jpeg"/><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image" Target="../media/image46.png"/><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lang="fr-BE" dirty="0" smtClean="0">
              <a:solidFill>
                <a:srgbClr val="087670"/>
              </a:solidFill>
            </a:rPr>
            <a:t>eHealth</a:t>
          </a:r>
          <a:r>
            <a:rPr dirty="0"/>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F236D3E8-5E24-4C25-815D-6438B56F96C7}" type="presOf" srcId="{81FDCA61-7A32-4339-89E8-DD3704FB86F4}" destId="{6F6ACCCA-7573-4F27-BB76-D1BFA52EAEE3}" srcOrd="0" destOrd="0" presId="urn:microsoft.com/office/officeart/2008/layout/PictureStrips"/>
    <dgm:cxn modelId="{9740A16C-AFB4-42E8-AB1B-B37F86D3AC8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9E451CEA-DCC2-4DC5-8D02-FB6C587DFEFA}" type="presOf" srcId="{53250AAA-89D6-4377-B3C0-0E5BF972A3C0}" destId="{411BB13E-A3FD-42F9-8D3A-DD2DDC4A3516}" srcOrd="0" destOrd="0" presId="urn:microsoft.com/office/officeart/2008/layout/PictureStrips"/>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729BA9A8-928E-462D-ACDE-EAFF3E5D9F1C}" type="presOf" srcId="{ADE4E262-EB9E-448C-8B46-6B6521E6B92F}" destId="{E0757731-3698-433B-8E7C-2EB749869931}" srcOrd="0" destOrd="0" presId="urn:microsoft.com/office/officeart/2008/layout/PictureStrips"/>
    <dgm:cxn modelId="{01E51483-8FD9-43B7-AC2A-D6D70DB48B9D}" type="presOf" srcId="{D1B0C0D0-7AB7-487B-ADF8-3BB3DD4E9EE7}" destId="{9E029134-162C-442E-A062-F55ADB999C33}" srcOrd="0" destOrd="0" presId="urn:microsoft.com/office/officeart/2008/layout/PictureStrips"/>
    <dgm:cxn modelId="{9A70653B-1890-4F38-A017-8862BFB49075}" type="presOf" srcId="{E7919EDD-7680-4985-B198-1CBB0F9E96AC}" destId="{7A8D609C-F894-4686-8594-F633FD78C201}" srcOrd="0" destOrd="0" presId="urn:microsoft.com/office/officeart/2008/layout/PictureStrips"/>
    <dgm:cxn modelId="{57C0AC0E-984D-4802-91E2-6854D7F2A5B9}" type="presOf" srcId="{DE482DF0-5C86-4767-9CE5-54725DF28573}" destId="{4F50CB91-2850-4662-936D-F5CF85EB32D2}"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5CA9D703-EEF7-4699-AD07-B96629D64A88}" type="presOf" srcId="{3069D4A7-A9EB-432B-8415-5BE83922B144}" destId="{9C5C0C8B-F255-4694-B3C6-8BE7DBC5F7E5}" srcOrd="0" destOrd="0" presId="urn:microsoft.com/office/officeart/2008/layout/PictureStrips"/>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4CF6C6A0-29DC-4CE5-88B0-6D1CFBD75CD6}" type="presOf" srcId="{426C232F-332D-4FF2-A820-7A068898BF0D}" destId="{A9AE0183-4578-4303-9373-BBB0DAF179FE}"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2356DCAA-F7D8-475F-9D8C-3C7A3FE205CA}" type="presOf" srcId="{F9B22A10-E2AD-420E-86FD-C6A619FB34C3}" destId="{610D24CD-EC64-4585-8806-7B24163BBCA5}" srcOrd="0" destOrd="0" presId="urn:microsoft.com/office/officeart/2008/layout/PictureStrips"/>
    <dgm:cxn modelId="{491A00E3-9768-4857-B163-D526432EA458}" type="presOf" srcId="{66800CA2-1263-488B-9901-BF5AA9A26379}" destId="{22C56DC3-2158-416C-A2CA-0A41276F6E72}"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D091B902-5958-48BC-8D2A-41C625BA3203}" type="presParOf" srcId="{9E029134-162C-442E-A062-F55ADB999C33}" destId="{60E777AF-AE30-4678-946F-1FF94928EBDC}" srcOrd="0" destOrd="0" presId="urn:microsoft.com/office/officeart/2008/layout/PictureStrips"/>
    <dgm:cxn modelId="{045230EF-7670-4314-9BE5-62CFE9C1AE39}" type="presParOf" srcId="{60E777AF-AE30-4678-946F-1FF94928EBDC}" destId="{7A8D609C-F894-4686-8594-F633FD78C201}" srcOrd="0" destOrd="0" presId="urn:microsoft.com/office/officeart/2008/layout/PictureStrips"/>
    <dgm:cxn modelId="{3D731544-AA4C-489D-9D06-20E64E577759}" type="presParOf" srcId="{60E777AF-AE30-4678-946F-1FF94928EBDC}" destId="{8B00EC11-24E0-4E0C-8101-DB576F31F9D2}" srcOrd="1" destOrd="0" presId="urn:microsoft.com/office/officeart/2008/layout/PictureStrips"/>
    <dgm:cxn modelId="{01CF0814-BDA4-447F-A930-D618E241B96A}" type="presParOf" srcId="{9E029134-162C-442E-A062-F55ADB999C33}" destId="{7105A6FE-D318-4A98-A922-671C581530DC}" srcOrd="1" destOrd="0" presId="urn:microsoft.com/office/officeart/2008/layout/PictureStrips"/>
    <dgm:cxn modelId="{1C523098-1EA1-41B4-B2AD-5D3A77E98B70}" type="presParOf" srcId="{9E029134-162C-442E-A062-F55ADB999C33}" destId="{85CFEB57-FC52-4321-A97D-3211B5D63D4D}" srcOrd="2" destOrd="0" presId="urn:microsoft.com/office/officeart/2008/layout/PictureStrips"/>
    <dgm:cxn modelId="{99F2B336-7EDB-41A0-9BAB-4B5C4A793976}" type="presParOf" srcId="{85CFEB57-FC52-4321-A97D-3211B5D63D4D}" destId="{A9AE0183-4578-4303-9373-BBB0DAF179FE}" srcOrd="0" destOrd="0" presId="urn:microsoft.com/office/officeart/2008/layout/PictureStrips"/>
    <dgm:cxn modelId="{C7B10838-3C83-4558-B2B9-22AA22F5AED5}" type="presParOf" srcId="{85CFEB57-FC52-4321-A97D-3211B5D63D4D}" destId="{17BB8C5E-ACC5-4AEA-AC3B-15C53CC548C0}" srcOrd="1" destOrd="0" presId="urn:microsoft.com/office/officeart/2008/layout/PictureStrips"/>
    <dgm:cxn modelId="{D3A1E413-46A8-4F66-856E-3027DCA9CC72}" type="presParOf" srcId="{9E029134-162C-442E-A062-F55ADB999C33}" destId="{3DF2FDF0-8F29-4351-969E-A1025413C53F}" srcOrd="3" destOrd="0" presId="urn:microsoft.com/office/officeart/2008/layout/PictureStrips"/>
    <dgm:cxn modelId="{A0C5C757-4AB3-4C8F-B78D-B29B2349C37F}" type="presParOf" srcId="{9E029134-162C-442E-A062-F55ADB999C33}" destId="{51949F69-36F9-42ED-A197-4A357D3FCC84}" srcOrd="4" destOrd="0" presId="urn:microsoft.com/office/officeart/2008/layout/PictureStrips"/>
    <dgm:cxn modelId="{2D12EFE1-7A00-41E4-836C-32FFFF025DBA}" type="presParOf" srcId="{51949F69-36F9-42ED-A197-4A357D3FCC84}" destId="{DC5DD086-89E5-4CD9-B1D2-0E7FF2C522A2}" srcOrd="0" destOrd="0" presId="urn:microsoft.com/office/officeart/2008/layout/PictureStrips"/>
    <dgm:cxn modelId="{1D453952-A7A8-4A35-9EBC-34503C199ABA}" type="presParOf" srcId="{51949F69-36F9-42ED-A197-4A357D3FCC84}" destId="{DEDE190B-7605-44A7-B19B-482157C4ED09}" srcOrd="1" destOrd="0" presId="urn:microsoft.com/office/officeart/2008/layout/PictureStrips"/>
    <dgm:cxn modelId="{3CFF6307-E884-499F-A0DA-5096C36EEE11}" type="presParOf" srcId="{9E029134-162C-442E-A062-F55ADB999C33}" destId="{800A896D-7DD0-4D28-BE08-D3B8F3F2A8C6}" srcOrd="5" destOrd="0" presId="urn:microsoft.com/office/officeart/2008/layout/PictureStrips"/>
    <dgm:cxn modelId="{670BCE5E-60EC-4770-8AD7-9E45737C23E9}" type="presParOf" srcId="{9E029134-162C-442E-A062-F55ADB999C33}" destId="{09DCF082-D387-4036-A517-A57508B9F296}" srcOrd="6" destOrd="0" presId="urn:microsoft.com/office/officeart/2008/layout/PictureStrips"/>
    <dgm:cxn modelId="{D44C5724-B6F4-4AEA-8C50-7FFB4F0849E8}" type="presParOf" srcId="{09DCF082-D387-4036-A517-A57508B9F296}" destId="{6F6ACCCA-7573-4F27-BB76-D1BFA52EAEE3}" srcOrd="0" destOrd="0" presId="urn:microsoft.com/office/officeart/2008/layout/PictureStrips"/>
    <dgm:cxn modelId="{B7CB5D18-B4AE-449C-AEF5-C11ECB63C24D}" type="presParOf" srcId="{09DCF082-D387-4036-A517-A57508B9F296}" destId="{F94043AE-FBAE-4418-8D10-10B1481C95AF}" srcOrd="1" destOrd="0" presId="urn:microsoft.com/office/officeart/2008/layout/PictureStrips"/>
    <dgm:cxn modelId="{2711A579-6567-4086-AA21-6B13F09FF959}" type="presParOf" srcId="{9E029134-162C-442E-A062-F55ADB999C33}" destId="{2F838AD4-66C5-4737-8D8D-66F3281C6FE1}" srcOrd="7" destOrd="0" presId="urn:microsoft.com/office/officeart/2008/layout/PictureStrips"/>
    <dgm:cxn modelId="{702A81E9-AA88-48DB-81B4-D8AE1B31CCB4}" type="presParOf" srcId="{9E029134-162C-442E-A062-F55ADB999C33}" destId="{0F749A16-F5F6-45E8-9E08-2382EA901724}" srcOrd="8" destOrd="0" presId="urn:microsoft.com/office/officeart/2008/layout/PictureStrips"/>
    <dgm:cxn modelId="{3FBA07D5-92DE-41BF-8569-1185380AD8A8}" type="presParOf" srcId="{0F749A16-F5F6-45E8-9E08-2382EA901724}" destId="{610D24CD-EC64-4585-8806-7B24163BBCA5}" srcOrd="0" destOrd="0" presId="urn:microsoft.com/office/officeart/2008/layout/PictureStrips"/>
    <dgm:cxn modelId="{B742F133-B2E6-4150-95A8-A333E089B91A}" type="presParOf" srcId="{0F749A16-F5F6-45E8-9E08-2382EA901724}" destId="{1D377189-38FA-44FB-9886-A25D865375A4}" srcOrd="1" destOrd="0" presId="urn:microsoft.com/office/officeart/2008/layout/PictureStrips"/>
    <dgm:cxn modelId="{F9BE27B1-8AC8-451A-8E52-C75FD99373F3}" type="presParOf" srcId="{9E029134-162C-442E-A062-F55ADB999C33}" destId="{D0690CA7-5AC0-41CF-B946-24781BCFD1A5}" srcOrd="9" destOrd="0" presId="urn:microsoft.com/office/officeart/2008/layout/PictureStrips"/>
    <dgm:cxn modelId="{8A8D1EA4-E5F5-44F7-A4BA-BE9AB7719445}" type="presParOf" srcId="{9E029134-162C-442E-A062-F55ADB999C33}" destId="{B7B3EDE5-7630-4030-822E-F5E4C9706E85}" srcOrd="10" destOrd="0" presId="urn:microsoft.com/office/officeart/2008/layout/PictureStrips"/>
    <dgm:cxn modelId="{29CDA5EC-668F-4478-A9F9-111D712FF035}" type="presParOf" srcId="{B7B3EDE5-7630-4030-822E-F5E4C9706E85}" destId="{4F50CB91-2850-4662-936D-F5CF85EB32D2}" srcOrd="0" destOrd="0" presId="urn:microsoft.com/office/officeart/2008/layout/PictureStrips"/>
    <dgm:cxn modelId="{47F377F0-6239-430D-BE03-7D57F0466C2D}" type="presParOf" srcId="{B7B3EDE5-7630-4030-822E-F5E4C9706E85}" destId="{82E38FB2-A96C-4D7A-A866-6D7BE57189A0}" srcOrd="1" destOrd="0" presId="urn:microsoft.com/office/officeart/2008/layout/PictureStrips"/>
    <dgm:cxn modelId="{4DFFDA7F-8BEB-4B04-8A3D-FC3490776D54}" type="presParOf" srcId="{9E029134-162C-442E-A062-F55ADB999C33}" destId="{FFADA039-4E63-4656-B69A-9CDE6DF7D22E}" srcOrd="11" destOrd="0" presId="urn:microsoft.com/office/officeart/2008/layout/PictureStrips"/>
    <dgm:cxn modelId="{AB562E2F-4658-4B2A-ABA0-50B50075BC37}" type="presParOf" srcId="{9E029134-162C-442E-A062-F55ADB999C33}" destId="{617E62FE-8B7F-4345-A007-B8285279A613}" srcOrd="12" destOrd="0" presId="urn:microsoft.com/office/officeart/2008/layout/PictureStrips"/>
    <dgm:cxn modelId="{A7721F22-138C-47C7-9ECA-4903BF65B381}" type="presParOf" srcId="{617E62FE-8B7F-4345-A007-B8285279A613}" destId="{9C5C0C8B-F255-4694-B3C6-8BE7DBC5F7E5}" srcOrd="0" destOrd="0" presId="urn:microsoft.com/office/officeart/2008/layout/PictureStrips"/>
    <dgm:cxn modelId="{EBC7430B-FD3C-4380-A51D-4638F09A24FF}" type="presParOf" srcId="{617E62FE-8B7F-4345-A007-B8285279A613}" destId="{A9E14B50-194E-4A93-B9D9-20BB56D81973}" srcOrd="1" destOrd="0" presId="urn:microsoft.com/office/officeart/2008/layout/PictureStrips"/>
    <dgm:cxn modelId="{481BA240-F7C7-44BF-AF68-342ED60FDBC6}" type="presParOf" srcId="{9E029134-162C-442E-A062-F55ADB999C33}" destId="{CC5C64CB-AB52-41A1-B231-D8699C0C625F}" srcOrd="13" destOrd="0" presId="urn:microsoft.com/office/officeart/2008/layout/PictureStrips"/>
    <dgm:cxn modelId="{BEFC6C8F-7FBF-48D6-B77E-D66A81EABB45}" type="presParOf" srcId="{9E029134-162C-442E-A062-F55ADB999C33}" destId="{F8E94CFA-B945-48E5-BE10-370DD69F16A4}" srcOrd="14" destOrd="0" presId="urn:microsoft.com/office/officeart/2008/layout/PictureStrips"/>
    <dgm:cxn modelId="{D9987562-732C-4AD1-A206-2F4EDF69B8B5}" type="presParOf" srcId="{F8E94CFA-B945-48E5-BE10-370DD69F16A4}" destId="{411BB13E-A3FD-42F9-8D3A-DD2DDC4A3516}" srcOrd="0" destOrd="0" presId="urn:microsoft.com/office/officeart/2008/layout/PictureStrips"/>
    <dgm:cxn modelId="{FEEA82CD-D01E-4509-A16B-D840251111E0}" type="presParOf" srcId="{F8E94CFA-B945-48E5-BE10-370DD69F16A4}" destId="{70C2EA1E-D7DB-4E74-806D-4590DBE781A3}" srcOrd="1" destOrd="0" presId="urn:microsoft.com/office/officeart/2008/layout/PictureStrips"/>
    <dgm:cxn modelId="{A2C641CE-D091-4B0E-91B3-1E7435D18A19}" type="presParOf" srcId="{9E029134-162C-442E-A062-F55ADB999C33}" destId="{B6819F3B-727A-4EDF-BC16-FDFFBB563868}" srcOrd="15" destOrd="0" presId="urn:microsoft.com/office/officeart/2008/layout/PictureStrips"/>
    <dgm:cxn modelId="{20DC4495-EC5B-493A-8CC0-A740D151A99B}" type="presParOf" srcId="{9E029134-162C-442E-A062-F55ADB999C33}" destId="{BB272E9F-26C5-4655-93E5-F3616BF119CC}" srcOrd="16" destOrd="0" presId="urn:microsoft.com/office/officeart/2008/layout/PictureStrips"/>
    <dgm:cxn modelId="{862A6530-B47F-4B9D-99A9-D74841156419}" type="presParOf" srcId="{BB272E9F-26C5-4655-93E5-F3616BF119CC}" destId="{E0757731-3698-433B-8E7C-2EB749869931}" srcOrd="0" destOrd="0" presId="urn:microsoft.com/office/officeart/2008/layout/PictureStrips"/>
    <dgm:cxn modelId="{46B34BA9-6847-402B-9032-AA35E7674D1A}" type="presParOf" srcId="{BB272E9F-26C5-4655-93E5-F3616BF119CC}" destId="{139FD9EA-3509-4D4C-98D4-BC741BA871D8}" srcOrd="1" destOrd="0" presId="urn:microsoft.com/office/officeart/2008/layout/PictureStrips"/>
    <dgm:cxn modelId="{0A524597-BEA7-4F91-8583-92E248BFE37D}" type="presParOf" srcId="{9E029134-162C-442E-A062-F55ADB999C33}" destId="{979B97D2-0F97-437F-8686-ABD1B910F38F}" srcOrd="17" destOrd="0" presId="urn:microsoft.com/office/officeart/2008/layout/PictureStrips"/>
    <dgm:cxn modelId="{75E49FA9-DB87-476C-9E47-7269A2824E26}" type="presParOf" srcId="{9E029134-162C-442E-A062-F55ADB999C33}" destId="{0216C3D0-FCC6-4B0C-AA10-7E78E85A1DE2}" srcOrd="18" destOrd="0" presId="urn:microsoft.com/office/officeart/2008/layout/PictureStrips"/>
    <dgm:cxn modelId="{2E923514-3797-445B-B352-11292E6D3BC9}" type="presParOf" srcId="{0216C3D0-FCC6-4B0C-AA10-7E78E85A1DE2}" destId="{22C56DC3-2158-416C-A2CA-0A41276F6E72}" srcOrd="0" destOrd="0" presId="urn:microsoft.com/office/officeart/2008/layout/PictureStrips"/>
    <dgm:cxn modelId="{94D75B1E-8BD5-412E-9B9D-C0039909ABE5}"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nl-BE" sz="1800" b="0">
              <a:solidFill>
                <a:srgbClr val="B82400"/>
              </a:solidFill>
            </a:rPr>
            <a:t>Cluster 0</a:t>
          </a:r>
          <a:r>
            <a:rPr lang="nl-BE" sz="1800" b="0"/>
            <a:t>  </a:t>
          </a:r>
          <a:r>
            <a:rPr lang="nl-BE" sz="1800"/>
            <a:t>Fundamenten</a:t>
          </a:r>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nl-BE" sz="1800">
              <a:solidFill>
                <a:srgbClr val="B82400"/>
              </a:solidFill>
            </a:rPr>
            <a:t>Cluster 1 </a:t>
          </a:r>
          <a:r>
            <a:rPr lang="nl-BE" sz="1800"/>
            <a:t>Transversaal</a:t>
          </a:r>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nl-BE" sz="1800">
              <a:solidFill>
                <a:srgbClr val="B82400"/>
              </a:solidFill>
            </a:rPr>
            <a:t>Cluster 2 </a:t>
          </a:r>
          <a:r>
            <a:rPr lang="nl-BE" sz="1800"/>
            <a:t>Ondersteuning	</a:t>
          </a:r>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nl-BE" sz="1800">
              <a:solidFill>
                <a:srgbClr val="B82400"/>
              </a:solidFill>
            </a:rPr>
            <a:t>Cluster 3</a:t>
          </a:r>
          <a:r>
            <a:rPr lang="nl-BE" sz="1800"/>
            <a:t> Operational excellence</a:t>
          </a:r>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nl-BE" sz="1800" u="none">
              <a:solidFill>
                <a:srgbClr val="B82400"/>
              </a:solidFill>
            </a:rPr>
            <a:t>Cluster 4 </a:t>
          </a:r>
          <a:r>
            <a:rPr lang="nl-BE" sz="1800"/>
            <a:t>Zorgverstrekkers en zorginstellingen</a:t>
          </a:r>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nl-BE" sz="1800">
              <a:solidFill>
                <a:srgbClr val="B82400"/>
              </a:solidFill>
            </a:rPr>
            <a:t>Cluster 5 </a:t>
          </a:r>
          <a:r>
            <a:rPr lang="nl-BE" sz="1800"/>
            <a:t>Patiënt als </a:t>
          </a:r>
          <a:br>
            <a:rPr lang="nl-BE" sz="1800"/>
          </a:br>
          <a:r>
            <a:rPr lang="nl-BE" sz="1800"/>
            <a:t>co-piloot</a:t>
          </a:r>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nl-BE" sz="1800">
              <a:solidFill>
                <a:srgbClr val="B82400"/>
              </a:solidFill>
            </a:rPr>
            <a:t>Cluster 6 </a:t>
          </a:r>
          <a:r>
            <a:rPr lang="nl-BE" sz="1800"/>
            <a:t>eGezondheid  met ziekenfondsen</a:t>
          </a:r>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custLinFactNeighborX="-2601" custLinFactNeighborY="3404"/>
      <dgm:spPr>
        <a:blipFill rotWithShape="1">
          <a:blip xmlns:r="http://schemas.openxmlformats.org/officeDocument/2006/relationships" r:embed="rId1"/>
          <a:stretch>
            <a:fillRect/>
          </a:stretch>
        </a:blipFill>
      </dgm:spPr>
      <dgm:t>
        <a:bodyPr/>
        <a:lstStyle/>
        <a:p>
          <a:endParaRPr lang="nl-BE"/>
        </a:p>
      </dgm:t>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custLinFactNeighborX="451" custLinFactNeighborY="7605"/>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custScaleX="114400" custLinFactNeighborX="-2324" custLinFactNeighborY="21038">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custLinFactNeighborX="451" custLinFactNeighborY="7605"/>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custLinFactNeighborX="-2324" custLinFactNeighborY="21038">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custLinFactNeighborX="451" custLinFactNeighborY="7605"/>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custLinFactNeighborX="-2324" custLinFactNeighborY="21038">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EC7DC22A-1600-44A8-AD4A-F18617471580}" srcId="{DDE34ABA-1A19-47B3-9F61-DD3D1E610E43}" destId="{8939DBDE-5E33-408B-9AE0-4025972D6CBF}" srcOrd="4" destOrd="0" parTransId="{ACF2FF73-CDD3-4C22-8793-E7F1E5A10F6B}" sibTransId="{77FE0CE4-62F9-4AE6-89DF-D223808E0AD1}"/>
    <dgm:cxn modelId="{2EB0035E-B23A-4A36-944A-93B828BF30E8}" type="presOf" srcId="{7B96AC61-B814-4C9E-9883-DFFF92883D07}" destId="{5F63A5D5-1DC3-4846-BFAB-74E413BB1F88}" srcOrd="0" destOrd="0" presId="urn:microsoft.com/office/officeart/2005/8/layout/pList1"/>
    <dgm:cxn modelId="{1AAA18A0-30B3-40B1-848B-8FF742A2C2E1}" srcId="{DDE34ABA-1A19-47B3-9F61-DD3D1E610E43}" destId="{828FF879-B7F3-4334-AA1F-C1292D31A280}" srcOrd="6" destOrd="0" parTransId="{5B116ED7-F69C-4BC8-AD58-DE53F61C06AE}" sibTransId="{AD722727-186D-44CE-8C61-D6184361B801}"/>
    <dgm:cxn modelId="{160F1895-7F64-41D4-92A8-B3D8F74636DD}" type="presOf" srcId="{828FF879-B7F3-4334-AA1F-C1292D31A280}" destId="{4610638D-391A-48CE-900A-26AEA1C69B10}" srcOrd="0" destOrd="0" presId="urn:microsoft.com/office/officeart/2005/8/layout/pList1"/>
    <dgm:cxn modelId="{5DBBE653-82A6-45D0-8D84-AB5D9AAA4DC4}" type="presOf" srcId="{0FB23A73-4C8F-48E2-9146-0310927A62D2}" destId="{C0421DD0-1426-4D9B-9B09-2742FB776676}" srcOrd="0" destOrd="0" presId="urn:microsoft.com/office/officeart/2005/8/layout/pList1"/>
    <dgm:cxn modelId="{155EE644-4D46-4313-9ACF-1793F524B1F1}" type="presOf" srcId="{E030ACC6-1038-4D06-81F4-74E80A48C344}" destId="{935F2388-A9AD-433E-92F9-D416925AF350}" srcOrd="0" destOrd="0" presId="urn:microsoft.com/office/officeart/2005/8/layout/pList1"/>
    <dgm:cxn modelId="{813AE4B1-CEB5-4B18-A6E3-2BE5BA0B7B89}" type="presOf" srcId="{8939DBDE-5E33-408B-9AE0-4025972D6CBF}" destId="{883F11E6-1F0F-4B14-9B39-6D1AB78C97B7}" srcOrd="0" destOrd="0" presId="urn:microsoft.com/office/officeart/2005/8/layout/pList1"/>
    <dgm:cxn modelId="{FE9F2C73-8442-4304-9BA9-E9E7EF4CA87E}" type="presOf" srcId="{82B54F7A-94AD-4674-890F-1C9CE36122F4}" destId="{39DFB848-0FC7-4391-8022-E31ECB4AD7DE}" srcOrd="0" destOrd="0" presId="urn:microsoft.com/office/officeart/2005/8/layout/pList1"/>
    <dgm:cxn modelId="{337FF6B5-95B9-4AD0-80EE-9297B36101E1}" type="presOf" srcId="{071B2C24-E405-4460-B495-C196535B612A}" destId="{ED65C3EF-7C5D-45C2-AD05-A123719D8A46}" srcOrd="0" destOrd="0" presId="urn:microsoft.com/office/officeart/2005/8/layout/pList1"/>
    <dgm:cxn modelId="{8E359D11-5246-44BB-A170-6BCE642DEA92}" type="presOf" srcId="{85E8F9E5-784E-43A6-8113-40DBC640CBD7}" destId="{2FAD26C7-0936-4740-8ADC-7F7A4C7176E5}"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D8FD061-94F8-44CC-B802-C90BB03F195F}" type="presOf" srcId="{DDE34ABA-1A19-47B3-9F61-DD3D1E610E43}" destId="{245311CA-C68C-454A-AD9D-13ED7AFA581F}" srcOrd="0" destOrd="0" presId="urn:microsoft.com/office/officeart/2005/8/layout/pList1"/>
    <dgm:cxn modelId="{540623C0-94BF-4963-BAB9-5A10924171E5}" type="presOf" srcId="{1E8244F7-F566-4EB2-9E31-A7B32F23AADD}" destId="{B7ADD1A9-AB16-4311-B162-E2ADDDAE52D6}" srcOrd="0" destOrd="0" presId="urn:microsoft.com/office/officeart/2005/8/layout/pList1"/>
    <dgm:cxn modelId="{1618E9C1-8458-4E15-B490-67E37FCB8B79}" type="presOf" srcId="{20013B63-1494-4E7D-BD92-101200E51D1F}" destId="{DFF1D605-2378-4137-A469-0D2C2C9A3479}" srcOrd="0" destOrd="0" presId="urn:microsoft.com/office/officeart/2005/8/layout/pList1"/>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F14DC7A0-4577-46E2-B7D7-632F6967A7ED}" type="presOf" srcId="{BD52192A-2F98-4A5B-BBDD-709922B0A421}" destId="{93DBECEA-B282-4DA1-80AE-7CD650E659F6}" srcOrd="0" destOrd="0" presId="urn:microsoft.com/office/officeart/2005/8/layout/pList1"/>
    <dgm:cxn modelId="{144A1697-E4A7-4142-9A05-C34E6B655FAC}" type="presOf" srcId="{74BD8445-7895-43B4-BF26-C9F37890DA17}" destId="{4176227E-2B94-4F5E-90E1-3B7D31674AA1}" srcOrd="0" destOrd="0" presId="urn:microsoft.com/office/officeart/2005/8/layout/pList1"/>
    <dgm:cxn modelId="{DDEAAE98-060C-4AFF-A7C4-614DC3060BE1}" type="presOf" srcId="{77FE0CE4-62F9-4AE6-89DF-D223808E0AD1}" destId="{F6DFC32F-720A-4AB8-BF74-8B322563BEB1}" srcOrd="0" destOrd="0" presId="urn:microsoft.com/office/officeart/2005/8/layout/pList1"/>
    <dgm:cxn modelId="{CF9B42D9-41A0-4A52-9F64-82C3423CB913}" type="presParOf" srcId="{245311CA-C68C-454A-AD9D-13ED7AFA581F}" destId="{902FD4C2-235C-420E-A8DA-D73783C2197B}" srcOrd="0" destOrd="0" presId="urn:microsoft.com/office/officeart/2005/8/layout/pList1"/>
    <dgm:cxn modelId="{355C1406-BB3D-4CAE-B7CA-32A1EA28AAE3}" type="presParOf" srcId="{902FD4C2-235C-420E-A8DA-D73783C2197B}" destId="{7B1E04B4-B722-4D55-870B-0FD19A057CC4}" srcOrd="0" destOrd="0" presId="urn:microsoft.com/office/officeart/2005/8/layout/pList1"/>
    <dgm:cxn modelId="{6BB3F2AB-9E80-40DA-85EF-09D64ECE1F83}" type="presParOf" srcId="{902FD4C2-235C-420E-A8DA-D73783C2197B}" destId="{2FAD26C7-0936-4740-8ADC-7F7A4C7176E5}" srcOrd="1" destOrd="0" presId="urn:microsoft.com/office/officeart/2005/8/layout/pList1"/>
    <dgm:cxn modelId="{F3EBB279-F576-40F3-9762-7A5C7EDBB919}" type="presParOf" srcId="{245311CA-C68C-454A-AD9D-13ED7AFA581F}" destId="{DFF1D605-2378-4137-A469-0D2C2C9A3479}" srcOrd="1" destOrd="0" presId="urn:microsoft.com/office/officeart/2005/8/layout/pList1"/>
    <dgm:cxn modelId="{C80C242E-7D88-44D6-8053-E6B7C5D0FADD}" type="presParOf" srcId="{245311CA-C68C-454A-AD9D-13ED7AFA581F}" destId="{FE098B60-B35C-4D19-BF67-CD4223E80872}" srcOrd="2" destOrd="0" presId="urn:microsoft.com/office/officeart/2005/8/layout/pList1"/>
    <dgm:cxn modelId="{6B511FBF-76A6-42C4-A944-340524E1D665}" type="presParOf" srcId="{FE098B60-B35C-4D19-BF67-CD4223E80872}" destId="{9F625989-DBEB-44B7-A27B-2CE34A3AF32F}" srcOrd="0" destOrd="0" presId="urn:microsoft.com/office/officeart/2005/8/layout/pList1"/>
    <dgm:cxn modelId="{CA0348F9-1220-4A12-9563-440B63045584}" type="presParOf" srcId="{FE098B60-B35C-4D19-BF67-CD4223E80872}" destId="{B7ADD1A9-AB16-4311-B162-E2ADDDAE52D6}" srcOrd="1" destOrd="0" presId="urn:microsoft.com/office/officeart/2005/8/layout/pList1"/>
    <dgm:cxn modelId="{96CDFD5F-720E-4F58-BA82-A86A36CE3239}" type="presParOf" srcId="{245311CA-C68C-454A-AD9D-13ED7AFA581F}" destId="{C0421DD0-1426-4D9B-9B09-2742FB776676}" srcOrd="3" destOrd="0" presId="urn:microsoft.com/office/officeart/2005/8/layout/pList1"/>
    <dgm:cxn modelId="{92F39F12-8B6F-4A9D-8B90-D067CDC7D550}" type="presParOf" srcId="{245311CA-C68C-454A-AD9D-13ED7AFA581F}" destId="{FA3B3901-C497-44D5-9560-5634E544818B}" srcOrd="4" destOrd="0" presId="urn:microsoft.com/office/officeart/2005/8/layout/pList1"/>
    <dgm:cxn modelId="{5A1F4CB1-5756-423D-A1A8-F3526A94E709}" type="presParOf" srcId="{FA3B3901-C497-44D5-9560-5634E544818B}" destId="{CA73344E-C6C0-47B8-86C6-1729617AC623}" srcOrd="0" destOrd="0" presId="urn:microsoft.com/office/officeart/2005/8/layout/pList1"/>
    <dgm:cxn modelId="{3EF66097-43F5-46A5-A25F-1B365441020A}" type="presParOf" srcId="{FA3B3901-C497-44D5-9560-5634E544818B}" destId="{93DBECEA-B282-4DA1-80AE-7CD650E659F6}" srcOrd="1" destOrd="0" presId="urn:microsoft.com/office/officeart/2005/8/layout/pList1"/>
    <dgm:cxn modelId="{B7B5D0DB-B91F-4C30-8FFC-F2D0B2BF4E13}" type="presParOf" srcId="{245311CA-C68C-454A-AD9D-13ED7AFA581F}" destId="{39DFB848-0FC7-4391-8022-E31ECB4AD7DE}" srcOrd="5" destOrd="0" presId="urn:microsoft.com/office/officeart/2005/8/layout/pList1"/>
    <dgm:cxn modelId="{67762608-59A6-49CC-8DE6-58BB58C3F7B9}" type="presParOf" srcId="{245311CA-C68C-454A-AD9D-13ED7AFA581F}" destId="{3172ED1E-A687-4EC8-8DB5-61747AB3A5D9}" srcOrd="6" destOrd="0" presId="urn:microsoft.com/office/officeart/2005/8/layout/pList1"/>
    <dgm:cxn modelId="{BAD169ED-2331-41A3-AD61-8DA4B5E88D7D}" type="presParOf" srcId="{3172ED1E-A687-4EC8-8DB5-61747AB3A5D9}" destId="{1B159F49-57C6-4C6B-A60C-7D13B75BF3DB}" srcOrd="0" destOrd="0" presId="urn:microsoft.com/office/officeart/2005/8/layout/pList1"/>
    <dgm:cxn modelId="{49014D9F-05E1-4216-A586-401FCFFE3143}" type="presParOf" srcId="{3172ED1E-A687-4EC8-8DB5-61747AB3A5D9}" destId="{4176227E-2B94-4F5E-90E1-3B7D31674AA1}" srcOrd="1" destOrd="0" presId="urn:microsoft.com/office/officeart/2005/8/layout/pList1"/>
    <dgm:cxn modelId="{E3763C3D-97CE-4D59-8CC9-E02DAF53E230}" type="presParOf" srcId="{245311CA-C68C-454A-AD9D-13ED7AFA581F}" destId="{935F2388-A9AD-433E-92F9-D416925AF350}" srcOrd="7" destOrd="0" presId="urn:microsoft.com/office/officeart/2005/8/layout/pList1"/>
    <dgm:cxn modelId="{689358C3-5D29-4267-AFE1-C6F6956FC3DE}" type="presParOf" srcId="{245311CA-C68C-454A-AD9D-13ED7AFA581F}" destId="{6D2A12DE-2F8E-4508-A86B-15F6A366E652}" srcOrd="8" destOrd="0" presId="urn:microsoft.com/office/officeart/2005/8/layout/pList1"/>
    <dgm:cxn modelId="{3D0A22FA-EEC8-40AA-9CEF-49DFB51D8D51}" type="presParOf" srcId="{6D2A12DE-2F8E-4508-A86B-15F6A366E652}" destId="{A5218B44-3CBA-4139-9628-52A6C8CABF44}" srcOrd="0" destOrd="0" presId="urn:microsoft.com/office/officeart/2005/8/layout/pList1"/>
    <dgm:cxn modelId="{5606AF78-8911-4F51-A61E-AF741DF020F0}" type="presParOf" srcId="{6D2A12DE-2F8E-4508-A86B-15F6A366E652}" destId="{883F11E6-1F0F-4B14-9B39-6D1AB78C97B7}" srcOrd="1" destOrd="0" presId="urn:microsoft.com/office/officeart/2005/8/layout/pList1"/>
    <dgm:cxn modelId="{275B1386-28F6-4938-B073-80D1E5E570E6}" type="presParOf" srcId="{245311CA-C68C-454A-AD9D-13ED7AFA581F}" destId="{F6DFC32F-720A-4AB8-BF74-8B322563BEB1}" srcOrd="9" destOrd="0" presId="urn:microsoft.com/office/officeart/2005/8/layout/pList1"/>
    <dgm:cxn modelId="{C3C73847-1A54-486C-9853-643E1527662E}" type="presParOf" srcId="{245311CA-C68C-454A-AD9D-13ED7AFA581F}" destId="{1C7FDBB8-5123-4F62-BD5F-C05F6E956C0D}" srcOrd="10" destOrd="0" presId="urn:microsoft.com/office/officeart/2005/8/layout/pList1"/>
    <dgm:cxn modelId="{93D39A57-FF85-4DA7-AF48-A96BB7878CF1}" type="presParOf" srcId="{1C7FDBB8-5123-4F62-BD5F-C05F6E956C0D}" destId="{4126C2B6-3357-4BD4-974A-45852777438A}" srcOrd="0" destOrd="0" presId="urn:microsoft.com/office/officeart/2005/8/layout/pList1"/>
    <dgm:cxn modelId="{529906C1-FE67-4301-A06C-C9C06AF66BAF}" type="presParOf" srcId="{1C7FDBB8-5123-4F62-BD5F-C05F6E956C0D}" destId="{ED65C3EF-7C5D-45C2-AD05-A123719D8A46}" srcOrd="1" destOrd="0" presId="urn:microsoft.com/office/officeart/2005/8/layout/pList1"/>
    <dgm:cxn modelId="{810D3B84-146A-4BE5-8485-43AB7E99BF76}" type="presParOf" srcId="{245311CA-C68C-454A-AD9D-13ED7AFA581F}" destId="{5F63A5D5-1DC3-4846-BFAB-74E413BB1F88}" srcOrd="11" destOrd="0" presId="urn:microsoft.com/office/officeart/2005/8/layout/pList1"/>
    <dgm:cxn modelId="{11A3E5E8-C7B5-468B-8E62-CDDBBED9F8BC}" type="presParOf" srcId="{245311CA-C68C-454A-AD9D-13ED7AFA581F}" destId="{70096889-44FC-4AD7-8130-14D0EB039C90}" srcOrd="12" destOrd="0" presId="urn:microsoft.com/office/officeart/2005/8/layout/pList1"/>
    <dgm:cxn modelId="{6E612662-F3FD-4B84-BB0F-4604CA113FDE}" type="presParOf" srcId="{70096889-44FC-4AD7-8130-14D0EB039C90}" destId="{9B297AE8-864D-412B-ABBC-D2436566CB37}" srcOrd="0" destOrd="0" presId="urn:microsoft.com/office/officeart/2005/8/layout/pList1"/>
    <dgm:cxn modelId="{A23F280B-C074-4FE2-BD5E-46E284EEA076}"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028"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Coördinatie van elektronische deelprocessen</a:t>
          </a:r>
          <a:endParaRPr lang="nl-BE" sz="1600" kern="1200"/>
        </a:p>
      </dsp:txBody>
      <dsp:txXfrm>
        <a:off x="109028" y="425786"/>
        <a:ext cx="2538317" cy="793224"/>
      </dsp:txXfrm>
    </dsp:sp>
    <dsp:sp modelId="{8B00EC11-24E0-4E0C-8101-DB576F31F9D2}">
      <dsp:nvSpPr>
        <dsp:cNvPr id="0" name=""/>
        <dsp:cNvSpPr/>
      </dsp:nvSpPr>
      <dsp:spPr>
        <a:xfrm>
          <a:off x="3265" y="311209"/>
          <a:ext cx="555256" cy="83288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898522"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Portaal </a:t>
          </a:r>
          <a:endParaRPr lang="nl-BE" sz="1600" kern="1200"/>
        </a:p>
      </dsp:txBody>
      <dsp:txXfrm>
        <a:off x="2898522" y="425786"/>
        <a:ext cx="2538317" cy="793224"/>
      </dsp:txXfrm>
    </dsp:sp>
    <dsp:sp modelId="{17BB8C5E-ACC5-4AEA-AC3B-15C53CC548C0}">
      <dsp:nvSpPr>
        <dsp:cNvPr id="0" name=""/>
        <dsp:cNvSpPr/>
      </dsp:nvSpPr>
      <dsp:spPr>
        <a:xfrm>
          <a:off x="2792759" y="311209"/>
          <a:ext cx="555256" cy="83288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88017" y="425786"/>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Geïntegreerd gebruikers- en toegangsbeheer</a:t>
          </a:r>
          <a:endParaRPr lang="nl-BE" sz="1600" kern="1200"/>
        </a:p>
      </dsp:txBody>
      <dsp:txXfrm>
        <a:off x="5688017" y="425786"/>
        <a:ext cx="2538317" cy="793224"/>
      </dsp:txXfrm>
    </dsp:sp>
    <dsp:sp modelId="{DEDE190B-7605-44A7-B19B-482157C4ED09}">
      <dsp:nvSpPr>
        <dsp:cNvPr id="0" name=""/>
        <dsp:cNvSpPr/>
      </dsp:nvSpPr>
      <dsp:spPr>
        <a:xfrm>
          <a:off x="5582254" y="311209"/>
          <a:ext cx="555256" cy="83288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028"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Beheer van loggings</a:t>
          </a:r>
          <a:endParaRPr lang="nl-BE" sz="1600" kern="1200"/>
        </a:p>
      </dsp:txBody>
      <dsp:txXfrm>
        <a:off x="109028" y="1424367"/>
        <a:ext cx="2538317" cy="793224"/>
      </dsp:txXfrm>
    </dsp:sp>
    <dsp:sp modelId="{F94043AE-FBAE-4418-8D10-10B1481C95AF}">
      <dsp:nvSpPr>
        <dsp:cNvPr id="0" name=""/>
        <dsp:cNvSpPr/>
      </dsp:nvSpPr>
      <dsp:spPr>
        <a:xfrm>
          <a:off x="3265" y="1309790"/>
          <a:ext cx="555256" cy="83288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898522"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Systeem voor end-to-end vercijfering</a:t>
          </a:r>
          <a:endParaRPr lang="nl-BE" sz="1600" kern="1200"/>
        </a:p>
      </dsp:txBody>
      <dsp:txXfrm>
        <a:off x="2898522" y="1424367"/>
        <a:ext cx="2538317" cy="793224"/>
      </dsp:txXfrm>
    </dsp:sp>
    <dsp:sp modelId="{1D377189-38FA-44FB-9886-A25D865375A4}">
      <dsp:nvSpPr>
        <dsp:cNvPr id="0" name=""/>
        <dsp:cNvSpPr/>
      </dsp:nvSpPr>
      <dsp:spPr>
        <a:xfrm>
          <a:off x="2792759" y="1309790"/>
          <a:ext cx="555256" cy="83288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88017" y="1424367"/>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lang="fr-BE" sz="1600" kern="1200" dirty="0" smtClean="0">
              <a:solidFill>
                <a:srgbClr val="087670"/>
              </a:solidFill>
            </a:rPr>
            <a:t>eHealth</a:t>
          </a:r>
          <a:r>
            <a:rPr sz="1600" kern="1200" dirty="0"/>
            <a:t>Box</a:t>
          </a:r>
          <a:endParaRPr lang="nl-BE" sz="1600" kern="1200" dirty="0"/>
        </a:p>
      </dsp:txBody>
      <dsp:txXfrm>
        <a:off x="5688017" y="1424367"/>
        <a:ext cx="2538317" cy="793224"/>
      </dsp:txXfrm>
    </dsp:sp>
    <dsp:sp modelId="{82E38FB2-A96C-4D7A-A866-6D7BE57189A0}">
      <dsp:nvSpPr>
        <dsp:cNvPr id="0" name=""/>
        <dsp:cNvSpPr/>
      </dsp:nvSpPr>
      <dsp:spPr>
        <a:xfrm>
          <a:off x="5582254" y="1309790"/>
          <a:ext cx="555256" cy="83288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028"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Timestamping</a:t>
          </a:r>
          <a:endParaRPr lang="nl-BE" sz="1600" kern="1200"/>
        </a:p>
      </dsp:txBody>
      <dsp:txXfrm>
        <a:off x="109028" y="2422948"/>
        <a:ext cx="2538317" cy="793224"/>
      </dsp:txXfrm>
    </dsp:sp>
    <dsp:sp modelId="{A9E14B50-194E-4A93-B9D9-20BB56D81973}">
      <dsp:nvSpPr>
        <dsp:cNvPr id="0" name=""/>
        <dsp:cNvSpPr/>
      </dsp:nvSpPr>
      <dsp:spPr>
        <a:xfrm>
          <a:off x="3265" y="2308371"/>
          <a:ext cx="555256" cy="83288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898522"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Codering en anonimisering</a:t>
          </a:r>
          <a:endParaRPr lang="nl-BE" sz="1600" kern="1200"/>
        </a:p>
      </dsp:txBody>
      <dsp:txXfrm>
        <a:off x="2898522" y="2422948"/>
        <a:ext cx="2538317" cy="793224"/>
      </dsp:txXfrm>
    </dsp:sp>
    <dsp:sp modelId="{70C2EA1E-D7DB-4E74-806D-4590DBE781A3}">
      <dsp:nvSpPr>
        <dsp:cNvPr id="0" name=""/>
        <dsp:cNvSpPr/>
      </dsp:nvSpPr>
      <dsp:spPr>
        <a:xfrm>
          <a:off x="2792759" y="2308371"/>
          <a:ext cx="555256" cy="83288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88017" y="2422948"/>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Raadpleging van het Rijksregister en van de KSZ-registers</a:t>
          </a:r>
          <a:endParaRPr lang="nl-BE" sz="1600" kern="1200"/>
        </a:p>
      </dsp:txBody>
      <dsp:txXfrm>
        <a:off x="5688017" y="2422948"/>
        <a:ext cx="2538317" cy="793224"/>
      </dsp:txXfrm>
    </dsp:sp>
    <dsp:sp modelId="{139FD9EA-3509-4D4C-98D4-BC741BA871D8}">
      <dsp:nvSpPr>
        <dsp:cNvPr id="0" name=""/>
        <dsp:cNvSpPr/>
      </dsp:nvSpPr>
      <dsp:spPr>
        <a:xfrm>
          <a:off x="5582254" y="2308371"/>
          <a:ext cx="555256" cy="83288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898522" y="3421529"/>
          <a:ext cx="2538317" cy="7932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277" tIns="60960" rIns="60960" bIns="60960" numCol="1" spcCol="1270" anchor="ctr" anchorCtr="0">
          <a:noAutofit/>
        </a:bodyPr>
        <a:lstStyle/>
        <a:p>
          <a:pPr lvl="0" algn="l" defTabSz="711200" rtl="0">
            <a:lnSpc>
              <a:spcPct val="90000"/>
            </a:lnSpc>
            <a:spcBef>
              <a:spcPct val="0"/>
            </a:spcBef>
            <a:spcAft>
              <a:spcPct val="35000"/>
            </a:spcAft>
          </a:pPr>
          <a:r>
            <a:rPr sz="1600" kern="1200"/>
            <a:t>Verwijzingsrepertorium (metahub)</a:t>
          </a:r>
          <a:endParaRPr lang="nl-BE" sz="1600" kern="1200"/>
        </a:p>
      </dsp:txBody>
      <dsp:txXfrm>
        <a:off x="2898522" y="3421529"/>
        <a:ext cx="2538317" cy="793224"/>
      </dsp:txXfrm>
    </dsp:sp>
    <dsp:sp modelId="{763F0339-AF8A-4C55-81EF-EEBFD25A8379}">
      <dsp:nvSpPr>
        <dsp:cNvPr id="0" name=""/>
        <dsp:cNvSpPr/>
      </dsp:nvSpPr>
      <dsp:spPr>
        <a:xfrm>
          <a:off x="2792759" y="3306952"/>
          <a:ext cx="555256" cy="832885"/>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152085" y="43082"/>
          <a:ext cx="1749703" cy="1205545"/>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197595"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b="0" kern="1200">
              <a:solidFill>
                <a:srgbClr val="B82400"/>
              </a:solidFill>
            </a:rPr>
            <a:t>Cluster 0</a:t>
          </a:r>
          <a:r>
            <a:rPr lang="nl-BE" sz="1800" b="0" kern="1200"/>
            <a:t>  </a:t>
          </a:r>
          <a:r>
            <a:rPr lang="nl-BE" sz="1800" kern="1200"/>
            <a:t>Fundamenten</a:t>
          </a:r>
        </a:p>
      </dsp:txBody>
      <dsp:txXfrm>
        <a:off x="197595" y="1207590"/>
        <a:ext cx="1749703" cy="649139"/>
      </dsp:txXfrm>
    </dsp:sp>
    <dsp:sp modelId="{9F625989-DBEB-44B7-A27B-2CE34A3AF32F}">
      <dsp:nvSpPr>
        <dsp:cNvPr id="0" name=""/>
        <dsp:cNvSpPr/>
      </dsp:nvSpPr>
      <dsp:spPr>
        <a:xfrm>
          <a:off x="2122342" y="2045"/>
          <a:ext cx="1749703" cy="1205545"/>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12234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1 </a:t>
          </a:r>
          <a:r>
            <a:rPr lang="nl-BE" sz="1800" kern="1200"/>
            <a:t>Transversaal</a:t>
          </a:r>
        </a:p>
      </dsp:txBody>
      <dsp:txXfrm>
        <a:off x="2122342" y="1207590"/>
        <a:ext cx="1749703" cy="649139"/>
      </dsp:txXfrm>
    </dsp:sp>
    <dsp:sp modelId="{CA73344E-C6C0-47B8-86C6-1729617AC623}">
      <dsp:nvSpPr>
        <dsp:cNvPr id="0" name=""/>
        <dsp:cNvSpPr/>
      </dsp:nvSpPr>
      <dsp:spPr>
        <a:xfrm>
          <a:off x="4075172" y="2045"/>
          <a:ext cx="1749703" cy="1205545"/>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047089" y="1207590"/>
          <a:ext cx="1805868"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2 </a:t>
          </a:r>
          <a:r>
            <a:rPr lang="nl-BE" sz="1800" kern="1200"/>
            <a:t>Ondersteuning	</a:t>
          </a:r>
        </a:p>
      </dsp:txBody>
      <dsp:txXfrm>
        <a:off x="4047089" y="1207590"/>
        <a:ext cx="1805868" cy="649139"/>
      </dsp:txXfrm>
    </dsp:sp>
    <dsp:sp modelId="{1B159F49-57C6-4C6B-A60C-7D13B75BF3DB}">
      <dsp:nvSpPr>
        <dsp:cNvPr id="0" name=""/>
        <dsp:cNvSpPr/>
      </dsp:nvSpPr>
      <dsp:spPr>
        <a:xfrm>
          <a:off x="6028002" y="2045"/>
          <a:ext cx="1749703" cy="1205545"/>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6028002" y="1207590"/>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3</a:t>
          </a:r>
          <a:r>
            <a:rPr lang="nl-BE" sz="1800" kern="1200"/>
            <a:t> Operational excellence</a:t>
          </a:r>
        </a:p>
      </dsp:txBody>
      <dsp:txXfrm>
        <a:off x="6028002" y="1207590"/>
        <a:ext cx="1749703" cy="649139"/>
      </dsp:txXfrm>
    </dsp:sp>
    <dsp:sp modelId="{A5218B44-3CBA-4139-9628-52A6C8CABF44}">
      <dsp:nvSpPr>
        <dsp:cNvPr id="0" name=""/>
        <dsp:cNvSpPr/>
      </dsp:nvSpPr>
      <dsp:spPr>
        <a:xfrm>
          <a:off x="1195943" y="2123382"/>
          <a:ext cx="1749703" cy="1205545"/>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021410" y="3239292"/>
          <a:ext cx="2001660"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u="none" kern="1200">
              <a:solidFill>
                <a:srgbClr val="B82400"/>
              </a:solidFill>
            </a:rPr>
            <a:t>Cluster 4 </a:t>
          </a:r>
          <a:r>
            <a:rPr lang="nl-BE" sz="1800" kern="1200"/>
            <a:t>Zorgverstrekkers en zorginstellingen</a:t>
          </a:r>
        </a:p>
      </dsp:txBody>
      <dsp:txXfrm>
        <a:off x="1021410" y="3239292"/>
        <a:ext cx="2001660" cy="649139"/>
      </dsp:txXfrm>
    </dsp:sp>
    <dsp:sp modelId="{4126C2B6-3357-4BD4-974A-45852777438A}">
      <dsp:nvSpPr>
        <dsp:cNvPr id="0" name=""/>
        <dsp:cNvSpPr/>
      </dsp:nvSpPr>
      <dsp:spPr>
        <a:xfrm>
          <a:off x="3246668" y="2123382"/>
          <a:ext cx="1749703" cy="1205545"/>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198114"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5 </a:t>
          </a:r>
          <a:r>
            <a:rPr lang="nl-BE" sz="1800" kern="1200"/>
            <a:t>Patiënt als </a:t>
          </a:r>
          <a:br>
            <a:rPr lang="nl-BE" sz="1800" kern="1200"/>
          </a:br>
          <a:r>
            <a:rPr lang="nl-BE" sz="1800" kern="1200"/>
            <a:t>co-piloot</a:t>
          </a:r>
        </a:p>
      </dsp:txBody>
      <dsp:txXfrm>
        <a:off x="3198114" y="3239292"/>
        <a:ext cx="1749703" cy="649139"/>
      </dsp:txXfrm>
    </dsp:sp>
    <dsp:sp modelId="{9B297AE8-864D-412B-ABBC-D2436566CB37}">
      <dsp:nvSpPr>
        <dsp:cNvPr id="0" name=""/>
        <dsp:cNvSpPr/>
      </dsp:nvSpPr>
      <dsp:spPr>
        <a:xfrm>
          <a:off x="5171415" y="2123382"/>
          <a:ext cx="1749703" cy="1205545"/>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122861" y="3239292"/>
          <a:ext cx="1749703" cy="649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a:solidFill>
                <a:srgbClr val="B82400"/>
              </a:solidFill>
            </a:rPr>
            <a:t>Cluster 6 </a:t>
          </a:r>
          <a:r>
            <a:rPr lang="nl-BE" sz="1800" kern="1200"/>
            <a:t>eGezondheid  met ziekenfondsen</a:t>
          </a:r>
        </a:p>
      </dsp:txBody>
      <dsp:txXfrm>
        <a:off x="5122861" y="3239292"/>
        <a:ext cx="1749703" cy="649139"/>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3FA20-096E-4683-9DCA-AA699271F950}" type="datetimeFigureOut">
              <a:rPr lang="fr-BE" smtClean="0"/>
              <a:t>3/10/2019</a:t>
            </a:fld>
            <a:endParaRPr lang="fr-B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9F856E-F6AB-48BE-86F9-940222F82635}" type="slidenum">
              <a:rPr lang="fr-BE" smtClean="0"/>
              <a:t>‹#›</a:t>
            </a:fld>
            <a:endParaRPr lang="fr-BE"/>
          </a:p>
        </p:txBody>
      </p:sp>
    </p:spTree>
    <p:extLst>
      <p:ext uri="{BB962C8B-B14F-4D97-AF65-F5344CB8AC3E}">
        <p14:creationId xmlns:p14="http://schemas.microsoft.com/office/powerpoint/2010/main" val="28842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3/10/2019</a:t>
            </a:fld>
            <a:endParaRPr lang="fr-BE"/>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0F14B466-97F6-42AD-BA69-3128B6BE031F}" type="slidenum">
              <a:rPr lang="en-GB" altLang="en-US" smtClean="0">
                <a:latin typeface="Calibri" pitchFamily="34" charset="0"/>
              </a:rPr>
              <a:pPr fontAlgn="base">
                <a:spcBef>
                  <a:spcPct val="0"/>
                </a:spcBef>
                <a:spcAft>
                  <a:spcPct val="0"/>
                </a:spcAft>
                <a:defRPr/>
              </a:pPr>
              <a:t>5</a:t>
            </a:fld>
            <a:endParaRPr lang="nl-BE" altLang="en-US" smtClean="0">
              <a:latin typeface="Calibri" pitchFamily="34" charset="0"/>
            </a:endParaRPr>
          </a:p>
        </p:txBody>
      </p:sp>
    </p:spTree>
    <p:extLst>
      <p:ext uri="{BB962C8B-B14F-4D97-AF65-F5344CB8AC3E}">
        <p14:creationId xmlns:p14="http://schemas.microsoft.com/office/powerpoint/2010/main" val="487589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A62674-ADB2-42D4-B8E9-13688C3B98A9}" type="slidenum">
              <a:rPr lang="en-US" smtClean="0"/>
              <a:pPr>
                <a:defRPr/>
              </a:pPr>
              <a:t>23</a:t>
            </a:fld>
            <a:endParaRPr lang="fr-BE" dirty="0"/>
          </a:p>
        </p:txBody>
      </p:sp>
    </p:spTree>
    <p:extLst>
      <p:ext uri="{BB962C8B-B14F-4D97-AF65-F5344CB8AC3E}">
        <p14:creationId xmlns:p14="http://schemas.microsoft.com/office/powerpoint/2010/main" val="158593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80845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9044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1B907515-5630-4CCA-8FC0-9240982DAEDB}"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26</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8778CF7-6775-48B0-BD2D-D3D6DE5BD562}"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26</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684733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27</a:t>
            </a:fld>
            <a:endParaRPr lang="en-US" smtClean="0"/>
          </a:p>
        </p:txBody>
      </p:sp>
    </p:spTree>
    <p:extLst>
      <p:ext uri="{BB962C8B-B14F-4D97-AF65-F5344CB8AC3E}">
        <p14:creationId xmlns:p14="http://schemas.microsoft.com/office/powerpoint/2010/main" val="266561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71715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39666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nl-BE"/>
          </a:p>
        </p:txBody>
      </p:sp>
    </p:spTree>
    <p:extLst>
      <p:ext uri="{BB962C8B-B14F-4D97-AF65-F5344CB8AC3E}">
        <p14:creationId xmlns:p14="http://schemas.microsoft.com/office/powerpoint/2010/main" val="1673980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2718702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5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B2D31976-9B74-4DEB-BA7A-338D8B7DCAC4}" type="slidenum">
              <a:rPr lang="en-GB" altLang="en-US" smtClean="0">
                <a:latin typeface="Calibri" pitchFamily="34" charset="0"/>
              </a:rPr>
              <a:pPr fontAlgn="base">
                <a:spcBef>
                  <a:spcPct val="0"/>
                </a:spcBef>
                <a:spcAft>
                  <a:spcPct val="0"/>
                </a:spcAft>
                <a:defRPr/>
              </a:pPr>
              <a:t>6</a:t>
            </a:fld>
            <a:endParaRPr lang="nl-BE" altLang="en-US" smtClean="0">
              <a:latin typeface="Calibri" pitchFamily="34" charset="0"/>
            </a:endParaRPr>
          </a:p>
        </p:txBody>
      </p:sp>
    </p:spTree>
    <p:extLst>
      <p:ext uri="{BB962C8B-B14F-4D97-AF65-F5344CB8AC3E}">
        <p14:creationId xmlns:p14="http://schemas.microsoft.com/office/powerpoint/2010/main" val="11936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374BF-2A30-4511-BF77-A6388C3A86F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74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455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935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9872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B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26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0DF003-9532-45B2-A88B-F94D0FEB79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B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082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BE" alt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2CD6338-BEDF-43B6-9497-59283FC58D4F}" type="slidenum">
              <a:rPr lang="en-US" altLang="en-US" smtClean="0">
                <a:latin typeface="Calibri" pitchFamily="34" charset="0"/>
              </a:rPr>
              <a:pPr fontAlgn="base">
                <a:spcBef>
                  <a:spcPct val="0"/>
                </a:spcBef>
                <a:spcAft>
                  <a:spcPct val="0"/>
                </a:spcAft>
                <a:defRPr/>
              </a:pPr>
              <a:t>54</a:t>
            </a:fld>
            <a:endParaRPr lang="nl-BE" altLang="en-US" dirty="0" smtClean="0">
              <a:latin typeface="Calibri" pitchFamily="34" charset="0"/>
            </a:endParaRPr>
          </a:p>
        </p:txBody>
      </p:sp>
    </p:spTree>
    <p:extLst>
      <p:ext uri="{BB962C8B-B14F-4D97-AF65-F5344CB8AC3E}">
        <p14:creationId xmlns:p14="http://schemas.microsoft.com/office/powerpoint/2010/main" val="851677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pPr marL="0" marR="0" lvl="0" indent="0" algn="r" defTabSz="928688" rtl="0" eaLnBrk="1" fontAlgn="auto" latinLnBrk="0" hangingPunct="1">
              <a:lnSpc>
                <a:spcPct val="100000"/>
              </a:lnSpc>
              <a:spcBef>
                <a:spcPts val="0"/>
              </a:spcBef>
              <a:spcAft>
                <a:spcPts val="0"/>
              </a:spcAft>
              <a:buClrTx/>
              <a:buSzTx/>
              <a:buFontTx/>
              <a:buNone/>
              <a:tabLst/>
              <a:defRPr/>
            </a:pPr>
            <a:fld id="{57021076-4BFF-411B-B7F4-15E703EEE8EA}" type="slidenum">
              <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28688" rtl="0" eaLnBrk="1" fontAlgn="auto" latinLnBrk="0" hangingPunct="1">
                <a:lnSpc>
                  <a:spcPct val="100000"/>
                </a:lnSpc>
                <a:spcBef>
                  <a:spcPts val="0"/>
                </a:spcBef>
                <a:spcAft>
                  <a:spcPts val="0"/>
                </a:spcAft>
                <a:buClrTx/>
                <a:buSzTx/>
                <a:buFontTx/>
                <a:buNone/>
                <a:tabLst/>
                <a:defRPr/>
              </a:pPr>
              <a:t>62</a:t>
            </a:fld>
            <a:endParaRPr kumimoji="0" lang="nl-NL" altLang="en-US" sz="1300" b="0" i="0" u="none" strike="noStrike" kern="1200" cap="none" spc="0" normalizeH="0" baseline="0" noProof="0" smtClean="0">
              <a:ln>
                <a:noFill/>
              </a:ln>
              <a:solidFill>
                <a:prstClr val="black"/>
              </a:solidFill>
              <a:effectLst/>
              <a:uLnTx/>
              <a:uFillTx/>
              <a:latin typeface="Times New Roman" pitchFamily="18" charset="0"/>
              <a:ea typeface="+mn-ea"/>
              <a:cs typeface="+mn-cs"/>
            </a:endParaRPr>
          </a:p>
        </p:txBody>
      </p:sp>
      <p:sp>
        <p:nvSpPr>
          <p:cNvPr id="33795" name="Rectangle 2"/>
          <p:cNvSpPr>
            <a:spLocks noGrp="1" noRot="1" noChangeAspect="1" noChangeArrowheads="1" noTextEdit="1"/>
          </p:cNvSpPr>
          <p:nvPr>
            <p:ph type="sldImg"/>
          </p:nvPr>
        </p:nvSpPr>
        <p:spPr>
          <a:xfrm>
            <a:off x="712788" y="746125"/>
            <a:ext cx="5373687"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3731564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EDF498-6B22-4C23-B9DE-FBD91F7FCCAE}" type="slidenum">
              <a:rPr lang="fr-BE" smtClean="0"/>
              <a:t>66</a:t>
            </a:fld>
            <a:endParaRPr lang="fr-BE"/>
          </a:p>
        </p:txBody>
      </p:sp>
    </p:spTree>
    <p:extLst>
      <p:ext uri="{BB962C8B-B14F-4D97-AF65-F5344CB8AC3E}">
        <p14:creationId xmlns:p14="http://schemas.microsoft.com/office/powerpoint/2010/main" val="251876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F130FD-3822-4479-BEAB-17D9DC4E87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BE" altLang="en-US" sz="1200" b="0" i="0" u="none" strike="noStrike" kern="1200" cap="none" spc="0" normalizeH="0" baseline="0" noProof="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20444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05463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1B907515-5630-4CCA-8FC0-9240982DAEDB}"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12</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58778CF7-6775-48B0-BD2D-D3D6DE5BD562}" type="slidenum">
              <a:rPr kumimoji="0" lang="nl-NL"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863" rtl="0" eaLnBrk="1" fontAlgn="auto" latinLnBrk="0" hangingPunct="1">
                <a:lnSpc>
                  <a:spcPct val="100000"/>
                </a:lnSpc>
                <a:spcBef>
                  <a:spcPts val="0"/>
                </a:spcBef>
                <a:spcAft>
                  <a:spcPts val="0"/>
                </a:spcAft>
                <a:buClrTx/>
                <a:buSzTx/>
                <a:buFontTx/>
                <a:buNone/>
                <a:tabLst/>
                <a:defRPr/>
              </a:pPr>
              <a:t>12</a:t>
            </a:fld>
            <a:endParaRPr kumimoji="0" lang="nl-BE"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8128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3A004C-9A8F-48C6-8A1C-94C4889F131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BE" altLang="en-US" sz="1200" b="0" i="0" u="none" strike="noStrike" kern="1200" cap="none" spc="0" normalizeH="0" baseline="0" noProof="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3638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Een cluster bundelt de projecten die elk hun eigen, specifieke doelstellingen hebben maar die, samen, nog een extra dimensie toevoegen bij de realisatie van de strategische doelstellingen van het programma. </a:t>
            </a:r>
            <a:endParaRPr lang="nl-BE" dirty="0"/>
          </a:p>
        </p:txBody>
      </p:sp>
      <p:sp>
        <p:nvSpPr>
          <p:cNvPr id="4" name="Tijdelijke aanduiding voor dianummer 3"/>
          <p:cNvSpPr>
            <a:spLocks noGrp="1"/>
          </p:cNvSpPr>
          <p:nvPr>
            <p:ph type="sldNum" sz="quarter" idx="10"/>
          </p:nvPr>
        </p:nvSpPr>
        <p:spPr/>
        <p:txBody>
          <a:bodyPr/>
          <a:lstStyle/>
          <a:p>
            <a:pPr>
              <a:defRPr/>
            </a:pPr>
            <a:fld id="{68A5D9F6-8BE4-448E-BA5B-E6CDAD225B26}" type="slidenum">
              <a:rPr lang="nl-NL" smtClean="0"/>
              <a:pPr>
                <a:defRPr/>
              </a:pPr>
              <a:t>14</a:t>
            </a:fld>
            <a:endParaRPr lang="nl-NL"/>
          </a:p>
        </p:txBody>
      </p:sp>
    </p:spTree>
    <p:extLst>
      <p:ext uri="{BB962C8B-B14F-4D97-AF65-F5344CB8AC3E}">
        <p14:creationId xmlns:p14="http://schemas.microsoft.com/office/powerpoint/2010/main" val="3182381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78973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49847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plan-egezondheid.be/home" TargetMode="External"/><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304165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
        <p:nvSpPr>
          <p:cNvPr id="3" name="Rectangle 2"/>
          <p:cNvSpPr/>
          <p:nvPr userDrawn="1"/>
        </p:nvSpPr>
        <p:spPr>
          <a:xfrm>
            <a:off x="8709" y="836712"/>
            <a:ext cx="988200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51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2948375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1601" y="274638"/>
            <a:ext cx="9309099" cy="664058"/>
          </a:xfrm>
        </p:spPr>
        <p:txBody>
          <a:bodyPr/>
          <a:lstStyle>
            <a:lvl1pPr algn="l">
              <a:defRPr b="1">
                <a:solidFill>
                  <a:srgbClr val="0070C0"/>
                </a:solidFill>
              </a:defRPr>
            </a:lvl1pPr>
          </a:lstStyle>
          <a:p>
            <a:r>
              <a:rPr lang="nl-BE" dirty="0"/>
              <a:t>Titelstijl van model bewerken</a:t>
            </a:r>
            <a:endParaRPr lang="nl-NL" dirty="0"/>
          </a:p>
        </p:txBody>
      </p:sp>
      <p:sp>
        <p:nvSpPr>
          <p:cNvPr id="3" name="Tijdelijke aanduiding voor inhoud 2"/>
          <p:cNvSpPr>
            <a:spLocks noGrp="1"/>
          </p:cNvSpPr>
          <p:nvPr>
            <p:ph idx="1"/>
          </p:nvPr>
        </p:nvSpPr>
        <p:spPr>
          <a:xfrm>
            <a:off x="101601" y="1134052"/>
            <a:ext cx="9309100" cy="5032859"/>
          </a:xfrm>
        </p:spPr>
        <p:txBody>
          <a:bodyPr>
            <a:normAutofit/>
          </a:bodyPr>
          <a:lstStyle>
            <a:lvl1pPr marL="342900" indent="-342900">
              <a:buFont typeface="Wingdings" panose="05000000000000000000" pitchFamily="2" charset="2"/>
              <a:buChar char="Ø"/>
              <a:defRPr sz="1800"/>
            </a:lvl1pPr>
            <a:lvl2pPr marL="742950" indent="-28575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100"/>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8" name="Tijdelijke aanduiding voor dianummer 5"/>
          <p:cNvSpPr>
            <a:spLocks noGrp="1"/>
          </p:cNvSpPr>
          <p:nvPr>
            <p:ph type="sldNum" sz="quarter" idx="14"/>
          </p:nvPr>
        </p:nvSpPr>
        <p:spPr>
          <a:xfrm>
            <a:off x="4438438" y="6603999"/>
            <a:ext cx="512232" cy="236013"/>
          </a:xfrm>
          <a:prstGeom prst="rect">
            <a:avLst/>
          </a:prstGeom>
        </p:spPr>
        <p:txBody>
          <a:bodyPr/>
          <a:lstStyle>
            <a:lvl1pPr>
              <a:defRPr sz="1000" b="0" i="0">
                <a:solidFill>
                  <a:srgbClr val="0070C0"/>
                </a:solidFill>
                <a:latin typeface="Gill Sans"/>
                <a:cs typeface="Gill Sans"/>
              </a:defRPr>
            </a:lvl1pPr>
          </a:lstStyle>
          <a:p>
            <a:pPr>
              <a:defRPr/>
            </a:pPr>
            <a:fld id="{5E98C3D2-61B1-456E-BF29-5A9B2360768F}" type="slidenum">
              <a:rPr lang="nl-NL" smtClean="0"/>
              <a:pPr>
                <a:defRPr/>
              </a:pPr>
              <a:t>‹#›</a:t>
            </a:fld>
            <a:endParaRPr lang="nl-NL" dirty="0"/>
          </a:p>
        </p:txBody>
      </p:sp>
      <p:pic>
        <p:nvPicPr>
          <p:cNvPr id="9" name="Picture 2" descr="http://plan-egezondheid.be.178-208-48-194.yoolspreview.be/wp-content/uploads/nl-logo.jpg">
            <a:hlinkClick r:id="rId2"/>
          </p:cNvPr>
          <p:cNvPicPr>
            <a:picLocks noChangeAspect="1" noChangeArrowheads="1"/>
          </p:cNvPicPr>
          <p:nvPr userDrawn="1"/>
        </p:nvPicPr>
        <p:blipFill>
          <a:blip r:embed="rId3"/>
          <a:srcRect/>
          <a:stretch>
            <a:fillRect/>
          </a:stretch>
        </p:blipFill>
        <p:spPr bwMode="auto">
          <a:xfrm>
            <a:off x="13734" y="6432069"/>
            <a:ext cx="1811336" cy="414820"/>
          </a:xfrm>
          <a:prstGeom prst="rect">
            <a:avLst/>
          </a:prstGeom>
          <a:noFill/>
        </p:spPr>
      </p:pic>
      <p:pic>
        <p:nvPicPr>
          <p:cNvPr id="7" name="Picture 4" descr="http://plan-egezondheid.be.178-208-48-194.yoolspreview.be/wp-content/uploads/fr-logo.jpg">
            <a:hlinkClick r:id="rId2"/>
          </p:cNvPr>
          <p:cNvPicPr>
            <a:picLocks noChangeAspect="1" noChangeArrowheads="1"/>
          </p:cNvPicPr>
          <p:nvPr userDrawn="1"/>
        </p:nvPicPr>
        <p:blipFill>
          <a:blip r:embed="rId4"/>
          <a:srcRect/>
          <a:stretch>
            <a:fillRect/>
          </a:stretch>
        </p:blipFill>
        <p:spPr bwMode="auto">
          <a:xfrm>
            <a:off x="8088272" y="6432068"/>
            <a:ext cx="1811336" cy="414821"/>
          </a:xfrm>
          <a:prstGeom prst="rect">
            <a:avLst/>
          </a:prstGeom>
          <a:noFill/>
        </p:spPr>
      </p:pic>
    </p:spTree>
    <p:extLst>
      <p:ext uri="{BB962C8B-B14F-4D97-AF65-F5344CB8AC3E}">
        <p14:creationId xmlns:p14="http://schemas.microsoft.com/office/powerpoint/2010/main" val="4136066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95300" y="64482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05/10/2019</a:t>
            </a:r>
            <a:endParaRPr lang="fr-BE" dirty="0"/>
          </a:p>
        </p:txBody>
      </p:sp>
      <p:sp>
        <p:nvSpPr>
          <p:cNvPr id="6" name="Slide Number Placeholder 5"/>
          <p:cNvSpPr>
            <a:spLocks noGrp="1"/>
          </p:cNvSpPr>
          <p:nvPr>
            <p:ph type="sldNum" sz="quarter" idx="4"/>
          </p:nvPr>
        </p:nvSpPr>
        <p:spPr>
          <a:xfrm>
            <a:off x="3811730" y="6453337"/>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0A9230E-FFBB-4CCB-ABD7-198084EDE768}" type="slidenum">
              <a:rPr lang="fr-BE" smtClean="0"/>
              <a:pPr/>
              <a:t>‹#›</a:t>
            </a:fld>
            <a:endParaRPr lang="fr-BE" dirty="0"/>
          </a:p>
        </p:txBody>
      </p:sp>
    </p:spTree>
    <p:extLst>
      <p:ext uri="{BB962C8B-B14F-4D97-AF65-F5344CB8AC3E}">
        <p14:creationId xmlns:p14="http://schemas.microsoft.com/office/powerpoint/2010/main" val="420560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fr-FR" smtClean="0"/>
              <a:t>05/10/2019</a:t>
            </a:r>
            <a:endParaRPr lang="fr-BE"/>
          </a:p>
        </p:txBody>
      </p:sp>
      <p:sp>
        <p:nvSpPr>
          <p:cNvPr id="6" name="Slide Number Placeholder 5"/>
          <p:cNvSpPr>
            <a:spLocks noGrp="1"/>
          </p:cNvSpPr>
          <p:nvPr>
            <p:ph type="sldNum" sz="quarter" idx="12"/>
          </p:nvPr>
        </p:nvSpPr>
        <p:spPr/>
        <p:txBody>
          <a:bodyPr/>
          <a:lstStyle/>
          <a:p>
            <a:fld id="{30A9230E-FFBB-4CCB-ABD7-198084EDE768}" type="slidenum">
              <a:rPr lang="fr-BE" smtClean="0"/>
              <a:t>‹#›</a:t>
            </a:fld>
            <a:endParaRPr lang="fr-BE"/>
          </a:p>
        </p:txBody>
      </p:sp>
    </p:spTree>
    <p:extLst>
      <p:ext uri="{BB962C8B-B14F-4D97-AF65-F5344CB8AC3E}">
        <p14:creationId xmlns:p14="http://schemas.microsoft.com/office/powerpoint/2010/main" val="24484105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fr-BE" dirty="0"/>
          </a:p>
        </p:txBody>
      </p:sp>
      <p:sp>
        <p:nvSpPr>
          <p:cNvPr id="3" name="Content Placeholder 2"/>
          <p:cNvSpPr>
            <a:spLocks noGrp="1"/>
          </p:cNvSpPr>
          <p:nvPr>
            <p:ph idx="1"/>
          </p:nvPr>
        </p:nvSpPr>
        <p:spPr>
          <a:xfrm>
            <a:off x="495300" y="1052736"/>
            <a:ext cx="8915400" cy="5289451"/>
          </a:xfrm>
        </p:spPr>
        <p:txBody>
          <a:bodyPr/>
          <a:lstStyle>
            <a:lvl1pPr>
              <a:defRPr sz="2800">
                <a:latin typeface="+mn-lt"/>
                <a:cs typeface="Arial" panose="020B0604020202020204" pitchFamily="34" charset="0"/>
              </a:defRPr>
            </a:lvl1pPr>
            <a:lvl2pPr>
              <a:defRPr sz="2400">
                <a:latin typeface="+mn-lt"/>
                <a:cs typeface="Arial" panose="020B0604020202020204" pitchFamily="34" charset="0"/>
              </a:defRPr>
            </a:lvl2pPr>
            <a:lvl3pPr>
              <a:defRPr sz="2000">
                <a:latin typeface="+mn-lt"/>
                <a:cs typeface="Arial" panose="020B0604020202020204" pitchFamily="34" charset="0"/>
              </a:defRPr>
            </a:lvl3pPr>
            <a:lvl4pPr>
              <a:defRPr sz="1800">
                <a:latin typeface="+mn-lt"/>
                <a:cs typeface="Arial" panose="020B0604020202020204" pitchFamily="34" charset="0"/>
              </a:defRPr>
            </a:lvl4pPr>
            <a:lvl5pPr>
              <a:defRPr sz="1600">
                <a:latin typeface="+mn-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fr-FR" smtClean="0"/>
              <a:t>05/10/2019</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7486251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05/10/2019</a:t>
            </a:r>
            <a:endParaRPr lang="fr-BE"/>
          </a:p>
        </p:txBody>
      </p:sp>
      <p:sp>
        <p:nvSpPr>
          <p:cNvPr id="6" name="Slide Number Placeholder 5"/>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604107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Content Placeholder 2"/>
          <p:cNvSpPr>
            <a:spLocks noGrp="1"/>
          </p:cNvSpPr>
          <p:nvPr>
            <p:ph sz="half" idx="1"/>
          </p:nvPr>
        </p:nvSpPr>
        <p:spPr>
          <a:xfrm>
            <a:off x="495300" y="1052737"/>
            <a:ext cx="437515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5035550" y="1052737"/>
            <a:ext cx="437515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r>
              <a:rPr lang="fr-FR" smtClean="0"/>
              <a:t>05/10/2019</a:t>
            </a:r>
            <a:endParaRPr lang="fr-BE"/>
          </a:p>
        </p:txBody>
      </p:sp>
      <p:sp>
        <p:nvSpPr>
          <p:cNvPr id="7" name="Slide Number Placeholder 6"/>
          <p:cNvSpPr>
            <a:spLocks noGrp="1"/>
          </p:cNvSpPr>
          <p:nvPr>
            <p:ph type="sldNum" sz="quarter" idx="12"/>
          </p:nvPr>
        </p:nvSpPr>
        <p:spPr/>
        <p:txBody>
          <a:bodyPr/>
          <a:lstStyle/>
          <a:p>
            <a:endParaRPr lang="fr-BE" dirty="0" smtClean="0"/>
          </a:p>
          <a:p>
            <a:r>
              <a:rPr lang="fr-BE" dirty="0" smtClean="0"/>
              <a:t>- </a:t>
            </a:r>
            <a:fld id="{30A9230E-FFBB-4CCB-ABD7-198084EDE768}" type="slidenum">
              <a:rPr lang="fr-BE" smtClean="0"/>
              <a:pPr/>
              <a:t>‹#›</a:t>
            </a:fld>
            <a:r>
              <a:rPr lang="fr-BE" dirty="0" smtClean="0"/>
              <a:t> -</a:t>
            </a:r>
          </a:p>
          <a:p>
            <a:endParaRPr lang="fr-BE" dirty="0"/>
          </a:p>
        </p:txBody>
      </p:sp>
    </p:spTree>
    <p:extLst>
      <p:ext uri="{BB962C8B-B14F-4D97-AF65-F5344CB8AC3E}">
        <p14:creationId xmlns:p14="http://schemas.microsoft.com/office/powerpoint/2010/main" val="34289238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80199" y="1051646"/>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834333"/>
            <a:ext cx="4376870" cy="44749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0" y="1051646"/>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1834333"/>
            <a:ext cx="4378590" cy="44749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p:txBody>
          <a:bodyPr/>
          <a:lstStyle/>
          <a:p>
            <a:r>
              <a:rPr lang="fr-FR" smtClean="0"/>
              <a:t>05/10/2019</a:t>
            </a:r>
            <a:endParaRPr lang="fr-BE"/>
          </a:p>
        </p:txBody>
      </p:sp>
      <p:sp>
        <p:nvSpPr>
          <p:cNvPr id="9" name="Slide Number Placeholder 8"/>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4092828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fr-BE" dirty="0"/>
          </a:p>
        </p:txBody>
      </p:sp>
      <p:sp>
        <p:nvSpPr>
          <p:cNvPr id="3" name="Date Placeholder 2"/>
          <p:cNvSpPr>
            <a:spLocks noGrp="1"/>
          </p:cNvSpPr>
          <p:nvPr>
            <p:ph type="dt" sz="half" idx="10"/>
          </p:nvPr>
        </p:nvSpPr>
        <p:spPr/>
        <p:txBody>
          <a:bodyPr/>
          <a:lstStyle/>
          <a:p>
            <a:r>
              <a:rPr lang="fr-FR" smtClean="0"/>
              <a:t>05/10/2019</a:t>
            </a:r>
            <a:endParaRPr lang="fr-BE"/>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12662667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05/10/2019</a:t>
            </a:r>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4285088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05/10/2019</a:t>
            </a:r>
            <a:endParaRPr lang="fr-BE"/>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33132469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941645" y="1556792"/>
            <a:ext cx="5943600" cy="31707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05/10/2019</a:t>
            </a:r>
            <a:endParaRPr lang="fr-BE"/>
          </a:p>
        </p:txBody>
      </p:sp>
      <p:sp>
        <p:nvSpPr>
          <p:cNvPr id="7" name="Slide Number Placeholder 6"/>
          <p:cNvSpPr>
            <a:spLocks noGrp="1"/>
          </p:cNvSpPr>
          <p:nvPr>
            <p:ph type="sldNum" sz="quarter" idx="12"/>
          </p:nvPr>
        </p:nvSpPr>
        <p:spPr/>
        <p:txBody>
          <a:bodyPr/>
          <a:lstStyle/>
          <a:p>
            <a:r>
              <a:rPr lang="fr-BE" dirty="0" smtClean="0"/>
              <a:t>- </a:t>
            </a:r>
            <a:fld id="{30A9230E-FFBB-4CCB-ABD7-198084EDE768}" type="slidenum">
              <a:rPr lang="fr-BE" smtClean="0"/>
              <a:pPr/>
              <a:t>‹#›</a:t>
            </a:fld>
            <a:r>
              <a:rPr lang="fr-BE" dirty="0" smtClean="0"/>
              <a:t> -</a:t>
            </a:r>
          </a:p>
        </p:txBody>
      </p:sp>
    </p:spTree>
    <p:extLst>
      <p:ext uri="{BB962C8B-B14F-4D97-AF65-F5344CB8AC3E}">
        <p14:creationId xmlns:p14="http://schemas.microsoft.com/office/powerpoint/2010/main" val="5389345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10"/>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05/10/2019</a:t>
            </a:r>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866617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6"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05/10/2019</a:t>
            </a:r>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011599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rgbClr val="525252"/>
          </a:solidFill>
          <a:ln>
            <a:noFill/>
          </a:ln>
        </p:spPr>
      </p:pic>
      <p:grpSp>
        <p:nvGrpSpPr>
          <p:cNvPr id="6" name="Group 11"/>
          <p:cNvGrpSpPr>
            <a:grpSpLocks/>
          </p:cNvGrpSpPr>
          <p:nvPr userDrawn="1"/>
        </p:nvGrpSpPr>
        <p:grpSpPr bwMode="auto">
          <a:xfrm>
            <a:off x="4967430" y="2132862"/>
            <a:ext cx="4624520" cy="2800767"/>
            <a:chOff x="4406900" y="2676525"/>
            <a:chExt cx="4268788" cy="2802021"/>
          </a:xfrm>
        </p:grpSpPr>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spTree>
    <p:extLst>
      <p:ext uri="{BB962C8B-B14F-4D97-AF65-F5344CB8AC3E}">
        <p14:creationId xmlns:p14="http://schemas.microsoft.com/office/powerpoint/2010/main" val="321751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7380" y="1265211"/>
            <a:ext cx="8420100" cy="1470025"/>
          </a:xfrm>
          <a:prstGeom prst="rect">
            <a:avLst/>
          </a:prstGeom>
        </p:spPr>
        <p:txBody>
          <a:bodyPr/>
          <a:lstStyle>
            <a:lvl1pPr algn="ctr">
              <a:defRPr>
                <a:solidFill>
                  <a:srgbClr val="77C9F2"/>
                </a:solidFill>
                <a:latin typeface="+mn-lt"/>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2031961" y="2774425"/>
            <a:ext cx="6934200" cy="895961"/>
          </a:xfrm>
          <a:prstGeom prst="rect">
            <a:avLst/>
          </a:prstGeo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4" indent="0" algn="ctr">
              <a:buNone/>
              <a:defRPr>
                <a:solidFill>
                  <a:schemeClr val="tx1">
                    <a:tint val="75000"/>
                  </a:schemeClr>
                </a:solidFill>
              </a:defRPr>
            </a:lvl3pPr>
            <a:lvl4pPr marL="1371577" indent="0" algn="ctr">
              <a:buNone/>
              <a:defRPr>
                <a:solidFill>
                  <a:schemeClr val="tx1">
                    <a:tint val="75000"/>
                  </a:schemeClr>
                </a:solidFill>
              </a:defRPr>
            </a:lvl4pPr>
            <a:lvl5pPr marL="1828767" indent="0" algn="ctr">
              <a:buNone/>
              <a:defRPr>
                <a:solidFill>
                  <a:schemeClr val="tx1">
                    <a:tint val="75000"/>
                  </a:schemeClr>
                </a:solidFill>
              </a:defRPr>
            </a:lvl5pPr>
            <a:lvl6pPr marL="2285961" indent="0" algn="ctr">
              <a:buNone/>
              <a:defRPr>
                <a:solidFill>
                  <a:schemeClr val="tx1">
                    <a:tint val="75000"/>
                  </a:schemeClr>
                </a:solidFill>
              </a:defRPr>
            </a:lvl6pPr>
            <a:lvl7pPr marL="2743152" indent="0" algn="ctr">
              <a:buNone/>
              <a:defRPr>
                <a:solidFill>
                  <a:schemeClr val="tx1">
                    <a:tint val="75000"/>
                  </a:schemeClr>
                </a:solidFill>
              </a:defRPr>
            </a:lvl7pPr>
            <a:lvl8pPr marL="3200343" indent="0" algn="ctr">
              <a:buNone/>
              <a:defRPr>
                <a:solidFill>
                  <a:schemeClr val="tx1">
                    <a:tint val="75000"/>
                  </a:schemeClr>
                </a:solidFill>
              </a:defRPr>
            </a:lvl8pPr>
            <a:lvl9pPr marL="3657537" indent="0" algn="ctr">
              <a:buNone/>
              <a:defRPr>
                <a:solidFill>
                  <a:schemeClr val="tx1">
                    <a:tint val="75000"/>
                  </a:schemeClr>
                </a:solidFill>
              </a:defRPr>
            </a:lvl9pPr>
          </a:lstStyle>
          <a:p>
            <a:r>
              <a:rPr lang="en-US" dirty="0" smtClean="0"/>
              <a:t>Click to edit Master subtitle style</a:t>
            </a:r>
            <a:endParaRPr lang="fr-BE" dirty="0"/>
          </a:p>
        </p:txBody>
      </p:sp>
      <p:grpSp>
        <p:nvGrpSpPr>
          <p:cNvPr id="6" name="Group 11"/>
          <p:cNvGrpSpPr>
            <a:grpSpLocks/>
          </p:cNvGrpSpPr>
          <p:nvPr userDrawn="1"/>
        </p:nvGrpSpPr>
        <p:grpSpPr bwMode="auto">
          <a:xfrm>
            <a:off x="5499061" y="3068966"/>
            <a:ext cx="4624520" cy="2800767"/>
            <a:chOff x="4406900" y="2676525"/>
            <a:chExt cx="4268788" cy="280202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fr-BE" altLang="en-US" sz="1600" dirty="0" smtClean="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fr-BE" altLang="en-US" sz="1600" dirty="0" smtClean="0">
                  <a:latin typeface="+mn-lt"/>
                  <a:cs typeface="Arial" pitchFamily="34" charset="0"/>
                  <a:sym typeface="Arial" pitchFamily="34" charset="0"/>
                </a:rPr>
                <a:t>https://www.ehealth.fgov.be</a:t>
              </a:r>
            </a:p>
            <a:p>
              <a:pPr>
                <a:defRPr/>
              </a:pPr>
              <a:r>
                <a:rPr lang="fr-BE" altLang="en-US" sz="1600" dirty="0" smtClean="0">
                  <a:latin typeface="+mn-lt"/>
                  <a:cs typeface="Arial" pitchFamily="34" charset="0"/>
                  <a:sym typeface="Arial" pitchFamily="34" charset="0"/>
                </a:rPr>
                <a:t>https://www.ksz.fgov.be</a:t>
              </a:r>
            </a:p>
            <a:p>
              <a:pPr>
                <a:defRPr/>
              </a:pPr>
              <a:r>
                <a:rPr lang="fr-BE" altLang="en-US" sz="1600" dirty="0" smtClean="0">
                  <a:latin typeface="+mn-lt"/>
                  <a:cs typeface="Arial" pitchFamily="34" charset="0"/>
                  <a:sym typeface="Arial" pitchFamily="34" charset="0"/>
                </a:rPr>
                <a:t>https://www.frankrobben.be</a:t>
              </a:r>
              <a:endParaRPr lang="fr-BE" altLang="en-US" sz="1600" dirty="0" smtClean="0">
                <a:latin typeface="+mn-lt"/>
                <a:cs typeface="Arial" pitchFamily="34" charset="0"/>
              </a:endParaRPr>
            </a:p>
          </p:txBody>
        </p:sp>
      </p:gr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135222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a:xfrm>
            <a:off x="495300" y="1052736"/>
            <a:ext cx="8915400" cy="5256584"/>
          </a:xfrm>
          <a:prstGeom prst="rect">
            <a:avLst/>
          </a:prstGeom>
        </p:spPr>
        <p:txBody>
          <a:bodyPr/>
          <a:lstStyle>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8"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21261175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3" name="Text Placeholder 2"/>
          <p:cNvSpPr>
            <a:spLocks noGrp="1"/>
          </p:cNvSpPr>
          <p:nvPr>
            <p:ph type="body" idx="1"/>
          </p:nvPr>
        </p:nvSpPr>
        <p:spPr>
          <a:xfrm>
            <a:off x="272480" y="937830"/>
            <a:ext cx="459969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smtClean="0"/>
              <a:t>Click to edit Master text styles</a:t>
            </a:r>
          </a:p>
        </p:txBody>
      </p:sp>
      <p:sp>
        <p:nvSpPr>
          <p:cNvPr id="4" name="Content Placeholder 3"/>
          <p:cNvSpPr>
            <a:spLocks noGrp="1"/>
          </p:cNvSpPr>
          <p:nvPr>
            <p:ph sz="half" idx="2" hasCustomPrompt="1"/>
          </p:nvPr>
        </p:nvSpPr>
        <p:spPr>
          <a:xfrm>
            <a:off x="272480" y="1481263"/>
            <a:ext cx="4599690" cy="482806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5032114" y="937830"/>
            <a:ext cx="4601410" cy="505146"/>
          </a:xfrm>
          <a:prstGeom prst="rect">
            <a:avLst/>
          </a:prstGeom>
        </p:spPr>
        <p:txBody>
          <a:bodyPr anchor="b"/>
          <a:lstStyle>
            <a:lvl1pPr marL="0" indent="0">
              <a:buNone/>
              <a:defRPr sz="2400" b="1"/>
            </a:lvl1pPr>
            <a:lvl2pPr marL="457192" indent="0">
              <a:buNone/>
              <a:defRPr sz="2000" b="1"/>
            </a:lvl2pPr>
            <a:lvl3pPr marL="914384" indent="0">
              <a:buNone/>
              <a:defRPr sz="1800" b="1"/>
            </a:lvl3pPr>
            <a:lvl4pPr marL="1371577" indent="0">
              <a:buNone/>
              <a:defRPr sz="1600" b="1"/>
            </a:lvl4pPr>
            <a:lvl5pPr marL="1828767" indent="0">
              <a:buNone/>
              <a:defRPr sz="1600" b="1"/>
            </a:lvl5pPr>
            <a:lvl6pPr marL="2285961" indent="0">
              <a:buNone/>
              <a:defRPr sz="1600" b="1"/>
            </a:lvl6pPr>
            <a:lvl7pPr marL="2743152" indent="0">
              <a:buNone/>
              <a:defRPr sz="1600" b="1"/>
            </a:lvl7pPr>
            <a:lvl8pPr marL="3200343" indent="0">
              <a:buNone/>
              <a:defRPr sz="1600" b="1"/>
            </a:lvl8pPr>
            <a:lvl9pPr marL="3657537"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5032114" y="1482606"/>
            <a:ext cx="4601410" cy="4815831"/>
          </a:xfrm>
          <a:prstGeom prst="rect">
            <a:avLst/>
          </a:prstGeom>
        </p:spPr>
        <p:txBody>
          <a:bodyPr/>
          <a:lstStyle>
            <a:lvl1pPr>
              <a:defRPr sz="2400"/>
            </a:lvl1pPr>
            <a:lvl2pPr>
              <a:spcBef>
                <a:spcPts val="600"/>
              </a:spcBef>
              <a:defRPr sz="2000"/>
            </a:lvl2pPr>
            <a:lvl3pPr>
              <a:spcBef>
                <a:spcPts val="600"/>
              </a:spcBef>
              <a:defRPr sz="1800"/>
            </a:lvl3pPr>
            <a:lvl4pPr>
              <a:spcBef>
                <a:spcPts val="600"/>
              </a:spcBef>
              <a:defRPr sz="1600"/>
            </a:lvl4pPr>
            <a:lvl5pPr>
              <a:spcBef>
                <a:spcPts val="600"/>
              </a:spcBef>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11"/>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168621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908720"/>
          </a:xfrm>
          <a:prstGeom prst="rect">
            <a:avLst/>
          </a:prstGeom>
        </p:spPr>
        <p:txBody>
          <a:bodyPr/>
          <a:lstStyle>
            <a:lvl1pPr>
              <a:defRPr>
                <a:solidFill>
                  <a:srgbClr val="77C9F2"/>
                </a:solidFill>
              </a:defRPr>
            </a:lvl1pPr>
          </a:lstStyle>
          <a:p>
            <a:r>
              <a:rPr lang="en-US" dirty="0" smtClean="0"/>
              <a:t>Click to edit Master title style</a:t>
            </a:r>
            <a:endParaRPr lang="fr-BE" dirty="0"/>
          </a:p>
        </p:txBody>
      </p:sp>
      <p:sp>
        <p:nvSpPr>
          <p:cNvPr id="7"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spTree>
    <p:extLst>
      <p:ext uri="{BB962C8B-B14F-4D97-AF65-F5344CB8AC3E}">
        <p14:creationId xmlns:p14="http://schemas.microsoft.com/office/powerpoint/2010/main" val="3838333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7.jp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0" name="Date Placeholder 3"/>
          <p:cNvSpPr>
            <a:spLocks noGrp="1"/>
          </p:cNvSpPr>
          <p:nvPr>
            <p:ph type="dt" sz="half" idx="2"/>
          </p:nvPr>
        </p:nvSpPr>
        <p:spPr>
          <a:xfrm>
            <a:off x="495300" y="64482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05/10/2019</a:t>
            </a:r>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userDrawn="1"/>
        </p:nvPicPr>
        <p:blipFill rotWithShape="1">
          <a:blip r:embed="rId7">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420627470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82" r:id="rId5"/>
  </p:sldLayoutIdLst>
  <p:hf hdr="0" ftr="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0"/>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9" name="Text Placeholder 2"/>
          <p:cNvSpPr>
            <a:spLocks noGrp="1"/>
          </p:cNvSpPr>
          <p:nvPr>
            <p:ph type="body" idx="1"/>
          </p:nvPr>
        </p:nvSpPr>
        <p:spPr>
          <a:xfrm>
            <a:off x="495300" y="1052738"/>
            <a:ext cx="8915400" cy="5227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11" name="Slide Number Placeholder 5"/>
          <p:cNvSpPr>
            <a:spLocks noGrp="1"/>
          </p:cNvSpPr>
          <p:nvPr>
            <p:ph type="sldNum" sz="quarter" idx="4"/>
          </p:nvPr>
        </p:nvSpPr>
        <p:spPr>
          <a:xfrm>
            <a:off x="3811730" y="6453345"/>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77C9F2"/>
            </a:solidFill>
          </a:ln>
        </p:spPr>
        <p:style>
          <a:lnRef idx="1">
            <a:schemeClr val="accent5"/>
          </a:lnRef>
          <a:fillRef idx="0">
            <a:schemeClr val="accent5"/>
          </a:fillRef>
          <a:effectRef idx="0">
            <a:schemeClr val="accent5"/>
          </a:effectRef>
          <a:fontRef idx="minor">
            <a:schemeClr val="tx1"/>
          </a:fontRef>
        </p:style>
      </p:cxnSp>
      <p:pic>
        <p:nvPicPr>
          <p:cNvPr id="13" name="Picture 12"/>
          <p:cNvPicPr>
            <a:picLocks noChangeAspect="1"/>
          </p:cNvPicPr>
          <p:nvPr userDrawn="1"/>
        </p:nvPicPr>
        <p:blipFill rotWithShape="1">
          <a:blip r:embed="rId10">
            <a:extLst>
              <a:ext uri="{28A0092B-C50C-407E-A947-70E740481C1C}">
                <a14:useLocalDpi xmlns:a14="http://schemas.microsoft.com/office/drawing/2010/main" val="0"/>
              </a:ext>
            </a:extLst>
          </a:blip>
          <a:srcRect r="77950" b="92280"/>
          <a:stretch/>
        </p:blipFill>
        <p:spPr>
          <a:xfrm>
            <a:off x="7371273" y="6326668"/>
            <a:ext cx="2184243" cy="531341"/>
          </a:xfrm>
          <a:prstGeom prst="rect">
            <a:avLst/>
          </a:prstGeom>
        </p:spPr>
      </p:pic>
    </p:spTree>
    <p:extLst>
      <p:ext uri="{BB962C8B-B14F-4D97-AF65-F5344CB8AC3E}">
        <p14:creationId xmlns:p14="http://schemas.microsoft.com/office/powerpoint/2010/main" val="169377524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5" r:id="rId5"/>
    <p:sldLayoutId id="2147483688" r:id="rId6"/>
    <p:sldLayoutId id="2147483692" r:id="rId7"/>
    <p:sldLayoutId id="2147483696" r:id="rId8"/>
  </p:sldLayoutIdLst>
  <p:timing>
    <p:tnLst>
      <p:par>
        <p:cTn id="1" dur="indefinite" restart="never" nodeType="tmRoot"/>
      </p:par>
    </p:tnLst>
  </p:timing>
  <p:hf hdr="0" ftr="0"/>
  <p:txStyles>
    <p:titleStyle>
      <a:lvl1pPr algn="ctr" defTabSz="914384" rtl="0" eaLnBrk="1" latinLnBrk="0" hangingPunct="1">
        <a:spcBef>
          <a:spcPct val="0"/>
        </a:spcBef>
        <a:buNone/>
        <a:defRPr sz="3599" kern="1200">
          <a:solidFill>
            <a:srgbClr val="77C9F2"/>
          </a:solidFill>
          <a:latin typeface="+mn-lt"/>
          <a:ea typeface="+mj-ea"/>
          <a:cs typeface="Arial" panose="020B0604020202020204" pitchFamily="34" charset="0"/>
        </a:defRPr>
      </a:lvl1pPr>
    </p:titleStyle>
    <p:bodyStyle>
      <a:lvl1pPr marL="342894" indent="-342894" algn="l" defTabSz="914384"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742937" indent="-28574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2980"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173"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4pPr>
      <a:lvl5pPr marL="2057364" indent="-228596" algn="l" defTabSz="914384"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5pPr>
      <a:lvl6pPr marL="2514557"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50"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41"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33" indent="-228596" algn="l" defTabSz="9143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384" rtl="0" eaLnBrk="1" latinLnBrk="0" hangingPunct="1">
        <a:defRPr sz="1800" kern="1200">
          <a:solidFill>
            <a:schemeClr val="tx1"/>
          </a:solidFill>
          <a:latin typeface="+mn-lt"/>
          <a:ea typeface="+mn-ea"/>
          <a:cs typeface="+mn-cs"/>
        </a:defRPr>
      </a:lvl1pPr>
      <a:lvl2pPr marL="457192" algn="l" defTabSz="914384" rtl="0" eaLnBrk="1" latinLnBrk="0" hangingPunct="1">
        <a:defRPr sz="1800" kern="1200">
          <a:solidFill>
            <a:schemeClr val="tx1"/>
          </a:solidFill>
          <a:latin typeface="+mn-lt"/>
          <a:ea typeface="+mn-ea"/>
          <a:cs typeface="+mn-cs"/>
        </a:defRPr>
      </a:lvl2pPr>
      <a:lvl3pPr marL="914384" algn="l" defTabSz="914384" rtl="0" eaLnBrk="1" latinLnBrk="0" hangingPunct="1">
        <a:defRPr sz="1800" kern="1200">
          <a:solidFill>
            <a:schemeClr val="tx1"/>
          </a:solidFill>
          <a:latin typeface="+mn-lt"/>
          <a:ea typeface="+mn-ea"/>
          <a:cs typeface="+mn-cs"/>
        </a:defRPr>
      </a:lvl3pPr>
      <a:lvl4pPr marL="1371577" algn="l" defTabSz="914384" rtl="0" eaLnBrk="1" latinLnBrk="0" hangingPunct="1">
        <a:defRPr sz="1800" kern="1200">
          <a:solidFill>
            <a:schemeClr val="tx1"/>
          </a:solidFill>
          <a:latin typeface="+mn-lt"/>
          <a:ea typeface="+mn-ea"/>
          <a:cs typeface="+mn-cs"/>
        </a:defRPr>
      </a:lvl4pPr>
      <a:lvl5pPr marL="1828767" algn="l" defTabSz="914384" rtl="0" eaLnBrk="1" latinLnBrk="0" hangingPunct="1">
        <a:defRPr sz="1800" kern="1200">
          <a:solidFill>
            <a:schemeClr val="tx1"/>
          </a:solidFill>
          <a:latin typeface="+mn-lt"/>
          <a:ea typeface="+mn-ea"/>
          <a:cs typeface="+mn-cs"/>
        </a:defRPr>
      </a:lvl5pPr>
      <a:lvl6pPr marL="2285961" algn="l" defTabSz="914384" rtl="0" eaLnBrk="1" latinLnBrk="0" hangingPunct="1">
        <a:defRPr sz="1800" kern="1200">
          <a:solidFill>
            <a:schemeClr val="tx1"/>
          </a:solidFill>
          <a:latin typeface="+mn-lt"/>
          <a:ea typeface="+mn-ea"/>
          <a:cs typeface="+mn-cs"/>
        </a:defRPr>
      </a:lvl6pPr>
      <a:lvl7pPr marL="2743152" algn="l" defTabSz="914384" rtl="0" eaLnBrk="1" latinLnBrk="0" hangingPunct="1">
        <a:defRPr sz="1800" kern="1200">
          <a:solidFill>
            <a:schemeClr val="tx1"/>
          </a:solidFill>
          <a:latin typeface="+mn-lt"/>
          <a:ea typeface="+mn-ea"/>
          <a:cs typeface="+mn-cs"/>
        </a:defRPr>
      </a:lvl7pPr>
      <a:lvl8pPr marL="3200343" algn="l" defTabSz="914384" rtl="0" eaLnBrk="1" latinLnBrk="0" hangingPunct="1">
        <a:defRPr sz="1800" kern="1200">
          <a:solidFill>
            <a:schemeClr val="tx1"/>
          </a:solidFill>
          <a:latin typeface="+mn-lt"/>
          <a:ea typeface="+mn-ea"/>
          <a:cs typeface="+mn-cs"/>
        </a:defRPr>
      </a:lvl8pPr>
      <a:lvl9pPr marL="3657537" algn="l" defTabSz="9143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0">
            <a:extLst>
              <a:ext uri="{28A0092B-C50C-407E-A947-70E740481C1C}">
                <a14:useLocalDpi xmlns:a14="http://schemas.microsoft.com/office/drawing/2010/main" val="0"/>
              </a:ext>
            </a:extLst>
          </a:blip>
          <a:srcRect t="789" r="83862" b="92911"/>
          <a:stretch/>
        </p:blipFill>
        <p:spPr>
          <a:xfrm>
            <a:off x="7917330" y="6381328"/>
            <a:ext cx="1598627" cy="432048"/>
          </a:xfrm>
          <a:prstGeom prst="rect">
            <a:avLst/>
          </a:prstGeom>
        </p:spPr>
      </p:pic>
      <p:sp>
        <p:nvSpPr>
          <p:cNvPr id="2" name="Title Placeholder 1"/>
          <p:cNvSpPr>
            <a:spLocks noGrp="1"/>
          </p:cNvSpPr>
          <p:nvPr>
            <p:ph type="title"/>
          </p:nvPr>
        </p:nvSpPr>
        <p:spPr>
          <a:xfrm>
            <a:off x="0" y="1"/>
            <a:ext cx="9906000" cy="908720"/>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95300" y="1196753"/>
            <a:ext cx="8915400" cy="5145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495300" y="64482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05/10/2019</a:t>
            </a:r>
            <a:endParaRPr lang="fr-BE" dirty="0"/>
          </a:p>
        </p:txBody>
      </p:sp>
      <p:sp>
        <p:nvSpPr>
          <p:cNvPr id="6" name="Slide Number Placeholder 5"/>
          <p:cNvSpPr>
            <a:spLocks noGrp="1"/>
          </p:cNvSpPr>
          <p:nvPr>
            <p:ph type="sldNum" sz="quarter" idx="4"/>
          </p:nvPr>
        </p:nvSpPr>
        <p:spPr>
          <a:xfrm>
            <a:off x="3811730" y="6453337"/>
            <a:ext cx="231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dirty="0" smtClean="0"/>
              <a:t> </a:t>
            </a:r>
            <a:fld id="{30A9230E-FFBB-4CCB-ABD7-198084EDE768}" type="slidenum">
              <a:rPr lang="fr-BE" smtClean="0"/>
              <a:pPr/>
              <a:t>‹#›</a:t>
            </a:fld>
            <a:r>
              <a:rPr lang="fr-BE" dirty="0" smtClean="0"/>
              <a:t> </a:t>
            </a:r>
            <a:endParaRPr lang="fr-BE" dirty="0"/>
          </a:p>
        </p:txBody>
      </p:sp>
      <p:cxnSp>
        <p:nvCxnSpPr>
          <p:cNvPr id="7" name="Straight Connector 6"/>
          <p:cNvCxnSpPr/>
          <p:nvPr userDrawn="1"/>
        </p:nvCxnSpPr>
        <p:spPr>
          <a:xfrm>
            <a:off x="0" y="908720"/>
            <a:ext cx="9906000" cy="0"/>
          </a:xfrm>
          <a:prstGeom prst="line">
            <a:avLst/>
          </a:prstGeom>
          <a:ln w="19050">
            <a:solidFill>
              <a:srgbClr val="C0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66726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rgbClr val="C00000"/>
          </a:solidFill>
          <a:latin typeface="+mj-lt"/>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9.jp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jp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jpg"/><Relationship Id="rId11" Type="http://schemas.openxmlformats.org/officeDocument/2006/relationships/image" Target="../media/image62.jp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7.jpe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mhealthbelgium.b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6.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png"/></Relationships>
</file>

<file path=ppt/slides/_rels/slide6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6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1556792"/>
            <a:ext cx="8948148" cy="1470025"/>
          </a:xfrm>
        </p:spPr>
        <p:txBody>
          <a:bodyPr>
            <a:noAutofit/>
          </a:bodyPr>
          <a:lstStyle/>
          <a:p>
            <a:r>
              <a:rPr lang="nl-NL" sz="4800" dirty="0" err="1"/>
              <a:t>eGezondheid</a:t>
            </a:r>
            <a:r>
              <a:rPr lang="nl-NL" sz="4800" dirty="0"/>
              <a:t> als ondersteuning voor een optimale zorgverstrekking</a:t>
            </a:r>
            <a:endParaRPr lang="nl-BE" sz="4800" dirty="0"/>
          </a:p>
        </p:txBody>
      </p:sp>
    </p:spTree>
    <p:extLst>
      <p:ext uri="{BB962C8B-B14F-4D97-AF65-F5344CB8AC3E}">
        <p14:creationId xmlns:p14="http://schemas.microsoft.com/office/powerpoint/2010/main" val="722710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sym typeface="Arial" charset="0"/>
              </a:rPr>
              <a:t>10 opdrachten</a:t>
            </a:r>
            <a:endParaRPr lang="en-US" dirty="0"/>
          </a:p>
        </p:txBody>
      </p:sp>
      <p:sp>
        <p:nvSpPr>
          <p:cNvPr id="94211" name="Rectangle 3"/>
          <p:cNvSpPr>
            <a:spLocks noGrp="1" noChangeArrowheads="1"/>
          </p:cNvSpPr>
          <p:nvPr>
            <p:ph idx="1"/>
          </p:nvPr>
        </p:nvSpPr>
        <p:spPr/>
        <p:txBody>
          <a:bodyPr/>
          <a:lstStyle/>
          <a:p>
            <a:r>
              <a:rPr lang="nl-BE" altLang="en-US" smtClean="0">
                <a:sym typeface="Arial" charset="0"/>
              </a:rPr>
              <a:t>Registreren van software voor het beheer van elektronische patiëntendossiers  </a:t>
            </a:r>
          </a:p>
          <a:p>
            <a:endParaRPr lang="nl-BE" altLang="en-US" smtClean="0">
              <a:sym typeface="Arial" charset="0"/>
            </a:endParaRPr>
          </a:p>
          <a:p>
            <a:r>
              <a:rPr lang="nl-BE" altLang="en-US" smtClean="0">
                <a:sym typeface="Arial" charset="0"/>
              </a:rPr>
              <a:t>Concipiëren, uitwerken en beheren van een samenwerkingsplatform voor de veilige elektronische gegevensuitwisseling met de bijhorende basisdiensten </a:t>
            </a:r>
          </a:p>
          <a:p>
            <a:endParaRPr lang="nl-BE" altLang="en-US" smtClean="0">
              <a:sym typeface="Arial" charset="0"/>
            </a:endParaRPr>
          </a:p>
          <a:p>
            <a:r>
              <a:rPr lang="nl-BE" altLang="en-US" smtClean="0">
                <a:sym typeface="Arial" charset="0"/>
              </a:rPr>
              <a:t>Een akkoord bereiken over een taakverdeling en over de kwaliteitsnormen en nagaan of de kwaliteitsnormen worden nageleefd</a:t>
            </a:r>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10</a:t>
            </a:fld>
            <a:r>
              <a:rPr lang="fr-BE" dirty="0" smtClean="0"/>
              <a:t>  </a:t>
            </a:r>
            <a:endParaRPr lang="fr-BE" dirty="0"/>
          </a:p>
        </p:txBody>
      </p:sp>
      <p:sp>
        <p:nvSpPr>
          <p:cNvPr id="3" name="Date Placeholder 2"/>
          <p:cNvSpPr>
            <a:spLocks noGrp="1"/>
          </p:cNvSpPr>
          <p:nvPr>
            <p:ph type="dt" sz="half" idx="10"/>
          </p:nvPr>
        </p:nvSpPr>
        <p:spPr/>
        <p:txBody>
          <a:bodyPr/>
          <a:lstStyle/>
          <a:p>
            <a:r>
              <a:rPr lang="fr-FR" smtClean="0"/>
              <a:t>05/10/2019</a:t>
            </a:r>
            <a:endParaRPr lang="fr-BE"/>
          </a:p>
        </p:txBody>
      </p:sp>
    </p:spTree>
    <p:extLst>
      <p:ext uri="{BB962C8B-B14F-4D97-AF65-F5344CB8AC3E}">
        <p14:creationId xmlns:p14="http://schemas.microsoft.com/office/powerpoint/2010/main" val="305132669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10 opdrachten</a:t>
            </a:r>
            <a:endParaRPr lang="nl-BE" dirty="0"/>
          </a:p>
        </p:txBody>
      </p:sp>
      <p:sp>
        <p:nvSpPr>
          <p:cNvPr id="3" name="Tijdelijke aanduiding voor inhoud 2"/>
          <p:cNvSpPr>
            <a:spLocks noGrp="1"/>
          </p:cNvSpPr>
          <p:nvPr>
            <p:ph idx="1"/>
          </p:nvPr>
        </p:nvSpPr>
        <p:spPr/>
        <p:txBody>
          <a:bodyPr>
            <a:normAutofit fontScale="92500" lnSpcReduction="10000"/>
          </a:bodyPr>
          <a:lstStyle/>
          <a:p>
            <a:r>
              <a:rPr lang="nl-BE" altLang="en-US" smtClean="0">
                <a:sym typeface="Arial" charset="0"/>
              </a:rPr>
              <a:t>Als onafhankelijke trusted third party (TTP) optreden voor het coderen en anonimiseren van persoonsgegevens m.b.t. de gezondheid voor rekening van bepaalde, in de wet opgesomde instanties ter ondersteuning van het wetenschappelijk onderzoek en het beleid </a:t>
            </a:r>
          </a:p>
          <a:p>
            <a:endParaRPr lang="nl-BE" altLang="en-US" smtClean="0">
              <a:sym typeface="Arial" charset="0"/>
            </a:endParaRPr>
          </a:p>
          <a:p>
            <a:r>
              <a:rPr lang="nl-BE" altLang="en-US" smtClean="0">
                <a:sym typeface="Arial" charset="0"/>
              </a:rPr>
              <a:t>De totstandkoming van programma's en projecten promoten en coördineren</a:t>
            </a:r>
            <a:r>
              <a:rPr lang="nl-BE" altLang="en-US" smtClean="0"/>
              <a:t> </a:t>
            </a:r>
          </a:p>
          <a:p>
            <a:endParaRPr lang="nl-BE" altLang="en-US" smtClean="0">
              <a:sym typeface="Arial" charset="0"/>
            </a:endParaRPr>
          </a:p>
          <a:p>
            <a:r>
              <a:rPr lang="nl-BE" altLang="en-US" smtClean="0">
                <a:sym typeface="Arial" charset="0"/>
              </a:rPr>
              <a:t>De ICT-aspecten van de gegevensuitwisseling beheren en coördineren in het kader van de elektronische patiëntendossiers en van de elektronische medische voorschriften</a:t>
            </a:r>
            <a:endParaRPr lang="nl-BE" altLang="en-US" dirty="0">
              <a:sym typeface="Arial" charset="0"/>
            </a:endParaRPr>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11</a:t>
            </a:fld>
            <a:r>
              <a:rPr lang="fr-BE" dirty="0" smtClean="0"/>
              <a:t>  </a:t>
            </a:r>
            <a:endParaRPr lang="fr-BE" dirty="0"/>
          </a:p>
        </p:txBody>
      </p:sp>
      <p:sp>
        <p:nvSpPr>
          <p:cNvPr id="4" name="Date Placeholder 3"/>
          <p:cNvSpPr>
            <a:spLocks noGrp="1"/>
          </p:cNvSpPr>
          <p:nvPr>
            <p:ph type="dt" sz="half" idx="10"/>
          </p:nvPr>
        </p:nvSpPr>
        <p:spPr/>
        <p:txBody>
          <a:bodyPr/>
          <a:lstStyle/>
          <a:p>
            <a:r>
              <a:rPr lang="fr-FR" smtClean="0"/>
              <a:t>05/10/2019</a:t>
            </a:r>
            <a:endParaRPr lang="fr-BE"/>
          </a:p>
        </p:txBody>
      </p:sp>
    </p:spTree>
    <p:extLst>
      <p:ext uri="{BB962C8B-B14F-4D97-AF65-F5344CB8AC3E}">
        <p14:creationId xmlns:p14="http://schemas.microsoft.com/office/powerpoint/2010/main" val="342258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altLang="en-US" smtClean="0"/>
              <a:t>Basisarchitectuur</a:t>
            </a:r>
            <a:endParaRPr lang="en-US" dirty="0"/>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855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8216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1365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Calibri"/>
            </a:endParaRPr>
          </a:p>
          <a:p>
            <a:pPr algn="ctr">
              <a:defRPr/>
            </a:pPr>
            <a:endParaRPr lang="en-GB" sz="2400" b="1" i="1">
              <a:solidFill>
                <a:srgbClr val="FFFFFF"/>
              </a:solidFill>
              <a:effectLst>
                <a:outerShdw blurRad="38100" dist="38100" dir="2700000" algn="tl">
                  <a:srgbClr val="000000"/>
                </a:outerShdw>
              </a:effectLst>
              <a:latin typeface="Calibri"/>
            </a:endParaRPr>
          </a:p>
        </p:txBody>
      </p:sp>
      <p:sp>
        <p:nvSpPr>
          <p:cNvPr id="96265" name="Oval 86"/>
          <p:cNvSpPr>
            <a:spLocks noChangeArrowheads="1"/>
          </p:cNvSpPr>
          <p:nvPr/>
        </p:nvSpPr>
        <p:spPr bwMode="auto">
          <a:xfrm>
            <a:off x="2135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8040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538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rgbClr val="FFFFFF"/>
                </a:solidFill>
                <a:effectLst>
                  <a:outerShdw blurRad="38100" dist="38100" dir="2700000" algn="tl">
                    <a:srgbClr val="000000"/>
                  </a:outerShdw>
                </a:effectLst>
                <a:latin typeface="Calibri"/>
              </a:rPr>
              <a:t>Basisdiensten</a:t>
            </a:r>
          </a:p>
          <a:p>
            <a:pPr algn="ctr">
              <a:defRPr/>
            </a:pPr>
            <a:r>
              <a:rPr lang="nl-BE" sz="2400" b="1" i="1" dirty="0">
                <a:solidFill>
                  <a:srgbClr val="3E6E5A"/>
                </a:solidFill>
                <a:effectLst>
                  <a:outerShdw blurRad="38100" dist="38100" dir="2700000" algn="tl">
                    <a:srgbClr val="000000"/>
                  </a:outerShdw>
                </a:effectLst>
                <a:latin typeface="Calibri"/>
              </a:rPr>
              <a:t>eHealth</a:t>
            </a:r>
            <a:r>
              <a:rPr lang="nl-BE" sz="2400" b="1" i="1" dirty="0">
                <a:solidFill>
                  <a:srgbClr val="FFFFFF"/>
                </a:solidFill>
                <a:effectLst>
                  <a:outerShdw blurRad="38100" dist="38100" dir="2700000" algn="tl">
                    <a:srgbClr val="000000"/>
                  </a:outerShdw>
                </a:effectLst>
                <a:latin typeface="Calibri"/>
              </a:rPr>
              <a:t>-platform</a:t>
            </a:r>
          </a:p>
        </p:txBody>
      </p:sp>
      <p:sp>
        <p:nvSpPr>
          <p:cNvPr id="96268" name="Text Box 89"/>
          <p:cNvSpPr txBox="1">
            <a:spLocks noChangeArrowheads="1"/>
          </p:cNvSpPr>
          <p:nvPr/>
        </p:nvSpPr>
        <p:spPr bwMode="auto">
          <a:xfrm>
            <a:off x="804863" y="4332289"/>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altLang="en-US"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656139"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857625" y="1289050"/>
            <a:ext cx="2286000" cy="762000"/>
          </a:xfrm>
          <a:prstGeom prst="ellipse">
            <a:avLst/>
          </a:prstGeom>
          <a:noFill/>
          <a:ln w="9525">
            <a:noFill/>
            <a:round/>
            <a:headEnd/>
            <a:tailEnd/>
          </a:ln>
          <a:effectLst/>
        </p:spPr>
        <p:txBody>
          <a:bodyPr wrap="none" anchor="ctr"/>
          <a:lstStyle/>
          <a:p>
            <a:pPr algn="ctr">
              <a:defRPr/>
            </a:pPr>
            <a:r>
              <a:rPr lang="nl-BE" sz="2000" b="1" i="1" dirty="0">
                <a:solidFill>
                  <a:srgbClr val="000000"/>
                </a:solidFill>
                <a:effectLst>
                  <a:outerShdw blurRad="38100" dist="38100" dir="2700000" algn="tl">
                    <a:srgbClr val="C0C0C0"/>
                  </a:outerShdw>
                </a:effectLst>
                <a:latin typeface="Calibri"/>
              </a:rPr>
              <a:t>Patiënten, zorgverstrekkers</a:t>
            </a:r>
          </a:p>
          <a:p>
            <a:pPr algn="ctr">
              <a:defRPr/>
            </a:pPr>
            <a:r>
              <a:rPr lang="nl-BE" sz="2000" b="1" i="1" dirty="0">
                <a:solidFill>
                  <a:srgbClr val="000000"/>
                </a:solidFill>
                <a:effectLst>
                  <a:outerShdw blurRad="38100" dist="38100" dir="2700000" algn="tl">
                    <a:srgbClr val="C0C0C0"/>
                  </a:outerShdw>
                </a:effectLst>
                <a:latin typeface="Calibri"/>
              </a:rPr>
              <a:t>en zorginstellingen</a:t>
            </a:r>
            <a:endParaRPr lang="nl-BE" sz="2000" b="1" i="1" dirty="0">
              <a:solidFill>
                <a:srgbClr val="FFFFFF"/>
              </a:solidFill>
              <a:effectLst>
                <a:outerShdw blurRad="38100" dist="38100" dir="2700000" algn="tl">
                  <a:srgbClr val="C0C0C0"/>
                </a:outerShdw>
              </a:effectLst>
              <a:latin typeface="Calibri"/>
            </a:endParaRPr>
          </a:p>
        </p:txBody>
      </p:sp>
      <p:sp>
        <p:nvSpPr>
          <p:cNvPr id="86" name="AutoShape 13"/>
          <p:cNvSpPr>
            <a:spLocks noChangeArrowheads="1"/>
          </p:cNvSpPr>
          <p:nvPr/>
        </p:nvSpPr>
        <p:spPr bwMode="blackWhite">
          <a:xfrm>
            <a:off x="6307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7" name="AutoShape 14"/>
          <p:cNvSpPr>
            <a:spLocks noChangeArrowheads="1"/>
          </p:cNvSpPr>
          <p:nvPr/>
        </p:nvSpPr>
        <p:spPr bwMode="blackWhite">
          <a:xfrm>
            <a:off x="7605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8" name="AutoShape 16"/>
          <p:cNvSpPr>
            <a:spLocks noChangeArrowheads="1"/>
          </p:cNvSpPr>
          <p:nvPr/>
        </p:nvSpPr>
        <p:spPr bwMode="blackWhite">
          <a:xfrm>
            <a:off x="5122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dirty="0">
                <a:solidFill>
                  <a:srgbClr val="FFCC99"/>
                </a:solidFill>
                <a:effectLst>
                  <a:outerShdw blurRad="38100" dist="38100" dir="2700000" algn="tl">
                    <a:srgbClr val="000000"/>
                  </a:outerShdw>
                </a:effectLst>
                <a:latin typeface="Calibri"/>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9301"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817501" y="6091238"/>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Leveranciers</a:t>
            </a:r>
          </a:p>
        </p:txBody>
      </p:sp>
      <p:sp>
        <p:nvSpPr>
          <p:cNvPr id="96276" name="Rectangle 22"/>
          <p:cNvSpPr>
            <a:spLocks noChangeArrowheads="1"/>
          </p:cNvSpPr>
          <p:nvPr/>
        </p:nvSpPr>
        <p:spPr bwMode="auto">
          <a:xfrm>
            <a:off x="776461" y="3468688"/>
            <a:ext cx="132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altLang="en-US"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873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latin typeface="Calibri"/>
              </a:rPr>
              <a:t>portaal </a:t>
            </a:r>
            <a:r>
              <a:rPr lang="nl-BE" sz="1400" i="1" dirty="0" err="1">
                <a:solidFill>
                  <a:srgbClr val="FFFFFF"/>
                </a:solidFill>
                <a:effectLst>
                  <a:outerShdw blurRad="38100" dist="38100" dir="2700000" algn="tl">
                    <a:srgbClr val="000000"/>
                  </a:outerShdw>
                </a:effectLst>
                <a:latin typeface="Calibri"/>
              </a:rPr>
              <a:t>eGezondheid</a:t>
            </a:r>
            <a:endParaRPr lang="nl-BE" sz="1400" i="1" dirty="0">
              <a:solidFill>
                <a:srgbClr val="FFFFFF"/>
              </a:solidFill>
              <a:effectLst>
                <a:outerShdw blurRad="38100" dist="38100" dir="2700000" algn="tl">
                  <a:srgbClr val="000000"/>
                </a:outerShdw>
              </a:effectLst>
              <a:latin typeface="Calibri"/>
            </a:endParaRPr>
          </a:p>
        </p:txBody>
      </p:sp>
      <p:grpSp>
        <p:nvGrpSpPr>
          <p:cNvPr id="96278" name="Group 24"/>
          <p:cNvGrpSpPr>
            <a:grpSpLocks/>
          </p:cNvGrpSpPr>
          <p:nvPr/>
        </p:nvGrpSpPr>
        <p:grpSpPr bwMode="auto">
          <a:xfrm>
            <a:off x="1141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Health portal</a:t>
              </a:r>
              <a:endParaRPr lang="nl-BE" sz="1000" i="1">
                <a:solidFill>
                  <a:srgbClr val="FFFFFF"/>
                </a:solidFill>
                <a:latin typeface="Calibri"/>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553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Software zorginstelling</a:t>
            </a:r>
            <a:endParaRPr lang="nl-BE" sz="1000" i="1">
              <a:solidFill>
                <a:srgbClr val="FFFFFF"/>
              </a:solidFill>
              <a:latin typeface="Calibri"/>
            </a:endParaRPr>
          </a:p>
        </p:txBody>
      </p:sp>
      <p:sp>
        <p:nvSpPr>
          <p:cNvPr id="101" name="AutoShape 32">
            <a:hlinkClick r:id="" action="ppaction://noaction" highlightClick="1"/>
          </p:cNvPr>
          <p:cNvSpPr>
            <a:spLocks noChangeArrowheads="1"/>
          </p:cNvSpPr>
          <p:nvPr/>
        </p:nvSpPr>
        <p:spPr bwMode="blackWhite">
          <a:xfrm>
            <a:off x="6961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2" name="AutoShape 33">
            <a:hlinkClick r:id="" action="ppaction://noaction" highlightClick="1"/>
          </p:cNvPr>
          <p:cNvSpPr>
            <a:spLocks noChangeArrowheads="1"/>
          </p:cNvSpPr>
          <p:nvPr/>
        </p:nvSpPr>
        <p:spPr bwMode="blackWhite">
          <a:xfrm>
            <a:off x="7024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3" name="AutoShape 34">
            <a:hlinkClick r:id="" action="ppaction://noaction" highlightClick="1"/>
          </p:cNvPr>
          <p:cNvSpPr>
            <a:spLocks noChangeArrowheads="1"/>
          </p:cNvSpPr>
          <p:nvPr/>
        </p:nvSpPr>
        <p:spPr bwMode="blackWhite">
          <a:xfrm>
            <a:off x="7088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4" name="AutoShape 35">
            <a:hlinkClick r:id="" action="ppaction://noaction" highlightClick="1"/>
          </p:cNvPr>
          <p:cNvSpPr>
            <a:spLocks noChangeArrowheads="1"/>
          </p:cNvSpPr>
          <p:nvPr/>
        </p:nvSpPr>
        <p:spPr bwMode="blackWhite">
          <a:xfrm>
            <a:off x="7151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05" name="AutoShape 36">
            <a:hlinkClick r:id="" action="ppaction://noaction" highlightClick="1"/>
          </p:cNvPr>
          <p:cNvSpPr>
            <a:spLocks noChangeArrowheads="1"/>
          </p:cNvSpPr>
          <p:nvPr/>
        </p:nvSpPr>
        <p:spPr bwMode="blackWhite">
          <a:xfrm>
            <a:off x="5245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MyCareNet</a:t>
            </a:r>
            <a:endParaRPr lang="nl-BE" sz="1000" i="1">
              <a:solidFill>
                <a:srgbClr val="FFFFFF"/>
              </a:solidFill>
              <a:latin typeface="Calibri"/>
            </a:endParaRPr>
          </a:p>
        </p:txBody>
      </p:sp>
      <p:sp>
        <p:nvSpPr>
          <p:cNvPr id="106" name="AutoShape 37">
            <a:hlinkClick r:id="" action="ppaction://noaction" highlightClick="1"/>
          </p:cNvPr>
          <p:cNvSpPr>
            <a:spLocks noChangeArrowheads="1"/>
          </p:cNvSpPr>
          <p:nvPr/>
        </p:nvSpPr>
        <p:spPr bwMode="blackWhite">
          <a:xfrm>
            <a:off x="5694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7" name="AutoShape 38">
            <a:hlinkClick r:id="" action="ppaction://noaction" highlightClick="1"/>
          </p:cNvPr>
          <p:cNvSpPr>
            <a:spLocks noChangeArrowheads="1"/>
          </p:cNvSpPr>
          <p:nvPr/>
        </p:nvSpPr>
        <p:spPr bwMode="blackWhite">
          <a:xfrm>
            <a:off x="5757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8" name="AutoShape 39">
            <a:hlinkClick r:id="" action="ppaction://noaction" highlightClick="1"/>
          </p:cNvPr>
          <p:cNvSpPr>
            <a:spLocks noChangeArrowheads="1"/>
          </p:cNvSpPr>
          <p:nvPr/>
        </p:nvSpPr>
        <p:spPr bwMode="blackWhite">
          <a:xfrm>
            <a:off x="5822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9" name="AutoShape 40">
            <a:hlinkClick r:id="" action="ppaction://noaction" highlightClick="1"/>
          </p:cNvPr>
          <p:cNvSpPr>
            <a:spLocks noChangeArrowheads="1"/>
          </p:cNvSpPr>
          <p:nvPr/>
        </p:nvSpPr>
        <p:spPr bwMode="blackWhite">
          <a:xfrm>
            <a:off x="5886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10" name="AutoShape 41">
            <a:hlinkClick r:id="" action="ppaction://noaction" highlightClick="1"/>
          </p:cNvPr>
          <p:cNvSpPr>
            <a:spLocks noChangeArrowheads="1"/>
          </p:cNvSpPr>
          <p:nvPr/>
        </p:nvSpPr>
        <p:spPr bwMode="blackWhite">
          <a:xfrm>
            <a:off x="7739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latin typeface="Calibri"/>
              </a:rPr>
              <a:t>Software zorgverlener</a:t>
            </a:r>
            <a:endParaRPr lang="nl-BE" sz="1000" i="1" dirty="0">
              <a:solidFill>
                <a:srgbClr val="FFFFFF"/>
              </a:solidFill>
              <a:latin typeface="Calibri"/>
            </a:endParaRPr>
          </a:p>
        </p:txBody>
      </p:sp>
      <p:sp>
        <p:nvSpPr>
          <p:cNvPr id="111" name="AutoShape 46"/>
          <p:cNvSpPr>
            <a:spLocks noChangeArrowheads="1"/>
          </p:cNvSpPr>
          <p:nvPr/>
        </p:nvSpPr>
        <p:spPr bwMode="auto">
          <a:xfrm>
            <a:off x="1979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2" name="AutoShape 47"/>
          <p:cNvSpPr>
            <a:spLocks noChangeArrowheads="1"/>
          </p:cNvSpPr>
          <p:nvPr/>
        </p:nvSpPr>
        <p:spPr bwMode="auto">
          <a:xfrm>
            <a:off x="8316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3" name="AutoShape 49"/>
          <p:cNvSpPr>
            <a:spLocks noChangeArrowheads="1"/>
          </p:cNvSpPr>
          <p:nvPr/>
        </p:nvSpPr>
        <p:spPr bwMode="auto">
          <a:xfrm>
            <a:off x="7302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4" name="AutoShape 50"/>
          <p:cNvSpPr>
            <a:spLocks noChangeArrowheads="1"/>
          </p:cNvSpPr>
          <p:nvPr/>
        </p:nvSpPr>
        <p:spPr bwMode="auto">
          <a:xfrm>
            <a:off x="4330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5" name="AutoShape 51"/>
          <p:cNvSpPr>
            <a:spLocks noChangeArrowheads="1"/>
          </p:cNvSpPr>
          <p:nvPr/>
        </p:nvSpPr>
        <p:spPr bwMode="auto">
          <a:xfrm>
            <a:off x="5664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6" name="AutoShape 52"/>
          <p:cNvSpPr>
            <a:spLocks noChangeArrowheads="1"/>
          </p:cNvSpPr>
          <p:nvPr/>
        </p:nvSpPr>
        <p:spPr bwMode="auto">
          <a:xfrm rot="5400000">
            <a:off x="2998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7" name="AutoShape 53"/>
          <p:cNvSpPr>
            <a:spLocks noChangeArrowheads="1"/>
          </p:cNvSpPr>
          <p:nvPr/>
        </p:nvSpPr>
        <p:spPr bwMode="auto">
          <a:xfrm rot="5400000">
            <a:off x="1620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8" name="AutoShape 54"/>
          <p:cNvSpPr>
            <a:spLocks noChangeArrowheads="1"/>
          </p:cNvSpPr>
          <p:nvPr/>
        </p:nvSpPr>
        <p:spPr bwMode="auto">
          <a:xfrm rot="5400000">
            <a:off x="5727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9" name="AutoShape 55"/>
          <p:cNvSpPr>
            <a:spLocks noChangeArrowheads="1"/>
          </p:cNvSpPr>
          <p:nvPr/>
        </p:nvSpPr>
        <p:spPr bwMode="auto">
          <a:xfrm rot="5400000">
            <a:off x="8189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0" name="AutoShape 56"/>
          <p:cNvSpPr>
            <a:spLocks noChangeArrowheads="1"/>
          </p:cNvSpPr>
          <p:nvPr/>
        </p:nvSpPr>
        <p:spPr bwMode="auto">
          <a:xfrm rot="5400000">
            <a:off x="7003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1" name="AutoShape 59">
            <a:hlinkClick r:id="" action="ppaction://noaction" highlightClick="1"/>
          </p:cNvPr>
          <p:cNvSpPr>
            <a:spLocks noChangeArrowheads="1"/>
          </p:cNvSpPr>
          <p:nvPr/>
        </p:nvSpPr>
        <p:spPr bwMode="blackWhite">
          <a:xfrm>
            <a:off x="2501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Site RIZIV</a:t>
            </a:r>
            <a:endParaRPr lang="nl-BE" sz="1000" i="1">
              <a:solidFill>
                <a:srgbClr val="FFFFFF"/>
              </a:solidFill>
              <a:latin typeface="Calibri"/>
            </a:endParaRPr>
          </a:p>
        </p:txBody>
      </p:sp>
      <p:sp>
        <p:nvSpPr>
          <p:cNvPr id="122" name="AutoShape 60">
            <a:hlinkClick r:id="" action="ppaction://noaction" highlightClick="1"/>
          </p:cNvPr>
          <p:cNvSpPr>
            <a:spLocks noChangeArrowheads="1"/>
          </p:cNvSpPr>
          <p:nvPr/>
        </p:nvSpPr>
        <p:spPr bwMode="blackWhite">
          <a:xfrm>
            <a:off x="2951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3" name="AutoShape 61">
            <a:hlinkClick r:id="" action="ppaction://noaction" highlightClick="1"/>
          </p:cNvPr>
          <p:cNvSpPr>
            <a:spLocks noChangeArrowheads="1"/>
          </p:cNvSpPr>
          <p:nvPr/>
        </p:nvSpPr>
        <p:spPr bwMode="blackWhite">
          <a:xfrm>
            <a:off x="3014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4" name="AutoShape 62">
            <a:hlinkClick r:id="" action="ppaction://noaction" highlightClick="1"/>
          </p:cNvPr>
          <p:cNvSpPr>
            <a:spLocks noChangeArrowheads="1"/>
          </p:cNvSpPr>
          <p:nvPr/>
        </p:nvSpPr>
        <p:spPr bwMode="blackWhite">
          <a:xfrm>
            <a:off x="3079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5" name="AutoShape 63">
            <a:hlinkClick r:id="" action="ppaction://noaction" highlightClick="1"/>
          </p:cNvPr>
          <p:cNvSpPr>
            <a:spLocks noChangeArrowheads="1"/>
          </p:cNvSpPr>
          <p:nvPr/>
        </p:nvSpPr>
        <p:spPr bwMode="blackWhite">
          <a:xfrm>
            <a:off x="3143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821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8" name="AutoShape 69"/>
          <p:cNvSpPr>
            <a:spLocks noChangeArrowheads="1"/>
          </p:cNvSpPr>
          <p:nvPr/>
        </p:nvSpPr>
        <p:spPr bwMode="blackWhite">
          <a:xfrm>
            <a:off x="2457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9" name="AutoShape 73"/>
          <p:cNvSpPr>
            <a:spLocks noChangeArrowheads="1"/>
          </p:cNvSpPr>
          <p:nvPr/>
        </p:nvSpPr>
        <p:spPr bwMode="blackWhite">
          <a:xfrm>
            <a:off x="1136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30" name="AutoShape 48"/>
          <p:cNvSpPr>
            <a:spLocks noChangeArrowheads="1"/>
          </p:cNvSpPr>
          <p:nvPr/>
        </p:nvSpPr>
        <p:spPr bwMode="auto">
          <a:xfrm>
            <a:off x="3187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96310" name="AutoShape 17"/>
          <p:cNvSpPr>
            <a:spLocks noChangeArrowheads="1"/>
          </p:cNvSpPr>
          <p:nvPr/>
        </p:nvSpPr>
        <p:spPr bwMode="auto">
          <a:xfrm>
            <a:off x="5351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535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834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4049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686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1365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573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2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8216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3" name="AutoShape 33">
            <a:hlinkClick r:id="" action="ppaction://noaction" highlightClick="1"/>
          </p:cNvPr>
          <p:cNvSpPr>
            <a:spLocks noChangeArrowheads="1"/>
          </p:cNvSpPr>
          <p:nvPr/>
        </p:nvSpPr>
        <p:spPr bwMode="blackWhite">
          <a:xfrm>
            <a:off x="8280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4" name="AutoShape 34">
            <a:hlinkClick r:id="" action="ppaction://noaction" highlightClick="1"/>
          </p:cNvPr>
          <p:cNvSpPr>
            <a:spLocks noChangeArrowheads="1"/>
          </p:cNvSpPr>
          <p:nvPr/>
        </p:nvSpPr>
        <p:spPr bwMode="blackWhite">
          <a:xfrm>
            <a:off x="8343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5" name="AutoShape 35">
            <a:hlinkClick r:id="" action="ppaction://noaction" highlightClick="1"/>
          </p:cNvPr>
          <p:cNvSpPr>
            <a:spLocks noChangeArrowheads="1"/>
          </p:cNvSpPr>
          <p:nvPr/>
        </p:nvSpPr>
        <p:spPr bwMode="blackWhite">
          <a:xfrm>
            <a:off x="8407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3" name="Slide Number Placeholder 2"/>
          <p:cNvSpPr>
            <a:spLocks noGrp="1"/>
          </p:cNvSpPr>
          <p:nvPr>
            <p:ph type="sldNum" sz="quarter" idx="12"/>
          </p:nvPr>
        </p:nvSpPr>
        <p:spPr/>
        <p:txBody>
          <a:bodyPr/>
          <a:lstStyle/>
          <a:p>
            <a:r>
              <a:rPr lang="fr-BE" dirty="0" smtClean="0"/>
              <a:t> </a:t>
            </a:r>
            <a:fld id="{30A9230E-FFBB-4CCB-ABD7-198084EDE768}" type="slidenum">
              <a:rPr lang="fr-BE" smtClean="0"/>
              <a:pPr/>
              <a:t>12</a:t>
            </a:fld>
            <a:r>
              <a:rPr lang="fr-BE" dirty="0" smtClean="0"/>
              <a:t>  </a:t>
            </a:r>
            <a:endParaRPr lang="fr-BE" dirty="0"/>
          </a:p>
        </p:txBody>
      </p:sp>
      <p:sp>
        <p:nvSpPr>
          <p:cNvPr id="4" name="Date Placeholder 3"/>
          <p:cNvSpPr>
            <a:spLocks noGrp="1"/>
          </p:cNvSpPr>
          <p:nvPr>
            <p:ph type="dt" sz="half" idx="10"/>
          </p:nvPr>
        </p:nvSpPr>
        <p:spPr/>
        <p:txBody>
          <a:bodyPr/>
          <a:lstStyle/>
          <a:p>
            <a:r>
              <a:rPr lang="fr-FR" smtClean="0"/>
              <a:t>05/10/2019</a:t>
            </a:r>
            <a:endParaRPr lang="fr-BE"/>
          </a:p>
        </p:txBody>
      </p:sp>
    </p:spTree>
    <p:extLst>
      <p:ext uri="{BB962C8B-B14F-4D97-AF65-F5344CB8AC3E}">
        <p14:creationId xmlns:p14="http://schemas.microsoft.com/office/powerpoint/2010/main" val="198568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10 basisdiensten</a:t>
            </a:r>
            <a:endParaRPr lang="nl-BE" dirty="0"/>
          </a:p>
        </p:txBody>
      </p:sp>
      <p:graphicFrame>
        <p:nvGraphicFramePr>
          <p:cNvPr id="6" name="Content Placeholder 5"/>
          <p:cNvGraphicFramePr>
            <a:graphicFrameLocks noGrp="1"/>
          </p:cNvGraphicFramePr>
          <p:nvPr>
            <p:ph idx="1"/>
            <p:extLst/>
          </p:nvPr>
        </p:nvGraphicFramePr>
        <p:xfrm>
          <a:off x="838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13</a:t>
            </a:fld>
            <a:r>
              <a:rPr lang="fr-BE" dirty="0" smtClean="0"/>
              <a:t>  </a:t>
            </a:r>
            <a:endParaRPr lang="fr-BE" dirty="0"/>
          </a:p>
        </p:txBody>
      </p:sp>
      <p:sp>
        <p:nvSpPr>
          <p:cNvPr id="3" name="Date Placeholder 2"/>
          <p:cNvSpPr>
            <a:spLocks noGrp="1"/>
          </p:cNvSpPr>
          <p:nvPr>
            <p:ph type="dt" sz="half" idx="10"/>
          </p:nvPr>
        </p:nvSpPr>
        <p:spPr/>
        <p:txBody>
          <a:bodyPr/>
          <a:lstStyle/>
          <a:p>
            <a:r>
              <a:rPr lang="fr-FR" smtClean="0"/>
              <a:t>05/10/2019</a:t>
            </a:r>
            <a:endParaRPr lang="fr-BE"/>
          </a:p>
        </p:txBody>
      </p:sp>
    </p:spTree>
    <p:extLst>
      <p:ext uri="{BB962C8B-B14F-4D97-AF65-F5344CB8AC3E}">
        <p14:creationId xmlns:p14="http://schemas.microsoft.com/office/powerpoint/2010/main" val="249917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Roadmap</a:t>
            </a:r>
            <a:r>
              <a:rPr lang="nl-BE" dirty="0" smtClean="0"/>
              <a:t> 3.0 (2019-2021) </a:t>
            </a:r>
            <a:r>
              <a:rPr lang="nl-BE" dirty="0"/>
              <a:t>bevat </a:t>
            </a:r>
            <a:r>
              <a:rPr lang="nl-BE" b="1" i="1" dirty="0"/>
              <a:t>7 clusters</a:t>
            </a:r>
          </a:p>
        </p:txBody>
      </p:sp>
      <p:sp>
        <p:nvSpPr>
          <p:cNvPr id="4" name="Tijdelijke aanduiding voor inhoud 3"/>
          <p:cNvSpPr>
            <a:spLocks noGrp="1"/>
          </p:cNvSpPr>
          <p:nvPr>
            <p:ph idx="1"/>
          </p:nvPr>
        </p:nvSpPr>
        <p:spPr/>
        <p:txBody>
          <a:bodyPr/>
          <a:lstStyle/>
          <a:p>
            <a:r>
              <a:rPr lang="nl-BE"/>
              <a:t>Bundeling van sterk samenhangende projecten</a:t>
            </a:r>
          </a:p>
        </p:txBody>
      </p:sp>
      <p:graphicFrame>
        <p:nvGraphicFramePr>
          <p:cNvPr id="6" name="Diagram 5"/>
          <p:cNvGraphicFramePr/>
          <p:nvPr>
            <p:extLst/>
          </p:nvPr>
        </p:nvGraphicFramePr>
        <p:xfrm>
          <a:off x="804738" y="1700808"/>
          <a:ext cx="7975301"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14</a:t>
            </a:fld>
            <a:r>
              <a:rPr lang="fr-BE" smtClean="0"/>
              <a:t> </a:t>
            </a:r>
            <a:endParaRPr lang="fr-BE" dirty="0"/>
          </a:p>
        </p:txBody>
      </p:sp>
    </p:spTree>
    <p:extLst>
      <p:ext uri="{BB962C8B-B14F-4D97-AF65-F5344CB8AC3E}">
        <p14:creationId xmlns:p14="http://schemas.microsoft.com/office/powerpoint/2010/main" val="2118177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567774" y="1167715"/>
            <a:ext cx="3370995" cy="21683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dirty="0">
                <a:solidFill>
                  <a:srgbClr val="000000"/>
                </a:solidFill>
                <a:latin typeface="+mn-lt"/>
              </a:rPr>
              <a:t>0.1 </a:t>
            </a:r>
            <a:r>
              <a:rPr lang="nl-BE" sz="1000" dirty="0" smtClean="0">
                <a:latin typeface="+mn-lt"/>
              </a:rPr>
              <a:t>Gegevensdelingsakkoord</a:t>
            </a:r>
            <a:endParaRPr lang="nl-BE" sz="1000" dirty="0">
              <a:latin typeface="+mn-lt"/>
            </a:endParaRPr>
          </a:p>
          <a:p>
            <a:pPr marL="0" indent="0">
              <a:buNone/>
            </a:pPr>
            <a:r>
              <a:rPr lang="nl-BE" sz="1000" dirty="0">
                <a:solidFill>
                  <a:srgbClr val="000000"/>
                </a:solidFill>
                <a:latin typeface="+mn-lt"/>
              </a:rPr>
              <a:t>0.2 Toegangsmatrix, therapeutische, zorg- en andere relaties</a:t>
            </a:r>
          </a:p>
          <a:p>
            <a:pPr marL="0" indent="0">
              <a:buNone/>
            </a:pPr>
            <a:r>
              <a:rPr lang="nl-BE" sz="1000" dirty="0">
                <a:solidFill>
                  <a:srgbClr val="000000"/>
                </a:solidFill>
                <a:latin typeface="+mn-lt"/>
              </a:rPr>
              <a:t>0.3 Basisdienst gebruikers- en toegangsbeheer</a:t>
            </a:r>
          </a:p>
          <a:p>
            <a:pPr marL="0" indent="0">
              <a:buNone/>
            </a:pPr>
            <a:r>
              <a:rPr lang="nl-BE" sz="1000" dirty="0">
                <a:solidFill>
                  <a:srgbClr val="000000"/>
                </a:solidFill>
                <a:latin typeface="+mn-lt"/>
              </a:rPr>
              <a:t>0.4 </a:t>
            </a:r>
            <a:r>
              <a:rPr lang="nl-BE" sz="1000" dirty="0">
                <a:latin typeface="+mn-lt"/>
              </a:rPr>
              <a:t>Regels voor ‘kluizen van </a:t>
            </a:r>
            <a:r>
              <a:rPr lang="nl-BE" sz="1000" dirty="0" err="1">
                <a:latin typeface="+mn-lt"/>
              </a:rPr>
              <a:t>eGezondheid</a:t>
            </a:r>
            <a:r>
              <a:rPr lang="nl-BE" sz="1000" dirty="0">
                <a:latin typeface="+mn-lt"/>
              </a:rPr>
              <a:t>’ </a:t>
            </a:r>
          </a:p>
          <a:p>
            <a:pPr marL="0" indent="0">
              <a:buNone/>
            </a:pPr>
            <a:r>
              <a:rPr lang="nl-BE" sz="1000" dirty="0">
                <a:solidFill>
                  <a:srgbClr val="000000"/>
                </a:solidFill>
                <a:latin typeface="+mn-lt"/>
              </a:rPr>
              <a:t>0.5 Informatiestandaarden</a:t>
            </a:r>
          </a:p>
          <a:p>
            <a:pPr marL="0" indent="0">
              <a:buNone/>
            </a:pPr>
            <a:r>
              <a:rPr lang="nl-BE" sz="1000" dirty="0">
                <a:solidFill>
                  <a:srgbClr val="000000"/>
                </a:solidFill>
                <a:latin typeface="+mn-lt"/>
              </a:rPr>
              <a:t>0.6 Terminologie</a:t>
            </a:r>
          </a:p>
          <a:p>
            <a:pPr marL="0" indent="0">
              <a:buNone/>
            </a:pPr>
            <a:r>
              <a:rPr lang="nl-BE" sz="1000" dirty="0">
                <a:solidFill>
                  <a:srgbClr val="000000"/>
                </a:solidFill>
                <a:latin typeface="+mn-lt"/>
              </a:rPr>
              <a:t>0.7 </a:t>
            </a:r>
            <a:r>
              <a:rPr lang="nl-BE" sz="1000" dirty="0" err="1">
                <a:solidFill>
                  <a:srgbClr val="000000"/>
                </a:solidFill>
                <a:latin typeface="+mn-lt"/>
              </a:rPr>
              <a:t>Cobrha</a:t>
            </a:r>
            <a:r>
              <a:rPr lang="nl-BE" sz="1000" dirty="0">
                <a:solidFill>
                  <a:srgbClr val="000000"/>
                </a:solidFill>
                <a:latin typeface="+mn-lt"/>
              </a:rPr>
              <a:t> Next </a:t>
            </a:r>
            <a:r>
              <a:rPr lang="nl-BE" sz="1000" dirty="0" err="1">
                <a:solidFill>
                  <a:srgbClr val="000000"/>
                </a:solidFill>
                <a:latin typeface="+mn-lt"/>
              </a:rPr>
              <a:t>Generation&amp;UPPAD</a:t>
            </a:r>
            <a:endParaRPr lang="nl-BE" sz="1000" dirty="0">
              <a:solidFill>
                <a:srgbClr val="000000"/>
              </a:solidFill>
              <a:latin typeface="+mn-lt"/>
            </a:endParaRPr>
          </a:p>
          <a:p>
            <a:pPr marL="0" indent="0">
              <a:buNone/>
            </a:pPr>
            <a:r>
              <a:rPr lang="nl-BE" sz="1000" dirty="0">
                <a:solidFill>
                  <a:srgbClr val="000000"/>
                </a:solidFill>
                <a:latin typeface="+mn-lt"/>
              </a:rPr>
              <a:t>0.8 Strategisch onderzoek over samenwerkingsmodel met </a:t>
            </a:r>
            <a:r>
              <a:rPr lang="nl-BE" sz="1000" dirty="0" err="1">
                <a:solidFill>
                  <a:srgbClr val="000000"/>
                </a:solidFill>
                <a:latin typeface="+mn-lt"/>
              </a:rPr>
              <a:t>software-leveranciers</a:t>
            </a:r>
            <a:endParaRPr lang="nl-BE" sz="1000" dirty="0">
              <a:solidFill>
                <a:srgbClr val="000000"/>
              </a:solidFill>
              <a:latin typeface="+mn-lt"/>
            </a:endParaRPr>
          </a:p>
        </p:txBody>
      </p:sp>
      <p:sp>
        <p:nvSpPr>
          <p:cNvPr id="14" name="Title 13"/>
          <p:cNvSpPr>
            <a:spLocks noGrp="1"/>
          </p:cNvSpPr>
          <p:nvPr>
            <p:ph type="title"/>
          </p:nvPr>
        </p:nvSpPr>
        <p:spPr/>
        <p:txBody>
          <a:bodyPr>
            <a:normAutofit/>
          </a:bodyPr>
          <a:lstStyle/>
          <a:p>
            <a:r>
              <a:rPr lang="nl-BE" dirty="0" err="1" smtClean="0"/>
              <a:t>Roadmap</a:t>
            </a:r>
            <a:r>
              <a:rPr lang="nl-BE" dirty="0" smtClean="0"/>
              <a:t> 3.0 (2019-2021) </a:t>
            </a:r>
            <a:r>
              <a:rPr lang="nl-BE" dirty="0"/>
              <a:t>bevat </a:t>
            </a:r>
            <a:r>
              <a:rPr lang="nl-BE" b="1" i="1" dirty="0"/>
              <a:t>44 projecten</a:t>
            </a:r>
          </a:p>
        </p:txBody>
      </p:sp>
      <p:sp>
        <p:nvSpPr>
          <p:cNvPr id="3" name="Tijdelijke aanduiding voor inhoud 2"/>
          <p:cNvSpPr>
            <a:spLocks noGrp="1"/>
          </p:cNvSpPr>
          <p:nvPr>
            <p:ph idx="1"/>
          </p:nvPr>
        </p:nvSpPr>
        <p:spPr>
          <a:xfrm>
            <a:off x="547816" y="942604"/>
            <a:ext cx="1379080" cy="272227"/>
          </a:xfrm>
        </p:spPr>
        <p:txBody>
          <a:bodyPr>
            <a:noAutofit/>
          </a:bodyPr>
          <a:lstStyle/>
          <a:p>
            <a:pPr marL="0" indent="0">
              <a:buNone/>
            </a:pPr>
            <a:r>
              <a:rPr lang="nl-BE" sz="1400" i="1">
                <a:solidFill>
                  <a:srgbClr val="0070C0"/>
                </a:solidFill>
              </a:rPr>
              <a:t>0 Fundamenten</a:t>
            </a:r>
          </a:p>
        </p:txBody>
      </p:sp>
      <p:sp>
        <p:nvSpPr>
          <p:cNvPr id="7" name="Tijdelijke aanduiding voor inhoud 2"/>
          <p:cNvSpPr txBox="1">
            <a:spLocks/>
          </p:cNvSpPr>
          <p:nvPr/>
        </p:nvSpPr>
        <p:spPr bwMode="auto">
          <a:xfrm>
            <a:off x="547816" y="2901989"/>
            <a:ext cx="2379534" cy="226719"/>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3 Operational excellence	</a:t>
            </a:r>
          </a:p>
        </p:txBody>
      </p:sp>
      <p:sp>
        <p:nvSpPr>
          <p:cNvPr id="8" name="Tijdelijke aanduiding voor inhoud 2"/>
          <p:cNvSpPr txBox="1">
            <a:spLocks/>
          </p:cNvSpPr>
          <p:nvPr/>
        </p:nvSpPr>
        <p:spPr bwMode="auto">
          <a:xfrm>
            <a:off x="7113033" y="2927866"/>
            <a:ext cx="2164029" cy="258364"/>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5 Patient als co-piloot</a:t>
            </a:r>
          </a:p>
        </p:txBody>
      </p:sp>
      <p:sp>
        <p:nvSpPr>
          <p:cNvPr id="10" name="Tijdelijke aanduiding voor inhoud 2"/>
          <p:cNvSpPr txBox="1">
            <a:spLocks/>
          </p:cNvSpPr>
          <p:nvPr/>
        </p:nvSpPr>
        <p:spPr bwMode="auto">
          <a:xfrm>
            <a:off x="3984308" y="1157433"/>
            <a:ext cx="2233686" cy="797821"/>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49">
                <a:solidFill>
                  <a:srgbClr val="000000"/>
                </a:solidFill>
                <a:latin typeface="+mn-lt"/>
              </a:rPr>
              <a:t>1.1 Communicatie</a:t>
            </a:r>
          </a:p>
          <a:p>
            <a:pPr marL="0" indent="0">
              <a:buNone/>
            </a:pPr>
            <a:r>
              <a:rPr lang="nl-BE" sz="1049">
                <a:solidFill>
                  <a:srgbClr val="000000"/>
                </a:solidFill>
                <a:latin typeface="+mn-lt"/>
              </a:rPr>
              <a:t>1.2 Programma-monitoring</a:t>
            </a:r>
          </a:p>
        </p:txBody>
      </p:sp>
      <p:sp>
        <p:nvSpPr>
          <p:cNvPr id="11" name="Tijdelijke aanduiding voor inhoud 2"/>
          <p:cNvSpPr txBox="1">
            <a:spLocks/>
          </p:cNvSpPr>
          <p:nvPr/>
        </p:nvSpPr>
        <p:spPr bwMode="auto">
          <a:xfrm>
            <a:off x="7113026" y="1157431"/>
            <a:ext cx="2483934" cy="89632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2.1 Incentives</a:t>
            </a:r>
          </a:p>
          <a:p>
            <a:pPr marL="0" indent="0">
              <a:buNone/>
            </a:pPr>
            <a:r>
              <a:rPr lang="nl-BE" sz="1000">
                <a:solidFill>
                  <a:srgbClr val="000000"/>
                </a:solidFill>
                <a:latin typeface="+mn-lt"/>
              </a:rPr>
              <a:t>2.2 Gedragscode &amp; richtlijnen over delen van persoonlijke gezondheidsgegevens</a:t>
            </a:r>
          </a:p>
          <a:p>
            <a:pPr marL="0" indent="0">
              <a:buNone/>
            </a:pPr>
            <a:endParaRPr lang="nl-BE" sz="968" dirty="0">
              <a:solidFill>
                <a:srgbClr val="000000"/>
              </a:solidFill>
              <a:latin typeface="+mn-lt"/>
            </a:endParaRPr>
          </a:p>
        </p:txBody>
      </p:sp>
      <p:sp>
        <p:nvSpPr>
          <p:cNvPr id="12" name="Tijdelijke aanduiding voor inhoud 2"/>
          <p:cNvSpPr txBox="1">
            <a:spLocks/>
          </p:cNvSpPr>
          <p:nvPr/>
        </p:nvSpPr>
        <p:spPr bwMode="auto">
          <a:xfrm>
            <a:off x="547816" y="3184738"/>
            <a:ext cx="3342483" cy="130205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100">
                <a:solidFill>
                  <a:srgbClr val="000000"/>
                </a:solidFill>
                <a:latin typeface="+mn-lt"/>
              </a:rPr>
              <a:t>3.1 Basisarchitectuur</a:t>
            </a:r>
          </a:p>
          <a:p>
            <a:pPr marL="0" indent="0">
              <a:buNone/>
            </a:pPr>
            <a:r>
              <a:rPr lang="nl-BE" sz="1100">
                <a:solidFill>
                  <a:srgbClr val="000000"/>
                </a:solidFill>
                <a:latin typeface="+mn-lt"/>
              </a:rPr>
              <a:t>3.2 SLA’s en service management</a:t>
            </a:r>
          </a:p>
          <a:p>
            <a:pPr marL="0" indent="0">
              <a:buNone/>
            </a:pPr>
            <a:r>
              <a:rPr lang="nl-BE" sz="1100">
                <a:solidFill>
                  <a:srgbClr val="000000"/>
                </a:solidFill>
                <a:latin typeface="+mn-lt"/>
              </a:rPr>
              <a:t>3.3 Business continuity</a:t>
            </a:r>
          </a:p>
          <a:p>
            <a:pPr marL="0" indent="0">
              <a:buNone/>
            </a:pPr>
            <a:r>
              <a:rPr lang="nl-BE" sz="1100">
                <a:solidFill>
                  <a:srgbClr val="000000"/>
                </a:solidFill>
                <a:latin typeface="+mn-lt"/>
              </a:rPr>
              <a:t>3.4 Documentatie, helpdesk &amp; support</a:t>
            </a:r>
          </a:p>
          <a:p>
            <a:pPr marL="0" indent="0">
              <a:buNone/>
            </a:pPr>
            <a:r>
              <a:rPr lang="nl-BE" sz="1100">
                <a:solidFill>
                  <a:srgbClr val="000000"/>
                </a:solidFill>
                <a:latin typeface="+mn-lt"/>
              </a:rPr>
              <a:t>3.5 Testomgevingen, flows, processen, data</a:t>
            </a:r>
          </a:p>
          <a:p>
            <a:pPr marL="0" indent="0">
              <a:buNone/>
            </a:pPr>
            <a:r>
              <a:rPr lang="nl-BE" sz="1100">
                <a:solidFill>
                  <a:srgbClr val="000000"/>
                </a:solidFill>
                <a:latin typeface="+mn-lt"/>
              </a:rPr>
              <a:t>3.6 Kwaliteit van gezondheidssoftware</a:t>
            </a:r>
          </a:p>
          <a:p>
            <a:pPr marL="0" indent="0">
              <a:buNone/>
            </a:pPr>
            <a:r>
              <a:rPr lang="nl-BE" sz="1100">
                <a:solidFill>
                  <a:srgbClr val="000000"/>
                </a:solidFill>
                <a:latin typeface="+mn-lt"/>
              </a:rPr>
              <a:t>3.7 Opleiding en vorming</a:t>
            </a:r>
          </a:p>
          <a:p>
            <a:pPr marL="0" indent="0">
              <a:buNone/>
            </a:pPr>
            <a:r>
              <a:rPr lang="nl-BE" sz="1100">
                <a:solidFill>
                  <a:srgbClr val="000000"/>
                </a:solidFill>
                <a:latin typeface="+mn-lt"/>
              </a:rPr>
              <a:t>3.8 Administratieve werklastverlaging voor zorgverleners</a:t>
            </a:r>
          </a:p>
          <a:p>
            <a:pPr marL="0" indent="0">
              <a:buNone/>
            </a:pPr>
            <a:endParaRPr lang="nl-BE" sz="1100" dirty="0">
              <a:solidFill>
                <a:srgbClr val="000000"/>
              </a:solidFill>
              <a:latin typeface="+mn-lt"/>
            </a:endParaRPr>
          </a:p>
        </p:txBody>
      </p:sp>
      <p:sp>
        <p:nvSpPr>
          <p:cNvPr id="15" name="Tijdelijke aanduiding voor inhoud 2"/>
          <p:cNvSpPr txBox="1">
            <a:spLocks/>
          </p:cNvSpPr>
          <p:nvPr/>
        </p:nvSpPr>
        <p:spPr bwMode="auto">
          <a:xfrm>
            <a:off x="3948752" y="3135883"/>
            <a:ext cx="3285976" cy="3059992"/>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4.1 Multidisciplinaire informatie-uitwisseling</a:t>
            </a:r>
          </a:p>
          <a:p>
            <a:pPr marL="0" indent="0">
              <a:buNone/>
            </a:pPr>
            <a:r>
              <a:rPr lang="nl-BE" sz="1000">
                <a:latin typeface="+mn-lt"/>
              </a:rPr>
              <a:t>4.2 Multidisciplinaire functionaliteiten</a:t>
            </a:r>
          </a:p>
          <a:p>
            <a:pPr marL="0" indent="0">
              <a:buNone/>
            </a:pPr>
            <a:r>
              <a:rPr lang="nl-BE" sz="1000">
                <a:solidFill>
                  <a:srgbClr val="000000"/>
                </a:solidFill>
                <a:latin typeface="+mn-lt"/>
              </a:rPr>
              <a:t>4.3 Elektronisch voorschrift</a:t>
            </a:r>
          </a:p>
          <a:p>
            <a:pPr marL="0" indent="0">
              <a:buNone/>
            </a:pPr>
            <a:r>
              <a:rPr lang="nl-BE" sz="1000">
                <a:solidFill>
                  <a:srgbClr val="000000"/>
                </a:solidFill>
                <a:latin typeface="+mn-lt"/>
              </a:rPr>
              <a:t>4.4 VIDIS – evolutie van elektronisch voorschrijven</a:t>
            </a:r>
          </a:p>
          <a:p>
            <a:pPr marL="0" indent="0">
              <a:buNone/>
            </a:pPr>
            <a:r>
              <a:rPr lang="nl-BE" sz="1000">
                <a:solidFill>
                  <a:srgbClr val="000000"/>
                </a:solidFill>
                <a:latin typeface="+mn-lt"/>
              </a:rPr>
              <a:t>4.5 Beslissingsondersteunend platform</a:t>
            </a:r>
          </a:p>
          <a:p>
            <a:pPr marL="0" indent="0">
              <a:buNone/>
            </a:pPr>
            <a:r>
              <a:rPr lang="nl-BE" sz="1000">
                <a:solidFill>
                  <a:srgbClr val="000000"/>
                </a:solidFill>
                <a:latin typeface="+mn-lt"/>
              </a:rPr>
              <a:t>4.6 BelRAI</a:t>
            </a:r>
          </a:p>
          <a:p>
            <a:pPr marL="0" indent="0">
              <a:buNone/>
            </a:pPr>
            <a:r>
              <a:rPr lang="nl-BE" sz="1000">
                <a:solidFill>
                  <a:srgbClr val="000000"/>
                </a:solidFill>
                <a:latin typeface="+mn-lt"/>
              </a:rPr>
              <a:t>4.7 Arbeidsongeschiktheid</a:t>
            </a:r>
          </a:p>
          <a:p>
            <a:pPr marL="0" indent="0">
              <a:buNone/>
            </a:pPr>
            <a:r>
              <a:rPr lang="nl-BE" sz="1000">
                <a:solidFill>
                  <a:srgbClr val="000000"/>
                </a:solidFill>
                <a:latin typeface="+mn-lt"/>
              </a:rPr>
              <a:t>4.8 MEDEX</a:t>
            </a:r>
          </a:p>
          <a:p>
            <a:pPr marL="0" indent="0">
              <a:buNone/>
            </a:pPr>
            <a:r>
              <a:rPr lang="nl-BE" sz="1000">
                <a:solidFill>
                  <a:srgbClr val="000000"/>
                </a:solidFill>
                <a:latin typeface="+mn-lt"/>
              </a:rPr>
              <a:t>4.9 EPD in alle instellingen</a:t>
            </a:r>
          </a:p>
          <a:p>
            <a:pPr marL="0" indent="0">
              <a:buNone/>
            </a:pPr>
            <a:r>
              <a:rPr lang="nl-BE" sz="1000">
                <a:solidFill>
                  <a:srgbClr val="000000"/>
                </a:solidFill>
                <a:latin typeface="+mn-lt"/>
              </a:rPr>
              <a:t>4.10 Publicatie van gestructureerde informatie</a:t>
            </a:r>
          </a:p>
          <a:p>
            <a:pPr marL="0" indent="0">
              <a:buNone/>
            </a:pPr>
            <a:r>
              <a:rPr lang="nl-BE" sz="1000">
                <a:solidFill>
                  <a:srgbClr val="000000"/>
                </a:solidFill>
                <a:latin typeface="+mn-lt"/>
              </a:rPr>
              <a:t>4.11 Registers</a:t>
            </a:r>
          </a:p>
          <a:p>
            <a:pPr marL="0" indent="0">
              <a:buNone/>
            </a:pPr>
            <a:r>
              <a:rPr lang="nl-BE" sz="1000">
                <a:solidFill>
                  <a:srgbClr val="000000"/>
                </a:solidFill>
                <a:latin typeface="+mn-lt"/>
              </a:rPr>
              <a:t>4.12 Communicatie over en planning van zorg</a:t>
            </a:r>
          </a:p>
          <a:p>
            <a:pPr marL="0" indent="0">
              <a:buNone/>
            </a:pPr>
            <a:r>
              <a:rPr lang="nl-BE" sz="1000">
                <a:solidFill>
                  <a:srgbClr val="000000"/>
                </a:solidFill>
                <a:latin typeface="+mn-lt"/>
              </a:rPr>
              <a:t>4.13 Connecting Europe Facilty Patient Summary</a:t>
            </a:r>
          </a:p>
          <a:p>
            <a:pPr marL="0" indent="0">
              <a:buNone/>
            </a:pPr>
            <a:r>
              <a:rPr lang="nl-BE" sz="1000">
                <a:solidFill>
                  <a:srgbClr val="000000"/>
                </a:solidFill>
                <a:latin typeface="+mn-lt"/>
              </a:rPr>
              <a:t>4.14 Modulatie van patiënttoegang door zorgaanbieders</a:t>
            </a:r>
          </a:p>
        </p:txBody>
      </p:sp>
      <p:sp>
        <p:nvSpPr>
          <p:cNvPr id="18" name="Tijdelijke aanduiding voor inhoud 2"/>
          <p:cNvSpPr txBox="1">
            <a:spLocks/>
          </p:cNvSpPr>
          <p:nvPr/>
        </p:nvSpPr>
        <p:spPr bwMode="auto">
          <a:xfrm>
            <a:off x="7113028" y="3192978"/>
            <a:ext cx="3044009" cy="66149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5.1 Persoonlijk gezondheidsportaal</a:t>
            </a:r>
          </a:p>
          <a:p>
            <a:pPr marL="0" indent="0">
              <a:buNone/>
            </a:pPr>
            <a:r>
              <a:rPr lang="nl-BE" sz="1000">
                <a:solidFill>
                  <a:srgbClr val="000000"/>
                </a:solidFill>
                <a:latin typeface="+mn-lt"/>
              </a:rPr>
              <a:t>5.2 Digitaal Verwijsplatform</a:t>
            </a:r>
          </a:p>
          <a:p>
            <a:pPr marL="0" indent="0">
              <a:buNone/>
            </a:pPr>
            <a:r>
              <a:rPr lang="nl-BE" sz="1000">
                <a:solidFill>
                  <a:srgbClr val="000000"/>
                </a:solidFill>
                <a:latin typeface="+mn-lt"/>
              </a:rPr>
              <a:t>5.3 Orgadon</a:t>
            </a:r>
          </a:p>
        </p:txBody>
      </p:sp>
      <p:sp>
        <p:nvSpPr>
          <p:cNvPr id="20" name="Tijdelijke aanduiding voor inhoud 2"/>
          <p:cNvSpPr txBox="1">
            <a:spLocks/>
          </p:cNvSpPr>
          <p:nvPr/>
        </p:nvSpPr>
        <p:spPr bwMode="auto">
          <a:xfrm>
            <a:off x="561544" y="4760847"/>
            <a:ext cx="3668202" cy="135290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6.1 eAttest voor arts-specialist, tandarts, kine &amp; logopedisten</a:t>
            </a:r>
          </a:p>
          <a:p>
            <a:pPr marL="0" indent="0">
              <a:buNone/>
            </a:pPr>
            <a:r>
              <a:rPr lang="nl-BE" sz="1000">
                <a:solidFill>
                  <a:srgbClr val="000000"/>
                </a:solidFill>
                <a:latin typeface="+mn-lt"/>
              </a:rPr>
              <a:t>6.2 eFac voor medische huizen, kine &amp; logopedisten</a:t>
            </a:r>
          </a:p>
          <a:p>
            <a:pPr marL="0" indent="0">
              <a:buNone/>
            </a:pPr>
            <a:r>
              <a:rPr lang="nl-BE" sz="1000">
                <a:solidFill>
                  <a:srgbClr val="000000"/>
                </a:solidFill>
                <a:latin typeface="+mn-lt"/>
              </a:rPr>
              <a:t>6.3 Raadpleging lid-gegevens</a:t>
            </a:r>
          </a:p>
          <a:p>
            <a:pPr marL="0" indent="0">
              <a:buNone/>
            </a:pPr>
            <a:r>
              <a:rPr lang="nl-BE" sz="1000">
                <a:solidFill>
                  <a:srgbClr val="000000"/>
                </a:solidFill>
                <a:latin typeface="+mn-lt"/>
              </a:rPr>
              <a:t>6.4 Digitalisatie van revalidatie-overeenkomsten</a:t>
            </a:r>
          </a:p>
          <a:p>
            <a:pPr marL="0" indent="0">
              <a:buNone/>
            </a:pPr>
            <a:r>
              <a:rPr lang="nl-BE" sz="1000">
                <a:solidFill>
                  <a:srgbClr val="000000"/>
                </a:solidFill>
                <a:latin typeface="+mn-lt"/>
              </a:rPr>
              <a:t>6.5 Digitalisatie van Hoofdstuk IV-akkoorden</a:t>
            </a:r>
          </a:p>
          <a:p>
            <a:pPr marL="0" indent="0">
              <a:buNone/>
            </a:pPr>
            <a:r>
              <a:rPr lang="nl-BE" sz="1000">
                <a:solidFill>
                  <a:srgbClr val="000000"/>
                </a:solidFill>
                <a:latin typeface="+mn-lt"/>
              </a:rPr>
              <a:t>6.6 Abonnementen bij medische huizen</a:t>
            </a:r>
          </a:p>
          <a:p>
            <a:pPr marL="0" indent="0">
              <a:buNone/>
            </a:pPr>
            <a:r>
              <a:rPr lang="nl-BE" sz="1000">
                <a:solidFill>
                  <a:srgbClr val="000000"/>
                </a:solidFill>
                <a:latin typeface="+mn-lt"/>
              </a:rPr>
              <a:t>6.7 Digitalisatie van kine-akkoorden</a:t>
            </a:r>
          </a:p>
        </p:txBody>
      </p:sp>
      <p:sp>
        <p:nvSpPr>
          <p:cNvPr id="22" name="Tijdelijke aanduiding voor inhoud 2"/>
          <p:cNvSpPr txBox="1">
            <a:spLocks/>
          </p:cNvSpPr>
          <p:nvPr/>
        </p:nvSpPr>
        <p:spPr bwMode="auto">
          <a:xfrm>
            <a:off x="3997536" y="945164"/>
            <a:ext cx="176867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384" eaLnBrk="1" hangingPunct="1">
              <a:buNone/>
            </a:pPr>
            <a:r>
              <a:rPr lang="nl-BE" sz="1400" i="1">
                <a:solidFill>
                  <a:srgbClr val="0070C0"/>
                </a:solidFill>
                <a:latin typeface="+mn-lt"/>
                <a:ea typeface="+mn-ea"/>
                <a:cs typeface="+mn-cs"/>
              </a:rPr>
              <a:t>1 Transversaal	</a:t>
            </a:r>
          </a:p>
        </p:txBody>
      </p:sp>
      <p:sp>
        <p:nvSpPr>
          <p:cNvPr id="24" name="Tijdelijke aanduiding voor inhoud 2"/>
          <p:cNvSpPr txBox="1">
            <a:spLocks/>
          </p:cNvSpPr>
          <p:nvPr/>
        </p:nvSpPr>
        <p:spPr bwMode="auto">
          <a:xfrm>
            <a:off x="7113026" y="953906"/>
            <a:ext cx="156540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2 Ondersteuning</a:t>
            </a:r>
          </a:p>
          <a:p>
            <a:endParaRPr lang="nl-BE" sz="1400" dirty="0">
              <a:solidFill>
                <a:srgbClr val="000000"/>
              </a:solidFill>
              <a:latin typeface="+mn-lt"/>
            </a:endParaRPr>
          </a:p>
        </p:txBody>
      </p:sp>
      <p:sp>
        <p:nvSpPr>
          <p:cNvPr id="25" name="Tijdelijke aanduiding voor inhoud 2"/>
          <p:cNvSpPr txBox="1">
            <a:spLocks/>
          </p:cNvSpPr>
          <p:nvPr/>
        </p:nvSpPr>
        <p:spPr bwMode="auto">
          <a:xfrm>
            <a:off x="3942945" y="2908659"/>
            <a:ext cx="3218788"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4 Zorgverstrekkers en zorginstellingen</a:t>
            </a:r>
          </a:p>
        </p:txBody>
      </p:sp>
      <p:sp>
        <p:nvSpPr>
          <p:cNvPr id="27" name="Tijdelijke aanduiding voor inhoud 2"/>
          <p:cNvSpPr txBox="1">
            <a:spLocks/>
          </p:cNvSpPr>
          <p:nvPr/>
        </p:nvSpPr>
        <p:spPr bwMode="auto">
          <a:xfrm>
            <a:off x="547811" y="4507713"/>
            <a:ext cx="2749006" cy="298735"/>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6 eGezondheid met ziekenfondsen</a:t>
            </a: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15</a:t>
            </a:fld>
            <a:r>
              <a:rPr lang="fr-BE" smtClean="0"/>
              <a:t> </a:t>
            </a:r>
            <a:endParaRPr lang="fr-BE" dirty="0"/>
          </a:p>
        </p:txBody>
      </p:sp>
    </p:spTree>
    <p:extLst>
      <p:ext uri="{BB962C8B-B14F-4D97-AF65-F5344CB8AC3E}">
        <p14:creationId xmlns:p14="http://schemas.microsoft.com/office/powerpoint/2010/main" val="3967052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Roadmap</a:t>
            </a:r>
            <a:r>
              <a:rPr lang="nl-BE" dirty="0" smtClean="0"/>
              <a:t> 3.0 (2019-2021) </a:t>
            </a:r>
            <a:r>
              <a:rPr lang="nl-BE" dirty="0"/>
              <a:t>is </a:t>
            </a:r>
            <a:r>
              <a:rPr lang="nl-BE" b="1" i="1" dirty="0" err="1"/>
              <a:t>interfederaal</a:t>
            </a:r>
            <a:endParaRPr lang="nl-BE" b="1" i="1"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362" y="1447265"/>
            <a:ext cx="1878717" cy="1250123"/>
          </a:xfrm>
          <a:prstGeom prst="rect">
            <a:avLst/>
          </a:prstGeom>
        </p:spPr>
      </p:pic>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8" y="4814703"/>
            <a:ext cx="2209606" cy="897652"/>
          </a:xfrm>
          <a:prstGeom prst="rect">
            <a:avLst/>
          </a:prstGeom>
        </p:spPr>
      </p:pic>
      <p:pic>
        <p:nvPicPr>
          <p:cNvPr id="18" name="Afbeelding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832" y="4567698"/>
            <a:ext cx="1391661" cy="1391661"/>
          </a:xfrm>
          <a:prstGeom prst="rect">
            <a:avLst/>
          </a:prstGeom>
        </p:spPr>
      </p:pic>
      <p:pic>
        <p:nvPicPr>
          <p:cNvPr id="19" name="Afbeelding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854" y="2828126"/>
            <a:ext cx="1695996" cy="1695996"/>
          </a:xfrm>
          <a:prstGeom prst="rect">
            <a:avLst/>
          </a:prstGeom>
        </p:spPr>
      </p:pic>
      <p:pic>
        <p:nvPicPr>
          <p:cNvPr id="20" name="Afbeelding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401" y="1574225"/>
            <a:ext cx="1183169" cy="1003754"/>
          </a:xfrm>
          <a:prstGeom prst="rect">
            <a:avLst/>
          </a:prstGeom>
        </p:spPr>
      </p:pic>
      <p:pic>
        <p:nvPicPr>
          <p:cNvPr id="21" name="Afbeelding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8720" y="1456977"/>
            <a:ext cx="1248103" cy="1248103"/>
          </a:xfrm>
          <a:prstGeom prst="rect">
            <a:avLst/>
          </a:prstGeom>
        </p:spPr>
      </p:pic>
      <p:pic>
        <p:nvPicPr>
          <p:cNvPr id="22" name="Afbeelding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0692" y="1456977"/>
            <a:ext cx="1138410" cy="1250123"/>
          </a:xfrm>
          <a:prstGeom prst="rect">
            <a:avLst/>
          </a:prstGeom>
        </p:spPr>
      </p:pic>
      <p:pic>
        <p:nvPicPr>
          <p:cNvPr id="23" name="Afbeelding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1629" y="3056999"/>
            <a:ext cx="1800225" cy="1238250"/>
          </a:xfrm>
          <a:prstGeom prst="rect">
            <a:avLst/>
          </a:prstGeom>
        </p:spPr>
      </p:pic>
      <p:pic>
        <p:nvPicPr>
          <p:cNvPr id="25" name="Afbeelding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5460" y="3011947"/>
            <a:ext cx="1484886" cy="1051099"/>
          </a:xfrm>
          <a:prstGeom prst="rect">
            <a:avLst/>
          </a:prstGeom>
        </p:spPr>
      </p:pic>
      <p:pic>
        <p:nvPicPr>
          <p:cNvPr id="26" name="Afbeelding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82075" y="2921521"/>
            <a:ext cx="1745820" cy="1307680"/>
          </a:xfrm>
          <a:prstGeom prst="rect">
            <a:avLst/>
          </a:prstGeom>
        </p:spPr>
      </p:pic>
      <p:pic>
        <p:nvPicPr>
          <p:cNvPr id="27" name="Afbeelding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068" y="4737370"/>
            <a:ext cx="2245658" cy="1057588"/>
          </a:xfrm>
          <a:prstGeom prst="rect">
            <a:avLst/>
          </a:prstGeom>
        </p:spPr>
      </p:pic>
      <p:pic>
        <p:nvPicPr>
          <p:cNvPr id="28" name="Afbeelding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0866" y="4524122"/>
            <a:ext cx="1393707" cy="1393707"/>
          </a:xfrm>
          <a:prstGeom prst="rect">
            <a:avLst/>
          </a:prstGeom>
        </p:spPr>
      </p:pic>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b="21007"/>
          <a:stretch/>
        </p:blipFill>
        <p:spPr>
          <a:xfrm>
            <a:off x="3892050" y="1456977"/>
            <a:ext cx="1145390" cy="1250123"/>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16</a:t>
            </a:fld>
            <a:r>
              <a:rPr lang="fr-BE" smtClean="0"/>
              <a:t> </a:t>
            </a:r>
            <a:endParaRPr lang="fr-BE" dirty="0"/>
          </a:p>
        </p:txBody>
      </p:sp>
    </p:spTree>
    <p:extLst>
      <p:ext uri="{BB962C8B-B14F-4D97-AF65-F5344CB8AC3E}">
        <p14:creationId xmlns:p14="http://schemas.microsoft.com/office/powerpoint/2010/main" val="350493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smtClean="0"/>
              <a:t>Roadmap</a:t>
            </a:r>
            <a:r>
              <a:rPr lang="nl-BE" dirty="0" smtClean="0"/>
              <a:t> 3.0 (2019-2021)  heeft </a:t>
            </a:r>
            <a:r>
              <a:rPr lang="nl-BE" b="1" i="1" dirty="0" smtClean="0"/>
              <a:t>specifieke </a:t>
            </a:r>
            <a:r>
              <a:rPr lang="nl-BE" b="1" i="1" dirty="0"/>
              <a:t>klemtonen</a:t>
            </a:r>
          </a:p>
        </p:txBody>
      </p:sp>
      <p:sp>
        <p:nvSpPr>
          <p:cNvPr id="4" name="Tijdelijke aanduiding voor inhoud 3"/>
          <p:cNvSpPr>
            <a:spLocks noGrp="1"/>
          </p:cNvSpPr>
          <p:nvPr>
            <p:ph idx="1"/>
          </p:nvPr>
        </p:nvSpPr>
        <p:spPr/>
        <p:txBody>
          <a:bodyPr>
            <a:normAutofit fontScale="85000" lnSpcReduction="20000"/>
          </a:bodyPr>
          <a:lstStyle/>
          <a:p>
            <a:r>
              <a:rPr lang="nl-BE" dirty="0"/>
              <a:t>Uitbreiding van bestaande concepten naar andere doelgroepen of andere toepassingsgebieden </a:t>
            </a:r>
          </a:p>
          <a:p>
            <a:r>
              <a:rPr lang="nl-BE" dirty="0"/>
              <a:t>Uitwerken van een omkadering en </a:t>
            </a:r>
            <a:r>
              <a:rPr lang="nl-BE" dirty="0" err="1"/>
              <a:t>beheersmodel</a:t>
            </a:r>
            <a:r>
              <a:rPr lang="nl-BE" dirty="0"/>
              <a:t> voor het gebruiken van bestaande systemen die door de overheid en/of de private sector gebouwd zijn</a:t>
            </a:r>
          </a:p>
          <a:p>
            <a:r>
              <a:rPr lang="nl-BE" dirty="0"/>
              <a:t>Focus op ‘</a:t>
            </a:r>
            <a:r>
              <a:rPr lang="nl-BE" dirty="0" err="1"/>
              <a:t>operational</a:t>
            </a:r>
            <a:r>
              <a:rPr lang="nl-BE" dirty="0"/>
              <a:t> excellence’: ondersteuning van het gebruik, rapportering over gebruik, beschikbaarheid en </a:t>
            </a:r>
            <a:r>
              <a:rPr lang="nl-BE" dirty="0" err="1"/>
              <a:t>performantie</a:t>
            </a:r>
            <a:r>
              <a:rPr lang="nl-BE" dirty="0"/>
              <a:t> (</a:t>
            </a:r>
            <a:r>
              <a:rPr lang="nl-BE" dirty="0" err="1"/>
              <a:t>KPI’s</a:t>
            </a:r>
            <a:r>
              <a:rPr lang="nl-BE" dirty="0"/>
              <a:t>), verbetering van test-faciliteiten, … </a:t>
            </a:r>
          </a:p>
          <a:p>
            <a:r>
              <a:rPr lang="nl-BE" dirty="0"/>
              <a:t>Betere connectie met Europese en internationale initiatieven en programma’s </a:t>
            </a:r>
          </a:p>
          <a:p>
            <a:r>
              <a:rPr lang="nl-BE" dirty="0"/>
              <a:t>Bijsturen van lopende projecten, met extra focus op het concrete gebruik in de praktijk</a:t>
            </a:r>
          </a:p>
          <a:p>
            <a:r>
              <a:rPr lang="nl-BE" dirty="0"/>
              <a:t>Stoppen van niet langer relevante projecten</a:t>
            </a:r>
          </a:p>
          <a:p>
            <a:r>
              <a:rPr lang="nl-BE" dirty="0"/>
              <a:t>Starten van nieuwe projecten die de lopende projecten kunnen consolideren, harmoniseren en stabiliseren</a:t>
            </a:r>
          </a:p>
          <a:p>
            <a:pPr lvl="1"/>
            <a:endParaRPr lang="nl-BE"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17</a:t>
            </a:fld>
            <a:r>
              <a:rPr lang="fr-BE" smtClean="0"/>
              <a:t> </a:t>
            </a:r>
            <a:endParaRPr lang="fr-BE" dirty="0"/>
          </a:p>
        </p:txBody>
      </p:sp>
    </p:spTree>
    <p:extLst>
      <p:ext uri="{BB962C8B-B14F-4D97-AF65-F5344CB8AC3E}">
        <p14:creationId xmlns:p14="http://schemas.microsoft.com/office/powerpoint/2010/main" val="3123890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Roadmap</a:t>
            </a:r>
            <a:r>
              <a:rPr lang="nl-BE" dirty="0" smtClean="0"/>
              <a:t> 3.0 (2019-2021) </a:t>
            </a:r>
            <a:r>
              <a:rPr lang="nl-BE" dirty="0"/>
              <a:t>is </a:t>
            </a:r>
            <a:r>
              <a:rPr lang="nl-BE" b="1" i="1" dirty="0"/>
              <a:t>een continuïteit</a:t>
            </a:r>
          </a:p>
        </p:txBody>
      </p:sp>
      <p:pic>
        <p:nvPicPr>
          <p:cNvPr id="5" name="Afbeelding 4"/>
          <p:cNvPicPr>
            <a:picLocks noChangeAspect="1"/>
          </p:cNvPicPr>
          <p:nvPr/>
        </p:nvPicPr>
        <p:blipFill rotWithShape="1">
          <a:blip r:embed="rId2"/>
          <a:srcRect t="7409"/>
          <a:stretch/>
        </p:blipFill>
        <p:spPr>
          <a:xfrm>
            <a:off x="961365" y="1173289"/>
            <a:ext cx="7880067" cy="5051236"/>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18</a:t>
            </a:fld>
            <a:r>
              <a:rPr lang="fr-BE" smtClean="0"/>
              <a:t> </a:t>
            </a:r>
            <a:endParaRPr lang="fr-BE" dirty="0"/>
          </a:p>
        </p:txBody>
      </p:sp>
    </p:spTree>
    <p:extLst>
      <p:ext uri="{BB962C8B-B14F-4D97-AF65-F5344CB8AC3E}">
        <p14:creationId xmlns:p14="http://schemas.microsoft.com/office/powerpoint/2010/main" val="565160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dirty="0" smtClean="0"/>
              <a:t>Elke huisarts beheert een elektronisch medisch dossier (EMD) voor elke patiënt, en publiceert en actualiseert voor elke patiënt een </a:t>
            </a:r>
            <a:r>
              <a:rPr lang="nl-BE" dirty="0" err="1" smtClean="0"/>
              <a:t>SumEHR</a:t>
            </a:r>
            <a:r>
              <a:rPr lang="nl-BE" dirty="0" smtClean="0"/>
              <a:t> in de beveiligde kluis (Vitalink, </a:t>
            </a:r>
            <a:r>
              <a:rPr lang="nl-BE" dirty="0" err="1" smtClean="0"/>
              <a:t>Intermed</a:t>
            </a:r>
            <a:r>
              <a:rPr lang="nl-BE" dirty="0" smtClean="0"/>
              <a:t> of </a:t>
            </a:r>
            <a:r>
              <a:rPr lang="nl-BE" dirty="0" err="1" smtClean="0"/>
              <a:t>BruSafe</a:t>
            </a:r>
            <a:r>
              <a:rPr lang="nl-BE" dirty="0" smtClean="0"/>
              <a:t>)</a:t>
            </a:r>
          </a:p>
          <a:p>
            <a:pPr lvl="1">
              <a:buFont typeface="Arial" panose="020B0604020202020204" pitchFamily="34" charset="0"/>
              <a:buChar char="•"/>
            </a:pPr>
            <a:r>
              <a:rPr lang="nl-BE" dirty="0" smtClean="0"/>
              <a:t>3.353.943 patiënten </a:t>
            </a:r>
            <a:r>
              <a:rPr lang="nl-BE" dirty="0"/>
              <a:t>beschikken over </a:t>
            </a:r>
            <a:r>
              <a:rPr lang="nl-BE" dirty="0" err="1"/>
              <a:t>SumEHR</a:t>
            </a:r>
            <a:r>
              <a:rPr lang="nl-BE" dirty="0"/>
              <a:t> in een gezondheidskluis</a:t>
            </a:r>
          </a:p>
          <a:p>
            <a:pPr lvl="1">
              <a:buFont typeface="Arial" panose="020B0604020202020204" pitchFamily="34" charset="0"/>
              <a:buChar char="•"/>
            </a:pPr>
            <a:r>
              <a:rPr lang="nl-BE" dirty="0" err="1"/>
              <a:t>SumEHR</a:t>
            </a:r>
            <a:r>
              <a:rPr lang="nl-BE" dirty="0"/>
              <a:t> v2 wordt geïmplementeerd</a:t>
            </a:r>
          </a:p>
          <a:p>
            <a:pPr lvl="1">
              <a:buFont typeface="Arial" panose="020B0604020202020204" pitchFamily="34" charset="0"/>
              <a:buChar char="•"/>
            </a:pPr>
            <a:r>
              <a:rPr lang="nl-BE" dirty="0"/>
              <a:t>nood aan verbetering van kwaliteit van informatie in de </a:t>
            </a:r>
            <a:r>
              <a:rPr lang="nl-BE" dirty="0" err="1"/>
              <a:t>SumEHR</a:t>
            </a:r>
            <a:r>
              <a:rPr lang="nl-BE" dirty="0"/>
              <a:t> =&gt; aanpassing registratiecriteria voor </a:t>
            </a:r>
            <a:r>
              <a:rPr lang="nl-BE" dirty="0" smtClean="0"/>
              <a:t>huisartsensoftware</a:t>
            </a:r>
          </a:p>
          <a:p>
            <a:endParaRPr lang="nl-BE" dirty="0" smtClean="0"/>
          </a:p>
          <a:p>
            <a:endParaRPr lang="nl-BE" dirty="0"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19</a:t>
            </a:fld>
            <a:r>
              <a:rPr lang="fr-BE" smtClean="0"/>
              <a:t> </a:t>
            </a:r>
            <a:endParaRPr lang="fr-BE" dirty="0"/>
          </a:p>
        </p:txBody>
      </p:sp>
    </p:spTree>
    <p:extLst>
      <p:ext uri="{BB962C8B-B14F-4D97-AF65-F5344CB8AC3E}">
        <p14:creationId xmlns:p14="http://schemas.microsoft.com/office/powerpoint/2010/main" val="366281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nl-NL" altLang="en-US" dirty="0" smtClean="0">
                <a:sym typeface="Arial" charset="0"/>
              </a:rPr>
              <a:t>Enkele evoluties in de gezondheidszorg</a:t>
            </a:r>
            <a:endParaRPr lang="nl-NL" altLang="en-US" dirty="0">
              <a:sym typeface="Arial" charset="0"/>
            </a:endParaRPr>
          </a:p>
        </p:txBody>
      </p:sp>
      <p:sp>
        <p:nvSpPr>
          <p:cNvPr id="5123" name="Rectangle 3"/>
          <p:cNvSpPr>
            <a:spLocks noGrp="1" noChangeArrowheads="1"/>
          </p:cNvSpPr>
          <p:nvPr>
            <p:ph idx="1"/>
          </p:nvPr>
        </p:nvSpPr>
        <p:spPr/>
        <p:txBody>
          <a:bodyPr>
            <a:normAutofit fontScale="92500" lnSpcReduction="20000"/>
          </a:bodyPr>
          <a:lstStyle/>
          <a:p>
            <a:r>
              <a:rPr lang="nl-BE" altLang="en-US" smtClean="0">
                <a:sym typeface="Arial" charset="0"/>
              </a:rPr>
              <a:t>Meer</a:t>
            </a:r>
            <a:r>
              <a:rPr lang="nl-BE" smtClean="0"/>
              <a:t> </a:t>
            </a:r>
            <a:r>
              <a:rPr lang="nl-BE" altLang="en-US" smtClean="0">
                <a:sym typeface="Arial" charset="0"/>
              </a:rPr>
              <a:t>chronische zorg (vs</a:t>
            </a:r>
            <a:r>
              <a:rPr lang="nl-BE" smtClean="0"/>
              <a:t> </a:t>
            </a:r>
            <a:r>
              <a:rPr lang="nl-BE" altLang="en-US" smtClean="0">
                <a:sym typeface="Arial" charset="0"/>
              </a:rPr>
              <a:t>louter</a:t>
            </a:r>
            <a:r>
              <a:rPr lang="nl-BE" smtClean="0"/>
              <a:t> </a:t>
            </a:r>
            <a:r>
              <a:rPr lang="nl-BE" altLang="en-US" smtClean="0">
                <a:sym typeface="Arial" charset="0"/>
              </a:rPr>
              <a:t>acute</a:t>
            </a:r>
            <a:r>
              <a:rPr lang="nl-BE" smtClean="0"/>
              <a:t> </a:t>
            </a:r>
            <a:r>
              <a:rPr lang="nl-BE" altLang="en-US" smtClean="0">
                <a:sym typeface="Arial" charset="0"/>
              </a:rPr>
              <a:t>zorg)</a:t>
            </a:r>
          </a:p>
          <a:p>
            <a:r>
              <a:rPr lang="nl-BE" altLang="en-US" smtClean="0">
                <a:sym typeface="Arial" charset="0"/>
              </a:rPr>
              <a:t>Zorg op afstand (monitoring, bijstand, raadpleging, diagnose, operatie , …), oa thuiszorg</a:t>
            </a:r>
          </a:p>
          <a:p>
            <a:r>
              <a:rPr lang="nl-BE" altLang="en-US" smtClean="0">
                <a:sym typeface="Arial" charset="0"/>
              </a:rPr>
              <a:t>Mobiele zorg</a:t>
            </a:r>
          </a:p>
          <a:p>
            <a:r>
              <a:rPr lang="nl-BE" altLang="en-US" smtClean="0">
                <a:sym typeface="Arial" charset="0"/>
              </a:rPr>
              <a:t>Geïntegreerde, multidisciplinaire en transmurale</a:t>
            </a:r>
            <a:r>
              <a:rPr lang="nl-BE" smtClean="0"/>
              <a:t> </a:t>
            </a:r>
            <a:r>
              <a:rPr lang="nl-BE" altLang="en-US" smtClean="0">
                <a:sym typeface="Arial" charset="0"/>
              </a:rPr>
              <a:t>zorg</a:t>
            </a:r>
          </a:p>
          <a:p>
            <a:r>
              <a:rPr lang="nl-BE" altLang="en-US" smtClean="0">
                <a:sym typeface="Arial" charset="0"/>
              </a:rPr>
              <a:t>Patiëntgerichte zorg en empowerment van de patiënt</a:t>
            </a:r>
          </a:p>
          <a:p>
            <a:r>
              <a:rPr lang="nl-BE" altLang="en-US" smtClean="0">
                <a:sym typeface="Arial" charset="0"/>
              </a:rPr>
              <a:t>Snel</a:t>
            </a:r>
            <a:r>
              <a:rPr lang="nl-BE" smtClean="0"/>
              <a:t> </a:t>
            </a:r>
            <a:r>
              <a:rPr lang="nl-BE" altLang="en-US" smtClean="0">
                <a:sym typeface="Arial" charset="0"/>
              </a:rPr>
              <a:t>evoluerende kennis =&gt; nood aan</a:t>
            </a:r>
            <a:r>
              <a:rPr lang="nl-BE" smtClean="0"/>
              <a:t> </a:t>
            </a:r>
            <a:r>
              <a:rPr lang="nl-BE" altLang="en-US" smtClean="0">
                <a:sym typeface="Arial" charset="0"/>
              </a:rPr>
              <a:t>betrouwbaar en</a:t>
            </a:r>
            <a:r>
              <a:rPr lang="nl-BE" smtClean="0"/>
              <a:t> </a:t>
            </a:r>
            <a:r>
              <a:rPr lang="nl-BE" altLang="en-US" smtClean="0">
                <a:sym typeface="Arial" charset="0"/>
              </a:rPr>
              <a:t>gecoördineerd</a:t>
            </a:r>
            <a:r>
              <a:rPr lang="nl-BE" smtClean="0"/>
              <a:t> </a:t>
            </a:r>
            <a:r>
              <a:rPr lang="nl-BE" altLang="en-US" smtClean="0">
                <a:sym typeface="Arial" charset="0"/>
              </a:rPr>
              <a:t>kennisbeheer</a:t>
            </a:r>
            <a:r>
              <a:rPr lang="nl-BE" smtClean="0"/>
              <a:t> </a:t>
            </a:r>
            <a:r>
              <a:rPr lang="nl-BE" altLang="en-US" smtClean="0">
                <a:sym typeface="Arial" charset="0"/>
              </a:rPr>
              <a:t>en -ontsluiting</a:t>
            </a:r>
          </a:p>
          <a:p>
            <a:r>
              <a:rPr lang="nl-BE" altLang="en-US" smtClean="0">
                <a:sym typeface="Arial" charset="0"/>
              </a:rPr>
              <a:t>Dreiging</a:t>
            </a:r>
            <a:r>
              <a:rPr lang="nl-BE" smtClean="0"/>
              <a:t> </a:t>
            </a:r>
            <a:r>
              <a:rPr lang="nl-BE" altLang="en-US" smtClean="0">
                <a:sym typeface="Arial" charset="0"/>
              </a:rPr>
              <a:t>van</a:t>
            </a:r>
            <a:r>
              <a:rPr lang="nl-BE" smtClean="0"/>
              <a:t> </a:t>
            </a:r>
            <a:r>
              <a:rPr lang="nl-BE" altLang="en-US" smtClean="0">
                <a:sym typeface="Arial" charset="0"/>
              </a:rPr>
              <a:t>te</a:t>
            </a:r>
            <a:r>
              <a:rPr lang="nl-BE" smtClean="0"/>
              <a:t> </a:t>
            </a:r>
            <a:r>
              <a:rPr lang="nl-BE" altLang="en-US" smtClean="0">
                <a:sym typeface="Arial" charset="0"/>
              </a:rPr>
              <a:t>tijdrovende</a:t>
            </a:r>
            <a:r>
              <a:rPr lang="nl-BE" smtClean="0"/>
              <a:t> </a:t>
            </a:r>
            <a:r>
              <a:rPr lang="nl-BE" altLang="en-US" smtClean="0">
                <a:sym typeface="Arial" charset="0"/>
              </a:rPr>
              <a:t>administratieve processen</a:t>
            </a:r>
          </a:p>
          <a:p>
            <a:r>
              <a:rPr lang="nl-BE" altLang="en-US" smtClean="0">
                <a:sym typeface="Arial" charset="0"/>
              </a:rPr>
              <a:t>Degelijke </a:t>
            </a:r>
            <a:r>
              <a:rPr lang="nl-BE" smtClean="0"/>
              <a:t> </a:t>
            </a:r>
            <a:r>
              <a:rPr lang="nl-BE" altLang="en-US" smtClean="0">
                <a:sym typeface="Arial" charset="0"/>
              </a:rPr>
              <a:t>ondersteuning van het gezondheidszorgbeleid en –onderzoek vergt </a:t>
            </a:r>
            <a:r>
              <a:rPr lang="nl-BE" smtClean="0"/>
              <a:t> </a:t>
            </a:r>
            <a:r>
              <a:rPr lang="nl-BE" altLang="en-US" smtClean="0">
                <a:sym typeface="Arial" charset="0"/>
              </a:rPr>
              <a:t>degelijke, geïntegreerde en geanonimiseerde informatie</a:t>
            </a:r>
          </a:p>
          <a:p>
            <a:r>
              <a:rPr lang="nl-BE" altLang="en-US" smtClean="0">
                <a:sym typeface="Arial" charset="0"/>
              </a:rPr>
              <a:t>Grensoverschrijdende</a:t>
            </a:r>
            <a:r>
              <a:rPr lang="nl-BE" smtClean="0"/>
              <a:t> </a:t>
            </a:r>
            <a:r>
              <a:rPr lang="nl-BE" altLang="en-US" smtClean="0">
                <a:sym typeface="Arial" charset="0"/>
              </a:rPr>
              <a:t>mobiliteit</a:t>
            </a:r>
            <a:endParaRPr lang="nl-BE" altLang="en-US" dirty="0" smtClean="0">
              <a:sym typeface="Arial" charset="0"/>
            </a:endParaRP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2</a:t>
            </a:fld>
            <a:r>
              <a:rPr lang="fr-BE" smtClean="0"/>
              <a:t> </a:t>
            </a:r>
            <a:endParaRPr lang="fr-BE" dirty="0"/>
          </a:p>
        </p:txBody>
      </p:sp>
    </p:spTree>
    <p:extLst>
      <p:ext uri="{BB962C8B-B14F-4D97-AF65-F5344CB8AC3E}">
        <p14:creationId xmlns:p14="http://schemas.microsoft.com/office/powerpoint/2010/main" val="106137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EMD-</a:t>
            </a:r>
            <a:r>
              <a:rPr lang="fr-BE" dirty="0" err="1" smtClean="0"/>
              <a:t>structuur</a:t>
            </a:r>
            <a:endParaRPr lang="fr-BE" dirty="0"/>
          </a:p>
        </p:txBody>
      </p:sp>
      <p:sp>
        <p:nvSpPr>
          <p:cNvPr id="3" name="AutoShape 2" descr="Résultat de recherche d'images pour &quot;medische software&quot;"/>
          <p:cNvSpPr>
            <a:spLocks noChangeAspect="1" noChangeArrowheads="1"/>
          </p:cNvSpPr>
          <p:nvPr/>
        </p:nvSpPr>
        <p:spPr bwMode="auto">
          <a:xfrm>
            <a:off x="444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4" name="Picture 3"/>
          <p:cNvPicPr>
            <a:picLocks noChangeAspect="1"/>
          </p:cNvPicPr>
          <p:nvPr/>
        </p:nvPicPr>
        <p:blipFill>
          <a:blip r:embed="rId3"/>
          <a:stretch>
            <a:fillRect/>
          </a:stretch>
        </p:blipFill>
        <p:spPr>
          <a:xfrm>
            <a:off x="749300" y="1045245"/>
            <a:ext cx="7416824" cy="4783852"/>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20</a:t>
            </a:fld>
            <a:r>
              <a:rPr lang="fr-BE" smtClean="0"/>
              <a:t> </a:t>
            </a:r>
            <a:endParaRPr lang="fr-BE" dirty="0"/>
          </a:p>
        </p:txBody>
      </p:sp>
    </p:spTree>
    <p:extLst>
      <p:ext uri="{BB962C8B-B14F-4D97-AF65-F5344CB8AC3E}">
        <p14:creationId xmlns:p14="http://schemas.microsoft.com/office/powerpoint/2010/main" val="2437092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smtClean="0"/>
              <a:t>SumEHR</a:t>
            </a:r>
            <a:endParaRPr lang="fr-BE" dirty="0"/>
          </a:p>
        </p:txBody>
      </p:sp>
      <p:pic>
        <p:nvPicPr>
          <p:cNvPr id="2050" name="Picture 2" descr="Résultat de recherche d'images pour &quot;sumeh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1124744"/>
            <a:ext cx="8960994"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21</a:t>
            </a:fld>
            <a:r>
              <a:rPr lang="fr-BE" smtClean="0"/>
              <a:t> </a:t>
            </a:r>
            <a:endParaRPr lang="fr-BE" dirty="0"/>
          </a:p>
        </p:txBody>
      </p:sp>
    </p:spTree>
    <p:extLst>
      <p:ext uri="{BB962C8B-B14F-4D97-AF65-F5344CB8AC3E}">
        <p14:creationId xmlns:p14="http://schemas.microsoft.com/office/powerpoint/2010/main" val="141058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Elk ziekenhuis, elke psychiatrische instelling en elk labo stelt bepaalde documenten elektronisch beschikbaar met referentie in het hub-</a:t>
            </a:r>
            <a:r>
              <a:rPr lang="nl-BE" dirty="0" err="1"/>
              <a:t>metahubsysteem</a:t>
            </a:r>
            <a:r>
              <a:rPr lang="nl-BE" dirty="0"/>
              <a:t> en kan relevante gegevens uit de beveiligde kluizen </a:t>
            </a:r>
            <a:r>
              <a:rPr lang="nl-BE" dirty="0" smtClean="0"/>
              <a:t>raadplegen</a:t>
            </a:r>
          </a:p>
          <a:p>
            <a:pPr lvl="1">
              <a:buFont typeface="Arial" panose="020B0604020202020204" pitchFamily="34" charset="0"/>
              <a:buChar char="•"/>
            </a:pPr>
            <a:r>
              <a:rPr lang="nl-BE" dirty="0" smtClean="0"/>
              <a:t>&gt; 200 miljoen documenten beschikbaar bij algemene ziekenhuizen</a:t>
            </a:r>
          </a:p>
          <a:p>
            <a:pPr lvl="1">
              <a:buFont typeface="Arial" panose="020B0604020202020204" pitchFamily="34" charset="0"/>
              <a:buChar char="•"/>
            </a:pPr>
            <a:r>
              <a:rPr lang="nl-BE" dirty="0" smtClean="0"/>
              <a:t>&gt; 57.000 documenten beschikbaar bij psychiatrische instellingen</a:t>
            </a:r>
          </a:p>
          <a:p>
            <a:pPr lvl="1">
              <a:buFont typeface="Arial" panose="020B0604020202020204" pitchFamily="34" charset="0"/>
              <a:buChar char="•"/>
            </a:pPr>
            <a:r>
              <a:rPr lang="nl-BE" smtClean="0"/>
              <a:t>&gt; 3 miljoen </a:t>
            </a:r>
            <a:r>
              <a:rPr lang="nl-BE" dirty="0" smtClean="0"/>
              <a:t>documenten beschikbaar bij extramurale labo’s</a:t>
            </a:r>
          </a:p>
          <a:p>
            <a:pPr lvl="1">
              <a:buFont typeface="Arial" panose="020B0604020202020204" pitchFamily="34" charset="0"/>
              <a:buChar char="•"/>
            </a:pPr>
            <a:r>
              <a:rPr lang="nl-BE" dirty="0" smtClean="0"/>
              <a:t>over quasi hele bevolking</a:t>
            </a:r>
          </a:p>
          <a:p>
            <a:pPr lvl="1">
              <a:buFont typeface="Arial" panose="020B0604020202020204" pitchFamily="34" charset="0"/>
              <a:buChar char="•"/>
            </a:pPr>
            <a:r>
              <a:rPr lang="nl-BE" dirty="0" smtClean="0"/>
              <a:t>documenten zijn in 2</a:t>
            </a:r>
            <a:r>
              <a:rPr lang="nl-BE" baseline="30000" dirty="0" smtClean="0"/>
              <a:t>e</a:t>
            </a:r>
            <a:r>
              <a:rPr lang="nl-BE" dirty="0" smtClean="0"/>
              <a:t> kwartaal 2019 &gt;  4.5 miljoen maal geraadpleegd</a:t>
            </a:r>
          </a:p>
          <a:p>
            <a:pPr lvl="1">
              <a:buFont typeface="Arial" panose="020B0604020202020204" pitchFamily="34" charset="0"/>
              <a:buChar char="•"/>
            </a:pPr>
            <a:r>
              <a:rPr lang="nl-BE" dirty="0" smtClean="0"/>
              <a:t>door bijna 52.000 verschillende zorgverstrekkers</a:t>
            </a:r>
          </a:p>
          <a:p>
            <a:pPr lvl="1">
              <a:buFont typeface="Wingdings" panose="05000000000000000000" pitchFamily="2" charset="2"/>
              <a:buChar char="ü"/>
            </a:pPr>
            <a:endParaRPr lang="nl-BE" dirty="0"/>
          </a:p>
          <a:p>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22</a:t>
            </a:fld>
            <a:r>
              <a:rPr lang="fr-BE" smtClean="0"/>
              <a:t> </a:t>
            </a:r>
            <a:endParaRPr lang="fr-BE" dirty="0"/>
          </a:p>
        </p:txBody>
      </p:sp>
    </p:spTree>
    <p:extLst>
      <p:ext uri="{BB962C8B-B14F-4D97-AF65-F5344CB8AC3E}">
        <p14:creationId xmlns:p14="http://schemas.microsoft.com/office/powerpoint/2010/main" val="3590597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80592" y="980728"/>
            <a:ext cx="7344816" cy="5323687"/>
            <a:chOff x="899592" y="980727"/>
            <a:chExt cx="7344816" cy="5323687"/>
          </a:xfrm>
        </p:grpSpPr>
        <p:pic>
          <p:nvPicPr>
            <p:cNvPr id="14" name="Content Placeholder 2"/>
            <p:cNvPicPr>
              <a:picLocks noChangeAspect="1"/>
            </p:cNvPicPr>
            <p:nvPr/>
          </p:nvPicPr>
          <p:blipFill>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a:stretch>
              <a:fillRect/>
            </a:stretch>
          </p:blipFill>
          <p:spPr bwMode="auto">
            <a:xfrm>
              <a:off x="899592" y="980727"/>
              <a:ext cx="7344816" cy="532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2"/>
            <p:cNvPicPr>
              <a:picLocks noChangeAspect="1"/>
            </p:cNvPicPr>
            <p:nvPr/>
          </p:nvPicPr>
          <p:blipFill rotWithShape="1">
            <a:blip r:embed="rId3" cstate="print">
              <a:clrChange>
                <a:clrFrom>
                  <a:srgbClr val="CCCB66"/>
                </a:clrFrom>
                <a:clrTo>
                  <a:srgbClr val="CCCB66">
                    <a:alpha val="0"/>
                  </a:srgbClr>
                </a:clrTo>
              </a:clrChange>
              <a:extLst>
                <a:ext uri="{28A0092B-C50C-407E-A947-70E740481C1C}">
                  <a14:useLocalDpi xmlns:a14="http://schemas.microsoft.com/office/drawing/2010/main" val="0"/>
                </a:ext>
              </a:extLst>
            </a:blip>
            <a:srcRect l="82362" t="87945" r="17015" b="11196"/>
            <a:stretch/>
          </p:blipFill>
          <p:spPr bwMode="auto">
            <a:xfrm>
              <a:off x="6669756" y="3429000"/>
              <a:ext cx="54000" cy="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p:cNvSpPr>
            <a:spLocks noGrp="1"/>
          </p:cNvSpPr>
          <p:nvPr>
            <p:ph type="title"/>
          </p:nvPr>
        </p:nvSpPr>
        <p:spPr/>
        <p:txBody>
          <a:bodyPr>
            <a:normAutofit/>
          </a:bodyPr>
          <a:lstStyle/>
          <a:p>
            <a:r>
              <a:rPr lang="nl-BE" dirty="0">
                <a:solidFill>
                  <a:srgbClr val="77C9F2"/>
                </a:solidFill>
                <a:latin typeface="+mj-lt"/>
              </a:rPr>
              <a:t>Hubs &amp; </a:t>
            </a:r>
            <a:r>
              <a:rPr lang="nl-BE" dirty="0" err="1" smtClean="0">
                <a:solidFill>
                  <a:srgbClr val="77C9F2"/>
                </a:solidFill>
                <a:latin typeface="+mj-lt"/>
              </a:rPr>
              <a:t>metahub</a:t>
            </a:r>
            <a:endParaRPr lang="fr-BE" dirty="0">
              <a:solidFill>
                <a:srgbClr val="77C9F2"/>
              </a:solidFill>
              <a:latin typeface="+mj-lt"/>
            </a:endParaRPr>
          </a:p>
        </p:txBody>
      </p:sp>
      <p:sp>
        <p:nvSpPr>
          <p:cNvPr id="30726" name="Rectangle 6"/>
          <p:cNvSpPr>
            <a:spLocks noChangeArrowheads="1"/>
          </p:cNvSpPr>
          <p:nvPr/>
        </p:nvSpPr>
        <p:spPr bwMode="auto">
          <a:xfrm>
            <a:off x="849314" y="4005264"/>
            <a:ext cx="4391025" cy="1616075"/>
          </a:xfrm>
          <a:prstGeom prst="rect">
            <a:avLst/>
          </a:prstGeom>
          <a:noFill/>
          <a:ln>
            <a:noFill/>
          </a:ln>
          <a:effectLst/>
          <a:extLst>
            <a:ext uri="{909E8E84-426E-40DD-AFC4-6F175D3DCCD1}">
              <a14:hiddenFill xmlns:a14="http://schemas.microsoft.com/office/drawing/2010/main">
                <a:solidFill>
                  <a:srgbClr val="3E6E5A">
                    <a:alpha val="50195"/>
                  </a:srgbClr>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800100" lvl="4" indent="-285750"/>
            <a:r>
              <a:rPr lang="nl-BE" altLang="en-US" sz="1200" b="1" dirty="0"/>
              <a:t>5 hubs</a:t>
            </a:r>
          </a:p>
          <a:p>
            <a:pPr marL="800100" lvl="4" indent="-285750"/>
            <a:r>
              <a:rPr lang="nl-BE" altLang="en-US" sz="1200" dirty="0"/>
              <a:t>Collaboratief Zorgplatform (Cozo)</a:t>
            </a:r>
          </a:p>
          <a:p>
            <a:pPr marL="800100" lvl="4" indent="-285750"/>
            <a:r>
              <a:rPr lang="nl-BE" altLang="en-US" sz="1200" dirty="0"/>
              <a:t>Antwerpse Regionale Hub (ARH)</a:t>
            </a:r>
          </a:p>
          <a:p>
            <a:pPr marL="800100" lvl="4" indent="-285750"/>
            <a:r>
              <a:rPr lang="nl-BE" altLang="en-US" sz="1200" dirty="0"/>
              <a:t>Vlaams Ziekenhuisnetwerk KU Leuven (VZN)</a:t>
            </a:r>
          </a:p>
          <a:p>
            <a:pPr marL="800100" lvl="4" indent="-285750"/>
            <a:r>
              <a:rPr lang="nl-BE" altLang="en-US" sz="1200" dirty="0"/>
              <a:t>Réseau Santé Wallon (RSW)</a:t>
            </a:r>
          </a:p>
          <a:p>
            <a:pPr marL="800100" lvl="4" indent="-285750"/>
            <a:r>
              <a:rPr lang="nl-BE" altLang="en-US" sz="1200" dirty="0"/>
              <a:t>Réseau Santé Bruxellois (RSB)</a:t>
            </a:r>
          </a:p>
          <a:p>
            <a:pPr marL="101600" indent="-101600" algn="ctr">
              <a:spcBef>
                <a:spcPct val="50000"/>
              </a:spcBef>
              <a:buSzPct val="100000"/>
            </a:pPr>
            <a:endParaRPr lang="nl-BE" altLang="en-US" b="1" dirty="0">
              <a:solidFill>
                <a:srgbClr val="000000"/>
              </a:solidFill>
            </a:endParaRPr>
          </a:p>
        </p:txBody>
      </p:sp>
      <p:cxnSp>
        <p:nvCxnSpPr>
          <p:cNvPr id="4" name="Straight Connector 3"/>
          <p:cNvCxnSpPr/>
          <p:nvPr/>
        </p:nvCxnSpPr>
        <p:spPr>
          <a:xfrm flipH="1">
            <a:off x="5878551" y="3891776"/>
            <a:ext cx="1806498" cy="423746"/>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flipH="1" flipV="1">
            <a:off x="7655263" y="3830758"/>
            <a:ext cx="59572" cy="61018"/>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23</a:t>
            </a:fld>
            <a:r>
              <a:rPr lang="fr-BE" smtClean="0"/>
              <a:t> </a:t>
            </a:r>
            <a:endParaRPr lang="fr-BE" dirty="0"/>
          </a:p>
        </p:txBody>
      </p:sp>
    </p:spTree>
    <p:extLst>
      <p:ext uri="{BB962C8B-B14F-4D97-AF65-F5344CB8AC3E}">
        <p14:creationId xmlns:p14="http://schemas.microsoft.com/office/powerpoint/2010/main" val="43935792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6881814" y="1993900"/>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6305551" y="2066926"/>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6881813" y="24257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7243763" y="2354264"/>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7315200" y="1855789"/>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7032626" y="1700214"/>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7258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6672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7258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7616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7688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7472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2790825" y="4941888"/>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2214563" y="5014914"/>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2743201"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3141664" y="5330826"/>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3241675" y="5060951"/>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3006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3154364"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5372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5180014"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2678113" y="2557464"/>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6880226" y="2003425"/>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2793" name="Text Box 26"/>
          <p:cNvSpPr txBox="1">
            <a:spLocks noChangeArrowheads="1"/>
          </p:cNvSpPr>
          <p:nvPr/>
        </p:nvSpPr>
        <p:spPr bwMode="auto">
          <a:xfrm>
            <a:off x="7300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2794" name="Text Box 27"/>
          <p:cNvSpPr txBox="1">
            <a:spLocks noChangeArrowheads="1"/>
          </p:cNvSpPr>
          <p:nvPr/>
        </p:nvSpPr>
        <p:spPr bwMode="auto">
          <a:xfrm>
            <a:off x="2846388" y="4972051"/>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sp>
        <p:nvSpPr>
          <p:cNvPr id="32795" name="Text Box 28"/>
          <p:cNvSpPr txBox="1">
            <a:spLocks noChangeArrowheads="1"/>
          </p:cNvSpPr>
          <p:nvPr/>
        </p:nvSpPr>
        <p:spPr bwMode="auto">
          <a:xfrm rot="1203491">
            <a:off x="2555875" y="2608264"/>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1: Where can we find data?</a:t>
            </a:r>
          </a:p>
        </p:txBody>
      </p:sp>
      <p:sp>
        <p:nvSpPr>
          <p:cNvPr id="32796" name="Line 29"/>
          <p:cNvSpPr>
            <a:spLocks noChangeShapeType="1"/>
          </p:cNvSpPr>
          <p:nvPr/>
        </p:nvSpPr>
        <p:spPr bwMode="auto">
          <a:xfrm flipH="1" flipV="1">
            <a:off x="2587625" y="2649539"/>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2489201" y="2254251"/>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2378076"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7704138" y="4979989"/>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7302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3303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4398964" y="4187826"/>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3: Retrieve data from hub C</a:t>
            </a:r>
          </a:p>
        </p:txBody>
      </p:sp>
      <p:sp>
        <p:nvSpPr>
          <p:cNvPr id="32803" name="Text Box 39"/>
          <p:cNvSpPr txBox="1">
            <a:spLocks noChangeArrowheads="1"/>
          </p:cNvSpPr>
          <p:nvPr/>
        </p:nvSpPr>
        <p:spPr bwMode="auto">
          <a:xfrm>
            <a:off x="1441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000000"/>
                </a:solidFill>
                <a:sym typeface="Arial" charset="0"/>
              </a:rPr>
              <a:t>     4:</a:t>
            </a:r>
            <a:br>
              <a:rPr lang="en-US" altLang="en-US" sz="1200" b="1">
                <a:solidFill>
                  <a:srgbClr val="000000"/>
                </a:solidFill>
                <a:sym typeface="Arial" charset="0"/>
              </a:rPr>
            </a:br>
            <a:r>
              <a:rPr lang="en-US" altLang="en-US" sz="1200" b="1">
                <a:solidFill>
                  <a:srgbClr val="000000"/>
                </a:solidFill>
                <a:sym typeface="Arial" charset="0"/>
              </a:rPr>
              <a:t>All data available</a:t>
            </a:r>
          </a:p>
        </p:txBody>
      </p:sp>
      <p:sp>
        <p:nvSpPr>
          <p:cNvPr id="32804" name="Text Box 42"/>
          <p:cNvSpPr txBox="1">
            <a:spLocks noChangeArrowheads="1"/>
          </p:cNvSpPr>
          <p:nvPr/>
        </p:nvSpPr>
        <p:spPr bwMode="auto">
          <a:xfrm rot="1314741">
            <a:off x="2754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200" b="1">
                <a:solidFill>
                  <a:srgbClr val="990033"/>
                </a:solidFill>
                <a:sym typeface="Arial" charset="0"/>
              </a:rPr>
              <a:t>2: In hub A and C</a:t>
            </a:r>
          </a:p>
        </p:txBody>
      </p:sp>
      <p:sp>
        <p:nvSpPr>
          <p:cNvPr id="32805" name="Line 34"/>
          <p:cNvSpPr>
            <a:spLocks noChangeShapeType="1"/>
          </p:cNvSpPr>
          <p:nvPr/>
        </p:nvSpPr>
        <p:spPr bwMode="auto">
          <a:xfrm flipH="1" flipV="1">
            <a:off x="7170739" y="2432051"/>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8864"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42300" y="2141539"/>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1664"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2276"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1714"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7801"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8114"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86701" y="15621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62814"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41560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21651" y="52355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07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80151" y="4676776"/>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95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44876" y="531812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9501" y="4706939"/>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00351"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69164" y="3151189"/>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38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a:solidFill>
                  <a:srgbClr val="77C9F2"/>
                </a:solidFill>
                <a:latin typeface="+mj-lt"/>
              </a:rPr>
              <a:t>Hubs &amp; </a:t>
            </a:r>
            <a:r>
              <a:rPr lang="nl-BE" dirty="0" err="1" smtClean="0">
                <a:solidFill>
                  <a:srgbClr val="77C9F2"/>
                </a:solidFill>
                <a:latin typeface="+mj-lt"/>
              </a:rPr>
              <a:t>metahub</a:t>
            </a:r>
            <a:endParaRPr lang="fr-BE" dirty="0">
              <a:solidFill>
                <a:srgbClr val="77C9F2"/>
              </a:solidFill>
              <a:latin typeface="+mj-lt"/>
            </a:endParaRP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24</a:t>
            </a:fld>
            <a:r>
              <a:rPr lang="fr-BE" smtClean="0"/>
              <a:t> </a:t>
            </a:r>
            <a:endParaRPr lang="fr-BE" dirty="0"/>
          </a:p>
        </p:txBody>
      </p:sp>
    </p:spTree>
    <p:extLst>
      <p:ext uri="{BB962C8B-B14F-4D97-AF65-F5344CB8AC3E}">
        <p14:creationId xmlns:p14="http://schemas.microsoft.com/office/powerpoint/2010/main" val="19587023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323" y="989799"/>
            <a:ext cx="720080" cy="720080"/>
          </a:xfrm>
          <a:prstGeom prst="rect">
            <a:avLst/>
          </a:prstGeom>
        </p:spPr>
      </p:pic>
      <p:sp>
        <p:nvSpPr>
          <p:cNvPr id="33794" name="Oval 3"/>
          <p:cNvSpPr>
            <a:spLocks noChangeArrowheads="1"/>
          </p:cNvSpPr>
          <p:nvPr/>
        </p:nvSpPr>
        <p:spPr bwMode="auto">
          <a:xfrm>
            <a:off x="7038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6462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7038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7400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7472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7185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7258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6672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7258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7616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7688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7472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3378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2801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3330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3729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3829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3594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3741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5457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5389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7037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en-US" altLang="en-US" sz="1800">
                <a:solidFill>
                  <a:srgbClr val="000000"/>
                </a:solidFill>
                <a:sym typeface="Arial" charset="0"/>
              </a:rPr>
              <a:t>A</a:t>
            </a:r>
          </a:p>
        </p:txBody>
      </p:sp>
      <p:sp>
        <p:nvSpPr>
          <p:cNvPr id="33816" name="Text Box 26"/>
          <p:cNvSpPr txBox="1">
            <a:spLocks noChangeArrowheads="1"/>
          </p:cNvSpPr>
          <p:nvPr/>
        </p:nvSpPr>
        <p:spPr bwMode="auto">
          <a:xfrm>
            <a:off x="7300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C</a:t>
            </a:r>
          </a:p>
        </p:txBody>
      </p:sp>
      <p:sp>
        <p:nvSpPr>
          <p:cNvPr id="33817" name="Text Box 27"/>
          <p:cNvSpPr txBox="1">
            <a:spLocks noChangeArrowheads="1"/>
          </p:cNvSpPr>
          <p:nvPr/>
        </p:nvSpPr>
        <p:spPr bwMode="auto">
          <a:xfrm>
            <a:off x="3433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en-US" altLang="en-US" sz="1800">
                <a:solidFill>
                  <a:srgbClr val="000000"/>
                </a:solidFill>
                <a:sym typeface="Arial" charset="0"/>
              </a:rPr>
              <a:t>B</a:t>
            </a:r>
          </a:p>
        </p:txBody>
      </p:sp>
      <p:cxnSp>
        <p:nvCxnSpPr>
          <p:cNvPr id="33818" name="Straight Connector 2"/>
          <p:cNvCxnSpPr>
            <a:cxnSpLocks noChangeShapeType="1"/>
          </p:cNvCxnSpPr>
          <p:nvPr/>
        </p:nvCxnSpPr>
        <p:spPr bwMode="auto">
          <a:xfrm>
            <a:off x="2801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2178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en-US" altLang="en-US" sz="2000" b="1">
                <a:solidFill>
                  <a:srgbClr val="00B0F0"/>
                </a:solidFill>
                <a:latin typeface="Consolas" pitchFamily="49" charset="0"/>
              </a:rPr>
              <a:t>InterMed</a:t>
            </a:r>
          </a:p>
          <a:p>
            <a:pPr algn="ctr" eaLnBrk="0" hangingPunct="0">
              <a:buSzPct val="100000"/>
            </a:pPr>
            <a:r>
              <a:rPr lang="en-US" altLang="en-US"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1409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1371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1371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2801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3433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2519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4333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3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89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6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92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3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3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49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65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00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73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33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45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73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48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04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19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21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5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65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62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07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687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nl-BE" dirty="0" smtClean="0">
                <a:latin typeface="+mj-lt"/>
              </a:rPr>
              <a:t>Gezondheids</a:t>
            </a:r>
            <a:r>
              <a:rPr lang="nl-BE" dirty="0" smtClean="0">
                <a:solidFill>
                  <a:srgbClr val="77C9F2"/>
                </a:solidFill>
                <a:latin typeface="+mj-lt"/>
              </a:rPr>
              <a:t>kluizen</a:t>
            </a:r>
            <a:endParaRPr lang="fr-BE" dirty="0">
              <a:solidFill>
                <a:srgbClr val="77C9F2"/>
              </a:solidFill>
              <a:latin typeface="+mj-lt"/>
            </a:endParaRPr>
          </a:p>
        </p:txBody>
      </p:sp>
      <p:cxnSp>
        <p:nvCxnSpPr>
          <p:cNvPr id="67" name="Straight Connector 21"/>
          <p:cNvCxnSpPr>
            <a:cxnSpLocks noChangeShapeType="1"/>
            <a:stCxn id="61" idx="3"/>
          </p:cNvCxnSpPr>
          <p:nvPr/>
        </p:nvCxnSpPr>
        <p:spPr bwMode="auto">
          <a:xfrm>
            <a:off x="2879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25</a:t>
            </a:fld>
            <a:r>
              <a:rPr lang="fr-BE" smtClean="0"/>
              <a:t> </a:t>
            </a:r>
            <a:endParaRPr lang="fr-BE" dirty="0"/>
          </a:p>
        </p:txBody>
      </p:sp>
    </p:spTree>
    <p:extLst>
      <p:ext uri="{BB962C8B-B14F-4D97-AF65-F5344CB8AC3E}">
        <p14:creationId xmlns:p14="http://schemas.microsoft.com/office/powerpoint/2010/main" val="196362622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nl-BE"/>
              <a:t>Basisarchitectuur</a:t>
            </a: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855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latin typeface="Calibri" pitchFamily="34" charset="0"/>
            </a:endParaRPr>
          </a:p>
        </p:txBody>
      </p:sp>
      <p:sp>
        <p:nvSpPr>
          <p:cNvPr id="96263" name="Oval 84"/>
          <p:cNvSpPr>
            <a:spLocks noChangeArrowheads="1"/>
          </p:cNvSpPr>
          <p:nvPr/>
        </p:nvSpPr>
        <p:spPr bwMode="auto">
          <a:xfrm>
            <a:off x="8216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1365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latin typeface="Calibri"/>
            </a:endParaRPr>
          </a:p>
          <a:p>
            <a:pPr algn="ctr">
              <a:defRPr/>
            </a:pPr>
            <a:endParaRPr lang="en-GB" sz="2400" b="1" i="1">
              <a:solidFill>
                <a:srgbClr val="FFFFFF"/>
              </a:solidFill>
              <a:effectLst>
                <a:outerShdw blurRad="38100" dist="38100" dir="2700000" algn="tl">
                  <a:srgbClr val="000000"/>
                </a:outerShdw>
              </a:effectLst>
              <a:latin typeface="Calibri"/>
            </a:endParaRPr>
          </a:p>
        </p:txBody>
      </p:sp>
      <p:sp>
        <p:nvSpPr>
          <p:cNvPr id="96265" name="Oval 86"/>
          <p:cNvSpPr>
            <a:spLocks noChangeArrowheads="1"/>
          </p:cNvSpPr>
          <p:nvPr/>
        </p:nvSpPr>
        <p:spPr bwMode="auto">
          <a:xfrm>
            <a:off x="2135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8040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2538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a:solidFill>
                  <a:srgbClr val="FFFFFF"/>
                </a:solidFill>
                <a:effectLst>
                  <a:outerShdw blurRad="38100" dist="38100" dir="2700000" algn="tl">
                    <a:srgbClr val="000000"/>
                  </a:outerShdw>
                </a:effectLst>
                <a:latin typeface="Calibri"/>
              </a:rPr>
              <a:t>Basisdiensten</a:t>
            </a:r>
          </a:p>
          <a:p>
            <a:pPr algn="ctr">
              <a:defRPr/>
            </a:pPr>
            <a:r>
              <a:rPr lang="nl-BE" sz="2400" b="1" i="1">
                <a:solidFill>
                  <a:srgbClr val="3E6E5A"/>
                </a:solidFill>
                <a:effectLst>
                  <a:outerShdw blurRad="38100" dist="38100" dir="2700000" algn="tl">
                    <a:srgbClr val="000000"/>
                  </a:outerShdw>
                </a:effectLst>
                <a:latin typeface="Calibri"/>
              </a:rPr>
              <a:t>eHealth</a:t>
            </a:r>
            <a:r>
              <a:rPr lang="nl-BE" sz="2400" b="1" i="1">
                <a:solidFill>
                  <a:srgbClr val="FFFFFF"/>
                </a:solidFill>
                <a:effectLst>
                  <a:outerShdw blurRad="38100" dist="38100" dir="2700000" algn="tl">
                    <a:srgbClr val="000000"/>
                  </a:outerShdw>
                </a:effectLst>
                <a:latin typeface="Calibri"/>
              </a:rPr>
              <a:t>-platform</a:t>
            </a:r>
          </a:p>
        </p:txBody>
      </p:sp>
      <p:sp>
        <p:nvSpPr>
          <p:cNvPr id="96268" name="Text Box 89"/>
          <p:cNvSpPr txBox="1">
            <a:spLocks noChangeArrowheads="1"/>
          </p:cNvSpPr>
          <p:nvPr/>
        </p:nvSpPr>
        <p:spPr bwMode="auto">
          <a:xfrm>
            <a:off x="804863" y="4332289"/>
            <a:ext cx="1383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nl-BE" b="1" i="1">
                <a:solidFill>
                  <a:srgbClr val="000000"/>
                </a:solidFill>
              </a:rPr>
              <a:t>Netwerk</a:t>
            </a:r>
          </a:p>
        </p:txBody>
      </p:sp>
      <p:pic>
        <p:nvPicPr>
          <p:cNvPr id="96269"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656139" y="5713413"/>
            <a:ext cx="4667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857625" y="1289050"/>
            <a:ext cx="2286000" cy="762000"/>
          </a:xfrm>
          <a:prstGeom prst="ellipse">
            <a:avLst/>
          </a:prstGeom>
          <a:noFill/>
          <a:ln w="9525">
            <a:noFill/>
            <a:round/>
            <a:headEnd/>
            <a:tailEnd/>
          </a:ln>
          <a:effectLst/>
        </p:spPr>
        <p:txBody>
          <a:bodyPr wrap="none" anchor="ctr"/>
          <a:lstStyle/>
          <a:p>
            <a:pPr algn="ctr">
              <a:defRPr/>
            </a:pPr>
            <a:r>
              <a:rPr lang="nl-BE" sz="2000" b="1" i="1">
                <a:solidFill>
                  <a:srgbClr val="000000"/>
                </a:solidFill>
                <a:effectLst>
                  <a:outerShdw blurRad="38100" dist="38100" dir="2700000" algn="tl">
                    <a:srgbClr val="C0C0C0"/>
                  </a:outerShdw>
                </a:effectLst>
                <a:latin typeface="Calibri"/>
              </a:rPr>
              <a:t>Patiënten, zorgverstrekkers</a:t>
            </a:r>
          </a:p>
          <a:p>
            <a:pPr algn="ctr">
              <a:defRPr/>
            </a:pPr>
            <a:r>
              <a:rPr lang="nl-BE" sz="2000" b="1" i="1">
                <a:solidFill>
                  <a:srgbClr val="000000"/>
                </a:solidFill>
                <a:effectLst>
                  <a:outerShdw blurRad="38100" dist="38100" dir="2700000" algn="tl">
                    <a:srgbClr val="C0C0C0"/>
                  </a:outerShdw>
                </a:effectLst>
                <a:latin typeface="Calibri"/>
              </a:rPr>
              <a:t>en zorginstellingen</a:t>
            </a:r>
          </a:p>
        </p:txBody>
      </p:sp>
      <p:sp>
        <p:nvSpPr>
          <p:cNvPr id="86" name="AutoShape 13"/>
          <p:cNvSpPr>
            <a:spLocks noChangeArrowheads="1"/>
          </p:cNvSpPr>
          <p:nvPr/>
        </p:nvSpPr>
        <p:spPr bwMode="blackWhite">
          <a:xfrm>
            <a:off x="6307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7" name="AutoShape 14"/>
          <p:cNvSpPr>
            <a:spLocks noChangeArrowheads="1"/>
          </p:cNvSpPr>
          <p:nvPr/>
        </p:nvSpPr>
        <p:spPr bwMode="blackWhite">
          <a:xfrm>
            <a:off x="7605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88" name="AutoShape 16"/>
          <p:cNvSpPr>
            <a:spLocks noChangeArrowheads="1"/>
          </p:cNvSpPr>
          <p:nvPr/>
        </p:nvSpPr>
        <p:spPr bwMode="blackWhite">
          <a:xfrm>
            <a:off x="5122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pic>
        <p:nvPicPr>
          <p:cNvPr id="96274"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9301"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817501" y="6091238"/>
            <a:ext cx="150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sz="2000" b="1" i="1">
                <a:solidFill>
                  <a:srgbClr val="CC9900"/>
                </a:solidFill>
                <a:latin typeface="Calibri" pitchFamily="34" charset="0"/>
              </a:rPr>
              <a:t>Leveranciers</a:t>
            </a:r>
          </a:p>
        </p:txBody>
      </p:sp>
      <p:sp>
        <p:nvSpPr>
          <p:cNvPr id="96276" name="Rectangle 22"/>
          <p:cNvSpPr>
            <a:spLocks noChangeArrowheads="1"/>
          </p:cNvSpPr>
          <p:nvPr/>
        </p:nvSpPr>
        <p:spPr bwMode="auto">
          <a:xfrm>
            <a:off x="776461" y="3468688"/>
            <a:ext cx="1329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nl-BE" sz="2000" b="1" i="1">
                <a:solidFill>
                  <a:srgbClr val="CC9900"/>
                </a:solidFill>
                <a:latin typeface="Calibri" pitchFamily="34" charset="0"/>
              </a:rPr>
              <a:t>Gebruikers</a:t>
            </a:r>
          </a:p>
        </p:txBody>
      </p:sp>
      <p:sp>
        <p:nvSpPr>
          <p:cNvPr id="92" name="AutoShape 23">
            <a:hlinkClick r:id="" action="ppaction://noaction" highlightClick="1"/>
          </p:cNvPr>
          <p:cNvSpPr>
            <a:spLocks noChangeArrowheads="1"/>
          </p:cNvSpPr>
          <p:nvPr/>
        </p:nvSpPr>
        <p:spPr bwMode="blackWhite">
          <a:xfrm>
            <a:off x="3873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Portaal </a:t>
            </a:r>
            <a:r>
              <a:rPr lang="nl-BE" sz="1400" i="1">
                <a:solidFill>
                  <a:srgbClr val="3E6E5A"/>
                </a:solidFill>
                <a:effectLst>
                  <a:outerShdw blurRad="38100" dist="38100" dir="2700000" algn="tl">
                    <a:srgbClr val="000000"/>
                  </a:outerShdw>
                </a:effectLst>
                <a:latin typeface="Calibri"/>
              </a:rPr>
              <a:t>eGezondheid</a:t>
            </a:r>
          </a:p>
        </p:txBody>
      </p:sp>
      <p:grpSp>
        <p:nvGrpSpPr>
          <p:cNvPr id="96278" name="Group 24"/>
          <p:cNvGrpSpPr>
            <a:grpSpLocks/>
          </p:cNvGrpSpPr>
          <p:nvPr/>
        </p:nvGrpSpPr>
        <p:grpSpPr bwMode="auto">
          <a:xfrm>
            <a:off x="1141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Health portal</a:t>
              </a: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3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553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Software zorginstelling</a:t>
            </a:r>
          </a:p>
        </p:txBody>
      </p:sp>
      <p:sp>
        <p:nvSpPr>
          <p:cNvPr id="101" name="AutoShape 32">
            <a:hlinkClick r:id="" action="ppaction://noaction" highlightClick="1"/>
          </p:cNvPr>
          <p:cNvSpPr>
            <a:spLocks noChangeArrowheads="1"/>
          </p:cNvSpPr>
          <p:nvPr/>
        </p:nvSpPr>
        <p:spPr bwMode="blackWhite">
          <a:xfrm>
            <a:off x="6961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2" name="AutoShape 33">
            <a:hlinkClick r:id="" action="ppaction://noaction" highlightClick="1"/>
          </p:cNvPr>
          <p:cNvSpPr>
            <a:spLocks noChangeArrowheads="1"/>
          </p:cNvSpPr>
          <p:nvPr/>
        </p:nvSpPr>
        <p:spPr bwMode="blackWhite">
          <a:xfrm>
            <a:off x="7024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3" name="AutoShape 34">
            <a:hlinkClick r:id="" action="ppaction://noaction" highlightClick="1"/>
          </p:cNvPr>
          <p:cNvSpPr>
            <a:spLocks noChangeArrowheads="1"/>
          </p:cNvSpPr>
          <p:nvPr/>
        </p:nvSpPr>
        <p:spPr bwMode="blackWhite">
          <a:xfrm>
            <a:off x="7088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4" name="AutoShape 35">
            <a:hlinkClick r:id="" action="ppaction://noaction" highlightClick="1"/>
          </p:cNvPr>
          <p:cNvSpPr>
            <a:spLocks noChangeArrowheads="1"/>
          </p:cNvSpPr>
          <p:nvPr/>
        </p:nvSpPr>
        <p:spPr bwMode="blackWhite">
          <a:xfrm>
            <a:off x="7151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05" name="AutoShape 36">
            <a:hlinkClick r:id="" action="ppaction://noaction" highlightClick="1"/>
          </p:cNvPr>
          <p:cNvSpPr>
            <a:spLocks noChangeArrowheads="1"/>
          </p:cNvSpPr>
          <p:nvPr/>
        </p:nvSpPr>
        <p:spPr bwMode="blackWhite">
          <a:xfrm>
            <a:off x="5245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MyCareNet</a:t>
            </a:r>
          </a:p>
        </p:txBody>
      </p:sp>
      <p:sp>
        <p:nvSpPr>
          <p:cNvPr id="106" name="AutoShape 37">
            <a:hlinkClick r:id="" action="ppaction://noaction" highlightClick="1"/>
          </p:cNvPr>
          <p:cNvSpPr>
            <a:spLocks noChangeArrowheads="1"/>
          </p:cNvSpPr>
          <p:nvPr/>
        </p:nvSpPr>
        <p:spPr bwMode="blackWhite">
          <a:xfrm>
            <a:off x="5694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7" name="AutoShape 38">
            <a:hlinkClick r:id="" action="ppaction://noaction" highlightClick="1"/>
          </p:cNvPr>
          <p:cNvSpPr>
            <a:spLocks noChangeArrowheads="1"/>
          </p:cNvSpPr>
          <p:nvPr/>
        </p:nvSpPr>
        <p:spPr bwMode="blackWhite">
          <a:xfrm>
            <a:off x="5757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8" name="AutoShape 39">
            <a:hlinkClick r:id="" action="ppaction://noaction" highlightClick="1"/>
          </p:cNvPr>
          <p:cNvSpPr>
            <a:spLocks noChangeArrowheads="1"/>
          </p:cNvSpPr>
          <p:nvPr/>
        </p:nvSpPr>
        <p:spPr bwMode="blackWhite">
          <a:xfrm>
            <a:off x="5822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09" name="AutoShape 40">
            <a:hlinkClick r:id="" action="ppaction://noaction" highlightClick="1"/>
          </p:cNvPr>
          <p:cNvSpPr>
            <a:spLocks noChangeArrowheads="1"/>
          </p:cNvSpPr>
          <p:nvPr/>
        </p:nvSpPr>
        <p:spPr bwMode="blackWhite">
          <a:xfrm>
            <a:off x="5886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110" name="AutoShape 41">
            <a:hlinkClick r:id="" action="ppaction://noaction" highlightClick="1"/>
          </p:cNvPr>
          <p:cNvSpPr>
            <a:spLocks noChangeArrowheads="1"/>
          </p:cNvSpPr>
          <p:nvPr/>
        </p:nvSpPr>
        <p:spPr bwMode="blackWhite">
          <a:xfrm>
            <a:off x="7739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Software zorgverlener</a:t>
            </a:r>
          </a:p>
        </p:txBody>
      </p:sp>
      <p:sp>
        <p:nvSpPr>
          <p:cNvPr id="111" name="AutoShape 46"/>
          <p:cNvSpPr>
            <a:spLocks noChangeArrowheads="1"/>
          </p:cNvSpPr>
          <p:nvPr/>
        </p:nvSpPr>
        <p:spPr bwMode="auto">
          <a:xfrm>
            <a:off x="1979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2" name="AutoShape 47"/>
          <p:cNvSpPr>
            <a:spLocks noChangeArrowheads="1"/>
          </p:cNvSpPr>
          <p:nvPr/>
        </p:nvSpPr>
        <p:spPr bwMode="auto">
          <a:xfrm>
            <a:off x="8316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3" name="AutoShape 49"/>
          <p:cNvSpPr>
            <a:spLocks noChangeArrowheads="1"/>
          </p:cNvSpPr>
          <p:nvPr/>
        </p:nvSpPr>
        <p:spPr bwMode="auto">
          <a:xfrm>
            <a:off x="7302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4" name="AutoShape 50"/>
          <p:cNvSpPr>
            <a:spLocks noChangeArrowheads="1"/>
          </p:cNvSpPr>
          <p:nvPr/>
        </p:nvSpPr>
        <p:spPr bwMode="auto">
          <a:xfrm>
            <a:off x="4330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5" name="AutoShape 51"/>
          <p:cNvSpPr>
            <a:spLocks noChangeArrowheads="1"/>
          </p:cNvSpPr>
          <p:nvPr/>
        </p:nvSpPr>
        <p:spPr bwMode="auto">
          <a:xfrm>
            <a:off x="5664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116" name="AutoShape 52"/>
          <p:cNvSpPr>
            <a:spLocks noChangeArrowheads="1"/>
          </p:cNvSpPr>
          <p:nvPr/>
        </p:nvSpPr>
        <p:spPr bwMode="auto">
          <a:xfrm rot="5400000">
            <a:off x="2998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7" name="AutoShape 53"/>
          <p:cNvSpPr>
            <a:spLocks noChangeArrowheads="1"/>
          </p:cNvSpPr>
          <p:nvPr/>
        </p:nvSpPr>
        <p:spPr bwMode="auto">
          <a:xfrm rot="5400000">
            <a:off x="1620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8" name="AutoShape 54"/>
          <p:cNvSpPr>
            <a:spLocks noChangeArrowheads="1"/>
          </p:cNvSpPr>
          <p:nvPr/>
        </p:nvSpPr>
        <p:spPr bwMode="auto">
          <a:xfrm rot="5400000">
            <a:off x="5727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19" name="AutoShape 55"/>
          <p:cNvSpPr>
            <a:spLocks noChangeArrowheads="1"/>
          </p:cNvSpPr>
          <p:nvPr/>
        </p:nvSpPr>
        <p:spPr bwMode="auto">
          <a:xfrm rot="5400000">
            <a:off x="8189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0" name="AutoShape 56"/>
          <p:cNvSpPr>
            <a:spLocks noChangeArrowheads="1"/>
          </p:cNvSpPr>
          <p:nvPr/>
        </p:nvSpPr>
        <p:spPr bwMode="auto">
          <a:xfrm rot="5400000">
            <a:off x="7003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latin typeface="Calibri"/>
            </a:endParaRPr>
          </a:p>
        </p:txBody>
      </p:sp>
      <p:sp>
        <p:nvSpPr>
          <p:cNvPr id="121" name="AutoShape 59">
            <a:hlinkClick r:id="" action="ppaction://noaction" highlightClick="1"/>
          </p:cNvPr>
          <p:cNvSpPr>
            <a:spLocks noChangeArrowheads="1"/>
          </p:cNvSpPr>
          <p:nvPr/>
        </p:nvSpPr>
        <p:spPr bwMode="blackWhite">
          <a:xfrm>
            <a:off x="2501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latin typeface="Calibri"/>
              </a:rPr>
              <a:t>Site RIZIV</a:t>
            </a:r>
          </a:p>
        </p:txBody>
      </p:sp>
      <p:sp>
        <p:nvSpPr>
          <p:cNvPr id="122" name="AutoShape 60">
            <a:hlinkClick r:id="" action="ppaction://noaction" highlightClick="1"/>
          </p:cNvPr>
          <p:cNvSpPr>
            <a:spLocks noChangeArrowheads="1"/>
          </p:cNvSpPr>
          <p:nvPr/>
        </p:nvSpPr>
        <p:spPr bwMode="blackWhite">
          <a:xfrm>
            <a:off x="2951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3" name="AutoShape 61">
            <a:hlinkClick r:id="" action="ppaction://noaction" highlightClick="1"/>
          </p:cNvPr>
          <p:cNvSpPr>
            <a:spLocks noChangeArrowheads="1"/>
          </p:cNvSpPr>
          <p:nvPr/>
        </p:nvSpPr>
        <p:spPr bwMode="blackWhite">
          <a:xfrm>
            <a:off x="3014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4" name="AutoShape 62">
            <a:hlinkClick r:id="" action="ppaction://noaction" highlightClick="1"/>
          </p:cNvPr>
          <p:cNvSpPr>
            <a:spLocks noChangeArrowheads="1"/>
          </p:cNvSpPr>
          <p:nvPr/>
        </p:nvSpPr>
        <p:spPr bwMode="blackWhite">
          <a:xfrm>
            <a:off x="3079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25" name="AutoShape 63">
            <a:hlinkClick r:id="" action="ppaction://noaction" highlightClick="1"/>
          </p:cNvPr>
          <p:cNvSpPr>
            <a:spLocks noChangeArrowheads="1"/>
          </p:cNvSpPr>
          <p:nvPr/>
        </p:nvSpPr>
        <p:spPr bwMode="blackWhite">
          <a:xfrm>
            <a:off x="3143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821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8" name="AutoShape 69"/>
          <p:cNvSpPr>
            <a:spLocks noChangeArrowheads="1"/>
          </p:cNvSpPr>
          <p:nvPr/>
        </p:nvSpPr>
        <p:spPr bwMode="blackWhite">
          <a:xfrm>
            <a:off x="2457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29" name="AutoShape 73"/>
          <p:cNvSpPr>
            <a:spLocks noChangeArrowheads="1"/>
          </p:cNvSpPr>
          <p:nvPr/>
        </p:nvSpPr>
        <p:spPr bwMode="blackWhite">
          <a:xfrm>
            <a:off x="1136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latin typeface="Calibri"/>
              </a:rPr>
              <a:t>GAB</a:t>
            </a:r>
          </a:p>
        </p:txBody>
      </p:sp>
      <p:sp>
        <p:nvSpPr>
          <p:cNvPr id="130" name="AutoShape 48"/>
          <p:cNvSpPr>
            <a:spLocks noChangeArrowheads="1"/>
          </p:cNvSpPr>
          <p:nvPr/>
        </p:nvSpPr>
        <p:spPr bwMode="auto">
          <a:xfrm>
            <a:off x="3187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latin typeface="Calibri"/>
            </a:endParaRPr>
          </a:p>
        </p:txBody>
      </p:sp>
      <p:sp>
        <p:nvSpPr>
          <p:cNvPr id="96310" name="AutoShape 17"/>
          <p:cNvSpPr>
            <a:spLocks noChangeArrowheads="1"/>
          </p:cNvSpPr>
          <p:nvPr/>
        </p:nvSpPr>
        <p:spPr bwMode="auto">
          <a:xfrm>
            <a:off x="5351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6535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7834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4049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2686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1365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573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3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2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8216900" y="20748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3" name="AutoShape 33">
            <a:hlinkClick r:id="" action="ppaction://noaction" highlightClick="1"/>
          </p:cNvPr>
          <p:cNvSpPr>
            <a:spLocks noChangeArrowheads="1"/>
          </p:cNvSpPr>
          <p:nvPr/>
        </p:nvSpPr>
        <p:spPr bwMode="blackWhite">
          <a:xfrm>
            <a:off x="8280400" y="21399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4" name="AutoShape 34">
            <a:hlinkClick r:id="" action="ppaction://noaction" highlightClick="1"/>
          </p:cNvPr>
          <p:cNvSpPr>
            <a:spLocks noChangeArrowheads="1"/>
          </p:cNvSpPr>
          <p:nvPr/>
        </p:nvSpPr>
        <p:spPr bwMode="blackWhite">
          <a:xfrm>
            <a:off x="8343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latin typeface="Calibri"/>
            </a:endParaRPr>
          </a:p>
        </p:txBody>
      </p:sp>
      <p:sp>
        <p:nvSpPr>
          <p:cNvPr id="145" name="AutoShape 35">
            <a:hlinkClick r:id="" action="ppaction://noaction" highlightClick="1"/>
          </p:cNvPr>
          <p:cNvSpPr>
            <a:spLocks noChangeArrowheads="1"/>
          </p:cNvSpPr>
          <p:nvPr/>
        </p:nvSpPr>
        <p:spPr bwMode="blackWhite">
          <a:xfrm>
            <a:off x="8407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latin typeface="Calibri"/>
              </a:rPr>
              <a:t>DTW</a:t>
            </a:r>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26</a:t>
            </a:fld>
            <a:r>
              <a:rPr lang="fr-BE" smtClean="0"/>
              <a:t> </a:t>
            </a:r>
            <a:endParaRPr lang="fr-BE" dirty="0"/>
          </a:p>
        </p:txBody>
      </p:sp>
    </p:spTree>
    <p:extLst>
      <p:ext uri="{BB962C8B-B14F-4D97-AF65-F5344CB8AC3E}">
        <p14:creationId xmlns:p14="http://schemas.microsoft.com/office/powerpoint/2010/main" val="202947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Geïnformeerde</a:t>
            </a:r>
            <a:r>
              <a:rPr lang="fr-BE" dirty="0" smtClean="0"/>
              <a:t> </a:t>
            </a:r>
            <a:r>
              <a:rPr lang="fr-BE" dirty="0" err="1" smtClean="0"/>
              <a:t>toestemming</a:t>
            </a:r>
            <a:r>
              <a:rPr lang="fr-BE" dirty="0" smtClean="0"/>
              <a:t> </a:t>
            </a:r>
            <a:r>
              <a:rPr lang="fr-BE" dirty="0" err="1" smtClean="0"/>
              <a:t>tot</a:t>
            </a:r>
            <a:r>
              <a:rPr lang="fr-BE" dirty="0" smtClean="0"/>
              <a:t> </a:t>
            </a:r>
            <a:r>
              <a:rPr lang="fr-BE" dirty="0" err="1" smtClean="0"/>
              <a:t>gegevensdeling</a:t>
            </a:r>
            <a:endParaRPr lang="fr-BE" dirty="0"/>
          </a:p>
        </p:txBody>
      </p:sp>
      <p:sp>
        <p:nvSpPr>
          <p:cNvPr id="3" name="Content Placeholder 2"/>
          <p:cNvSpPr>
            <a:spLocks noGrp="1"/>
          </p:cNvSpPr>
          <p:nvPr>
            <p:ph idx="1"/>
          </p:nvPr>
        </p:nvSpPr>
        <p:spPr/>
        <p:txBody>
          <a:bodyPr/>
          <a:lstStyle/>
          <a:p>
            <a:pPr lvl="2"/>
            <a:endParaRPr lang="fr-BE" smtClean="0"/>
          </a:p>
          <a:p>
            <a:pPr lvl="2"/>
            <a:endParaRPr lang="fr-BE" smtClean="0"/>
          </a:p>
          <a:p>
            <a:pPr lvl="2"/>
            <a:endParaRPr lang="fr-BE" smtClean="0"/>
          </a:p>
          <a:p>
            <a:endParaRPr lang="fr-BE" dirty="0" smtClean="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27</a:t>
            </a:fld>
            <a:r>
              <a:rPr lang="fr-BE" smtClean="0"/>
              <a:t> </a:t>
            </a:r>
            <a:endParaRPr lang="fr-BE" dirty="0"/>
          </a:p>
        </p:txBody>
      </p:sp>
      <p:pic>
        <p:nvPicPr>
          <p:cNvPr id="4" name="Picture 3"/>
          <p:cNvPicPr>
            <a:picLocks noChangeAspect="1"/>
          </p:cNvPicPr>
          <p:nvPr/>
        </p:nvPicPr>
        <p:blipFill>
          <a:blip r:embed="rId3"/>
          <a:stretch>
            <a:fillRect/>
          </a:stretch>
        </p:blipFill>
        <p:spPr>
          <a:xfrm>
            <a:off x="848544" y="1051536"/>
            <a:ext cx="8176995" cy="5329792"/>
          </a:xfrm>
          <a:prstGeom prst="rect">
            <a:avLst/>
          </a:prstGeom>
        </p:spPr>
      </p:pic>
    </p:spTree>
    <p:extLst>
      <p:ext uri="{BB962C8B-B14F-4D97-AF65-F5344CB8AC3E}">
        <p14:creationId xmlns:p14="http://schemas.microsoft.com/office/powerpoint/2010/main" val="2311706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Calibri" panose="020F0502020204030204" pitchFamily="34" charset="0"/>
              <a:buChar char="◌"/>
            </a:pPr>
            <a:r>
              <a:rPr lang="nl-BE" dirty="0"/>
              <a:t>Elk ziekenhuis beschikt over een geïntegreerd, multidisciplinair elektronisch patiëntendossier (EPD</a:t>
            </a:r>
            <a:r>
              <a:rPr lang="nl-BE" dirty="0" smtClean="0"/>
              <a:t>)</a:t>
            </a:r>
          </a:p>
          <a:p>
            <a:pPr lvl="1">
              <a:buFont typeface="Arial" panose="020B0604020202020204" pitchFamily="34" charset="0"/>
              <a:buChar char="•"/>
            </a:pPr>
            <a:r>
              <a:rPr lang="en-GB" dirty="0"/>
              <a:t>77 % </a:t>
            </a:r>
            <a:r>
              <a:rPr lang="en-GB" dirty="0" smtClean="0"/>
              <a:t>van de </a:t>
            </a:r>
            <a:r>
              <a:rPr lang="en-GB" dirty="0" err="1" smtClean="0"/>
              <a:t>ziekenhuizen</a:t>
            </a:r>
            <a:r>
              <a:rPr lang="en-GB" dirty="0" smtClean="0"/>
              <a:t> </a:t>
            </a:r>
            <a:r>
              <a:rPr lang="en-GB" dirty="0" err="1" smtClean="0"/>
              <a:t>beschikt</a:t>
            </a:r>
            <a:r>
              <a:rPr lang="en-GB" dirty="0" smtClean="0"/>
              <a:t> over </a:t>
            </a:r>
            <a:r>
              <a:rPr lang="en-GB" dirty="0" err="1" smtClean="0"/>
              <a:t>een</a:t>
            </a:r>
            <a:r>
              <a:rPr lang="en-GB" dirty="0" smtClean="0"/>
              <a:t> </a:t>
            </a:r>
            <a:r>
              <a:rPr lang="en-GB" dirty="0" err="1" smtClean="0"/>
              <a:t>strategisch</a:t>
            </a:r>
            <a:r>
              <a:rPr lang="en-GB" dirty="0" smtClean="0"/>
              <a:t> </a:t>
            </a:r>
            <a:r>
              <a:rPr lang="en-GB" dirty="0"/>
              <a:t>ICT plan</a:t>
            </a:r>
          </a:p>
          <a:p>
            <a:pPr lvl="1">
              <a:buFont typeface="Arial" panose="020B0604020202020204" pitchFamily="34" charset="0"/>
              <a:buChar char="•"/>
            </a:pPr>
            <a:r>
              <a:rPr lang="en-GB" dirty="0"/>
              <a:t>75</a:t>
            </a:r>
            <a:r>
              <a:rPr lang="en-GB" dirty="0" smtClean="0"/>
              <a:t>% van de </a:t>
            </a:r>
            <a:r>
              <a:rPr lang="en-GB" dirty="0" err="1" smtClean="0"/>
              <a:t>ziekenhuizen</a:t>
            </a:r>
            <a:r>
              <a:rPr lang="en-GB" dirty="0" smtClean="0"/>
              <a:t> </a:t>
            </a:r>
            <a:r>
              <a:rPr lang="en-GB" dirty="0" err="1" smtClean="0"/>
              <a:t>beschikt</a:t>
            </a:r>
            <a:r>
              <a:rPr lang="en-GB" dirty="0" smtClean="0"/>
              <a:t> over </a:t>
            </a:r>
            <a:r>
              <a:rPr lang="en-GB" dirty="0" err="1" smtClean="0"/>
              <a:t>een</a:t>
            </a:r>
            <a:r>
              <a:rPr lang="en-GB" dirty="0" smtClean="0"/>
              <a:t> </a:t>
            </a:r>
            <a:r>
              <a:rPr lang="en-GB" dirty="0" err="1" smtClean="0"/>
              <a:t>meerjaren</a:t>
            </a:r>
            <a:r>
              <a:rPr lang="en-GB" dirty="0" smtClean="0"/>
              <a:t> ICT budget</a:t>
            </a:r>
            <a:endParaRPr lang="en-GB" dirty="0"/>
          </a:p>
          <a:p>
            <a:pPr lvl="1">
              <a:buFont typeface="Arial" panose="020B0604020202020204" pitchFamily="34" charset="0"/>
              <a:buChar char="•"/>
            </a:pPr>
            <a:r>
              <a:rPr lang="en-GB" dirty="0"/>
              <a:t>85% </a:t>
            </a:r>
            <a:r>
              <a:rPr lang="en-GB" dirty="0" smtClean="0"/>
              <a:t>van de </a:t>
            </a:r>
            <a:r>
              <a:rPr lang="en-GB" dirty="0" err="1" smtClean="0"/>
              <a:t>ziekenhuizen</a:t>
            </a:r>
            <a:r>
              <a:rPr lang="en-GB" dirty="0" smtClean="0"/>
              <a:t> </a:t>
            </a:r>
            <a:r>
              <a:rPr lang="en-GB" dirty="0" err="1" smtClean="0"/>
              <a:t>beschikt</a:t>
            </a:r>
            <a:r>
              <a:rPr lang="en-GB" dirty="0" smtClean="0"/>
              <a:t> over </a:t>
            </a:r>
            <a:r>
              <a:rPr lang="en-GB" dirty="0" err="1" smtClean="0"/>
              <a:t>een</a:t>
            </a:r>
            <a:r>
              <a:rPr lang="en-GB" dirty="0" smtClean="0"/>
              <a:t> ICT governance </a:t>
            </a:r>
            <a:r>
              <a:rPr lang="en-GB" dirty="0" err="1" smtClean="0"/>
              <a:t>structuur</a:t>
            </a:r>
            <a:endParaRPr lang="en-GB" dirty="0"/>
          </a:p>
          <a:p>
            <a:pPr lvl="1">
              <a:buFont typeface="Arial" panose="020B0604020202020204" pitchFamily="34" charset="0"/>
              <a:buChar char="•"/>
            </a:pPr>
            <a:r>
              <a:rPr lang="nl-BE" dirty="0" smtClean="0"/>
              <a:t>blijft een actiepunt (4.9) in </a:t>
            </a:r>
            <a:r>
              <a:rPr lang="nl-BE" dirty="0" err="1" smtClean="0"/>
              <a:t>roadmap</a:t>
            </a:r>
            <a:r>
              <a:rPr lang="nl-BE" dirty="0" smtClean="0"/>
              <a:t> 3.0</a:t>
            </a:r>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28</a:t>
            </a:fld>
            <a:r>
              <a:rPr lang="fr-BE" smtClean="0"/>
              <a:t> </a:t>
            </a:r>
            <a:endParaRPr lang="fr-BE" dirty="0"/>
          </a:p>
        </p:txBody>
      </p:sp>
    </p:spTree>
    <p:extLst>
      <p:ext uri="{BB962C8B-B14F-4D97-AF65-F5344CB8AC3E}">
        <p14:creationId xmlns:p14="http://schemas.microsoft.com/office/powerpoint/2010/main" val="3800381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Ziekenhuizen</a:t>
            </a:r>
            <a:r>
              <a:rPr lang="en-GB" dirty="0" smtClean="0"/>
              <a:t>: Belgian Meaningful Use Criteria</a:t>
            </a:r>
            <a:endParaRPr lang="en-GB" noProof="0" dirty="0"/>
          </a:p>
        </p:txBody>
      </p:sp>
      <p:graphicFrame>
        <p:nvGraphicFramePr>
          <p:cNvPr id="8" name="Table 7"/>
          <p:cNvGraphicFramePr>
            <a:graphicFrameLocks noGrp="1"/>
          </p:cNvGraphicFramePr>
          <p:nvPr>
            <p:extLst>
              <p:ext uri="{D42A27DB-BD31-4B8C-83A1-F6EECF244321}">
                <p14:modId xmlns:p14="http://schemas.microsoft.com/office/powerpoint/2010/main" val="3014480566"/>
              </p:ext>
            </p:extLst>
          </p:nvPr>
        </p:nvGraphicFramePr>
        <p:xfrm>
          <a:off x="416496" y="980728"/>
          <a:ext cx="9073008" cy="5328600"/>
        </p:xfrm>
        <a:graphic>
          <a:graphicData uri="http://schemas.openxmlformats.org/drawingml/2006/table">
            <a:tbl>
              <a:tblPr firstRow="1" firstCol="1" bandRow="1">
                <a:tableStyleId>{5C22544A-7EE6-4342-B048-85BDC9FD1C3A}</a:tableStyleId>
              </a:tblPr>
              <a:tblGrid>
                <a:gridCol w="3985340">
                  <a:extLst>
                    <a:ext uri="{9D8B030D-6E8A-4147-A177-3AD203B41FA5}">
                      <a16:colId xmlns:a16="http://schemas.microsoft.com/office/drawing/2014/main" val="20000"/>
                    </a:ext>
                  </a:extLst>
                </a:gridCol>
                <a:gridCol w="1681783">
                  <a:extLst>
                    <a:ext uri="{9D8B030D-6E8A-4147-A177-3AD203B41FA5}">
                      <a16:colId xmlns:a16="http://schemas.microsoft.com/office/drawing/2014/main" val="20001"/>
                    </a:ext>
                  </a:extLst>
                </a:gridCol>
                <a:gridCol w="1135295">
                  <a:extLst>
                    <a:ext uri="{9D8B030D-6E8A-4147-A177-3AD203B41FA5}">
                      <a16:colId xmlns:a16="http://schemas.microsoft.com/office/drawing/2014/main" val="20002"/>
                    </a:ext>
                  </a:extLst>
                </a:gridCol>
                <a:gridCol w="1135295">
                  <a:extLst>
                    <a:ext uri="{9D8B030D-6E8A-4147-A177-3AD203B41FA5}">
                      <a16:colId xmlns:a16="http://schemas.microsoft.com/office/drawing/2014/main" val="20003"/>
                    </a:ext>
                  </a:extLst>
                </a:gridCol>
                <a:gridCol w="1135295">
                  <a:extLst>
                    <a:ext uri="{9D8B030D-6E8A-4147-A177-3AD203B41FA5}">
                      <a16:colId xmlns:a16="http://schemas.microsoft.com/office/drawing/2014/main" val="20004"/>
                    </a:ext>
                  </a:extLst>
                </a:gridCol>
              </a:tblGrid>
              <a:tr h="253849">
                <a:tc>
                  <a:txBody>
                    <a:bodyPr/>
                    <a:lstStyle/>
                    <a:p>
                      <a:pPr>
                        <a:spcAft>
                          <a:spcPts val="200"/>
                        </a:spcAft>
                      </a:pPr>
                      <a:r>
                        <a:rPr lang="nl-NL" sz="1100" dirty="0">
                          <a:effectLst/>
                        </a:rPr>
                        <a:t>Functionaliteiten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a:effectLst/>
                        </a:rPr>
                        <a:t>Stap 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Stap 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9620">
                <a:tc>
                  <a:txBody>
                    <a:bodyPr/>
                    <a:lstStyle/>
                    <a:p>
                      <a:pPr marL="0" lvl="0" indent="0" algn="just">
                        <a:lnSpc>
                          <a:spcPct val="107000"/>
                        </a:lnSpc>
                        <a:spcAft>
                          <a:spcPts val="200"/>
                        </a:spcAft>
                        <a:buSzPts val="1100"/>
                        <a:buFont typeface="Calibri" panose="020F0502020204030204" pitchFamily="34" charset="0"/>
                        <a:buNone/>
                      </a:pPr>
                      <a:r>
                        <a:rPr lang="nl-NL" sz="1100" dirty="0" smtClean="0">
                          <a:effectLst/>
                        </a:rPr>
                        <a:t>1. Unieke </a:t>
                      </a:r>
                      <a:r>
                        <a:rPr lang="nl-NL" sz="1100" dirty="0">
                          <a:effectLst/>
                        </a:rPr>
                        <a:t>patiëntidentificatie en -beschrijving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2. Lijst </a:t>
                      </a:r>
                      <a:r>
                        <a:rPr lang="nl-NL" sz="1100" dirty="0">
                          <a:effectLst/>
                        </a:rPr>
                        <a:t>van problemen (actieve en passieve)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a:effectLst/>
                        </a:rPr>
                        <a:t>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3. Lijst </a:t>
                      </a:r>
                      <a:r>
                        <a:rPr lang="nl-NL" sz="1100" dirty="0">
                          <a:effectLst/>
                        </a:rPr>
                        <a:t>van allergieën en intoleranties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4. Elektronisch </a:t>
                      </a:r>
                      <a:r>
                        <a:rPr lang="nl-NL" sz="1100" dirty="0">
                          <a:effectLst/>
                        </a:rPr>
                        <a:t>voorschrijven van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5. Geneesmiddeleninteracties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latin typeface="+mn-lt"/>
                          <a:ea typeface="+mn-ea"/>
                          <a:cs typeface="+mn-cs"/>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Neen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smtClean="0">
                          <a:effectLst/>
                        </a:rPr>
                        <a:t>Ja</a:t>
                      </a:r>
                      <a:r>
                        <a:rPr lang="nl-NL"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12652">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6. Elektronisch </a:t>
                      </a:r>
                      <a:r>
                        <a:rPr lang="nl-NL" sz="1100" dirty="0">
                          <a:effectLst/>
                        </a:rPr>
                        <a:t>register van de toegediende geneesmiddelen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7. Module </a:t>
                      </a:r>
                      <a:r>
                        <a:rPr lang="nl-NL" sz="1100" dirty="0">
                          <a:effectLst/>
                        </a:rPr>
                        <a:t>voor verpleegkundige zorgplanning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30%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8. Beheer </a:t>
                      </a:r>
                      <a:r>
                        <a:rPr lang="nl-NL" sz="1100" dirty="0">
                          <a:effectLst/>
                        </a:rPr>
                        <a:t>van de afspraken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&gt;0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1015399">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9. Elektronisch </a:t>
                      </a:r>
                      <a:r>
                        <a:rPr lang="nl-BE" sz="1100" dirty="0">
                          <a:effectLst/>
                        </a:rPr>
                        <a:t>invoeren van aanvragen voor medische beeldvorming, laboratorium of adviezen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1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2 op 3 (RX, labo, raadpleging) a rato van 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3 op 3 (RX, labo, raadpleging) a rato van 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10. Elektronische </a:t>
                      </a:r>
                      <a:r>
                        <a:rPr lang="nl-NL" sz="1100" dirty="0">
                          <a:effectLst/>
                        </a:rPr>
                        <a:t>ontslagbrief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59620">
                <a:tc>
                  <a:txBody>
                    <a:bodyPr/>
                    <a:lstStyle/>
                    <a:p>
                      <a:pPr marL="0" lvl="0" indent="0">
                        <a:lnSpc>
                          <a:spcPct val="107000"/>
                        </a:lnSpc>
                        <a:spcAft>
                          <a:spcPts val="200"/>
                        </a:spcAft>
                        <a:buSzPts val="1100"/>
                        <a:buFont typeface="Calibri" panose="020F0502020204030204" pitchFamily="34" charset="0"/>
                        <a:buNone/>
                      </a:pPr>
                      <a:r>
                        <a:rPr lang="nl-BE" sz="1100" dirty="0" smtClean="0">
                          <a:effectLst/>
                        </a:rPr>
                        <a:t>11. Registratie </a:t>
                      </a:r>
                      <a:r>
                        <a:rPr lang="nl-BE" sz="1100" dirty="0">
                          <a:effectLst/>
                        </a:rPr>
                        <a:t>van vitale parameters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65%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12. Registratie </a:t>
                      </a:r>
                      <a:r>
                        <a:rPr lang="nl-NL" sz="1100" dirty="0">
                          <a:effectLst/>
                        </a:rPr>
                        <a:t>van geïnformeerde toestemming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&gt;0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13. Registratie </a:t>
                      </a:r>
                      <a:r>
                        <a:rPr lang="nl-NL" sz="1100" dirty="0">
                          <a:effectLst/>
                        </a:rPr>
                        <a:t>van de therapeutische wilsverklaring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fr-BE"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&gt;0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5962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14. Medische </a:t>
                      </a:r>
                      <a:r>
                        <a:rPr lang="nl-NL" sz="1100" dirty="0" err="1">
                          <a:effectLst/>
                        </a:rPr>
                        <a:t>resultatens</a:t>
                      </a:r>
                      <a:r>
                        <a:rPr lang="nl-BE" sz="1100" dirty="0" err="1">
                          <a:effectLst/>
                        </a:rPr>
                        <a:t>erver</a:t>
                      </a:r>
                      <a:r>
                        <a:rPr lang="nl-BE"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4"/>
                  </a:ext>
                </a:extLst>
              </a:tr>
              <a:tr h="531260">
                <a:tc>
                  <a:txBody>
                    <a:bodyPr/>
                    <a:lstStyle/>
                    <a:p>
                      <a:pPr marL="0" lvl="0" indent="0">
                        <a:lnSpc>
                          <a:spcPct val="107000"/>
                        </a:lnSpc>
                        <a:spcAft>
                          <a:spcPts val="200"/>
                        </a:spcAft>
                        <a:buSzPts val="1100"/>
                        <a:buFont typeface="Calibri" panose="020F0502020204030204" pitchFamily="34" charset="0"/>
                        <a:buNone/>
                      </a:pPr>
                      <a:r>
                        <a:rPr lang="nl-NL" sz="1100" dirty="0" smtClean="0">
                          <a:effectLst/>
                        </a:rPr>
                        <a:t>15. Elektronische </a:t>
                      </a:r>
                      <a:r>
                        <a:rPr lang="nl-NL" sz="1100" dirty="0">
                          <a:effectLst/>
                        </a:rPr>
                        <a:t>communicatie met </a:t>
                      </a:r>
                      <a:r>
                        <a:rPr lang="nl-NL" sz="1100" dirty="0" err="1">
                          <a:effectLst/>
                        </a:rPr>
                        <a:t>HUB’s</a:t>
                      </a:r>
                      <a:r>
                        <a:rPr lang="nl-NL" sz="1100" dirty="0">
                          <a:effectLst/>
                        </a:rPr>
                        <a:t> en interactie met </a:t>
                      </a:r>
                      <a:r>
                        <a:rPr lang="nl-NL" sz="1100" dirty="0" err="1">
                          <a:effectLst/>
                        </a:rPr>
                        <a:t>e-Health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200"/>
                        </a:spcAft>
                      </a:pPr>
                      <a:r>
                        <a:rPr lang="nl-NL" sz="1100">
                          <a:effectLst/>
                        </a:rPr>
                        <a:t>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a:effectLst/>
                        </a:rPr>
                        <a:t>95%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200"/>
                        </a:spcAft>
                      </a:pPr>
                      <a:r>
                        <a:rPr lang="nl-NL" sz="1100" dirty="0">
                          <a:effectLst/>
                        </a:rPr>
                        <a:t>98%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5"/>
                  </a:ext>
                </a:extLst>
              </a:tr>
            </a:tbl>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29</a:t>
            </a:fld>
            <a:r>
              <a:rPr lang="fr-BE" smtClean="0"/>
              <a:t> </a:t>
            </a:r>
            <a:endParaRPr lang="fr-BE" dirty="0"/>
          </a:p>
        </p:txBody>
      </p:sp>
    </p:spTree>
    <p:extLst>
      <p:ext uri="{BB962C8B-B14F-4D97-AF65-F5344CB8AC3E}">
        <p14:creationId xmlns:p14="http://schemas.microsoft.com/office/powerpoint/2010/main" val="2839487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en-US" smtClean="0">
                <a:sym typeface="Arial" charset="0"/>
              </a:rPr>
              <a:t>De voormelde evoluties vereisen …</a:t>
            </a:r>
            <a:endParaRPr lang="nl-BE" altLang="en-US" dirty="0">
              <a:sym typeface="Arial" charset="0"/>
            </a:endParaRPr>
          </a:p>
        </p:txBody>
      </p:sp>
      <p:sp>
        <p:nvSpPr>
          <p:cNvPr id="8195" name="Rectangle 3"/>
          <p:cNvSpPr>
            <a:spLocks noGrp="1" noChangeArrowheads="1"/>
          </p:cNvSpPr>
          <p:nvPr>
            <p:ph idx="1"/>
          </p:nvPr>
        </p:nvSpPr>
        <p:spPr/>
        <p:txBody>
          <a:bodyPr>
            <a:normAutofit fontScale="92500" lnSpcReduction="10000"/>
          </a:bodyPr>
          <a:lstStyle/>
          <a:p>
            <a:r>
              <a:rPr lang="nl-BE" altLang="en-US" smtClean="0">
                <a:sym typeface="Arial" charset="0"/>
              </a:rPr>
              <a:t>Een samenwerking</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Efficiënte en veilige</a:t>
            </a:r>
            <a:r>
              <a:rPr lang="nl-BE" altLang="en-US" smtClean="0"/>
              <a:t> </a:t>
            </a:r>
            <a:r>
              <a:rPr lang="nl-BE" altLang="en-US" smtClean="0">
                <a:sym typeface="Arial" charset="0"/>
              </a:rPr>
              <a:t>elektronische</a:t>
            </a:r>
            <a:r>
              <a:rPr lang="nl-BE" altLang="en-US" smtClean="0"/>
              <a:t> </a:t>
            </a:r>
            <a:r>
              <a:rPr lang="nl-BE" altLang="en-US" smtClean="0">
                <a:sym typeface="Arial" charset="0"/>
              </a:rPr>
              <a:t>communicatie</a:t>
            </a:r>
            <a:r>
              <a:rPr lang="nl-BE" altLang="en-US" smtClean="0"/>
              <a:t> </a:t>
            </a:r>
            <a:r>
              <a:rPr lang="nl-BE" altLang="en-US" smtClean="0">
                <a:sym typeface="Arial" charset="0"/>
              </a:rPr>
              <a:t>tussen</a:t>
            </a:r>
            <a:r>
              <a:rPr lang="nl-BE" altLang="en-US" smtClean="0"/>
              <a:t> </a:t>
            </a:r>
            <a:r>
              <a:rPr lang="nl-BE" altLang="en-US" smtClean="0">
                <a:sym typeface="Arial" charset="0"/>
              </a:rPr>
              <a:t>alle actoren in de gezondheidszorg</a:t>
            </a:r>
          </a:p>
          <a:p>
            <a:r>
              <a:rPr lang="nl-BE" altLang="en-US" smtClean="0">
                <a:sym typeface="Arial" charset="0"/>
              </a:rPr>
              <a:t>Kwaliteitsvolle,</a:t>
            </a:r>
            <a:r>
              <a:rPr lang="nl-BE" altLang="en-US" smtClean="0"/>
              <a:t> </a:t>
            </a:r>
            <a:r>
              <a:rPr lang="nl-BE" altLang="en-US" smtClean="0">
                <a:sym typeface="Arial" charset="0"/>
              </a:rPr>
              <a:t>specialisme-overschrijdende</a:t>
            </a:r>
            <a:r>
              <a:rPr lang="nl-BE" altLang="en-US" smtClean="0"/>
              <a:t> </a:t>
            </a:r>
            <a:r>
              <a:rPr lang="nl-BE" altLang="en-US" smtClean="0">
                <a:sym typeface="Arial" charset="0"/>
              </a:rPr>
              <a:t>elektronische patiëntendossiers</a:t>
            </a:r>
          </a:p>
          <a:p>
            <a:r>
              <a:rPr lang="nl-BE" altLang="en-US" smtClean="0">
                <a:sym typeface="Arial" charset="0"/>
              </a:rPr>
              <a:t>Zorgplannen en zorgtrajecten</a:t>
            </a:r>
          </a:p>
          <a:p>
            <a:r>
              <a:rPr lang="nl-BE" altLang="en-US" smtClean="0">
                <a:sym typeface="Arial" charset="0"/>
              </a:rPr>
              <a:t>Geoptimaliseerde</a:t>
            </a:r>
            <a:r>
              <a:rPr lang="nl-BE" altLang="en-US" smtClean="0"/>
              <a:t> </a:t>
            </a:r>
            <a:r>
              <a:rPr lang="nl-BE" altLang="en-US" smtClean="0">
                <a:sym typeface="Arial" charset="0"/>
              </a:rPr>
              <a:t>administratieve</a:t>
            </a:r>
            <a:r>
              <a:rPr lang="nl-BE" altLang="en-US" smtClean="0"/>
              <a:t> </a:t>
            </a:r>
            <a:r>
              <a:rPr lang="nl-BE" altLang="en-US" smtClean="0">
                <a:sym typeface="Arial" charset="0"/>
              </a:rPr>
              <a:t>processen</a:t>
            </a:r>
          </a:p>
          <a:p>
            <a:r>
              <a:rPr lang="nl-BE" altLang="en-US" smtClean="0">
                <a:sym typeface="Arial" charset="0"/>
              </a:rPr>
              <a:t>Technische en semantische</a:t>
            </a:r>
            <a:r>
              <a:rPr lang="nl-BE" altLang="en-US" smtClean="0"/>
              <a:t> </a:t>
            </a:r>
            <a:r>
              <a:rPr lang="nl-BE" altLang="en-US" smtClean="0">
                <a:sym typeface="Arial" charset="0"/>
              </a:rPr>
              <a:t>interoperabiliteit</a:t>
            </a:r>
          </a:p>
          <a:p>
            <a:r>
              <a:rPr lang="nl-BE" altLang="en-US" smtClean="0">
                <a:sym typeface="Arial" charset="0"/>
              </a:rPr>
              <a:t>Waarborgen inzake</a:t>
            </a:r>
          </a:p>
          <a:p>
            <a:pPr lvl="1"/>
            <a:r>
              <a:rPr lang="nl-BE" altLang="en-US" smtClean="0">
                <a:sym typeface="Arial" charset="0"/>
              </a:rPr>
              <a:t>informatieveiligheid</a:t>
            </a:r>
          </a:p>
          <a:p>
            <a:pPr lvl="1"/>
            <a:r>
              <a:rPr lang="nl-BE" altLang="en-US" smtClean="0">
                <a:sym typeface="Arial" charset="0"/>
              </a:rPr>
              <a:t>bescherming van de persoonlijke</a:t>
            </a:r>
            <a:r>
              <a:rPr lang="nl-BE" altLang="en-US" smtClean="0"/>
              <a:t> </a:t>
            </a:r>
            <a:r>
              <a:rPr lang="nl-BE" altLang="en-US" smtClean="0">
                <a:sym typeface="Arial" charset="0"/>
              </a:rPr>
              <a:t>levenssfeer</a:t>
            </a:r>
          </a:p>
          <a:p>
            <a:pPr lvl="1"/>
            <a:r>
              <a:rPr lang="nl-BE" altLang="en-US" smtClean="0">
                <a:sym typeface="Arial" charset="0"/>
              </a:rPr>
              <a:t>naleving van het beroepsgeheim</a:t>
            </a:r>
            <a:r>
              <a:rPr lang="nl-BE" altLang="en-US" smtClean="0"/>
              <a:t> </a:t>
            </a:r>
            <a:r>
              <a:rPr lang="nl-BE" altLang="en-US" smtClean="0">
                <a:sym typeface="Arial" charset="0"/>
              </a:rPr>
              <a:t>van de zorgverstrekkers</a:t>
            </a:r>
            <a:endParaRPr lang="nl-BE" altLang="en-US" dirty="0" smtClean="0">
              <a:sym typeface="Arial" charset="0"/>
            </a:endParaRP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3</a:t>
            </a:fld>
            <a:r>
              <a:rPr lang="fr-BE" smtClean="0"/>
              <a:t> </a:t>
            </a:r>
            <a:endParaRPr lang="fr-BE" dirty="0"/>
          </a:p>
        </p:txBody>
      </p:sp>
    </p:spTree>
    <p:extLst>
      <p:ext uri="{BB962C8B-B14F-4D97-AF65-F5344CB8AC3E}">
        <p14:creationId xmlns:p14="http://schemas.microsoft.com/office/powerpoint/2010/main" val="172012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Actie </a:t>
            </a:r>
            <a:r>
              <a:rPr lang="nl-BE" dirty="0"/>
              <a:t>2: ziekenhuis-EPD</a:t>
            </a:r>
          </a:p>
        </p:txBody>
      </p:sp>
      <p:sp>
        <p:nvSpPr>
          <p:cNvPr id="4099" name="Rectangle 3"/>
          <p:cNvSpPr>
            <a:spLocks noGrp="1" noChangeArrowheads="1"/>
          </p:cNvSpPr>
          <p:nvPr>
            <p:ph idx="1"/>
          </p:nvPr>
        </p:nvSpPr>
        <p:spPr/>
        <p:txBody>
          <a:bodyPr/>
          <a:lstStyle/>
          <a:p>
            <a:endParaRPr lang="fr-FR" dirty="0" smtClean="0"/>
          </a:p>
          <a:p>
            <a:pPr lvl="2"/>
            <a:endParaRPr lang="fr-BE" dirty="0" smtClean="0"/>
          </a:p>
          <a:p>
            <a:endParaRPr lang="fr-FR" dirty="0" smtClean="0"/>
          </a:p>
          <a:p>
            <a:endParaRPr lang="fr-FR" dirty="0" smtClean="0"/>
          </a:p>
          <a:p>
            <a:endParaRPr lang="fr-FR" dirty="0" smtClean="0"/>
          </a:p>
          <a:p>
            <a:endParaRPr lang="fr-FR" dirty="0" smtClean="0"/>
          </a:p>
          <a:p>
            <a:pPr lvl="1"/>
            <a:endParaRPr lang="fr-BE" dirty="0" smtClean="0"/>
          </a:p>
          <a:p>
            <a:endParaRPr lang="fr-BE" dirty="0" smtClean="0"/>
          </a:p>
        </p:txBody>
      </p:sp>
      <p:sp>
        <p:nvSpPr>
          <p:cNvPr id="7" name="Content Placeholder 2"/>
          <p:cNvSpPr txBox="1">
            <a:spLocks/>
          </p:cNvSpPr>
          <p:nvPr/>
        </p:nvSpPr>
        <p:spPr>
          <a:xfrm>
            <a:off x="6596445" y="2276872"/>
            <a:ext cx="2921000" cy="30146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defRPr/>
            </a:pPr>
            <a:endParaRPr lang="nl-BE" dirty="0"/>
          </a:p>
          <a:p>
            <a:pPr marL="457200" lvl="1" indent="0">
              <a:buNone/>
              <a:defRPr/>
            </a:pPr>
            <a:r>
              <a:rPr lang="nl-BE" dirty="0" err="1">
                <a:solidFill>
                  <a:schemeClr val="tx1">
                    <a:lumMod val="65000"/>
                    <a:lumOff val="35000"/>
                  </a:schemeClr>
                </a:solidFill>
              </a:rPr>
              <a:t>Early</a:t>
            </a:r>
            <a:r>
              <a:rPr lang="nl-BE" dirty="0">
                <a:solidFill>
                  <a:schemeClr val="tx1">
                    <a:lumMod val="65000"/>
                    <a:lumOff val="35000"/>
                  </a:schemeClr>
                </a:solidFill>
              </a:rPr>
              <a:t> Adopters Progressief Budget</a:t>
            </a:r>
          </a:p>
          <a:p>
            <a:pPr marL="457200" lvl="1" indent="0">
              <a:buNone/>
              <a:defRPr/>
            </a:pPr>
            <a:r>
              <a:rPr lang="nl-BE" dirty="0">
                <a:solidFill>
                  <a:schemeClr val="tx1">
                    <a:lumMod val="65000"/>
                    <a:lumOff val="35000"/>
                  </a:schemeClr>
                </a:solidFill>
              </a:rPr>
              <a:t>	van 0% naar 5%</a:t>
            </a:r>
          </a:p>
          <a:p>
            <a:pPr marL="457200" lvl="1" indent="0">
              <a:buNone/>
              <a:defRPr/>
            </a:pPr>
            <a:endParaRPr lang="nl-BE" dirty="0">
              <a:solidFill>
                <a:schemeClr val="tx1">
                  <a:lumMod val="65000"/>
                  <a:lumOff val="35000"/>
                </a:schemeClr>
              </a:solidFill>
            </a:endParaRPr>
          </a:p>
          <a:p>
            <a:pPr marL="457200" lvl="1" indent="0">
              <a:buNone/>
              <a:defRPr/>
            </a:pPr>
            <a:r>
              <a:rPr lang="nl-BE" dirty="0">
                <a:solidFill>
                  <a:schemeClr val="tx1">
                    <a:lumMod val="65000"/>
                    <a:lumOff val="35000"/>
                  </a:schemeClr>
                </a:solidFill>
              </a:rPr>
              <a:t>Accelerator budget:</a:t>
            </a:r>
          </a:p>
          <a:p>
            <a:pPr marL="457200" lvl="1" indent="0">
              <a:buNone/>
              <a:defRPr/>
            </a:pPr>
            <a:r>
              <a:rPr lang="nl-BE" dirty="0">
                <a:solidFill>
                  <a:schemeClr val="tx1">
                    <a:lumMod val="65000"/>
                    <a:lumOff val="35000"/>
                  </a:schemeClr>
                </a:solidFill>
              </a:rPr>
              <a:t>	= evolutief</a:t>
            </a:r>
          </a:p>
          <a:p>
            <a:pPr marL="457200" lvl="1" indent="0">
              <a:buNone/>
              <a:defRPr/>
            </a:pPr>
            <a:endParaRPr lang="nl-BE" dirty="0">
              <a:solidFill>
                <a:schemeClr val="tx1">
                  <a:lumMod val="65000"/>
                  <a:lumOff val="35000"/>
                </a:schemeClr>
              </a:solidFill>
            </a:endParaRPr>
          </a:p>
          <a:p>
            <a:pPr marL="457200" lvl="1" indent="0">
              <a:buNone/>
              <a:defRPr/>
            </a:pPr>
            <a:r>
              <a:rPr lang="nl-BE" dirty="0">
                <a:solidFill>
                  <a:schemeClr val="tx1">
                    <a:lumMod val="65000"/>
                    <a:lumOff val="35000"/>
                  </a:schemeClr>
                </a:solidFill>
              </a:rPr>
              <a:t>Sokkel per bed = degressief </a:t>
            </a:r>
          </a:p>
          <a:p>
            <a:pPr marL="457200" lvl="1" indent="0">
              <a:buNone/>
              <a:defRPr/>
            </a:pPr>
            <a:r>
              <a:rPr lang="nl-BE" dirty="0">
                <a:solidFill>
                  <a:schemeClr val="tx1">
                    <a:lumMod val="65000"/>
                    <a:lumOff val="35000"/>
                  </a:schemeClr>
                </a:solidFill>
              </a:rPr>
              <a:t>	van 25% naar 10%</a:t>
            </a:r>
          </a:p>
          <a:p>
            <a:pPr marL="457200" lvl="1" indent="0">
              <a:buNone/>
              <a:defRPr/>
            </a:pPr>
            <a:endParaRPr lang="nl-BE" dirty="0">
              <a:solidFill>
                <a:schemeClr val="tx1">
                  <a:lumMod val="65000"/>
                  <a:lumOff val="35000"/>
                </a:schemeClr>
              </a:solidFill>
            </a:endParaRPr>
          </a:p>
          <a:p>
            <a:pPr marL="457200" lvl="1" indent="0">
              <a:buNone/>
              <a:defRPr/>
            </a:pPr>
            <a:r>
              <a:rPr lang="nl-BE" dirty="0">
                <a:solidFill>
                  <a:schemeClr val="tx1">
                    <a:lumMod val="65000"/>
                    <a:lumOff val="35000"/>
                  </a:schemeClr>
                </a:solidFill>
              </a:rPr>
              <a:t>Sokkel per ziekenhuis = degressief</a:t>
            </a:r>
          </a:p>
          <a:p>
            <a:pPr marL="457200" lvl="1" indent="0">
              <a:buNone/>
              <a:defRPr/>
            </a:pPr>
            <a:r>
              <a:rPr lang="nl-BE" dirty="0">
                <a:solidFill>
                  <a:schemeClr val="tx1">
                    <a:lumMod val="65000"/>
                    <a:lumOff val="35000"/>
                  </a:schemeClr>
                </a:solidFill>
              </a:rPr>
              <a:t>	van 20% naar 5%</a:t>
            </a:r>
          </a:p>
          <a:p>
            <a:pPr marL="457200" lvl="1" indent="0">
              <a:buNone/>
              <a:defRPr/>
            </a:pPr>
            <a:endParaRPr lang="nl-BE" dirty="0"/>
          </a:p>
        </p:txBody>
      </p:sp>
      <p:cxnSp>
        <p:nvCxnSpPr>
          <p:cNvPr id="8" name="Straight Connector 7"/>
          <p:cNvCxnSpPr/>
          <p:nvPr/>
        </p:nvCxnSpPr>
        <p:spPr>
          <a:xfrm>
            <a:off x="6249145" y="1999469"/>
            <a:ext cx="866175" cy="400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176963" y="3252788"/>
            <a:ext cx="900112" cy="55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76963" y="4065589"/>
            <a:ext cx="922780" cy="371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176963" y="4581526"/>
            <a:ext cx="900112" cy="71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a:graphicFrameLocks/>
          </p:cNvGraphicFramePr>
          <p:nvPr>
            <p:extLst/>
          </p:nvPr>
        </p:nvGraphicFramePr>
        <p:xfrm>
          <a:off x="703390" y="1340768"/>
          <a:ext cx="6121818"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30</a:t>
            </a:fld>
            <a:r>
              <a:rPr lang="fr-BE" smtClean="0"/>
              <a:t> </a:t>
            </a:r>
            <a:endParaRPr lang="fr-BE" dirty="0"/>
          </a:p>
        </p:txBody>
      </p:sp>
    </p:spTree>
    <p:extLst>
      <p:ext uri="{BB962C8B-B14F-4D97-AF65-F5344CB8AC3E}">
        <p14:creationId xmlns:p14="http://schemas.microsoft.com/office/powerpoint/2010/main" val="273237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Tijdelijke aanduiding voor inhoud 2"/>
          <p:cNvSpPr>
            <a:spLocks noGrp="1"/>
          </p:cNvSpPr>
          <p:nvPr>
            <p:ph idx="1"/>
          </p:nvPr>
        </p:nvSpPr>
        <p:spPr/>
        <p:txBody>
          <a:bodyPr>
            <a:normAutofit fontScale="92500" lnSpcReduction="10000"/>
          </a:bodyPr>
          <a:lstStyle/>
          <a:p>
            <a:pPr>
              <a:buFont typeface="Calibri" panose="020F0502020204030204" pitchFamily="34" charset="0"/>
              <a:buChar char="◌"/>
            </a:pPr>
            <a:r>
              <a:rPr lang="nl-BE" dirty="0" smtClean="0"/>
              <a:t>Voor alle andere soorten zorgverstrekkers is een EPD gedefinieerd, en ook zij kunnen bepaalde informatie uit hun EPD publiceren en actualiseren in de beveiligde kluis</a:t>
            </a:r>
          </a:p>
          <a:p>
            <a:pPr lvl="1">
              <a:buFont typeface="Arial" panose="020B0604020202020204" pitchFamily="34" charset="0"/>
              <a:buChar char="•"/>
            </a:pPr>
            <a:r>
              <a:rPr lang="nl-BE" dirty="0" smtClean="0"/>
              <a:t>beschikbaar voor thuisverplegenden en kinesisten, waarvoor geactualiseerde versie in uitwerking is</a:t>
            </a:r>
          </a:p>
          <a:p>
            <a:pPr lvl="1">
              <a:buFont typeface="Arial" panose="020B0604020202020204" pitchFamily="34" charset="0"/>
              <a:buChar char="•"/>
            </a:pPr>
            <a:r>
              <a:rPr lang="nl-BE" dirty="0" smtClean="0"/>
              <a:t>blijft een actiepunt (3.6) in </a:t>
            </a:r>
            <a:r>
              <a:rPr lang="nl-BE" dirty="0" err="1" smtClean="0"/>
              <a:t>roadmap</a:t>
            </a:r>
            <a:r>
              <a:rPr lang="nl-BE" dirty="0" smtClean="0"/>
              <a:t> 3.0</a:t>
            </a:r>
          </a:p>
          <a:p>
            <a:pPr>
              <a:buFont typeface="Wingdings" panose="05000000000000000000" pitchFamily="2" charset="2"/>
              <a:buChar char="ü"/>
            </a:pPr>
            <a:endParaRPr lang="nl-BE" dirty="0" smtClean="0"/>
          </a:p>
          <a:p>
            <a:pPr>
              <a:buFont typeface="Wingdings" panose="05000000000000000000" pitchFamily="2" charset="2"/>
              <a:buChar char="ü"/>
            </a:pPr>
            <a:r>
              <a:rPr lang="nl-BE" dirty="0" smtClean="0"/>
              <a:t>Geneesmiddelen en medische prestaties worden elektronisch voorgeschreven</a:t>
            </a:r>
          </a:p>
          <a:p>
            <a:pPr lvl="1">
              <a:buFont typeface="Arial" panose="020B0604020202020204" pitchFamily="34" charset="0"/>
              <a:buChar char="•"/>
            </a:pPr>
            <a:r>
              <a:rPr lang="nl-BE" dirty="0" smtClean="0"/>
              <a:t>actiepunten 4.3 en 4.4 in </a:t>
            </a:r>
            <a:r>
              <a:rPr lang="nl-BE" dirty="0" err="1" smtClean="0"/>
              <a:t>roadmap</a:t>
            </a:r>
            <a:r>
              <a:rPr lang="nl-BE" dirty="0" smtClean="0"/>
              <a:t> 3.0</a:t>
            </a:r>
          </a:p>
          <a:p>
            <a:pPr lvl="2">
              <a:buFont typeface="Calibri" panose="020F0502020204030204" pitchFamily="34" charset="0"/>
              <a:buChar char="−"/>
            </a:pPr>
            <a:r>
              <a:rPr lang="nl-BE" dirty="0" smtClean="0"/>
              <a:t>volledige dematerialisatie</a:t>
            </a:r>
          </a:p>
          <a:p>
            <a:pPr lvl="2">
              <a:buFont typeface="Calibri" panose="020F0502020204030204" pitchFamily="34" charset="0"/>
              <a:buChar char="−"/>
            </a:pPr>
            <a:r>
              <a:rPr lang="nl-BE" dirty="0" smtClean="0"/>
              <a:t>uitbreiding tot andere soorten voorschriften</a:t>
            </a:r>
          </a:p>
          <a:p>
            <a:pPr lvl="2">
              <a:buFont typeface="Calibri" panose="020F0502020204030204" pitchFamily="34" charset="0"/>
              <a:buChar char="−"/>
            </a:pPr>
            <a:r>
              <a:rPr lang="nl-BE" dirty="0" smtClean="0"/>
              <a:t>VIDIS</a:t>
            </a:r>
          </a:p>
          <a:p>
            <a:pPr marL="0" indent="0">
              <a:buNone/>
            </a:pP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31</a:t>
            </a:fld>
            <a:r>
              <a:rPr lang="fr-BE" smtClean="0"/>
              <a:t> </a:t>
            </a:r>
            <a:endParaRPr lang="fr-BE" dirty="0"/>
          </a:p>
        </p:txBody>
      </p:sp>
    </p:spTree>
    <p:extLst>
      <p:ext uri="{BB962C8B-B14F-4D97-AF65-F5344CB8AC3E}">
        <p14:creationId xmlns:p14="http://schemas.microsoft.com/office/powerpoint/2010/main" val="244543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a:t>E</a:t>
            </a:r>
            <a:r>
              <a:rPr lang="fr-BE" dirty="0" err="1" smtClean="0"/>
              <a:t>lektronisch</a:t>
            </a:r>
            <a:r>
              <a:rPr lang="fr-BE" dirty="0" smtClean="0"/>
              <a:t> </a:t>
            </a:r>
            <a:r>
              <a:rPr lang="fr-BE" dirty="0" err="1" smtClean="0"/>
              <a:t>voorschrift</a:t>
            </a:r>
            <a:r>
              <a:rPr lang="fr-BE" dirty="0" smtClean="0"/>
              <a:t> met </a:t>
            </a:r>
            <a:r>
              <a:rPr lang="fr-BE" dirty="0" err="1" smtClean="0"/>
              <a:t>Recip</a:t>
            </a:r>
            <a:r>
              <a:rPr lang="fr-BE" dirty="0" smtClean="0"/>
              <a:t>-e code</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01" y="1556792"/>
            <a:ext cx="576167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32</a:t>
            </a:fld>
            <a:r>
              <a:rPr lang="fr-BE" smtClean="0"/>
              <a:t> </a:t>
            </a:r>
            <a:endParaRPr lang="fr-BE" dirty="0"/>
          </a:p>
        </p:txBody>
      </p:sp>
    </p:spTree>
    <p:extLst>
      <p:ext uri="{BB962C8B-B14F-4D97-AF65-F5344CB8AC3E}">
        <p14:creationId xmlns:p14="http://schemas.microsoft.com/office/powerpoint/2010/main" val="62565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dirty="0" err="1" smtClean="0"/>
              <a:t>Volledig</a:t>
            </a:r>
            <a:r>
              <a:rPr lang="fr-BE" dirty="0" smtClean="0"/>
              <a:t> </a:t>
            </a:r>
            <a:r>
              <a:rPr lang="fr-BE" dirty="0" err="1" smtClean="0"/>
              <a:t>elektronisch</a:t>
            </a:r>
            <a:r>
              <a:rPr lang="fr-BE" dirty="0" smtClean="0"/>
              <a:t> </a:t>
            </a:r>
            <a:r>
              <a:rPr lang="fr-BE" dirty="0" err="1" smtClean="0"/>
              <a:t>voorschrift</a:t>
            </a:r>
            <a:endParaRPr lang="nl-BE"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2158" y="1454779"/>
            <a:ext cx="8221684" cy="4451680"/>
          </a:xfr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33</a:t>
            </a:fld>
            <a:r>
              <a:rPr lang="fr-BE" smtClean="0"/>
              <a:t> </a:t>
            </a:r>
            <a:endParaRPr lang="fr-BE" dirty="0"/>
          </a:p>
        </p:txBody>
      </p:sp>
    </p:spTree>
    <p:extLst>
      <p:ext uri="{BB962C8B-B14F-4D97-AF65-F5344CB8AC3E}">
        <p14:creationId xmlns:p14="http://schemas.microsoft.com/office/powerpoint/2010/main" val="113694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Elektronisch geneesmiddelenvoorschrift</a:t>
            </a:r>
            <a:endParaRPr lang="nl-BE" dirty="0"/>
          </a:p>
        </p:txBody>
      </p:sp>
      <p:pic>
        <p:nvPicPr>
          <p:cNvPr id="4" name="Picture 3"/>
          <p:cNvPicPr>
            <a:picLocks noChangeAspect="1"/>
          </p:cNvPicPr>
          <p:nvPr/>
        </p:nvPicPr>
        <p:blipFill>
          <a:blip r:embed="rId2"/>
          <a:stretch>
            <a:fillRect/>
          </a:stretch>
        </p:blipFill>
        <p:spPr>
          <a:xfrm>
            <a:off x="1064568" y="1196752"/>
            <a:ext cx="7889653" cy="4742186"/>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34</a:t>
            </a:fld>
            <a:r>
              <a:rPr lang="fr-BE" smtClean="0"/>
              <a:t> </a:t>
            </a:r>
            <a:endParaRPr lang="fr-BE" dirty="0"/>
          </a:p>
        </p:txBody>
      </p:sp>
    </p:spTree>
    <p:extLst>
      <p:ext uri="{BB962C8B-B14F-4D97-AF65-F5344CB8AC3E}">
        <p14:creationId xmlns:p14="http://schemas.microsoft.com/office/powerpoint/2010/main" val="671443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Apothekers publiceren informatie over de afgeleverde geneesmiddelen in het Gedeeld Farmaceutisch Dossier (GFD), dat het medicatieschema voedt; het medicatieschema van de patiënt bevindt zich eveneens in de beveiligde kluis en wordt onder andere gedeeld tussen artsen, apothekers, thuisverpleging en </a:t>
            </a:r>
            <a:r>
              <a:rPr lang="nl-BE" dirty="0" smtClean="0"/>
              <a:t>ziekenhuizen</a:t>
            </a:r>
          </a:p>
          <a:p>
            <a:pPr>
              <a:buFont typeface="Wingdings" panose="05000000000000000000" pitchFamily="2" charset="2"/>
              <a:buChar char="ü"/>
            </a:pPr>
            <a:endParaRPr lang="nl-BE" dirty="0"/>
          </a:p>
          <a:p>
            <a:pPr>
              <a:buFont typeface="Wingdings" panose="05000000000000000000" pitchFamily="2" charset="2"/>
              <a:buChar char="ü"/>
            </a:pPr>
            <a:r>
              <a:rPr lang="nl-BE" dirty="0"/>
              <a:t>De huisarts heeft via zijn EMD toegang tot alle relevante, gepubliceerde medische informatie over zijn/haar </a:t>
            </a:r>
            <a:r>
              <a:rPr lang="nl-BE" dirty="0" smtClean="0"/>
              <a:t>patiënten</a:t>
            </a:r>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35</a:t>
            </a:fld>
            <a:r>
              <a:rPr lang="fr-BE" smtClean="0"/>
              <a:t> </a:t>
            </a:r>
            <a:endParaRPr lang="fr-BE" dirty="0"/>
          </a:p>
        </p:txBody>
      </p:sp>
    </p:spTree>
    <p:extLst>
      <p:ext uri="{BB962C8B-B14F-4D97-AF65-F5344CB8AC3E}">
        <p14:creationId xmlns:p14="http://schemas.microsoft.com/office/powerpoint/2010/main" val="238062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a:bodyPr>
          <a:lstStyle/>
          <a:p>
            <a:pPr>
              <a:buFont typeface="Calibri" panose="020F0502020204030204" pitchFamily="34" charset="0"/>
              <a:buChar char="◌"/>
            </a:pPr>
            <a:r>
              <a:rPr lang="nl-BE" dirty="0" smtClean="0"/>
              <a:t>Elke andere zorgverstrekker heeft toegang tot alle relevante, gepubliceerde informatie van zijn/haar patiënten; hiervoor worden filters gedefinieerd; de informatie kan ook multidisciplinair aangevuld worden</a:t>
            </a:r>
          </a:p>
          <a:p>
            <a:pPr lvl="1">
              <a:buFont typeface="Arial" panose="020B0604020202020204" pitchFamily="34" charset="0"/>
              <a:buChar char="•"/>
            </a:pPr>
            <a:r>
              <a:rPr lang="nl-BE" dirty="0"/>
              <a:t>blijft een actiepunt </a:t>
            </a:r>
            <a:r>
              <a:rPr lang="nl-BE" dirty="0" smtClean="0"/>
              <a:t>(4.1 en 4.2) in </a:t>
            </a:r>
            <a:r>
              <a:rPr lang="nl-BE" dirty="0" err="1"/>
              <a:t>roadmap</a:t>
            </a:r>
            <a:r>
              <a:rPr lang="nl-BE" dirty="0"/>
              <a:t> 3.0</a:t>
            </a:r>
          </a:p>
          <a:p>
            <a:endParaRPr lang="nl-BE" dirty="0" smtClean="0"/>
          </a:p>
          <a:p>
            <a:pPr>
              <a:buFont typeface="Calibri" panose="020F0502020204030204" pitchFamily="34" charset="0"/>
              <a:buChar char="◌"/>
            </a:pPr>
            <a:r>
              <a:rPr lang="nl-BE" dirty="0" smtClean="0"/>
              <a:t>Er wordt naar gestreefd dat zoveel mogelijk medische informatie op een gestructureerde en semantisch </a:t>
            </a:r>
            <a:r>
              <a:rPr lang="nl-BE" dirty="0" err="1" smtClean="0"/>
              <a:t>interoperabele</a:t>
            </a:r>
            <a:r>
              <a:rPr lang="nl-BE" dirty="0" smtClean="0"/>
              <a:t> manier wordt aangemaakt en gepubliceerd</a:t>
            </a:r>
          </a:p>
          <a:p>
            <a:pPr lvl="1">
              <a:buFont typeface="Arial" panose="020B0604020202020204" pitchFamily="34" charset="0"/>
              <a:buChar char="•"/>
            </a:pPr>
            <a:r>
              <a:rPr lang="nl-BE" dirty="0"/>
              <a:t>blijft een actiepunt </a:t>
            </a:r>
            <a:r>
              <a:rPr lang="nl-BE" dirty="0" smtClean="0"/>
              <a:t>(0.5 en 0.6) in </a:t>
            </a:r>
            <a:r>
              <a:rPr lang="nl-BE" dirty="0" err="1"/>
              <a:t>roadmap</a:t>
            </a:r>
            <a:r>
              <a:rPr lang="nl-BE" dirty="0"/>
              <a:t> </a:t>
            </a:r>
            <a:r>
              <a:rPr lang="nl-BE" dirty="0" smtClean="0"/>
              <a:t>3.0</a:t>
            </a:r>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36</a:t>
            </a:fld>
            <a:r>
              <a:rPr lang="fr-BE" smtClean="0"/>
              <a:t> </a:t>
            </a:r>
            <a:endParaRPr lang="fr-BE" dirty="0"/>
          </a:p>
        </p:txBody>
      </p:sp>
    </p:spTree>
    <p:extLst>
      <p:ext uri="{BB962C8B-B14F-4D97-AF65-F5344CB8AC3E}">
        <p14:creationId xmlns:p14="http://schemas.microsoft.com/office/powerpoint/2010/main" val="78652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dirty="0" smtClean="0"/>
              <a:t>Alle zorgverstrekkers kunnen met elkaar communiceren via de </a:t>
            </a:r>
            <a:r>
              <a:rPr lang="nl-BE" dirty="0" err="1" smtClean="0">
                <a:solidFill>
                  <a:srgbClr val="087670"/>
                </a:solidFill>
              </a:rPr>
              <a:t>eHealth</a:t>
            </a:r>
            <a:r>
              <a:rPr lang="nl-BE" dirty="0" err="1" smtClean="0"/>
              <a:t>box</a:t>
            </a:r>
            <a:r>
              <a:rPr lang="nl-BE" dirty="0" smtClean="0"/>
              <a:t>; een aantal elektronische standaardformulieren worden hiertoe ter beschikking gesteld</a:t>
            </a:r>
          </a:p>
          <a:p>
            <a:pPr lvl="1">
              <a:buFont typeface="Arial" panose="020B0604020202020204" pitchFamily="34" charset="0"/>
              <a:buChar char="•"/>
            </a:pPr>
            <a:r>
              <a:rPr lang="nl-BE" dirty="0" smtClean="0"/>
              <a:t>evolutie van functionaliteiten van </a:t>
            </a:r>
            <a:r>
              <a:rPr lang="nl-BE" dirty="0" err="1" smtClean="0">
                <a:solidFill>
                  <a:srgbClr val="07766F"/>
                </a:solidFill>
              </a:rPr>
              <a:t>eHealth</a:t>
            </a:r>
            <a:r>
              <a:rPr lang="nl-BE" dirty="0" err="1" smtClean="0"/>
              <a:t>box</a:t>
            </a:r>
            <a:r>
              <a:rPr lang="nl-BE" dirty="0" smtClean="0"/>
              <a:t> is voorzien, </a:t>
            </a:r>
            <a:r>
              <a:rPr lang="nl-BE" dirty="0" err="1" smtClean="0"/>
              <a:t>oa</a:t>
            </a:r>
            <a:r>
              <a:rPr lang="nl-BE" dirty="0" smtClean="0"/>
              <a:t> voor verzending naar (zorgverleners in) zorginstellingen</a:t>
            </a:r>
          </a:p>
          <a:p>
            <a:pPr lvl="2"/>
            <a:endParaRPr lang="nl-BE" dirty="0" smtClean="0"/>
          </a:p>
          <a:p>
            <a:endParaRPr lang="nl-BE" dirty="0" smtClean="0"/>
          </a:p>
          <a:p>
            <a:endParaRPr lang="nl-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37</a:t>
            </a:fld>
            <a:r>
              <a:rPr lang="fr-BE" smtClean="0"/>
              <a:t> </a:t>
            </a:r>
            <a:endParaRPr lang="fr-BE" dirty="0"/>
          </a:p>
        </p:txBody>
      </p:sp>
    </p:spTree>
    <p:extLst>
      <p:ext uri="{BB962C8B-B14F-4D97-AF65-F5344CB8AC3E}">
        <p14:creationId xmlns:p14="http://schemas.microsoft.com/office/powerpoint/2010/main" val="30357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eHealthbox</a:t>
            </a:r>
            <a:endParaRPr lang="nl-BE" dirty="0"/>
          </a:p>
        </p:txBody>
      </p:sp>
      <p:sp>
        <p:nvSpPr>
          <p:cNvPr id="5" name="TextBox 4"/>
          <p:cNvSpPr txBox="1"/>
          <p:nvPr/>
        </p:nvSpPr>
        <p:spPr>
          <a:xfrm>
            <a:off x="7545288" y="5445224"/>
            <a:ext cx="1800200" cy="276999"/>
          </a:xfrm>
          <a:prstGeom prst="rect">
            <a:avLst/>
          </a:prstGeom>
          <a:noFill/>
        </p:spPr>
        <p:txBody>
          <a:bodyPr wrap="square" rtlCol="0">
            <a:spAutoFit/>
          </a:bodyPr>
          <a:lstStyle/>
          <a:p>
            <a:r>
              <a:rPr lang="fr-BE" sz="1200" dirty="0" smtClean="0"/>
              <a:t>23/09/2019</a:t>
            </a:r>
            <a:endParaRPr lang="fr-BE" sz="1200" dirty="0"/>
          </a:p>
        </p:txBody>
      </p:sp>
      <p:sp>
        <p:nvSpPr>
          <p:cNvPr id="6" name="Slide Number Placeholder 5"/>
          <p:cNvSpPr>
            <a:spLocks noGrp="1"/>
          </p:cNvSpPr>
          <p:nvPr>
            <p:ph type="sldNum" sz="quarter" idx="4"/>
          </p:nvPr>
        </p:nvSpPr>
        <p:spPr/>
        <p:txBody>
          <a:bodyPr/>
          <a:lstStyle/>
          <a:p>
            <a:r>
              <a:rPr lang="fr-BE" smtClean="0"/>
              <a:t> </a:t>
            </a:r>
            <a:fld id="{30A9230E-FFBB-4CCB-ABD7-198084EDE768}" type="slidenum">
              <a:rPr lang="fr-BE" smtClean="0"/>
              <a:pPr/>
              <a:t>38</a:t>
            </a:fld>
            <a:r>
              <a:rPr lang="fr-BE" smtClean="0"/>
              <a:t> </a:t>
            </a:r>
            <a:endParaRPr lang="fr-BE" dirty="0"/>
          </a:p>
        </p:txBody>
      </p:sp>
      <p:pic>
        <p:nvPicPr>
          <p:cNvPr id="4" name="Picture 3"/>
          <p:cNvPicPr>
            <a:picLocks noChangeAspect="1"/>
          </p:cNvPicPr>
          <p:nvPr/>
        </p:nvPicPr>
        <p:blipFill>
          <a:blip r:embed="rId2"/>
          <a:stretch>
            <a:fillRect/>
          </a:stretch>
        </p:blipFill>
        <p:spPr>
          <a:xfrm>
            <a:off x="704528" y="1268760"/>
            <a:ext cx="6409289" cy="4668156"/>
          </a:xfrm>
          <a:prstGeom prst="rect">
            <a:avLst/>
          </a:prstGeom>
        </p:spPr>
      </p:pic>
    </p:spTree>
    <p:extLst>
      <p:ext uri="{BB962C8B-B14F-4D97-AF65-F5344CB8AC3E}">
        <p14:creationId xmlns:p14="http://schemas.microsoft.com/office/powerpoint/2010/main" val="4231060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De zorgverstrekkers kunnen </a:t>
            </a:r>
            <a:r>
              <a:rPr lang="nl-BE" dirty="0" err="1"/>
              <a:t>telegeneeskunde</a:t>
            </a:r>
            <a:r>
              <a:rPr lang="nl-BE" dirty="0"/>
              <a:t> toepassen door gebruik te maken van mobile health-toepassingen die officieel geregistreerd zijn; deze registratie wordt afhankelijk gesteld van een aantal controles op het vlak van gegevensbescherming, interoperabiliteit, EU-label voor medische hulpmiddelen en </a:t>
            </a:r>
            <a:r>
              <a:rPr lang="nl-BE" dirty="0" err="1"/>
              <a:t>evidence</a:t>
            </a:r>
            <a:r>
              <a:rPr lang="nl-BE" dirty="0"/>
              <a:t> </a:t>
            </a:r>
            <a:r>
              <a:rPr lang="nl-BE" dirty="0" err="1"/>
              <a:t>based</a:t>
            </a:r>
            <a:r>
              <a:rPr lang="nl-BE" dirty="0"/>
              <a:t> </a:t>
            </a:r>
            <a:r>
              <a:rPr lang="nl-BE" dirty="0" err="1"/>
              <a:t>medicine</a:t>
            </a:r>
            <a:r>
              <a:rPr lang="nl-BE" dirty="0"/>
              <a:t> (EBM</a:t>
            </a:r>
            <a:r>
              <a:rPr lang="nl-BE" dirty="0" smtClean="0"/>
              <a:t>)</a:t>
            </a:r>
          </a:p>
          <a:p>
            <a:pPr lvl="1">
              <a:buFont typeface="Arial" panose="020B0604020202020204" pitchFamily="34" charset="0"/>
              <a:buChar char="•"/>
            </a:pPr>
            <a:r>
              <a:rPr lang="nl-BE" dirty="0"/>
              <a:t>zie </a:t>
            </a:r>
            <a:r>
              <a:rPr lang="nl-BE" dirty="0">
                <a:hlinkClick r:id="rId2"/>
              </a:rPr>
              <a:t>https://mhealthbelgium.be</a:t>
            </a:r>
            <a:r>
              <a:rPr lang="nl-BE" dirty="0" smtClean="0">
                <a:hlinkClick r:id="rId2"/>
              </a:rPr>
              <a:t>/</a:t>
            </a:r>
            <a:r>
              <a:rPr lang="nl-BE" dirty="0" smtClean="0"/>
              <a:t> </a:t>
            </a:r>
            <a:endParaRPr lang="nl-BE" dirty="0"/>
          </a:p>
          <a:p>
            <a:pPr lvl="1">
              <a:buFont typeface="Arial" panose="020B0604020202020204" pitchFamily="34" charset="0"/>
              <a:buChar char="•"/>
            </a:pPr>
            <a:r>
              <a:rPr lang="nl-BE" dirty="0" smtClean="0"/>
              <a:t>13 apps zijn inmiddels aangemeld op niveau M1</a:t>
            </a:r>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39</a:t>
            </a:fld>
            <a:r>
              <a:rPr lang="fr-BE" smtClean="0"/>
              <a:t> </a:t>
            </a:r>
            <a:endParaRPr lang="fr-BE" dirty="0"/>
          </a:p>
        </p:txBody>
      </p:sp>
    </p:spTree>
    <p:extLst>
      <p:ext uri="{BB962C8B-B14F-4D97-AF65-F5344CB8AC3E}">
        <p14:creationId xmlns:p14="http://schemas.microsoft.com/office/powerpoint/2010/main" val="418246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altLang="fr-FR" dirty="0" smtClean="0"/>
              <a:t>Elektronische communicatie bevordert ook …</a:t>
            </a:r>
            <a:endParaRPr lang="en-US" altLang="fr-FR" dirty="0" smtClean="0"/>
          </a:p>
        </p:txBody>
      </p:sp>
      <p:sp>
        <p:nvSpPr>
          <p:cNvPr id="9219" name="Rectangle 3"/>
          <p:cNvSpPr>
            <a:spLocks noGrp="1" noChangeArrowheads="1"/>
          </p:cNvSpPr>
          <p:nvPr>
            <p:ph idx="1"/>
          </p:nvPr>
        </p:nvSpPr>
        <p:spPr/>
        <p:txBody>
          <a:bodyPr>
            <a:normAutofit lnSpcReduction="10000"/>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beslissingsondersteunende scripts</a:t>
            </a:r>
          </a:p>
          <a:p>
            <a:r>
              <a:rPr lang="nl-BE" altLang="fr-FR" dirty="0" smtClean="0"/>
              <a:t>Vermijden van onnodig meervoudige onderzoeken =&gt; minder belasting voor patiënt en vermijden onnodige meerkosten</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a:t>
            </a:fld>
            <a:r>
              <a:rPr lang="fr-BE" smtClean="0"/>
              <a:t> </a:t>
            </a:r>
            <a:endParaRPr lang="fr-BE" dirty="0"/>
          </a:p>
        </p:txBody>
      </p:sp>
    </p:spTree>
    <p:extLst>
      <p:ext uri="{BB962C8B-B14F-4D97-AF65-F5344CB8AC3E}">
        <p14:creationId xmlns:p14="http://schemas.microsoft.com/office/powerpoint/2010/main" val="375923462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Mobiele gezondheidsapps</a:t>
            </a:r>
            <a:endParaRPr lang="fr-BE" dirty="0"/>
          </a:p>
        </p:txBody>
      </p:sp>
      <p:pic>
        <p:nvPicPr>
          <p:cNvPr id="5" name="Content Placeholder 4"/>
          <p:cNvPicPr>
            <a:picLocks noGrp="1" noChangeAspect="1"/>
          </p:cNvPicPr>
          <p:nvPr>
            <p:ph idx="1"/>
          </p:nvPr>
        </p:nvPicPr>
        <p:blipFill>
          <a:blip r:embed="rId2"/>
          <a:stretch>
            <a:fillRect/>
          </a:stretch>
        </p:blipFill>
        <p:spPr>
          <a:xfrm>
            <a:off x="1153028" y="1052513"/>
            <a:ext cx="7599945" cy="5256212"/>
          </a:xfr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40</a:t>
            </a:fld>
            <a:r>
              <a:rPr lang="fr-BE" smtClean="0"/>
              <a:t> </a:t>
            </a:r>
            <a:endParaRPr lang="fr-BE" dirty="0"/>
          </a:p>
        </p:txBody>
      </p:sp>
    </p:spTree>
    <p:extLst>
      <p:ext uri="{BB962C8B-B14F-4D97-AF65-F5344CB8AC3E}">
        <p14:creationId xmlns:p14="http://schemas.microsoft.com/office/powerpoint/2010/main" val="167503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err="1" smtClean="0">
                <a:solidFill>
                  <a:srgbClr val="77C9F2"/>
                </a:solidFill>
                <a:latin typeface="+mj-lt"/>
              </a:rPr>
              <a:t>Mobiele</a:t>
            </a:r>
            <a:r>
              <a:rPr lang="en-GB" noProof="0" dirty="0" smtClean="0">
                <a:solidFill>
                  <a:srgbClr val="77C9F2"/>
                </a:solidFill>
                <a:latin typeface="+mj-lt"/>
              </a:rPr>
              <a:t> </a:t>
            </a:r>
            <a:r>
              <a:rPr lang="en-GB" noProof="0" dirty="0" err="1" smtClean="0">
                <a:solidFill>
                  <a:srgbClr val="77C9F2"/>
                </a:solidFill>
                <a:latin typeface="+mj-lt"/>
              </a:rPr>
              <a:t>gezondheidsapps</a:t>
            </a:r>
            <a:r>
              <a:rPr lang="en-GB" noProof="0" dirty="0" smtClean="0">
                <a:solidFill>
                  <a:srgbClr val="77C9F2"/>
                </a:solidFill>
                <a:latin typeface="+mj-lt"/>
              </a:rPr>
              <a:t> - </a:t>
            </a:r>
            <a:r>
              <a:rPr lang="en-GB" noProof="0" dirty="0" err="1" smtClean="0">
                <a:solidFill>
                  <a:srgbClr val="77C9F2"/>
                </a:solidFill>
                <a:latin typeface="+mj-lt"/>
              </a:rPr>
              <a:t>Validatiepiramide</a:t>
            </a:r>
            <a:endParaRPr lang="en-GB" noProof="0" dirty="0">
              <a:solidFill>
                <a:srgbClr val="77C9F2"/>
              </a:solidFill>
              <a:latin typeface="+mj-lt"/>
            </a:endParaRPr>
          </a:p>
        </p:txBody>
      </p:sp>
      <p:grpSp>
        <p:nvGrpSpPr>
          <p:cNvPr id="24" name="Group 23"/>
          <p:cNvGrpSpPr/>
          <p:nvPr/>
        </p:nvGrpSpPr>
        <p:grpSpPr>
          <a:xfrm>
            <a:off x="488504" y="1052514"/>
            <a:ext cx="8928992" cy="5328815"/>
            <a:chOff x="107504" y="1052513"/>
            <a:chExt cx="8928992" cy="5328815"/>
          </a:xfrm>
        </p:grpSpPr>
        <p:grpSp>
          <p:nvGrpSpPr>
            <p:cNvPr id="19" name="Group 18"/>
            <p:cNvGrpSpPr/>
            <p:nvPr/>
          </p:nvGrpSpPr>
          <p:grpSpPr>
            <a:xfrm>
              <a:off x="107504" y="1052513"/>
              <a:ext cx="8928992" cy="5256211"/>
              <a:chOff x="-540568" y="1052513"/>
              <a:chExt cx="8928992" cy="5256211"/>
            </a:xfrm>
          </p:grpSpPr>
          <p:grpSp>
            <p:nvGrpSpPr>
              <p:cNvPr id="13" name="Group 12"/>
              <p:cNvGrpSpPr/>
              <p:nvPr/>
            </p:nvGrpSpPr>
            <p:grpSpPr>
              <a:xfrm>
                <a:off x="1549678" y="1052513"/>
                <a:ext cx="6044643" cy="5256211"/>
                <a:chOff x="1549678" y="1052513"/>
                <a:chExt cx="6044643" cy="5256211"/>
              </a:xfrm>
            </p:grpSpPr>
            <p:sp>
              <p:nvSpPr>
                <p:cNvPr id="14" name="Isosceles Triangle 13"/>
                <p:cNvSpPr/>
                <p:nvPr/>
              </p:nvSpPr>
              <p:spPr>
                <a:xfrm>
                  <a:off x="1549678" y="1052513"/>
                  <a:ext cx="5256211" cy="5256211"/>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4177784" y="1340772"/>
                  <a:ext cx="3416537" cy="951661"/>
                </a:xfrm>
                <a:custGeom>
                  <a:avLst/>
                  <a:gdLst>
                    <a:gd name="connsiteX0" fmla="*/ 0 w 3416537"/>
                    <a:gd name="connsiteY0" fmla="*/ 158613 h 951661"/>
                    <a:gd name="connsiteX1" fmla="*/ 158613 w 3416537"/>
                    <a:gd name="connsiteY1" fmla="*/ 0 h 951661"/>
                    <a:gd name="connsiteX2" fmla="*/ 3257924 w 3416537"/>
                    <a:gd name="connsiteY2" fmla="*/ 0 h 951661"/>
                    <a:gd name="connsiteX3" fmla="*/ 3416537 w 3416537"/>
                    <a:gd name="connsiteY3" fmla="*/ 158613 h 951661"/>
                    <a:gd name="connsiteX4" fmla="*/ 3416537 w 3416537"/>
                    <a:gd name="connsiteY4" fmla="*/ 793048 h 951661"/>
                    <a:gd name="connsiteX5" fmla="*/ 3257924 w 3416537"/>
                    <a:gd name="connsiteY5" fmla="*/ 951661 h 951661"/>
                    <a:gd name="connsiteX6" fmla="*/ 158613 w 3416537"/>
                    <a:gd name="connsiteY6" fmla="*/ 951661 h 951661"/>
                    <a:gd name="connsiteX7" fmla="*/ 0 w 3416537"/>
                    <a:gd name="connsiteY7" fmla="*/ 793048 h 951661"/>
                    <a:gd name="connsiteX8" fmla="*/ 0 w 3416537"/>
                    <a:gd name="connsiteY8" fmla="*/ 158613 h 9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951661">
                      <a:moveTo>
                        <a:pt x="0" y="158613"/>
                      </a:moveTo>
                      <a:cubicBezTo>
                        <a:pt x="0" y="71013"/>
                        <a:pt x="71013" y="0"/>
                        <a:pt x="158613" y="0"/>
                      </a:cubicBezTo>
                      <a:lnTo>
                        <a:pt x="3257924" y="0"/>
                      </a:lnTo>
                      <a:cubicBezTo>
                        <a:pt x="3345524" y="0"/>
                        <a:pt x="3416537" y="71013"/>
                        <a:pt x="3416537" y="158613"/>
                      </a:cubicBezTo>
                      <a:lnTo>
                        <a:pt x="3416537" y="793048"/>
                      </a:lnTo>
                      <a:cubicBezTo>
                        <a:pt x="3416537" y="880648"/>
                        <a:pt x="3345524" y="951661"/>
                        <a:pt x="3257924" y="951661"/>
                      </a:cubicBezTo>
                      <a:lnTo>
                        <a:pt x="158613" y="951661"/>
                      </a:lnTo>
                      <a:cubicBezTo>
                        <a:pt x="71013" y="951661"/>
                        <a:pt x="0" y="880648"/>
                        <a:pt x="0" y="793048"/>
                      </a:cubicBezTo>
                      <a:lnTo>
                        <a:pt x="0" y="1586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416" tIns="107416" rIns="107416" bIns="107416" numCol="1" spcCol="1270" anchor="ctr" anchorCtr="0">
                  <a:noAutofit/>
                </a:bodyPr>
                <a:lstStyle/>
                <a:p>
                  <a:pPr defTabSz="711200">
                    <a:lnSpc>
                      <a:spcPct val="90000"/>
                    </a:lnSpc>
                    <a:spcBef>
                      <a:spcPct val="0"/>
                    </a:spcBef>
                    <a:spcAft>
                      <a:spcPct val="35000"/>
                    </a:spcAft>
                    <a:defRPr/>
                  </a:pPr>
                  <a:r>
                    <a:rPr lang="en-US" sz="1600" b="1" dirty="0">
                      <a:solidFill>
                        <a:prstClr val="black">
                          <a:hueOff val="0"/>
                          <a:satOff val="0"/>
                          <a:lumOff val="0"/>
                          <a:alphaOff val="0"/>
                        </a:prstClr>
                      </a:solidFill>
                      <a:latin typeface="Calibri"/>
                    </a:rPr>
                    <a:t>M3</a:t>
                  </a:r>
                  <a:r>
                    <a:rPr lang="en-US" sz="1500" dirty="0">
                      <a:solidFill>
                        <a:prstClr val="black">
                          <a:hueOff val="0"/>
                          <a:satOff val="0"/>
                          <a:lumOff val="0"/>
                          <a:alphaOff val="0"/>
                        </a:prstClr>
                      </a:solidFill>
                      <a:latin typeface="Calibri"/>
                    </a:rPr>
                    <a:t/>
                  </a:r>
                  <a:br>
                    <a:rPr lang="en-US"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Requires M2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Positioned within Belgian health system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Conditional financing (expert committee)</a:t>
                  </a:r>
                  <a:endParaRPr lang="en-US" sz="1500" dirty="0">
                    <a:solidFill>
                      <a:prstClr val="black">
                        <a:hueOff val="0"/>
                        <a:satOff val="0"/>
                        <a:lumOff val="0"/>
                        <a:alphaOff val="0"/>
                      </a:prstClr>
                    </a:solidFill>
                    <a:latin typeface="Calibri"/>
                  </a:endParaRPr>
                </a:p>
              </p:txBody>
            </p:sp>
            <p:sp>
              <p:nvSpPr>
                <p:cNvPr id="16" name="Freeform 15"/>
                <p:cNvSpPr/>
                <p:nvPr/>
              </p:nvSpPr>
              <p:spPr>
                <a:xfrm>
                  <a:off x="4177784" y="2649517"/>
                  <a:ext cx="3416537" cy="1645052"/>
                </a:xfrm>
                <a:custGeom>
                  <a:avLst/>
                  <a:gdLst>
                    <a:gd name="connsiteX0" fmla="*/ 0 w 3416537"/>
                    <a:gd name="connsiteY0" fmla="*/ 274181 h 1645052"/>
                    <a:gd name="connsiteX1" fmla="*/ 274181 w 3416537"/>
                    <a:gd name="connsiteY1" fmla="*/ 0 h 1645052"/>
                    <a:gd name="connsiteX2" fmla="*/ 3142356 w 3416537"/>
                    <a:gd name="connsiteY2" fmla="*/ 0 h 1645052"/>
                    <a:gd name="connsiteX3" fmla="*/ 3416537 w 3416537"/>
                    <a:gd name="connsiteY3" fmla="*/ 274181 h 1645052"/>
                    <a:gd name="connsiteX4" fmla="*/ 3416537 w 3416537"/>
                    <a:gd name="connsiteY4" fmla="*/ 1370871 h 1645052"/>
                    <a:gd name="connsiteX5" fmla="*/ 3142356 w 3416537"/>
                    <a:gd name="connsiteY5" fmla="*/ 1645052 h 1645052"/>
                    <a:gd name="connsiteX6" fmla="*/ 274181 w 3416537"/>
                    <a:gd name="connsiteY6" fmla="*/ 1645052 h 1645052"/>
                    <a:gd name="connsiteX7" fmla="*/ 0 w 3416537"/>
                    <a:gd name="connsiteY7" fmla="*/ 1370871 h 1645052"/>
                    <a:gd name="connsiteX8" fmla="*/ 0 w 3416537"/>
                    <a:gd name="connsiteY8" fmla="*/ 274181 h 164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645052">
                      <a:moveTo>
                        <a:pt x="0" y="274181"/>
                      </a:moveTo>
                      <a:cubicBezTo>
                        <a:pt x="0" y="122755"/>
                        <a:pt x="122755" y="0"/>
                        <a:pt x="274181" y="0"/>
                      </a:cubicBezTo>
                      <a:lnTo>
                        <a:pt x="3142356" y="0"/>
                      </a:lnTo>
                      <a:cubicBezTo>
                        <a:pt x="3293782" y="0"/>
                        <a:pt x="3416537" y="122755"/>
                        <a:pt x="3416537" y="274181"/>
                      </a:cubicBezTo>
                      <a:lnTo>
                        <a:pt x="3416537" y="1370871"/>
                      </a:lnTo>
                      <a:cubicBezTo>
                        <a:pt x="3416537" y="1522297"/>
                        <a:pt x="3293782" y="1645052"/>
                        <a:pt x="3142356" y="1645052"/>
                      </a:cubicBezTo>
                      <a:lnTo>
                        <a:pt x="274181" y="1645052"/>
                      </a:lnTo>
                      <a:cubicBezTo>
                        <a:pt x="122755" y="1645052"/>
                        <a:pt x="0" y="1522297"/>
                        <a:pt x="0" y="1370871"/>
                      </a:cubicBezTo>
                      <a:lnTo>
                        <a:pt x="0" y="27418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1265" tIns="141265" rIns="141265" bIns="141265" numCol="1" spcCol="1270" anchor="ctr" anchorCtr="0">
                  <a:noAutofit/>
                </a:bodyPr>
                <a:lstStyle/>
                <a:p>
                  <a:pPr defTabSz="711200">
                    <a:lnSpc>
                      <a:spcPct val="90000"/>
                    </a:lnSpc>
                    <a:spcBef>
                      <a:spcPct val="0"/>
                    </a:spcBef>
                    <a:spcAft>
                      <a:spcPct val="35000"/>
                    </a:spcAft>
                    <a:defRPr/>
                  </a:pPr>
                  <a:r>
                    <a:rPr lang="en-US" sz="1600" b="1" dirty="0">
                      <a:solidFill>
                        <a:prstClr val="black">
                          <a:hueOff val="0"/>
                          <a:satOff val="0"/>
                          <a:lumOff val="0"/>
                          <a:alphaOff val="0"/>
                        </a:prstClr>
                      </a:solidFill>
                      <a:latin typeface="Calibri"/>
                    </a:rPr>
                    <a:t>M2</a:t>
                  </a:r>
                  <a:r>
                    <a:rPr lang="en-US" sz="1100" dirty="0">
                      <a:solidFill>
                        <a:prstClr val="black">
                          <a:hueOff val="0"/>
                          <a:satOff val="0"/>
                          <a:lumOff val="0"/>
                          <a:alphaOff val="0"/>
                        </a:prstClr>
                      </a:solidFill>
                      <a:latin typeface="Calibri"/>
                    </a:rPr>
                    <a:t/>
                  </a:r>
                  <a:br>
                    <a:rPr lang="en-US" sz="11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Requires M1</a:t>
                  </a:r>
                  <a:br>
                    <a:rPr lang="en-US"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Validated by administrations (or trusted third parties)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Security - Authentication (</a:t>
                  </a:r>
                  <a:r>
                    <a:rPr lang="en-GB" sz="1500" dirty="0" err="1">
                      <a:solidFill>
                        <a:srgbClr val="087670"/>
                      </a:solidFill>
                      <a:latin typeface="Calibri"/>
                    </a:rPr>
                    <a:t>eHP</a:t>
                  </a:r>
                  <a:r>
                    <a:rPr lang="en-GB" sz="1500" dirty="0">
                      <a:solidFill>
                        <a:prstClr val="black">
                          <a:hueOff val="0"/>
                          <a:satOff val="0"/>
                          <a:lumOff val="0"/>
                          <a:alphaOff val="0"/>
                        </a:prstClr>
                      </a:solidFill>
                      <a:latin typeface="Calibri"/>
                    </a:rPr>
                    <a:t>)</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Interoperability (</a:t>
                  </a:r>
                  <a:r>
                    <a:rPr lang="en-GB" sz="1500" dirty="0" err="1">
                      <a:solidFill>
                        <a:srgbClr val="087670"/>
                      </a:solidFill>
                      <a:latin typeface="Calibri"/>
                    </a:rPr>
                    <a:t>eHP</a:t>
                  </a:r>
                  <a:r>
                    <a:rPr lang="en-GB" sz="1500" dirty="0">
                      <a:solidFill>
                        <a:prstClr val="black">
                          <a:hueOff val="0"/>
                          <a:satOff val="0"/>
                          <a:lumOff val="0"/>
                          <a:alphaOff val="0"/>
                        </a:prstClr>
                      </a:solidFill>
                      <a:latin typeface="Calibri"/>
                    </a:rPr>
                    <a:t> + SPF -FOD) </a:t>
                  </a:r>
                  <a:br>
                    <a:rPr lang="en-GB" sz="1500" dirty="0">
                      <a:solidFill>
                        <a:prstClr val="black">
                          <a:hueOff val="0"/>
                          <a:satOff val="0"/>
                          <a:lumOff val="0"/>
                          <a:alphaOff val="0"/>
                        </a:prstClr>
                      </a:solidFill>
                      <a:latin typeface="Calibri"/>
                    </a:rPr>
                  </a:br>
                  <a:r>
                    <a:rPr lang="en-GB" sz="1500" dirty="0">
                      <a:solidFill>
                        <a:prstClr val="black">
                          <a:hueOff val="0"/>
                          <a:satOff val="0"/>
                          <a:lumOff val="0"/>
                          <a:alphaOff val="0"/>
                        </a:prstClr>
                      </a:solidFill>
                      <a:latin typeface="Calibri"/>
                    </a:rPr>
                    <a:t>Scientific evidence (publications</a:t>
                  </a:r>
                  <a:r>
                    <a:rPr lang="en-GB" sz="1100" dirty="0">
                      <a:solidFill>
                        <a:prstClr val="black">
                          <a:hueOff val="0"/>
                          <a:satOff val="0"/>
                          <a:lumOff val="0"/>
                          <a:alphaOff val="0"/>
                        </a:prstClr>
                      </a:solidFill>
                      <a:latin typeface="Calibri"/>
                    </a:rPr>
                    <a:t>) </a:t>
                  </a:r>
                  <a:endParaRPr lang="en-US" sz="1100" dirty="0">
                    <a:solidFill>
                      <a:prstClr val="black">
                        <a:hueOff val="0"/>
                        <a:satOff val="0"/>
                        <a:lumOff val="0"/>
                        <a:alphaOff val="0"/>
                      </a:prstClr>
                    </a:solidFill>
                    <a:latin typeface="Calibri"/>
                  </a:endParaRPr>
                </a:p>
              </p:txBody>
            </p:sp>
            <p:sp>
              <p:nvSpPr>
                <p:cNvPr id="17" name="Freeform 16"/>
                <p:cNvSpPr/>
                <p:nvPr/>
              </p:nvSpPr>
              <p:spPr>
                <a:xfrm>
                  <a:off x="4177784" y="4671798"/>
                  <a:ext cx="3416537" cy="1249855"/>
                </a:xfrm>
                <a:custGeom>
                  <a:avLst/>
                  <a:gdLst>
                    <a:gd name="connsiteX0" fmla="*/ 0 w 3416537"/>
                    <a:gd name="connsiteY0" fmla="*/ 208313 h 1249855"/>
                    <a:gd name="connsiteX1" fmla="*/ 208313 w 3416537"/>
                    <a:gd name="connsiteY1" fmla="*/ 0 h 1249855"/>
                    <a:gd name="connsiteX2" fmla="*/ 3208224 w 3416537"/>
                    <a:gd name="connsiteY2" fmla="*/ 0 h 1249855"/>
                    <a:gd name="connsiteX3" fmla="*/ 3416537 w 3416537"/>
                    <a:gd name="connsiteY3" fmla="*/ 208313 h 1249855"/>
                    <a:gd name="connsiteX4" fmla="*/ 3416537 w 3416537"/>
                    <a:gd name="connsiteY4" fmla="*/ 1041542 h 1249855"/>
                    <a:gd name="connsiteX5" fmla="*/ 3208224 w 3416537"/>
                    <a:gd name="connsiteY5" fmla="*/ 1249855 h 1249855"/>
                    <a:gd name="connsiteX6" fmla="*/ 208313 w 3416537"/>
                    <a:gd name="connsiteY6" fmla="*/ 1249855 h 1249855"/>
                    <a:gd name="connsiteX7" fmla="*/ 0 w 3416537"/>
                    <a:gd name="connsiteY7" fmla="*/ 1041542 h 1249855"/>
                    <a:gd name="connsiteX8" fmla="*/ 0 w 3416537"/>
                    <a:gd name="connsiteY8" fmla="*/ 208313 h 12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6537" h="1249855">
                      <a:moveTo>
                        <a:pt x="0" y="208313"/>
                      </a:moveTo>
                      <a:cubicBezTo>
                        <a:pt x="0" y="93265"/>
                        <a:pt x="93265" y="0"/>
                        <a:pt x="208313" y="0"/>
                      </a:cubicBezTo>
                      <a:lnTo>
                        <a:pt x="3208224" y="0"/>
                      </a:lnTo>
                      <a:cubicBezTo>
                        <a:pt x="3323272" y="0"/>
                        <a:pt x="3416537" y="93265"/>
                        <a:pt x="3416537" y="208313"/>
                      </a:cubicBezTo>
                      <a:lnTo>
                        <a:pt x="3416537" y="1041542"/>
                      </a:lnTo>
                      <a:cubicBezTo>
                        <a:pt x="3416537" y="1156590"/>
                        <a:pt x="3323272" y="1249855"/>
                        <a:pt x="3208224" y="1249855"/>
                      </a:cubicBezTo>
                      <a:lnTo>
                        <a:pt x="208313" y="1249855"/>
                      </a:lnTo>
                      <a:cubicBezTo>
                        <a:pt x="93265" y="1249855"/>
                        <a:pt x="0" y="1156590"/>
                        <a:pt x="0" y="1041542"/>
                      </a:cubicBezTo>
                      <a:lnTo>
                        <a:pt x="0" y="20831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973" tIns="121973" rIns="121973" bIns="121973" numCol="1" spcCol="1270" anchor="ctr" anchorCtr="0">
                  <a:noAutofit/>
                </a:bodyPr>
                <a:lstStyle/>
                <a:p>
                  <a:pPr defTabSz="711200">
                    <a:lnSpc>
                      <a:spcPct val="90000"/>
                    </a:lnSpc>
                    <a:spcBef>
                      <a:spcPct val="0"/>
                    </a:spcBef>
                    <a:spcAft>
                      <a:spcPct val="35000"/>
                    </a:spcAft>
                    <a:defRPr/>
                  </a:pPr>
                  <a:r>
                    <a:rPr lang="en-US" sz="1600" b="1" dirty="0">
                      <a:solidFill>
                        <a:prstClr val="black">
                          <a:hueOff val="0"/>
                          <a:satOff val="0"/>
                          <a:lumOff val="0"/>
                          <a:alphaOff val="0"/>
                        </a:prstClr>
                      </a:solidFill>
                      <a:latin typeface="Calibri"/>
                    </a:rPr>
                    <a:t>M1</a:t>
                  </a:r>
                  <a:r>
                    <a:rPr lang="en-US" sz="1400" dirty="0">
                      <a:solidFill>
                        <a:prstClr val="black">
                          <a:hueOff val="0"/>
                          <a:satOff val="0"/>
                          <a:lumOff val="0"/>
                          <a:alphaOff val="0"/>
                        </a:prstClr>
                      </a:solidFill>
                      <a:latin typeface="Calibri"/>
                    </a:rPr>
                    <a:t/>
                  </a:r>
                  <a:br>
                    <a:rPr lang="en-US" sz="14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CE certified as Medical device AFMPS-FAGG)</a:t>
                  </a:r>
                  <a:br>
                    <a:rPr lang="en-US" sz="15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GDPR compliant</a:t>
                  </a:r>
                  <a:br>
                    <a:rPr lang="en-US" sz="1500" dirty="0">
                      <a:solidFill>
                        <a:prstClr val="black">
                          <a:hueOff val="0"/>
                          <a:satOff val="0"/>
                          <a:lumOff val="0"/>
                          <a:alphaOff val="0"/>
                        </a:prstClr>
                      </a:solidFill>
                      <a:latin typeface="Calibri"/>
                    </a:rPr>
                  </a:br>
                  <a:r>
                    <a:rPr lang="en-US" sz="1500" dirty="0">
                      <a:solidFill>
                        <a:prstClr val="black">
                          <a:hueOff val="0"/>
                          <a:satOff val="0"/>
                          <a:lumOff val="0"/>
                          <a:alphaOff val="0"/>
                        </a:prstClr>
                      </a:solidFill>
                      <a:latin typeface="Calibri"/>
                    </a:rPr>
                    <a:t>Belgian privacy law compliant</a:t>
                  </a:r>
                </a:p>
              </p:txBody>
            </p:sp>
          </p:grpSp>
          <p:sp>
            <p:nvSpPr>
              <p:cNvPr id="8" name="Up Arrow 7"/>
              <p:cNvSpPr/>
              <p:nvPr/>
            </p:nvSpPr>
            <p:spPr>
              <a:xfrm>
                <a:off x="6084168" y="40770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BE" sz="1600" dirty="0">
                    <a:solidFill>
                      <a:prstClr val="white"/>
                    </a:solidFill>
                    <a:latin typeface="Calibri"/>
                  </a:rPr>
                  <a:t>BE </a:t>
                </a:r>
                <a:r>
                  <a:rPr lang="fr-BE" sz="1600" dirty="0" err="1">
                    <a:solidFill>
                      <a:prstClr val="white"/>
                    </a:solidFill>
                    <a:latin typeface="Calibri"/>
                  </a:rPr>
                  <a:t>mHealth</a:t>
                </a:r>
                <a:r>
                  <a:rPr lang="fr-BE" sz="1600" dirty="0">
                    <a:solidFill>
                      <a:prstClr val="white"/>
                    </a:solidFill>
                    <a:latin typeface="Calibri"/>
                  </a:rPr>
                  <a:t> Validation</a:t>
                </a:r>
              </a:p>
            </p:txBody>
          </p:sp>
          <p:sp>
            <p:nvSpPr>
              <p:cNvPr id="11" name="Up Arrow 10"/>
              <p:cNvSpPr/>
              <p:nvPr/>
            </p:nvSpPr>
            <p:spPr>
              <a:xfrm>
                <a:off x="5868144" y="2276872"/>
                <a:ext cx="2304256" cy="864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BE" sz="1600" dirty="0" err="1">
                    <a:solidFill>
                      <a:prstClr val="white"/>
                    </a:solidFill>
                    <a:latin typeface="Calibri"/>
                  </a:rPr>
                  <a:t>CostBenefit</a:t>
                </a:r>
                <a:r>
                  <a:rPr lang="fr-BE" sz="1600" dirty="0">
                    <a:solidFill>
                      <a:prstClr val="white"/>
                    </a:solidFill>
                    <a:latin typeface="Calibri"/>
                  </a:rPr>
                  <a:t/>
                </a:r>
                <a:br>
                  <a:rPr lang="fr-BE" sz="1600" dirty="0">
                    <a:solidFill>
                      <a:prstClr val="white"/>
                    </a:solidFill>
                    <a:latin typeface="Calibri"/>
                  </a:rPr>
                </a:br>
                <a:r>
                  <a:rPr lang="fr-BE" sz="1600" dirty="0">
                    <a:solidFill>
                      <a:prstClr val="white"/>
                    </a:solidFill>
                    <a:latin typeface="Calibri"/>
                  </a:rPr>
                  <a:t>Triple </a:t>
                </a:r>
                <a:r>
                  <a:rPr lang="fr-BE" sz="1600" dirty="0" err="1">
                    <a:solidFill>
                      <a:prstClr val="white"/>
                    </a:solidFill>
                    <a:latin typeface="Calibri"/>
                  </a:rPr>
                  <a:t>Aim</a:t>
                </a:r>
                <a:endParaRPr lang="fr-BE" sz="1600" dirty="0">
                  <a:solidFill>
                    <a:prstClr val="white"/>
                  </a:solidFill>
                  <a:latin typeface="Calibri"/>
                </a:endParaRPr>
              </a:p>
            </p:txBody>
          </p:sp>
          <p:sp>
            <p:nvSpPr>
              <p:cNvPr id="12" name="Right Arrow 11"/>
              <p:cNvSpPr/>
              <p:nvPr/>
            </p:nvSpPr>
            <p:spPr>
              <a:xfrm>
                <a:off x="-540568" y="4365104"/>
                <a:ext cx="2592288" cy="129614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BE" dirty="0">
                    <a:solidFill>
                      <a:prstClr val="white"/>
                    </a:solidFill>
                    <a:latin typeface="Calibri"/>
                  </a:rPr>
                  <a:t>CE </a:t>
                </a:r>
              </a:p>
              <a:p>
                <a:pPr algn="ctr">
                  <a:defRPr/>
                </a:pPr>
                <a:r>
                  <a:rPr lang="fr-BE" dirty="0" err="1">
                    <a:solidFill>
                      <a:prstClr val="white"/>
                    </a:solidFill>
                    <a:latin typeface="Calibri"/>
                  </a:rPr>
                  <a:t>Medical</a:t>
                </a:r>
                <a:r>
                  <a:rPr lang="fr-BE" dirty="0">
                    <a:solidFill>
                      <a:prstClr val="white"/>
                    </a:solidFill>
                    <a:latin typeface="Calibri"/>
                  </a:rPr>
                  <a:t> </a:t>
                </a:r>
                <a:r>
                  <a:rPr lang="fr-BE" dirty="0" err="1">
                    <a:solidFill>
                      <a:prstClr val="white"/>
                    </a:solidFill>
                    <a:latin typeface="Calibri"/>
                  </a:rPr>
                  <a:t>device</a:t>
                </a:r>
                <a:endParaRPr lang="fr-BE" dirty="0">
                  <a:solidFill>
                    <a:prstClr val="white"/>
                  </a:solidFill>
                  <a:latin typeface="Calibri"/>
                </a:endParaRPr>
              </a:p>
            </p:txBody>
          </p:sp>
        </p:grpSp>
        <p:sp>
          <p:nvSpPr>
            <p:cNvPr id="23" name="Curved Up Arrow 22"/>
            <p:cNvSpPr/>
            <p:nvPr/>
          </p:nvSpPr>
          <p:spPr>
            <a:xfrm>
              <a:off x="1115616" y="5589240"/>
              <a:ext cx="6768752" cy="79208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BE">
                <a:solidFill>
                  <a:prstClr val="black"/>
                </a:solidFill>
                <a:latin typeface="Calibri"/>
              </a:endParaRPr>
            </a:p>
          </p:txBody>
        </p:sp>
      </p:gr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41</a:t>
            </a:fld>
            <a:r>
              <a:rPr lang="fr-BE" smtClean="0"/>
              <a:t> </a:t>
            </a:r>
            <a:endParaRPr lang="fr-BE" dirty="0"/>
          </a:p>
        </p:txBody>
      </p:sp>
    </p:spTree>
    <p:extLst>
      <p:ext uri="{BB962C8B-B14F-4D97-AF65-F5344CB8AC3E}">
        <p14:creationId xmlns:p14="http://schemas.microsoft.com/office/powerpoint/2010/main" val="1777601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fr-BE" dirty="0"/>
          </a:p>
        </p:txBody>
      </p:sp>
      <p:sp>
        <p:nvSpPr>
          <p:cNvPr id="3" name="Content Placeholder 2"/>
          <p:cNvSpPr>
            <a:spLocks noGrp="1"/>
          </p:cNvSpPr>
          <p:nvPr>
            <p:ph idx="1"/>
          </p:nvPr>
        </p:nvSpPr>
        <p:spPr/>
        <p:txBody>
          <a:bodyPr/>
          <a:lstStyle/>
          <a:p>
            <a:pPr>
              <a:buFont typeface="Calibri" panose="020F0502020204030204" pitchFamily="34" charset="0"/>
              <a:buChar char="◌"/>
            </a:pPr>
            <a:r>
              <a:rPr lang="nl-BE" dirty="0" smtClean="0"/>
              <a:t>De registers zijn geoptimaliseerd en </a:t>
            </a:r>
            <a:r>
              <a:rPr lang="nl-BE" dirty="0" err="1" smtClean="0"/>
              <a:t>geüniformiseerd</a:t>
            </a:r>
            <a:r>
              <a:rPr lang="nl-BE" dirty="0" smtClean="0"/>
              <a:t> en de registratie gebeurt zoveel mogelijk automatisch vanuit het EMD/EPD</a:t>
            </a:r>
          </a:p>
          <a:p>
            <a:pPr lvl="1">
              <a:buFont typeface="Arial" panose="020B0604020202020204" pitchFamily="34" charset="0"/>
              <a:buChar char="•"/>
            </a:pPr>
            <a:r>
              <a:rPr lang="nl-BE" dirty="0" smtClean="0"/>
              <a:t>connectoren ter beschikking gesteld door </a:t>
            </a:r>
            <a:r>
              <a:rPr lang="nl-BE" dirty="0" err="1" smtClean="0"/>
              <a:t>HealthData</a:t>
            </a:r>
            <a:endParaRPr lang="nl-BE" dirty="0" smtClean="0"/>
          </a:p>
          <a:p>
            <a:pPr lvl="1">
              <a:buFont typeface="Arial" panose="020B0604020202020204" pitchFamily="34" charset="0"/>
              <a:buChar char="•"/>
            </a:pPr>
            <a:r>
              <a:rPr lang="nl-BE" dirty="0" smtClean="0"/>
              <a:t>blijft een actiepunt (4.11) in </a:t>
            </a:r>
            <a:r>
              <a:rPr lang="nl-BE" dirty="0" err="1" smtClean="0"/>
              <a:t>roadmap</a:t>
            </a:r>
            <a:r>
              <a:rPr lang="nl-BE" dirty="0" smtClean="0"/>
              <a:t> 3.0</a:t>
            </a:r>
          </a:p>
          <a:p>
            <a:pPr lvl="2">
              <a:buFont typeface="Calibri" panose="020F0502020204030204" pitchFamily="34" charset="0"/>
              <a:buChar char="−"/>
            </a:pPr>
            <a:r>
              <a:rPr lang="nl-BE" dirty="0"/>
              <a:t>er is onvoldoende inzicht of de </a:t>
            </a:r>
            <a:r>
              <a:rPr lang="nl-BE" dirty="0" smtClean="0"/>
              <a:t>verzamelde informatie </a:t>
            </a:r>
            <a:r>
              <a:rPr lang="nl-BE" dirty="0"/>
              <a:t>in de verschillende registers een </a:t>
            </a:r>
            <a:r>
              <a:rPr lang="nl-BE" dirty="0" err="1"/>
              <a:t>kwaliteitsverhogend</a:t>
            </a:r>
            <a:r>
              <a:rPr lang="nl-BE" dirty="0"/>
              <a:t> effect </a:t>
            </a:r>
            <a:r>
              <a:rPr lang="nl-BE" dirty="0" smtClean="0"/>
              <a:t>heeft</a:t>
            </a:r>
          </a:p>
          <a:p>
            <a:pPr lvl="2">
              <a:buFont typeface="Calibri" panose="020F0502020204030204" pitchFamily="34" charset="0"/>
              <a:buChar char="−"/>
            </a:pPr>
            <a:r>
              <a:rPr lang="nl-BE" dirty="0" smtClean="0"/>
              <a:t>gegevens </a:t>
            </a:r>
            <a:r>
              <a:rPr lang="nl-BE" dirty="0"/>
              <a:t>die aangeleverd moeten </a:t>
            </a:r>
            <a:r>
              <a:rPr lang="nl-BE" dirty="0" smtClean="0"/>
              <a:t>een </a:t>
            </a:r>
            <a:r>
              <a:rPr lang="nl-BE" dirty="0"/>
              <a:t>algemeen nut ondersteunen</a:t>
            </a:r>
          </a:p>
          <a:p>
            <a:pPr lvl="2">
              <a:buFont typeface="Calibri" panose="020F0502020204030204" pitchFamily="34" charset="0"/>
              <a:buChar char="◌"/>
            </a:pPr>
            <a:endParaRPr lang="nl-BE" dirty="0" smtClean="0"/>
          </a:p>
          <a:p>
            <a:pPr lvl="1">
              <a:buFont typeface="Calibri" panose="020F0502020204030204" pitchFamily="34" charset="0"/>
              <a:buChar char="◌"/>
            </a:pPr>
            <a:endParaRPr lang="nl-BE" dirty="0" smtClean="0"/>
          </a:p>
          <a:p>
            <a:endParaRPr lang="nl-BE" dirty="0" smtClean="0"/>
          </a:p>
          <a:p>
            <a:endParaRPr lang="fr-BE"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42</a:t>
            </a:fld>
            <a:r>
              <a:rPr lang="fr-BE" smtClean="0"/>
              <a:t> </a:t>
            </a:r>
            <a:endParaRPr lang="fr-BE" dirty="0"/>
          </a:p>
        </p:txBody>
      </p:sp>
    </p:spTree>
    <p:extLst>
      <p:ext uri="{BB962C8B-B14F-4D97-AF65-F5344CB8AC3E}">
        <p14:creationId xmlns:p14="http://schemas.microsoft.com/office/powerpoint/2010/main" val="40514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2.0: zorgverstrekkers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nl-BE" dirty="0"/>
              <a:t>Tracering van implantaten en geneesmiddelen gebeurt volgens internationale normen</a:t>
            </a:r>
          </a:p>
          <a:p>
            <a:endParaRPr lang="nl-BE" dirty="0"/>
          </a:p>
          <a:p>
            <a:pPr>
              <a:buFont typeface="Wingdings" panose="05000000000000000000" pitchFamily="2" charset="2"/>
              <a:buChar char="ü"/>
            </a:pPr>
            <a:r>
              <a:rPr lang="nl-BE" dirty="0"/>
              <a:t>Alle gegevensuitwisseling tussen de zorgverstrekkers en de ziekenfondsen verloopt </a:t>
            </a:r>
            <a:r>
              <a:rPr lang="nl-BE" dirty="0" smtClean="0"/>
              <a:t>elektronisch</a:t>
            </a:r>
          </a:p>
          <a:p>
            <a:pPr lvl="1">
              <a:buFont typeface="Arial" panose="020B0604020202020204" pitchFamily="34" charset="0"/>
              <a:buChar char="•"/>
            </a:pPr>
            <a:r>
              <a:rPr lang="nl-BE" dirty="0" smtClean="0"/>
              <a:t>zijn gerealiseerd voor huisartsen</a:t>
            </a:r>
          </a:p>
          <a:p>
            <a:pPr lvl="2">
              <a:buFont typeface="Calibri" panose="020F0502020204030204" pitchFamily="34" charset="0"/>
              <a:buChar char="−"/>
            </a:pPr>
            <a:r>
              <a:rPr lang="nl-BE" dirty="0" smtClean="0"/>
              <a:t>raadpleging verzekerbaarheidstoestand</a:t>
            </a:r>
          </a:p>
          <a:p>
            <a:pPr lvl="2">
              <a:buFont typeface="Calibri" panose="020F0502020204030204" pitchFamily="34" charset="0"/>
              <a:buChar char="−"/>
            </a:pPr>
            <a:r>
              <a:rPr lang="nl-BE" dirty="0" smtClean="0"/>
              <a:t>hoofdstuk IV-akkoorden</a:t>
            </a:r>
          </a:p>
          <a:p>
            <a:pPr lvl="2">
              <a:buFont typeface="Calibri" panose="020F0502020204030204" pitchFamily="34" charset="0"/>
              <a:buChar char="−"/>
            </a:pPr>
            <a:r>
              <a:rPr lang="nl-BE" dirty="0" err="1" smtClean="0"/>
              <a:t>eFac</a:t>
            </a:r>
            <a:r>
              <a:rPr lang="nl-BE" dirty="0" smtClean="0"/>
              <a:t> (facturatiebestanden)</a:t>
            </a:r>
          </a:p>
          <a:p>
            <a:pPr lvl="2">
              <a:buFont typeface="Calibri" panose="020F0502020204030204" pitchFamily="34" charset="0"/>
              <a:buChar char="−"/>
            </a:pPr>
            <a:r>
              <a:rPr lang="nl-BE" dirty="0" err="1" smtClean="0"/>
              <a:t>eAttest</a:t>
            </a:r>
            <a:r>
              <a:rPr lang="nl-BE" dirty="0" smtClean="0"/>
              <a:t> (getuigschriften van verstrekte hulp)</a:t>
            </a:r>
          </a:p>
          <a:p>
            <a:pPr lvl="1">
              <a:buFont typeface="Arial" panose="020B0604020202020204" pitchFamily="34" charset="0"/>
              <a:buChar char="•"/>
            </a:pPr>
            <a:r>
              <a:rPr lang="nl-BE" dirty="0" smtClean="0"/>
              <a:t>blijft een reeks actiepunten (6.1 tem 6.7) in </a:t>
            </a:r>
            <a:r>
              <a:rPr lang="nl-BE" dirty="0" err="1" smtClean="0"/>
              <a:t>roadmap</a:t>
            </a:r>
            <a:r>
              <a:rPr lang="nl-BE" dirty="0" smtClean="0"/>
              <a:t> 3.0 </a:t>
            </a:r>
            <a:endParaRPr lang="nl-BE"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43</a:t>
            </a:fld>
            <a:r>
              <a:rPr lang="fr-BE" smtClean="0"/>
              <a:t> </a:t>
            </a:r>
            <a:endParaRPr lang="fr-BE" dirty="0"/>
          </a:p>
        </p:txBody>
      </p:sp>
    </p:spTree>
    <p:extLst>
      <p:ext uri="{BB962C8B-B14F-4D97-AF65-F5344CB8AC3E}">
        <p14:creationId xmlns:p14="http://schemas.microsoft.com/office/powerpoint/2010/main" val="543175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Roadmap 3.0: ziekenfondsen</a:t>
            </a:r>
            <a:endParaRPr lang="nl-BE" dirty="0"/>
          </a:p>
        </p:txBody>
      </p:sp>
      <p:sp>
        <p:nvSpPr>
          <p:cNvPr id="3" name="Content Placeholder 2"/>
          <p:cNvSpPr>
            <a:spLocks noGrp="1"/>
          </p:cNvSpPr>
          <p:nvPr>
            <p:ph idx="1"/>
          </p:nvPr>
        </p:nvSpPr>
        <p:spPr/>
        <p:txBody>
          <a:bodyPr/>
          <a:lstStyle/>
          <a:p>
            <a:r>
              <a:rPr lang="fr-FR" dirty="0" err="1" smtClean="0"/>
              <a:t>eAttest</a:t>
            </a:r>
            <a:r>
              <a:rPr lang="fr-FR" dirty="0" smtClean="0"/>
              <a:t> </a:t>
            </a:r>
            <a:r>
              <a:rPr lang="fr-FR" dirty="0" err="1" smtClean="0"/>
              <a:t>voor</a:t>
            </a:r>
            <a:r>
              <a:rPr lang="fr-FR" dirty="0" smtClean="0"/>
              <a:t> arts-</a:t>
            </a:r>
            <a:r>
              <a:rPr lang="fr-FR" dirty="0" err="1" smtClean="0"/>
              <a:t>specialist</a:t>
            </a:r>
            <a:r>
              <a:rPr lang="fr-FR" dirty="0" smtClean="0"/>
              <a:t>, </a:t>
            </a:r>
            <a:r>
              <a:rPr lang="fr-FR" dirty="0" err="1" smtClean="0"/>
              <a:t>tandarts</a:t>
            </a:r>
            <a:r>
              <a:rPr lang="fr-FR" dirty="0" smtClean="0"/>
              <a:t>, </a:t>
            </a:r>
            <a:r>
              <a:rPr lang="fr-FR" dirty="0" err="1" smtClean="0"/>
              <a:t>kine</a:t>
            </a:r>
            <a:r>
              <a:rPr lang="fr-FR" dirty="0" smtClean="0"/>
              <a:t> &amp; </a:t>
            </a:r>
            <a:r>
              <a:rPr lang="fr-FR" dirty="0" err="1" smtClean="0"/>
              <a:t>logopedisten</a:t>
            </a:r>
            <a:endParaRPr lang="fr-FR" dirty="0" smtClean="0"/>
          </a:p>
          <a:p>
            <a:r>
              <a:rPr lang="fr-FR" dirty="0" err="1" smtClean="0"/>
              <a:t>eFac</a:t>
            </a:r>
            <a:r>
              <a:rPr lang="fr-FR" dirty="0" smtClean="0"/>
              <a:t> </a:t>
            </a:r>
            <a:r>
              <a:rPr lang="fr-FR" dirty="0" err="1" smtClean="0"/>
              <a:t>voor</a:t>
            </a:r>
            <a:r>
              <a:rPr lang="fr-FR" dirty="0" smtClean="0"/>
              <a:t> </a:t>
            </a:r>
            <a:r>
              <a:rPr lang="fr-FR" dirty="0" err="1" smtClean="0"/>
              <a:t>medische</a:t>
            </a:r>
            <a:r>
              <a:rPr lang="fr-FR" dirty="0" smtClean="0"/>
              <a:t> </a:t>
            </a:r>
            <a:r>
              <a:rPr lang="fr-FR" dirty="0" err="1" smtClean="0"/>
              <a:t>huizen</a:t>
            </a:r>
            <a:r>
              <a:rPr lang="fr-FR" dirty="0" smtClean="0"/>
              <a:t>, </a:t>
            </a:r>
            <a:r>
              <a:rPr lang="fr-FR" dirty="0" err="1" smtClean="0"/>
              <a:t>kine</a:t>
            </a:r>
            <a:r>
              <a:rPr lang="fr-FR" dirty="0" smtClean="0"/>
              <a:t> &amp; </a:t>
            </a:r>
            <a:r>
              <a:rPr lang="fr-FR" dirty="0" err="1" smtClean="0"/>
              <a:t>logopedisten</a:t>
            </a:r>
            <a:endParaRPr lang="fr-FR" dirty="0" smtClean="0"/>
          </a:p>
          <a:p>
            <a:r>
              <a:rPr lang="fr-FR" dirty="0" err="1" smtClean="0"/>
              <a:t>raadpleging</a:t>
            </a:r>
            <a:r>
              <a:rPr lang="fr-FR" dirty="0" smtClean="0"/>
              <a:t> van </a:t>
            </a:r>
            <a:r>
              <a:rPr lang="fr-FR" dirty="0" err="1" smtClean="0"/>
              <a:t>lid-gegevens</a:t>
            </a:r>
            <a:endParaRPr lang="fr-FR" dirty="0" smtClean="0"/>
          </a:p>
          <a:p>
            <a:r>
              <a:rPr lang="fr-FR" dirty="0" err="1" smtClean="0"/>
              <a:t>digitalisatie</a:t>
            </a:r>
            <a:r>
              <a:rPr lang="fr-FR" dirty="0" smtClean="0"/>
              <a:t> van </a:t>
            </a:r>
            <a:r>
              <a:rPr lang="fr-FR" dirty="0" err="1" smtClean="0"/>
              <a:t>revalidatie-overeenkomsten</a:t>
            </a:r>
            <a:endParaRPr lang="fr-FR" dirty="0" smtClean="0"/>
          </a:p>
          <a:p>
            <a:r>
              <a:rPr lang="fr-FR" dirty="0" err="1" smtClean="0"/>
              <a:t>verdere</a:t>
            </a:r>
            <a:r>
              <a:rPr lang="fr-FR" dirty="0" smtClean="0"/>
              <a:t> </a:t>
            </a:r>
            <a:r>
              <a:rPr lang="fr-FR" dirty="0" err="1" smtClean="0"/>
              <a:t>digitalisatie</a:t>
            </a:r>
            <a:r>
              <a:rPr lang="fr-FR" dirty="0" smtClean="0"/>
              <a:t> van </a:t>
            </a:r>
            <a:r>
              <a:rPr lang="fr-FR" dirty="0" err="1" smtClean="0"/>
              <a:t>hoofdstuk</a:t>
            </a:r>
            <a:r>
              <a:rPr lang="fr-FR" dirty="0" smtClean="0"/>
              <a:t> IV-</a:t>
            </a:r>
            <a:r>
              <a:rPr lang="fr-FR" dirty="0" err="1" smtClean="0"/>
              <a:t>akkoorden</a:t>
            </a:r>
            <a:endParaRPr lang="fr-FR" dirty="0" smtClean="0"/>
          </a:p>
          <a:p>
            <a:r>
              <a:rPr lang="fr-FR" dirty="0" err="1" smtClean="0"/>
              <a:t>abonnementen</a:t>
            </a:r>
            <a:r>
              <a:rPr lang="fr-FR" dirty="0" smtClean="0"/>
              <a:t> </a:t>
            </a:r>
            <a:r>
              <a:rPr lang="fr-FR" dirty="0" err="1" smtClean="0"/>
              <a:t>bij</a:t>
            </a:r>
            <a:r>
              <a:rPr lang="fr-FR" dirty="0" smtClean="0"/>
              <a:t> </a:t>
            </a:r>
            <a:r>
              <a:rPr lang="fr-FR" dirty="0" err="1" smtClean="0"/>
              <a:t>medische</a:t>
            </a:r>
            <a:r>
              <a:rPr lang="fr-FR" dirty="0" smtClean="0"/>
              <a:t> </a:t>
            </a:r>
            <a:r>
              <a:rPr lang="fr-FR" dirty="0" err="1" smtClean="0"/>
              <a:t>huizen</a:t>
            </a:r>
            <a:endParaRPr lang="fr-FR" dirty="0" smtClean="0"/>
          </a:p>
          <a:p>
            <a:r>
              <a:rPr lang="fr-FR" dirty="0" err="1" smtClean="0"/>
              <a:t>digitalisatie</a:t>
            </a:r>
            <a:r>
              <a:rPr lang="fr-FR" dirty="0" smtClean="0"/>
              <a:t> van </a:t>
            </a:r>
            <a:r>
              <a:rPr lang="fr-FR" dirty="0" err="1" smtClean="0"/>
              <a:t>kine-akkoorden</a:t>
            </a:r>
            <a:endParaRPr lang="fr-FR" dirty="0"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44</a:t>
            </a:fld>
            <a:r>
              <a:rPr lang="fr-BE" smtClean="0"/>
              <a:t> </a:t>
            </a:r>
            <a:endParaRPr lang="fr-BE" dirty="0"/>
          </a:p>
        </p:txBody>
      </p:sp>
    </p:spTree>
    <p:extLst>
      <p:ext uri="{BB962C8B-B14F-4D97-AF65-F5344CB8AC3E}">
        <p14:creationId xmlns:p14="http://schemas.microsoft.com/office/powerpoint/2010/main" val="3529161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zorgverstrekkers</a:t>
            </a:r>
            <a:endParaRPr lang="nl-BE" dirty="0"/>
          </a:p>
        </p:txBody>
      </p:sp>
      <p:sp>
        <p:nvSpPr>
          <p:cNvPr id="22531"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nl-BE" altLang="fr-FR" dirty="0" smtClean="0"/>
              <a:t>De zorgverstrekkers krijgen incentives voor het gebruik van en zinvol toepassen van </a:t>
            </a:r>
            <a:r>
              <a:rPr lang="nl-BE" altLang="fr-FR" dirty="0" err="1" smtClean="0"/>
              <a:t>eGezondheid</a:t>
            </a:r>
            <a:r>
              <a:rPr lang="nl-BE" altLang="fr-FR" dirty="0" smtClean="0"/>
              <a:t>; financiële incentives kunnen zowel een federaal luik hebben als een luik voor de verschillende gemeenschappen en gewesten</a:t>
            </a:r>
          </a:p>
          <a:p>
            <a:pPr>
              <a:buFont typeface="Wingdings" panose="05000000000000000000" pitchFamily="2" charset="2"/>
              <a:buChar char="ü"/>
            </a:pPr>
            <a:endParaRPr lang="nl-BE" altLang="fr-FR" dirty="0" smtClean="0"/>
          </a:p>
          <a:p>
            <a:pPr>
              <a:buFont typeface="Wingdings" panose="05000000000000000000" pitchFamily="2" charset="2"/>
              <a:buChar char="ü"/>
            </a:pPr>
            <a:r>
              <a:rPr lang="nl-BE" altLang="fr-FR" dirty="0" smtClean="0"/>
              <a:t>Elke zorgverstrekker wordt opgeleid in </a:t>
            </a:r>
            <a:r>
              <a:rPr lang="nl-BE" altLang="fr-FR" dirty="0" err="1" smtClean="0"/>
              <a:t>eGezondheid</a:t>
            </a:r>
            <a:r>
              <a:rPr lang="nl-BE" altLang="fr-FR" dirty="0" smtClean="0"/>
              <a:t>, zowel via het basisonderwijspakket als via navorming </a:t>
            </a:r>
          </a:p>
          <a:p>
            <a:pPr lvl="1"/>
            <a:r>
              <a:rPr lang="nl-BE" dirty="0" smtClean="0"/>
              <a:t>Vlaanderen: </a:t>
            </a:r>
            <a:r>
              <a:rPr lang="nl-BE" dirty="0" err="1" smtClean="0"/>
              <a:t>Eenlijn</a:t>
            </a:r>
            <a:endParaRPr lang="nl-BE" dirty="0" smtClean="0"/>
          </a:p>
          <a:p>
            <a:pPr lvl="1"/>
            <a:r>
              <a:rPr lang="nl-BE" dirty="0" smtClean="0"/>
              <a:t>Wallonië</a:t>
            </a:r>
            <a:r>
              <a:rPr lang="nl-BE" dirty="0"/>
              <a:t>:  </a:t>
            </a:r>
            <a:r>
              <a:rPr lang="nl-BE" dirty="0" err="1"/>
              <a:t>eSanté</a:t>
            </a:r>
            <a:r>
              <a:rPr lang="nl-BE" dirty="0"/>
              <a:t> </a:t>
            </a:r>
            <a:r>
              <a:rPr lang="nl-BE" dirty="0" err="1"/>
              <a:t>Wallonie</a:t>
            </a:r>
            <a:endParaRPr lang="nl-BE" dirty="0"/>
          </a:p>
          <a:p>
            <a:pPr lvl="1"/>
            <a:r>
              <a:rPr lang="nl-BE" dirty="0"/>
              <a:t>Brussel: eHealth Academy </a:t>
            </a:r>
          </a:p>
          <a:p>
            <a:endParaRPr lang="nl-BE" altLang="fr-FR" dirty="0" smtClean="0"/>
          </a:p>
          <a:p>
            <a:pPr>
              <a:buFont typeface="Wingdings" panose="05000000000000000000" pitchFamily="2" charset="2"/>
              <a:buChar char="ü"/>
            </a:pPr>
            <a:r>
              <a:rPr lang="nl-BE" altLang="fr-FR" dirty="0" smtClean="0"/>
              <a:t>Elke zorgverstrekker heeft een uniek loket ter beschikking voor de verstrekking van alle administratieve informatie ten behoeve van het RIZIV, de FOD Volksgezondheid en de deelstaten (“</a:t>
            </a:r>
            <a:r>
              <a:rPr lang="nl-BE" altLang="fr-FR" dirty="0" err="1" smtClean="0"/>
              <a:t>only</a:t>
            </a:r>
            <a:r>
              <a:rPr lang="nl-BE" altLang="fr-FR" dirty="0" smtClean="0"/>
              <a:t> </a:t>
            </a:r>
            <a:r>
              <a:rPr lang="nl-BE" altLang="fr-FR" dirty="0" err="1" smtClean="0"/>
              <a:t>once</a:t>
            </a:r>
            <a:r>
              <a:rPr lang="nl-BE" altLang="fr-FR" dirty="0" smtClean="0"/>
              <a:t>” principe)</a:t>
            </a:r>
          </a:p>
          <a:p>
            <a:endParaRPr lang="nl-BE" altLang="fr-FR"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45</a:t>
            </a:fld>
            <a:r>
              <a:rPr lang="fr-BE" smtClean="0"/>
              <a:t> </a:t>
            </a:r>
            <a:endParaRPr lang="fr-BE" dirty="0"/>
          </a:p>
        </p:txBody>
      </p:sp>
    </p:spTree>
    <p:extLst>
      <p:ext uri="{BB962C8B-B14F-4D97-AF65-F5344CB8AC3E}">
        <p14:creationId xmlns:p14="http://schemas.microsoft.com/office/powerpoint/2010/main" val="36243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noProof="0" dirty="0" smtClean="0">
                <a:solidFill>
                  <a:srgbClr val="77C9F2"/>
                </a:solidFill>
                <a:latin typeface="+mj-lt"/>
              </a:rPr>
              <a:t>UPPAD</a:t>
            </a:r>
            <a:endParaRPr lang="en-GB" noProof="0" dirty="0">
              <a:solidFill>
                <a:srgbClr val="77C9F2"/>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90" y="1268761"/>
            <a:ext cx="8405683" cy="448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46</a:t>
            </a:fld>
            <a:r>
              <a:rPr lang="fr-BE" smtClean="0"/>
              <a:t> </a:t>
            </a:r>
            <a:endParaRPr lang="fr-BE" dirty="0"/>
          </a:p>
        </p:txBody>
      </p:sp>
    </p:spTree>
    <p:extLst>
      <p:ext uri="{BB962C8B-B14F-4D97-AF65-F5344CB8AC3E}">
        <p14:creationId xmlns:p14="http://schemas.microsoft.com/office/powerpoint/2010/main" val="18641011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23555" name="Content Placeholder 2"/>
          <p:cNvSpPr>
            <a:spLocks noGrp="1"/>
          </p:cNvSpPr>
          <p:nvPr>
            <p:ph idx="1"/>
          </p:nvPr>
        </p:nvSpPr>
        <p:spPr/>
        <p:txBody>
          <a:bodyPr>
            <a:normAutofit/>
          </a:bodyPr>
          <a:lstStyle/>
          <a:p>
            <a:pPr>
              <a:buFont typeface="Wingdings" panose="05000000000000000000" pitchFamily="2" charset="2"/>
              <a:buChar char="ü"/>
            </a:pPr>
            <a:r>
              <a:rPr lang="nl-BE" altLang="fr-FR" dirty="0" smtClean="0"/>
              <a:t>De patiënt heeft toegang tot de informatie over zichzelf die in de beveiligde kluizen en via het hub-</a:t>
            </a:r>
            <a:r>
              <a:rPr lang="nl-BE" altLang="fr-FR" dirty="0" err="1" smtClean="0"/>
              <a:t>metahubsysteem</a:t>
            </a:r>
            <a:r>
              <a:rPr lang="nl-BE" altLang="fr-FR" dirty="0" smtClean="0"/>
              <a:t> beschikbaar is</a:t>
            </a:r>
          </a:p>
          <a:p>
            <a:endParaRPr lang="nl-BE" altLang="fr-FR" dirty="0" smtClean="0"/>
          </a:p>
          <a:p>
            <a:pPr>
              <a:buFont typeface="Calibri" panose="020F0502020204030204" pitchFamily="34" charset="0"/>
              <a:buChar char="◌"/>
            </a:pPr>
            <a:r>
              <a:rPr lang="nl-BE" altLang="fr-FR" dirty="0" smtClean="0"/>
              <a:t>Er wordt onderzocht of het haalbaar is een consolidatieplatform te voorzien waarop voor de patiënt alle informatie wordt samengevoegd met analysetools en vertaaltools ten behoeve van de patiënt, waardoor hij/zij het dossier beter kan begrijpen; dit draagt bij tot de “health </a:t>
            </a:r>
            <a:r>
              <a:rPr lang="nl-BE" altLang="fr-FR" dirty="0" err="1" smtClean="0"/>
              <a:t>literacy</a:t>
            </a:r>
            <a:r>
              <a:rPr lang="nl-BE" altLang="fr-FR" dirty="0" smtClean="0"/>
              <a:t>” van de patiënt</a:t>
            </a:r>
          </a:p>
          <a:p>
            <a:endParaRPr lang="nl-BE" altLang="fr-FR"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47</a:t>
            </a:fld>
            <a:r>
              <a:rPr lang="fr-BE" smtClean="0"/>
              <a:t> </a:t>
            </a:r>
            <a:endParaRPr lang="fr-BE" dirty="0"/>
          </a:p>
        </p:txBody>
      </p:sp>
    </p:spTree>
    <p:extLst>
      <p:ext uri="{BB962C8B-B14F-4D97-AF65-F5344CB8AC3E}">
        <p14:creationId xmlns:p14="http://schemas.microsoft.com/office/powerpoint/2010/main" val="357100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MijnGezondheid</a:t>
            </a:r>
            <a:endParaRPr lang="en-GB"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20" y="1196752"/>
            <a:ext cx="9144000" cy="4828032"/>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48</a:t>
            </a:fld>
            <a:r>
              <a:rPr lang="fr-BE" smtClean="0"/>
              <a:t> </a:t>
            </a:r>
            <a:endParaRPr lang="fr-BE" dirty="0"/>
          </a:p>
        </p:txBody>
      </p:sp>
    </p:spTree>
    <p:extLst>
      <p:ext uri="{BB962C8B-B14F-4D97-AF65-F5344CB8AC3E}">
        <p14:creationId xmlns:p14="http://schemas.microsoft.com/office/powerpoint/2010/main" val="4041827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649" y="946772"/>
            <a:ext cx="6249001" cy="5437053"/>
          </a:xfrm>
          <a:prstGeom prst="rect">
            <a:avLst/>
          </a:prstGeom>
        </p:spPr>
      </p:pic>
      <p:sp>
        <p:nvSpPr>
          <p:cNvPr id="2" name="Title 1"/>
          <p:cNvSpPr>
            <a:spLocks noGrp="1"/>
          </p:cNvSpPr>
          <p:nvPr>
            <p:ph type="title"/>
          </p:nvPr>
        </p:nvSpPr>
        <p:spPr/>
        <p:txBody>
          <a:bodyPr>
            <a:normAutofit/>
          </a:bodyPr>
          <a:lstStyle/>
          <a:p>
            <a:r>
              <a:rPr lang="en-GB" dirty="0" err="1" smtClean="0"/>
              <a:t>MijnGezondheid</a:t>
            </a:r>
            <a:endParaRPr lang="en-GB" noProof="0" dirty="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49</a:t>
            </a:fld>
            <a:r>
              <a:rPr lang="fr-BE" smtClean="0"/>
              <a:t> </a:t>
            </a:r>
            <a:endParaRPr lang="fr-BE" dirty="0"/>
          </a:p>
        </p:txBody>
      </p:sp>
    </p:spTree>
    <p:extLst>
      <p:ext uri="{BB962C8B-B14F-4D97-AF65-F5344CB8AC3E}">
        <p14:creationId xmlns:p14="http://schemas.microsoft.com/office/powerpoint/2010/main" val="1755241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336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600" b="1" dirty="0">
                  <a:solidFill>
                    <a:schemeClr val="bg1"/>
                  </a:solidFill>
                </a:rPr>
                <a:t>Medisch</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319"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0"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1"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2"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3"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24"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nl-BE" dirty="0" err="1" smtClean="0">
                <a:solidFill>
                  <a:srgbClr val="77C9F2"/>
                </a:solidFill>
              </a:rPr>
              <a:t>eGezondheid</a:t>
            </a:r>
            <a:r>
              <a:rPr lang="nl-BE" dirty="0" smtClean="0">
                <a:solidFill>
                  <a:srgbClr val="77C9F2"/>
                </a:solidFill>
              </a:rPr>
              <a:t> in de praktijk</a:t>
            </a:r>
            <a:endParaRPr lang="nl-BE" dirty="0">
              <a:solidFill>
                <a:srgbClr val="77C9F2"/>
              </a:solidFill>
            </a:endParaRPr>
          </a:p>
        </p:txBody>
      </p:sp>
      <p:grpSp>
        <p:nvGrpSpPr>
          <p:cNvPr id="108" name="Group 107"/>
          <p:cNvGrpSpPr>
            <a:grpSpLocks/>
          </p:cNvGrpSpPr>
          <p:nvPr/>
        </p:nvGrpSpPr>
        <p:grpSpPr bwMode="auto">
          <a:xfrm>
            <a:off x="863600" y="5135564"/>
            <a:ext cx="3240088" cy="1089025"/>
            <a:chOff x="483110" y="5136172"/>
            <a:chExt cx="3240360" cy="1088504"/>
          </a:xfrm>
        </p:grpSpPr>
        <p:grpSp>
          <p:nvGrpSpPr>
            <p:cNvPr id="11306"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21069" y="5137894"/>
                <a:ext cx="2024232" cy="1058356"/>
              </a:xfrm>
              <a:prstGeom prst="rect">
                <a:avLst/>
              </a:prstGeom>
            </p:spPr>
            <p:txBody>
              <a:bodyPr>
                <a:normAutofit lnSpcReduction="10000"/>
              </a:bodyPr>
              <a:lstStyle/>
              <a:p>
                <a:pPr>
                  <a:defRPr/>
                </a:pPr>
                <a:endParaRPr lang="nl-BE" sz="1000" dirty="0">
                  <a:solidFill>
                    <a:schemeClr val="bg1"/>
                  </a:solidFill>
                </a:endParaRPr>
              </a:p>
              <a:p>
                <a:pPr algn="ctr">
                  <a:defRPr/>
                </a:pPr>
                <a:r>
                  <a:rPr lang="nl-BE" dirty="0" err="1">
                    <a:solidFill>
                      <a:schemeClr val="bg1"/>
                    </a:solidFill>
                  </a:rPr>
                  <a:t>Onderzoeks-resultaten</a:t>
                </a:r>
                <a:r>
                  <a:rPr lang="nl-BE" dirty="0">
                    <a:solidFill>
                      <a:schemeClr val="bg1"/>
                    </a:solidFill>
                  </a:rPr>
                  <a:t> en verslagen</a:t>
                </a:r>
              </a:p>
              <a:p>
                <a:pPr>
                  <a:defRPr/>
                </a:pPr>
                <a:endParaRPr lang="nl-BE" dirty="0">
                  <a:solidFill>
                    <a:schemeClr val="tx1">
                      <a:lumMod val="95000"/>
                      <a:lumOff val="5000"/>
                    </a:schemeClr>
                  </a:solidFill>
                </a:endParaRPr>
              </a:p>
            </p:txBody>
          </p:sp>
        </p:grpSp>
        <p:pic>
          <p:nvPicPr>
            <p:cNvPr id="11307"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900114" y="1382714"/>
            <a:ext cx="3260725" cy="1158875"/>
            <a:chOff x="518456" y="1382445"/>
            <a:chExt cx="3261456" cy="1158760"/>
          </a:xfrm>
        </p:grpSpPr>
        <p:grpSp>
          <p:nvGrpSpPr>
            <p:cNvPr id="11300" name="Group 93"/>
            <p:cNvGrpSpPr>
              <a:grpSpLocks/>
            </p:cNvGrpSpPr>
            <p:nvPr/>
          </p:nvGrpSpPr>
          <p:grpSpPr bwMode="auto">
            <a:xfrm>
              <a:off x="546770" y="1394932"/>
              <a:ext cx="3233142" cy="1146273"/>
              <a:chOff x="546770" y="1424385"/>
              <a:chExt cx="3233142" cy="1146273"/>
            </a:xfrm>
          </p:grpSpPr>
          <p:grpSp>
            <p:nvGrpSpPr>
              <p:cNvPr id="11302"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nl-BE" dirty="0">
                    <a:solidFill>
                      <a:schemeClr val="bg1"/>
                    </a:solidFill>
                  </a:rPr>
                  <a:t>Summary </a:t>
                </a:r>
                <a:r>
                  <a:rPr lang="nl-BE" dirty="0" err="1">
                    <a:solidFill>
                      <a:schemeClr val="bg1"/>
                    </a:solidFill>
                  </a:rPr>
                  <a:t>electronic</a:t>
                </a:r>
                <a:r>
                  <a:rPr lang="nl-BE" dirty="0">
                    <a:solidFill>
                      <a:schemeClr val="bg1"/>
                    </a:solidFill>
                  </a:rPr>
                  <a:t> health record (</a:t>
                </a:r>
                <a:r>
                  <a:rPr lang="nl-BE" dirty="0" err="1">
                    <a:solidFill>
                      <a:schemeClr val="bg1"/>
                    </a:solidFill>
                  </a:rPr>
                  <a:t>SumEHR</a:t>
                </a:r>
                <a:r>
                  <a:rPr lang="nl-BE" dirty="0">
                    <a:solidFill>
                      <a:schemeClr val="bg1"/>
                    </a:solidFill>
                  </a:rPr>
                  <a:t>)</a:t>
                </a:r>
                <a:endParaRPr lang="nl-BE" dirty="0"/>
              </a:p>
              <a:p>
                <a:pPr>
                  <a:defRPr/>
                </a:pPr>
                <a:endParaRPr lang="nl-BE" dirty="0">
                  <a:solidFill>
                    <a:schemeClr val="tx1">
                      <a:lumMod val="95000"/>
                      <a:lumOff val="5000"/>
                    </a:schemeClr>
                  </a:solidFill>
                </a:endParaRPr>
              </a:p>
            </p:txBody>
          </p:sp>
        </p:grpSp>
        <p:pic>
          <p:nvPicPr>
            <p:cNvPr id="11301"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876301" y="3290888"/>
            <a:ext cx="2460625" cy="1204912"/>
            <a:chOff x="495636" y="3290765"/>
            <a:chExt cx="2459972" cy="1205400"/>
          </a:xfrm>
        </p:grpSpPr>
        <p:grpSp>
          <p:nvGrpSpPr>
            <p:cNvPr id="11295"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99"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a:r>
                  <a:rPr lang="nl-BE" altLang="en-US" sz="1800" dirty="0">
                    <a:solidFill>
                      <a:schemeClr val="bg1"/>
                    </a:solidFill>
                    <a:latin typeface="+mn-lt"/>
                  </a:rPr>
                  <a:t>Medicatie-schema</a:t>
                </a:r>
              </a:p>
            </p:txBody>
          </p:sp>
        </p:grpSp>
        <p:pic>
          <p:nvPicPr>
            <p:cNvPr id="11296"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783263" y="1443038"/>
            <a:ext cx="3257550" cy="1079500"/>
            <a:chOff x="5403035" y="1443044"/>
            <a:chExt cx="3255987" cy="1080120"/>
          </a:xfrm>
        </p:grpSpPr>
        <p:grpSp>
          <p:nvGrpSpPr>
            <p:cNvPr id="11290"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lnSpcReduction="10000"/>
              </a:bodyPr>
              <a:lstStyle/>
              <a:p>
                <a:pPr>
                  <a:defRPr/>
                </a:pPr>
                <a:endParaRPr lang="nl-BE" sz="1000" dirty="0">
                  <a:solidFill>
                    <a:schemeClr val="bg1"/>
                  </a:solidFill>
                </a:endParaRPr>
              </a:p>
              <a:p>
                <a:pPr marL="82550" algn="ctr">
                  <a:defRPr/>
                </a:pPr>
                <a:r>
                  <a:rPr lang="nl-BE" dirty="0">
                    <a:solidFill>
                      <a:schemeClr val="bg1"/>
                    </a:solidFill>
                  </a:rPr>
                  <a:t>Richtlijnen en adviezen online beschikbaar</a:t>
                </a:r>
              </a:p>
            </p:txBody>
          </p:sp>
        </p:grpSp>
        <p:pic>
          <p:nvPicPr>
            <p:cNvPr id="11291"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770563" y="5106988"/>
            <a:ext cx="3270250" cy="1185862"/>
            <a:chOff x="5389884" y="5107746"/>
            <a:chExt cx="3269138" cy="1184852"/>
          </a:xfrm>
        </p:grpSpPr>
        <p:grpSp>
          <p:nvGrpSpPr>
            <p:cNvPr id="11283"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nl-BE" sz="1000" dirty="0">
                  <a:solidFill>
                    <a:schemeClr val="bg1"/>
                  </a:solidFill>
                </a:endParaRPr>
              </a:p>
              <a:p>
                <a:pPr marL="177800" algn="ctr">
                  <a:defRPr/>
                </a:pPr>
                <a:r>
                  <a:rPr lang="nl-BE" dirty="0">
                    <a:solidFill>
                      <a:schemeClr val="bg1"/>
                    </a:solidFill>
                  </a:rPr>
                  <a:t>Elektronische verwijsbrieven</a:t>
                </a:r>
                <a:endParaRPr lang="nl-BE" dirty="0"/>
              </a:p>
            </p:txBody>
          </p:sp>
        </p:grpSp>
        <p:grpSp>
          <p:nvGrpSpPr>
            <p:cNvPr id="11284" name="Group 101"/>
            <p:cNvGrpSpPr>
              <a:grpSpLocks/>
            </p:cNvGrpSpPr>
            <p:nvPr/>
          </p:nvGrpSpPr>
          <p:grpSpPr bwMode="auto">
            <a:xfrm>
              <a:off x="5389884" y="5107746"/>
              <a:ext cx="1186811" cy="1184852"/>
              <a:chOff x="5389884" y="5104775"/>
              <a:chExt cx="1241108" cy="1241108"/>
            </a:xfrm>
          </p:grpSpPr>
          <p:pic>
            <p:nvPicPr>
              <p:cNvPr id="11285"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391275" y="3294064"/>
            <a:ext cx="2738438" cy="1119187"/>
            <a:chOff x="6010438" y="3294151"/>
            <a:chExt cx="2738025" cy="1118781"/>
          </a:xfrm>
        </p:grpSpPr>
        <p:grpSp>
          <p:nvGrpSpPr>
            <p:cNvPr id="11276" name="Group 40"/>
            <p:cNvGrpSpPr>
              <a:grpSpLocks/>
            </p:cNvGrpSpPr>
            <p:nvPr/>
          </p:nvGrpSpPr>
          <p:grpSpPr bwMode="auto">
            <a:xfrm>
              <a:off x="6010438" y="3294151"/>
              <a:ext cx="2738025" cy="1081997"/>
              <a:chOff x="5926858" y="3418319"/>
              <a:chExt cx="2658929" cy="1081997"/>
            </a:xfrm>
          </p:grpSpPr>
          <p:sp>
            <p:nvSpPr>
              <p:cNvPr id="55" name="Rectangle 54"/>
              <p:cNvSpPr/>
              <p:nvPr/>
            </p:nvSpPr>
            <p:spPr>
              <a:xfrm>
                <a:off x="5926858" y="3418319"/>
                <a:ext cx="1072820"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678" y="3418319"/>
                <a:ext cx="1461255"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07193" y="3419905"/>
                <a:ext cx="1678594" cy="1080695"/>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Elektronische</a:t>
                </a:r>
                <a:r>
                  <a:rPr lang="nl-BE" dirty="0"/>
                  <a:t> </a:t>
                </a:r>
                <a:r>
                  <a:rPr lang="nl-BE" dirty="0">
                    <a:solidFill>
                      <a:schemeClr val="bg1"/>
                    </a:solidFill>
                  </a:rPr>
                  <a:t>voorschriften</a:t>
                </a:r>
                <a:endParaRPr lang="nl-BE" dirty="0"/>
              </a:p>
              <a:p>
                <a:pPr>
                  <a:defRPr/>
                </a:pPr>
                <a:endParaRPr lang="nl-BE" dirty="0">
                  <a:solidFill>
                    <a:schemeClr val="tx1">
                      <a:lumMod val="95000"/>
                      <a:lumOff val="5000"/>
                    </a:schemeClr>
                  </a:solidFill>
                </a:endParaRPr>
              </a:p>
            </p:txBody>
          </p:sp>
        </p:grpSp>
        <p:grpSp>
          <p:nvGrpSpPr>
            <p:cNvPr id="11277" name="Group 102"/>
            <p:cNvGrpSpPr>
              <a:grpSpLocks/>
            </p:cNvGrpSpPr>
            <p:nvPr/>
          </p:nvGrpSpPr>
          <p:grpSpPr bwMode="auto">
            <a:xfrm>
              <a:off x="6036635" y="3332812"/>
              <a:ext cx="1080120" cy="1080120"/>
              <a:chOff x="5005213" y="3401807"/>
              <a:chExt cx="1080120" cy="1080120"/>
            </a:xfrm>
          </p:grpSpPr>
          <p:pic>
            <p:nvPicPr>
              <p:cNvPr id="11278"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a:t>
            </a:fld>
            <a:r>
              <a:rPr lang="fr-BE" smtClean="0"/>
              <a:t> </a:t>
            </a:r>
            <a:endParaRPr lang="fr-BE" dirty="0"/>
          </a:p>
        </p:txBody>
      </p:sp>
    </p:spTree>
    <p:extLst>
      <p:ext uri="{BB962C8B-B14F-4D97-AF65-F5344CB8AC3E}">
        <p14:creationId xmlns:p14="http://schemas.microsoft.com/office/powerpoint/2010/main" val="382534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MijnGezondheid</a:t>
            </a:r>
            <a:endParaRPr lang="en-GB" noProof="0" dirty="0"/>
          </a:p>
        </p:txBody>
      </p:sp>
      <p:pic>
        <p:nvPicPr>
          <p:cNvPr id="3" name="Picture 2"/>
          <p:cNvPicPr>
            <a:picLocks noChangeAspect="1"/>
          </p:cNvPicPr>
          <p:nvPr/>
        </p:nvPicPr>
        <p:blipFill>
          <a:blip r:embed="rId3"/>
          <a:stretch>
            <a:fillRect/>
          </a:stretch>
        </p:blipFill>
        <p:spPr>
          <a:xfrm>
            <a:off x="560513" y="1124744"/>
            <a:ext cx="8772037" cy="4587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50</a:t>
            </a:fld>
            <a:r>
              <a:rPr lang="fr-BE" smtClean="0"/>
              <a:t> </a:t>
            </a:r>
            <a:endParaRPr lang="fr-BE" dirty="0"/>
          </a:p>
        </p:txBody>
      </p:sp>
    </p:spTree>
    <p:extLst>
      <p:ext uri="{BB962C8B-B14F-4D97-AF65-F5344CB8AC3E}">
        <p14:creationId xmlns:p14="http://schemas.microsoft.com/office/powerpoint/2010/main" val="2869929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MijnGezondheid</a:t>
            </a:r>
            <a:endParaRPr lang="en-GB" noProof="0" dirty="0"/>
          </a:p>
        </p:txBody>
      </p:sp>
      <p:pic>
        <p:nvPicPr>
          <p:cNvPr id="3" name="Picture 2"/>
          <p:cNvPicPr>
            <a:picLocks noChangeAspect="1"/>
          </p:cNvPicPr>
          <p:nvPr/>
        </p:nvPicPr>
        <p:blipFill>
          <a:blip r:embed="rId3"/>
          <a:stretch>
            <a:fillRect/>
          </a:stretch>
        </p:blipFill>
        <p:spPr>
          <a:xfrm>
            <a:off x="1059396" y="940047"/>
            <a:ext cx="7787208" cy="5496853"/>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51</a:t>
            </a:fld>
            <a:r>
              <a:rPr lang="fr-BE" smtClean="0"/>
              <a:t> </a:t>
            </a:r>
            <a:endParaRPr lang="fr-BE" dirty="0"/>
          </a:p>
        </p:txBody>
      </p:sp>
    </p:spTree>
    <p:extLst>
      <p:ext uri="{BB962C8B-B14F-4D97-AF65-F5344CB8AC3E}">
        <p14:creationId xmlns:p14="http://schemas.microsoft.com/office/powerpoint/2010/main" val="41218090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err="1" smtClean="0">
                <a:solidFill>
                  <a:srgbClr val="77C9F2"/>
                </a:solidFill>
                <a:latin typeface="+mj-lt"/>
              </a:rPr>
              <a:t>Authenticatiemiddelen</a:t>
            </a:r>
            <a:endParaRPr lang="en-GB" noProof="0" dirty="0">
              <a:solidFill>
                <a:srgbClr val="77C9F2"/>
              </a:solidFill>
              <a:latin typeface="+mj-lt"/>
            </a:endParaRPr>
          </a:p>
        </p:txBody>
      </p:sp>
      <p:sp>
        <p:nvSpPr>
          <p:cNvPr id="3" name="Rounded Rectangle 2"/>
          <p:cNvSpPr/>
          <p:nvPr/>
        </p:nvSpPr>
        <p:spPr>
          <a:xfrm>
            <a:off x="2176685" y="1524199"/>
            <a:ext cx="2648277" cy="30469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en-US" dirty="0">
              <a:solidFill>
                <a:prstClr val="black"/>
              </a:solidFill>
              <a:latin typeface="Calibri"/>
            </a:endParaRPr>
          </a:p>
        </p:txBody>
      </p:sp>
      <p:graphicFrame>
        <p:nvGraphicFramePr>
          <p:cNvPr id="15" name="Table 14"/>
          <p:cNvGraphicFramePr>
            <a:graphicFrameLocks noGrp="1"/>
          </p:cNvGraphicFramePr>
          <p:nvPr>
            <p:extLst/>
          </p:nvPr>
        </p:nvGraphicFramePr>
        <p:xfrm>
          <a:off x="4903120" y="3767851"/>
          <a:ext cx="2592288" cy="790252"/>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252">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SMS,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703" y="3841257"/>
            <a:ext cx="501884" cy="643441"/>
          </a:xfrm>
          <a:prstGeom prst="rect">
            <a:avLst/>
          </a:prstGeom>
        </p:spPr>
      </p:pic>
      <p:graphicFrame>
        <p:nvGraphicFramePr>
          <p:cNvPr id="21" name="Table 20"/>
          <p:cNvGraphicFramePr>
            <a:graphicFrameLocks noGrp="1"/>
          </p:cNvGraphicFramePr>
          <p:nvPr>
            <p:extLst/>
          </p:nvPr>
        </p:nvGraphicFramePr>
        <p:xfrm>
          <a:off x="2216696" y="5327578"/>
          <a:ext cx="2592288" cy="63443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34436">
                <a:tc>
                  <a:txBody>
                    <a:bodyPr/>
                    <a:lstStyle/>
                    <a:p>
                      <a:endParaRPr lang="nl-BE" dirty="0"/>
                    </a:p>
                  </a:txBody>
                  <a:tcPr marL="90000" marR="90000" marT="108000" marB="46800"/>
                </a:tc>
                <a:tc>
                  <a:txBody>
                    <a:bodyPr/>
                    <a:lstStyle/>
                    <a:p>
                      <a:r>
                        <a:rPr lang="fr-BE" sz="1400" dirty="0" smtClean="0"/>
                        <a:t>User-id </a:t>
                      </a:r>
                      <a:r>
                        <a:rPr lang="fr-BE" sz="1400" baseline="0" dirty="0" smtClean="0"/>
                        <a:t>+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398" y="5385067"/>
            <a:ext cx="409539" cy="409539"/>
          </a:xfrm>
          <a:prstGeom prst="rect">
            <a:avLst/>
          </a:prstGeom>
        </p:spPr>
      </p:pic>
      <p:sp>
        <p:nvSpPr>
          <p:cNvPr id="25" name="TextBox 24"/>
          <p:cNvSpPr txBox="1"/>
          <p:nvPr/>
        </p:nvSpPr>
        <p:spPr>
          <a:xfrm>
            <a:off x="1395918" y="6047658"/>
            <a:ext cx="711605" cy="369332"/>
          </a:xfrm>
          <a:prstGeom prst="rect">
            <a:avLst/>
          </a:prstGeom>
          <a:noFill/>
        </p:spPr>
        <p:txBody>
          <a:bodyPr wrap="none" rtlCol="0">
            <a:spAutoFit/>
          </a:bodyPr>
          <a:lstStyle/>
          <a:p>
            <a:pPr algn="ctr">
              <a:defRPr/>
            </a:pPr>
            <a:r>
              <a:rPr lang="fr-BE" dirty="0">
                <a:solidFill>
                  <a:prstClr val="black"/>
                </a:solidFill>
                <a:latin typeface="Calibri"/>
              </a:rPr>
              <a:t>Weak</a:t>
            </a:r>
            <a:endParaRPr lang="nl-BE" dirty="0">
              <a:solidFill>
                <a:prstClr val="black"/>
              </a:solidFill>
              <a:latin typeface="Calibri"/>
            </a:endParaRPr>
          </a:p>
        </p:txBody>
      </p:sp>
      <p:sp>
        <p:nvSpPr>
          <p:cNvPr id="26" name="Up-Down Arrow 25"/>
          <p:cNvSpPr/>
          <p:nvPr/>
        </p:nvSpPr>
        <p:spPr>
          <a:xfrm>
            <a:off x="1607704" y="1439146"/>
            <a:ext cx="288032" cy="46085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BE" dirty="0">
              <a:solidFill>
                <a:prstClr val="white"/>
              </a:solidFill>
              <a:latin typeface="Calibri"/>
            </a:endParaRPr>
          </a:p>
        </p:txBody>
      </p:sp>
      <p:graphicFrame>
        <p:nvGraphicFramePr>
          <p:cNvPr id="22" name="Table 21"/>
          <p:cNvGraphicFramePr>
            <a:graphicFrameLocks noGrp="1"/>
          </p:cNvGraphicFramePr>
          <p:nvPr>
            <p:extLst/>
          </p:nvPr>
        </p:nvGraphicFramePr>
        <p:xfrm>
          <a:off x="2204679" y="4586566"/>
          <a:ext cx="2592288" cy="733680"/>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681749">
                <a:tc>
                  <a:txBody>
                    <a:bodyPr/>
                    <a:lstStyle/>
                    <a:p>
                      <a:endParaRPr lang="nl-BE" dirty="0"/>
                    </a:p>
                  </a:txBody>
                  <a:tcPr marL="90000" marR="90000" marT="108000" marB="46800"/>
                </a:tc>
                <a:tc>
                  <a:txBody>
                    <a:bodyPr/>
                    <a:lstStyle/>
                    <a:p>
                      <a:r>
                        <a:rPr lang="fr-BE" sz="1400" baseline="0" dirty="0" smtClean="0"/>
                        <a:t>Security code on paper (paper token),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494" y="4739615"/>
            <a:ext cx="447602" cy="275447"/>
          </a:xfrm>
          <a:prstGeom prst="rect">
            <a:avLst/>
          </a:prstGeom>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6786" y="2129532"/>
            <a:ext cx="1523384" cy="1068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1346264" y="1052736"/>
            <a:ext cx="796500" cy="369332"/>
          </a:xfrm>
          <a:prstGeom prst="rect">
            <a:avLst/>
          </a:prstGeom>
          <a:noFill/>
        </p:spPr>
        <p:txBody>
          <a:bodyPr wrap="none" rtlCol="0">
            <a:spAutoFit/>
          </a:bodyPr>
          <a:lstStyle/>
          <a:p>
            <a:pPr algn="ctr">
              <a:defRPr/>
            </a:pPr>
            <a:r>
              <a:rPr lang="fr-BE" dirty="0">
                <a:solidFill>
                  <a:prstClr val="black"/>
                </a:solidFill>
                <a:latin typeface="Calibri"/>
              </a:rPr>
              <a:t>Strong</a:t>
            </a:r>
            <a:endParaRPr lang="nl-BE" dirty="0">
              <a:solidFill>
                <a:prstClr val="black"/>
              </a:solidFill>
              <a:latin typeface="Calibri"/>
            </a:endParaRPr>
          </a:p>
        </p:txBody>
      </p:sp>
      <p:graphicFrame>
        <p:nvGraphicFramePr>
          <p:cNvPr id="29" name="Table 28"/>
          <p:cNvGraphicFramePr>
            <a:graphicFrameLocks noGrp="1"/>
          </p:cNvGraphicFramePr>
          <p:nvPr>
            <p:extLst/>
          </p:nvPr>
        </p:nvGraphicFramePr>
        <p:xfrm>
          <a:off x="2176684" y="1524199"/>
          <a:ext cx="2592288" cy="72849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28499">
                <a:tc>
                  <a:txBody>
                    <a:bodyPr/>
                    <a:lstStyle/>
                    <a:p>
                      <a:endParaRPr lang="nl-BE" dirty="0"/>
                    </a:p>
                  </a:txBody>
                  <a:tcPr marL="90000" marR="90000" marT="108000" marB="46800" anchor="ctr"/>
                </a:tc>
                <a:tc>
                  <a:txBody>
                    <a:bodyPr/>
                    <a:lstStyle/>
                    <a:p>
                      <a:r>
                        <a:rPr lang="fr-BE" sz="1400" dirty="0" smtClean="0"/>
                        <a:t>eID + PIN-code with connected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nvPr>
        </p:nvGraphicFramePr>
        <p:xfrm>
          <a:off x="2189097" y="3770950"/>
          <a:ext cx="2592288" cy="815616"/>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815616">
                <a:tc>
                  <a:txBody>
                    <a:bodyPr/>
                    <a:lstStyle/>
                    <a:p>
                      <a:endParaRPr lang="nl-BE" dirty="0"/>
                    </a:p>
                  </a:txBody>
                  <a:tcPr marL="90000" marR="90000" marT="108000" marB="46800"/>
                </a:tc>
                <a:tc>
                  <a:txBody>
                    <a:bodyPr/>
                    <a:lstStyle/>
                    <a:p>
                      <a:r>
                        <a:rPr lang="fr-BE" sz="1400" baseline="0" dirty="0" smtClean="0"/>
                        <a:t>Security code</a:t>
                      </a:r>
                      <a:br>
                        <a:rPr lang="fr-BE" sz="1400" baseline="0" dirty="0" smtClean="0"/>
                      </a:br>
                      <a:r>
                        <a:rPr lang="fr-BE" sz="1400" baseline="0" dirty="0" smtClean="0"/>
                        <a:t>via mobile app, user-id + password</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nvPr>
        </p:nvGraphicFramePr>
        <p:xfrm>
          <a:off x="2189908" y="3048248"/>
          <a:ext cx="2579065" cy="720949"/>
        </p:xfrm>
        <a:graphic>
          <a:graphicData uri="http://schemas.openxmlformats.org/drawingml/2006/table">
            <a:tbl>
              <a:tblPr firstRow="1" bandRow="1">
                <a:tableStyleId>{3B4B98B0-60AC-42C2-AFA5-B58CD77FA1E5}</a:tableStyleId>
              </a:tblPr>
              <a:tblGrid>
                <a:gridCol w="644765">
                  <a:extLst>
                    <a:ext uri="{9D8B030D-6E8A-4147-A177-3AD203B41FA5}">
                      <a16:colId xmlns:a16="http://schemas.microsoft.com/office/drawing/2014/main" val="20000"/>
                    </a:ext>
                  </a:extLst>
                </a:gridCol>
                <a:gridCol w="1934300">
                  <a:extLst>
                    <a:ext uri="{9D8B030D-6E8A-4147-A177-3AD203B41FA5}">
                      <a16:colId xmlns:a16="http://schemas.microsoft.com/office/drawing/2014/main" val="20001"/>
                    </a:ext>
                  </a:extLst>
                </a:gridCol>
              </a:tblGrid>
              <a:tr h="720949">
                <a:tc>
                  <a:txBody>
                    <a:bodyPr/>
                    <a:lstStyle/>
                    <a:p>
                      <a:endParaRPr lang="nl-BE" dirty="0"/>
                    </a:p>
                  </a:txBody>
                  <a:tcPr marL="90000" marR="90000" marT="108000" marB="46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SIM</a:t>
                      </a:r>
                      <a:r>
                        <a:rPr lang="fr-BE" sz="1400" baseline="0" dirty="0" smtClean="0"/>
                        <a:t> </a:t>
                      </a:r>
                      <a:r>
                        <a:rPr lang="fr-BE" sz="1400" baseline="0" dirty="0" err="1" smtClean="0"/>
                        <a:t>card</a:t>
                      </a:r>
                      <a:r>
                        <a:rPr lang="fr-BE" sz="1400" baseline="0" dirty="0" smtClean="0"/>
                        <a:t> </a:t>
                      </a:r>
                      <a:r>
                        <a:rPr lang="fr-BE" sz="1400" dirty="0" err="1" smtClean="0"/>
                        <a:t>with</a:t>
                      </a:r>
                      <a:endParaRPr lang="nl-B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dirty="0" smtClean="0"/>
                        <a:t>PIN-code</a:t>
                      </a:r>
                      <a:endParaRPr lang="nl-BE" sz="1400" dirty="0" smtClean="0"/>
                    </a:p>
                  </a:txBody>
                  <a:tcPr marL="90000" marR="90000" marT="46800" marB="46800" anchor="ctr"/>
                </a:tc>
                <a:extLst>
                  <a:ext uri="{0D108BD9-81ED-4DB2-BD59-A6C34878D82A}">
                    <a16:rowId xmlns:a16="http://schemas.microsoft.com/office/drawing/2014/main" val="10000"/>
                  </a:ext>
                </a:extLst>
              </a:tr>
            </a:tbl>
          </a:graphicData>
        </a:graphic>
      </p:graphicFrame>
      <p:pic>
        <p:nvPicPr>
          <p:cNvPr id="4" name="Picture 3"/>
          <p:cNvPicPr>
            <a:picLocks noChangeAspect="1"/>
          </p:cNvPicPr>
          <p:nvPr/>
        </p:nvPicPr>
        <p:blipFill>
          <a:blip r:embed="rId7"/>
          <a:stretch>
            <a:fillRect/>
          </a:stretch>
        </p:blipFill>
        <p:spPr>
          <a:xfrm>
            <a:off x="2243910" y="3111711"/>
            <a:ext cx="565026" cy="568471"/>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2687" y="1560649"/>
            <a:ext cx="301535" cy="69585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53065" y="3882248"/>
            <a:ext cx="502632" cy="561458"/>
          </a:xfrm>
          <a:prstGeom prst="rect">
            <a:avLst/>
          </a:prstGeom>
        </p:spPr>
      </p:pic>
      <p:graphicFrame>
        <p:nvGraphicFramePr>
          <p:cNvPr id="36" name="Table 35"/>
          <p:cNvGraphicFramePr>
            <a:graphicFrameLocks noGrp="1"/>
          </p:cNvGraphicFramePr>
          <p:nvPr>
            <p:extLst/>
          </p:nvPr>
        </p:nvGraphicFramePr>
        <p:xfrm>
          <a:off x="2176684" y="2257879"/>
          <a:ext cx="2592288" cy="790369"/>
        </p:xfrm>
        <a:graphic>
          <a:graphicData uri="http://schemas.openxmlformats.org/drawingml/2006/table">
            <a:tbl>
              <a:tblPr firstRow="1" bandRow="1">
                <a:tableStyleId>{3B4B98B0-60AC-42C2-AFA5-B58CD77FA1E5}</a:tableStyleId>
              </a:tblPr>
              <a:tblGrid>
                <a:gridCol w="648071">
                  <a:extLst>
                    <a:ext uri="{9D8B030D-6E8A-4147-A177-3AD203B41FA5}">
                      <a16:colId xmlns:a16="http://schemas.microsoft.com/office/drawing/2014/main" val="20000"/>
                    </a:ext>
                  </a:extLst>
                </a:gridCol>
                <a:gridCol w="1944217">
                  <a:extLst>
                    <a:ext uri="{9D8B030D-6E8A-4147-A177-3AD203B41FA5}">
                      <a16:colId xmlns:a16="http://schemas.microsoft.com/office/drawing/2014/main" val="20001"/>
                    </a:ext>
                  </a:extLst>
                </a:gridCol>
              </a:tblGrid>
              <a:tr h="790369">
                <a:tc>
                  <a:txBody>
                    <a:bodyPr/>
                    <a:lstStyle/>
                    <a:p>
                      <a:endParaRPr lang="nl-BE" dirty="0"/>
                    </a:p>
                  </a:txBody>
                  <a:tcPr marL="90000" marR="90000" marT="108000" marB="46800" anchor="ctr"/>
                </a:tc>
                <a:tc>
                  <a:txBody>
                    <a:bodyPr/>
                    <a:lstStyle/>
                    <a:p>
                      <a:r>
                        <a:rPr lang="fr-BE" sz="1400" dirty="0" smtClean="0"/>
                        <a:t>eID + PIN-code</a:t>
                      </a:r>
                      <a:r>
                        <a:rPr lang="fr-BE" sz="1400" baseline="0" dirty="0" smtClean="0"/>
                        <a:t> with wireless card reader</a:t>
                      </a:r>
                      <a:endParaRPr lang="nl-BE" sz="1400" dirty="0"/>
                    </a:p>
                  </a:txBody>
                  <a:tcPr marL="90000" marR="90000" marT="46800" marB="46800" anchor="ctr"/>
                </a:tc>
                <a:extLst>
                  <a:ext uri="{0D108BD9-81ED-4DB2-BD59-A6C34878D82A}">
                    <a16:rowId xmlns:a16="http://schemas.microsoft.com/office/drawing/2014/main" val="10000"/>
                  </a:ext>
                </a:extLst>
              </a:tr>
            </a:tbl>
          </a:graphicData>
        </a:graphic>
      </p:graphicFrame>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9778" y="2350077"/>
            <a:ext cx="299578" cy="599155"/>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52</a:t>
            </a:fld>
            <a:r>
              <a:rPr lang="fr-BE" smtClean="0"/>
              <a:t> </a:t>
            </a:r>
            <a:endParaRPr lang="fr-BE" dirty="0"/>
          </a:p>
        </p:txBody>
      </p:sp>
    </p:spTree>
    <p:extLst>
      <p:ext uri="{BB962C8B-B14F-4D97-AF65-F5344CB8AC3E}">
        <p14:creationId xmlns:p14="http://schemas.microsoft.com/office/powerpoint/2010/main" val="9383963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Enkele cijfers</a:t>
            </a:r>
            <a:endParaRPr lang="nl-BE" dirty="0"/>
          </a:p>
        </p:txBody>
      </p:sp>
      <p:sp>
        <p:nvSpPr>
          <p:cNvPr id="4" name="Tijdelijke aanduiding voor inhoud 3"/>
          <p:cNvSpPr>
            <a:spLocks noGrp="1"/>
          </p:cNvSpPr>
          <p:nvPr>
            <p:ph idx="1"/>
          </p:nvPr>
        </p:nvSpPr>
        <p:spPr/>
        <p:txBody>
          <a:bodyPr>
            <a:normAutofit/>
          </a:bodyPr>
          <a:lstStyle/>
          <a:p>
            <a:endParaRPr lang="nl-BE" dirty="0"/>
          </a:p>
          <a:p>
            <a:pPr lvl="1"/>
            <a:endParaRPr lang="nl-NL" dirty="0">
              <a:solidFill>
                <a:schemeClr val="tx1"/>
              </a:solidFill>
            </a:endParaRPr>
          </a:p>
          <a:p>
            <a:pPr lvl="1"/>
            <a:endParaRPr lang="fr-BE" dirty="0" smtClean="0"/>
          </a:p>
        </p:txBody>
      </p:sp>
      <p:pic>
        <p:nvPicPr>
          <p:cNvPr id="3" name="Picture 2"/>
          <p:cNvPicPr>
            <a:picLocks noChangeAspect="1"/>
          </p:cNvPicPr>
          <p:nvPr/>
        </p:nvPicPr>
        <p:blipFill>
          <a:blip r:embed="rId2"/>
          <a:stretch>
            <a:fillRect/>
          </a:stretch>
        </p:blipFill>
        <p:spPr>
          <a:xfrm>
            <a:off x="1136576" y="1135086"/>
            <a:ext cx="7704855" cy="4631110"/>
          </a:xfrm>
          <a:prstGeom prst="rect">
            <a:avLst/>
          </a:prstGeom>
        </p:spPr>
      </p:pic>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53</a:t>
            </a:fld>
            <a:r>
              <a:rPr lang="fr-BE" smtClean="0"/>
              <a:t> </a:t>
            </a:r>
            <a:endParaRPr lang="fr-BE" dirty="0"/>
          </a:p>
        </p:txBody>
      </p:sp>
    </p:spTree>
    <p:extLst>
      <p:ext uri="{BB962C8B-B14F-4D97-AF65-F5344CB8AC3E}">
        <p14:creationId xmlns:p14="http://schemas.microsoft.com/office/powerpoint/2010/main" val="18206292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3" name="Content Placeholder 2"/>
          <p:cNvSpPr>
            <a:spLocks noGrp="1"/>
          </p:cNvSpPr>
          <p:nvPr>
            <p:ph idx="1"/>
          </p:nvPr>
        </p:nvSpPr>
        <p:spPr/>
        <p:txBody>
          <a:bodyPr>
            <a:normAutofit fontScale="92500" lnSpcReduction="10000"/>
          </a:bodyPr>
          <a:lstStyle/>
          <a:p>
            <a:pPr>
              <a:buFont typeface="Calibri" panose="020F0502020204030204" pitchFamily="34" charset="0"/>
              <a:buChar char="◌"/>
            </a:pPr>
            <a:r>
              <a:rPr lang="nl-BE" dirty="0" smtClean="0"/>
              <a:t>De patiënt kan zelf informatie toevoegen, via het consolidatieplatform, in de beveiligde kluis, via een hub of in een beveiligde </a:t>
            </a:r>
            <a:r>
              <a:rPr lang="nl-BE" dirty="0" err="1" smtClean="0"/>
              <a:t>cloud</a:t>
            </a:r>
            <a:endParaRPr lang="nl-BE" dirty="0" smtClean="0"/>
          </a:p>
          <a:p>
            <a:endParaRPr lang="nl-BE" dirty="0" smtClean="0"/>
          </a:p>
          <a:p>
            <a:pPr>
              <a:buFont typeface="Wingdings" panose="05000000000000000000" pitchFamily="2" charset="2"/>
              <a:buChar char="ü"/>
            </a:pPr>
            <a:r>
              <a:rPr lang="nl-BE" dirty="0" smtClean="0"/>
              <a:t>Het geheel aan informatie vanuit de hubs, de kluizen, het consolidatieplatform, en eventueel de beveiligde </a:t>
            </a:r>
            <a:r>
              <a:rPr lang="nl-BE" dirty="0" err="1" smtClean="0"/>
              <a:t>cloud</a:t>
            </a:r>
            <a:r>
              <a:rPr lang="nl-BE" dirty="0" smtClean="0"/>
              <a:t>, vormt het PHR (Personal Health Record) van de patiënt</a:t>
            </a:r>
          </a:p>
          <a:p>
            <a:endParaRPr lang="nl-BE" dirty="0" smtClean="0"/>
          </a:p>
          <a:p>
            <a:pPr>
              <a:buFont typeface="Wingdings" panose="05000000000000000000" pitchFamily="2" charset="2"/>
              <a:buChar char="ü"/>
            </a:pPr>
            <a:r>
              <a:rPr lang="nl-BE" dirty="0" smtClean="0"/>
              <a:t>Via het consolidatieplatform is ook andere relevante informatie beschikbaar vanuit de ziekenfondsen, de Kruispuntbank van de Sociale Zekerheid en andere relevante bronnen zoals bv. de wilsverklaringen inzake orgaandonatie of euthanasie</a:t>
            </a:r>
          </a:p>
          <a:p>
            <a:endParaRPr lang="nl-BE" dirty="0" smtClean="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133894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nl-BE" dirty="0"/>
          </a:p>
        </p:txBody>
      </p:sp>
      <p:sp>
        <p:nvSpPr>
          <p:cNvPr id="23555" name="Content Placeholder 2"/>
          <p:cNvSpPr>
            <a:spLocks noGrp="1"/>
          </p:cNvSpPr>
          <p:nvPr>
            <p:ph idx="1"/>
          </p:nvPr>
        </p:nvSpPr>
        <p:spPr/>
        <p:txBody>
          <a:bodyPr/>
          <a:lstStyle/>
          <a:p>
            <a:pPr>
              <a:buFont typeface="Calibri" panose="020F0502020204030204" pitchFamily="34" charset="0"/>
              <a:buChar char="◌"/>
            </a:pPr>
            <a:r>
              <a:rPr lang="nl-BE" dirty="0" smtClean="0"/>
              <a:t>De patiënt heeft toegang tot zijn/haar PHR via verschillende kanalen, </a:t>
            </a:r>
            <a:r>
              <a:rPr lang="nl-BE" dirty="0" err="1" smtClean="0"/>
              <a:t>bvb</a:t>
            </a:r>
            <a:r>
              <a:rPr lang="nl-BE" dirty="0" smtClean="0"/>
              <a:t>. via een app die voor geïnstalleerd is op de smartphone; hierdoor wordt de patiënt geïnformeerd en op de hoogte gebracht van zijn/haar werkelijke toestand en kan hij een hoofdrol vervullen in zijn/haar behandeling</a:t>
            </a:r>
            <a:endParaRPr lang="nl-BE" altLang="en-US" dirty="0" smtClean="0"/>
          </a:p>
          <a:p>
            <a:endParaRPr lang="nl-BE" altLang="en-US" dirty="0" smtClean="0"/>
          </a:p>
        </p:txBody>
      </p:sp>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55</a:t>
            </a:fld>
            <a:r>
              <a:rPr lang="fr-BE" smtClean="0"/>
              <a:t> </a:t>
            </a:r>
            <a:endParaRPr lang="fr-BE" dirty="0"/>
          </a:p>
        </p:txBody>
      </p:sp>
    </p:spTree>
    <p:extLst>
      <p:ext uri="{BB962C8B-B14F-4D97-AF65-F5344CB8AC3E}">
        <p14:creationId xmlns:p14="http://schemas.microsoft.com/office/powerpoint/2010/main" val="153616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Roadmap</a:t>
            </a:r>
            <a:r>
              <a:rPr lang="nl-BE" dirty="0" smtClean="0"/>
              <a:t> 2.0: patiënten</a:t>
            </a:r>
            <a:endParaRPr lang="fr-BE"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nl-BE" altLang="en-US" dirty="0" smtClean="0"/>
              <a:t>De patiënt krijgt in principe bij de arts geen papier meer (behalve uitzonderlijke vragen)</a:t>
            </a:r>
          </a:p>
          <a:p>
            <a:pPr lvl="1"/>
            <a:r>
              <a:rPr lang="nl-BE" altLang="en-US" dirty="0" smtClean="0"/>
              <a:t>het attest van geleverde verstrekkingen wordt door de arts elektronisch doorgestuurd naar het ziekenfonds</a:t>
            </a:r>
          </a:p>
          <a:p>
            <a:pPr lvl="1"/>
            <a:r>
              <a:rPr lang="nl-BE" altLang="en-US" dirty="0" smtClean="0"/>
              <a:t>het geneesmiddelenvoorschrift is beschikbaar via de Personal Health Viewer</a:t>
            </a:r>
          </a:p>
          <a:p>
            <a:pPr lvl="1"/>
            <a:r>
              <a:rPr lang="nl-BE" altLang="en-US" dirty="0" smtClean="0"/>
              <a:t>…</a:t>
            </a:r>
          </a:p>
          <a:p>
            <a:pPr>
              <a:buFont typeface="Wingdings" panose="05000000000000000000" pitchFamily="2" charset="2"/>
              <a:buChar char="ü"/>
            </a:pPr>
            <a:r>
              <a:rPr lang="nl-BE" altLang="en-US" dirty="0" smtClean="0"/>
              <a:t>Voorafgaande vereiste voor het bovenstaande: de patiënt geeft zijn/haar geïnformeerde toestemming tot gegevensdeling</a:t>
            </a:r>
          </a:p>
          <a:p>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189594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Concreet voorbeeld: zorgtraject diabetes type 2</a:t>
            </a:r>
            <a:endParaRPr lang="fr-BE" dirty="0"/>
          </a:p>
        </p:txBody>
      </p:sp>
      <p:pic>
        <p:nvPicPr>
          <p:cNvPr id="5" name="Content Placeholder 4"/>
          <p:cNvPicPr>
            <a:picLocks noGrp="1" noChangeAspect="1"/>
          </p:cNvPicPr>
          <p:nvPr>
            <p:ph idx="1"/>
          </p:nvPr>
        </p:nvPicPr>
        <p:blipFill>
          <a:blip r:embed="rId2"/>
          <a:stretch>
            <a:fillRect/>
          </a:stretch>
        </p:blipFill>
        <p:spPr>
          <a:xfrm>
            <a:off x="2296823" y="1052513"/>
            <a:ext cx="5312353" cy="5256212"/>
          </a:xfrm>
          <a:prstGeom prst="rect">
            <a:avLst/>
          </a:prstGeom>
        </p:spPr>
      </p:pic>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57</a:t>
            </a:fld>
            <a:r>
              <a:rPr lang="fr-BE" smtClean="0"/>
              <a:t> </a:t>
            </a:r>
            <a:endParaRPr lang="fr-BE" dirty="0"/>
          </a:p>
        </p:txBody>
      </p:sp>
    </p:spTree>
    <p:extLst>
      <p:ext uri="{BB962C8B-B14F-4D97-AF65-F5344CB8AC3E}">
        <p14:creationId xmlns:p14="http://schemas.microsoft.com/office/powerpoint/2010/main" val="385840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Verbintenissen van de patiënt</a:t>
            </a:r>
            <a:endParaRPr lang="fr-BE" dirty="0"/>
          </a:p>
        </p:txBody>
      </p:sp>
      <p:sp>
        <p:nvSpPr>
          <p:cNvPr id="10" name="Content Placeholder 9"/>
          <p:cNvSpPr>
            <a:spLocks noGrp="1"/>
          </p:cNvSpPr>
          <p:nvPr>
            <p:ph idx="1"/>
          </p:nvPr>
        </p:nvSpPr>
        <p:spPr>
          <a:xfrm>
            <a:off x="495300" y="1052736"/>
            <a:ext cx="8915400" cy="4032448"/>
          </a:xfrm>
        </p:spPr>
        <p:txBody>
          <a:bodyPr>
            <a:normAutofit fontScale="92500" lnSpcReduction="20000"/>
          </a:bodyPr>
          <a:lstStyle/>
          <a:p>
            <a:r>
              <a:rPr lang="nl-NL" sz="2200" dirty="0" smtClean="0"/>
              <a:t>Mijn huisarts, die ik verzoek om deze aanvraag aan de adviserend arts van mijn ziekenfonds te bezorgen, heeft mij vandaag de voorwaarden voor het zorgtraject diabetes type 2 uitgelegd</a:t>
            </a:r>
          </a:p>
          <a:p>
            <a:r>
              <a:rPr lang="nl-NL" sz="2200" dirty="0" smtClean="0"/>
              <a:t>Ik werd op de hoogte gebracht door mijn huisarts dat de voordelen en het welslagen van het zorgtraject afhangen van mijn actieve deelname aan het zorgplan. Ik verbind mij ertoe de praktische organisatie van dat zorgplan vast te leggen met mijn huisarts </a:t>
            </a:r>
          </a:p>
          <a:p>
            <a:r>
              <a:rPr lang="nl-NL" sz="2200" dirty="0" smtClean="0"/>
              <a:t>Mijn huisarts besprak met mij de behandelingsdoelen en hoe ze te bereiken, gebaseerd op pagina 2 van dit contract </a:t>
            </a:r>
          </a:p>
          <a:p>
            <a:r>
              <a:rPr lang="nl-NL" sz="2200" dirty="0" smtClean="0"/>
              <a:t>Mijn huisarts heeft mij meegedeeld dat hij/zij de volgende gecodeerde gegevens die op mij betrekking hebben: geslacht, leeftijd, gewicht, lengte, arteriële bloeddruk, en de resultaten van sommige bloedonderzoeken (HbA1c, LDL-cholesterol) zal overmaken aan </a:t>
            </a:r>
            <a:r>
              <a:rPr lang="nl-NL" sz="2200" dirty="0" err="1" smtClean="0"/>
              <a:t>Sciensano</a:t>
            </a:r>
            <a:r>
              <a:rPr lang="nl-NL" sz="2200" dirty="0" smtClean="0"/>
              <a:t> met als doel een wetenschappelijke evaluatie en met naleving van de reglementering van de persoonlijke levenssfeer</a:t>
            </a:r>
          </a:p>
          <a:p>
            <a:pPr marL="0" indent="0">
              <a:buNone/>
            </a:pPr>
            <a:endParaRPr lang="nl-NL" sz="2200" dirty="0"/>
          </a:p>
          <a:p>
            <a:endParaRPr lang="nl-NL" b="1" dirty="0" smtClean="0"/>
          </a:p>
          <a:p>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58</a:t>
            </a:fld>
            <a:r>
              <a:rPr lang="fr-BE" smtClean="0"/>
              <a:t> </a:t>
            </a:r>
            <a:endParaRPr lang="fr-BE" dirty="0"/>
          </a:p>
        </p:txBody>
      </p:sp>
      <p:sp>
        <p:nvSpPr>
          <p:cNvPr id="14" name="Right Arrow 13"/>
          <p:cNvSpPr/>
          <p:nvPr/>
        </p:nvSpPr>
        <p:spPr>
          <a:xfrm>
            <a:off x="992560" y="5373215"/>
            <a:ext cx="716637" cy="264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5" name="Picture 14"/>
          <p:cNvPicPr>
            <a:picLocks noChangeAspect="1"/>
          </p:cNvPicPr>
          <p:nvPr/>
        </p:nvPicPr>
        <p:blipFill>
          <a:blip r:embed="rId2"/>
          <a:stretch>
            <a:fillRect/>
          </a:stretch>
        </p:blipFill>
        <p:spPr>
          <a:xfrm>
            <a:off x="1962344" y="5085184"/>
            <a:ext cx="3206680" cy="792088"/>
          </a:xfrm>
          <a:prstGeom prst="rect">
            <a:avLst/>
          </a:prstGeom>
          <a:ln>
            <a:solidFill>
              <a:schemeClr val="accent1"/>
            </a:solidFill>
          </a:ln>
        </p:spPr>
      </p:pic>
    </p:spTree>
    <p:extLst>
      <p:ext uri="{BB962C8B-B14F-4D97-AF65-F5344CB8AC3E}">
        <p14:creationId xmlns:p14="http://schemas.microsoft.com/office/powerpoint/2010/main" val="118730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a:t>V</a:t>
            </a:r>
            <a:r>
              <a:rPr lang="nl-BE" dirty="0" smtClean="0"/>
              <a:t>erbintenissen </a:t>
            </a:r>
            <a:r>
              <a:rPr lang="nl-BE" dirty="0"/>
              <a:t>van de </a:t>
            </a:r>
            <a:r>
              <a:rPr lang="nl-BE" dirty="0" smtClean="0"/>
              <a:t>diabetoloog/internist</a:t>
            </a:r>
            <a:endParaRPr lang="fr-BE" dirty="0"/>
          </a:p>
        </p:txBody>
      </p:sp>
      <p:sp>
        <p:nvSpPr>
          <p:cNvPr id="13" name="Content Placeholder 12"/>
          <p:cNvSpPr>
            <a:spLocks noGrp="1"/>
          </p:cNvSpPr>
          <p:nvPr>
            <p:ph idx="1"/>
          </p:nvPr>
        </p:nvSpPr>
        <p:spPr>
          <a:xfrm>
            <a:off x="495300" y="1052736"/>
            <a:ext cx="8915400" cy="3600400"/>
          </a:xfrm>
        </p:spPr>
        <p:txBody>
          <a:bodyPr>
            <a:normAutofit fontScale="85000" lnSpcReduction="20000"/>
          </a:bodyPr>
          <a:lstStyle/>
          <a:p>
            <a:r>
              <a:rPr lang="nl-NL" dirty="0" smtClean="0"/>
              <a:t>Ik </a:t>
            </a:r>
            <a:r>
              <a:rPr lang="nl-NL" dirty="0"/>
              <a:t>stem ermee in om deel te nemen aan het zorgtraject van deze patiënt, die behoort tot de </a:t>
            </a:r>
            <a:r>
              <a:rPr lang="nl-NL" dirty="0" smtClean="0"/>
              <a:t>doelgroep, </a:t>
            </a:r>
            <a:r>
              <a:rPr lang="nl-NL" dirty="0"/>
              <a:t>en meer bepaald om:</a:t>
            </a:r>
          </a:p>
          <a:p>
            <a:pPr lvl="1"/>
            <a:r>
              <a:rPr lang="nl-NL" dirty="0" smtClean="0"/>
              <a:t>in </a:t>
            </a:r>
            <a:r>
              <a:rPr lang="nl-NL" dirty="0"/>
              <a:t>onderlinge overeenstemming de huisarts te ondersteunen bij de uitwerking, de evaluatie en de aanpassing, van een individueel zorgplan voor de patiënt met diabetes type 2. Dit omvat doelstellingen, een geplande follow-up, medische raadplegingen, paramedische tussenkomsten en technische </a:t>
            </a:r>
            <a:r>
              <a:rPr lang="nl-NL" dirty="0" smtClean="0"/>
              <a:t>onderzoeken </a:t>
            </a:r>
            <a:endParaRPr lang="nl-NL" dirty="0"/>
          </a:p>
          <a:p>
            <a:pPr lvl="1"/>
            <a:r>
              <a:rPr lang="nl-NL" dirty="0" smtClean="0"/>
              <a:t>de </a:t>
            </a:r>
            <a:r>
              <a:rPr lang="nl-NL" dirty="0"/>
              <a:t>verslagen van mijn raadplegingen en technische onderzoeken aan de huisarts te bezorgen</a:t>
            </a:r>
          </a:p>
          <a:p>
            <a:pPr lvl="1"/>
            <a:r>
              <a:rPr lang="nl-NL" dirty="0" smtClean="0"/>
              <a:t>met </a:t>
            </a:r>
            <a:r>
              <a:rPr lang="nl-NL" dirty="0"/>
              <a:t>de huisarts een doeltreffende communicatie te onderhouden, ofwel op verzoek van de huisarts, ofwel naar aanleiding van de overdracht van klinische of biologische </a:t>
            </a:r>
            <a:r>
              <a:rPr lang="nl-NL" dirty="0" smtClean="0"/>
              <a:t>parameters</a:t>
            </a:r>
          </a:p>
          <a:p>
            <a:pPr marL="457191" lvl="1" indent="0">
              <a:buNone/>
            </a:pPr>
            <a:endParaRPr lang="nl-NL" dirty="0"/>
          </a:p>
          <a:p>
            <a:pPr lvl="1">
              <a:buFont typeface="Wingdings" panose="05000000000000000000" pitchFamily="2" charset="2"/>
              <a:buChar char="Ø"/>
            </a:pP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59</a:t>
            </a:fld>
            <a:r>
              <a:rPr lang="fr-BE" smtClean="0"/>
              <a:t> </a:t>
            </a:r>
            <a:endParaRPr lang="fr-BE" dirty="0"/>
          </a:p>
        </p:txBody>
      </p:sp>
      <p:sp>
        <p:nvSpPr>
          <p:cNvPr id="9" name="Right Arrow 8"/>
          <p:cNvSpPr/>
          <p:nvPr/>
        </p:nvSpPr>
        <p:spPr>
          <a:xfrm>
            <a:off x="1122000" y="5229199"/>
            <a:ext cx="716637" cy="264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443" y="4905938"/>
            <a:ext cx="910549" cy="91054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104" y="4497117"/>
            <a:ext cx="1612980" cy="1728192"/>
          </a:xfrm>
          <a:prstGeom prst="rect">
            <a:avLst/>
          </a:prstGeom>
        </p:spPr>
      </p:pic>
    </p:spTree>
    <p:extLst>
      <p:ext uri="{BB962C8B-B14F-4D97-AF65-F5344CB8AC3E}">
        <p14:creationId xmlns:p14="http://schemas.microsoft.com/office/powerpoint/2010/main" val="267856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506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31"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373454" y="3766142"/>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315897" y="2602852"/>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64307" y="3124036"/>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56564" y="3386537"/>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lowchart: Connector 20"/>
            <p:cNvSpPr/>
            <p:nvPr/>
          </p:nvSpPr>
          <p:spPr>
            <a:xfrm>
              <a:off x="3756439" y="3085178"/>
              <a:ext cx="1552417" cy="14828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600" b="1" dirty="0" err="1">
                  <a:solidFill>
                    <a:schemeClr val="bg1"/>
                  </a:solidFill>
                </a:rPr>
                <a:t>Adminis-tratief</a:t>
              </a:r>
              <a:endParaRPr lang="nl-BE" sz="1600" b="1" dirty="0">
                <a:solidFill>
                  <a:schemeClr val="bg1"/>
                </a:solidFill>
              </a:endParaRPr>
            </a:p>
          </p:txBody>
        </p:sp>
      </p:grpSp>
      <p:sp>
        <p:nvSpPr>
          <p:cNvPr id="3" name="Title 2"/>
          <p:cNvSpPr>
            <a:spLocks noGrp="1"/>
          </p:cNvSpPr>
          <p:nvPr>
            <p:ph type="title" idx="4294967295"/>
          </p:nvPr>
        </p:nvSpPr>
        <p:spPr>
          <a:xfrm>
            <a:off x="381000" y="0"/>
            <a:ext cx="9144000" cy="908050"/>
          </a:xfrm>
        </p:spPr>
        <p:txBody>
          <a:bodyPr/>
          <a:lstStyle/>
          <a:p>
            <a:r>
              <a:rPr lang="nl-BE" dirty="0" err="1" smtClean="0">
                <a:solidFill>
                  <a:srgbClr val="77C9F2"/>
                </a:solidFill>
              </a:rPr>
              <a:t>eGezondheid</a:t>
            </a:r>
            <a:r>
              <a:rPr lang="nl-BE" dirty="0" smtClean="0">
                <a:solidFill>
                  <a:srgbClr val="77C9F2"/>
                </a:solidFill>
              </a:rPr>
              <a:t> in de praktijk</a:t>
            </a:r>
            <a:endParaRPr lang="nl-BE" dirty="0">
              <a:solidFill>
                <a:srgbClr val="77C9F2"/>
              </a:solidFill>
            </a:endParaRPr>
          </a:p>
        </p:txBody>
      </p:sp>
      <p:grpSp>
        <p:nvGrpSpPr>
          <p:cNvPr id="17" name="Group 16"/>
          <p:cNvGrpSpPr>
            <a:grpSpLocks/>
          </p:cNvGrpSpPr>
          <p:nvPr/>
        </p:nvGrpSpPr>
        <p:grpSpPr bwMode="auto">
          <a:xfrm>
            <a:off x="927100" y="1395414"/>
            <a:ext cx="3233738" cy="1146175"/>
            <a:chOff x="546770" y="1394932"/>
            <a:chExt cx="3233142" cy="1146273"/>
          </a:xfrm>
        </p:grpSpPr>
        <p:grpSp>
          <p:nvGrpSpPr>
            <p:cNvPr id="12319" name="Group 93"/>
            <p:cNvGrpSpPr>
              <a:grpSpLocks/>
            </p:cNvGrpSpPr>
            <p:nvPr/>
          </p:nvGrpSpPr>
          <p:grpSpPr bwMode="auto">
            <a:xfrm>
              <a:off x="546770" y="1394932"/>
              <a:ext cx="3233142" cy="1146273"/>
              <a:chOff x="546770" y="1424385"/>
              <a:chExt cx="3233142" cy="1146273"/>
            </a:xfrm>
          </p:grpSpPr>
          <p:grpSp>
            <p:nvGrpSpPr>
              <p:cNvPr id="12321"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nl-BE" sz="300" dirty="0">
                  <a:solidFill>
                    <a:schemeClr val="bg1"/>
                  </a:solidFill>
                </a:endParaRPr>
              </a:p>
              <a:p>
                <a:pPr algn="ctr">
                  <a:defRPr/>
                </a:pPr>
                <a:endParaRPr lang="nl-BE" sz="200" dirty="0">
                  <a:solidFill>
                    <a:schemeClr val="bg1"/>
                  </a:solidFill>
                </a:endParaRPr>
              </a:p>
              <a:p>
                <a:pPr algn="ctr">
                  <a:defRPr/>
                </a:pPr>
                <a:r>
                  <a:rPr lang="nl-BE" dirty="0" err="1">
                    <a:solidFill>
                      <a:schemeClr val="bg1"/>
                    </a:solidFill>
                  </a:rPr>
                  <a:t>Verzekerbaarheids</a:t>
                </a:r>
                <a:r>
                  <a:rPr lang="nl-BE" dirty="0">
                    <a:solidFill>
                      <a:schemeClr val="bg1"/>
                    </a:solidFill>
                  </a:rPr>
                  <a:t>-toestand, </a:t>
                </a:r>
                <a:r>
                  <a:rPr lang="nl-BE" dirty="0" err="1">
                    <a:solidFill>
                      <a:schemeClr val="bg1"/>
                    </a:solidFill>
                  </a:rPr>
                  <a:t>tarificatie</a:t>
                </a:r>
                <a:r>
                  <a:rPr lang="nl-BE" dirty="0">
                    <a:solidFill>
                      <a:schemeClr val="bg1"/>
                    </a:solidFill>
                  </a:rPr>
                  <a:t>,</a:t>
                </a:r>
              </a:p>
              <a:p>
                <a:pPr algn="ctr">
                  <a:defRPr/>
                </a:pPr>
                <a:r>
                  <a:rPr lang="nl-BE" dirty="0">
                    <a:solidFill>
                      <a:schemeClr val="bg1"/>
                    </a:solidFill>
                  </a:rPr>
                  <a:t>facturatie</a:t>
                </a:r>
                <a:endParaRPr lang="nl-BE" dirty="0"/>
              </a:p>
            </p:txBody>
          </p:sp>
        </p:grpSp>
        <p:pic>
          <p:nvPicPr>
            <p:cNvPr id="12320"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858838" y="3605214"/>
            <a:ext cx="2647950" cy="1101725"/>
            <a:chOff x="477657" y="3605133"/>
            <a:chExt cx="2648583" cy="1101151"/>
          </a:xfrm>
        </p:grpSpPr>
        <p:grpSp>
          <p:nvGrpSpPr>
            <p:cNvPr id="12314"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nl-BE" sz="300" dirty="0">
                  <a:solidFill>
                    <a:schemeClr val="bg1"/>
                  </a:solidFill>
                </a:endParaRPr>
              </a:p>
              <a:p>
                <a:pPr algn="ctr">
                  <a:defRPr/>
                </a:pPr>
                <a:r>
                  <a:rPr lang="nl-BE" dirty="0">
                    <a:solidFill>
                      <a:schemeClr val="bg1"/>
                    </a:solidFill>
                  </a:rPr>
                  <a:t>Aanmaken en versturen van attesten</a:t>
                </a:r>
              </a:p>
              <a:p>
                <a:pPr>
                  <a:defRPr/>
                </a:pPr>
                <a:endParaRPr lang="nl-BE" dirty="0">
                  <a:solidFill>
                    <a:schemeClr val="tx1">
                      <a:lumMod val="95000"/>
                      <a:lumOff val="5000"/>
                    </a:schemeClr>
                  </a:solidFill>
                </a:endParaRPr>
              </a:p>
            </p:txBody>
          </p:sp>
        </p:grpSp>
        <p:pic>
          <p:nvPicPr>
            <p:cNvPr id="12315"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635626" y="1452563"/>
            <a:ext cx="3565525" cy="1098550"/>
            <a:chOff x="5254692" y="1452701"/>
            <a:chExt cx="3565782" cy="1097874"/>
          </a:xfrm>
        </p:grpSpPr>
        <p:grpSp>
          <p:nvGrpSpPr>
            <p:cNvPr id="12309" name="Group 67"/>
            <p:cNvGrpSpPr>
              <a:grpSpLocks/>
            </p:cNvGrpSpPr>
            <p:nvPr/>
          </p:nvGrpSpPr>
          <p:grpSpPr bwMode="auto">
            <a:xfrm>
              <a:off x="5254692" y="1452701"/>
              <a:ext cx="3565782" cy="1088504"/>
              <a:chOff x="398612" y="5107746"/>
              <a:chExt cx="3373796"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477145" y="5107746"/>
                <a:ext cx="2295263"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477145" y="5137889"/>
                <a:ext cx="2295263" cy="1058212"/>
              </a:xfrm>
              <a:prstGeom prst="rect">
                <a:avLst/>
              </a:prstGeom>
            </p:spPr>
            <p:txBody>
              <a:bodyPr>
                <a:normAutofit lnSpcReduction="10000"/>
              </a:bodyPr>
              <a:lstStyle/>
              <a:p>
                <a:pPr>
                  <a:defRPr/>
                </a:pPr>
                <a:endParaRPr lang="nl-BE" sz="1000" dirty="0">
                  <a:solidFill>
                    <a:schemeClr val="bg1"/>
                  </a:solidFill>
                </a:endParaRPr>
              </a:p>
              <a:p>
                <a:pPr algn="ctr">
                  <a:defRPr/>
                </a:pPr>
                <a:r>
                  <a:rPr lang="nl-BE" dirty="0">
                    <a:solidFill>
                      <a:schemeClr val="bg1"/>
                    </a:solidFill>
                  </a:rPr>
                  <a:t>Bijwerking van de SumEHR, van het medicatieschema, ... </a:t>
                </a:r>
              </a:p>
              <a:p>
                <a:pPr>
                  <a:defRPr/>
                </a:pPr>
                <a:endParaRPr lang="nl-BE" dirty="0">
                  <a:solidFill>
                    <a:schemeClr val="tx1">
                      <a:lumMod val="95000"/>
                      <a:lumOff val="5000"/>
                    </a:schemeClr>
                  </a:solidFill>
                </a:endParaRPr>
              </a:p>
            </p:txBody>
          </p:sp>
        </p:grpSp>
        <p:pic>
          <p:nvPicPr>
            <p:cNvPr id="12310"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3333751" y="5300664"/>
            <a:ext cx="3255963" cy="1089025"/>
            <a:chOff x="2952328" y="5301208"/>
            <a:chExt cx="3255987" cy="1088504"/>
          </a:xfrm>
        </p:grpSpPr>
        <p:grpSp>
          <p:nvGrpSpPr>
            <p:cNvPr id="12304"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8172" y="5147280"/>
                <a:ext cx="2085990" cy="1058356"/>
              </a:xfrm>
              <a:prstGeom prst="rect">
                <a:avLst/>
              </a:prstGeom>
            </p:spPr>
            <p:txBody>
              <a:bodyPr>
                <a:normAutofit lnSpcReduction="10000"/>
              </a:bodyPr>
              <a:lstStyle/>
              <a:p>
                <a:pPr>
                  <a:defRPr/>
                </a:pPr>
                <a:endParaRPr lang="nl-BE" sz="1000" dirty="0">
                  <a:solidFill>
                    <a:schemeClr val="bg1"/>
                  </a:solidFill>
                </a:endParaRPr>
              </a:p>
              <a:p>
                <a:pPr algn="ctr">
                  <a:defRPr/>
                </a:pPr>
                <a:r>
                  <a:rPr lang="nl-BE" dirty="0">
                    <a:solidFill>
                      <a:schemeClr val="bg1"/>
                    </a:solidFill>
                  </a:rPr>
                  <a:t>Verslag versturen naar de houder van het GMD</a:t>
                </a:r>
              </a:p>
            </p:txBody>
          </p:sp>
        </p:grpSp>
        <p:pic>
          <p:nvPicPr>
            <p:cNvPr id="12305"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467476" y="3624263"/>
            <a:ext cx="2949575" cy="1090612"/>
            <a:chOff x="6264041" y="3624287"/>
            <a:chExt cx="3169333" cy="1090476"/>
          </a:xfrm>
        </p:grpSpPr>
        <p:grpSp>
          <p:nvGrpSpPr>
            <p:cNvPr id="12299" name="Group 69"/>
            <p:cNvGrpSpPr>
              <a:grpSpLocks/>
            </p:cNvGrpSpPr>
            <p:nvPr/>
          </p:nvGrpSpPr>
          <p:grpSpPr bwMode="auto">
            <a:xfrm>
              <a:off x="6276202" y="3624287"/>
              <a:ext cx="3157172" cy="1090476"/>
              <a:chOff x="5588673" y="1304707"/>
              <a:chExt cx="3702569" cy="1090476"/>
            </a:xfrm>
          </p:grpSpPr>
          <p:sp>
            <p:nvSpPr>
              <p:cNvPr id="51" name="Rectangle 50"/>
              <p:cNvSpPr/>
              <p:nvPr/>
            </p:nvSpPr>
            <p:spPr>
              <a:xfrm>
                <a:off x="5588415" y="1304707"/>
                <a:ext cx="1152258"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750674" y="1315818"/>
                <a:ext cx="2540568"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03" name="TextBox 52"/>
              <p:cNvSpPr txBox="1">
                <a:spLocks noChangeArrowheads="1"/>
              </p:cNvSpPr>
              <p:nvPr/>
            </p:nvSpPr>
            <p:spPr bwMode="auto">
              <a:xfrm>
                <a:off x="6751106" y="1344851"/>
                <a:ext cx="2409466" cy="103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endParaRPr lang="nl-BE" altLang="en-US" sz="1600" dirty="0">
                  <a:solidFill>
                    <a:schemeClr val="bg1"/>
                  </a:solidFill>
                  <a:latin typeface="+mn-lt"/>
                </a:endParaRPr>
              </a:p>
              <a:p>
                <a:r>
                  <a:rPr lang="nl-BE" altLang="en-US" sz="1800" dirty="0">
                    <a:solidFill>
                      <a:schemeClr val="bg1"/>
                    </a:solidFill>
                    <a:latin typeface="+mn-lt"/>
                  </a:rPr>
                  <a:t>Registraties</a:t>
                </a:r>
              </a:p>
            </p:txBody>
          </p:sp>
        </p:grpSp>
        <p:pic>
          <p:nvPicPr>
            <p:cNvPr id="12300"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lide Number Placeholder 6"/>
          <p:cNvSpPr>
            <a:spLocks noGrp="1"/>
          </p:cNvSpPr>
          <p:nvPr>
            <p:ph type="sldNum" sz="quarter" idx="4"/>
          </p:nvPr>
        </p:nvSpPr>
        <p:spPr/>
        <p:txBody>
          <a:bodyPr/>
          <a:lstStyle/>
          <a:p>
            <a:r>
              <a:rPr lang="fr-BE" dirty="0" smtClean="0"/>
              <a:t> </a:t>
            </a:r>
            <a:fld id="{30A9230E-FFBB-4CCB-ABD7-198084EDE768}" type="slidenum">
              <a:rPr lang="fr-BE" smtClean="0"/>
              <a:pPr/>
              <a:t>6</a:t>
            </a:fld>
            <a:r>
              <a:rPr lang="fr-BE" dirty="0" smtClean="0"/>
              <a:t> </a:t>
            </a:r>
            <a:endParaRPr lang="fr-BE" dirty="0"/>
          </a:p>
        </p:txBody>
      </p:sp>
      <p:sp>
        <p:nvSpPr>
          <p:cNvPr id="2" name="Date Placeholder 1"/>
          <p:cNvSpPr>
            <a:spLocks noGrp="1"/>
          </p:cNvSpPr>
          <p:nvPr>
            <p:ph type="dt" sz="half" idx="2"/>
          </p:nvPr>
        </p:nvSpPr>
        <p:spPr/>
        <p:txBody>
          <a:bodyPr/>
          <a:lstStyle/>
          <a:p>
            <a:r>
              <a:rPr lang="fr-FR" smtClean="0"/>
              <a:t>05/10/2019</a:t>
            </a:r>
            <a:endParaRPr lang="fr-BE" dirty="0"/>
          </a:p>
        </p:txBody>
      </p:sp>
    </p:spTree>
    <p:extLst>
      <p:ext uri="{BB962C8B-B14F-4D97-AF65-F5344CB8AC3E}">
        <p14:creationId xmlns:p14="http://schemas.microsoft.com/office/powerpoint/2010/main" val="282667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Verbintenissen </a:t>
            </a:r>
            <a:r>
              <a:rPr lang="nl-BE" dirty="0"/>
              <a:t>van de huisarts</a:t>
            </a:r>
          </a:p>
        </p:txBody>
      </p:sp>
      <p:sp>
        <p:nvSpPr>
          <p:cNvPr id="13" name="Content Placeholder 12"/>
          <p:cNvSpPr>
            <a:spLocks noGrp="1"/>
          </p:cNvSpPr>
          <p:nvPr>
            <p:ph idx="1"/>
          </p:nvPr>
        </p:nvSpPr>
        <p:spPr>
          <a:xfrm>
            <a:off x="495300" y="1052736"/>
            <a:ext cx="8915400" cy="4176464"/>
          </a:xfrm>
        </p:spPr>
        <p:txBody>
          <a:bodyPr>
            <a:normAutofit fontScale="85000" lnSpcReduction="20000"/>
          </a:bodyPr>
          <a:lstStyle/>
          <a:p>
            <a:r>
              <a:rPr lang="nl-NL" dirty="0" smtClean="0"/>
              <a:t>Ik </a:t>
            </a:r>
            <a:r>
              <a:rPr lang="nl-NL" dirty="0"/>
              <a:t>stem ermee in om deel te nemen aan het zorgtraject van deze patiënt die behoort tot de doelgroep 1 en meer bepaald om:</a:t>
            </a:r>
          </a:p>
          <a:p>
            <a:pPr lvl="1"/>
            <a:r>
              <a:rPr lang="nl-NL" dirty="0" smtClean="0"/>
              <a:t>in </a:t>
            </a:r>
            <a:r>
              <a:rPr lang="nl-NL" dirty="0"/>
              <a:t>onderlinge overeenstemming met de </a:t>
            </a:r>
            <a:r>
              <a:rPr lang="nl-NL" dirty="0" err="1"/>
              <a:t>endocrino</a:t>
            </a:r>
            <a:r>
              <a:rPr lang="nl-NL" dirty="0"/>
              <a:t>-diabetoloog, een individueel zorgplan uit te werken, te evalueren en aan te passen. Dit omvat doelstellingen, een geplande follow-up, medische raadplegingen, paramedische tussenkomsten en technische onderzoeken voor de patiënt met diabetes type 2</a:t>
            </a:r>
          </a:p>
          <a:p>
            <a:pPr lvl="1"/>
            <a:r>
              <a:rPr lang="nl-NL" dirty="0" smtClean="0"/>
              <a:t>mijn </a:t>
            </a:r>
            <a:r>
              <a:rPr lang="nl-NL" dirty="0"/>
              <a:t>observaties en de resultaten van relevante onderzoeken voor de opvolging van de patiënt aan de arts-specialist te bezorgen</a:t>
            </a:r>
          </a:p>
          <a:p>
            <a:pPr lvl="1"/>
            <a:r>
              <a:rPr lang="nl-NL" dirty="0" smtClean="0"/>
              <a:t>indien </a:t>
            </a:r>
            <a:r>
              <a:rPr lang="nl-NL" dirty="0"/>
              <a:t>de patiënt deze niet via een </a:t>
            </a:r>
            <a:r>
              <a:rPr lang="nl-NL" dirty="0" err="1"/>
              <a:t>geconventioneerd</a:t>
            </a:r>
            <a:r>
              <a:rPr lang="nl-NL" dirty="0"/>
              <a:t> diabetescentrum krijgt, de nodige educatie betreffende de ziekte, de behandeling en de follow-up, zelf of via de diabetes-</a:t>
            </a:r>
            <a:r>
              <a:rPr lang="nl-NL" dirty="0" err="1"/>
              <a:t>educator</a:t>
            </a:r>
            <a:r>
              <a:rPr lang="nl-NL" dirty="0"/>
              <a:t> aan de patiënt te geven en te onderhouden</a:t>
            </a:r>
          </a:p>
          <a:p>
            <a:pPr lvl="1"/>
            <a:r>
              <a:rPr lang="nl-NL" dirty="0" smtClean="0"/>
              <a:t>het </a:t>
            </a:r>
            <a:r>
              <a:rPr lang="nl-NL" dirty="0"/>
              <a:t>medisch dossier van de patiënt te gebruiken</a:t>
            </a:r>
          </a:p>
          <a:p>
            <a:pPr lvl="1"/>
            <a:r>
              <a:rPr lang="nl-NL" dirty="0" smtClean="0"/>
              <a:t>kopie </a:t>
            </a:r>
            <a:r>
              <a:rPr lang="nl-NL" dirty="0"/>
              <a:t>van dit behoorlijk ingevuld contract aan de adviserend arts te </a:t>
            </a:r>
            <a:r>
              <a:rPr lang="nl-NL" dirty="0" smtClean="0"/>
              <a:t>bezorgen</a:t>
            </a:r>
            <a:endParaRPr lang="nl-NL" dirty="0"/>
          </a:p>
          <a:p>
            <a:pPr marL="457191" lvl="1" indent="0">
              <a:buNone/>
            </a:pPr>
            <a:endParaRPr lang="nl-NL" dirty="0"/>
          </a:p>
          <a:p>
            <a:pPr marL="457191" lvl="1" indent="0">
              <a:buNone/>
            </a:pP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60</a:t>
            </a:fld>
            <a:r>
              <a:rPr lang="fr-BE" smtClean="0"/>
              <a:t> </a:t>
            </a:r>
            <a:endParaRPr lang="fr-BE" dirty="0"/>
          </a:p>
        </p:txBody>
      </p:sp>
      <p:sp>
        <p:nvSpPr>
          <p:cNvPr id="9" name="Right Arrow 8"/>
          <p:cNvSpPr/>
          <p:nvPr/>
        </p:nvSpPr>
        <p:spPr>
          <a:xfrm>
            <a:off x="1122000" y="5673250"/>
            <a:ext cx="716637" cy="264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443" y="5349989"/>
            <a:ext cx="910549" cy="91054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104" y="4941168"/>
            <a:ext cx="1612980" cy="1728192"/>
          </a:xfrm>
          <a:prstGeom prst="rect">
            <a:avLst/>
          </a:prstGeom>
        </p:spPr>
      </p:pic>
      <p:pic>
        <p:nvPicPr>
          <p:cNvPr id="12" name="Picture 11"/>
          <p:cNvPicPr>
            <a:picLocks noChangeAspect="1"/>
          </p:cNvPicPr>
          <p:nvPr/>
        </p:nvPicPr>
        <p:blipFill>
          <a:blip r:embed="rId4"/>
          <a:stretch>
            <a:fillRect/>
          </a:stretch>
        </p:blipFill>
        <p:spPr>
          <a:xfrm>
            <a:off x="5385048" y="5445228"/>
            <a:ext cx="3206680" cy="792088"/>
          </a:xfrm>
          <a:prstGeom prst="rect">
            <a:avLst/>
          </a:prstGeom>
          <a:ln>
            <a:solidFill>
              <a:schemeClr val="accent1"/>
            </a:solidFill>
          </a:ln>
        </p:spPr>
      </p:pic>
    </p:spTree>
    <p:extLst>
      <p:ext uri="{BB962C8B-B14F-4D97-AF65-F5344CB8AC3E}">
        <p14:creationId xmlns:p14="http://schemas.microsoft.com/office/powerpoint/2010/main" val="3754147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Adviserend arts van </a:t>
            </a:r>
            <a:r>
              <a:rPr lang="nl-BE" dirty="0"/>
              <a:t>het ziekenfonds </a:t>
            </a:r>
            <a:endParaRPr lang="fr-BE" dirty="0"/>
          </a:p>
        </p:txBody>
      </p:sp>
      <p:sp>
        <p:nvSpPr>
          <p:cNvPr id="13" name="Content Placeholder 12"/>
          <p:cNvSpPr>
            <a:spLocks noGrp="1"/>
          </p:cNvSpPr>
          <p:nvPr>
            <p:ph idx="1"/>
          </p:nvPr>
        </p:nvSpPr>
        <p:spPr>
          <a:xfrm>
            <a:off x="495300" y="1052736"/>
            <a:ext cx="8915400" cy="792088"/>
          </a:xfrm>
        </p:spPr>
        <p:txBody>
          <a:bodyPr>
            <a:normAutofit fontScale="85000" lnSpcReduction="10000"/>
          </a:bodyPr>
          <a:lstStyle/>
          <a:p>
            <a:r>
              <a:rPr lang="nl-NL" dirty="0" smtClean="0"/>
              <a:t>Ik </a:t>
            </a:r>
            <a:r>
              <a:rPr lang="nl-NL" dirty="0"/>
              <a:t>bevestig ontvangst van dit contract conform de reglementering betreffende het zorgtraject diabetes type 2 dat geldt </a:t>
            </a:r>
            <a:r>
              <a:rPr lang="nl-NL" dirty="0" smtClean="0"/>
              <a:t>vanaf…</a:t>
            </a:r>
            <a:endParaRPr lang="nl-NL" dirty="0"/>
          </a:p>
          <a:p>
            <a:pPr marL="457191" lvl="1" indent="0">
              <a:buNone/>
            </a:pPr>
            <a:endParaRPr lang="fr-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61</a:t>
            </a:fld>
            <a:r>
              <a:rPr lang="fr-BE" smtClean="0"/>
              <a:t> </a:t>
            </a:r>
            <a:endParaRPr lang="fr-BE" dirty="0"/>
          </a:p>
        </p:txBody>
      </p:sp>
      <p:sp>
        <p:nvSpPr>
          <p:cNvPr id="8" name="Right Arrow 7"/>
          <p:cNvSpPr/>
          <p:nvPr/>
        </p:nvSpPr>
        <p:spPr>
          <a:xfrm>
            <a:off x="1064568" y="2864938"/>
            <a:ext cx="716637" cy="264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672" y="2132856"/>
            <a:ext cx="1612980" cy="1728192"/>
          </a:xfrm>
          <a:prstGeom prst="rect">
            <a:avLst/>
          </a:prstGeom>
        </p:spPr>
      </p:pic>
      <p:pic>
        <p:nvPicPr>
          <p:cNvPr id="10" name="Picture 9"/>
          <p:cNvPicPr>
            <a:picLocks noChangeAspect="1"/>
          </p:cNvPicPr>
          <p:nvPr/>
        </p:nvPicPr>
        <p:blipFill>
          <a:blip r:embed="rId3"/>
          <a:stretch>
            <a:fillRect/>
          </a:stretch>
        </p:blipFill>
        <p:spPr>
          <a:xfrm>
            <a:off x="4247496" y="2600908"/>
            <a:ext cx="3206680" cy="792088"/>
          </a:xfrm>
          <a:prstGeom prst="rect">
            <a:avLst/>
          </a:prstGeom>
          <a:ln>
            <a:solidFill>
              <a:schemeClr val="accent1"/>
            </a:solidFill>
          </a:ln>
        </p:spPr>
      </p:pic>
    </p:spTree>
    <p:extLst>
      <p:ext uri="{BB962C8B-B14F-4D97-AF65-F5344CB8AC3E}">
        <p14:creationId xmlns:p14="http://schemas.microsoft.com/office/powerpoint/2010/main" val="60813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nl-BE" dirty="0"/>
              <a:t>www.status.ehealth.fgov.be</a:t>
            </a:r>
          </a:p>
        </p:txBody>
      </p:sp>
      <p:pic>
        <p:nvPicPr>
          <p:cNvPr id="2" name="Picture 1"/>
          <p:cNvPicPr>
            <a:picLocks noChangeAspect="1"/>
          </p:cNvPicPr>
          <p:nvPr/>
        </p:nvPicPr>
        <p:blipFill>
          <a:blip r:embed="rId3"/>
          <a:stretch>
            <a:fillRect/>
          </a:stretch>
        </p:blipFill>
        <p:spPr>
          <a:xfrm>
            <a:off x="992560" y="1052736"/>
            <a:ext cx="7718351" cy="5302781"/>
          </a:xfrm>
          <a:prstGeom prst="rect">
            <a:avLst/>
          </a:prstGeom>
        </p:spPr>
      </p:pic>
      <p:sp>
        <p:nvSpPr>
          <p:cNvPr id="3" name="Slide Number Placeholder 2"/>
          <p:cNvSpPr>
            <a:spLocks noGrp="1"/>
          </p:cNvSpPr>
          <p:nvPr>
            <p:ph type="sldNum" sz="quarter" idx="4"/>
          </p:nvPr>
        </p:nvSpPr>
        <p:spPr/>
        <p:txBody>
          <a:bodyPr/>
          <a:lstStyle/>
          <a:p>
            <a:r>
              <a:rPr lang="fr-BE" smtClean="0"/>
              <a:t> </a:t>
            </a:r>
            <a:fld id="{30A9230E-FFBB-4CCB-ABD7-198084EDE768}" type="slidenum">
              <a:rPr lang="fr-BE" smtClean="0"/>
              <a:pPr/>
              <a:t>62</a:t>
            </a:fld>
            <a:r>
              <a:rPr lang="fr-BE" smtClean="0"/>
              <a:t> </a:t>
            </a:r>
            <a:endParaRPr lang="fr-BE" dirty="0"/>
          </a:p>
        </p:txBody>
      </p:sp>
    </p:spTree>
    <p:extLst>
      <p:ext uri="{BB962C8B-B14F-4D97-AF65-F5344CB8AC3E}">
        <p14:creationId xmlns:p14="http://schemas.microsoft.com/office/powerpoint/2010/main" val="387802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76629" y="0"/>
            <a:ext cx="5181601" cy="6380019"/>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63</a:t>
            </a:fld>
            <a:r>
              <a:rPr lang="fr-BE" smtClean="0"/>
              <a:t> </a:t>
            </a:r>
            <a:endParaRPr lang="fr-BE" dirty="0"/>
          </a:p>
        </p:txBody>
      </p:sp>
    </p:spTree>
    <p:extLst>
      <p:ext uri="{BB962C8B-B14F-4D97-AF65-F5344CB8AC3E}">
        <p14:creationId xmlns:p14="http://schemas.microsoft.com/office/powerpoint/2010/main" val="3333509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72680" y="0"/>
            <a:ext cx="5749287" cy="6381328"/>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64</a:t>
            </a:fld>
            <a:r>
              <a:rPr lang="fr-BE" smtClean="0"/>
              <a:t> </a:t>
            </a:r>
            <a:endParaRPr lang="fr-BE" dirty="0"/>
          </a:p>
        </p:txBody>
      </p:sp>
    </p:spTree>
    <p:extLst>
      <p:ext uri="{BB962C8B-B14F-4D97-AF65-F5344CB8AC3E}">
        <p14:creationId xmlns:p14="http://schemas.microsoft.com/office/powerpoint/2010/main" val="139771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5000" t="10007" r="15001" b="34997"/>
          <a:stretch/>
        </p:blipFill>
        <p:spPr>
          <a:xfrm>
            <a:off x="1064568" y="0"/>
            <a:ext cx="7776864" cy="6147982"/>
          </a:xfrm>
          <a:prstGeom prst="rect">
            <a:avLst/>
          </a:prstGeom>
        </p:spPr>
      </p:pic>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65</a:t>
            </a:fld>
            <a:r>
              <a:rPr lang="fr-BE" smtClean="0"/>
              <a:t> </a:t>
            </a:r>
            <a:endParaRPr lang="fr-BE" dirty="0"/>
          </a:p>
        </p:txBody>
      </p:sp>
    </p:spTree>
    <p:extLst>
      <p:ext uri="{BB962C8B-B14F-4D97-AF65-F5344CB8AC3E}">
        <p14:creationId xmlns:p14="http://schemas.microsoft.com/office/powerpoint/2010/main" val="206324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Besluit</a:t>
            </a:r>
            <a:endParaRPr lang="en-GB" noProof="0" dirty="0"/>
          </a:p>
        </p:txBody>
      </p:sp>
      <p:sp>
        <p:nvSpPr>
          <p:cNvPr id="3" name="Content Placeholder 2"/>
          <p:cNvSpPr>
            <a:spLocks noGrp="1"/>
          </p:cNvSpPr>
          <p:nvPr>
            <p:ph idx="1"/>
          </p:nvPr>
        </p:nvSpPr>
        <p:spPr/>
        <p:txBody>
          <a:bodyPr>
            <a:normAutofit fontScale="92500" lnSpcReduction="10000"/>
          </a:bodyPr>
          <a:lstStyle/>
          <a:p>
            <a:r>
              <a:rPr lang="nl-NL" dirty="0" smtClean="0"/>
              <a:t>Het delen van gegevens tussen zorgverleners / instellingen via het hub-meta-</a:t>
            </a:r>
            <a:r>
              <a:rPr lang="nl-NL" dirty="0" err="1" smtClean="0"/>
              <a:t>hubsysteem</a:t>
            </a:r>
            <a:r>
              <a:rPr lang="nl-NL" dirty="0" smtClean="0"/>
              <a:t>, de gezondheidskluizen en de </a:t>
            </a:r>
            <a:r>
              <a:rPr lang="nl-NL" dirty="0" err="1" smtClean="0">
                <a:solidFill>
                  <a:srgbClr val="07766F"/>
                </a:solidFill>
              </a:rPr>
              <a:t>eHealth</a:t>
            </a:r>
            <a:r>
              <a:rPr lang="nl-NL" dirty="0" err="1" smtClean="0"/>
              <a:t>Box</a:t>
            </a:r>
            <a:r>
              <a:rPr lang="nl-NL" dirty="0" smtClean="0"/>
              <a:t> bereikt kruissnelheid (&gt; 13,3 miljard transacties over het </a:t>
            </a:r>
            <a:r>
              <a:rPr lang="nl-NL" dirty="0" smtClean="0">
                <a:solidFill>
                  <a:srgbClr val="07766F"/>
                </a:solidFill>
              </a:rPr>
              <a:t>eHealth</a:t>
            </a:r>
            <a:r>
              <a:rPr lang="nl-NL" dirty="0" smtClean="0"/>
              <a:t>-platform in 2018)</a:t>
            </a:r>
            <a:endParaRPr lang="en-US" dirty="0" smtClean="0"/>
          </a:p>
          <a:p>
            <a:endParaRPr lang="nl-NL" dirty="0" smtClean="0"/>
          </a:p>
          <a:p>
            <a:r>
              <a:rPr lang="nl-NL" dirty="0" smtClean="0"/>
              <a:t>&gt; 76% van de Belgische bevolking heeft nu geïnformeerde toestemming gegeven voor het delen van gegevens</a:t>
            </a:r>
            <a:endParaRPr lang="en-US" dirty="0" smtClean="0"/>
          </a:p>
          <a:p>
            <a:endParaRPr lang="nl-NL" dirty="0" smtClean="0"/>
          </a:p>
          <a:p>
            <a:r>
              <a:rPr lang="nl-NL" dirty="0" smtClean="0"/>
              <a:t>Het openen van gezondheidsgegevens voor de patiënt begint =&gt; aandacht voor geïntegreerde toegang</a:t>
            </a:r>
            <a:endParaRPr lang="en-US" dirty="0" smtClean="0"/>
          </a:p>
          <a:p>
            <a:endParaRPr lang="nl-NL" dirty="0" smtClean="0"/>
          </a:p>
          <a:p>
            <a:r>
              <a:rPr lang="nl-NL" dirty="0" smtClean="0"/>
              <a:t>Er werd ervaring opgedaan met mobiele eHealth-toepassingen</a:t>
            </a:r>
            <a:endParaRPr lang="en-US" dirty="0"/>
          </a:p>
        </p:txBody>
      </p:sp>
      <p:sp>
        <p:nvSpPr>
          <p:cNvPr id="5" name="Slide Number Placeholder 4"/>
          <p:cNvSpPr>
            <a:spLocks noGrp="1"/>
          </p:cNvSpPr>
          <p:nvPr>
            <p:ph type="sldNum" sz="quarter" idx="4"/>
          </p:nvPr>
        </p:nvSpPr>
        <p:spPr/>
        <p:txBody>
          <a:bodyPr/>
          <a:lstStyle/>
          <a:p>
            <a:r>
              <a:rPr lang="fr-BE" smtClean="0"/>
              <a:t> </a:t>
            </a:r>
            <a:fld id="{30A9230E-FFBB-4CCB-ABD7-198084EDE768}" type="slidenum">
              <a:rPr lang="fr-BE" smtClean="0"/>
              <a:pPr/>
              <a:t>66</a:t>
            </a:fld>
            <a:r>
              <a:rPr lang="fr-BE" smtClean="0"/>
              <a:t> </a:t>
            </a:r>
            <a:endParaRPr lang="fr-BE" dirty="0"/>
          </a:p>
        </p:txBody>
      </p:sp>
    </p:spTree>
    <p:extLst>
      <p:ext uri="{BB962C8B-B14F-4D97-AF65-F5344CB8AC3E}">
        <p14:creationId xmlns:p14="http://schemas.microsoft.com/office/powerpoint/2010/main" val="1585422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Besluit</a:t>
            </a:r>
            <a:endParaRPr lang="en-US" dirty="0"/>
          </a:p>
        </p:txBody>
      </p:sp>
      <p:sp>
        <p:nvSpPr>
          <p:cNvPr id="3" name="Content Placeholder 2"/>
          <p:cNvSpPr>
            <a:spLocks noGrp="1"/>
          </p:cNvSpPr>
          <p:nvPr>
            <p:ph idx="1"/>
          </p:nvPr>
        </p:nvSpPr>
        <p:spPr/>
        <p:txBody>
          <a:bodyPr/>
          <a:lstStyle/>
          <a:p>
            <a:r>
              <a:rPr lang="en-US" dirty="0" smtClean="0"/>
              <a:t>ICT-</a:t>
            </a:r>
            <a:r>
              <a:rPr lang="en-US" dirty="0" err="1" smtClean="0"/>
              <a:t>platformen</a:t>
            </a:r>
            <a:r>
              <a:rPr lang="en-US" dirty="0" smtClean="0"/>
              <a:t> </a:t>
            </a:r>
            <a:r>
              <a:rPr lang="en-US" dirty="0" err="1" smtClean="0"/>
              <a:t>zijn</a:t>
            </a:r>
            <a:r>
              <a:rPr lang="en-US" dirty="0" smtClean="0"/>
              <a:t> </a:t>
            </a:r>
            <a:r>
              <a:rPr lang="en-US" dirty="0" err="1" smtClean="0"/>
              <a:t>slechts</a:t>
            </a:r>
            <a:r>
              <a:rPr lang="en-US" dirty="0" smtClean="0"/>
              <a:t> </a:t>
            </a:r>
            <a:r>
              <a:rPr lang="en-US" dirty="0" err="1" smtClean="0"/>
              <a:t>een</a:t>
            </a:r>
            <a:r>
              <a:rPr lang="en-US" dirty="0" smtClean="0"/>
              <a:t> </a:t>
            </a:r>
            <a:r>
              <a:rPr lang="en-US" dirty="0" err="1" smtClean="0"/>
              <a:t>middel</a:t>
            </a:r>
            <a:r>
              <a:rPr lang="en-US" dirty="0"/>
              <a:t>:</a:t>
            </a:r>
            <a:r>
              <a:rPr lang="en-US" dirty="0" smtClean="0"/>
              <a:t> </a:t>
            </a:r>
            <a:r>
              <a:rPr lang="en-US" dirty="0" err="1" smtClean="0"/>
              <a:t>er</a:t>
            </a:r>
            <a:r>
              <a:rPr lang="en-US" dirty="0" smtClean="0"/>
              <a:t> is </a:t>
            </a:r>
            <a:r>
              <a:rPr lang="en-US" dirty="0" err="1" smtClean="0"/>
              <a:t>nood</a:t>
            </a:r>
            <a:r>
              <a:rPr lang="en-US" dirty="0" smtClean="0"/>
              <a:t> </a:t>
            </a:r>
            <a:r>
              <a:rPr lang="en-US" dirty="0" err="1" smtClean="0"/>
              <a:t>aan</a:t>
            </a:r>
            <a:r>
              <a:rPr lang="en-US" dirty="0" smtClean="0"/>
              <a:t> </a:t>
            </a:r>
            <a:r>
              <a:rPr lang="en-US" dirty="0" err="1" smtClean="0"/>
              <a:t>gepaste</a:t>
            </a:r>
            <a:r>
              <a:rPr lang="en-US" dirty="0" smtClean="0"/>
              <a:t> </a:t>
            </a:r>
            <a:r>
              <a:rPr lang="en-US" dirty="0" err="1" smtClean="0"/>
              <a:t>gebruikscultuur</a:t>
            </a:r>
            <a:endParaRPr lang="en-US" dirty="0" smtClean="0"/>
          </a:p>
          <a:p>
            <a:pPr lvl="1"/>
            <a:r>
              <a:rPr lang="en-US" dirty="0" err="1" smtClean="0"/>
              <a:t>goed</a:t>
            </a:r>
            <a:r>
              <a:rPr lang="en-US" dirty="0" smtClean="0"/>
              <a:t> </a:t>
            </a:r>
            <a:r>
              <a:rPr lang="en-US" dirty="0" err="1" smtClean="0"/>
              <a:t>gestructureerde</a:t>
            </a:r>
            <a:r>
              <a:rPr lang="en-US" dirty="0"/>
              <a:t>,</a:t>
            </a:r>
            <a:r>
              <a:rPr lang="en-US" dirty="0" smtClean="0"/>
              <a:t> </a:t>
            </a:r>
            <a:r>
              <a:rPr lang="en-US" dirty="0" err="1" smtClean="0"/>
              <a:t>leesbare</a:t>
            </a:r>
            <a:r>
              <a:rPr lang="en-US" dirty="0" smtClean="0"/>
              <a:t>, </a:t>
            </a:r>
            <a:r>
              <a:rPr lang="en-US" dirty="0" err="1" smtClean="0"/>
              <a:t>kwalitatief</a:t>
            </a:r>
            <a:r>
              <a:rPr lang="en-US" dirty="0" smtClean="0"/>
              <a:t> </a:t>
            </a:r>
            <a:r>
              <a:rPr lang="en-US" dirty="0" err="1" smtClean="0"/>
              <a:t>hoogstaande</a:t>
            </a:r>
            <a:r>
              <a:rPr lang="en-US" dirty="0" smtClean="0"/>
              <a:t>, permanent up to date en </a:t>
            </a:r>
            <a:r>
              <a:rPr lang="en-US" dirty="0" err="1" smtClean="0"/>
              <a:t>snel</a:t>
            </a:r>
            <a:r>
              <a:rPr lang="en-US" dirty="0" smtClean="0"/>
              <a:t> </a:t>
            </a:r>
            <a:r>
              <a:rPr lang="en-US" dirty="0" err="1" smtClean="0"/>
              <a:t>beschikbare</a:t>
            </a:r>
            <a:r>
              <a:rPr lang="en-US" dirty="0" smtClean="0"/>
              <a:t> </a:t>
            </a:r>
            <a:r>
              <a:rPr lang="en-US" dirty="0" err="1" smtClean="0"/>
              <a:t>informatie</a:t>
            </a:r>
            <a:r>
              <a:rPr lang="en-US" dirty="0" smtClean="0"/>
              <a:t> (in </a:t>
            </a:r>
            <a:r>
              <a:rPr lang="en-US" dirty="0" err="1" smtClean="0"/>
              <a:t>SumEHRs</a:t>
            </a:r>
            <a:r>
              <a:rPr lang="en-US" dirty="0" smtClean="0"/>
              <a:t>, </a:t>
            </a:r>
            <a:r>
              <a:rPr lang="en-US" dirty="0" err="1" smtClean="0"/>
              <a:t>verslagen</a:t>
            </a:r>
            <a:r>
              <a:rPr lang="en-US" dirty="0" smtClean="0"/>
              <a:t>, ...)</a:t>
            </a:r>
          </a:p>
          <a:p>
            <a:pPr lvl="1"/>
            <a:r>
              <a:rPr lang="en-US" dirty="0" err="1" smtClean="0"/>
              <a:t>aansluiting</a:t>
            </a:r>
            <a:r>
              <a:rPr lang="en-US" dirty="0" smtClean="0"/>
              <a:t> van </a:t>
            </a:r>
            <a:r>
              <a:rPr lang="en-US" dirty="0" err="1" smtClean="0"/>
              <a:t>alle</a:t>
            </a:r>
            <a:r>
              <a:rPr lang="en-US" dirty="0" smtClean="0"/>
              <a:t> </a:t>
            </a:r>
            <a:r>
              <a:rPr lang="en-US" dirty="0" err="1" smtClean="0"/>
              <a:t>zorgactoren</a:t>
            </a:r>
            <a:r>
              <a:rPr lang="en-US" dirty="0" smtClean="0"/>
              <a:t> op de </a:t>
            </a:r>
            <a:r>
              <a:rPr lang="en-US" dirty="0" err="1" smtClean="0"/>
              <a:t>platformen</a:t>
            </a:r>
            <a:r>
              <a:rPr lang="en-US" dirty="0" smtClean="0"/>
              <a:t> (wet van Metcalfe)</a:t>
            </a:r>
          </a:p>
          <a:p>
            <a:pPr lvl="1"/>
            <a:r>
              <a:rPr lang="en-US" dirty="0" err="1" smtClean="0"/>
              <a:t>ondersteuning</a:t>
            </a:r>
            <a:r>
              <a:rPr lang="en-US" dirty="0" smtClean="0"/>
              <a:t> van </a:t>
            </a:r>
            <a:r>
              <a:rPr lang="en-US" dirty="0" err="1" smtClean="0"/>
              <a:t>zorgverstrekkers</a:t>
            </a:r>
            <a:r>
              <a:rPr lang="en-US" dirty="0" smtClean="0"/>
              <a:t> door software </a:t>
            </a:r>
            <a:r>
              <a:rPr lang="en-US" dirty="0" err="1" smtClean="0"/>
              <a:t>bij</a:t>
            </a:r>
            <a:r>
              <a:rPr lang="en-US" dirty="0" smtClean="0"/>
              <a:t> </a:t>
            </a:r>
            <a:r>
              <a:rPr lang="en-US" dirty="0" err="1" smtClean="0"/>
              <a:t>structurering</a:t>
            </a:r>
            <a:r>
              <a:rPr lang="en-US" dirty="0" smtClean="0"/>
              <a:t> van </a:t>
            </a:r>
            <a:r>
              <a:rPr lang="en-US" dirty="0" err="1" smtClean="0"/>
              <a:t>informatie</a:t>
            </a:r>
            <a:endParaRPr lang="en-US" dirty="0" smtClean="0"/>
          </a:p>
          <a:p>
            <a:pPr lvl="1"/>
            <a:r>
              <a:rPr lang="en-US" dirty="0" err="1" smtClean="0"/>
              <a:t>systematisch</a:t>
            </a:r>
            <a:r>
              <a:rPr lang="en-US" dirty="0" smtClean="0"/>
              <a:t> </a:t>
            </a:r>
            <a:r>
              <a:rPr lang="en-US" dirty="0" err="1" smtClean="0"/>
              <a:t>gebruik</a:t>
            </a:r>
            <a:r>
              <a:rPr lang="en-US" dirty="0" smtClean="0"/>
              <a:t> van de </a:t>
            </a:r>
            <a:r>
              <a:rPr lang="en-US" dirty="0" err="1" smtClean="0"/>
              <a:t>informatie</a:t>
            </a:r>
            <a:r>
              <a:rPr lang="en-US" dirty="0" smtClean="0"/>
              <a:t> </a:t>
            </a:r>
            <a:r>
              <a:rPr lang="en-US" dirty="0" err="1" smtClean="0"/>
              <a:t>vanuit</a:t>
            </a:r>
            <a:r>
              <a:rPr lang="en-US" dirty="0" smtClean="0"/>
              <a:t> </a:t>
            </a:r>
            <a:r>
              <a:rPr lang="en-US" dirty="0" err="1" smtClean="0"/>
              <a:t>gebruiksvriendelijke</a:t>
            </a:r>
            <a:r>
              <a:rPr lang="en-US" dirty="0" smtClean="0"/>
              <a:t> </a:t>
            </a:r>
            <a:r>
              <a:rPr lang="en-US" dirty="0" err="1" smtClean="0"/>
              <a:t>eindgebruikerssoftware</a:t>
            </a:r>
            <a:endParaRPr lang="en-US" dirty="0" smtClean="0"/>
          </a:p>
          <a:p>
            <a:pPr lvl="1"/>
            <a:r>
              <a:rPr lang="en-US" dirty="0" err="1" smtClean="0"/>
              <a:t>andere</a:t>
            </a:r>
            <a:r>
              <a:rPr lang="en-US" dirty="0" smtClean="0"/>
              <a:t> </a:t>
            </a:r>
            <a:r>
              <a:rPr lang="en-US" dirty="0" err="1" smtClean="0"/>
              <a:t>vormen</a:t>
            </a:r>
            <a:r>
              <a:rPr lang="en-US" dirty="0" smtClean="0"/>
              <a:t> van </a:t>
            </a:r>
            <a:r>
              <a:rPr lang="en-US" dirty="0" err="1" smtClean="0"/>
              <a:t>samenwerking</a:t>
            </a:r>
            <a:r>
              <a:rPr lang="en-US" dirty="0" smtClean="0"/>
              <a:t> met de </a:t>
            </a:r>
            <a:r>
              <a:rPr lang="en-US" dirty="0" err="1" smtClean="0"/>
              <a:t>patiënt</a:t>
            </a:r>
            <a:endParaRPr lang="en-US" dirty="0" smtClean="0"/>
          </a:p>
          <a:p>
            <a:pPr lvl="1"/>
            <a:endParaRPr lang="en-US"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67</a:t>
            </a:fld>
            <a:r>
              <a:rPr lang="fr-BE" smtClean="0"/>
              <a:t> </a:t>
            </a:r>
            <a:endParaRPr lang="fr-BE" dirty="0"/>
          </a:p>
        </p:txBody>
      </p:sp>
    </p:spTree>
    <p:extLst>
      <p:ext uri="{BB962C8B-B14F-4D97-AF65-F5344CB8AC3E}">
        <p14:creationId xmlns:p14="http://schemas.microsoft.com/office/powerpoint/2010/main" val="1015974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bwMode="auto">
          <a:xfrm>
            <a:off x="567774" y="1167715"/>
            <a:ext cx="3370995" cy="21683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dirty="0">
                <a:solidFill>
                  <a:srgbClr val="000000"/>
                </a:solidFill>
                <a:latin typeface="+mn-lt"/>
              </a:rPr>
              <a:t>0.1 </a:t>
            </a:r>
            <a:r>
              <a:rPr lang="nl-BE" sz="1000" dirty="0" smtClean="0">
                <a:latin typeface="+mn-lt"/>
              </a:rPr>
              <a:t>Gegevensdelingsakkoord</a:t>
            </a:r>
            <a:endParaRPr lang="nl-BE" sz="1000" dirty="0">
              <a:latin typeface="+mn-lt"/>
            </a:endParaRPr>
          </a:p>
          <a:p>
            <a:pPr marL="0" indent="0">
              <a:buNone/>
            </a:pPr>
            <a:r>
              <a:rPr lang="nl-BE" sz="1000" dirty="0">
                <a:solidFill>
                  <a:srgbClr val="000000"/>
                </a:solidFill>
                <a:latin typeface="+mn-lt"/>
              </a:rPr>
              <a:t>0.2 Toegangsmatrix, therapeutische, zorg- en andere relaties</a:t>
            </a:r>
          </a:p>
          <a:p>
            <a:pPr marL="0" indent="0">
              <a:buNone/>
            </a:pPr>
            <a:r>
              <a:rPr lang="nl-BE" sz="1000" dirty="0">
                <a:solidFill>
                  <a:srgbClr val="000000"/>
                </a:solidFill>
                <a:latin typeface="+mn-lt"/>
              </a:rPr>
              <a:t>0.3 Basisdienst gebruikers- en toegangsbeheer</a:t>
            </a:r>
          </a:p>
          <a:p>
            <a:pPr marL="0" indent="0">
              <a:buNone/>
            </a:pPr>
            <a:r>
              <a:rPr lang="nl-BE" sz="1000" dirty="0">
                <a:solidFill>
                  <a:srgbClr val="000000"/>
                </a:solidFill>
                <a:latin typeface="+mn-lt"/>
              </a:rPr>
              <a:t>0.4 </a:t>
            </a:r>
            <a:r>
              <a:rPr lang="nl-BE" sz="1000" dirty="0">
                <a:latin typeface="+mn-lt"/>
              </a:rPr>
              <a:t>Regels voor ‘kluizen van </a:t>
            </a:r>
            <a:r>
              <a:rPr lang="nl-BE" sz="1000" dirty="0" err="1">
                <a:latin typeface="+mn-lt"/>
              </a:rPr>
              <a:t>eGezondheid</a:t>
            </a:r>
            <a:r>
              <a:rPr lang="nl-BE" sz="1000" dirty="0">
                <a:latin typeface="+mn-lt"/>
              </a:rPr>
              <a:t>’ </a:t>
            </a:r>
          </a:p>
          <a:p>
            <a:pPr marL="0" indent="0">
              <a:buNone/>
            </a:pPr>
            <a:r>
              <a:rPr lang="nl-BE" sz="1000" dirty="0">
                <a:solidFill>
                  <a:srgbClr val="000000"/>
                </a:solidFill>
                <a:latin typeface="+mn-lt"/>
              </a:rPr>
              <a:t>0.5 Informatiestandaarden</a:t>
            </a:r>
          </a:p>
          <a:p>
            <a:pPr marL="0" indent="0">
              <a:buNone/>
            </a:pPr>
            <a:r>
              <a:rPr lang="nl-BE" sz="1000" dirty="0">
                <a:solidFill>
                  <a:srgbClr val="000000"/>
                </a:solidFill>
                <a:latin typeface="+mn-lt"/>
              </a:rPr>
              <a:t>0.6 Terminologie</a:t>
            </a:r>
          </a:p>
          <a:p>
            <a:pPr marL="0" indent="0">
              <a:buNone/>
            </a:pPr>
            <a:r>
              <a:rPr lang="nl-BE" sz="1000" dirty="0">
                <a:solidFill>
                  <a:srgbClr val="000000"/>
                </a:solidFill>
                <a:latin typeface="+mn-lt"/>
              </a:rPr>
              <a:t>0.7 </a:t>
            </a:r>
            <a:r>
              <a:rPr lang="nl-BE" sz="1000" dirty="0" err="1">
                <a:solidFill>
                  <a:srgbClr val="000000"/>
                </a:solidFill>
                <a:latin typeface="+mn-lt"/>
              </a:rPr>
              <a:t>Cobrha</a:t>
            </a:r>
            <a:r>
              <a:rPr lang="nl-BE" sz="1000" dirty="0">
                <a:solidFill>
                  <a:srgbClr val="000000"/>
                </a:solidFill>
                <a:latin typeface="+mn-lt"/>
              </a:rPr>
              <a:t> Next </a:t>
            </a:r>
            <a:r>
              <a:rPr lang="nl-BE" sz="1000" dirty="0" err="1">
                <a:solidFill>
                  <a:srgbClr val="000000"/>
                </a:solidFill>
                <a:latin typeface="+mn-lt"/>
              </a:rPr>
              <a:t>Generation&amp;UPPAD</a:t>
            </a:r>
            <a:endParaRPr lang="nl-BE" sz="1000" dirty="0">
              <a:solidFill>
                <a:srgbClr val="000000"/>
              </a:solidFill>
              <a:latin typeface="+mn-lt"/>
            </a:endParaRPr>
          </a:p>
          <a:p>
            <a:pPr marL="0" indent="0">
              <a:buNone/>
            </a:pPr>
            <a:r>
              <a:rPr lang="nl-BE" sz="1000" dirty="0">
                <a:solidFill>
                  <a:srgbClr val="000000"/>
                </a:solidFill>
                <a:latin typeface="+mn-lt"/>
              </a:rPr>
              <a:t>0.8 Strategisch onderzoek over samenwerkingsmodel met </a:t>
            </a:r>
            <a:r>
              <a:rPr lang="nl-BE" sz="1000" dirty="0" err="1">
                <a:solidFill>
                  <a:srgbClr val="000000"/>
                </a:solidFill>
                <a:latin typeface="+mn-lt"/>
              </a:rPr>
              <a:t>software-leveranciers</a:t>
            </a:r>
            <a:endParaRPr lang="nl-BE" sz="1000" dirty="0">
              <a:solidFill>
                <a:srgbClr val="000000"/>
              </a:solidFill>
              <a:latin typeface="+mn-lt"/>
            </a:endParaRPr>
          </a:p>
        </p:txBody>
      </p:sp>
      <p:sp>
        <p:nvSpPr>
          <p:cNvPr id="14" name="Title 13"/>
          <p:cNvSpPr>
            <a:spLocks noGrp="1"/>
          </p:cNvSpPr>
          <p:nvPr>
            <p:ph type="title"/>
          </p:nvPr>
        </p:nvSpPr>
        <p:spPr/>
        <p:txBody>
          <a:bodyPr>
            <a:normAutofit/>
          </a:bodyPr>
          <a:lstStyle/>
          <a:p>
            <a:r>
              <a:rPr lang="nl-BE" dirty="0" smtClean="0"/>
              <a:t>Detailoverzicht </a:t>
            </a:r>
            <a:r>
              <a:rPr lang="nl-BE" dirty="0" err="1" smtClean="0"/>
              <a:t>roadmap</a:t>
            </a:r>
            <a:r>
              <a:rPr lang="nl-BE" dirty="0" smtClean="0"/>
              <a:t> 3.0 (2019-2021)</a:t>
            </a:r>
            <a:endParaRPr lang="nl-BE" b="1" i="1" dirty="0"/>
          </a:p>
        </p:txBody>
      </p:sp>
      <p:sp>
        <p:nvSpPr>
          <p:cNvPr id="3" name="Tijdelijke aanduiding voor inhoud 2"/>
          <p:cNvSpPr>
            <a:spLocks noGrp="1"/>
          </p:cNvSpPr>
          <p:nvPr>
            <p:ph idx="1"/>
          </p:nvPr>
        </p:nvSpPr>
        <p:spPr>
          <a:xfrm>
            <a:off x="547816" y="942604"/>
            <a:ext cx="1379080" cy="272227"/>
          </a:xfrm>
        </p:spPr>
        <p:txBody>
          <a:bodyPr>
            <a:noAutofit/>
          </a:bodyPr>
          <a:lstStyle/>
          <a:p>
            <a:pPr marL="0" indent="0">
              <a:buNone/>
            </a:pPr>
            <a:r>
              <a:rPr lang="nl-BE" sz="1400" i="1">
                <a:solidFill>
                  <a:srgbClr val="0070C0"/>
                </a:solidFill>
              </a:rPr>
              <a:t>0 Fundamenten</a:t>
            </a:r>
          </a:p>
        </p:txBody>
      </p:sp>
      <p:sp>
        <p:nvSpPr>
          <p:cNvPr id="7" name="Tijdelijke aanduiding voor inhoud 2"/>
          <p:cNvSpPr txBox="1">
            <a:spLocks/>
          </p:cNvSpPr>
          <p:nvPr/>
        </p:nvSpPr>
        <p:spPr bwMode="auto">
          <a:xfrm>
            <a:off x="547816" y="2901989"/>
            <a:ext cx="2379534" cy="226719"/>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3 Operational excellence	</a:t>
            </a:r>
          </a:p>
        </p:txBody>
      </p:sp>
      <p:sp>
        <p:nvSpPr>
          <p:cNvPr id="8" name="Tijdelijke aanduiding voor inhoud 2"/>
          <p:cNvSpPr txBox="1">
            <a:spLocks/>
          </p:cNvSpPr>
          <p:nvPr/>
        </p:nvSpPr>
        <p:spPr bwMode="auto">
          <a:xfrm>
            <a:off x="7113033" y="2927866"/>
            <a:ext cx="2164029" cy="258364"/>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5 Patient als co-piloot</a:t>
            </a:r>
          </a:p>
        </p:txBody>
      </p:sp>
      <p:sp>
        <p:nvSpPr>
          <p:cNvPr id="10" name="Tijdelijke aanduiding voor inhoud 2"/>
          <p:cNvSpPr txBox="1">
            <a:spLocks/>
          </p:cNvSpPr>
          <p:nvPr/>
        </p:nvSpPr>
        <p:spPr bwMode="auto">
          <a:xfrm>
            <a:off x="3984308" y="1157433"/>
            <a:ext cx="2233686" cy="797821"/>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49">
                <a:solidFill>
                  <a:srgbClr val="000000"/>
                </a:solidFill>
                <a:latin typeface="+mn-lt"/>
              </a:rPr>
              <a:t>1.1 Communicatie</a:t>
            </a:r>
          </a:p>
          <a:p>
            <a:pPr marL="0" indent="0">
              <a:buNone/>
            </a:pPr>
            <a:r>
              <a:rPr lang="nl-BE" sz="1049">
                <a:solidFill>
                  <a:srgbClr val="000000"/>
                </a:solidFill>
                <a:latin typeface="+mn-lt"/>
              </a:rPr>
              <a:t>1.2 Programma-monitoring</a:t>
            </a:r>
          </a:p>
        </p:txBody>
      </p:sp>
      <p:sp>
        <p:nvSpPr>
          <p:cNvPr id="11" name="Tijdelijke aanduiding voor inhoud 2"/>
          <p:cNvSpPr txBox="1">
            <a:spLocks/>
          </p:cNvSpPr>
          <p:nvPr/>
        </p:nvSpPr>
        <p:spPr bwMode="auto">
          <a:xfrm>
            <a:off x="7113026" y="1157431"/>
            <a:ext cx="2483934" cy="89632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2.1 Incentives</a:t>
            </a:r>
          </a:p>
          <a:p>
            <a:pPr marL="0" indent="0">
              <a:buNone/>
            </a:pPr>
            <a:r>
              <a:rPr lang="nl-BE" sz="1000">
                <a:solidFill>
                  <a:srgbClr val="000000"/>
                </a:solidFill>
                <a:latin typeface="+mn-lt"/>
              </a:rPr>
              <a:t>2.2 Gedragscode &amp; richtlijnen over delen van persoonlijke gezondheidsgegevens</a:t>
            </a:r>
          </a:p>
          <a:p>
            <a:pPr marL="0" indent="0">
              <a:buNone/>
            </a:pPr>
            <a:endParaRPr lang="nl-BE" sz="968" dirty="0">
              <a:solidFill>
                <a:srgbClr val="000000"/>
              </a:solidFill>
              <a:latin typeface="+mn-lt"/>
            </a:endParaRPr>
          </a:p>
        </p:txBody>
      </p:sp>
      <p:sp>
        <p:nvSpPr>
          <p:cNvPr id="12" name="Tijdelijke aanduiding voor inhoud 2"/>
          <p:cNvSpPr txBox="1">
            <a:spLocks/>
          </p:cNvSpPr>
          <p:nvPr/>
        </p:nvSpPr>
        <p:spPr bwMode="auto">
          <a:xfrm>
            <a:off x="547816" y="3184738"/>
            <a:ext cx="3342483" cy="130205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100">
                <a:solidFill>
                  <a:srgbClr val="000000"/>
                </a:solidFill>
                <a:latin typeface="+mn-lt"/>
              </a:rPr>
              <a:t>3.1 Basisarchitectuur</a:t>
            </a:r>
          </a:p>
          <a:p>
            <a:pPr marL="0" indent="0">
              <a:buNone/>
            </a:pPr>
            <a:r>
              <a:rPr lang="nl-BE" sz="1100">
                <a:solidFill>
                  <a:srgbClr val="000000"/>
                </a:solidFill>
                <a:latin typeface="+mn-lt"/>
              </a:rPr>
              <a:t>3.2 SLA’s en service management</a:t>
            </a:r>
          </a:p>
          <a:p>
            <a:pPr marL="0" indent="0">
              <a:buNone/>
            </a:pPr>
            <a:r>
              <a:rPr lang="nl-BE" sz="1100">
                <a:solidFill>
                  <a:srgbClr val="000000"/>
                </a:solidFill>
                <a:latin typeface="+mn-lt"/>
              </a:rPr>
              <a:t>3.3 Business continuity</a:t>
            </a:r>
          </a:p>
          <a:p>
            <a:pPr marL="0" indent="0">
              <a:buNone/>
            </a:pPr>
            <a:r>
              <a:rPr lang="nl-BE" sz="1100">
                <a:solidFill>
                  <a:srgbClr val="000000"/>
                </a:solidFill>
                <a:latin typeface="+mn-lt"/>
              </a:rPr>
              <a:t>3.4 Documentatie, helpdesk &amp; support</a:t>
            </a:r>
          </a:p>
          <a:p>
            <a:pPr marL="0" indent="0">
              <a:buNone/>
            </a:pPr>
            <a:r>
              <a:rPr lang="nl-BE" sz="1100">
                <a:solidFill>
                  <a:srgbClr val="000000"/>
                </a:solidFill>
                <a:latin typeface="+mn-lt"/>
              </a:rPr>
              <a:t>3.5 Testomgevingen, flows, processen, data</a:t>
            </a:r>
          </a:p>
          <a:p>
            <a:pPr marL="0" indent="0">
              <a:buNone/>
            </a:pPr>
            <a:r>
              <a:rPr lang="nl-BE" sz="1100">
                <a:solidFill>
                  <a:srgbClr val="000000"/>
                </a:solidFill>
                <a:latin typeface="+mn-lt"/>
              </a:rPr>
              <a:t>3.6 Kwaliteit van gezondheidssoftware</a:t>
            </a:r>
          </a:p>
          <a:p>
            <a:pPr marL="0" indent="0">
              <a:buNone/>
            </a:pPr>
            <a:r>
              <a:rPr lang="nl-BE" sz="1100">
                <a:solidFill>
                  <a:srgbClr val="000000"/>
                </a:solidFill>
                <a:latin typeface="+mn-lt"/>
              </a:rPr>
              <a:t>3.7 Opleiding en vorming</a:t>
            </a:r>
          </a:p>
          <a:p>
            <a:pPr marL="0" indent="0">
              <a:buNone/>
            </a:pPr>
            <a:r>
              <a:rPr lang="nl-BE" sz="1100">
                <a:solidFill>
                  <a:srgbClr val="000000"/>
                </a:solidFill>
                <a:latin typeface="+mn-lt"/>
              </a:rPr>
              <a:t>3.8 Administratieve werklastverlaging voor zorgverleners</a:t>
            </a:r>
          </a:p>
          <a:p>
            <a:pPr marL="0" indent="0">
              <a:buNone/>
            </a:pPr>
            <a:endParaRPr lang="nl-BE" sz="1100" dirty="0">
              <a:solidFill>
                <a:srgbClr val="000000"/>
              </a:solidFill>
              <a:latin typeface="+mn-lt"/>
            </a:endParaRPr>
          </a:p>
        </p:txBody>
      </p:sp>
      <p:sp>
        <p:nvSpPr>
          <p:cNvPr id="15" name="Tijdelijke aanduiding voor inhoud 2"/>
          <p:cNvSpPr txBox="1">
            <a:spLocks/>
          </p:cNvSpPr>
          <p:nvPr/>
        </p:nvSpPr>
        <p:spPr bwMode="auto">
          <a:xfrm>
            <a:off x="3948752" y="3135883"/>
            <a:ext cx="3285976" cy="3059992"/>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4.1 Multidisciplinaire informatie-uitwisseling</a:t>
            </a:r>
          </a:p>
          <a:p>
            <a:pPr marL="0" indent="0">
              <a:buNone/>
            </a:pPr>
            <a:r>
              <a:rPr lang="nl-BE" sz="1000">
                <a:latin typeface="+mn-lt"/>
              </a:rPr>
              <a:t>4.2 Multidisciplinaire functionaliteiten</a:t>
            </a:r>
          </a:p>
          <a:p>
            <a:pPr marL="0" indent="0">
              <a:buNone/>
            </a:pPr>
            <a:r>
              <a:rPr lang="nl-BE" sz="1000">
                <a:solidFill>
                  <a:srgbClr val="000000"/>
                </a:solidFill>
                <a:latin typeface="+mn-lt"/>
              </a:rPr>
              <a:t>4.3 Elektronisch voorschrift</a:t>
            </a:r>
          </a:p>
          <a:p>
            <a:pPr marL="0" indent="0">
              <a:buNone/>
            </a:pPr>
            <a:r>
              <a:rPr lang="nl-BE" sz="1000">
                <a:solidFill>
                  <a:srgbClr val="000000"/>
                </a:solidFill>
                <a:latin typeface="+mn-lt"/>
              </a:rPr>
              <a:t>4.4 VIDIS – evolutie van elektronisch voorschrijven</a:t>
            </a:r>
          </a:p>
          <a:p>
            <a:pPr marL="0" indent="0">
              <a:buNone/>
            </a:pPr>
            <a:r>
              <a:rPr lang="nl-BE" sz="1000">
                <a:solidFill>
                  <a:srgbClr val="000000"/>
                </a:solidFill>
                <a:latin typeface="+mn-lt"/>
              </a:rPr>
              <a:t>4.5 Beslissingsondersteunend platform</a:t>
            </a:r>
          </a:p>
          <a:p>
            <a:pPr marL="0" indent="0">
              <a:buNone/>
            </a:pPr>
            <a:r>
              <a:rPr lang="nl-BE" sz="1000">
                <a:solidFill>
                  <a:srgbClr val="000000"/>
                </a:solidFill>
                <a:latin typeface="+mn-lt"/>
              </a:rPr>
              <a:t>4.6 BelRAI</a:t>
            </a:r>
          </a:p>
          <a:p>
            <a:pPr marL="0" indent="0">
              <a:buNone/>
            </a:pPr>
            <a:r>
              <a:rPr lang="nl-BE" sz="1000">
                <a:solidFill>
                  <a:srgbClr val="000000"/>
                </a:solidFill>
                <a:latin typeface="+mn-lt"/>
              </a:rPr>
              <a:t>4.7 Arbeidsongeschiktheid</a:t>
            </a:r>
          </a:p>
          <a:p>
            <a:pPr marL="0" indent="0">
              <a:buNone/>
            </a:pPr>
            <a:r>
              <a:rPr lang="nl-BE" sz="1000">
                <a:solidFill>
                  <a:srgbClr val="000000"/>
                </a:solidFill>
                <a:latin typeface="+mn-lt"/>
              </a:rPr>
              <a:t>4.8 MEDEX</a:t>
            </a:r>
          </a:p>
          <a:p>
            <a:pPr marL="0" indent="0">
              <a:buNone/>
            </a:pPr>
            <a:r>
              <a:rPr lang="nl-BE" sz="1000">
                <a:solidFill>
                  <a:srgbClr val="000000"/>
                </a:solidFill>
                <a:latin typeface="+mn-lt"/>
              </a:rPr>
              <a:t>4.9 EPD in alle instellingen</a:t>
            </a:r>
          </a:p>
          <a:p>
            <a:pPr marL="0" indent="0">
              <a:buNone/>
            </a:pPr>
            <a:r>
              <a:rPr lang="nl-BE" sz="1000">
                <a:solidFill>
                  <a:srgbClr val="000000"/>
                </a:solidFill>
                <a:latin typeface="+mn-lt"/>
              </a:rPr>
              <a:t>4.10 Publicatie van gestructureerde informatie</a:t>
            </a:r>
          </a:p>
          <a:p>
            <a:pPr marL="0" indent="0">
              <a:buNone/>
            </a:pPr>
            <a:r>
              <a:rPr lang="nl-BE" sz="1000">
                <a:solidFill>
                  <a:srgbClr val="000000"/>
                </a:solidFill>
                <a:latin typeface="+mn-lt"/>
              </a:rPr>
              <a:t>4.11 Registers</a:t>
            </a:r>
          </a:p>
          <a:p>
            <a:pPr marL="0" indent="0">
              <a:buNone/>
            </a:pPr>
            <a:r>
              <a:rPr lang="nl-BE" sz="1000">
                <a:solidFill>
                  <a:srgbClr val="000000"/>
                </a:solidFill>
                <a:latin typeface="+mn-lt"/>
              </a:rPr>
              <a:t>4.12 Communicatie over en planning van zorg</a:t>
            </a:r>
          </a:p>
          <a:p>
            <a:pPr marL="0" indent="0">
              <a:buNone/>
            </a:pPr>
            <a:r>
              <a:rPr lang="nl-BE" sz="1000">
                <a:solidFill>
                  <a:srgbClr val="000000"/>
                </a:solidFill>
                <a:latin typeface="+mn-lt"/>
              </a:rPr>
              <a:t>4.13 Connecting Europe Facilty Patient Summary</a:t>
            </a:r>
          </a:p>
          <a:p>
            <a:pPr marL="0" indent="0">
              <a:buNone/>
            </a:pPr>
            <a:r>
              <a:rPr lang="nl-BE" sz="1000">
                <a:solidFill>
                  <a:srgbClr val="000000"/>
                </a:solidFill>
                <a:latin typeface="+mn-lt"/>
              </a:rPr>
              <a:t>4.14 Modulatie van patiënttoegang door zorgaanbieders</a:t>
            </a:r>
          </a:p>
        </p:txBody>
      </p:sp>
      <p:sp>
        <p:nvSpPr>
          <p:cNvPr id="18" name="Tijdelijke aanduiding voor inhoud 2"/>
          <p:cNvSpPr txBox="1">
            <a:spLocks/>
          </p:cNvSpPr>
          <p:nvPr/>
        </p:nvSpPr>
        <p:spPr bwMode="auto">
          <a:xfrm>
            <a:off x="7113028" y="3192978"/>
            <a:ext cx="3044009" cy="661490"/>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5.1 Persoonlijk gezondheidsportaal</a:t>
            </a:r>
          </a:p>
          <a:p>
            <a:pPr marL="0" indent="0">
              <a:buNone/>
            </a:pPr>
            <a:r>
              <a:rPr lang="nl-BE" sz="1000">
                <a:solidFill>
                  <a:srgbClr val="000000"/>
                </a:solidFill>
                <a:latin typeface="+mn-lt"/>
              </a:rPr>
              <a:t>5.2 Digitaal Verwijsplatform</a:t>
            </a:r>
          </a:p>
          <a:p>
            <a:pPr marL="0" indent="0">
              <a:buNone/>
            </a:pPr>
            <a:r>
              <a:rPr lang="nl-BE" sz="1000">
                <a:solidFill>
                  <a:srgbClr val="000000"/>
                </a:solidFill>
                <a:latin typeface="+mn-lt"/>
              </a:rPr>
              <a:t>5.3 Orgadon</a:t>
            </a:r>
          </a:p>
        </p:txBody>
      </p:sp>
      <p:sp>
        <p:nvSpPr>
          <p:cNvPr id="20" name="Tijdelijke aanduiding voor inhoud 2"/>
          <p:cNvSpPr txBox="1">
            <a:spLocks/>
          </p:cNvSpPr>
          <p:nvPr/>
        </p:nvSpPr>
        <p:spPr bwMode="auto">
          <a:xfrm>
            <a:off x="561544" y="4760847"/>
            <a:ext cx="3668202" cy="1352906"/>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000">
                <a:solidFill>
                  <a:srgbClr val="000000"/>
                </a:solidFill>
                <a:latin typeface="+mn-lt"/>
              </a:rPr>
              <a:t>6.1 eAttest voor arts-specialist, tandarts, kine &amp; logopedisten</a:t>
            </a:r>
          </a:p>
          <a:p>
            <a:pPr marL="0" indent="0">
              <a:buNone/>
            </a:pPr>
            <a:r>
              <a:rPr lang="nl-BE" sz="1000">
                <a:solidFill>
                  <a:srgbClr val="000000"/>
                </a:solidFill>
                <a:latin typeface="+mn-lt"/>
              </a:rPr>
              <a:t>6.2 eFac voor medische huizen, kine &amp; logopedisten</a:t>
            </a:r>
          </a:p>
          <a:p>
            <a:pPr marL="0" indent="0">
              <a:buNone/>
            </a:pPr>
            <a:r>
              <a:rPr lang="nl-BE" sz="1000">
                <a:solidFill>
                  <a:srgbClr val="000000"/>
                </a:solidFill>
                <a:latin typeface="+mn-lt"/>
              </a:rPr>
              <a:t>6.3 Raadpleging lid-gegevens</a:t>
            </a:r>
          </a:p>
          <a:p>
            <a:pPr marL="0" indent="0">
              <a:buNone/>
            </a:pPr>
            <a:r>
              <a:rPr lang="nl-BE" sz="1000">
                <a:solidFill>
                  <a:srgbClr val="000000"/>
                </a:solidFill>
                <a:latin typeface="+mn-lt"/>
              </a:rPr>
              <a:t>6.4 Digitalisatie van revalidatie-overeenkomsten</a:t>
            </a:r>
          </a:p>
          <a:p>
            <a:pPr marL="0" indent="0">
              <a:buNone/>
            </a:pPr>
            <a:r>
              <a:rPr lang="nl-BE" sz="1000">
                <a:solidFill>
                  <a:srgbClr val="000000"/>
                </a:solidFill>
                <a:latin typeface="+mn-lt"/>
              </a:rPr>
              <a:t>6.5 Digitalisatie van Hoofdstuk IV-akkoorden</a:t>
            </a:r>
          </a:p>
          <a:p>
            <a:pPr marL="0" indent="0">
              <a:buNone/>
            </a:pPr>
            <a:r>
              <a:rPr lang="nl-BE" sz="1000">
                <a:solidFill>
                  <a:srgbClr val="000000"/>
                </a:solidFill>
                <a:latin typeface="+mn-lt"/>
              </a:rPr>
              <a:t>6.6 Abonnementen bij medische huizen</a:t>
            </a:r>
          </a:p>
          <a:p>
            <a:pPr marL="0" indent="0">
              <a:buNone/>
            </a:pPr>
            <a:r>
              <a:rPr lang="nl-BE" sz="1000">
                <a:solidFill>
                  <a:srgbClr val="000000"/>
                </a:solidFill>
                <a:latin typeface="+mn-lt"/>
              </a:rPr>
              <a:t>6.7 Digitalisatie van kine-akkoorden</a:t>
            </a:r>
          </a:p>
        </p:txBody>
      </p:sp>
      <p:sp>
        <p:nvSpPr>
          <p:cNvPr id="22" name="Tijdelijke aanduiding voor inhoud 2"/>
          <p:cNvSpPr txBox="1">
            <a:spLocks/>
          </p:cNvSpPr>
          <p:nvPr/>
        </p:nvSpPr>
        <p:spPr bwMode="auto">
          <a:xfrm>
            <a:off x="3997536" y="945164"/>
            <a:ext cx="176867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384" eaLnBrk="1" hangingPunct="1">
              <a:buNone/>
            </a:pPr>
            <a:r>
              <a:rPr lang="nl-BE" sz="1400" i="1">
                <a:solidFill>
                  <a:srgbClr val="0070C0"/>
                </a:solidFill>
                <a:latin typeface="+mn-lt"/>
                <a:ea typeface="+mn-ea"/>
                <a:cs typeface="+mn-cs"/>
              </a:rPr>
              <a:t>1 Transversaal	</a:t>
            </a:r>
          </a:p>
        </p:txBody>
      </p:sp>
      <p:sp>
        <p:nvSpPr>
          <p:cNvPr id="24" name="Tijdelijke aanduiding voor inhoud 2"/>
          <p:cNvSpPr txBox="1">
            <a:spLocks/>
          </p:cNvSpPr>
          <p:nvPr/>
        </p:nvSpPr>
        <p:spPr bwMode="auto">
          <a:xfrm>
            <a:off x="7113026" y="953906"/>
            <a:ext cx="1565404"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2 Ondersteuning</a:t>
            </a:r>
          </a:p>
          <a:p>
            <a:endParaRPr lang="nl-BE" sz="1400" dirty="0">
              <a:solidFill>
                <a:srgbClr val="000000"/>
              </a:solidFill>
              <a:latin typeface="+mn-lt"/>
            </a:endParaRPr>
          </a:p>
        </p:txBody>
      </p:sp>
      <p:sp>
        <p:nvSpPr>
          <p:cNvPr id="25" name="Tijdelijke aanduiding voor inhoud 2"/>
          <p:cNvSpPr txBox="1">
            <a:spLocks/>
          </p:cNvSpPr>
          <p:nvPr/>
        </p:nvSpPr>
        <p:spPr bwMode="auto">
          <a:xfrm>
            <a:off x="3942945" y="2908659"/>
            <a:ext cx="3218788" cy="309063"/>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4 Zorgverstrekkers en zorginstellingen</a:t>
            </a:r>
          </a:p>
        </p:txBody>
      </p:sp>
      <p:sp>
        <p:nvSpPr>
          <p:cNvPr id="27" name="Tijdelijke aanduiding voor inhoud 2"/>
          <p:cNvSpPr txBox="1">
            <a:spLocks/>
          </p:cNvSpPr>
          <p:nvPr/>
        </p:nvSpPr>
        <p:spPr bwMode="auto">
          <a:xfrm>
            <a:off x="547811" y="4507713"/>
            <a:ext cx="2749006" cy="298735"/>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Wingdings" panose="05000000000000000000" pitchFamily="2" charset="2"/>
              <a:buChar char="Ø"/>
              <a:defRPr sz="1800" kern="1200">
                <a:solidFill>
                  <a:schemeClr val="tx1"/>
                </a:solidFill>
                <a:latin typeface="Gill Sans Light"/>
                <a:ea typeface="Gill Sans Light"/>
                <a:cs typeface="Gill Sans Light"/>
              </a:defRPr>
            </a:lvl1pPr>
            <a:lvl2pPr marL="742950" indent="-285750" algn="l" defTabSz="457200" rtl="0" eaLnBrk="0" fontAlgn="base" hangingPunct="0">
              <a:spcBef>
                <a:spcPct val="20000"/>
              </a:spcBef>
              <a:spcAft>
                <a:spcPct val="0"/>
              </a:spcAft>
              <a:buFont typeface="Wingdings" panose="05000000000000000000" pitchFamily="2" charset="2"/>
              <a:buChar char="Ø"/>
              <a:defRPr sz="1600" kern="1200">
                <a:solidFill>
                  <a:schemeClr val="tx1"/>
                </a:solidFill>
                <a:latin typeface="Gill Sans Light"/>
                <a:ea typeface="Gill Sans Light"/>
                <a:cs typeface="Gill Sans Light"/>
              </a:defRPr>
            </a:lvl2pPr>
            <a:lvl3pPr marL="1143000" indent="-228600" algn="l" defTabSz="457200" rtl="0" eaLnBrk="0" fontAlgn="base" hangingPunct="0">
              <a:spcBef>
                <a:spcPct val="20000"/>
              </a:spcBef>
              <a:spcAft>
                <a:spcPct val="0"/>
              </a:spcAft>
              <a:buFont typeface="Wingdings" panose="05000000000000000000" pitchFamily="2" charset="2"/>
              <a:buChar char="Ø"/>
              <a:defRPr sz="1400" kern="1200">
                <a:solidFill>
                  <a:schemeClr val="tx1"/>
                </a:solidFill>
                <a:latin typeface="Gill Sans Light"/>
                <a:ea typeface="Gill Sans Light"/>
                <a:cs typeface="Gill Sans Light"/>
              </a:defRPr>
            </a:lvl3pPr>
            <a:lvl4pPr marL="1600200" indent="-228600" algn="l" defTabSz="457200" rtl="0" eaLnBrk="0" fontAlgn="base" hangingPunct="0">
              <a:spcBef>
                <a:spcPct val="20000"/>
              </a:spcBef>
              <a:spcAft>
                <a:spcPct val="0"/>
              </a:spcAft>
              <a:buFont typeface="Wingdings" panose="05000000000000000000" pitchFamily="2" charset="2"/>
              <a:buChar char="Ø"/>
              <a:defRPr sz="1200" kern="1200">
                <a:solidFill>
                  <a:schemeClr val="tx1"/>
                </a:solidFill>
                <a:latin typeface="Gill Sans Light"/>
                <a:ea typeface="Gill Sans Light"/>
                <a:cs typeface="Gill Sans Light"/>
              </a:defRPr>
            </a:lvl4pPr>
            <a:lvl5pPr marL="2057400" indent="-228600" algn="l" defTabSz="457200" rtl="0" eaLnBrk="0" fontAlgn="base" hangingPunct="0">
              <a:spcBef>
                <a:spcPct val="20000"/>
              </a:spcBef>
              <a:spcAft>
                <a:spcPct val="0"/>
              </a:spcAft>
              <a:buFont typeface="Wingdings" panose="05000000000000000000" pitchFamily="2" charset="2"/>
              <a:buChar char="Ø"/>
              <a:defRPr sz="1100" kern="1200">
                <a:solidFill>
                  <a:schemeClr val="tx1"/>
                </a:solidFill>
                <a:latin typeface="Gill Sans Light"/>
                <a:ea typeface="Gill Sans Light"/>
                <a:cs typeface="Gill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sz="1400" i="1">
                <a:solidFill>
                  <a:srgbClr val="0070C0"/>
                </a:solidFill>
                <a:latin typeface="+mn-lt"/>
              </a:rPr>
              <a:t>6 eGezondheid met ziekenfondsen</a:t>
            </a:r>
          </a:p>
        </p:txBody>
      </p:sp>
      <p:sp>
        <p:nvSpPr>
          <p:cNvPr id="2" name="Slide Number Placeholder 1"/>
          <p:cNvSpPr>
            <a:spLocks noGrp="1"/>
          </p:cNvSpPr>
          <p:nvPr>
            <p:ph type="sldNum" sz="quarter" idx="4"/>
          </p:nvPr>
        </p:nvSpPr>
        <p:spPr/>
        <p:txBody>
          <a:bodyPr/>
          <a:lstStyle/>
          <a:p>
            <a:r>
              <a:rPr lang="fr-BE" smtClean="0"/>
              <a:t> </a:t>
            </a:r>
            <a:fld id="{30A9230E-FFBB-4CCB-ABD7-198084EDE768}" type="slidenum">
              <a:rPr lang="fr-BE" smtClean="0"/>
              <a:pPr/>
              <a:t>68</a:t>
            </a:fld>
            <a:r>
              <a:rPr lang="fr-BE" smtClean="0"/>
              <a:t> </a:t>
            </a:r>
            <a:endParaRPr lang="fr-BE" dirty="0"/>
          </a:p>
        </p:txBody>
      </p:sp>
    </p:spTree>
    <p:extLst>
      <p:ext uri="{BB962C8B-B14F-4D97-AF65-F5344CB8AC3E}">
        <p14:creationId xmlns:p14="http://schemas.microsoft.com/office/powerpoint/2010/main" val="15890781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3.0 - </a:t>
            </a:r>
            <a:r>
              <a:rPr lang="nl-BE" dirty="0"/>
              <a:t>Fundamenten (1/2)</a:t>
            </a:r>
          </a:p>
        </p:txBody>
      </p:sp>
      <p:sp>
        <p:nvSpPr>
          <p:cNvPr id="3" name="Tijdelijke aanduiding voor inhoud 2"/>
          <p:cNvSpPr>
            <a:spLocks noGrp="1"/>
          </p:cNvSpPr>
          <p:nvPr>
            <p:ph idx="1"/>
          </p:nvPr>
        </p:nvSpPr>
        <p:spPr>
          <a:xfrm>
            <a:off x="495300" y="1052736"/>
            <a:ext cx="8915400" cy="5256584"/>
          </a:xfrm>
        </p:spPr>
        <p:txBody>
          <a:bodyPr>
            <a:normAutofit lnSpcReduction="10000"/>
          </a:bodyPr>
          <a:lstStyle/>
          <a:p>
            <a:pPr>
              <a:lnSpc>
                <a:spcPct val="110000"/>
              </a:lnSpc>
              <a:spcBef>
                <a:spcPts val="0"/>
              </a:spcBef>
            </a:pPr>
            <a:r>
              <a:rPr lang="nl-BE" sz="2000" b="1" dirty="0"/>
              <a:t>0.1 </a:t>
            </a:r>
            <a:r>
              <a:rPr lang="nl-BE" sz="2000" b="1" dirty="0" smtClean="0"/>
              <a:t>Gegevensdelingsakkoord</a:t>
            </a:r>
            <a:r>
              <a:rPr lang="nl-BE" sz="2000" dirty="0" smtClean="0"/>
              <a:t>: </a:t>
            </a:r>
            <a:r>
              <a:rPr lang="nl-BE" sz="2000" dirty="0"/>
              <a:t>dient </a:t>
            </a:r>
            <a:r>
              <a:rPr lang="nl-BE" sz="2000" dirty="0" smtClean="0"/>
              <a:t>het </a:t>
            </a:r>
            <a:r>
              <a:rPr lang="nl-BE" sz="2000" dirty="0"/>
              <a:t>bestaande </a:t>
            </a:r>
            <a:r>
              <a:rPr lang="nl-BE" sz="2000" dirty="0" smtClean="0"/>
              <a:t>gegevensdelingsakkoord </a:t>
            </a:r>
            <a:r>
              <a:rPr lang="nl-BE" sz="2000" dirty="0"/>
              <a:t>te evolueren? wat betekent dit voor de basisdiensten en het organisatorisch kader?</a:t>
            </a:r>
          </a:p>
          <a:p>
            <a:pPr>
              <a:lnSpc>
                <a:spcPct val="110000"/>
              </a:lnSpc>
              <a:spcBef>
                <a:spcPts val="0"/>
              </a:spcBef>
            </a:pPr>
            <a:endParaRPr lang="nl-NL" sz="2000" dirty="0"/>
          </a:p>
          <a:p>
            <a:pPr>
              <a:lnSpc>
                <a:spcPct val="110000"/>
              </a:lnSpc>
              <a:spcBef>
                <a:spcPts val="0"/>
              </a:spcBef>
            </a:pPr>
            <a:r>
              <a:rPr lang="nl-BE" sz="2000" b="1" dirty="0"/>
              <a:t>0.2 Toegangsmatrix, therapeutische, zorg- en andere relaties</a:t>
            </a:r>
            <a:r>
              <a:rPr lang="nl-BE" sz="2000" dirty="0"/>
              <a:t>: dienen de bestaande toegangsmatrix en de elektronische bewijsmiddelen van therapeutische, zorg- of andere relaties te evolueren? wat betekent dit voor de basisdiensten en het organisatorisch kader?</a:t>
            </a:r>
          </a:p>
          <a:p>
            <a:pPr>
              <a:lnSpc>
                <a:spcPct val="110000"/>
              </a:lnSpc>
              <a:spcBef>
                <a:spcPts val="0"/>
              </a:spcBef>
            </a:pPr>
            <a:endParaRPr lang="nl-NL" sz="2000" dirty="0"/>
          </a:p>
          <a:p>
            <a:pPr>
              <a:lnSpc>
                <a:spcPct val="110000"/>
              </a:lnSpc>
              <a:spcBef>
                <a:spcPts val="0"/>
              </a:spcBef>
            </a:pPr>
            <a:r>
              <a:rPr lang="nl-BE" sz="2000" b="1" dirty="0"/>
              <a:t>0.3 Basisdienst gebruikers- en toegangsbeheer</a:t>
            </a:r>
            <a:r>
              <a:rPr lang="nl-BE" sz="2000" dirty="0"/>
              <a:t>: dienen de bestaande basisdienst gebruikers- en toegangsbeheer te evolueren? wat betekent dit voor de basisdiensten en het organisatorisch kader?</a:t>
            </a:r>
          </a:p>
          <a:p>
            <a:pPr>
              <a:lnSpc>
                <a:spcPct val="110000"/>
              </a:lnSpc>
              <a:spcBef>
                <a:spcPts val="0"/>
              </a:spcBef>
            </a:pPr>
            <a:endParaRPr lang="nl-NL" sz="2000" dirty="0"/>
          </a:p>
          <a:p>
            <a:pPr>
              <a:lnSpc>
                <a:spcPct val="110000"/>
              </a:lnSpc>
              <a:spcBef>
                <a:spcPts val="0"/>
              </a:spcBef>
            </a:pPr>
            <a:r>
              <a:rPr lang="nl-BE" sz="2000" b="1" dirty="0"/>
              <a:t>0.4 Regels voor ‘kluizen van </a:t>
            </a:r>
            <a:r>
              <a:rPr lang="nl-BE" sz="2000" b="1" dirty="0" err="1"/>
              <a:t>eGezondheid</a:t>
            </a:r>
            <a:r>
              <a:rPr lang="nl-BE" sz="2000" b="1" dirty="0"/>
              <a:t>’ en taakverdeling tussen authentieke bronnen:</a:t>
            </a:r>
            <a:r>
              <a:rPr lang="nl-BE" sz="2000" dirty="0"/>
              <a:t> dient de bestaande taakverdeling tussen authentieke bronnen et de regels voor de ‘kluizen van </a:t>
            </a:r>
            <a:r>
              <a:rPr lang="nl-BE" sz="2000" dirty="0" err="1"/>
              <a:t>eGezondheid</a:t>
            </a:r>
            <a:r>
              <a:rPr lang="nl-BE" sz="2000" dirty="0"/>
              <a:t>’ te evolueren? wat betekent dit voor de basisdiensten en het organisatorisch kader?</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69</a:t>
            </a:fld>
            <a:r>
              <a:rPr lang="fr-BE" smtClean="0"/>
              <a:t> </a:t>
            </a:r>
            <a:endParaRPr lang="fr-BE" dirty="0"/>
          </a:p>
        </p:txBody>
      </p:sp>
    </p:spTree>
    <p:extLst>
      <p:ext uri="{BB962C8B-B14F-4D97-AF65-F5344CB8AC3E}">
        <p14:creationId xmlns:p14="http://schemas.microsoft.com/office/powerpoint/2010/main" val="334449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nl-NL" sz="4000" b="1" dirty="0">
                <a:solidFill>
                  <a:srgbClr val="B82400"/>
                </a:solidFill>
              </a:rPr>
              <a:t>Rol &amp; Verantwoordelijkheden van het </a:t>
            </a:r>
            <a:r>
              <a:rPr lang="nl-NL" sz="4000" b="1" dirty="0">
                <a:solidFill>
                  <a:srgbClr val="087670"/>
                </a:solidFill>
              </a:rPr>
              <a:t>eHealth</a:t>
            </a:r>
            <a:r>
              <a:rPr lang="nl-NL" sz="4000" b="1" dirty="0">
                <a:solidFill>
                  <a:srgbClr val="B82400"/>
                </a:solidFill>
              </a:rPr>
              <a:t>-platform</a:t>
            </a:r>
            <a:r>
              <a:rPr lang="nl-NL" sz="4000" dirty="0">
                <a:solidFill>
                  <a:srgbClr val="B82400"/>
                </a:solidFill>
              </a:rPr>
              <a:t/>
            </a:r>
            <a:br>
              <a:rPr lang="nl-NL" sz="4000" dirty="0">
                <a:solidFill>
                  <a:srgbClr val="B82400"/>
                </a:solidFill>
              </a:rPr>
            </a:br>
            <a:endParaRPr lang="nl-BE" sz="4000" dirty="0">
              <a:solidFill>
                <a:srgbClr val="B82400"/>
              </a:solidFill>
            </a:endParaRPr>
          </a:p>
        </p:txBody>
      </p:sp>
      <p:sp>
        <p:nvSpPr>
          <p:cNvPr id="11" name="Content Placeholder 10"/>
          <p:cNvSpPr>
            <a:spLocks noGrp="1"/>
          </p:cNvSpPr>
          <p:nvPr>
            <p:ph type="subTitle" idx="1"/>
          </p:nvPr>
        </p:nvSpPr>
        <p:spPr/>
        <p:txBody>
          <a:bodyPr/>
          <a:lstStyle/>
          <a:p>
            <a:pPr lvl="1"/>
            <a:endParaRPr lang="fr-BE" smtClean="0">
              <a:sym typeface="Arial" pitchFamily="34" charset="0"/>
            </a:endParaRPr>
          </a:p>
          <a:p>
            <a:endParaRPr lang="fr-BE" smtClean="0"/>
          </a:p>
          <a:p>
            <a:endParaRPr lang="fr-BE" smtClean="0">
              <a:sym typeface="Arial" pitchFamily="34" charset="0"/>
            </a:endParaRPr>
          </a:p>
          <a:p>
            <a:endParaRPr lang="fr-F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070" y="3850516"/>
            <a:ext cx="4762500" cy="1409700"/>
          </a:xfrm>
          <a:prstGeom prst="rect">
            <a:avLst/>
          </a:prstGeom>
        </p:spPr>
      </p:pic>
    </p:spTree>
    <p:extLst>
      <p:ext uri="{BB962C8B-B14F-4D97-AF65-F5344CB8AC3E}">
        <p14:creationId xmlns:p14="http://schemas.microsoft.com/office/powerpoint/2010/main" val="384219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Roadmap</a:t>
            </a:r>
            <a:r>
              <a:rPr lang="nl-BE" dirty="0"/>
              <a:t> 3.0 </a:t>
            </a:r>
            <a:r>
              <a:rPr lang="nl-BE" dirty="0" smtClean="0"/>
              <a:t>- </a:t>
            </a:r>
            <a:r>
              <a:rPr lang="nl-BE" dirty="0"/>
              <a:t>Fundamenten (2/2)</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nl-BE" sz="2000" b="1"/>
              <a:t>0.5 Informatiestandaarden</a:t>
            </a:r>
            <a:r>
              <a:rPr lang="nl-BE" sz="2000"/>
              <a:t>: de verdere uitbouw van eGezondheid wordt maximaal gebaseerd op open, state-of-the-art internationale standaarden, met redelijke waarborgen op backward compatibility</a:t>
            </a:r>
          </a:p>
          <a:p>
            <a:pPr>
              <a:spcBef>
                <a:spcPts val="0"/>
              </a:spcBef>
            </a:pPr>
            <a:endParaRPr lang="nl-NL" sz="2000" dirty="0"/>
          </a:p>
          <a:p>
            <a:pPr>
              <a:spcBef>
                <a:spcPts val="0"/>
              </a:spcBef>
            </a:pPr>
            <a:r>
              <a:rPr lang="nl-BE" sz="2000" b="1"/>
              <a:t>0.6 Terminologie</a:t>
            </a:r>
            <a:r>
              <a:rPr lang="nl-BE" sz="2000"/>
              <a:t>: de gegevensuitwisseling tussen eGezondheidssystemen vereist gestandaardiseerde informatie-coderingen</a:t>
            </a:r>
          </a:p>
          <a:p>
            <a:pPr>
              <a:spcBef>
                <a:spcPts val="0"/>
              </a:spcBef>
            </a:pPr>
            <a:endParaRPr lang="nl-NL" sz="2000" dirty="0"/>
          </a:p>
          <a:p>
            <a:pPr>
              <a:spcBef>
                <a:spcPts val="0"/>
              </a:spcBef>
            </a:pPr>
            <a:r>
              <a:rPr lang="nl-BE" sz="2000" b="1"/>
              <a:t>0.7 CoBRHA Next Generation &amp; UPPAD</a:t>
            </a:r>
            <a:r>
              <a:rPr lang="nl-BE" sz="2000"/>
              <a:t>: om de toegevoegde waarde van het bestaande systeem CobrHa in proces-kwaliteit en –efficiëntie te verhogen, zijn extra functionaliteiten vereist zoals historiek, publish-and-subscribe</a:t>
            </a:r>
          </a:p>
          <a:p>
            <a:pPr>
              <a:spcBef>
                <a:spcPts val="0"/>
              </a:spcBef>
            </a:pPr>
            <a:endParaRPr lang="nl-NL" sz="2000" dirty="0"/>
          </a:p>
          <a:p>
            <a:pPr>
              <a:spcBef>
                <a:spcPts val="0"/>
              </a:spcBef>
            </a:pPr>
            <a:r>
              <a:rPr lang="nl-BE" sz="2000" b="1"/>
              <a:t>0.8 Strategisch onderzoek naar efficiënte samenwerkingsmodellen met externe betrokkenen</a:t>
            </a:r>
            <a:r>
              <a:rPr lang="nl-BE" sz="2000">
                <a:solidFill>
                  <a:srgbClr val="087670"/>
                </a:solidFill>
              </a:rPr>
              <a:t>: </a:t>
            </a:r>
            <a:r>
              <a:rPr lang="nl-BE" sz="2000"/>
              <a:t>de zorgverleners, organisaties actief in de zorg en overheden hebben nood aan een betere en grotere impact te hebben op de ontwikkeling van nieuwe en bijkomende functionaliteiten door de softwareleveranciers van eGezondheidssystemen</a:t>
            </a:r>
          </a:p>
          <a:p>
            <a:pPr>
              <a:lnSpc>
                <a:spcPct val="120000"/>
              </a:lnSpc>
            </a:pPr>
            <a:endParaRPr lang="nl-BE" sz="2000"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70</a:t>
            </a:fld>
            <a:r>
              <a:rPr lang="fr-BE" smtClean="0"/>
              <a:t> </a:t>
            </a:r>
            <a:endParaRPr lang="fr-BE" dirty="0"/>
          </a:p>
        </p:txBody>
      </p:sp>
    </p:spTree>
    <p:extLst>
      <p:ext uri="{BB962C8B-B14F-4D97-AF65-F5344CB8AC3E}">
        <p14:creationId xmlns:p14="http://schemas.microsoft.com/office/powerpoint/2010/main" val="30720579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Roadmap</a:t>
            </a:r>
            <a:r>
              <a:rPr lang="nl-BE" dirty="0"/>
              <a:t> 3.0 </a:t>
            </a:r>
            <a:r>
              <a:rPr lang="nl-BE" dirty="0" smtClean="0"/>
              <a:t>- </a:t>
            </a:r>
            <a:r>
              <a:rPr lang="nl-BE" dirty="0"/>
              <a:t>Transversaal</a:t>
            </a:r>
          </a:p>
        </p:txBody>
      </p:sp>
      <p:sp>
        <p:nvSpPr>
          <p:cNvPr id="3" name="Tijdelijke aanduiding voor inhoud 2"/>
          <p:cNvSpPr>
            <a:spLocks noGrp="1"/>
          </p:cNvSpPr>
          <p:nvPr>
            <p:ph idx="1"/>
          </p:nvPr>
        </p:nvSpPr>
        <p:spPr/>
        <p:txBody>
          <a:bodyPr>
            <a:normAutofit/>
          </a:bodyPr>
          <a:lstStyle/>
          <a:p>
            <a:pPr>
              <a:spcBef>
                <a:spcPts val="0"/>
              </a:spcBef>
            </a:pPr>
            <a:r>
              <a:rPr lang="nl-BE" sz="2000" b="1" dirty="0"/>
              <a:t>1.1 Communicatie</a:t>
            </a:r>
            <a:r>
              <a:rPr lang="nl-BE" sz="2000" dirty="0"/>
              <a:t>: dit project focust op externe communicatie, </a:t>
            </a:r>
            <a:r>
              <a:rPr lang="nl-BE" sz="2000" dirty="0" err="1"/>
              <a:t>maw</a:t>
            </a:r>
            <a:r>
              <a:rPr lang="nl-BE" sz="2000" dirty="0"/>
              <a:t> naar zorgactoren, zorginstellingen, organisaties in de gezondheid of de zorg, softwareontwikkelaars en de burger</a:t>
            </a:r>
          </a:p>
          <a:p>
            <a:pPr>
              <a:spcBef>
                <a:spcPts val="0"/>
              </a:spcBef>
            </a:pPr>
            <a:endParaRPr lang="nl-BE" sz="2000" b="1" dirty="0" smtClean="0"/>
          </a:p>
          <a:p>
            <a:pPr>
              <a:spcBef>
                <a:spcPts val="0"/>
              </a:spcBef>
            </a:pPr>
            <a:r>
              <a:rPr lang="nl-BE" sz="2000" b="1" dirty="0"/>
              <a:t>1.2 Programma-monitoring</a:t>
            </a:r>
            <a:r>
              <a:rPr lang="nl-BE" sz="2000" dirty="0"/>
              <a:t>: dit project concentreert zich op het opvolgen van het gebruik van de opgeleverde systemen door eindgebruikers en </a:t>
            </a:r>
            <a:r>
              <a:rPr lang="nl-BE" sz="2000" dirty="0" err="1"/>
              <a:t>eGezondheidsdiensten</a:t>
            </a:r>
            <a:r>
              <a:rPr lang="nl-BE" sz="2000" dirty="0"/>
              <a:t> en wil een consistente en eenduidige verzameling opbouwen van functionele gebruikersgegevens</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71</a:t>
            </a:fld>
            <a:r>
              <a:rPr lang="fr-BE" smtClean="0"/>
              <a:t> </a:t>
            </a:r>
            <a:endParaRPr lang="fr-BE" dirty="0"/>
          </a:p>
        </p:txBody>
      </p:sp>
    </p:spTree>
    <p:extLst>
      <p:ext uri="{BB962C8B-B14F-4D97-AF65-F5344CB8AC3E}">
        <p14:creationId xmlns:p14="http://schemas.microsoft.com/office/powerpoint/2010/main" val="15746402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Roadmap</a:t>
            </a:r>
            <a:r>
              <a:rPr lang="nl-BE" dirty="0"/>
              <a:t> 3.0 </a:t>
            </a:r>
            <a:r>
              <a:rPr lang="nl-BE" dirty="0" smtClean="0"/>
              <a:t>- </a:t>
            </a:r>
            <a:r>
              <a:rPr lang="nl-BE" dirty="0"/>
              <a:t>Ondersteuning</a:t>
            </a:r>
          </a:p>
        </p:txBody>
      </p:sp>
      <p:sp>
        <p:nvSpPr>
          <p:cNvPr id="3" name="Tijdelijke aanduiding voor inhoud 2"/>
          <p:cNvSpPr>
            <a:spLocks noGrp="1"/>
          </p:cNvSpPr>
          <p:nvPr>
            <p:ph idx="1"/>
          </p:nvPr>
        </p:nvSpPr>
        <p:spPr/>
        <p:txBody>
          <a:bodyPr>
            <a:normAutofit/>
          </a:bodyPr>
          <a:lstStyle/>
          <a:p>
            <a:pPr>
              <a:spcBef>
                <a:spcPts val="0"/>
              </a:spcBef>
            </a:pPr>
            <a:r>
              <a:rPr lang="nl-BE" sz="2000" b="1"/>
              <a:t>2.1 Incentives</a:t>
            </a:r>
            <a:r>
              <a:rPr lang="nl-BE" sz="2000"/>
              <a:t>: sinds de start van het actieplan 2013-2018 krijgen bepaalde groepen van zorgverstrekkers incentives voor het gebruik van en zinvol toepassen van eGezondheid; deze incentives blijven ook in het actieplan e-Gezondheid 2019-2021 een zinnige methode om de doelstellingen te bereiken, bv om het gebruik van eenduidige terminologie te stimuleren</a:t>
            </a:r>
          </a:p>
          <a:p>
            <a:pPr>
              <a:spcBef>
                <a:spcPts val="0"/>
              </a:spcBef>
            </a:pPr>
            <a:endParaRPr lang="nl-BE" sz="2000" b="1" dirty="0" smtClean="0"/>
          </a:p>
          <a:p>
            <a:pPr>
              <a:spcBef>
                <a:spcPts val="0"/>
              </a:spcBef>
            </a:pPr>
            <a:r>
              <a:rPr lang="nl-BE" sz="2000" b="1"/>
              <a:t>2.2 Gedragscode &amp; richtlijnen over delen van persoonlijke gezondheidsgegevens</a:t>
            </a:r>
            <a:r>
              <a:rPr lang="nl-BE" sz="2000"/>
              <a:t>:</a:t>
            </a:r>
            <a:r>
              <a:rPr lang="nl-BE" sz="2000" b="1"/>
              <a:t> </a:t>
            </a:r>
            <a:r>
              <a:rPr lang="nl-BE" sz="2000"/>
              <a:t>er is behoefte om gedragscodes en richtlijnen voor goede praktijken te ontwikkelen voor het delen van persoonlijke gezondheidsgegevens </a:t>
            </a:r>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72</a:t>
            </a:fld>
            <a:r>
              <a:rPr lang="fr-BE" smtClean="0"/>
              <a:t> </a:t>
            </a:r>
            <a:endParaRPr lang="fr-BE" dirty="0"/>
          </a:p>
        </p:txBody>
      </p:sp>
    </p:spTree>
    <p:extLst>
      <p:ext uri="{BB962C8B-B14F-4D97-AF65-F5344CB8AC3E}">
        <p14:creationId xmlns:p14="http://schemas.microsoft.com/office/powerpoint/2010/main" val="12311265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a:t>
            </a:r>
            <a:r>
              <a:rPr lang="nl-BE" dirty="0" smtClean="0"/>
              <a:t>- </a:t>
            </a:r>
            <a:r>
              <a:rPr lang="nl-BE" dirty="0" err="1"/>
              <a:t>Operational</a:t>
            </a:r>
            <a:r>
              <a:rPr lang="nl-BE" dirty="0"/>
              <a:t> excellence (1/3)</a:t>
            </a:r>
          </a:p>
        </p:txBody>
      </p:sp>
      <p:sp>
        <p:nvSpPr>
          <p:cNvPr id="3" name="Tijdelijke aanduiding voor inhoud 2"/>
          <p:cNvSpPr>
            <a:spLocks noGrp="1"/>
          </p:cNvSpPr>
          <p:nvPr>
            <p:ph idx="1"/>
          </p:nvPr>
        </p:nvSpPr>
        <p:spPr/>
        <p:txBody>
          <a:bodyPr>
            <a:noAutofit/>
          </a:bodyPr>
          <a:lstStyle/>
          <a:p>
            <a:pPr>
              <a:spcBef>
                <a:spcPts val="0"/>
              </a:spcBef>
            </a:pPr>
            <a:r>
              <a:rPr lang="nl-BE" sz="2000" b="1"/>
              <a:t>3.1 Basisarchitectuur</a:t>
            </a:r>
            <a:r>
              <a:rPr lang="nl-BE" sz="2000"/>
              <a:t>: de basisarchitectuur van de eGezondheidstoepassingen is 10 jaar geleden uitgewerkt; het is wenselijk om de architectuurkeuzes te evalueren en, zo nodig, bij te sturen</a:t>
            </a:r>
          </a:p>
          <a:p>
            <a:pPr>
              <a:spcBef>
                <a:spcPts val="0"/>
              </a:spcBef>
            </a:pPr>
            <a:endParaRPr lang="nl-NL" sz="2000" dirty="0"/>
          </a:p>
          <a:p>
            <a:pPr>
              <a:spcBef>
                <a:spcPts val="0"/>
              </a:spcBef>
            </a:pPr>
            <a:r>
              <a:rPr lang="nl-BE" sz="2000" b="1"/>
              <a:t>3.2 SLA’s en service management</a:t>
            </a:r>
            <a:r>
              <a:rPr lang="nl-BE" sz="2000"/>
              <a:t>: de eGezondheidsdiensten moeten permanent en performant beschikbaar zijn, zowel voor eindgebruikerstoepassingen en als voor de onderscheiden deelsystemen en –diensten; daarover wordt open gerapporteerd</a:t>
            </a:r>
          </a:p>
          <a:p>
            <a:pPr>
              <a:spcBef>
                <a:spcPts val="0"/>
              </a:spcBef>
            </a:pPr>
            <a:endParaRPr lang="nl-NL" sz="2000" dirty="0"/>
          </a:p>
          <a:p>
            <a:pPr>
              <a:spcBef>
                <a:spcPts val="0"/>
              </a:spcBef>
            </a:pPr>
            <a:r>
              <a:rPr lang="nl-BE" sz="2000" b="1"/>
              <a:t>3.3 Business continuity</a:t>
            </a:r>
            <a:r>
              <a:rPr lang="nl-BE" sz="2000"/>
              <a:t>: zelfs indien er interventies worden uitgevoerd op of zich incidenten voordoen met onderdelen van het eGezondheidssysteem, moeten de zorgverstrekkers en zorginstellingen minimale functionaliteiten ter beschikking hebben; de continuïteit van hun basiswerking moet worden gewaarborgd door business continuity procedures</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73</a:t>
            </a:fld>
            <a:r>
              <a:rPr lang="fr-BE" smtClean="0"/>
              <a:t> </a:t>
            </a:r>
            <a:endParaRPr lang="fr-BE" dirty="0"/>
          </a:p>
        </p:txBody>
      </p:sp>
    </p:spTree>
    <p:extLst>
      <p:ext uri="{BB962C8B-B14F-4D97-AF65-F5344CB8AC3E}">
        <p14:creationId xmlns:p14="http://schemas.microsoft.com/office/powerpoint/2010/main" val="15390094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a:t>
            </a:r>
            <a:r>
              <a:rPr lang="nl-BE" dirty="0" smtClean="0"/>
              <a:t>- </a:t>
            </a:r>
            <a:r>
              <a:rPr lang="nl-BE" dirty="0" err="1"/>
              <a:t>Operational</a:t>
            </a:r>
            <a:r>
              <a:rPr lang="nl-BE" dirty="0"/>
              <a:t> excellence (2/3)</a:t>
            </a:r>
          </a:p>
        </p:txBody>
      </p:sp>
      <p:sp>
        <p:nvSpPr>
          <p:cNvPr id="3" name="Tijdelijke aanduiding voor inhoud 2"/>
          <p:cNvSpPr>
            <a:spLocks noGrp="1"/>
          </p:cNvSpPr>
          <p:nvPr>
            <p:ph idx="1"/>
          </p:nvPr>
        </p:nvSpPr>
        <p:spPr>
          <a:xfrm>
            <a:off x="495300" y="980728"/>
            <a:ext cx="8915400" cy="5256584"/>
          </a:xfrm>
        </p:spPr>
        <p:txBody>
          <a:bodyPr>
            <a:noAutofit/>
          </a:bodyPr>
          <a:lstStyle/>
          <a:p>
            <a:pPr>
              <a:spcBef>
                <a:spcPts val="0"/>
              </a:spcBef>
            </a:pPr>
            <a:r>
              <a:rPr lang="nl-BE" sz="2000" b="1"/>
              <a:t>3.4 Documentatie, helpdesk &amp; support</a:t>
            </a:r>
            <a:r>
              <a:rPr lang="nl-BE" sz="2000"/>
              <a:t>: bij problemen met of vragen over gebruik van eGezondheidsdiensten geïntegreerd in ICT-oplossingen is er nood aan ondersteuning van eGezondheidsdiensten om op een vlotte en adequate manier problemen op te lossen; indien meerdere eGezondheidsdiensten of partners zijn betrokken, bestaat de noodzaak vooral in het coördineren van het realiseren van een oplossing</a:t>
            </a:r>
          </a:p>
          <a:p>
            <a:pPr>
              <a:spcBef>
                <a:spcPts val="0"/>
              </a:spcBef>
            </a:pPr>
            <a:endParaRPr lang="nl-NL" sz="2000" b="1" dirty="0" smtClean="0"/>
          </a:p>
          <a:p>
            <a:pPr>
              <a:spcBef>
                <a:spcPts val="0"/>
              </a:spcBef>
            </a:pPr>
            <a:r>
              <a:rPr lang="nl-BE" sz="2000" b="1"/>
              <a:t>3.5 Testomgevingen: flows, processen, data</a:t>
            </a:r>
            <a:r>
              <a:rPr lang="nl-BE" sz="2000"/>
              <a:t>: de bedoeling is het ontwikkelen van een geïntegreerde testomgeving voor de softwareleveranciers, de ICT-afdelingen van zorginstellingen en de ontwikkelaars van diensten met toegevoegde waarde</a:t>
            </a:r>
          </a:p>
          <a:p>
            <a:pPr>
              <a:spcBef>
                <a:spcPts val="0"/>
              </a:spcBef>
            </a:pPr>
            <a:endParaRPr lang="nl-NL" sz="2000" b="1" dirty="0" smtClean="0"/>
          </a:p>
          <a:p>
            <a:pPr>
              <a:spcBef>
                <a:spcPts val="0"/>
              </a:spcBef>
            </a:pPr>
            <a:r>
              <a:rPr lang="nl-BE" sz="2000" b="1"/>
              <a:t>3.6 Kwaliteit van gezondheidssoftware</a:t>
            </a:r>
            <a:r>
              <a:rPr lang="nl-BE" sz="2000"/>
              <a:t>: om de kwaliteit van commerciële eGezondheidssoftware te verzekeren, is er behoefte aan expliciete en duidelijke kwaliteitsindicatoren en validatie ervan; de aanbieder moet via gepaste instrumenten de nodige informatie aanleveren die een duidelijke beeld geeft over de “kwaliteit” van het aangeboden product</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74</a:t>
            </a:fld>
            <a:r>
              <a:rPr lang="fr-BE" smtClean="0"/>
              <a:t> </a:t>
            </a:r>
            <a:endParaRPr lang="fr-BE" dirty="0"/>
          </a:p>
        </p:txBody>
      </p:sp>
    </p:spTree>
    <p:extLst>
      <p:ext uri="{BB962C8B-B14F-4D97-AF65-F5344CB8AC3E}">
        <p14:creationId xmlns:p14="http://schemas.microsoft.com/office/powerpoint/2010/main" val="33334554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err="1"/>
              <a:t>Roadmap</a:t>
            </a:r>
            <a:r>
              <a:rPr lang="nl-BE" dirty="0"/>
              <a:t> 3.0 </a:t>
            </a:r>
            <a:r>
              <a:rPr lang="nl-BE" dirty="0" smtClean="0"/>
              <a:t>- </a:t>
            </a:r>
            <a:r>
              <a:rPr lang="nl-BE" dirty="0" err="1"/>
              <a:t>Operational</a:t>
            </a:r>
            <a:r>
              <a:rPr lang="nl-BE" dirty="0"/>
              <a:t> excellence (3/3)</a:t>
            </a:r>
          </a:p>
        </p:txBody>
      </p:sp>
      <p:sp>
        <p:nvSpPr>
          <p:cNvPr id="3" name="Content Placeholder 2"/>
          <p:cNvSpPr>
            <a:spLocks noGrp="1"/>
          </p:cNvSpPr>
          <p:nvPr>
            <p:ph idx="1"/>
          </p:nvPr>
        </p:nvSpPr>
        <p:spPr/>
        <p:txBody>
          <a:bodyPr>
            <a:normAutofit/>
          </a:bodyPr>
          <a:lstStyle/>
          <a:p>
            <a:pPr>
              <a:spcBef>
                <a:spcPts val="0"/>
              </a:spcBef>
            </a:pPr>
            <a:r>
              <a:rPr lang="nl-BE" sz="2000" b="1"/>
              <a:t>3.7 Opleiding en vorming</a:t>
            </a:r>
            <a:r>
              <a:rPr lang="nl-BE" sz="2000"/>
              <a:t>: de deelentiteiten bieden via partners vorming en opleiding aan, zodat zorg- en hulpverleners eGezondheid in de dagelijkse praktijk gaan toepassen; ze doen dit voor specifieke projecten van de deelentiteiten, maar ook voor projecten van de federale overheid</a:t>
            </a:r>
          </a:p>
          <a:p>
            <a:pPr>
              <a:spcBef>
                <a:spcPts val="0"/>
              </a:spcBef>
            </a:pPr>
            <a:endParaRPr lang="nl-NL" sz="2000" dirty="0"/>
          </a:p>
          <a:p>
            <a:pPr>
              <a:spcBef>
                <a:spcPts val="0"/>
              </a:spcBef>
            </a:pPr>
            <a:r>
              <a:rPr lang="nl-BE" sz="2000" b="1"/>
              <a:t>3.8 Administratieve werklastverlaging voor zorgverleners: </a:t>
            </a:r>
            <a:r>
              <a:rPr lang="nl-BE" sz="2000"/>
              <a:t>de acceptatie van eGezondheidsdiensten door de zorgverleners en zorginstellingen wordt bemoeilijkt door de toegenomen rapporteringseisen van de overheidsdiensten; dit project vertrekt van het standpunt van de gebruikers, inventariseert en vermindert de bestaande rapporteringsdruk</a:t>
            </a:r>
          </a:p>
          <a:p>
            <a:pPr>
              <a:spcBef>
                <a:spcPts val="0"/>
              </a:spcBef>
              <a:spcAft>
                <a:spcPts val="554"/>
              </a:spcAft>
            </a:pPr>
            <a:endParaRPr lang="nl-NL" sz="1050" dirty="0"/>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75</a:t>
            </a:fld>
            <a:r>
              <a:rPr lang="fr-BE" smtClean="0"/>
              <a:t> </a:t>
            </a:r>
            <a:endParaRPr lang="fr-BE" dirty="0"/>
          </a:p>
        </p:txBody>
      </p:sp>
    </p:spTree>
    <p:extLst>
      <p:ext uri="{BB962C8B-B14F-4D97-AF65-F5344CB8AC3E}">
        <p14:creationId xmlns:p14="http://schemas.microsoft.com/office/powerpoint/2010/main" val="2405388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a:t>
            </a:r>
            <a:r>
              <a:rPr lang="nl-BE" dirty="0" smtClean="0"/>
              <a:t>- </a:t>
            </a:r>
            <a:r>
              <a:rPr lang="nl-BE" dirty="0"/>
              <a:t>Zorgverleners </a:t>
            </a:r>
            <a:r>
              <a:rPr lang="nl-BE" dirty="0" smtClean="0"/>
              <a:t>&amp; -instellingen </a:t>
            </a:r>
            <a:r>
              <a:rPr lang="nl-BE" dirty="0"/>
              <a:t>(1/5)</a:t>
            </a:r>
          </a:p>
        </p:txBody>
      </p:sp>
      <p:sp>
        <p:nvSpPr>
          <p:cNvPr id="3" name="Tijdelijke aanduiding voor inhoud 2"/>
          <p:cNvSpPr>
            <a:spLocks noGrp="1"/>
          </p:cNvSpPr>
          <p:nvPr>
            <p:ph idx="1"/>
          </p:nvPr>
        </p:nvSpPr>
        <p:spPr/>
        <p:txBody>
          <a:bodyPr>
            <a:normAutofit/>
          </a:bodyPr>
          <a:lstStyle/>
          <a:p>
            <a:pPr>
              <a:spcBef>
                <a:spcPts val="0"/>
              </a:spcBef>
            </a:pPr>
            <a:r>
              <a:rPr lang="nl-BE" sz="2000" b="1"/>
              <a:t>4.1 Multidisciplinaire informatie-uitwisseling: </a:t>
            </a:r>
            <a:r>
              <a:rPr lang="nl-BE" sz="2000"/>
              <a:t>dit project moet ervoor zorgen dat er tussen zorgverstrekkers, zowel van dezelfde beroepsgroep als van verschillende beroepsgroepen, patiënt-informatie kan uitgewisseld worden op een digitale manier</a:t>
            </a:r>
          </a:p>
          <a:p>
            <a:pPr>
              <a:spcBef>
                <a:spcPts val="0"/>
              </a:spcBef>
            </a:pPr>
            <a:endParaRPr lang="nl-BE" sz="2000" b="1" dirty="0" smtClean="0"/>
          </a:p>
          <a:p>
            <a:pPr>
              <a:spcBef>
                <a:spcPts val="0"/>
              </a:spcBef>
            </a:pPr>
            <a:r>
              <a:rPr lang="nl-BE" sz="2000" b="1"/>
              <a:t>4.2 Multidisciplinaire functionaliteiten</a:t>
            </a:r>
            <a:r>
              <a:rPr lang="nl-BE" sz="2000"/>
              <a:t>: naast de multidisciplinaire informatie-uitwisseling is er nood aan functionaliteiten voor een efficiënte multidisciplinaire en transmurale werking van alle zorgverleners die betrokken zijn, incl de patiënt en mantelzorger: een dagboek, een multidisciplinair zorgplan, …</a:t>
            </a:r>
          </a:p>
          <a:p>
            <a:pPr>
              <a:spcBef>
                <a:spcPts val="0"/>
              </a:spcBef>
            </a:pPr>
            <a:endParaRPr lang="nl-BE" sz="2000" b="1" dirty="0" smtClean="0"/>
          </a:p>
          <a:p>
            <a:pPr>
              <a:spcBef>
                <a:spcPts val="0"/>
              </a:spcBef>
            </a:pPr>
            <a:r>
              <a:rPr lang="nl-BE" sz="2000" b="1"/>
              <a:t>4.3 Elektronisch voorschrift: </a:t>
            </a:r>
            <a:r>
              <a:rPr lang="nl-BE" sz="2000"/>
              <a:t>om een veralgemeend gebruik van het elektronisch voorschrift te kunnen garanderen, moeten extra aspecten zoals dematerialisatie en integratie in Personal Health Viewer uitgewerkt worden</a:t>
            </a:r>
          </a:p>
          <a:p>
            <a:pPr>
              <a:lnSpc>
                <a:spcPct val="120000"/>
              </a:lnSpc>
              <a:spcBef>
                <a:spcPts val="0"/>
              </a:spcBef>
              <a:spcAft>
                <a:spcPts val="554"/>
              </a:spcAft>
            </a:pPr>
            <a:endParaRPr lang="nl-BE" sz="1569" dirty="0">
              <a:solidFill>
                <a:srgbClr val="000000"/>
              </a:solidFill>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76</a:t>
            </a:fld>
            <a:r>
              <a:rPr lang="fr-BE" smtClean="0"/>
              <a:t> </a:t>
            </a:r>
            <a:endParaRPr lang="fr-BE" dirty="0"/>
          </a:p>
        </p:txBody>
      </p:sp>
    </p:spTree>
    <p:extLst>
      <p:ext uri="{BB962C8B-B14F-4D97-AF65-F5344CB8AC3E}">
        <p14:creationId xmlns:p14="http://schemas.microsoft.com/office/powerpoint/2010/main" val="33965481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 </a:t>
            </a:r>
            <a:r>
              <a:rPr lang="nl-BE" dirty="0" smtClean="0"/>
              <a:t>Zorgverleners &amp; -instellingen </a:t>
            </a:r>
            <a:r>
              <a:rPr lang="nl-BE" dirty="0"/>
              <a:t>(2/5)</a:t>
            </a:r>
          </a:p>
        </p:txBody>
      </p:sp>
      <p:sp>
        <p:nvSpPr>
          <p:cNvPr id="3" name="Tijdelijke aanduiding voor inhoud 2"/>
          <p:cNvSpPr>
            <a:spLocks noGrp="1"/>
          </p:cNvSpPr>
          <p:nvPr>
            <p:ph idx="1"/>
          </p:nvPr>
        </p:nvSpPr>
        <p:spPr>
          <a:xfrm>
            <a:off x="495300" y="980728"/>
            <a:ext cx="8915400" cy="5328592"/>
          </a:xfrm>
        </p:spPr>
        <p:txBody>
          <a:bodyPr>
            <a:normAutofit/>
          </a:bodyPr>
          <a:lstStyle/>
          <a:p>
            <a:pPr>
              <a:spcBef>
                <a:spcPts val="0"/>
              </a:spcBef>
            </a:pPr>
            <a:r>
              <a:rPr lang="nl-BE" sz="2000" b="1" dirty="0"/>
              <a:t>4.4 VIDIS – evolutie van elektronisch voorschrijven: </a:t>
            </a:r>
            <a:r>
              <a:rPr lang="nl-BE" sz="2000" dirty="0">
                <a:solidFill>
                  <a:srgbClr val="000000"/>
                </a:solidFill>
              </a:rPr>
              <a:t>e</a:t>
            </a:r>
            <a:r>
              <a:rPr lang="nl-BE" sz="2000" dirty="0"/>
              <a:t>en effectieve en efficiënte gegevens- en informatiedeling over alle aspecten van de medicamenteuze behandeling moet bereikt worden door de gegevens die in de bestaande systemen beschikbaar zijn, te integreren en de processen rond geneesmiddelen beter te orkestreren</a:t>
            </a:r>
          </a:p>
          <a:p>
            <a:pPr>
              <a:spcBef>
                <a:spcPts val="0"/>
              </a:spcBef>
            </a:pPr>
            <a:endParaRPr lang="nl-BE" sz="2000" b="1" dirty="0" smtClean="0"/>
          </a:p>
          <a:p>
            <a:pPr>
              <a:spcBef>
                <a:spcPts val="0"/>
              </a:spcBef>
            </a:pPr>
            <a:r>
              <a:rPr lang="nl-BE" sz="2000" b="1" dirty="0"/>
              <a:t>4.5 Beslissingsondersteunend platform: </a:t>
            </a:r>
            <a:r>
              <a:rPr lang="nl-BE" sz="2000" dirty="0"/>
              <a:t>de kwaliteitsverbetering door gebruik te maken van beslissingsondersteunende systemen, kan op de meest efficiënte manier georganiseerd worden door een centraal platform</a:t>
            </a:r>
          </a:p>
          <a:p>
            <a:pPr>
              <a:spcBef>
                <a:spcPts val="0"/>
              </a:spcBef>
            </a:pPr>
            <a:endParaRPr lang="nl-BE" sz="2000" dirty="0">
              <a:solidFill>
                <a:srgbClr val="000000"/>
              </a:solidFill>
            </a:endParaRPr>
          </a:p>
          <a:p>
            <a:pPr>
              <a:spcBef>
                <a:spcPts val="0"/>
              </a:spcBef>
            </a:pPr>
            <a:r>
              <a:rPr lang="nl-BE" sz="2000" b="1" dirty="0"/>
              <a:t>4.6 </a:t>
            </a:r>
            <a:r>
              <a:rPr lang="nl-BE" sz="2000" b="1" dirty="0" err="1"/>
              <a:t>BelRAI</a:t>
            </a:r>
            <a:r>
              <a:rPr lang="nl-BE" sz="2000" b="1" dirty="0"/>
              <a:t>: </a:t>
            </a:r>
            <a:r>
              <a:rPr lang="nl-BE" sz="2000" dirty="0">
                <a:solidFill>
                  <a:srgbClr val="000000"/>
                </a:solidFill>
              </a:rPr>
              <a:t>i</a:t>
            </a:r>
            <a:r>
              <a:rPr lang="nl-BE" sz="2000" dirty="0"/>
              <a:t>n uitvoering van het actieplan </a:t>
            </a:r>
            <a:r>
              <a:rPr lang="nl-BE" sz="2000" dirty="0" err="1"/>
              <a:t>eGezondheid</a:t>
            </a:r>
            <a:r>
              <a:rPr lang="nl-BE" sz="2000" dirty="0"/>
              <a:t> 2015-2018 werd de webapplicatie </a:t>
            </a:r>
            <a:r>
              <a:rPr lang="nl-BE" sz="2000" dirty="0" err="1"/>
              <a:t>BelRAI</a:t>
            </a:r>
            <a:r>
              <a:rPr lang="nl-BE" sz="2000" dirty="0"/>
              <a:t> 2.0 ontwikkeld en ter beschikking gesteld voor alle zorgverleners; bijkomende stappen </a:t>
            </a:r>
            <a:r>
              <a:rPr lang="nl-BE" sz="2000" dirty="0" smtClean="0"/>
              <a:t>zijn </a:t>
            </a:r>
            <a:r>
              <a:rPr lang="nl-BE" sz="2000" dirty="0"/>
              <a:t>nodig op vlak van het gebruik van het </a:t>
            </a:r>
            <a:r>
              <a:rPr lang="nl-BE" sz="2000" dirty="0" err="1"/>
              <a:t>BelRAI</a:t>
            </a:r>
            <a:r>
              <a:rPr lang="nl-BE" sz="2000" dirty="0"/>
              <a:t>-instrument door hulp- en zorgverleners, het gebruik van </a:t>
            </a:r>
            <a:r>
              <a:rPr lang="nl-BE" sz="2000" dirty="0" err="1"/>
              <a:t>BelRAI</a:t>
            </a:r>
            <a:r>
              <a:rPr lang="nl-BE" sz="2000" dirty="0"/>
              <a:t>-gegevens buiten een hulp- of zorgcontext, opleiding van de gebruikers, de samenwerking met softwareleveranciers,…</a:t>
            </a:r>
          </a:p>
          <a:p>
            <a:pPr>
              <a:lnSpc>
                <a:spcPct val="120000"/>
              </a:lnSpc>
              <a:spcBef>
                <a:spcPts val="0"/>
              </a:spcBef>
              <a:spcAft>
                <a:spcPts val="554"/>
              </a:spcAft>
            </a:pPr>
            <a:endParaRPr lang="nl-BE" sz="1569" dirty="0">
              <a:solidFill>
                <a:srgbClr val="000000"/>
              </a:solidFill>
            </a:endParaRP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77</a:t>
            </a:fld>
            <a:r>
              <a:rPr lang="fr-BE" smtClean="0"/>
              <a:t> </a:t>
            </a:r>
            <a:endParaRPr lang="fr-BE" dirty="0"/>
          </a:p>
        </p:txBody>
      </p:sp>
    </p:spTree>
    <p:extLst>
      <p:ext uri="{BB962C8B-B14F-4D97-AF65-F5344CB8AC3E}">
        <p14:creationId xmlns:p14="http://schemas.microsoft.com/office/powerpoint/2010/main" val="13483539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3.0 - Zorgverleners &amp; -instellingen (3/5)</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0"/>
              </a:spcBef>
            </a:pPr>
            <a:r>
              <a:rPr lang="nl-BE" sz="2200" b="1"/>
              <a:t>4.7 Arbeidsongeschiktheid: </a:t>
            </a:r>
            <a:r>
              <a:rPr lang="nl-BE" sz="2200"/>
              <a:t>momenteel moeten verschillende types van attesten verzonden worden aan de werkgever, aan een extern bedrijf dat verantwoordelijk is voor het beheer van de certificaten, aan de medische dienst van de werkgever of aan de mutualiteiten; via Mult-eMediatt kan de software van de huisarts elektronisch een attest van gestandaardiseerde totale arbeidsongeschiktheid versturen</a:t>
            </a:r>
          </a:p>
          <a:p>
            <a:pPr>
              <a:lnSpc>
                <a:spcPct val="110000"/>
              </a:lnSpc>
              <a:spcBef>
                <a:spcPts val="0"/>
              </a:spcBef>
            </a:pPr>
            <a:endParaRPr lang="nl-BE" sz="2200" dirty="0">
              <a:solidFill>
                <a:srgbClr val="000000"/>
              </a:solidFill>
            </a:endParaRPr>
          </a:p>
          <a:p>
            <a:pPr>
              <a:lnSpc>
                <a:spcPct val="110000"/>
              </a:lnSpc>
              <a:spcBef>
                <a:spcPts val="0"/>
              </a:spcBef>
            </a:pPr>
            <a:r>
              <a:rPr lang="nl-BE" sz="2200" b="1"/>
              <a:t>4.8 MEDEX: </a:t>
            </a:r>
            <a:r>
              <a:rPr lang="nl-BE" sz="2200"/>
              <a:t>MEDEX maakt geen gebruik van beschikbare eGezondheidssystemen; inzake gegevens en processen zijn er duidelijk overlappingen en aanvullingen tov het Elektronisch Medisch Patiëntendossier van elke burger</a:t>
            </a:r>
          </a:p>
          <a:p>
            <a:pPr>
              <a:lnSpc>
                <a:spcPct val="110000"/>
              </a:lnSpc>
              <a:spcBef>
                <a:spcPts val="0"/>
              </a:spcBef>
            </a:pPr>
            <a:endParaRPr lang="nl-BE" sz="2200" dirty="0">
              <a:solidFill>
                <a:srgbClr val="000000"/>
              </a:solidFill>
            </a:endParaRPr>
          </a:p>
          <a:p>
            <a:pPr>
              <a:lnSpc>
                <a:spcPct val="110000"/>
              </a:lnSpc>
              <a:spcBef>
                <a:spcPts val="0"/>
              </a:spcBef>
            </a:pPr>
            <a:r>
              <a:rPr lang="nl-BE" sz="2200" b="1"/>
              <a:t>4.9 EPD in alle instellingen: </a:t>
            </a:r>
            <a:r>
              <a:rPr lang="nl-BE" sz="2200"/>
              <a:t>in 2016 werd een programma opgestart zodat alle ziekenhuizen versneld over een geïntegreerd EPD in productie beschikken en het effectief gebruiken, maar de uitrol en het gebruik van een EPD in alle ziekenhuizen is nog niet afgerond</a:t>
            </a:r>
          </a:p>
          <a:p>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78</a:t>
            </a:fld>
            <a:r>
              <a:rPr lang="fr-BE" smtClean="0"/>
              <a:t> </a:t>
            </a:r>
            <a:endParaRPr lang="fr-BE" dirty="0"/>
          </a:p>
        </p:txBody>
      </p:sp>
    </p:spTree>
    <p:extLst>
      <p:ext uri="{BB962C8B-B14F-4D97-AF65-F5344CB8AC3E}">
        <p14:creationId xmlns:p14="http://schemas.microsoft.com/office/powerpoint/2010/main" val="23371240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a:t>Roadmap</a:t>
            </a:r>
            <a:r>
              <a:rPr lang="nl-BE" dirty="0"/>
              <a:t> 3.0 - Zorgverleners &amp; -instellingen (4/5)</a:t>
            </a:r>
          </a:p>
        </p:txBody>
      </p:sp>
      <p:sp>
        <p:nvSpPr>
          <p:cNvPr id="3" name="Tijdelijke aanduiding voor inhoud 2"/>
          <p:cNvSpPr>
            <a:spLocks noGrp="1"/>
          </p:cNvSpPr>
          <p:nvPr>
            <p:ph idx="1"/>
          </p:nvPr>
        </p:nvSpPr>
        <p:spPr/>
        <p:txBody>
          <a:bodyPr>
            <a:noAutofit/>
          </a:bodyPr>
          <a:lstStyle/>
          <a:p>
            <a:pPr>
              <a:spcBef>
                <a:spcPts val="0"/>
              </a:spcBef>
            </a:pPr>
            <a:r>
              <a:rPr lang="nl-BE" sz="2000" b="1"/>
              <a:t>4.10 Publicatie van gestructureerde informatie: </a:t>
            </a:r>
            <a:r>
              <a:rPr lang="nl-BE" sz="2000"/>
              <a:t>het actieplan 2013-2018 voorzag in het uitbouwen van een voornamelijk technische infrastructuur (oa hub/meta-hub) die de zorginstellingen toelaat om de medische informatie over patiënten te publiceren; de publicatie van patiënt-gerelateerde informatie in gestructureerde vorm is nog onvoldoende uitgewerkt en gebruikt</a:t>
            </a:r>
          </a:p>
          <a:p>
            <a:pPr>
              <a:spcBef>
                <a:spcPts val="0"/>
              </a:spcBef>
            </a:pPr>
            <a:endParaRPr lang="nl-BE" sz="2000" dirty="0">
              <a:solidFill>
                <a:srgbClr val="000000"/>
              </a:solidFill>
            </a:endParaRPr>
          </a:p>
          <a:p>
            <a:pPr>
              <a:spcBef>
                <a:spcPts val="0"/>
              </a:spcBef>
            </a:pPr>
            <a:r>
              <a:rPr lang="nl-BE" sz="2000" b="1"/>
              <a:t>4.11 Registers: </a:t>
            </a:r>
            <a:r>
              <a:rPr lang="nl-BE" sz="2000"/>
              <a:t>er is onvoldoende inzicht of de verzamelde data in de verschillende registers een kwaliteitsverhogend effect heeft; gegevens die aangeleverd moeten in principe een algemeen nut ondersteunen</a:t>
            </a:r>
          </a:p>
          <a:p>
            <a:pPr>
              <a:spcBef>
                <a:spcPts val="0"/>
              </a:spcBef>
            </a:pPr>
            <a:endParaRPr lang="nl-BE" sz="2000" dirty="0">
              <a:solidFill>
                <a:srgbClr val="000000"/>
              </a:solidFill>
            </a:endParaRPr>
          </a:p>
          <a:p>
            <a:pPr>
              <a:spcBef>
                <a:spcPts val="0"/>
              </a:spcBef>
            </a:pPr>
            <a:r>
              <a:rPr lang="nl-BE" sz="2000" b="1"/>
              <a:t>4.12 Communicatie over en planning van zorg: </a:t>
            </a:r>
            <a:r>
              <a:rPr lang="nl-BE" sz="2000"/>
              <a:t>de Vlaamse overheid heeft als doel om een gedeeld digitaal zorg- en ondersteuningsplan aan te bieden zodat multidisciplinaire samenwerking en gegevensdeling in het kader van zorg en welzijn worden ondersteund </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79</a:t>
            </a:fld>
            <a:r>
              <a:rPr lang="fr-BE" smtClean="0"/>
              <a:t> </a:t>
            </a:r>
            <a:endParaRPr lang="fr-BE" dirty="0"/>
          </a:p>
        </p:txBody>
      </p:sp>
    </p:spTree>
    <p:extLst>
      <p:ext uri="{BB962C8B-B14F-4D97-AF65-F5344CB8AC3E}">
        <p14:creationId xmlns:p14="http://schemas.microsoft.com/office/powerpoint/2010/main" val="3969365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smtClean="0"/>
              <a:t>Doelstellingen </a:t>
            </a:r>
            <a:r>
              <a:rPr lang="nl-BE" altLang="en-US" smtClean="0">
                <a:solidFill>
                  <a:srgbClr val="087670"/>
                </a:solidFill>
              </a:rPr>
              <a:t>eHealth</a:t>
            </a:r>
            <a:r>
              <a:rPr lang="nl-BE" altLang="en-US" smtClean="0"/>
              <a:t>-platform</a:t>
            </a:r>
            <a:endParaRPr lang="en-US" dirty="0"/>
          </a:p>
        </p:txBody>
      </p:sp>
      <p:sp>
        <p:nvSpPr>
          <p:cNvPr id="92162" name="Rectangle 3"/>
          <p:cNvSpPr>
            <a:spLocks noGrp="1" noChangeArrowheads="1"/>
          </p:cNvSpPr>
          <p:nvPr>
            <p:ph idx="1"/>
          </p:nvPr>
        </p:nvSpPr>
        <p:spPr/>
        <p:txBody>
          <a:bodyPr>
            <a:normAutofit fontScale="92500" lnSpcReduction="10000"/>
          </a:bodyPr>
          <a:lstStyle/>
          <a:p>
            <a:r>
              <a:rPr lang="nl-BE" altLang="en-US" dirty="0" smtClean="0"/>
              <a:t>Hoe?</a:t>
            </a:r>
          </a:p>
          <a:p>
            <a:pPr lvl="1"/>
            <a:r>
              <a:rPr lang="nl-BE" altLang="en-US" dirty="0" smtClean="0"/>
              <a:t>door een goed georganiseerde, onderlinge elektronische dienstverlening en informatie-uitwisseling tussen alle actoren in de gezondheidszorg</a:t>
            </a:r>
          </a:p>
          <a:p>
            <a:pPr lvl="1"/>
            <a:r>
              <a:rPr lang="nl-BE" altLang="en-US" dirty="0" smtClean="0"/>
              <a:t>met de nodige waarborgen op het vlak van de informatieveiligheid, de bescherming van de persoonlijke levenssfeer en het beroepsgeheim</a:t>
            </a:r>
          </a:p>
          <a:p>
            <a:pPr lvl="1"/>
            <a:endParaRPr lang="nl-BE" altLang="en-US" dirty="0" smtClean="0"/>
          </a:p>
          <a:p>
            <a:r>
              <a:rPr lang="nl-BE" altLang="en-US" dirty="0" smtClean="0"/>
              <a:t>Wat?</a:t>
            </a:r>
          </a:p>
          <a:p>
            <a:pPr lvl="1"/>
            <a:r>
              <a:rPr lang="nl-BE" altLang="en-US" dirty="0" smtClean="0"/>
              <a:t>optimaliseren van de kwaliteit en de continuïteit van de gezondheidszorgverstrekking </a:t>
            </a:r>
          </a:p>
          <a:p>
            <a:pPr lvl="1"/>
            <a:r>
              <a:rPr lang="nl-BE" altLang="en-US" dirty="0" smtClean="0"/>
              <a:t>optimaliseren van de veiligheid van de patiënt</a:t>
            </a:r>
          </a:p>
          <a:p>
            <a:pPr lvl="1"/>
            <a:r>
              <a:rPr lang="nl-BE" altLang="en-US" dirty="0" smtClean="0"/>
              <a:t>vereenvoudigen van de administratieve formaliteiten voor alle actoren in de gezondheidszorg</a:t>
            </a:r>
          </a:p>
          <a:p>
            <a:pPr lvl="1"/>
            <a:r>
              <a:rPr lang="nl-BE" altLang="en-US" dirty="0" smtClean="0"/>
              <a:t>degelijk ondersteunen van het gezondheidszorgbeleid</a:t>
            </a:r>
          </a:p>
          <a:p>
            <a:pPr lvl="1"/>
            <a:endParaRPr lang="nl-BE" altLang="en-US" dirty="0" smtClean="0"/>
          </a:p>
          <a:p>
            <a:endParaRPr lang="nl-BE" altLang="en-US" dirty="0" smtClean="0"/>
          </a:p>
        </p:txBody>
      </p:sp>
      <p:sp>
        <p:nvSpPr>
          <p:cNvPr id="5" name="Slide Number Placeholder 4"/>
          <p:cNvSpPr>
            <a:spLocks noGrp="1"/>
          </p:cNvSpPr>
          <p:nvPr>
            <p:ph type="sldNum" sz="quarter" idx="12"/>
          </p:nvPr>
        </p:nvSpPr>
        <p:spPr/>
        <p:txBody>
          <a:bodyPr/>
          <a:lstStyle/>
          <a:p>
            <a:r>
              <a:rPr lang="fr-BE" dirty="0" smtClean="0"/>
              <a:t> </a:t>
            </a:r>
            <a:fld id="{30A9230E-FFBB-4CCB-ABD7-198084EDE768}" type="slidenum">
              <a:rPr lang="fr-BE" smtClean="0"/>
              <a:pPr/>
              <a:t>8</a:t>
            </a:fld>
            <a:r>
              <a:rPr lang="fr-BE" dirty="0" smtClean="0"/>
              <a:t>  </a:t>
            </a:r>
            <a:endParaRPr lang="fr-BE" dirty="0"/>
          </a:p>
        </p:txBody>
      </p:sp>
      <p:sp>
        <p:nvSpPr>
          <p:cNvPr id="3" name="Date Placeholder 2"/>
          <p:cNvSpPr>
            <a:spLocks noGrp="1"/>
          </p:cNvSpPr>
          <p:nvPr>
            <p:ph type="dt" sz="half" idx="10"/>
          </p:nvPr>
        </p:nvSpPr>
        <p:spPr/>
        <p:txBody>
          <a:bodyPr/>
          <a:lstStyle/>
          <a:p>
            <a:r>
              <a:rPr lang="fr-FR" smtClean="0"/>
              <a:t>05/10/2019</a:t>
            </a:r>
            <a:endParaRPr lang="fr-BE"/>
          </a:p>
        </p:txBody>
      </p:sp>
    </p:spTree>
    <p:extLst>
      <p:ext uri="{BB962C8B-B14F-4D97-AF65-F5344CB8AC3E}">
        <p14:creationId xmlns:p14="http://schemas.microsoft.com/office/powerpoint/2010/main" val="4243972911"/>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a:t>Roadmap</a:t>
            </a:r>
            <a:r>
              <a:rPr lang="nl-BE" dirty="0"/>
              <a:t> 3.0 - Zorgverleners &amp; -instellingen (5/5)</a:t>
            </a:r>
          </a:p>
        </p:txBody>
      </p:sp>
      <p:sp>
        <p:nvSpPr>
          <p:cNvPr id="3" name="Content Placeholder 2"/>
          <p:cNvSpPr>
            <a:spLocks noGrp="1"/>
          </p:cNvSpPr>
          <p:nvPr>
            <p:ph idx="1"/>
          </p:nvPr>
        </p:nvSpPr>
        <p:spPr/>
        <p:txBody>
          <a:bodyPr>
            <a:normAutofit/>
          </a:bodyPr>
          <a:lstStyle/>
          <a:p>
            <a:pPr>
              <a:spcBef>
                <a:spcPts val="0"/>
              </a:spcBef>
            </a:pPr>
            <a:r>
              <a:rPr lang="nl-BE" sz="2000" b="1"/>
              <a:t>4.13 Connecting Europe Facilty Patient Summary: </a:t>
            </a:r>
            <a:r>
              <a:rPr lang="nl-BE" sz="2000"/>
              <a:t>om een land in staat te stellen om grensoverschrijdend een patiëntenoverzicht uit te wisselen, moet er gestructureerde en gecodeerde informatie beschikbaar zijn; dit is een project gerealiseerd olv Abrumet, gefinancierd door de Europese commissie in cofinanciering met het Brusselse Gewest</a:t>
            </a:r>
          </a:p>
          <a:p>
            <a:pPr>
              <a:spcBef>
                <a:spcPts val="0"/>
              </a:spcBef>
            </a:pPr>
            <a:endParaRPr lang="nl-BE" sz="2000" b="1" dirty="0" smtClean="0"/>
          </a:p>
          <a:p>
            <a:pPr>
              <a:spcBef>
                <a:spcPts val="0"/>
              </a:spcBef>
            </a:pPr>
            <a:r>
              <a:rPr lang="nl-BE" sz="2000" b="1"/>
              <a:t>4.14 Modulatie van patiënttoegang door zorgaanbieders: </a:t>
            </a:r>
            <a:r>
              <a:rPr lang="nl-BE" sz="2000"/>
              <a:t>de software van de zorgverleners moet in staat zijn om de toegankelijkheidsstatus voor de patiënt van een document dat op een hub of kluis is gepubliceerd, weer te geven</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80</a:t>
            </a:fld>
            <a:r>
              <a:rPr lang="fr-BE" smtClean="0"/>
              <a:t> </a:t>
            </a:r>
            <a:endParaRPr lang="fr-BE" dirty="0"/>
          </a:p>
        </p:txBody>
      </p:sp>
    </p:spTree>
    <p:extLst>
      <p:ext uri="{BB962C8B-B14F-4D97-AF65-F5344CB8AC3E}">
        <p14:creationId xmlns:p14="http://schemas.microsoft.com/office/powerpoint/2010/main" val="6877368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Roadmap</a:t>
            </a:r>
            <a:r>
              <a:rPr lang="nl-BE" dirty="0" smtClean="0"/>
              <a:t> 3.0 </a:t>
            </a:r>
            <a:r>
              <a:rPr lang="nl-BE" dirty="0"/>
              <a:t>- Patiënt als </a:t>
            </a:r>
            <a:r>
              <a:rPr lang="nl-BE" dirty="0" err="1"/>
              <a:t>co-piloot</a:t>
            </a:r>
            <a:endParaRPr lang="nl-BE" dirty="0"/>
          </a:p>
        </p:txBody>
      </p:sp>
      <p:sp>
        <p:nvSpPr>
          <p:cNvPr id="3" name="Tijdelijke aanduiding voor inhoud 2"/>
          <p:cNvSpPr>
            <a:spLocks noGrp="1"/>
          </p:cNvSpPr>
          <p:nvPr>
            <p:ph idx="1"/>
          </p:nvPr>
        </p:nvSpPr>
        <p:spPr>
          <a:xfrm>
            <a:off x="495300" y="980728"/>
            <a:ext cx="8915400" cy="5328592"/>
          </a:xfrm>
        </p:spPr>
        <p:txBody>
          <a:bodyPr>
            <a:normAutofit fontScale="40000" lnSpcReduction="20000"/>
          </a:bodyPr>
          <a:lstStyle/>
          <a:p>
            <a:pPr>
              <a:lnSpc>
                <a:spcPct val="120000"/>
              </a:lnSpc>
              <a:spcBef>
                <a:spcPts val="0"/>
              </a:spcBef>
            </a:pPr>
            <a:r>
              <a:rPr lang="nl-BE" sz="5000" b="1"/>
              <a:t>5.1 Persoonlijk gezondheidsportaal: </a:t>
            </a:r>
            <a:r>
              <a:rPr lang="nl-BE" sz="5000"/>
              <a:t>dit project is een vervolg en uitbreiding van het project AP10 Personal Health Viewer van het actieplan 2013-2018; via dit gezondheidsportaal willen we mensen op een snelle en eenvoudige manier toegang geven tot hun gezondheidsgegevens die digitaal beschikbaar zijn, zodat ze bewuste keuzes kunnen maken</a:t>
            </a:r>
          </a:p>
          <a:p>
            <a:pPr>
              <a:lnSpc>
                <a:spcPct val="120000"/>
              </a:lnSpc>
              <a:spcBef>
                <a:spcPts val="0"/>
              </a:spcBef>
            </a:pPr>
            <a:endParaRPr lang="nl-BE" sz="5000" dirty="0">
              <a:solidFill>
                <a:srgbClr val="000000"/>
              </a:solidFill>
            </a:endParaRPr>
          </a:p>
          <a:p>
            <a:pPr>
              <a:lnSpc>
                <a:spcPct val="120000"/>
              </a:lnSpc>
              <a:spcBef>
                <a:spcPts val="0"/>
              </a:spcBef>
            </a:pPr>
            <a:r>
              <a:rPr lang="nl-BE" sz="5000" b="1"/>
              <a:t>5.2 Digitaal Verwijsplatform: </a:t>
            </a:r>
            <a:r>
              <a:rPr lang="nl-BE" sz="5000"/>
              <a:t>dit project wil de betrokkenheid van de patiënt bij doorverwijzingen van een zorgverlener naar een andere zorgverlener verhogen; de elektronische verwijzing moet raadpleegbaar zijn in de Personal Health Viewer zodat de patiënt de mogelijkheid krijgt om de suggestie al dan niet te wijzigen</a:t>
            </a:r>
          </a:p>
          <a:p>
            <a:pPr>
              <a:lnSpc>
                <a:spcPct val="120000"/>
              </a:lnSpc>
              <a:spcBef>
                <a:spcPts val="0"/>
              </a:spcBef>
            </a:pPr>
            <a:endParaRPr lang="nl-BE" sz="5000" dirty="0">
              <a:solidFill>
                <a:srgbClr val="000000"/>
              </a:solidFill>
            </a:endParaRPr>
          </a:p>
          <a:p>
            <a:pPr>
              <a:lnSpc>
                <a:spcPct val="120000"/>
              </a:lnSpc>
              <a:spcBef>
                <a:spcPts val="0"/>
              </a:spcBef>
            </a:pPr>
            <a:r>
              <a:rPr lang="nl-BE" sz="5000" b="1"/>
              <a:t>5.3 Orgadon: </a:t>
            </a:r>
            <a:r>
              <a:rPr lang="nl-BE" sz="5000"/>
              <a:t>voor het beheer en de registratie van wilsverklaringen inzake orgaan, weefsel- en celdonatie zal de burger zal via verschillende kanalen zijn wilsverklaringen kunnen beheren: via de software van de huisarts, via de gemeente, via een toepassing beschikbaar via Personal Health Viewer</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81</a:t>
            </a:fld>
            <a:r>
              <a:rPr lang="fr-BE" smtClean="0"/>
              <a:t> </a:t>
            </a:r>
            <a:endParaRPr lang="fr-BE" dirty="0"/>
          </a:p>
        </p:txBody>
      </p:sp>
    </p:spTree>
    <p:extLst>
      <p:ext uri="{BB962C8B-B14F-4D97-AF65-F5344CB8AC3E}">
        <p14:creationId xmlns:p14="http://schemas.microsoft.com/office/powerpoint/2010/main" val="16938026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Roadmap</a:t>
            </a:r>
            <a:r>
              <a:rPr lang="nl-BE" dirty="0"/>
              <a:t> 3.0 - </a:t>
            </a:r>
            <a:r>
              <a:rPr lang="nl-BE" dirty="0" err="1"/>
              <a:t>eGezondheid</a:t>
            </a:r>
            <a:r>
              <a:rPr lang="nl-BE" dirty="0"/>
              <a:t> met ziekenfondsen (1/3)</a:t>
            </a:r>
          </a:p>
        </p:txBody>
      </p:sp>
      <p:sp>
        <p:nvSpPr>
          <p:cNvPr id="3" name="Tijdelijke aanduiding voor inhoud 2"/>
          <p:cNvSpPr>
            <a:spLocks noGrp="1"/>
          </p:cNvSpPr>
          <p:nvPr>
            <p:ph idx="1"/>
          </p:nvPr>
        </p:nvSpPr>
        <p:spPr/>
        <p:txBody>
          <a:bodyPr>
            <a:noAutofit/>
          </a:bodyPr>
          <a:lstStyle/>
          <a:p>
            <a:pPr>
              <a:spcBef>
                <a:spcPts val="0"/>
              </a:spcBef>
            </a:pPr>
            <a:r>
              <a:rPr lang="nl-BE" sz="2000" b="1"/>
              <a:t>6.1 eAttest voor arts-specialist, tandarts, kine &amp; logopedisten: </a:t>
            </a:r>
            <a:r>
              <a:rPr lang="nl-BE" sz="2000"/>
              <a:t>de eAttest-service biedt de mogelijkheid om de getuigschriften voor verstrekte hulp die elektronisch via het MyCareNet-platform worden bezorgd, naar het ziekenfonds van de patiënt te sturen</a:t>
            </a:r>
          </a:p>
          <a:p>
            <a:pPr>
              <a:spcBef>
                <a:spcPts val="0"/>
              </a:spcBef>
            </a:pPr>
            <a:endParaRPr lang="fr-FR" sz="2000" dirty="0">
              <a:solidFill>
                <a:srgbClr val="000000"/>
              </a:solidFill>
            </a:endParaRPr>
          </a:p>
          <a:p>
            <a:pPr>
              <a:spcBef>
                <a:spcPts val="0"/>
              </a:spcBef>
            </a:pPr>
            <a:r>
              <a:rPr lang="nl-BE" sz="2000" b="1"/>
              <a:t>6.2 eFac voor medische huizen, kine &amp; logopedisten: </a:t>
            </a:r>
            <a:r>
              <a:rPr lang="nl-BE" sz="2000"/>
              <a:t>met de dienst eFac (elektronische facturatie) kan elke instelling of zorgverstrekker op elektronische wijze via het netwerk, het facturatiebestand overmaken, opgesteld in het kader van he derde betaler-systeem</a:t>
            </a:r>
          </a:p>
          <a:p>
            <a:pPr>
              <a:spcBef>
                <a:spcPts val="0"/>
              </a:spcBef>
            </a:pPr>
            <a:endParaRPr lang="fr-FR" sz="2000" dirty="0">
              <a:solidFill>
                <a:srgbClr val="000000"/>
              </a:solidFill>
            </a:endParaRPr>
          </a:p>
          <a:p>
            <a:pPr>
              <a:spcBef>
                <a:spcPts val="0"/>
              </a:spcBef>
            </a:pPr>
            <a:r>
              <a:rPr lang="nl-BE" sz="2000" b="1"/>
              <a:t>6.3 Raadpleging lid-gegevens: </a:t>
            </a:r>
            <a:r>
              <a:rPr lang="nl-BE" sz="2000"/>
              <a:t>de dienst ‘gegevens van het lid’ biedt de mogelijkheid aan elke instelling of zorgverstrekker om de informatie (verzekerbaarheid en afgeleide rechten) van de zorgbegunstigde te raadplegen om een correcte facturatie in het kader van de derdebetaler te kunnen uitvoeren</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82</a:t>
            </a:fld>
            <a:r>
              <a:rPr lang="fr-BE" smtClean="0"/>
              <a:t> </a:t>
            </a:r>
            <a:endParaRPr lang="fr-BE" dirty="0"/>
          </a:p>
        </p:txBody>
      </p:sp>
    </p:spTree>
    <p:extLst>
      <p:ext uri="{BB962C8B-B14F-4D97-AF65-F5344CB8AC3E}">
        <p14:creationId xmlns:p14="http://schemas.microsoft.com/office/powerpoint/2010/main" val="7305740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Roadmap</a:t>
            </a:r>
            <a:r>
              <a:rPr lang="nl-BE" dirty="0"/>
              <a:t> 3.0 - </a:t>
            </a:r>
            <a:r>
              <a:rPr lang="nl-BE" dirty="0" err="1"/>
              <a:t>eGezondheid</a:t>
            </a:r>
            <a:r>
              <a:rPr lang="nl-BE" dirty="0"/>
              <a:t> met ziekenfondsen (2/3)</a:t>
            </a:r>
          </a:p>
        </p:txBody>
      </p:sp>
      <p:sp>
        <p:nvSpPr>
          <p:cNvPr id="3" name="Tijdelijke aanduiding voor inhoud 2"/>
          <p:cNvSpPr>
            <a:spLocks noGrp="1"/>
          </p:cNvSpPr>
          <p:nvPr>
            <p:ph idx="1"/>
          </p:nvPr>
        </p:nvSpPr>
        <p:spPr/>
        <p:txBody>
          <a:bodyPr>
            <a:normAutofit/>
          </a:bodyPr>
          <a:lstStyle/>
          <a:p>
            <a:pPr>
              <a:spcBef>
                <a:spcPts val="0"/>
              </a:spcBef>
            </a:pPr>
            <a:r>
              <a:rPr lang="nl-BE" sz="2000" b="1"/>
              <a:t>6.4 Digitalisatie van revalidatie-overeenkomsten: </a:t>
            </a:r>
            <a:r>
              <a:rPr lang="nl-BE" sz="2000"/>
              <a:t>in geval van functionele revalidatie van een patiënt moet het bevoegde ziekenhuis een verzoek tot instemming indienen bij de medische raad van de VI. In 2016/2017 hebben de ziekenfondsen een opportuniteitstudie uitgevoerd om te overwegen sommige van deze verzoeken te digitaliseren</a:t>
            </a:r>
          </a:p>
          <a:p>
            <a:pPr>
              <a:spcBef>
                <a:spcPts val="0"/>
              </a:spcBef>
            </a:pPr>
            <a:endParaRPr lang="fr-FR" sz="2000" dirty="0">
              <a:solidFill>
                <a:srgbClr val="000000"/>
              </a:solidFill>
            </a:endParaRPr>
          </a:p>
          <a:p>
            <a:pPr>
              <a:spcBef>
                <a:spcPts val="0"/>
              </a:spcBef>
            </a:pPr>
            <a:r>
              <a:rPr lang="nl-BE" sz="2000" b="1"/>
              <a:t>6.5 Digitalisatie van Hoofdstuk IV-akkoorden: </a:t>
            </a:r>
            <a:r>
              <a:rPr lang="nl-BE" sz="2000"/>
              <a:t>de dienst aanvraag en raadpleging van de akkoorden voor geneesmiddelen uit hoofdstuk IV is beschikbaar voor de huisartsen en specialisten (aanvragen en raadpleging) en voor de apothekers en de sector van de ziekenhuizen (raadpleging); de raadplegingsdienst zal beschikbaar zijn voor ziekenhuizen en zal aangepast worden aan de specifieke kenmerken van de DB SAM V2 (RIZIV-project)</a:t>
            </a:r>
          </a:p>
          <a:p>
            <a:pPr>
              <a:lnSpc>
                <a:spcPct val="120000"/>
              </a:lnSpc>
              <a:spcBef>
                <a:spcPts val="0"/>
              </a:spcBef>
              <a:spcAft>
                <a:spcPts val="554"/>
              </a:spcAft>
            </a:pPr>
            <a:endParaRPr lang="nl-BE" dirty="0"/>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83</a:t>
            </a:fld>
            <a:r>
              <a:rPr lang="fr-BE" smtClean="0"/>
              <a:t> </a:t>
            </a:r>
            <a:endParaRPr lang="fr-BE" dirty="0"/>
          </a:p>
        </p:txBody>
      </p:sp>
    </p:spTree>
    <p:extLst>
      <p:ext uri="{BB962C8B-B14F-4D97-AF65-F5344CB8AC3E}">
        <p14:creationId xmlns:p14="http://schemas.microsoft.com/office/powerpoint/2010/main" val="28490158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err="1"/>
              <a:t>Roadmap</a:t>
            </a:r>
            <a:r>
              <a:rPr lang="nl-BE" dirty="0"/>
              <a:t> 3.0 - </a:t>
            </a:r>
            <a:r>
              <a:rPr lang="nl-BE" dirty="0" err="1"/>
              <a:t>eGezondheid</a:t>
            </a:r>
            <a:r>
              <a:rPr lang="nl-BE" dirty="0"/>
              <a:t> met ziekenfondsen (3/3)</a:t>
            </a:r>
          </a:p>
        </p:txBody>
      </p:sp>
      <p:sp>
        <p:nvSpPr>
          <p:cNvPr id="3" name="Content Placeholder 2"/>
          <p:cNvSpPr>
            <a:spLocks noGrp="1"/>
          </p:cNvSpPr>
          <p:nvPr>
            <p:ph idx="1"/>
          </p:nvPr>
        </p:nvSpPr>
        <p:spPr/>
        <p:txBody>
          <a:bodyPr>
            <a:normAutofit/>
          </a:bodyPr>
          <a:lstStyle/>
          <a:p>
            <a:pPr>
              <a:spcBef>
                <a:spcPts val="0"/>
              </a:spcBef>
            </a:pPr>
            <a:r>
              <a:rPr lang="nl-BE" sz="2000" b="1"/>
              <a:t>6.6 Abonnementen bij medische huizen: </a:t>
            </a:r>
            <a:r>
              <a:rPr lang="nl-BE" sz="2000"/>
              <a:t>aan de medische huizen wordt een elektronische dienst ter beschikking gesteld om een patiënt te registreren of uit te schrijven</a:t>
            </a:r>
          </a:p>
          <a:p>
            <a:pPr>
              <a:spcBef>
                <a:spcPts val="0"/>
              </a:spcBef>
            </a:pPr>
            <a:endParaRPr lang="fr-FR" sz="2000" dirty="0">
              <a:solidFill>
                <a:srgbClr val="000000"/>
              </a:solidFill>
            </a:endParaRPr>
          </a:p>
          <a:p>
            <a:pPr>
              <a:spcBef>
                <a:spcPts val="0"/>
              </a:spcBef>
            </a:pPr>
            <a:r>
              <a:rPr lang="nl-BE" sz="2000" b="1"/>
              <a:t>6.7 Digitalisatie van kine-akkoorden: </a:t>
            </a:r>
            <a:r>
              <a:rPr lang="nl-BE" sz="2000"/>
              <a:t>het doel is om de kine-sector elektronische diensten aan te bieden voor de communicatie van kennisgeving en aanvragen voor akkoorden</a:t>
            </a:r>
          </a:p>
        </p:txBody>
      </p:sp>
      <p:sp>
        <p:nvSpPr>
          <p:cNvPr id="4" name="Slide Number Placeholder 3"/>
          <p:cNvSpPr>
            <a:spLocks noGrp="1"/>
          </p:cNvSpPr>
          <p:nvPr>
            <p:ph type="sldNum" sz="quarter" idx="4"/>
          </p:nvPr>
        </p:nvSpPr>
        <p:spPr/>
        <p:txBody>
          <a:bodyPr/>
          <a:lstStyle/>
          <a:p>
            <a:r>
              <a:rPr lang="fr-BE" smtClean="0"/>
              <a:t> </a:t>
            </a:r>
            <a:fld id="{30A9230E-FFBB-4CCB-ABD7-198084EDE768}" type="slidenum">
              <a:rPr lang="fr-BE" smtClean="0"/>
              <a:pPr/>
              <a:t>84</a:t>
            </a:fld>
            <a:r>
              <a:rPr lang="fr-BE" smtClean="0"/>
              <a:t> </a:t>
            </a:r>
            <a:endParaRPr lang="fr-BE" dirty="0"/>
          </a:p>
        </p:txBody>
      </p:sp>
    </p:spTree>
    <p:extLst>
      <p:ext uri="{BB962C8B-B14F-4D97-AF65-F5344CB8AC3E}">
        <p14:creationId xmlns:p14="http://schemas.microsoft.com/office/powerpoint/2010/main" val="4141292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Lst>
          </a:blip>
          <a:stretch>
            <a:fillRect/>
          </a:stretch>
        </p:blipFill>
        <p:spPr>
          <a:xfrm>
            <a:off x="443236" y="1387227"/>
            <a:ext cx="4524132" cy="4176122"/>
          </a:xfrm>
          <a:prstGeom prst="rect">
            <a:avLst/>
          </a:prstGeom>
          <a:solidFill>
            <a:schemeClr val="accent5">
              <a:lumMod val="75000"/>
            </a:schemeClr>
          </a:solidFill>
          <a:ln>
            <a:noFill/>
          </a:ln>
        </p:spPr>
      </p:pic>
      <p:grpSp>
        <p:nvGrpSpPr>
          <p:cNvPr id="5" name="Group 11"/>
          <p:cNvGrpSpPr>
            <a:grpSpLocks/>
          </p:cNvGrpSpPr>
          <p:nvPr/>
        </p:nvGrpSpPr>
        <p:grpSpPr bwMode="auto">
          <a:xfrm>
            <a:off x="4967430" y="2132862"/>
            <a:ext cx="4624520" cy="2800767"/>
            <a:chOff x="4406900" y="2676525"/>
            <a:chExt cx="4268788" cy="2802021"/>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userDrawn="1"/>
          </p:nvSpPr>
          <p:spPr bwMode="auto">
            <a:xfrm>
              <a:off x="4787900" y="2676525"/>
              <a:ext cx="3887788" cy="280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endParaRPr lang="fr-BE" altLang="en-US" sz="1600" dirty="0" smtClean="0">
                <a:solidFill>
                  <a:srgbClr val="0D0D0D"/>
                </a:solidFill>
                <a:latin typeface="+mn-lt"/>
                <a:cs typeface="Arial" pitchFamily="34" charset="0"/>
              </a:endParaRPr>
            </a:p>
            <a:p>
              <a:pPr>
                <a:defRPr/>
              </a:pPr>
              <a:r>
                <a:rPr lang="nl-BE" sz="1600">
                  <a:latin typeface="+mn-lt"/>
                  <a:cs typeface="Arial" pitchFamily="34" charset="0"/>
                </a:rPr>
                <a:t>frank.robben@ehealth.fgov.be </a:t>
              </a:r>
            </a:p>
            <a:p>
              <a:pPr>
                <a:defRPr/>
              </a:pPr>
              <a:endParaRPr lang="fr-BE" altLang="en-US" sz="1600" dirty="0" smtClean="0">
                <a:latin typeface="+mn-lt"/>
                <a:cs typeface="Arial" pitchFamily="34" charset="0"/>
                <a:sym typeface="Arial" pitchFamily="34" charset="0"/>
              </a:endParaRPr>
            </a:p>
            <a:p>
              <a:pPr>
                <a:defRPr/>
              </a:pPr>
              <a:r>
                <a:rPr lang="nl-BE" sz="1600">
                  <a:latin typeface="+mn-lt"/>
                  <a:cs typeface="Arial" pitchFamily="34" charset="0"/>
                  <a:sym typeface="Arial" pitchFamily="34" charset="0"/>
                </a:rPr>
                <a:t>@FrRobben</a:t>
              </a:r>
            </a:p>
            <a:p>
              <a:pPr>
                <a:defRPr/>
              </a:pPr>
              <a:endParaRPr lang="fr-BE" altLang="en-US" sz="1600" dirty="0" smtClean="0">
                <a:latin typeface="+mn-lt"/>
                <a:cs typeface="Arial" pitchFamily="34" charset="0"/>
                <a:sym typeface="Arial" pitchFamily="34" charset="0"/>
              </a:endParaRPr>
            </a:p>
            <a:p>
              <a:pPr>
                <a:defRPr/>
              </a:pPr>
              <a:r>
                <a:rPr lang="nl-BE" sz="1600">
                  <a:latin typeface="+mn-lt"/>
                  <a:cs typeface="Arial" pitchFamily="34" charset="0"/>
                  <a:sym typeface="Arial" pitchFamily="34" charset="0"/>
                </a:rPr>
                <a:t>https://www.ehealth.fgov.be</a:t>
              </a:r>
            </a:p>
            <a:p>
              <a:pPr>
                <a:defRPr/>
              </a:pPr>
              <a:r>
                <a:rPr lang="nl-BE" sz="1600">
                  <a:latin typeface="+mn-lt"/>
                  <a:cs typeface="Arial" pitchFamily="34" charset="0"/>
                  <a:sym typeface="Arial" pitchFamily="34" charset="0"/>
                </a:rPr>
                <a:t>https://www.ksz.fgov.be</a:t>
              </a:r>
            </a:p>
            <a:p>
              <a:pPr>
                <a:defRPr/>
              </a:pPr>
              <a:r>
                <a:rPr lang="nl-BE" sz="1600">
                  <a:latin typeface="+mn-lt"/>
                  <a:cs typeface="Arial" pitchFamily="34" charset="0"/>
                  <a:sym typeface="Arial" pitchFamily="34" charset="0"/>
                </a:rPr>
                <a:t>https://www.frankrobben.be</a:t>
              </a:r>
            </a:p>
          </p:txBody>
        </p:sp>
      </p:grpSp>
    </p:spTree>
    <p:extLst>
      <p:ext uri="{BB962C8B-B14F-4D97-AF65-F5344CB8AC3E}">
        <p14:creationId xmlns:p14="http://schemas.microsoft.com/office/powerpoint/2010/main" val="127044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smtClean="0">
                <a:sym typeface="Arial" charset="0"/>
              </a:rPr>
              <a:t>10 opdrachten</a:t>
            </a:r>
            <a:endParaRPr lang="en-US" dirty="0"/>
          </a:p>
        </p:txBody>
      </p:sp>
      <p:sp>
        <p:nvSpPr>
          <p:cNvPr id="15363" name="Rectangle 3"/>
          <p:cNvSpPr>
            <a:spLocks noGrp="1" noChangeArrowheads="1"/>
          </p:cNvSpPr>
          <p:nvPr>
            <p:ph idx="1"/>
          </p:nvPr>
        </p:nvSpPr>
        <p:spPr/>
        <p:txBody>
          <a:bodyPr>
            <a:normAutofit lnSpcReduction="10000"/>
          </a:bodyPr>
          <a:lstStyle/>
          <a:p>
            <a:r>
              <a:rPr lang="nl-BE" altLang="en-US" dirty="0" smtClean="0">
                <a:sym typeface="Arial" charset="0"/>
              </a:rPr>
              <a:t>Ontwikkeling van een visie en van een strategie inzake </a:t>
            </a:r>
            <a:r>
              <a:rPr lang="nl-BE" altLang="en-US" dirty="0" smtClean="0">
                <a:solidFill>
                  <a:srgbClr val="087670"/>
                </a:solidFill>
                <a:sym typeface="Arial" charset="0"/>
              </a:rPr>
              <a:t>eHealth</a:t>
            </a:r>
            <a:r>
              <a:rPr lang="nl-BE" altLang="en-US" dirty="0" smtClean="0"/>
              <a:t> </a:t>
            </a:r>
          </a:p>
          <a:p>
            <a:endParaRPr lang="nl-BE" altLang="en-US" dirty="0" smtClean="0">
              <a:sym typeface="Arial" charset="0"/>
            </a:endParaRPr>
          </a:p>
          <a:p>
            <a:r>
              <a:rPr lang="nl-BE" altLang="en-US" dirty="0" smtClean="0">
                <a:sym typeface="Arial" charset="0"/>
              </a:rPr>
              <a:t>Organiseren van de samenwerking met andere overheidsinstanties die belast zijn met de coördinatie van de elektronische dienstverlening</a:t>
            </a:r>
            <a:r>
              <a:rPr lang="nl-BE" altLang="en-US" dirty="0" smtClean="0"/>
              <a:t> </a:t>
            </a:r>
          </a:p>
          <a:p>
            <a:endParaRPr lang="nl-BE" altLang="en-US" dirty="0" smtClean="0">
              <a:sym typeface="Arial" charset="0"/>
            </a:endParaRPr>
          </a:p>
          <a:p>
            <a:r>
              <a:rPr lang="nl-BE" altLang="en-US" dirty="0" smtClean="0">
                <a:sym typeface="Arial" charset="0"/>
              </a:rPr>
              <a:t>De motor van de noodzakelijke veranderingen zijn voor de uitvoering van de visie en de strategie inzake </a:t>
            </a:r>
            <a:r>
              <a:rPr lang="nl-BE" altLang="en-US" dirty="0" smtClean="0">
                <a:solidFill>
                  <a:srgbClr val="087670"/>
                </a:solidFill>
                <a:sym typeface="Arial" charset="0"/>
              </a:rPr>
              <a:t>eHealth</a:t>
            </a:r>
            <a:r>
              <a:rPr lang="nl-BE" altLang="en-US" dirty="0" smtClean="0">
                <a:sym typeface="Arial" charset="0"/>
              </a:rPr>
              <a:t> </a:t>
            </a:r>
            <a:r>
              <a:rPr lang="nl-BE" altLang="en-US" dirty="0" smtClean="0"/>
              <a:t> </a:t>
            </a:r>
          </a:p>
          <a:p>
            <a:endParaRPr lang="nl-BE" altLang="en-US" dirty="0" smtClean="0">
              <a:sym typeface="Arial" charset="0"/>
            </a:endParaRPr>
          </a:p>
          <a:p>
            <a:r>
              <a:rPr lang="nl-BE" altLang="en-US" dirty="0" smtClean="0">
                <a:sym typeface="Arial" charset="0"/>
              </a:rPr>
              <a:t>Vastleggen van functionele en technische normen, standaarden, specificaties en basisarchitectuur inzake ICT  </a:t>
            </a:r>
          </a:p>
          <a:p>
            <a:endParaRPr lang="nl-BE" altLang="en-US" dirty="0" smtClean="0">
              <a:sym typeface="Arial" charset="0"/>
            </a:endParaRPr>
          </a:p>
          <a:p>
            <a:endParaRPr lang="nl-BE" altLang="en-US" dirty="0" smtClean="0">
              <a:sym typeface="Arial" charset="0"/>
            </a:endParaRPr>
          </a:p>
        </p:txBody>
      </p:sp>
      <p:sp>
        <p:nvSpPr>
          <p:cNvPr id="4" name="Slide Number Placeholder 3"/>
          <p:cNvSpPr>
            <a:spLocks noGrp="1"/>
          </p:cNvSpPr>
          <p:nvPr>
            <p:ph type="sldNum" sz="quarter" idx="12"/>
          </p:nvPr>
        </p:nvSpPr>
        <p:spPr/>
        <p:txBody>
          <a:bodyPr/>
          <a:lstStyle/>
          <a:p>
            <a:r>
              <a:rPr lang="fr-BE" dirty="0" smtClean="0"/>
              <a:t> </a:t>
            </a:r>
            <a:fld id="{30A9230E-FFBB-4CCB-ABD7-198084EDE768}" type="slidenum">
              <a:rPr lang="fr-BE" smtClean="0"/>
              <a:pPr/>
              <a:t>9</a:t>
            </a:fld>
            <a:r>
              <a:rPr lang="fr-BE" dirty="0" smtClean="0"/>
              <a:t>  </a:t>
            </a:r>
            <a:endParaRPr lang="fr-BE" dirty="0"/>
          </a:p>
        </p:txBody>
      </p:sp>
      <p:sp>
        <p:nvSpPr>
          <p:cNvPr id="2" name="Date Placeholder 1"/>
          <p:cNvSpPr>
            <a:spLocks noGrp="1"/>
          </p:cNvSpPr>
          <p:nvPr>
            <p:ph type="dt" sz="half" idx="10"/>
          </p:nvPr>
        </p:nvSpPr>
        <p:spPr/>
        <p:txBody>
          <a:bodyPr/>
          <a:lstStyle/>
          <a:p>
            <a:r>
              <a:rPr lang="fr-FR" smtClean="0"/>
              <a:t>05/10/2019</a:t>
            </a:r>
            <a:endParaRPr lang="fr-BE"/>
          </a:p>
        </p:txBody>
      </p:sp>
    </p:spTree>
    <p:extLst>
      <p:ext uri="{BB962C8B-B14F-4D97-AF65-F5344CB8AC3E}">
        <p14:creationId xmlns:p14="http://schemas.microsoft.com/office/powerpoint/2010/main" val="133976571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5420</Words>
  <Application>Microsoft Office PowerPoint</Application>
  <PresentationFormat>A4 Paper (210x297 mm)</PresentationFormat>
  <Paragraphs>785</Paragraphs>
  <Slides>85</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85</vt:i4>
      </vt:variant>
    </vt:vector>
  </HeadingPairs>
  <TitlesOfParts>
    <vt:vector size="95" baseType="lpstr">
      <vt:lpstr>Arial</vt:lpstr>
      <vt:lpstr>Calibri</vt:lpstr>
      <vt:lpstr>Consolas</vt:lpstr>
      <vt:lpstr>Gill Sans</vt:lpstr>
      <vt:lpstr>Gill Sans Light</vt:lpstr>
      <vt:lpstr>Times New Roman</vt:lpstr>
      <vt:lpstr>Wingdings</vt:lpstr>
      <vt:lpstr>1_Custom Design</vt:lpstr>
      <vt:lpstr>2_Custom Design</vt:lpstr>
      <vt:lpstr>Office Theme</vt:lpstr>
      <vt:lpstr>eGezondheid als ondersteuning voor een optimale zorgverstrekking</vt:lpstr>
      <vt:lpstr>Enkele evoluties in de gezondheidszorg</vt:lpstr>
      <vt:lpstr>De voormelde evoluties vereisen …</vt:lpstr>
      <vt:lpstr>Elektronische communicatie bevordert ook …</vt:lpstr>
      <vt:lpstr>eGezondheid in de praktijk</vt:lpstr>
      <vt:lpstr>eGezondheid in de praktijk</vt:lpstr>
      <vt:lpstr>Rol &amp; Verantwoordelijkheden van het eHealth-platform </vt:lpstr>
      <vt:lpstr>Doelstellingen eHealth-platform</vt:lpstr>
      <vt:lpstr>10 opdrachten</vt:lpstr>
      <vt:lpstr>10 opdrachten</vt:lpstr>
      <vt:lpstr>10 opdrachten</vt:lpstr>
      <vt:lpstr>Basisarchitectuur</vt:lpstr>
      <vt:lpstr>10 basisdiensten</vt:lpstr>
      <vt:lpstr>Roadmap 3.0 (2019-2021) bevat 7 clusters</vt:lpstr>
      <vt:lpstr>Roadmap 3.0 (2019-2021) bevat 44 projecten</vt:lpstr>
      <vt:lpstr>Roadmap 3.0 (2019-2021) is interfederaal</vt:lpstr>
      <vt:lpstr>Roadmap 3.0 (2019-2021)  heeft specifieke klemtonen</vt:lpstr>
      <vt:lpstr>Roadmap 3.0 (2019-2021) is een continuïteit</vt:lpstr>
      <vt:lpstr>Roadmap 2.0: zorgverstrekkers</vt:lpstr>
      <vt:lpstr>EMD-structuur</vt:lpstr>
      <vt:lpstr>SumEHR</vt:lpstr>
      <vt:lpstr>Roadmap 2.0: zorgverstrekkers</vt:lpstr>
      <vt:lpstr>Hubs &amp; metahub</vt:lpstr>
      <vt:lpstr>Hubs &amp; metahub</vt:lpstr>
      <vt:lpstr>Gezondheidskluizen</vt:lpstr>
      <vt:lpstr>Basisarchitectuur</vt:lpstr>
      <vt:lpstr>Geïnformeerde toestemming tot gegevensdeling</vt:lpstr>
      <vt:lpstr>Roadmap 2.0: zorgverstrekkers</vt:lpstr>
      <vt:lpstr>Ziekenhuizen: Belgian Meaningful Use Criteria</vt:lpstr>
      <vt:lpstr>Actie 2: ziekenhuis-EPD</vt:lpstr>
      <vt:lpstr>Roadmap 2.0: zorgverstrekkers</vt:lpstr>
      <vt:lpstr>Elektronisch voorschrift met Recip-e code</vt:lpstr>
      <vt:lpstr>Volledig elektronisch voorschrift</vt:lpstr>
      <vt:lpstr>Elektronisch geneesmiddelenvoorschrift</vt:lpstr>
      <vt:lpstr>Roadmap 2.0: zorgverstrekkers</vt:lpstr>
      <vt:lpstr>Roadmap 2.0: zorgverstrekkers</vt:lpstr>
      <vt:lpstr>Roadmap 2.0: zorgverstrekkers</vt:lpstr>
      <vt:lpstr>eHealthbox</vt:lpstr>
      <vt:lpstr>Roadmap 2.0: zorgverstrekkers</vt:lpstr>
      <vt:lpstr>Mobiele gezondheidsapps</vt:lpstr>
      <vt:lpstr>Mobiele gezondheidsapps - Validatiepiramide</vt:lpstr>
      <vt:lpstr>Roadmap 2.0: zorgverstrekkers</vt:lpstr>
      <vt:lpstr>Roadmap 2.0: zorgverstrekkers</vt:lpstr>
      <vt:lpstr>Roadmap 3.0: ziekenfondsen</vt:lpstr>
      <vt:lpstr>Roadmap 2.0: zorgverstrekkers</vt:lpstr>
      <vt:lpstr>UPPAD</vt:lpstr>
      <vt:lpstr>Roadmap 2.0: patiënten</vt:lpstr>
      <vt:lpstr>MijnGezondheid</vt:lpstr>
      <vt:lpstr>MijnGezondheid</vt:lpstr>
      <vt:lpstr>MijnGezondheid</vt:lpstr>
      <vt:lpstr>MijnGezondheid</vt:lpstr>
      <vt:lpstr>Authenticatiemiddelen</vt:lpstr>
      <vt:lpstr>Enkele cijfers</vt:lpstr>
      <vt:lpstr>Roadmap 2.0: patiënten</vt:lpstr>
      <vt:lpstr>Roadmap 2.0: patiënten</vt:lpstr>
      <vt:lpstr>Roadmap 2.0: patiënten</vt:lpstr>
      <vt:lpstr>Concreet voorbeeld: zorgtraject diabetes type 2</vt:lpstr>
      <vt:lpstr>Verbintenissen van de patiënt</vt:lpstr>
      <vt:lpstr>Verbintenissen van de diabetoloog/internist</vt:lpstr>
      <vt:lpstr>Verbintenissen van de huisarts</vt:lpstr>
      <vt:lpstr>Adviserend arts van het ziekenfonds </vt:lpstr>
      <vt:lpstr>www.status.ehealth.fgov.be</vt:lpstr>
      <vt:lpstr>PowerPoint Presentation</vt:lpstr>
      <vt:lpstr>PowerPoint Presentation</vt:lpstr>
      <vt:lpstr>PowerPoint Presentation</vt:lpstr>
      <vt:lpstr>Besluit</vt:lpstr>
      <vt:lpstr>Besluit</vt:lpstr>
      <vt:lpstr>Detailoverzicht roadmap 3.0 (2019-2021)</vt:lpstr>
      <vt:lpstr>Roadmap 3.0 - Fundamenten (1/2)</vt:lpstr>
      <vt:lpstr>Roadmap 3.0 - Fundamenten (2/2)</vt:lpstr>
      <vt:lpstr>Roadmap 3.0 - Transversaal</vt:lpstr>
      <vt:lpstr>Roadmap 3.0 - Ondersteuning</vt:lpstr>
      <vt:lpstr>Roadmap 3.0 - Operational excellence (1/3)</vt:lpstr>
      <vt:lpstr>Roadmap 3.0 - Operational excellence (2/3)</vt:lpstr>
      <vt:lpstr>Roadmap 3.0 - Operational excellence (3/3)</vt:lpstr>
      <vt:lpstr>Roadmap 3.0 - Zorgverleners &amp; -instellingen (1/5)</vt:lpstr>
      <vt:lpstr>Roadmap 3.0 - Zorgverleners &amp; -instellingen (2/5)</vt:lpstr>
      <vt:lpstr>Roadmap 3.0 - Zorgverleners &amp; -instellingen (3/5)</vt:lpstr>
      <vt:lpstr>Roadmap 3.0 - Zorgverleners &amp; -instellingen (4/5)</vt:lpstr>
      <vt:lpstr>Roadmap 3.0 - Zorgverleners &amp; -instellingen (5/5)</vt:lpstr>
      <vt:lpstr>Roadmap 3.0 - Patiënt als co-piloot</vt:lpstr>
      <vt:lpstr>Roadmap 3.0 - eGezondheid met ziekenfondsen (1/3)</vt:lpstr>
      <vt:lpstr>Roadmap 3.0 - eGezondheid met ziekenfondsen (2/3)</vt:lpstr>
      <vt:lpstr>Roadmap 3.0 - eGezondheid met ziekenfondsen (3/3)</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Sanne Miseur (KSZ-BCSS)</cp:lastModifiedBy>
  <cp:revision>149</cp:revision>
  <dcterms:created xsi:type="dcterms:W3CDTF">2017-09-11T11:22:14Z</dcterms:created>
  <dcterms:modified xsi:type="dcterms:W3CDTF">2019-10-03T13:31:05Z</dcterms:modified>
</cp:coreProperties>
</file>