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683" r:id="rId2"/>
  </p:sldMasterIdLst>
  <p:notesMasterIdLst>
    <p:notesMasterId r:id="rId69"/>
  </p:notesMasterIdLst>
  <p:handoutMasterIdLst>
    <p:handoutMasterId r:id="rId70"/>
  </p:handoutMasterIdLst>
  <p:sldIdLst>
    <p:sldId id="256" r:id="rId3"/>
    <p:sldId id="436" r:id="rId4"/>
    <p:sldId id="439" r:id="rId5"/>
    <p:sldId id="440" r:id="rId6"/>
    <p:sldId id="437" r:id="rId7"/>
    <p:sldId id="438" r:id="rId8"/>
    <p:sldId id="381" r:id="rId9"/>
    <p:sldId id="391" r:id="rId10"/>
    <p:sldId id="392" r:id="rId11"/>
    <p:sldId id="422" r:id="rId12"/>
    <p:sldId id="393" r:id="rId13"/>
    <p:sldId id="395" r:id="rId14"/>
    <p:sldId id="396" r:id="rId15"/>
    <p:sldId id="414" r:id="rId16"/>
    <p:sldId id="418" r:id="rId17"/>
    <p:sldId id="423" r:id="rId18"/>
    <p:sldId id="398" r:id="rId19"/>
    <p:sldId id="402" r:id="rId20"/>
    <p:sldId id="424" r:id="rId21"/>
    <p:sldId id="425" r:id="rId22"/>
    <p:sldId id="426" r:id="rId23"/>
    <p:sldId id="427" r:id="rId24"/>
    <p:sldId id="428" r:id="rId25"/>
    <p:sldId id="429" r:id="rId26"/>
    <p:sldId id="430" r:id="rId27"/>
    <p:sldId id="370" r:id="rId28"/>
    <p:sldId id="431" r:id="rId29"/>
    <p:sldId id="413" r:id="rId30"/>
    <p:sldId id="412" r:id="rId31"/>
    <p:sldId id="432" r:id="rId32"/>
    <p:sldId id="433" r:id="rId33"/>
    <p:sldId id="434" r:id="rId34"/>
    <p:sldId id="386" r:id="rId35"/>
    <p:sldId id="406" r:id="rId36"/>
    <p:sldId id="387" r:id="rId37"/>
    <p:sldId id="407" r:id="rId38"/>
    <p:sldId id="408" r:id="rId39"/>
    <p:sldId id="409" r:id="rId40"/>
    <p:sldId id="410" r:id="rId41"/>
    <p:sldId id="411" r:id="rId42"/>
    <p:sldId id="375" r:id="rId43"/>
    <p:sldId id="388" r:id="rId44"/>
    <p:sldId id="389" r:id="rId45"/>
    <p:sldId id="390" r:id="rId46"/>
    <p:sldId id="441" r:id="rId47"/>
    <p:sldId id="442" r:id="rId48"/>
    <p:sldId id="443" r:id="rId49"/>
    <p:sldId id="444" r:id="rId50"/>
    <p:sldId id="435" r:id="rId51"/>
    <p:sldId id="279" r:id="rId52"/>
    <p:sldId id="280" r:id="rId53"/>
    <p:sldId id="281" r:id="rId54"/>
    <p:sldId id="282" r:id="rId55"/>
    <p:sldId id="283" r:id="rId56"/>
    <p:sldId id="284" r:id="rId57"/>
    <p:sldId id="298" r:id="rId58"/>
    <p:sldId id="285" r:id="rId59"/>
    <p:sldId id="286" r:id="rId60"/>
    <p:sldId id="299" r:id="rId61"/>
    <p:sldId id="287" r:id="rId62"/>
    <p:sldId id="300" r:id="rId63"/>
    <p:sldId id="288" r:id="rId64"/>
    <p:sldId id="289" r:id="rId65"/>
    <p:sldId id="290" r:id="rId66"/>
    <p:sldId id="301" r:id="rId67"/>
    <p:sldId id="295" r:id="rId68"/>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07766F"/>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0" autoAdjust="0"/>
    <p:restoredTop sz="94690" autoAdjust="0"/>
  </p:normalViewPr>
  <p:slideViewPr>
    <p:cSldViewPr>
      <p:cViewPr varScale="1">
        <p:scale>
          <a:sx n="124" d="100"/>
          <a:sy n="124" d="100"/>
        </p:scale>
        <p:origin x="102" y="13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1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smtClean="0"/>
              <a:t>Partial budgets </a:t>
            </a:r>
            <a:r>
              <a:rPr lang="en-US" sz="2000" b="1" dirty="0"/>
              <a:t>in %</a:t>
            </a:r>
          </a:p>
        </c:rich>
      </c:tx>
      <c:layout>
        <c:manualLayout>
          <c:xMode val="edge"/>
          <c:yMode val="edge"/>
          <c:x val="0.3480446494815756"/>
          <c:y val="1.991266203396755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'Verdeling High Level'!$A$94</c:f>
              <c:strCache>
                <c:ptCount val="1"/>
                <c:pt idx="0">
                  <c:v>Sokkel per Ziekenhuis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Level'!$B$94:$E$94</c:f>
              <c:numCache>
                <c:formatCode>0%</c:formatCode>
                <c:ptCount val="4"/>
                <c:pt idx="0">
                  <c:v>0.2</c:v>
                </c:pt>
                <c:pt idx="1">
                  <c:v>0.15</c:v>
                </c:pt>
                <c:pt idx="2">
                  <c:v>0.1</c:v>
                </c:pt>
                <c:pt idx="3">
                  <c:v>0.05</c:v>
                </c:pt>
              </c:numCache>
            </c:numRef>
          </c:val>
          <c:extLst>
            <c:ext xmlns:c16="http://schemas.microsoft.com/office/drawing/2014/chart" uri="{C3380CC4-5D6E-409C-BE32-E72D297353CC}">
              <c16:uniqueId val="{00000000-D9B6-4E03-883C-B1372D3511EB}"/>
            </c:ext>
          </c:extLst>
        </c:ser>
        <c:ser>
          <c:idx val="1"/>
          <c:order val="1"/>
          <c:tx>
            <c:strRef>
              <c:f>'Verdeling High Level'!$A$95</c:f>
              <c:strCache>
                <c:ptCount val="1"/>
                <c:pt idx="0">
                  <c:v>Sokkel per Bed</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Level'!$B$95:$E$95</c:f>
              <c:numCache>
                <c:formatCode>0%</c:formatCode>
                <c:ptCount val="4"/>
                <c:pt idx="0">
                  <c:v>0.25</c:v>
                </c:pt>
                <c:pt idx="1">
                  <c:v>0.2</c:v>
                </c:pt>
                <c:pt idx="2">
                  <c:v>0.15</c:v>
                </c:pt>
                <c:pt idx="3">
                  <c:v>0.1</c:v>
                </c:pt>
              </c:numCache>
            </c:numRef>
          </c:val>
          <c:extLst>
            <c:ext xmlns:c16="http://schemas.microsoft.com/office/drawing/2014/chart" uri="{C3380CC4-5D6E-409C-BE32-E72D297353CC}">
              <c16:uniqueId val="{00000001-D9B6-4E03-883C-B1372D3511EB}"/>
            </c:ext>
          </c:extLst>
        </c:ser>
        <c:ser>
          <c:idx val="2"/>
          <c:order val="2"/>
          <c:tx>
            <c:strRef>
              <c:f>'Verdeling High Level'!$A$96</c:f>
              <c:strCache>
                <c:ptCount val="1"/>
                <c:pt idx="0">
                  <c:v>Budget Accelerator</c:v>
                </c:pt>
              </c:strCache>
            </c:strRef>
          </c:tx>
          <c:spPr>
            <a:solidFill>
              <a:srgbClr val="77C9F2"/>
            </a:solidFill>
            <a:ln>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Level'!$B$96:$E$96</c:f>
              <c:numCache>
                <c:formatCode>0%</c:formatCode>
                <c:ptCount val="4"/>
                <c:pt idx="0">
                  <c:v>0.55000000000000004</c:v>
                </c:pt>
                <c:pt idx="1">
                  <c:v>0.59999999999999987</c:v>
                </c:pt>
                <c:pt idx="2">
                  <c:v>0.7</c:v>
                </c:pt>
                <c:pt idx="3">
                  <c:v>0.79999999999999993</c:v>
                </c:pt>
              </c:numCache>
            </c:numRef>
          </c:val>
          <c:extLst>
            <c:ext xmlns:c16="http://schemas.microsoft.com/office/drawing/2014/chart" uri="{C3380CC4-5D6E-409C-BE32-E72D297353CC}">
              <c16:uniqueId val="{00000002-D9B6-4E03-883C-B1372D3511EB}"/>
            </c:ext>
          </c:extLst>
        </c:ser>
        <c:ser>
          <c:idx val="3"/>
          <c:order val="3"/>
          <c:tx>
            <c:strRef>
              <c:f>'Verdeling High Level'!$A$97</c:f>
              <c:strCache>
                <c:ptCount val="1"/>
                <c:pt idx="0">
                  <c:v>Budget Early Adopters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Level'!$B$97:$E$97</c:f>
              <c:numCache>
                <c:formatCode>0%</c:formatCode>
                <c:ptCount val="4"/>
                <c:pt idx="0">
                  <c:v>0</c:v>
                </c:pt>
                <c:pt idx="1">
                  <c:v>0.05</c:v>
                </c:pt>
                <c:pt idx="2">
                  <c:v>0.05</c:v>
                </c:pt>
                <c:pt idx="3">
                  <c:v>0.05</c:v>
                </c:pt>
              </c:numCache>
            </c:numRef>
          </c:val>
          <c:extLst>
            <c:ext xmlns:c16="http://schemas.microsoft.com/office/drawing/2014/chart" uri="{C3380CC4-5D6E-409C-BE32-E72D297353CC}">
              <c16:uniqueId val="{00000003-D9B6-4E03-883C-B1372D3511EB}"/>
            </c:ext>
          </c:extLst>
        </c:ser>
        <c:dLbls>
          <c:showLegendKey val="0"/>
          <c:showVal val="0"/>
          <c:showCatName val="0"/>
          <c:showSerName val="0"/>
          <c:showPercent val="0"/>
          <c:showBubbleSize val="0"/>
        </c:dLbls>
        <c:gapWidth val="150"/>
        <c:overlap val="100"/>
        <c:axId val="241334168"/>
        <c:axId val="241334560"/>
      </c:barChart>
      <c:catAx>
        <c:axId val="24133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41334560"/>
        <c:crosses val="autoZero"/>
        <c:auto val="1"/>
        <c:lblAlgn val="ctr"/>
        <c:lblOffset val="100"/>
        <c:noMultiLvlLbl val="0"/>
      </c:catAx>
      <c:valAx>
        <c:axId val="24133456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41334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34ABA-1A19-47B3-9F61-DD3D1E610E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5E8F9E5-784E-43A6-8113-40DBC640CBD7}">
      <dgm:prSet phldrT="[Text]" custT="1"/>
      <dgm:spPr/>
      <dgm:t>
        <a:bodyPr/>
        <a:lstStyle/>
        <a:p>
          <a:r>
            <a:rPr lang="en-GB" sz="1800" b="0">
              <a:solidFill>
                <a:srgbClr val="B82400"/>
              </a:solidFill>
            </a:rPr>
            <a:t>Cluster 0</a:t>
          </a:r>
          <a:r>
            <a:rPr lang="en-GB" sz="1800" b="0"/>
            <a:t>  </a:t>
          </a:r>
          <a:r>
            <a:rPr lang="en-GB" sz="1800"/>
            <a:t>Fundamentals</a:t>
          </a:r>
        </a:p>
      </dgm:t>
    </dgm:pt>
    <dgm:pt modelId="{141D8DAA-E787-4F45-BF09-51B5EAFD5C0A}" type="parTrans" cxnId="{885EE787-797D-4E94-9A70-45694734EAE8}">
      <dgm:prSet/>
      <dgm:spPr/>
      <dgm:t>
        <a:bodyPr/>
        <a:lstStyle/>
        <a:p>
          <a:endParaRPr lang="en-US"/>
        </a:p>
      </dgm:t>
    </dgm:pt>
    <dgm:pt modelId="{20013B63-1494-4E7D-BD92-101200E51D1F}" type="sibTrans" cxnId="{885EE787-797D-4E94-9A70-45694734EAE8}">
      <dgm:prSet/>
      <dgm:spPr/>
      <dgm:t>
        <a:bodyPr/>
        <a:lstStyle/>
        <a:p>
          <a:endParaRPr lang="en-US"/>
        </a:p>
      </dgm:t>
    </dgm:pt>
    <dgm:pt modelId="{1E8244F7-F566-4EB2-9E31-A7B32F23AADD}">
      <dgm:prSet phldrT="[Text]" custT="1"/>
      <dgm:spPr/>
      <dgm:t>
        <a:bodyPr/>
        <a:lstStyle/>
        <a:p>
          <a:r>
            <a:rPr lang="en-GB" sz="1800" dirty="0">
              <a:solidFill>
                <a:srgbClr val="B82400"/>
              </a:solidFill>
            </a:rPr>
            <a:t>Cluster 1 </a:t>
          </a:r>
          <a:r>
            <a:rPr lang="en-GB" sz="1800" dirty="0" smtClean="0"/>
            <a:t>Transversal</a:t>
          </a:r>
          <a:endParaRPr lang="en-GB" sz="1800" dirty="0"/>
        </a:p>
      </dgm:t>
    </dgm:pt>
    <dgm:pt modelId="{34791272-3D72-4ACD-99A9-D7196E4CECF9}" type="parTrans" cxnId="{A4F2D8C8-791C-4548-BC04-4377F438BC8C}">
      <dgm:prSet/>
      <dgm:spPr/>
      <dgm:t>
        <a:bodyPr/>
        <a:lstStyle/>
        <a:p>
          <a:endParaRPr lang="en-US"/>
        </a:p>
      </dgm:t>
    </dgm:pt>
    <dgm:pt modelId="{0FB23A73-4C8F-48E2-9146-0310927A62D2}" type="sibTrans" cxnId="{A4F2D8C8-791C-4548-BC04-4377F438BC8C}">
      <dgm:prSet/>
      <dgm:spPr/>
      <dgm:t>
        <a:bodyPr/>
        <a:lstStyle/>
        <a:p>
          <a:endParaRPr lang="en-US"/>
        </a:p>
      </dgm:t>
    </dgm:pt>
    <dgm:pt modelId="{BD52192A-2F98-4A5B-BBDD-709922B0A421}">
      <dgm:prSet phldrT="[Text]" custT="1"/>
      <dgm:spPr/>
      <dgm:t>
        <a:bodyPr/>
        <a:lstStyle/>
        <a:p>
          <a:r>
            <a:rPr lang="en-GB" sz="1800">
              <a:solidFill>
                <a:srgbClr val="B82400"/>
              </a:solidFill>
            </a:rPr>
            <a:t>Cluster 2 </a:t>
          </a:r>
          <a:r>
            <a:rPr lang="en-GB" sz="1800"/>
            <a:t>Support	</a:t>
          </a:r>
        </a:p>
      </dgm:t>
    </dgm:pt>
    <dgm:pt modelId="{8612CCE8-AFD9-4676-8841-BB2C9781A7CA}" type="parTrans" cxnId="{7CA264E2-DBF2-47B2-BDF9-F70AF3F26598}">
      <dgm:prSet/>
      <dgm:spPr/>
      <dgm:t>
        <a:bodyPr/>
        <a:lstStyle/>
        <a:p>
          <a:endParaRPr lang="en-US"/>
        </a:p>
      </dgm:t>
    </dgm:pt>
    <dgm:pt modelId="{82B54F7A-94AD-4674-890F-1C9CE36122F4}" type="sibTrans" cxnId="{7CA264E2-DBF2-47B2-BDF9-F70AF3F26598}">
      <dgm:prSet/>
      <dgm:spPr/>
      <dgm:t>
        <a:bodyPr/>
        <a:lstStyle/>
        <a:p>
          <a:endParaRPr lang="en-US"/>
        </a:p>
      </dgm:t>
    </dgm:pt>
    <dgm:pt modelId="{74BD8445-7895-43B4-BF26-C9F37890DA17}">
      <dgm:prSet phldrT="[Text]" custT="1"/>
      <dgm:spPr/>
      <dgm:t>
        <a:bodyPr/>
        <a:lstStyle/>
        <a:p>
          <a:r>
            <a:rPr lang="en-GB" sz="1800">
              <a:solidFill>
                <a:srgbClr val="B82400"/>
              </a:solidFill>
            </a:rPr>
            <a:t>Cluster 3</a:t>
          </a:r>
          <a:r>
            <a:rPr lang="en-GB" sz="1800"/>
            <a:t> Operational excellence</a:t>
          </a:r>
        </a:p>
      </dgm:t>
    </dgm:pt>
    <dgm:pt modelId="{BA38574D-91E9-4625-857D-B13610400651}" type="parTrans" cxnId="{B2D8F1B8-0012-4C0D-B930-EF11C521657E}">
      <dgm:prSet/>
      <dgm:spPr/>
      <dgm:t>
        <a:bodyPr/>
        <a:lstStyle/>
        <a:p>
          <a:endParaRPr lang="en-US"/>
        </a:p>
      </dgm:t>
    </dgm:pt>
    <dgm:pt modelId="{E030ACC6-1038-4D06-81F4-74E80A48C344}" type="sibTrans" cxnId="{B2D8F1B8-0012-4C0D-B930-EF11C521657E}">
      <dgm:prSet/>
      <dgm:spPr/>
      <dgm:t>
        <a:bodyPr/>
        <a:lstStyle/>
        <a:p>
          <a:endParaRPr lang="en-US"/>
        </a:p>
      </dgm:t>
    </dgm:pt>
    <dgm:pt modelId="{8939DBDE-5E33-408B-9AE0-4025972D6CBF}">
      <dgm:prSet custT="1"/>
      <dgm:spPr/>
      <dgm:t>
        <a:bodyPr/>
        <a:lstStyle/>
        <a:p>
          <a:r>
            <a:rPr lang="en-GB" sz="1800" u="none">
              <a:solidFill>
                <a:srgbClr val="B82400"/>
              </a:solidFill>
            </a:rPr>
            <a:t>Cluster 4 </a:t>
          </a:r>
          <a:r>
            <a:rPr lang="en-GB" sz="1800"/>
            <a:t>Health care providers and institutions</a:t>
          </a:r>
        </a:p>
      </dgm:t>
    </dgm:pt>
    <dgm:pt modelId="{ACF2FF73-CDD3-4C22-8793-E7F1E5A10F6B}" type="parTrans" cxnId="{EC7DC22A-1600-44A8-AD4A-F18617471580}">
      <dgm:prSet/>
      <dgm:spPr/>
      <dgm:t>
        <a:bodyPr/>
        <a:lstStyle/>
        <a:p>
          <a:endParaRPr lang="en-US"/>
        </a:p>
      </dgm:t>
    </dgm:pt>
    <dgm:pt modelId="{77FE0CE4-62F9-4AE6-89DF-D223808E0AD1}" type="sibTrans" cxnId="{EC7DC22A-1600-44A8-AD4A-F18617471580}">
      <dgm:prSet/>
      <dgm:spPr/>
      <dgm:t>
        <a:bodyPr/>
        <a:lstStyle/>
        <a:p>
          <a:endParaRPr lang="en-US"/>
        </a:p>
      </dgm:t>
    </dgm:pt>
    <dgm:pt modelId="{071B2C24-E405-4460-B495-C196535B612A}">
      <dgm:prSet custT="1"/>
      <dgm:spPr/>
      <dgm:t>
        <a:bodyPr/>
        <a:lstStyle/>
        <a:p>
          <a:r>
            <a:rPr lang="en-GB" sz="1800">
              <a:solidFill>
                <a:srgbClr val="B82400"/>
              </a:solidFill>
            </a:rPr>
            <a:t>Cluster 5 </a:t>
          </a:r>
          <a:r>
            <a:rPr lang="en-GB" sz="1800"/>
            <a:t>Patient as co-pilot</a:t>
          </a:r>
        </a:p>
      </dgm:t>
    </dgm:pt>
    <dgm:pt modelId="{3C388275-7AD0-455B-9D9F-D2A7CB659796}" type="parTrans" cxnId="{65A942D7-1B2C-43D2-A4DB-4A57F648D559}">
      <dgm:prSet/>
      <dgm:spPr/>
      <dgm:t>
        <a:bodyPr/>
        <a:lstStyle/>
        <a:p>
          <a:endParaRPr lang="en-US"/>
        </a:p>
      </dgm:t>
    </dgm:pt>
    <dgm:pt modelId="{7B96AC61-B814-4C9E-9883-DFFF92883D07}" type="sibTrans" cxnId="{65A942D7-1B2C-43D2-A4DB-4A57F648D559}">
      <dgm:prSet/>
      <dgm:spPr/>
      <dgm:t>
        <a:bodyPr/>
        <a:lstStyle/>
        <a:p>
          <a:endParaRPr lang="en-US"/>
        </a:p>
      </dgm:t>
    </dgm:pt>
    <dgm:pt modelId="{828FF879-B7F3-4334-AA1F-C1292D31A280}">
      <dgm:prSet custT="1"/>
      <dgm:spPr/>
      <dgm:t>
        <a:bodyPr/>
        <a:lstStyle/>
        <a:p>
          <a:r>
            <a:rPr lang="en-GB" sz="1800" dirty="0">
              <a:solidFill>
                <a:srgbClr val="B82400"/>
              </a:solidFill>
            </a:rPr>
            <a:t>Cluster 6 </a:t>
          </a:r>
          <a:r>
            <a:rPr lang="en-GB" sz="1800" dirty="0"/>
            <a:t>eHealth and health insurance funds</a:t>
          </a:r>
        </a:p>
      </dgm:t>
    </dgm:pt>
    <dgm:pt modelId="{5B116ED7-F69C-4BC8-AD58-DE53F61C06AE}" type="parTrans" cxnId="{1AAA18A0-30B3-40B1-848B-8FF742A2C2E1}">
      <dgm:prSet/>
      <dgm:spPr/>
      <dgm:t>
        <a:bodyPr/>
        <a:lstStyle/>
        <a:p>
          <a:endParaRPr lang="en-US"/>
        </a:p>
      </dgm:t>
    </dgm:pt>
    <dgm:pt modelId="{AD722727-186D-44CE-8C61-D6184361B801}" type="sibTrans" cxnId="{1AAA18A0-30B3-40B1-848B-8FF742A2C2E1}">
      <dgm:prSet/>
      <dgm:spPr/>
      <dgm:t>
        <a:bodyPr/>
        <a:lstStyle/>
        <a:p>
          <a:endParaRPr lang="en-US"/>
        </a:p>
      </dgm:t>
    </dgm:pt>
    <dgm:pt modelId="{245311CA-C68C-454A-AD9D-13ED7AFA581F}" type="pres">
      <dgm:prSet presAssocID="{DDE34ABA-1A19-47B3-9F61-DD3D1E610E43}" presName="Name0" presStyleCnt="0">
        <dgm:presLayoutVars>
          <dgm:dir/>
          <dgm:resizeHandles val="exact"/>
        </dgm:presLayoutVars>
      </dgm:prSet>
      <dgm:spPr/>
      <dgm:t>
        <a:bodyPr/>
        <a:lstStyle/>
        <a:p>
          <a:endParaRPr lang="en-US"/>
        </a:p>
      </dgm:t>
    </dgm:pt>
    <dgm:pt modelId="{902FD4C2-235C-420E-A8DA-D73783C2197B}" type="pres">
      <dgm:prSet presAssocID="{85E8F9E5-784E-43A6-8113-40DBC640CBD7}" presName="compNode" presStyleCnt="0"/>
      <dgm:spPr/>
    </dgm:pt>
    <dgm:pt modelId="{7B1E04B4-B722-4D55-870B-0FD19A057CC4}" type="pres">
      <dgm:prSet presAssocID="{85E8F9E5-784E-43A6-8113-40DBC640CBD7}" presName="pictRect" presStyleLbl="node1" presStyleIdx="0" presStyleCnt="7" custLinFactNeighborX="-2601" custLinFactNeighborY="3404"/>
      <dgm:spPr>
        <a:blipFill rotWithShape="1">
          <a:blip xmlns:r="http://schemas.openxmlformats.org/officeDocument/2006/relationships" r:embed="rId1"/>
          <a:stretch>
            <a:fillRect/>
          </a:stretch>
        </a:blipFill>
      </dgm:spPr>
      <dgm:t>
        <a:bodyPr/>
        <a:lstStyle/>
        <a:p>
          <a:endParaRPr lang="nl-BE"/>
        </a:p>
      </dgm:t>
    </dgm:pt>
    <dgm:pt modelId="{2FAD26C7-0936-4740-8ADC-7F7A4C7176E5}" type="pres">
      <dgm:prSet presAssocID="{85E8F9E5-784E-43A6-8113-40DBC640CBD7}" presName="textRect" presStyleLbl="revTx" presStyleIdx="0" presStyleCnt="7">
        <dgm:presLayoutVars>
          <dgm:bulletEnabled val="1"/>
        </dgm:presLayoutVars>
      </dgm:prSet>
      <dgm:spPr/>
      <dgm:t>
        <a:bodyPr/>
        <a:lstStyle/>
        <a:p>
          <a:endParaRPr lang="en-US"/>
        </a:p>
      </dgm:t>
    </dgm:pt>
    <dgm:pt modelId="{DFF1D605-2378-4137-A469-0D2C2C9A3479}" type="pres">
      <dgm:prSet presAssocID="{20013B63-1494-4E7D-BD92-101200E51D1F}" presName="sibTrans" presStyleLbl="sibTrans2D1" presStyleIdx="0" presStyleCnt="0"/>
      <dgm:spPr/>
      <dgm:t>
        <a:bodyPr/>
        <a:lstStyle/>
        <a:p>
          <a:endParaRPr lang="en-US"/>
        </a:p>
      </dgm:t>
    </dgm:pt>
    <dgm:pt modelId="{FE098B60-B35C-4D19-BF67-CD4223E80872}" type="pres">
      <dgm:prSet presAssocID="{1E8244F7-F566-4EB2-9E31-A7B32F23AADD}" presName="compNode" presStyleCnt="0"/>
      <dgm:spPr/>
    </dgm:pt>
    <dgm:pt modelId="{9F625989-DBEB-44B7-A27B-2CE34A3AF32F}" type="pres">
      <dgm:prSet presAssocID="{1E8244F7-F566-4EB2-9E31-A7B32F23AADD}" presName="pictRect" presStyleLbl="node1" presStyleIdx="1" presStyleCnt="7"/>
      <dgm:spPr>
        <a:blipFill rotWithShape="1">
          <a:blip xmlns:r="http://schemas.openxmlformats.org/officeDocument/2006/relationships" r:embed="rId2"/>
          <a:stretch>
            <a:fillRect/>
          </a:stretch>
        </a:blipFill>
      </dgm:spPr>
    </dgm:pt>
    <dgm:pt modelId="{B7ADD1A9-AB16-4311-B162-E2ADDDAE52D6}" type="pres">
      <dgm:prSet presAssocID="{1E8244F7-F566-4EB2-9E31-A7B32F23AADD}" presName="textRect" presStyleLbl="revTx" presStyleIdx="1" presStyleCnt="7">
        <dgm:presLayoutVars>
          <dgm:bulletEnabled val="1"/>
        </dgm:presLayoutVars>
      </dgm:prSet>
      <dgm:spPr/>
      <dgm:t>
        <a:bodyPr/>
        <a:lstStyle/>
        <a:p>
          <a:endParaRPr lang="en-US"/>
        </a:p>
      </dgm:t>
    </dgm:pt>
    <dgm:pt modelId="{C0421DD0-1426-4D9B-9B09-2742FB776676}" type="pres">
      <dgm:prSet presAssocID="{0FB23A73-4C8F-48E2-9146-0310927A62D2}" presName="sibTrans" presStyleLbl="sibTrans2D1" presStyleIdx="0" presStyleCnt="0"/>
      <dgm:spPr/>
      <dgm:t>
        <a:bodyPr/>
        <a:lstStyle/>
        <a:p>
          <a:endParaRPr lang="en-US"/>
        </a:p>
      </dgm:t>
    </dgm:pt>
    <dgm:pt modelId="{FA3B3901-C497-44D5-9560-5634E544818B}" type="pres">
      <dgm:prSet presAssocID="{BD52192A-2F98-4A5B-BBDD-709922B0A421}" presName="compNode" presStyleCnt="0"/>
      <dgm:spPr/>
    </dgm:pt>
    <dgm:pt modelId="{CA73344E-C6C0-47B8-86C6-1729617AC623}" type="pres">
      <dgm:prSet presAssocID="{BD52192A-2F98-4A5B-BBDD-709922B0A421}" presName="pictRect" presStyleLbl="node1" presStyleIdx="2" presStyleCnt="7"/>
      <dgm:spPr>
        <a:blipFill rotWithShape="1">
          <a:blip xmlns:r="http://schemas.openxmlformats.org/officeDocument/2006/relationships" r:embed="rId3"/>
          <a:stretch>
            <a:fillRect/>
          </a:stretch>
        </a:blipFill>
      </dgm:spPr>
    </dgm:pt>
    <dgm:pt modelId="{93DBECEA-B282-4DA1-80AE-7CD650E659F6}" type="pres">
      <dgm:prSet presAssocID="{BD52192A-2F98-4A5B-BBDD-709922B0A421}" presName="textRect" presStyleLbl="revTx" presStyleIdx="2" presStyleCnt="7" custScaleX="103210">
        <dgm:presLayoutVars>
          <dgm:bulletEnabled val="1"/>
        </dgm:presLayoutVars>
      </dgm:prSet>
      <dgm:spPr/>
      <dgm:t>
        <a:bodyPr/>
        <a:lstStyle/>
        <a:p>
          <a:endParaRPr lang="en-US"/>
        </a:p>
      </dgm:t>
    </dgm:pt>
    <dgm:pt modelId="{39DFB848-0FC7-4391-8022-E31ECB4AD7DE}" type="pres">
      <dgm:prSet presAssocID="{82B54F7A-94AD-4674-890F-1C9CE36122F4}" presName="sibTrans" presStyleLbl="sibTrans2D1" presStyleIdx="0" presStyleCnt="0"/>
      <dgm:spPr/>
      <dgm:t>
        <a:bodyPr/>
        <a:lstStyle/>
        <a:p>
          <a:endParaRPr lang="en-US"/>
        </a:p>
      </dgm:t>
    </dgm:pt>
    <dgm:pt modelId="{3172ED1E-A687-4EC8-8DB5-61747AB3A5D9}" type="pres">
      <dgm:prSet presAssocID="{74BD8445-7895-43B4-BF26-C9F37890DA17}" presName="compNode" presStyleCnt="0"/>
      <dgm:spPr/>
    </dgm:pt>
    <dgm:pt modelId="{1B159F49-57C6-4C6B-A60C-7D13B75BF3DB}" type="pres">
      <dgm:prSet presAssocID="{74BD8445-7895-43B4-BF26-C9F37890DA17}" presName="pictRect" presStyleLbl="node1" presStyleIdx="3" presStyleCnt="7"/>
      <dgm:spPr>
        <a:blipFill rotWithShape="1">
          <a:blip xmlns:r="http://schemas.openxmlformats.org/officeDocument/2006/relationships" r:embed="rId4"/>
          <a:stretch>
            <a:fillRect/>
          </a:stretch>
        </a:blipFill>
      </dgm:spPr>
      <dgm:t>
        <a:bodyPr/>
        <a:lstStyle/>
        <a:p>
          <a:endParaRPr lang="en-US"/>
        </a:p>
      </dgm:t>
    </dgm:pt>
    <dgm:pt modelId="{4176227E-2B94-4F5E-90E1-3B7D31674AA1}" type="pres">
      <dgm:prSet presAssocID="{74BD8445-7895-43B4-BF26-C9F37890DA17}" presName="textRect" presStyleLbl="revTx" presStyleIdx="3" presStyleCnt="7">
        <dgm:presLayoutVars>
          <dgm:bulletEnabled val="1"/>
        </dgm:presLayoutVars>
      </dgm:prSet>
      <dgm:spPr/>
      <dgm:t>
        <a:bodyPr/>
        <a:lstStyle/>
        <a:p>
          <a:endParaRPr lang="en-US"/>
        </a:p>
      </dgm:t>
    </dgm:pt>
    <dgm:pt modelId="{935F2388-A9AD-433E-92F9-D416925AF350}" type="pres">
      <dgm:prSet presAssocID="{E030ACC6-1038-4D06-81F4-74E80A48C344}" presName="sibTrans" presStyleLbl="sibTrans2D1" presStyleIdx="0" presStyleCnt="0"/>
      <dgm:spPr/>
      <dgm:t>
        <a:bodyPr/>
        <a:lstStyle/>
        <a:p>
          <a:endParaRPr lang="en-US"/>
        </a:p>
      </dgm:t>
    </dgm:pt>
    <dgm:pt modelId="{6D2A12DE-2F8E-4508-A86B-15F6A366E652}" type="pres">
      <dgm:prSet presAssocID="{8939DBDE-5E33-408B-9AE0-4025972D6CBF}" presName="compNode" presStyleCnt="0"/>
      <dgm:spPr/>
    </dgm:pt>
    <dgm:pt modelId="{A5218B44-3CBA-4139-9628-52A6C8CABF44}" type="pres">
      <dgm:prSet presAssocID="{8939DBDE-5E33-408B-9AE0-4025972D6CBF}" presName="pictRect" presStyleLbl="node1" presStyleIdx="4" presStyleCnt="7" custLinFactNeighborX="451" custLinFactNeighborY="7605"/>
      <dgm:spPr>
        <a:blipFill rotWithShape="1">
          <a:blip xmlns:r="http://schemas.openxmlformats.org/officeDocument/2006/relationships" r:embed="rId5"/>
          <a:stretch>
            <a:fillRect/>
          </a:stretch>
        </a:blipFill>
      </dgm:spPr>
    </dgm:pt>
    <dgm:pt modelId="{883F11E6-1F0F-4B14-9B39-6D1AB78C97B7}" type="pres">
      <dgm:prSet presAssocID="{8939DBDE-5E33-408B-9AE0-4025972D6CBF}" presName="textRect" presStyleLbl="revTx" presStyleIdx="4" presStyleCnt="7" custScaleX="114400" custLinFactNeighborX="-2324" custLinFactNeighborY="21038">
        <dgm:presLayoutVars>
          <dgm:bulletEnabled val="1"/>
        </dgm:presLayoutVars>
      </dgm:prSet>
      <dgm:spPr/>
      <dgm:t>
        <a:bodyPr/>
        <a:lstStyle/>
        <a:p>
          <a:endParaRPr lang="en-US"/>
        </a:p>
      </dgm:t>
    </dgm:pt>
    <dgm:pt modelId="{F6DFC32F-720A-4AB8-BF74-8B322563BEB1}" type="pres">
      <dgm:prSet presAssocID="{77FE0CE4-62F9-4AE6-89DF-D223808E0AD1}" presName="sibTrans" presStyleLbl="sibTrans2D1" presStyleIdx="0" presStyleCnt="0"/>
      <dgm:spPr/>
      <dgm:t>
        <a:bodyPr/>
        <a:lstStyle/>
        <a:p>
          <a:endParaRPr lang="en-US"/>
        </a:p>
      </dgm:t>
    </dgm:pt>
    <dgm:pt modelId="{1C7FDBB8-5123-4F62-BD5F-C05F6E956C0D}" type="pres">
      <dgm:prSet presAssocID="{071B2C24-E405-4460-B495-C196535B612A}" presName="compNode" presStyleCnt="0"/>
      <dgm:spPr/>
    </dgm:pt>
    <dgm:pt modelId="{4126C2B6-3357-4BD4-974A-45852777438A}" type="pres">
      <dgm:prSet presAssocID="{071B2C24-E405-4460-B495-C196535B612A}" presName="pictRect" presStyleLbl="node1" presStyleIdx="5" presStyleCnt="7" custLinFactNeighborX="451" custLinFactNeighborY="7605"/>
      <dgm:spPr>
        <a:blipFill rotWithShape="1">
          <a:blip xmlns:r="http://schemas.openxmlformats.org/officeDocument/2006/relationships" r:embed="rId6"/>
          <a:stretch>
            <a:fillRect/>
          </a:stretch>
        </a:blipFill>
      </dgm:spPr>
    </dgm:pt>
    <dgm:pt modelId="{ED65C3EF-7C5D-45C2-AD05-A123719D8A46}" type="pres">
      <dgm:prSet presAssocID="{071B2C24-E405-4460-B495-C196535B612A}" presName="textRect" presStyleLbl="revTx" presStyleIdx="5" presStyleCnt="7" custLinFactNeighborX="-2324" custLinFactNeighborY="21038">
        <dgm:presLayoutVars>
          <dgm:bulletEnabled val="1"/>
        </dgm:presLayoutVars>
      </dgm:prSet>
      <dgm:spPr/>
      <dgm:t>
        <a:bodyPr/>
        <a:lstStyle/>
        <a:p>
          <a:endParaRPr lang="en-US"/>
        </a:p>
      </dgm:t>
    </dgm:pt>
    <dgm:pt modelId="{5F63A5D5-1DC3-4846-BFAB-74E413BB1F88}" type="pres">
      <dgm:prSet presAssocID="{7B96AC61-B814-4C9E-9883-DFFF92883D07}" presName="sibTrans" presStyleLbl="sibTrans2D1" presStyleIdx="0" presStyleCnt="0"/>
      <dgm:spPr/>
      <dgm:t>
        <a:bodyPr/>
        <a:lstStyle/>
        <a:p>
          <a:endParaRPr lang="en-US"/>
        </a:p>
      </dgm:t>
    </dgm:pt>
    <dgm:pt modelId="{70096889-44FC-4AD7-8130-14D0EB039C90}" type="pres">
      <dgm:prSet presAssocID="{828FF879-B7F3-4334-AA1F-C1292D31A280}" presName="compNode" presStyleCnt="0"/>
      <dgm:spPr/>
    </dgm:pt>
    <dgm:pt modelId="{9B297AE8-864D-412B-ABBC-D2436566CB37}" type="pres">
      <dgm:prSet presAssocID="{828FF879-B7F3-4334-AA1F-C1292D31A280}" presName="pictRect" presStyleLbl="node1" presStyleIdx="6" presStyleCnt="7" custLinFactNeighborX="451" custLinFactNeighborY="7605"/>
      <dgm:spPr>
        <a:blipFill rotWithShape="1">
          <a:blip xmlns:r="http://schemas.openxmlformats.org/officeDocument/2006/relationships" r:embed="rId7"/>
          <a:stretch>
            <a:fillRect/>
          </a:stretch>
        </a:blipFill>
      </dgm:spPr>
    </dgm:pt>
    <dgm:pt modelId="{4610638D-391A-48CE-900A-26AEA1C69B10}" type="pres">
      <dgm:prSet presAssocID="{828FF879-B7F3-4334-AA1F-C1292D31A280}" presName="textRect" presStyleLbl="revTx" presStyleIdx="6" presStyleCnt="7" custLinFactNeighborX="-2324" custLinFactNeighborY="21038">
        <dgm:presLayoutVars>
          <dgm:bulletEnabled val="1"/>
        </dgm:presLayoutVars>
      </dgm:prSet>
      <dgm:spPr/>
      <dgm:t>
        <a:bodyPr/>
        <a:lstStyle/>
        <a:p>
          <a:endParaRPr lang="en-US"/>
        </a:p>
      </dgm:t>
    </dgm:pt>
  </dgm:ptLst>
  <dgm:cxnLst>
    <dgm:cxn modelId="{B2D8F1B8-0012-4C0D-B930-EF11C521657E}" srcId="{DDE34ABA-1A19-47B3-9F61-DD3D1E610E43}" destId="{74BD8445-7895-43B4-BF26-C9F37890DA17}" srcOrd="3" destOrd="0" parTransId="{BA38574D-91E9-4625-857D-B13610400651}" sibTransId="{E030ACC6-1038-4D06-81F4-74E80A48C344}"/>
    <dgm:cxn modelId="{EC7DC22A-1600-44A8-AD4A-F18617471580}" srcId="{DDE34ABA-1A19-47B3-9F61-DD3D1E610E43}" destId="{8939DBDE-5E33-408B-9AE0-4025972D6CBF}" srcOrd="4" destOrd="0" parTransId="{ACF2FF73-CDD3-4C22-8793-E7F1E5A10F6B}" sibTransId="{77FE0CE4-62F9-4AE6-89DF-D223808E0AD1}"/>
    <dgm:cxn modelId="{2EB0035E-B23A-4A36-944A-93B828BF30E8}" type="presOf" srcId="{7B96AC61-B814-4C9E-9883-DFFF92883D07}" destId="{5F63A5D5-1DC3-4846-BFAB-74E413BB1F88}" srcOrd="0" destOrd="0" presId="urn:microsoft.com/office/officeart/2005/8/layout/pList1"/>
    <dgm:cxn modelId="{1AAA18A0-30B3-40B1-848B-8FF742A2C2E1}" srcId="{DDE34ABA-1A19-47B3-9F61-DD3D1E610E43}" destId="{828FF879-B7F3-4334-AA1F-C1292D31A280}" srcOrd="6" destOrd="0" parTransId="{5B116ED7-F69C-4BC8-AD58-DE53F61C06AE}" sibTransId="{AD722727-186D-44CE-8C61-D6184361B801}"/>
    <dgm:cxn modelId="{160F1895-7F64-41D4-92A8-B3D8F74636DD}" type="presOf" srcId="{828FF879-B7F3-4334-AA1F-C1292D31A280}" destId="{4610638D-391A-48CE-900A-26AEA1C69B10}" srcOrd="0" destOrd="0" presId="urn:microsoft.com/office/officeart/2005/8/layout/pList1"/>
    <dgm:cxn modelId="{5DBBE653-82A6-45D0-8D84-AB5D9AAA4DC4}" type="presOf" srcId="{0FB23A73-4C8F-48E2-9146-0310927A62D2}" destId="{C0421DD0-1426-4D9B-9B09-2742FB776676}" srcOrd="0" destOrd="0" presId="urn:microsoft.com/office/officeart/2005/8/layout/pList1"/>
    <dgm:cxn modelId="{155EE644-4D46-4313-9ACF-1793F524B1F1}" type="presOf" srcId="{E030ACC6-1038-4D06-81F4-74E80A48C344}" destId="{935F2388-A9AD-433E-92F9-D416925AF350}" srcOrd="0" destOrd="0" presId="urn:microsoft.com/office/officeart/2005/8/layout/pList1"/>
    <dgm:cxn modelId="{813AE4B1-CEB5-4B18-A6E3-2BE5BA0B7B89}" type="presOf" srcId="{8939DBDE-5E33-408B-9AE0-4025972D6CBF}" destId="{883F11E6-1F0F-4B14-9B39-6D1AB78C97B7}" srcOrd="0" destOrd="0" presId="urn:microsoft.com/office/officeart/2005/8/layout/pList1"/>
    <dgm:cxn modelId="{FE9F2C73-8442-4304-9BA9-E9E7EF4CA87E}" type="presOf" srcId="{82B54F7A-94AD-4674-890F-1C9CE36122F4}" destId="{39DFB848-0FC7-4391-8022-E31ECB4AD7DE}" srcOrd="0" destOrd="0" presId="urn:microsoft.com/office/officeart/2005/8/layout/pList1"/>
    <dgm:cxn modelId="{337FF6B5-95B9-4AD0-80EE-9297B36101E1}" type="presOf" srcId="{071B2C24-E405-4460-B495-C196535B612A}" destId="{ED65C3EF-7C5D-45C2-AD05-A123719D8A46}" srcOrd="0" destOrd="0" presId="urn:microsoft.com/office/officeart/2005/8/layout/pList1"/>
    <dgm:cxn modelId="{8E359D11-5246-44BB-A170-6BCE642DEA92}" type="presOf" srcId="{85E8F9E5-784E-43A6-8113-40DBC640CBD7}" destId="{2FAD26C7-0936-4740-8ADC-7F7A4C7176E5}" srcOrd="0" destOrd="0" presId="urn:microsoft.com/office/officeart/2005/8/layout/pList1"/>
    <dgm:cxn modelId="{65A942D7-1B2C-43D2-A4DB-4A57F648D559}" srcId="{DDE34ABA-1A19-47B3-9F61-DD3D1E610E43}" destId="{071B2C24-E405-4460-B495-C196535B612A}" srcOrd="5" destOrd="0" parTransId="{3C388275-7AD0-455B-9D9F-D2A7CB659796}" sibTransId="{7B96AC61-B814-4C9E-9883-DFFF92883D07}"/>
    <dgm:cxn modelId="{AD8FD061-94F8-44CC-B802-C90BB03F195F}" type="presOf" srcId="{DDE34ABA-1A19-47B3-9F61-DD3D1E610E43}" destId="{245311CA-C68C-454A-AD9D-13ED7AFA581F}" srcOrd="0" destOrd="0" presId="urn:microsoft.com/office/officeart/2005/8/layout/pList1"/>
    <dgm:cxn modelId="{540623C0-94BF-4963-BAB9-5A10924171E5}" type="presOf" srcId="{1E8244F7-F566-4EB2-9E31-A7B32F23AADD}" destId="{B7ADD1A9-AB16-4311-B162-E2ADDDAE52D6}" srcOrd="0" destOrd="0" presId="urn:microsoft.com/office/officeart/2005/8/layout/pList1"/>
    <dgm:cxn modelId="{1618E9C1-8458-4E15-B490-67E37FCB8B79}" type="presOf" srcId="{20013B63-1494-4E7D-BD92-101200E51D1F}" destId="{DFF1D605-2378-4137-A469-0D2C2C9A3479}" srcOrd="0" destOrd="0" presId="urn:microsoft.com/office/officeart/2005/8/layout/pList1"/>
    <dgm:cxn modelId="{A4F2D8C8-791C-4548-BC04-4377F438BC8C}" srcId="{DDE34ABA-1A19-47B3-9F61-DD3D1E610E43}" destId="{1E8244F7-F566-4EB2-9E31-A7B32F23AADD}" srcOrd="1" destOrd="0" parTransId="{34791272-3D72-4ACD-99A9-D7196E4CECF9}" sibTransId="{0FB23A73-4C8F-48E2-9146-0310927A62D2}"/>
    <dgm:cxn modelId="{885EE787-797D-4E94-9A70-45694734EAE8}" srcId="{DDE34ABA-1A19-47B3-9F61-DD3D1E610E43}" destId="{85E8F9E5-784E-43A6-8113-40DBC640CBD7}" srcOrd="0" destOrd="0" parTransId="{141D8DAA-E787-4F45-BF09-51B5EAFD5C0A}" sibTransId="{20013B63-1494-4E7D-BD92-101200E51D1F}"/>
    <dgm:cxn modelId="{7CA264E2-DBF2-47B2-BDF9-F70AF3F26598}" srcId="{DDE34ABA-1A19-47B3-9F61-DD3D1E610E43}" destId="{BD52192A-2F98-4A5B-BBDD-709922B0A421}" srcOrd="2" destOrd="0" parTransId="{8612CCE8-AFD9-4676-8841-BB2C9781A7CA}" sibTransId="{82B54F7A-94AD-4674-890F-1C9CE36122F4}"/>
    <dgm:cxn modelId="{F14DC7A0-4577-46E2-B7D7-632F6967A7ED}" type="presOf" srcId="{BD52192A-2F98-4A5B-BBDD-709922B0A421}" destId="{93DBECEA-B282-4DA1-80AE-7CD650E659F6}" srcOrd="0" destOrd="0" presId="urn:microsoft.com/office/officeart/2005/8/layout/pList1"/>
    <dgm:cxn modelId="{144A1697-E4A7-4142-9A05-C34E6B655FAC}" type="presOf" srcId="{74BD8445-7895-43B4-BF26-C9F37890DA17}" destId="{4176227E-2B94-4F5E-90E1-3B7D31674AA1}" srcOrd="0" destOrd="0" presId="urn:microsoft.com/office/officeart/2005/8/layout/pList1"/>
    <dgm:cxn modelId="{DDEAAE98-060C-4AFF-A7C4-614DC3060BE1}" type="presOf" srcId="{77FE0CE4-62F9-4AE6-89DF-D223808E0AD1}" destId="{F6DFC32F-720A-4AB8-BF74-8B322563BEB1}" srcOrd="0" destOrd="0" presId="urn:microsoft.com/office/officeart/2005/8/layout/pList1"/>
    <dgm:cxn modelId="{CF9B42D9-41A0-4A52-9F64-82C3423CB913}" type="presParOf" srcId="{245311CA-C68C-454A-AD9D-13ED7AFA581F}" destId="{902FD4C2-235C-420E-A8DA-D73783C2197B}" srcOrd="0" destOrd="0" presId="urn:microsoft.com/office/officeart/2005/8/layout/pList1"/>
    <dgm:cxn modelId="{355C1406-BB3D-4CAE-B7CA-32A1EA28AAE3}" type="presParOf" srcId="{902FD4C2-235C-420E-A8DA-D73783C2197B}" destId="{7B1E04B4-B722-4D55-870B-0FD19A057CC4}" srcOrd="0" destOrd="0" presId="urn:microsoft.com/office/officeart/2005/8/layout/pList1"/>
    <dgm:cxn modelId="{6BB3F2AB-9E80-40DA-85EF-09D64ECE1F83}" type="presParOf" srcId="{902FD4C2-235C-420E-A8DA-D73783C2197B}" destId="{2FAD26C7-0936-4740-8ADC-7F7A4C7176E5}" srcOrd="1" destOrd="0" presId="urn:microsoft.com/office/officeart/2005/8/layout/pList1"/>
    <dgm:cxn modelId="{F3EBB279-F576-40F3-9762-7A5C7EDBB919}" type="presParOf" srcId="{245311CA-C68C-454A-AD9D-13ED7AFA581F}" destId="{DFF1D605-2378-4137-A469-0D2C2C9A3479}" srcOrd="1" destOrd="0" presId="urn:microsoft.com/office/officeart/2005/8/layout/pList1"/>
    <dgm:cxn modelId="{C80C242E-7D88-44D6-8053-E6B7C5D0FADD}" type="presParOf" srcId="{245311CA-C68C-454A-AD9D-13ED7AFA581F}" destId="{FE098B60-B35C-4D19-BF67-CD4223E80872}" srcOrd="2" destOrd="0" presId="urn:microsoft.com/office/officeart/2005/8/layout/pList1"/>
    <dgm:cxn modelId="{6B511FBF-76A6-42C4-A944-340524E1D665}" type="presParOf" srcId="{FE098B60-B35C-4D19-BF67-CD4223E80872}" destId="{9F625989-DBEB-44B7-A27B-2CE34A3AF32F}" srcOrd="0" destOrd="0" presId="urn:microsoft.com/office/officeart/2005/8/layout/pList1"/>
    <dgm:cxn modelId="{CA0348F9-1220-4A12-9563-440B63045584}" type="presParOf" srcId="{FE098B60-B35C-4D19-BF67-CD4223E80872}" destId="{B7ADD1A9-AB16-4311-B162-E2ADDDAE52D6}" srcOrd="1" destOrd="0" presId="urn:microsoft.com/office/officeart/2005/8/layout/pList1"/>
    <dgm:cxn modelId="{96CDFD5F-720E-4F58-BA82-A86A36CE3239}" type="presParOf" srcId="{245311CA-C68C-454A-AD9D-13ED7AFA581F}" destId="{C0421DD0-1426-4D9B-9B09-2742FB776676}" srcOrd="3" destOrd="0" presId="urn:microsoft.com/office/officeart/2005/8/layout/pList1"/>
    <dgm:cxn modelId="{92F39F12-8B6F-4A9D-8B90-D067CDC7D550}" type="presParOf" srcId="{245311CA-C68C-454A-AD9D-13ED7AFA581F}" destId="{FA3B3901-C497-44D5-9560-5634E544818B}" srcOrd="4" destOrd="0" presId="urn:microsoft.com/office/officeart/2005/8/layout/pList1"/>
    <dgm:cxn modelId="{5A1F4CB1-5756-423D-A1A8-F3526A94E709}" type="presParOf" srcId="{FA3B3901-C497-44D5-9560-5634E544818B}" destId="{CA73344E-C6C0-47B8-86C6-1729617AC623}" srcOrd="0" destOrd="0" presId="urn:microsoft.com/office/officeart/2005/8/layout/pList1"/>
    <dgm:cxn modelId="{3EF66097-43F5-46A5-A25F-1B365441020A}" type="presParOf" srcId="{FA3B3901-C497-44D5-9560-5634E544818B}" destId="{93DBECEA-B282-4DA1-80AE-7CD650E659F6}" srcOrd="1" destOrd="0" presId="urn:microsoft.com/office/officeart/2005/8/layout/pList1"/>
    <dgm:cxn modelId="{B7B5D0DB-B91F-4C30-8FFC-F2D0B2BF4E13}" type="presParOf" srcId="{245311CA-C68C-454A-AD9D-13ED7AFA581F}" destId="{39DFB848-0FC7-4391-8022-E31ECB4AD7DE}" srcOrd="5" destOrd="0" presId="urn:microsoft.com/office/officeart/2005/8/layout/pList1"/>
    <dgm:cxn modelId="{67762608-59A6-49CC-8DE6-58BB58C3F7B9}" type="presParOf" srcId="{245311CA-C68C-454A-AD9D-13ED7AFA581F}" destId="{3172ED1E-A687-4EC8-8DB5-61747AB3A5D9}" srcOrd="6" destOrd="0" presId="urn:microsoft.com/office/officeart/2005/8/layout/pList1"/>
    <dgm:cxn modelId="{BAD169ED-2331-41A3-AD61-8DA4B5E88D7D}" type="presParOf" srcId="{3172ED1E-A687-4EC8-8DB5-61747AB3A5D9}" destId="{1B159F49-57C6-4C6B-A60C-7D13B75BF3DB}" srcOrd="0" destOrd="0" presId="urn:microsoft.com/office/officeart/2005/8/layout/pList1"/>
    <dgm:cxn modelId="{49014D9F-05E1-4216-A586-401FCFFE3143}" type="presParOf" srcId="{3172ED1E-A687-4EC8-8DB5-61747AB3A5D9}" destId="{4176227E-2B94-4F5E-90E1-3B7D31674AA1}" srcOrd="1" destOrd="0" presId="urn:microsoft.com/office/officeart/2005/8/layout/pList1"/>
    <dgm:cxn modelId="{E3763C3D-97CE-4D59-8CC9-E02DAF53E230}" type="presParOf" srcId="{245311CA-C68C-454A-AD9D-13ED7AFA581F}" destId="{935F2388-A9AD-433E-92F9-D416925AF350}" srcOrd="7" destOrd="0" presId="urn:microsoft.com/office/officeart/2005/8/layout/pList1"/>
    <dgm:cxn modelId="{689358C3-5D29-4267-AFE1-C6F6956FC3DE}" type="presParOf" srcId="{245311CA-C68C-454A-AD9D-13ED7AFA581F}" destId="{6D2A12DE-2F8E-4508-A86B-15F6A366E652}" srcOrd="8" destOrd="0" presId="urn:microsoft.com/office/officeart/2005/8/layout/pList1"/>
    <dgm:cxn modelId="{3D0A22FA-EEC8-40AA-9CEF-49DFB51D8D51}" type="presParOf" srcId="{6D2A12DE-2F8E-4508-A86B-15F6A366E652}" destId="{A5218B44-3CBA-4139-9628-52A6C8CABF44}" srcOrd="0" destOrd="0" presId="urn:microsoft.com/office/officeart/2005/8/layout/pList1"/>
    <dgm:cxn modelId="{5606AF78-8911-4F51-A61E-AF741DF020F0}" type="presParOf" srcId="{6D2A12DE-2F8E-4508-A86B-15F6A366E652}" destId="{883F11E6-1F0F-4B14-9B39-6D1AB78C97B7}" srcOrd="1" destOrd="0" presId="urn:microsoft.com/office/officeart/2005/8/layout/pList1"/>
    <dgm:cxn modelId="{275B1386-28F6-4938-B073-80D1E5E570E6}" type="presParOf" srcId="{245311CA-C68C-454A-AD9D-13ED7AFA581F}" destId="{F6DFC32F-720A-4AB8-BF74-8B322563BEB1}" srcOrd="9" destOrd="0" presId="urn:microsoft.com/office/officeart/2005/8/layout/pList1"/>
    <dgm:cxn modelId="{C3C73847-1A54-486C-9853-643E1527662E}" type="presParOf" srcId="{245311CA-C68C-454A-AD9D-13ED7AFA581F}" destId="{1C7FDBB8-5123-4F62-BD5F-C05F6E956C0D}" srcOrd="10" destOrd="0" presId="urn:microsoft.com/office/officeart/2005/8/layout/pList1"/>
    <dgm:cxn modelId="{93D39A57-FF85-4DA7-AF48-A96BB7878CF1}" type="presParOf" srcId="{1C7FDBB8-5123-4F62-BD5F-C05F6E956C0D}" destId="{4126C2B6-3357-4BD4-974A-45852777438A}" srcOrd="0" destOrd="0" presId="urn:microsoft.com/office/officeart/2005/8/layout/pList1"/>
    <dgm:cxn modelId="{529906C1-FE67-4301-A06C-C9C06AF66BAF}" type="presParOf" srcId="{1C7FDBB8-5123-4F62-BD5F-C05F6E956C0D}" destId="{ED65C3EF-7C5D-45C2-AD05-A123719D8A46}" srcOrd="1" destOrd="0" presId="urn:microsoft.com/office/officeart/2005/8/layout/pList1"/>
    <dgm:cxn modelId="{810D3B84-146A-4BE5-8485-43AB7E99BF76}" type="presParOf" srcId="{245311CA-C68C-454A-AD9D-13ED7AFA581F}" destId="{5F63A5D5-1DC3-4846-BFAB-74E413BB1F88}" srcOrd="11" destOrd="0" presId="urn:microsoft.com/office/officeart/2005/8/layout/pList1"/>
    <dgm:cxn modelId="{11A3E5E8-C7B5-468B-8E62-CDDBBED9F8BC}" type="presParOf" srcId="{245311CA-C68C-454A-AD9D-13ED7AFA581F}" destId="{70096889-44FC-4AD7-8130-14D0EB039C90}" srcOrd="12" destOrd="0" presId="urn:microsoft.com/office/officeart/2005/8/layout/pList1"/>
    <dgm:cxn modelId="{6E612662-F3FD-4B84-BB0F-4604CA113FDE}" type="presParOf" srcId="{70096889-44FC-4AD7-8130-14D0EB039C90}" destId="{9B297AE8-864D-412B-ABBC-D2436566CB37}" srcOrd="0" destOrd="0" presId="urn:microsoft.com/office/officeart/2005/8/layout/pList1"/>
    <dgm:cxn modelId="{A23F280B-C074-4FE2-BD5E-46E284EEA076}" type="presParOf" srcId="{70096889-44FC-4AD7-8130-14D0EB039C90}" destId="{4610638D-391A-48CE-900A-26AEA1C69B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04B4-B722-4D55-870B-0FD19A057CC4}">
      <dsp:nvSpPr>
        <dsp:cNvPr id="0" name=""/>
        <dsp:cNvSpPr/>
      </dsp:nvSpPr>
      <dsp:spPr>
        <a:xfrm>
          <a:off x="152085" y="43082"/>
          <a:ext cx="1749703" cy="1205545"/>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D26C7-0936-4740-8ADC-7F7A4C7176E5}">
      <dsp:nvSpPr>
        <dsp:cNvPr id="0" name=""/>
        <dsp:cNvSpPr/>
      </dsp:nvSpPr>
      <dsp:spPr>
        <a:xfrm>
          <a:off x="197595"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b="0" kern="1200">
              <a:solidFill>
                <a:srgbClr val="B82400"/>
              </a:solidFill>
            </a:rPr>
            <a:t>Cluster 0</a:t>
          </a:r>
          <a:r>
            <a:rPr lang="en-GB" sz="1800" b="0" kern="1200"/>
            <a:t>  </a:t>
          </a:r>
          <a:r>
            <a:rPr lang="en-GB" sz="1800" kern="1200"/>
            <a:t>Fundamentals</a:t>
          </a:r>
        </a:p>
      </dsp:txBody>
      <dsp:txXfrm>
        <a:off x="197595" y="1207590"/>
        <a:ext cx="1749703" cy="649139"/>
      </dsp:txXfrm>
    </dsp:sp>
    <dsp:sp modelId="{9F625989-DBEB-44B7-A27B-2CE34A3AF32F}">
      <dsp:nvSpPr>
        <dsp:cNvPr id="0" name=""/>
        <dsp:cNvSpPr/>
      </dsp:nvSpPr>
      <dsp:spPr>
        <a:xfrm>
          <a:off x="2122342" y="2045"/>
          <a:ext cx="1749703" cy="1205545"/>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DD1A9-AB16-4311-B162-E2ADDDAE52D6}">
      <dsp:nvSpPr>
        <dsp:cNvPr id="0" name=""/>
        <dsp:cNvSpPr/>
      </dsp:nvSpPr>
      <dsp:spPr>
        <a:xfrm>
          <a:off x="2122342"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a:solidFill>
                <a:srgbClr val="B82400"/>
              </a:solidFill>
            </a:rPr>
            <a:t>Cluster 1 </a:t>
          </a:r>
          <a:r>
            <a:rPr lang="en-GB" sz="1800" kern="1200" dirty="0" smtClean="0"/>
            <a:t>Transversal</a:t>
          </a:r>
          <a:endParaRPr lang="en-GB" sz="1800" kern="1200" dirty="0"/>
        </a:p>
      </dsp:txBody>
      <dsp:txXfrm>
        <a:off x="2122342" y="1207590"/>
        <a:ext cx="1749703" cy="649139"/>
      </dsp:txXfrm>
    </dsp:sp>
    <dsp:sp modelId="{CA73344E-C6C0-47B8-86C6-1729617AC623}">
      <dsp:nvSpPr>
        <dsp:cNvPr id="0" name=""/>
        <dsp:cNvSpPr/>
      </dsp:nvSpPr>
      <dsp:spPr>
        <a:xfrm>
          <a:off x="4075172" y="2045"/>
          <a:ext cx="1749703" cy="1205545"/>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BECEA-B282-4DA1-80AE-7CD650E659F6}">
      <dsp:nvSpPr>
        <dsp:cNvPr id="0" name=""/>
        <dsp:cNvSpPr/>
      </dsp:nvSpPr>
      <dsp:spPr>
        <a:xfrm>
          <a:off x="4047089" y="1207590"/>
          <a:ext cx="1805868"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a:solidFill>
                <a:srgbClr val="B82400"/>
              </a:solidFill>
            </a:rPr>
            <a:t>Cluster 2 </a:t>
          </a:r>
          <a:r>
            <a:rPr lang="en-GB" sz="1800" kern="1200"/>
            <a:t>Support	</a:t>
          </a:r>
        </a:p>
      </dsp:txBody>
      <dsp:txXfrm>
        <a:off x="4047089" y="1207590"/>
        <a:ext cx="1805868" cy="649139"/>
      </dsp:txXfrm>
    </dsp:sp>
    <dsp:sp modelId="{1B159F49-57C6-4C6B-A60C-7D13B75BF3DB}">
      <dsp:nvSpPr>
        <dsp:cNvPr id="0" name=""/>
        <dsp:cNvSpPr/>
      </dsp:nvSpPr>
      <dsp:spPr>
        <a:xfrm>
          <a:off x="6028002" y="2045"/>
          <a:ext cx="1749703" cy="1205545"/>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6227E-2B94-4F5E-90E1-3B7D31674AA1}">
      <dsp:nvSpPr>
        <dsp:cNvPr id="0" name=""/>
        <dsp:cNvSpPr/>
      </dsp:nvSpPr>
      <dsp:spPr>
        <a:xfrm>
          <a:off x="6028002"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a:solidFill>
                <a:srgbClr val="B82400"/>
              </a:solidFill>
            </a:rPr>
            <a:t>Cluster 3</a:t>
          </a:r>
          <a:r>
            <a:rPr lang="en-GB" sz="1800" kern="1200"/>
            <a:t> Operational excellence</a:t>
          </a:r>
        </a:p>
      </dsp:txBody>
      <dsp:txXfrm>
        <a:off x="6028002" y="1207590"/>
        <a:ext cx="1749703" cy="649139"/>
      </dsp:txXfrm>
    </dsp:sp>
    <dsp:sp modelId="{A5218B44-3CBA-4139-9628-52A6C8CABF44}">
      <dsp:nvSpPr>
        <dsp:cNvPr id="0" name=""/>
        <dsp:cNvSpPr/>
      </dsp:nvSpPr>
      <dsp:spPr>
        <a:xfrm>
          <a:off x="1195943" y="2123382"/>
          <a:ext cx="1749703" cy="1205545"/>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F11E6-1F0F-4B14-9B39-6D1AB78C97B7}">
      <dsp:nvSpPr>
        <dsp:cNvPr id="0" name=""/>
        <dsp:cNvSpPr/>
      </dsp:nvSpPr>
      <dsp:spPr>
        <a:xfrm>
          <a:off x="1021410" y="3239292"/>
          <a:ext cx="2001660"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u="none" kern="1200">
              <a:solidFill>
                <a:srgbClr val="B82400"/>
              </a:solidFill>
            </a:rPr>
            <a:t>Cluster 4 </a:t>
          </a:r>
          <a:r>
            <a:rPr lang="en-GB" sz="1800" kern="1200"/>
            <a:t>Health care providers and institutions</a:t>
          </a:r>
        </a:p>
      </dsp:txBody>
      <dsp:txXfrm>
        <a:off x="1021410" y="3239292"/>
        <a:ext cx="2001660" cy="649139"/>
      </dsp:txXfrm>
    </dsp:sp>
    <dsp:sp modelId="{4126C2B6-3357-4BD4-974A-45852777438A}">
      <dsp:nvSpPr>
        <dsp:cNvPr id="0" name=""/>
        <dsp:cNvSpPr/>
      </dsp:nvSpPr>
      <dsp:spPr>
        <a:xfrm>
          <a:off x="3246668" y="2123382"/>
          <a:ext cx="1749703" cy="1205545"/>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5C3EF-7C5D-45C2-AD05-A123719D8A46}">
      <dsp:nvSpPr>
        <dsp:cNvPr id="0" name=""/>
        <dsp:cNvSpPr/>
      </dsp:nvSpPr>
      <dsp:spPr>
        <a:xfrm>
          <a:off x="3198114" y="3239292"/>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a:solidFill>
                <a:srgbClr val="B82400"/>
              </a:solidFill>
            </a:rPr>
            <a:t>Cluster 5 </a:t>
          </a:r>
          <a:r>
            <a:rPr lang="en-GB" sz="1800" kern="1200"/>
            <a:t>Patient as co-pilot</a:t>
          </a:r>
        </a:p>
      </dsp:txBody>
      <dsp:txXfrm>
        <a:off x="3198114" y="3239292"/>
        <a:ext cx="1749703" cy="649139"/>
      </dsp:txXfrm>
    </dsp:sp>
    <dsp:sp modelId="{9B297AE8-864D-412B-ABBC-D2436566CB37}">
      <dsp:nvSpPr>
        <dsp:cNvPr id="0" name=""/>
        <dsp:cNvSpPr/>
      </dsp:nvSpPr>
      <dsp:spPr>
        <a:xfrm>
          <a:off x="5171415" y="2123382"/>
          <a:ext cx="1749703" cy="1205545"/>
        </a:xfrm>
        <a:prstGeom prst="round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0638D-391A-48CE-900A-26AEA1C69B10}">
      <dsp:nvSpPr>
        <dsp:cNvPr id="0" name=""/>
        <dsp:cNvSpPr/>
      </dsp:nvSpPr>
      <dsp:spPr>
        <a:xfrm>
          <a:off x="5122861" y="3239292"/>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a:solidFill>
                <a:srgbClr val="B82400"/>
              </a:solidFill>
            </a:rPr>
            <a:t>Cluster 6 </a:t>
          </a:r>
          <a:r>
            <a:rPr lang="en-GB" sz="1800" kern="1200" dirty="0"/>
            <a:t>eHealth and health insurance funds</a:t>
          </a:r>
        </a:p>
      </dsp:txBody>
      <dsp:txXfrm>
        <a:off x="5122861" y="3239292"/>
        <a:ext cx="1749703" cy="64913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3FA20-096E-4683-9DCA-AA699271F950}" type="datetimeFigureOut">
              <a:rPr lang="fr-BE" smtClean="0"/>
              <a:t>17/09/2019</a:t>
            </a:fld>
            <a:endParaRPr lang="fr-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9F856E-F6AB-48BE-86F9-940222F82635}" type="slidenum">
              <a:rPr lang="fr-BE" smtClean="0"/>
              <a:t>‹#›</a:t>
            </a:fld>
            <a:endParaRPr lang="fr-BE"/>
          </a:p>
        </p:txBody>
      </p:sp>
    </p:spTree>
    <p:extLst>
      <p:ext uri="{BB962C8B-B14F-4D97-AF65-F5344CB8AC3E}">
        <p14:creationId xmlns:p14="http://schemas.microsoft.com/office/powerpoint/2010/main" val="288427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17/09/2019</a:t>
            </a:fld>
            <a:endParaRPr lang="fr-BE"/>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en-GB" sz="1200" b="0" i="0" u="none" strike="noStrike" baseline="0">
                <a:solidFill>
                  <a:schemeClr val="tx1"/>
                </a:solidFill>
                <a:latin typeface="+mn-lt"/>
                <a:ea typeface="+mn-ea"/>
                <a:cs typeface="+mn-cs"/>
              </a:rPr>
              <a:t>A cluster includes projects that each have their own specific objectives but which, together, add an extra dimension to the achievement of the program's strategic objectives. </a:t>
            </a:r>
          </a:p>
        </p:txBody>
      </p:sp>
      <p:sp>
        <p:nvSpPr>
          <p:cNvPr id="4" name="Tijdelijke aanduiding voor dianummer 3"/>
          <p:cNvSpPr>
            <a:spLocks noGrp="1"/>
          </p:cNvSpPr>
          <p:nvPr>
            <p:ph type="sldNum" sz="quarter" idx="10"/>
          </p:nvPr>
        </p:nvSpPr>
        <p:spPr/>
        <p:txBody>
          <a:bodyPr/>
          <a:lstStyle/>
          <a:p>
            <a:pPr>
              <a:defRPr/>
            </a:pPr>
            <a:fld id="{68A5D9F6-8BE4-448E-BA5B-E6CDAD225B26}" type="slidenum">
              <a:rPr lang="nl-NL" smtClean="0"/>
              <a:pPr>
                <a:defRPr/>
              </a:pPr>
              <a:t>3</a:t>
            </a:fld>
            <a:endParaRPr lang="nl-NL" smtClean="0"/>
          </a:p>
        </p:txBody>
      </p:sp>
    </p:spTree>
    <p:extLst>
      <p:ext uri="{BB962C8B-B14F-4D97-AF65-F5344CB8AC3E}">
        <p14:creationId xmlns:p14="http://schemas.microsoft.com/office/powerpoint/2010/main" val="318238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639666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20</a:t>
            </a:fld>
            <a:endParaRPr lang="en-US" smtClean="0"/>
          </a:p>
        </p:txBody>
      </p:sp>
    </p:spTree>
    <p:extLst>
      <p:ext uri="{BB962C8B-B14F-4D97-AF65-F5344CB8AC3E}">
        <p14:creationId xmlns:p14="http://schemas.microsoft.com/office/powerpoint/2010/main" val="1673980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21</a:t>
            </a:fld>
            <a:endParaRPr lang="en-US" smtClean="0"/>
          </a:p>
        </p:txBody>
      </p:sp>
    </p:spTree>
    <p:extLst>
      <p:ext uri="{BB962C8B-B14F-4D97-AF65-F5344CB8AC3E}">
        <p14:creationId xmlns:p14="http://schemas.microsoft.com/office/powerpoint/2010/main" val="2718702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56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374BF-2A30-4511-BF77-A6388C3A86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7743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455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8935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9872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6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0DF003-9532-45B2-A88B-F94D0FEB79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808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789738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42</a:t>
            </a:fld>
            <a:endParaRPr lang="en-US" altLang="en-US" smtClean="0">
              <a:latin typeface="Calibri" pitchFamily="34" charset="0"/>
            </a:endParaRPr>
          </a:p>
        </p:txBody>
      </p:sp>
    </p:spTree>
    <p:extLst>
      <p:ext uri="{BB962C8B-B14F-4D97-AF65-F5344CB8AC3E}">
        <p14:creationId xmlns:p14="http://schemas.microsoft.com/office/powerpoint/2010/main" val="851677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57021076-4BFF-411B-B7F4-15E703EEE8EA}" type="slidenum">
              <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45</a:t>
            </a:fld>
            <a:endPar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
        <p:nvSpPr>
          <p:cNvPr id="33795" name="Rectangle 2"/>
          <p:cNvSpPr>
            <a:spLocks noGrp="1" noRot="1" noChangeAspect="1" noChangeArrowheads="1" noTextEdit="1"/>
          </p:cNvSpPr>
          <p:nvPr>
            <p:ph type="sldImg"/>
          </p:nvPr>
        </p:nvSpPr>
        <p:spPr>
          <a:xfrm>
            <a:off x="712788" y="746125"/>
            <a:ext cx="537368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3731564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DF498-6B22-4C23-B9DE-FBD91F7FCCAE}" type="slidenum">
              <a:rPr lang="fr-BE" smtClean="0"/>
              <a:t>49</a:t>
            </a:fld>
            <a:endParaRPr lang="fr-BE" smtClean="0"/>
          </a:p>
        </p:txBody>
      </p:sp>
    </p:spTree>
    <p:extLst>
      <p:ext uri="{BB962C8B-B14F-4D97-AF65-F5344CB8AC3E}">
        <p14:creationId xmlns:p14="http://schemas.microsoft.com/office/powerpoint/2010/main" val="251876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49847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11</a:t>
            </a:fld>
            <a:endParaRPr lang="en-US" smtClean="0"/>
          </a:p>
        </p:txBody>
      </p:sp>
    </p:spTree>
    <p:extLst>
      <p:ext uri="{BB962C8B-B14F-4D97-AF65-F5344CB8AC3E}">
        <p14:creationId xmlns:p14="http://schemas.microsoft.com/office/powerpoint/2010/main" val="158593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18084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9044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1B907515-5630-4CCA-8FC0-9240982DAEDB}" type="slidenum">
              <a:rPr kumimoji="0" lang="nl-NL"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14</a:t>
            </a:fld>
            <a:endParaRPr kumimoji="0" lang="nl-NL"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58778CF7-6775-48B0-BD2D-D3D6DE5BD562}" type="slidenum">
              <a:rPr kumimoji="0" lang="nl-NL"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14</a:t>
            </a:fld>
            <a:endParaRPr kumimoji="0" lang="nl-NL"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68473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15</a:t>
            </a:fld>
            <a:endParaRPr lang="en-US" smtClean="0"/>
          </a:p>
        </p:txBody>
      </p:sp>
    </p:spTree>
    <p:extLst>
      <p:ext uri="{BB962C8B-B14F-4D97-AF65-F5344CB8AC3E}">
        <p14:creationId xmlns:p14="http://schemas.microsoft.com/office/powerpoint/2010/main" val="2665618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717157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lan-egezondheid.be/home" TargetMode="External"/><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265211"/>
            <a:ext cx="8420100" cy="1470025"/>
          </a:xfrm>
          <a:prstGeom prst="rect">
            <a:avLst/>
          </a:prstGeom>
        </p:spPr>
        <p:txBody>
          <a:bodyPr/>
          <a:lstStyle>
            <a:lvl1pPr algn="ctr">
              <a:defRPr>
                <a:solidFill>
                  <a:srgbClr val="77C9F2"/>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031961" y="2774425"/>
            <a:ext cx="69342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5499061" y="3068966"/>
            <a:ext cx="4624520" cy="2800767"/>
            <a:chOff x="4406900" y="2676525"/>
            <a:chExt cx="4268788"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304165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
        <p:nvSpPr>
          <p:cNvPr id="3" name="Rectangle 2"/>
          <p:cNvSpPr/>
          <p:nvPr userDrawn="1"/>
        </p:nvSpPr>
        <p:spPr>
          <a:xfrm>
            <a:off x="8709" y="836712"/>
            <a:ext cx="988200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51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rgbClr val="525252"/>
          </a:solidFill>
          <a:ln>
            <a:noFill/>
          </a:ln>
        </p:spPr>
      </p:pic>
      <p:grpSp>
        <p:nvGrpSpPr>
          <p:cNvPr id="6" name="Group 11"/>
          <p:cNvGrpSpPr>
            <a:grpSpLocks/>
          </p:cNvGrpSpPr>
          <p:nvPr userDrawn="1"/>
        </p:nvGrpSpPr>
        <p:grpSpPr bwMode="auto">
          <a:xfrm>
            <a:off x="4967430" y="2132862"/>
            <a:ext cx="4624520" cy="2800767"/>
            <a:chOff x="4406900" y="2676525"/>
            <a:chExt cx="4268788" cy="2802021"/>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294837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1601" y="274638"/>
            <a:ext cx="9309099" cy="664058"/>
          </a:xfrm>
        </p:spPr>
        <p:txBody>
          <a:bodyPr/>
          <a:lstStyle>
            <a:lvl1pPr algn="l">
              <a:defRPr b="1">
                <a:solidFill>
                  <a:srgbClr val="0070C0"/>
                </a:solidFill>
              </a:defRPr>
            </a:lvl1pPr>
          </a:lstStyle>
          <a:p>
            <a:r>
              <a:rPr lang="nl-BE" dirty="0"/>
              <a:t>Titelstijl van model bewerken</a:t>
            </a:r>
            <a:endParaRPr lang="nl-NL" dirty="0"/>
          </a:p>
        </p:txBody>
      </p:sp>
      <p:sp>
        <p:nvSpPr>
          <p:cNvPr id="3" name="Tijdelijke aanduiding voor inhoud 2"/>
          <p:cNvSpPr>
            <a:spLocks noGrp="1"/>
          </p:cNvSpPr>
          <p:nvPr>
            <p:ph idx="1"/>
          </p:nvPr>
        </p:nvSpPr>
        <p:spPr>
          <a:xfrm>
            <a:off x="101601" y="1134052"/>
            <a:ext cx="9309100" cy="5032859"/>
          </a:xfrm>
        </p:spPr>
        <p:txBody>
          <a:bodyPr>
            <a:normAutofit/>
          </a:bodyPr>
          <a:lstStyle>
            <a:lvl1pPr marL="342900" indent="-342900">
              <a:buFont typeface="Wingdings" panose="05000000000000000000" pitchFamily="2" charset="2"/>
              <a:buChar char="Ø"/>
              <a:defRPr sz="1800"/>
            </a:lvl1pPr>
            <a:lvl2pPr marL="742950" indent="-28575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100"/>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8" name="Tijdelijke aanduiding voor dianummer 5"/>
          <p:cNvSpPr>
            <a:spLocks noGrp="1"/>
          </p:cNvSpPr>
          <p:nvPr>
            <p:ph type="sldNum" sz="quarter" idx="14"/>
          </p:nvPr>
        </p:nvSpPr>
        <p:spPr>
          <a:xfrm>
            <a:off x="4438438" y="6603999"/>
            <a:ext cx="512232" cy="236013"/>
          </a:xfrm>
          <a:prstGeom prst="rect">
            <a:avLst/>
          </a:prstGeom>
        </p:spPr>
        <p:txBody>
          <a:bodyPr/>
          <a:lstStyle>
            <a:lvl1pPr>
              <a:defRPr sz="1000" b="0" i="0">
                <a:solidFill>
                  <a:srgbClr val="0070C0"/>
                </a:solidFill>
                <a:latin typeface="Gill Sans"/>
                <a:cs typeface="Gill Sans"/>
              </a:defRPr>
            </a:lvl1pPr>
          </a:lstStyle>
          <a:p>
            <a:pPr>
              <a:defRPr/>
            </a:pPr>
            <a:fld id="{5E98C3D2-61B1-456E-BF29-5A9B2360768F}" type="slidenum">
              <a:rPr lang="nl-NL" smtClean="0"/>
              <a:pPr>
                <a:defRPr/>
              </a:pPr>
              <a:t>‹#›</a:t>
            </a:fld>
            <a:endParaRPr lang="nl-NL" dirty="0"/>
          </a:p>
        </p:txBody>
      </p:sp>
      <p:pic>
        <p:nvPicPr>
          <p:cNvPr id="9" name="Picture 2" descr="http://plan-egezondheid.be.178-208-48-194.yoolspreview.be/wp-content/uploads/nl-logo.jpg">
            <a:hlinkClick r:id="rId2"/>
          </p:cNvPr>
          <p:cNvPicPr>
            <a:picLocks noChangeAspect="1" noChangeArrowheads="1"/>
          </p:cNvPicPr>
          <p:nvPr userDrawn="1"/>
        </p:nvPicPr>
        <p:blipFill>
          <a:blip r:embed="rId3"/>
          <a:srcRect/>
          <a:stretch>
            <a:fillRect/>
          </a:stretch>
        </p:blipFill>
        <p:spPr bwMode="auto">
          <a:xfrm>
            <a:off x="13734" y="6432069"/>
            <a:ext cx="1811336" cy="414820"/>
          </a:xfrm>
          <a:prstGeom prst="rect">
            <a:avLst/>
          </a:prstGeom>
          <a:noFill/>
        </p:spPr>
      </p:pic>
      <p:pic>
        <p:nvPicPr>
          <p:cNvPr id="7" name="Picture 4" descr="http://plan-egezondheid.be.178-208-48-194.yoolspreview.be/wp-content/uploads/fr-logo.jpg">
            <a:hlinkClick r:id="rId2"/>
          </p:cNvPr>
          <p:cNvPicPr>
            <a:picLocks noChangeAspect="1" noChangeArrowheads="1"/>
          </p:cNvPicPr>
          <p:nvPr userDrawn="1"/>
        </p:nvPicPr>
        <p:blipFill>
          <a:blip r:embed="rId4"/>
          <a:srcRect/>
          <a:stretch>
            <a:fillRect/>
          </a:stretch>
        </p:blipFill>
        <p:spPr bwMode="auto">
          <a:xfrm>
            <a:off x="8088272" y="6432068"/>
            <a:ext cx="1811336" cy="414821"/>
          </a:xfrm>
          <a:prstGeom prst="rect">
            <a:avLst/>
          </a:prstGeom>
          <a:noFill/>
        </p:spPr>
      </p:pic>
    </p:spTree>
    <p:extLst>
      <p:ext uri="{BB962C8B-B14F-4D97-AF65-F5344CB8AC3E}">
        <p14:creationId xmlns:p14="http://schemas.microsoft.com/office/powerpoint/2010/main" val="413606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495300" y="1052736"/>
            <a:ext cx="89154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8"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272480" y="937830"/>
            <a:ext cx="459969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272480" y="1481263"/>
            <a:ext cx="4599690" cy="482806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14" y="937830"/>
            <a:ext cx="460141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5032114" y="1482606"/>
            <a:ext cx="4601410" cy="481583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11"/>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6"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rgbClr val="525252"/>
          </a:solidFill>
          <a:ln>
            <a:noFill/>
          </a:ln>
        </p:spPr>
      </p:pic>
      <p:grpSp>
        <p:nvGrpSpPr>
          <p:cNvPr id="6" name="Group 11"/>
          <p:cNvGrpSpPr>
            <a:grpSpLocks/>
          </p:cNvGrpSpPr>
          <p:nvPr userDrawn="1"/>
        </p:nvGrpSpPr>
        <p:grpSpPr bwMode="auto">
          <a:xfrm>
            <a:off x="4967430" y="2132862"/>
            <a:ext cx="4624520" cy="2800767"/>
            <a:chOff x="4406900" y="2676525"/>
            <a:chExt cx="4268788" cy="2802021"/>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321751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265211"/>
            <a:ext cx="8420100" cy="1470025"/>
          </a:xfrm>
          <a:prstGeom prst="rect">
            <a:avLst/>
          </a:prstGeom>
        </p:spPr>
        <p:txBody>
          <a:bodyPr/>
          <a:lstStyle>
            <a:lvl1pPr algn="ctr">
              <a:defRPr>
                <a:solidFill>
                  <a:srgbClr val="77C9F2"/>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031961" y="2774425"/>
            <a:ext cx="69342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5499061" y="3068966"/>
            <a:ext cx="4624520" cy="2800767"/>
            <a:chOff x="4406900" y="2676525"/>
            <a:chExt cx="4268788"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1352227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495300" y="1052736"/>
            <a:ext cx="89154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1261175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272480" y="937830"/>
            <a:ext cx="459969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272480" y="1481263"/>
            <a:ext cx="4599690" cy="482806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14" y="937830"/>
            <a:ext cx="460141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5032114" y="1482606"/>
            <a:ext cx="4601410" cy="481583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11"/>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68621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8383339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906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95300" y="1052738"/>
            <a:ext cx="89154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906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7">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5" r:id="rId3"/>
    <p:sldLayoutId id="2147483676" r:id="rId4"/>
    <p:sldLayoutId id="2147483682" r:id="rId5"/>
  </p:sldLayoutIdLst>
  <p:hf hdr="0" ftr="0" dt="0"/>
  <p:txStyles>
    <p:titleStyle>
      <a:lvl1pPr algn="ctr" defTabSz="914384" rtl="0" eaLnBrk="1" latinLnBrk="0" hangingPunct="1">
        <a:spcBef>
          <a:spcPct val="0"/>
        </a:spcBef>
        <a:buNone/>
        <a:defRPr sz="3599" kern="1200">
          <a:solidFill>
            <a:srgbClr val="77C9F2"/>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906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95300" y="1052738"/>
            <a:ext cx="89154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906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169377524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5" r:id="rId5"/>
    <p:sldLayoutId id="2147483688" r:id="rId6"/>
    <p:sldLayoutId id="2147483692" r:id="rId7"/>
  </p:sldLayoutIdLst>
  <p:timing>
    <p:tnLst>
      <p:par>
        <p:cTn id="1" dur="indefinite" restart="never" nodeType="tmRoot"/>
      </p:par>
    </p:tnLst>
  </p:timing>
  <p:hf hdr="0" ftr="0" dt="0"/>
  <p:txStyles>
    <p:titleStyle>
      <a:lvl1pPr algn="ctr" defTabSz="914384" rtl="0" eaLnBrk="1" latinLnBrk="0" hangingPunct="1">
        <a:spcBef>
          <a:spcPct val="0"/>
        </a:spcBef>
        <a:buNone/>
        <a:defRPr sz="3599" kern="1200">
          <a:solidFill>
            <a:srgbClr val="77C9F2"/>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jpe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mhealthbelgium.be/"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1556792"/>
            <a:ext cx="8948148" cy="1470025"/>
          </a:xfrm>
        </p:spPr>
        <p:txBody>
          <a:bodyPr>
            <a:noAutofit/>
          </a:bodyPr>
          <a:lstStyle/>
          <a:p>
            <a:r>
              <a:rPr lang="en-GB" sz="4800" dirty="0"/>
              <a:t>The eHealth plan 2019-2021:</a:t>
            </a:r>
            <a:br>
              <a:rPr lang="en-GB" sz="4800" dirty="0"/>
            </a:br>
            <a:r>
              <a:rPr lang="en-GB" sz="4800" dirty="0"/>
              <a:t>what are the eHealth achievements and what can we expect ?</a:t>
            </a:r>
          </a:p>
        </p:txBody>
      </p:sp>
    </p:spTree>
    <p:extLst>
      <p:ext uri="{BB962C8B-B14F-4D97-AF65-F5344CB8AC3E}">
        <p14:creationId xmlns:p14="http://schemas.microsoft.com/office/powerpoint/2010/main" val="72271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Roadmap 2.0: health care providers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GB"/>
              <a:t>Every hospital, psychiatric institution and laboratory makes certain documents available electronically with a reference in the hub &amp; metahub system and can access relevant data from the secure health vaults</a:t>
            </a:r>
          </a:p>
          <a:p>
            <a:pPr lvl="1">
              <a:buFont typeface="Arial" panose="020B0604020202020204" pitchFamily="34" charset="0"/>
              <a:buChar char="•"/>
            </a:pPr>
            <a:r>
              <a:rPr lang="en-GB"/>
              <a:t>&gt; 200 million documents available at general hospitals</a:t>
            </a:r>
          </a:p>
          <a:p>
            <a:pPr lvl="1">
              <a:buFont typeface="Arial" panose="020B0604020202020204" pitchFamily="34" charset="0"/>
              <a:buChar char="•"/>
            </a:pPr>
            <a:r>
              <a:rPr lang="en-GB"/>
              <a:t>&gt; 57.000 documents available at psychiatric institutions</a:t>
            </a:r>
          </a:p>
          <a:p>
            <a:pPr lvl="1">
              <a:buFont typeface="Arial" panose="020B0604020202020204" pitchFamily="34" charset="0"/>
              <a:buChar char="•"/>
            </a:pPr>
            <a:r>
              <a:rPr lang="en-GB"/>
              <a:t>&gt; 3 million documents available at extramural laboratories</a:t>
            </a:r>
          </a:p>
          <a:p>
            <a:pPr lvl="1">
              <a:buFont typeface="Arial" panose="020B0604020202020204" pitchFamily="34" charset="0"/>
              <a:buChar char="•"/>
            </a:pPr>
            <a:r>
              <a:rPr lang="en-GB"/>
              <a:t>about almost the entire population</a:t>
            </a:r>
          </a:p>
          <a:p>
            <a:pPr lvl="1">
              <a:buFont typeface="Arial" panose="020B0604020202020204" pitchFamily="34" charset="0"/>
              <a:buChar char="•"/>
            </a:pPr>
            <a:r>
              <a:rPr lang="en-GB"/>
              <a:t>documents were consulted &gt; 4,5 million times in the 2nd quarter of 2019</a:t>
            </a:r>
          </a:p>
          <a:p>
            <a:pPr lvl="1">
              <a:buFont typeface="Arial" panose="020B0604020202020204" pitchFamily="34" charset="0"/>
              <a:buChar char="•"/>
            </a:pPr>
            <a:r>
              <a:rPr lang="en-GB"/>
              <a:t>by nearly 52.000 different health care providers</a:t>
            </a:r>
          </a:p>
          <a:p>
            <a:pPr lvl="1">
              <a:buFont typeface="Wingdings" panose="05000000000000000000" pitchFamily="2" charset="2"/>
              <a:buChar char="ü"/>
            </a:pPr>
            <a:endParaRPr lang="nl-BE" dirty="0"/>
          </a:p>
          <a:p>
            <a:endParaRPr lang="nl-BE" dirty="0"/>
          </a:p>
          <a:p>
            <a:endParaRPr lang="nl-BE" dirty="0"/>
          </a:p>
        </p:txBody>
      </p:sp>
      <p:sp>
        <p:nvSpPr>
          <p:cNvPr id="5" name="Slide Number Placeholder 4"/>
          <p:cNvSpPr>
            <a:spLocks noGrp="1"/>
          </p:cNvSpPr>
          <p:nvPr>
            <p:ph type="sldNum" sz="quarter" idx="4"/>
          </p:nvPr>
        </p:nvSpPr>
        <p:spPr/>
        <p:txBody>
          <a:bodyPr/>
          <a:lstStyle/>
          <a:p>
            <a:r>
              <a:rPr lang="en-GB"/>
              <a:t> </a:t>
            </a:r>
            <a:fld id="{30A9230E-FFBB-4CCB-ABD7-198084EDE768}" type="slidenum">
              <a:rPr lang="fr-BE" smtClean="0"/>
              <a:pPr/>
              <a:t>10</a:t>
            </a:fld>
            <a:r>
              <a:rPr lang="en-GB"/>
              <a:t> </a:t>
            </a:r>
          </a:p>
        </p:txBody>
      </p:sp>
    </p:spTree>
    <p:extLst>
      <p:ext uri="{BB962C8B-B14F-4D97-AF65-F5344CB8AC3E}">
        <p14:creationId xmlns:p14="http://schemas.microsoft.com/office/powerpoint/2010/main" val="3590597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80592" y="980728"/>
            <a:ext cx="7344816" cy="5323687"/>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p:cNvSpPr>
            <a:spLocks noGrp="1"/>
          </p:cNvSpPr>
          <p:nvPr>
            <p:ph type="title"/>
          </p:nvPr>
        </p:nvSpPr>
        <p:spPr/>
        <p:txBody>
          <a:bodyPr>
            <a:normAutofit/>
          </a:bodyPr>
          <a:lstStyle/>
          <a:p>
            <a:r>
              <a:rPr lang="en-GB">
                <a:solidFill>
                  <a:srgbClr val="77C9F2"/>
                </a:solidFill>
                <a:latin typeface="+mj-lt"/>
              </a:rPr>
              <a:t>Hubs &amp; metahub</a:t>
            </a:r>
          </a:p>
        </p:txBody>
      </p:sp>
      <p:sp>
        <p:nvSpPr>
          <p:cNvPr id="30726" name="Rectangle 6"/>
          <p:cNvSpPr>
            <a:spLocks noChangeArrowheads="1"/>
          </p:cNvSpPr>
          <p:nvPr/>
        </p:nvSpPr>
        <p:spPr bwMode="auto">
          <a:xfrm>
            <a:off x="849314" y="4005264"/>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en-GB" sz="1200" b="1"/>
              <a:t>5 hubs</a:t>
            </a:r>
          </a:p>
          <a:p>
            <a:pPr marL="800100" lvl="4" indent="-285750"/>
            <a:r>
              <a:rPr lang="en-GB" sz="1200"/>
              <a:t>Collaboratief Zorgplatform (Cozo)</a:t>
            </a:r>
          </a:p>
          <a:p>
            <a:pPr marL="800100" lvl="4" indent="-285750"/>
            <a:r>
              <a:rPr lang="en-GB" sz="1200"/>
              <a:t>Antwerpse Regionale Hub (ARH)</a:t>
            </a:r>
          </a:p>
          <a:p>
            <a:pPr marL="800100" lvl="4" indent="-285750"/>
            <a:r>
              <a:rPr lang="en-GB" sz="1200"/>
              <a:t>Vlaams Ziekenhuisnetwerk KU Leuven (VZN)</a:t>
            </a:r>
          </a:p>
          <a:p>
            <a:pPr marL="800100" lvl="4" indent="-285750"/>
            <a:r>
              <a:rPr lang="en-GB" sz="1200"/>
              <a:t>Réseau Santé Wallon (RSW)</a:t>
            </a:r>
          </a:p>
          <a:p>
            <a:pPr marL="800100" lvl="4" indent="-285750"/>
            <a:r>
              <a:rPr lang="en-GB" sz="120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878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655263" y="3830758"/>
            <a:ext cx="59572" cy="61018"/>
          </a:xfrm>
          <a:prstGeom prst="rect">
            <a:avLst/>
          </a:prstGeom>
        </p:spPr>
      </p:pic>
      <p:sp>
        <p:nvSpPr>
          <p:cNvPr id="3" name="Slide Number Placeholder 2"/>
          <p:cNvSpPr>
            <a:spLocks noGrp="1"/>
          </p:cNvSpPr>
          <p:nvPr>
            <p:ph type="sldNum" sz="quarter" idx="4"/>
          </p:nvPr>
        </p:nvSpPr>
        <p:spPr/>
        <p:txBody>
          <a:bodyPr/>
          <a:lstStyle/>
          <a:p>
            <a:r>
              <a:rPr lang="en-GB"/>
              <a:t> </a:t>
            </a:r>
            <a:fld id="{30A9230E-FFBB-4CCB-ABD7-198084EDE768}" type="slidenum">
              <a:rPr lang="fr-BE" smtClean="0"/>
              <a:pPr/>
              <a:t>11</a:t>
            </a:fld>
            <a:r>
              <a:rPr lang="en-GB"/>
              <a:t> </a:t>
            </a:r>
          </a:p>
        </p:txBody>
      </p:sp>
    </p:spTree>
    <p:extLst>
      <p:ext uri="{BB962C8B-B14F-4D97-AF65-F5344CB8AC3E}">
        <p14:creationId xmlns:p14="http://schemas.microsoft.com/office/powerpoint/2010/main" val="43935792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881814"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6305551" y="2066926"/>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881813" y="24257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7243763" y="2354264"/>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7315200" y="1855789"/>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7032626" y="1700214"/>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7258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672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7258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616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688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472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790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2214563" y="5014914"/>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743201"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3141664" y="5330826"/>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3241675" y="5060951"/>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3006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3154364"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5372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5180014"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678113" y="2557464"/>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880226" y="2003425"/>
            <a:ext cx="430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GB" sz="1800">
                <a:solidFill>
                  <a:srgbClr val="000000"/>
                </a:solidFill>
                <a:sym typeface="Arial" charset="0"/>
              </a:rPr>
              <a:t>A</a:t>
            </a:r>
          </a:p>
        </p:txBody>
      </p:sp>
      <p:sp>
        <p:nvSpPr>
          <p:cNvPr id="32793" name="Text Box 26"/>
          <p:cNvSpPr txBox="1">
            <a:spLocks noChangeArrowheads="1"/>
          </p:cNvSpPr>
          <p:nvPr/>
        </p:nvSpPr>
        <p:spPr bwMode="auto">
          <a:xfrm>
            <a:off x="7300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800">
                <a:solidFill>
                  <a:srgbClr val="000000"/>
                </a:solidFill>
                <a:sym typeface="Arial" charset="0"/>
              </a:rPr>
              <a:t>C</a:t>
            </a:r>
          </a:p>
        </p:txBody>
      </p:sp>
      <p:sp>
        <p:nvSpPr>
          <p:cNvPr id="32794" name="Text Box 27"/>
          <p:cNvSpPr txBox="1">
            <a:spLocks noChangeArrowheads="1"/>
          </p:cNvSpPr>
          <p:nvPr/>
        </p:nvSpPr>
        <p:spPr bwMode="auto">
          <a:xfrm>
            <a:off x="2846388" y="4972051"/>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800">
                <a:solidFill>
                  <a:srgbClr val="000000"/>
                </a:solidFill>
                <a:sym typeface="Arial" charset="0"/>
              </a:rPr>
              <a:t>B</a:t>
            </a:r>
          </a:p>
        </p:txBody>
      </p:sp>
      <p:sp>
        <p:nvSpPr>
          <p:cNvPr id="32795" name="Text Box 28"/>
          <p:cNvSpPr txBox="1">
            <a:spLocks noChangeArrowheads="1"/>
          </p:cNvSpPr>
          <p:nvPr/>
        </p:nvSpPr>
        <p:spPr bwMode="auto">
          <a:xfrm rot="1203491">
            <a:off x="2555875" y="2608264"/>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200" b="1">
                <a:solidFill>
                  <a:srgbClr val="000000"/>
                </a:solidFill>
                <a:sym typeface="Arial" charset="0"/>
              </a:rPr>
              <a:t>1: Where can we find data?</a:t>
            </a:r>
          </a:p>
        </p:txBody>
      </p:sp>
      <p:sp>
        <p:nvSpPr>
          <p:cNvPr id="32796" name="Line 29"/>
          <p:cNvSpPr>
            <a:spLocks noChangeShapeType="1"/>
          </p:cNvSpPr>
          <p:nvPr/>
        </p:nvSpPr>
        <p:spPr bwMode="auto">
          <a:xfrm flipH="1" flipV="1">
            <a:off x="2587625" y="2649539"/>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489201" y="2254251"/>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2378076"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704138" y="4979989"/>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7302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3303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GB"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398964" y="4187826"/>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200" b="1">
                <a:solidFill>
                  <a:srgbClr val="000000"/>
                </a:solidFill>
                <a:sym typeface="Arial" charset="0"/>
              </a:rPr>
              <a:t>3: Retrieve data from hub C</a:t>
            </a:r>
          </a:p>
        </p:txBody>
      </p:sp>
      <p:sp>
        <p:nvSpPr>
          <p:cNvPr id="32803" name="Text Box 39"/>
          <p:cNvSpPr txBox="1">
            <a:spLocks noChangeArrowheads="1"/>
          </p:cNvSpPr>
          <p:nvPr/>
        </p:nvSpPr>
        <p:spPr bwMode="auto">
          <a:xfrm>
            <a:off x="1441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200" b="1">
                <a:solidFill>
                  <a:srgbClr val="000000"/>
                </a:solidFill>
                <a:sym typeface="Arial" charset="0"/>
              </a:rPr>
              <a:t>     4:</a:t>
            </a:r>
            <a:br>
              <a:rPr lang="en-GB" sz="1200" b="1">
                <a:solidFill>
                  <a:srgbClr val="000000"/>
                </a:solidFill>
                <a:sym typeface="Arial" charset="0"/>
              </a:rPr>
            </a:br>
            <a:r>
              <a:rPr lang="en-GB" sz="1200" b="1">
                <a:solidFill>
                  <a:srgbClr val="000000"/>
                </a:solidFill>
                <a:sym typeface="Arial" charset="0"/>
              </a:rPr>
              <a:t>All data available</a:t>
            </a:r>
          </a:p>
        </p:txBody>
      </p:sp>
      <p:sp>
        <p:nvSpPr>
          <p:cNvPr id="32804" name="Text Box 42"/>
          <p:cNvSpPr txBox="1">
            <a:spLocks noChangeArrowheads="1"/>
          </p:cNvSpPr>
          <p:nvPr/>
        </p:nvSpPr>
        <p:spPr bwMode="auto">
          <a:xfrm rot="1314741">
            <a:off x="2754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200" b="1">
                <a:solidFill>
                  <a:srgbClr val="990033"/>
                </a:solidFill>
                <a:sym typeface="Arial" charset="0"/>
              </a:rPr>
              <a:t>2: In hub A and C</a:t>
            </a:r>
          </a:p>
        </p:txBody>
      </p:sp>
      <p:sp>
        <p:nvSpPr>
          <p:cNvPr id="32805" name="Line 34"/>
          <p:cNvSpPr>
            <a:spLocks noChangeShapeType="1"/>
          </p:cNvSpPr>
          <p:nvPr/>
        </p:nvSpPr>
        <p:spPr bwMode="auto">
          <a:xfrm flipH="1" flipV="1">
            <a:off x="7170739" y="2432051"/>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8864"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42300" y="2141539"/>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1664"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72276"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81714"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7801"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58114"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86701" y="15621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62814"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72413" y="41560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21651" y="52355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07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0151" y="46767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95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44876" y="531812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9501" y="4706939"/>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00351"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47851"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69164" y="3151189"/>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38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GB">
                <a:solidFill>
                  <a:srgbClr val="77C9F2"/>
                </a:solidFill>
                <a:latin typeface="+mj-lt"/>
              </a:rPr>
              <a:t>Hubs &amp; metahub</a:t>
            </a:r>
          </a:p>
        </p:txBody>
      </p:sp>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12</a:t>
            </a:fld>
            <a:r>
              <a:rPr lang="en-GB"/>
              <a:t> </a:t>
            </a:r>
          </a:p>
        </p:txBody>
      </p:sp>
    </p:spTree>
    <p:extLst>
      <p:ext uri="{BB962C8B-B14F-4D97-AF65-F5344CB8AC3E}">
        <p14:creationId xmlns:p14="http://schemas.microsoft.com/office/powerpoint/2010/main" val="19587023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9323" y="989799"/>
            <a:ext cx="720080" cy="720080"/>
          </a:xfrm>
          <a:prstGeom prst="rect">
            <a:avLst/>
          </a:prstGeom>
        </p:spPr>
      </p:pic>
      <p:sp>
        <p:nvSpPr>
          <p:cNvPr id="33794" name="Oval 3"/>
          <p:cNvSpPr>
            <a:spLocks noChangeArrowheads="1"/>
          </p:cNvSpPr>
          <p:nvPr/>
        </p:nvSpPr>
        <p:spPr bwMode="auto">
          <a:xfrm>
            <a:off x="7038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462713" y="22320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7038975" y="25908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400926" y="2519364"/>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472364" y="2020889"/>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7185025" y="1916114"/>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7258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672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7258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616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688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472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3378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801938" y="52165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3330576" y="5527676"/>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729039"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829050" y="5262564"/>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594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741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457826" y="3557589"/>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389564"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7037388" y="2168525"/>
            <a:ext cx="43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GB" sz="1800">
                <a:solidFill>
                  <a:srgbClr val="000000"/>
                </a:solidFill>
                <a:sym typeface="Arial" charset="0"/>
              </a:rPr>
              <a:t>A</a:t>
            </a:r>
          </a:p>
        </p:txBody>
      </p:sp>
      <p:sp>
        <p:nvSpPr>
          <p:cNvPr id="33816" name="Text Box 26"/>
          <p:cNvSpPr txBox="1">
            <a:spLocks noChangeArrowheads="1"/>
          </p:cNvSpPr>
          <p:nvPr/>
        </p:nvSpPr>
        <p:spPr bwMode="auto">
          <a:xfrm>
            <a:off x="7300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800">
                <a:solidFill>
                  <a:srgbClr val="000000"/>
                </a:solidFill>
                <a:sym typeface="Arial" charset="0"/>
              </a:rPr>
              <a:t>C</a:t>
            </a:r>
          </a:p>
        </p:txBody>
      </p:sp>
      <p:sp>
        <p:nvSpPr>
          <p:cNvPr id="33817" name="Text Box 27"/>
          <p:cNvSpPr txBox="1">
            <a:spLocks noChangeArrowheads="1"/>
          </p:cNvSpPr>
          <p:nvPr/>
        </p:nvSpPr>
        <p:spPr bwMode="auto">
          <a:xfrm>
            <a:off x="3433763" y="5173664"/>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800">
                <a:solidFill>
                  <a:srgbClr val="000000"/>
                </a:solidFill>
                <a:sym typeface="Arial" charset="0"/>
              </a:rPr>
              <a:t>B</a:t>
            </a:r>
          </a:p>
        </p:txBody>
      </p:sp>
      <p:cxnSp>
        <p:nvCxnSpPr>
          <p:cNvPr id="33818" name="Straight Connector 2"/>
          <p:cNvCxnSpPr>
            <a:cxnSpLocks noChangeShapeType="1"/>
          </p:cNvCxnSpPr>
          <p:nvPr/>
        </p:nvCxnSpPr>
        <p:spPr bwMode="auto">
          <a:xfrm>
            <a:off x="2801938" y="4113214"/>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2178051" y="3362326"/>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GB" sz="2000" b="1">
                <a:solidFill>
                  <a:srgbClr val="00B0F0"/>
                </a:solidFill>
                <a:latin typeface="Consolas" pitchFamily="49" charset="0"/>
              </a:rPr>
              <a:t>InterMed</a:t>
            </a:r>
          </a:p>
          <a:p>
            <a:pPr algn="ctr" eaLnBrk="0" hangingPunct="0">
              <a:buSzPct val="100000"/>
            </a:pPr>
            <a:r>
              <a:rPr lang="en-GB"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409701"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1371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1371601" y="3911601"/>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801939"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433764"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519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4333876"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3263" y="1603376"/>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89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06268"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2647" y="2305845"/>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3601" y="3990976"/>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3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4713" y="2571751"/>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49626" y="418147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65376"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00376" y="55753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73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33864" y="49085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45226"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73888" y="13398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48626"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04163" y="266700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19876" y="26733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21651" y="5200651"/>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5601" y="4338639"/>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65988" y="38290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62688" y="4732339"/>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07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87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GB">
                <a:latin typeface="+mj-lt"/>
              </a:rPr>
              <a:t>Health vaults</a:t>
            </a:r>
          </a:p>
        </p:txBody>
      </p:sp>
      <p:cxnSp>
        <p:nvCxnSpPr>
          <p:cNvPr id="67" name="Straight Connector 21"/>
          <p:cNvCxnSpPr>
            <a:cxnSpLocks noChangeShapeType="1"/>
            <a:stCxn id="61" idx="3"/>
          </p:cNvCxnSpPr>
          <p:nvPr/>
        </p:nvCxnSpPr>
        <p:spPr bwMode="auto">
          <a:xfrm>
            <a:off x="2879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13</a:t>
            </a:fld>
            <a:r>
              <a:rPr lang="en-GB"/>
              <a:t> </a:t>
            </a:r>
          </a:p>
        </p:txBody>
      </p:sp>
    </p:spTree>
    <p:extLst>
      <p:ext uri="{BB962C8B-B14F-4D97-AF65-F5344CB8AC3E}">
        <p14:creationId xmlns:p14="http://schemas.microsoft.com/office/powerpoint/2010/main" val="196362622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t>Basic architecture</a:t>
            </a:r>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813" y="581025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855663" y="3857626"/>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8216901" y="3851276"/>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1365251" y="3859214"/>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latin typeface="Calibri"/>
            </a:endParaRPr>
          </a:p>
          <a:p>
            <a:pPr algn="ctr">
              <a:defRPr/>
            </a:pPr>
            <a:endParaRPr lang="en-GB" sz="2400" b="1" i="1">
              <a:solidFill>
                <a:srgbClr val="FFFFFF"/>
              </a:solidFill>
              <a:effectLst>
                <a:outerShdw blurRad="38100" dist="38100" dir="2700000" algn="tl">
                  <a:srgbClr val="000000"/>
                </a:outerShdw>
              </a:effectLst>
              <a:latin typeface="Calibri"/>
            </a:endParaRPr>
          </a:p>
        </p:txBody>
      </p:sp>
      <p:sp>
        <p:nvSpPr>
          <p:cNvPr id="96265" name="Oval 86"/>
          <p:cNvSpPr>
            <a:spLocks noChangeArrowheads="1"/>
          </p:cNvSpPr>
          <p:nvPr/>
        </p:nvSpPr>
        <p:spPr bwMode="auto">
          <a:xfrm>
            <a:off x="2135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8040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538414" y="4117976"/>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en-GB" sz="2400" b="1" i="1">
                <a:solidFill>
                  <a:srgbClr val="FFFFFF"/>
                </a:solidFill>
                <a:effectLst>
                  <a:outerShdw blurRad="38100" dist="38100" dir="2700000" algn="tl">
                    <a:srgbClr val="000000"/>
                  </a:outerShdw>
                </a:effectLst>
                <a:latin typeface="Calibri"/>
              </a:rPr>
              <a:t>Basic services</a:t>
            </a:r>
          </a:p>
          <a:p>
            <a:pPr algn="ctr">
              <a:defRPr/>
            </a:pPr>
            <a:r>
              <a:rPr lang="en-GB" sz="2400" b="1" i="1">
                <a:solidFill>
                  <a:srgbClr val="3E6E5A"/>
                </a:solidFill>
                <a:effectLst>
                  <a:outerShdw blurRad="38100" dist="38100" dir="2700000" algn="tl">
                    <a:srgbClr val="000000"/>
                  </a:outerShdw>
                </a:effectLst>
                <a:latin typeface="Calibri"/>
              </a:rPr>
              <a:t>eHealth </a:t>
            </a:r>
            <a:r>
              <a:rPr lang="en-GB" sz="2400" b="1" i="1">
                <a:effectLst>
                  <a:outerShdw blurRad="38100" dist="38100" dir="2700000" algn="tl">
                    <a:srgbClr val="000000"/>
                  </a:outerShdw>
                </a:effectLst>
                <a:latin typeface="Calibri"/>
              </a:rPr>
              <a:t>platform</a:t>
            </a:r>
          </a:p>
        </p:txBody>
      </p:sp>
      <p:sp>
        <p:nvSpPr>
          <p:cNvPr id="96268" name="Text Box 89"/>
          <p:cNvSpPr txBox="1">
            <a:spLocks noChangeArrowheads="1"/>
          </p:cNvSpPr>
          <p:nvPr/>
        </p:nvSpPr>
        <p:spPr bwMode="auto">
          <a:xfrm>
            <a:off x="804863" y="4332289"/>
            <a:ext cx="1383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GB" b="1" i="1">
                <a:solidFill>
                  <a:srgbClr val="000000"/>
                </a:solidFill>
              </a:rPr>
              <a:t>Network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656139"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857625" y="1289050"/>
            <a:ext cx="2286000" cy="762000"/>
          </a:xfrm>
          <a:prstGeom prst="ellipse">
            <a:avLst/>
          </a:prstGeom>
          <a:noFill/>
          <a:ln w="9525">
            <a:noFill/>
            <a:round/>
            <a:headEnd/>
            <a:tailEnd/>
          </a:ln>
          <a:effectLst/>
        </p:spPr>
        <p:txBody>
          <a:bodyPr wrap="none" anchor="ctr"/>
          <a:lstStyle/>
          <a:p>
            <a:pPr algn="ctr">
              <a:defRPr/>
            </a:pPr>
            <a:r>
              <a:rPr lang="en-GB" sz="2000" b="1" i="1">
                <a:solidFill>
                  <a:srgbClr val="000000"/>
                </a:solidFill>
                <a:effectLst>
                  <a:outerShdw blurRad="38100" dist="38100" dir="2700000" algn="tl">
                    <a:srgbClr val="C0C0C0"/>
                  </a:outerShdw>
                </a:effectLst>
                <a:latin typeface="Calibri"/>
              </a:rPr>
              <a:t>Patients, health care providers</a:t>
            </a:r>
          </a:p>
          <a:p>
            <a:pPr algn="ctr">
              <a:defRPr/>
            </a:pPr>
            <a:r>
              <a:rPr lang="en-GB" sz="2000" b="1" i="1">
                <a:solidFill>
                  <a:srgbClr val="000000"/>
                </a:solidFill>
                <a:effectLst>
                  <a:outerShdw blurRad="38100" dist="38100" dir="2700000" algn="tl">
                    <a:srgbClr val="C0C0C0"/>
                  </a:outerShdw>
                </a:effectLst>
                <a:latin typeface="Calibri"/>
              </a:rPr>
              <a:t>and health care institutions</a:t>
            </a:r>
          </a:p>
        </p:txBody>
      </p:sp>
      <p:sp>
        <p:nvSpPr>
          <p:cNvPr id="86" name="AutoShape 13"/>
          <p:cNvSpPr>
            <a:spLocks noChangeArrowheads="1"/>
          </p:cNvSpPr>
          <p:nvPr/>
        </p:nvSpPr>
        <p:spPr bwMode="blackWhite">
          <a:xfrm>
            <a:off x="6307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en-GB" sz="2000" b="1" i="1">
                <a:solidFill>
                  <a:srgbClr val="FFCC99"/>
                </a:solidFill>
                <a:effectLst>
                  <a:outerShdw blurRad="38100" dist="38100" dir="2700000" algn="tl">
                    <a:srgbClr val="000000"/>
                  </a:outerShdw>
                </a:effectLst>
                <a:latin typeface="Calibri"/>
              </a:rPr>
              <a:t>VAS</a:t>
            </a:r>
          </a:p>
        </p:txBody>
      </p:sp>
      <p:sp>
        <p:nvSpPr>
          <p:cNvPr id="87" name="AutoShape 14"/>
          <p:cNvSpPr>
            <a:spLocks noChangeArrowheads="1"/>
          </p:cNvSpPr>
          <p:nvPr/>
        </p:nvSpPr>
        <p:spPr bwMode="blackWhite">
          <a:xfrm>
            <a:off x="7605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en-GB" sz="2000" b="1" i="1">
                <a:solidFill>
                  <a:srgbClr val="FFCC99"/>
                </a:solidFill>
                <a:effectLst>
                  <a:outerShdw blurRad="38100" dist="38100" dir="2700000" algn="tl">
                    <a:srgbClr val="000000"/>
                  </a:outerShdw>
                </a:effectLst>
                <a:latin typeface="Calibri"/>
              </a:rPr>
              <a:t>VAS</a:t>
            </a:r>
          </a:p>
        </p:txBody>
      </p:sp>
      <p:sp>
        <p:nvSpPr>
          <p:cNvPr id="88" name="AutoShape 16"/>
          <p:cNvSpPr>
            <a:spLocks noChangeArrowheads="1"/>
          </p:cNvSpPr>
          <p:nvPr/>
        </p:nvSpPr>
        <p:spPr bwMode="blackWhite">
          <a:xfrm>
            <a:off x="5122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en-GB" sz="2000" b="1" i="1">
                <a:solidFill>
                  <a:srgbClr val="FFCC99"/>
                </a:solidFill>
                <a:effectLst>
                  <a:outerShdw blurRad="38100" dist="38100" dir="2700000" algn="tl">
                    <a:srgbClr val="000000"/>
                  </a:outerShdw>
                </a:effectLst>
                <a:latin typeface="Calibri"/>
              </a:rPr>
              <a:t>VAS</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9301"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817501" y="6091238"/>
            <a:ext cx="150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000" b="1" i="1">
                <a:solidFill>
                  <a:srgbClr val="CC9900"/>
                </a:solidFill>
                <a:latin typeface="Calibri" pitchFamily="34" charset="0"/>
              </a:rPr>
              <a:t>Suppliers</a:t>
            </a:r>
          </a:p>
        </p:txBody>
      </p:sp>
      <p:sp>
        <p:nvSpPr>
          <p:cNvPr id="96276" name="Rectangle 22"/>
          <p:cNvSpPr>
            <a:spLocks noChangeArrowheads="1"/>
          </p:cNvSpPr>
          <p:nvPr/>
        </p:nvSpPr>
        <p:spPr bwMode="auto">
          <a:xfrm>
            <a:off x="776461" y="3468688"/>
            <a:ext cx="13299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000" b="1" i="1">
                <a:solidFill>
                  <a:srgbClr val="CC9900"/>
                </a:solidFill>
                <a:latin typeface="Calibri" pitchFamily="34" charset="0"/>
              </a:rPr>
              <a:t>Users</a:t>
            </a:r>
          </a:p>
        </p:txBody>
      </p:sp>
      <p:sp>
        <p:nvSpPr>
          <p:cNvPr id="92" name="AutoShape 23">
            <a:hlinkClick r:id="" action="ppaction://noaction" highlightClick="1"/>
          </p:cNvPr>
          <p:cNvSpPr>
            <a:spLocks noChangeArrowheads="1"/>
          </p:cNvSpPr>
          <p:nvPr/>
        </p:nvSpPr>
        <p:spPr bwMode="blackWhite">
          <a:xfrm>
            <a:off x="3873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en-GB" sz="1400" i="1">
                <a:solidFill>
                  <a:srgbClr val="3E6E5A"/>
                </a:solidFill>
                <a:effectLst>
                  <a:outerShdw blurRad="38100" dist="38100" dir="2700000" algn="tl">
                    <a:srgbClr val="000000"/>
                  </a:outerShdw>
                </a:effectLst>
                <a:latin typeface="Calibri"/>
              </a:rPr>
              <a:t>eHealth</a:t>
            </a:r>
            <a:r>
              <a:rPr lang="en-GB" sz="1400" i="1">
                <a:effectLst>
                  <a:outerShdw blurRad="38100" dist="38100" dir="2700000" algn="tl">
                    <a:srgbClr val="000000"/>
                  </a:outerShdw>
                </a:effectLst>
                <a:latin typeface="Calibri"/>
              </a:rPr>
              <a:t> </a:t>
            </a:r>
            <a:r>
              <a:rPr lang="en-GB" sz="1400" i="1">
                <a:solidFill>
                  <a:srgbClr val="FFFFFF"/>
                </a:solidFill>
                <a:effectLst>
                  <a:outerShdw blurRad="38100" dist="38100" dir="2700000" algn="tl">
                    <a:srgbClr val="000000"/>
                  </a:outerShdw>
                </a:effectLst>
                <a:latin typeface="Calibri"/>
              </a:rPr>
              <a:t>portal</a:t>
            </a:r>
          </a:p>
        </p:txBody>
      </p:sp>
      <p:grpSp>
        <p:nvGrpSpPr>
          <p:cNvPr id="96278" name="Group 24"/>
          <p:cNvGrpSpPr>
            <a:grpSpLocks/>
          </p:cNvGrpSpPr>
          <p:nvPr/>
        </p:nvGrpSpPr>
        <p:grpSpPr bwMode="auto">
          <a:xfrm>
            <a:off x="1141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en-GB" sz="1400" i="1">
                  <a:solidFill>
                    <a:srgbClr val="FFFFFF"/>
                  </a:solidFill>
                  <a:effectLst>
                    <a:outerShdw blurRad="38100" dist="38100" dir="2700000" algn="tl">
                      <a:srgbClr val="000000"/>
                    </a:outerShdw>
                  </a:effectLst>
                  <a:latin typeface="Calibri"/>
                </a:rPr>
                <a:t>Health portal</a:t>
              </a: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en-GB" sz="1600" b="1" i="1">
                  <a:solidFill>
                    <a:srgbClr val="FFFFFF"/>
                  </a:solidFill>
                  <a:effectLst>
                    <a:outerShdw blurRad="38100" dist="38100" dir="2700000" algn="tl">
                      <a:srgbClr val="000000"/>
                    </a:outerShdw>
                  </a:effectLst>
                  <a:latin typeface="Calibri"/>
                </a:rPr>
                <a:t>AVS</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553200" y="2028826"/>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en-GB" sz="1400" i="1">
                <a:solidFill>
                  <a:srgbClr val="FFFFFF"/>
                </a:solidFill>
                <a:effectLst>
                  <a:outerShdw blurRad="38100" dist="38100" dir="2700000" algn="tl">
                    <a:srgbClr val="000000"/>
                  </a:outerShdw>
                </a:effectLst>
                <a:latin typeface="Calibri"/>
              </a:rPr>
              <a:t>Software health care institution</a:t>
            </a:r>
          </a:p>
        </p:txBody>
      </p:sp>
      <p:sp>
        <p:nvSpPr>
          <p:cNvPr id="101" name="AutoShape 32">
            <a:hlinkClick r:id="" action="ppaction://noaction" highlightClick="1"/>
          </p:cNvPr>
          <p:cNvSpPr>
            <a:spLocks noChangeArrowheads="1"/>
          </p:cNvSpPr>
          <p:nvPr/>
        </p:nvSpPr>
        <p:spPr bwMode="blackWhite">
          <a:xfrm>
            <a:off x="6961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2" name="AutoShape 33">
            <a:hlinkClick r:id="" action="ppaction://noaction" highlightClick="1"/>
          </p:cNvPr>
          <p:cNvSpPr>
            <a:spLocks noChangeArrowheads="1"/>
          </p:cNvSpPr>
          <p:nvPr/>
        </p:nvSpPr>
        <p:spPr bwMode="blackWhite">
          <a:xfrm>
            <a:off x="7024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3" name="AutoShape 34">
            <a:hlinkClick r:id="" action="ppaction://noaction" highlightClick="1"/>
          </p:cNvPr>
          <p:cNvSpPr>
            <a:spLocks noChangeArrowheads="1"/>
          </p:cNvSpPr>
          <p:nvPr/>
        </p:nvSpPr>
        <p:spPr bwMode="blackWhite">
          <a:xfrm>
            <a:off x="7088188" y="2633664"/>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4" name="AutoShape 35">
            <a:hlinkClick r:id="" action="ppaction://noaction" highlightClick="1"/>
          </p:cNvPr>
          <p:cNvSpPr>
            <a:spLocks noChangeArrowheads="1"/>
          </p:cNvSpPr>
          <p:nvPr/>
        </p:nvSpPr>
        <p:spPr bwMode="blackWhite">
          <a:xfrm>
            <a:off x="7151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en-GB" sz="1600" b="1" i="1">
                <a:solidFill>
                  <a:srgbClr val="FFFFFF"/>
                </a:solidFill>
                <a:effectLst>
                  <a:outerShdw blurRad="38100" dist="38100" dir="2700000" algn="tl">
                    <a:srgbClr val="000000"/>
                  </a:outerShdw>
                </a:effectLst>
                <a:latin typeface="Calibri"/>
              </a:rPr>
              <a:t>AVS</a:t>
            </a:r>
          </a:p>
        </p:txBody>
      </p:sp>
      <p:sp>
        <p:nvSpPr>
          <p:cNvPr id="105" name="AutoShape 36">
            <a:hlinkClick r:id="" action="ppaction://noaction" highlightClick="1"/>
          </p:cNvPr>
          <p:cNvSpPr>
            <a:spLocks noChangeArrowheads="1"/>
          </p:cNvSpPr>
          <p:nvPr/>
        </p:nvSpPr>
        <p:spPr bwMode="blackWhite">
          <a:xfrm>
            <a:off x="5245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en-GB" sz="1400" i="1">
                <a:solidFill>
                  <a:srgbClr val="FFFFFF"/>
                </a:solidFill>
                <a:effectLst>
                  <a:outerShdw blurRad="38100" dist="38100" dir="2700000" algn="tl">
                    <a:srgbClr val="000000"/>
                  </a:outerShdw>
                </a:effectLst>
                <a:latin typeface="Calibri"/>
              </a:rPr>
              <a:t>MyCareNet</a:t>
            </a:r>
          </a:p>
        </p:txBody>
      </p:sp>
      <p:sp>
        <p:nvSpPr>
          <p:cNvPr id="106" name="AutoShape 37">
            <a:hlinkClick r:id="" action="ppaction://noaction" highlightClick="1"/>
          </p:cNvPr>
          <p:cNvSpPr>
            <a:spLocks noChangeArrowheads="1"/>
          </p:cNvSpPr>
          <p:nvPr/>
        </p:nvSpPr>
        <p:spPr bwMode="blackWhite">
          <a:xfrm>
            <a:off x="5694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7" name="AutoShape 38">
            <a:hlinkClick r:id="" action="ppaction://noaction" highlightClick="1"/>
          </p:cNvPr>
          <p:cNvSpPr>
            <a:spLocks noChangeArrowheads="1"/>
          </p:cNvSpPr>
          <p:nvPr/>
        </p:nvSpPr>
        <p:spPr bwMode="blackWhite">
          <a:xfrm>
            <a:off x="5757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8" name="AutoShape 39">
            <a:hlinkClick r:id="" action="ppaction://noaction" highlightClick="1"/>
          </p:cNvPr>
          <p:cNvSpPr>
            <a:spLocks noChangeArrowheads="1"/>
          </p:cNvSpPr>
          <p:nvPr/>
        </p:nvSpPr>
        <p:spPr bwMode="blackWhite">
          <a:xfrm>
            <a:off x="5822951"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9" name="AutoShape 40">
            <a:hlinkClick r:id="" action="ppaction://noaction" highlightClick="1"/>
          </p:cNvPr>
          <p:cNvSpPr>
            <a:spLocks noChangeArrowheads="1"/>
          </p:cNvSpPr>
          <p:nvPr/>
        </p:nvSpPr>
        <p:spPr bwMode="blackWhite">
          <a:xfrm>
            <a:off x="5886450" y="30051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en-GB" sz="1600" b="1" i="1">
                <a:solidFill>
                  <a:srgbClr val="FFFFFF"/>
                </a:solidFill>
                <a:effectLst>
                  <a:outerShdw blurRad="38100" dist="38100" dir="2700000" algn="tl">
                    <a:srgbClr val="000000"/>
                  </a:outerShdw>
                </a:effectLst>
                <a:latin typeface="Calibri"/>
              </a:rPr>
              <a:t>AVS</a:t>
            </a:r>
          </a:p>
        </p:txBody>
      </p:sp>
      <p:sp>
        <p:nvSpPr>
          <p:cNvPr id="110" name="AutoShape 41">
            <a:hlinkClick r:id="" action="ppaction://noaction" highlightClick="1"/>
          </p:cNvPr>
          <p:cNvSpPr>
            <a:spLocks noChangeArrowheads="1"/>
          </p:cNvSpPr>
          <p:nvPr/>
        </p:nvSpPr>
        <p:spPr bwMode="blackWhite">
          <a:xfrm>
            <a:off x="7739064" y="1565276"/>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en-GB" sz="1400" i="1">
                <a:solidFill>
                  <a:srgbClr val="FFFFFF"/>
                </a:solidFill>
                <a:effectLst>
                  <a:outerShdw blurRad="38100" dist="38100" dir="2700000" algn="tl">
                    <a:srgbClr val="000000"/>
                  </a:outerShdw>
                </a:effectLst>
                <a:latin typeface="Calibri"/>
              </a:rPr>
              <a:t>Software health care provider</a:t>
            </a:r>
          </a:p>
        </p:txBody>
      </p:sp>
      <p:sp>
        <p:nvSpPr>
          <p:cNvPr id="111" name="AutoShape 46"/>
          <p:cNvSpPr>
            <a:spLocks noChangeArrowheads="1"/>
          </p:cNvSpPr>
          <p:nvPr/>
        </p:nvSpPr>
        <p:spPr bwMode="auto">
          <a:xfrm>
            <a:off x="1979613" y="2538414"/>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2" name="AutoShape 47"/>
          <p:cNvSpPr>
            <a:spLocks noChangeArrowheads="1"/>
          </p:cNvSpPr>
          <p:nvPr/>
        </p:nvSpPr>
        <p:spPr bwMode="auto">
          <a:xfrm>
            <a:off x="8316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3" name="AutoShape 49"/>
          <p:cNvSpPr>
            <a:spLocks noChangeArrowheads="1"/>
          </p:cNvSpPr>
          <p:nvPr/>
        </p:nvSpPr>
        <p:spPr bwMode="auto">
          <a:xfrm>
            <a:off x="7302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4" name="AutoShape 50"/>
          <p:cNvSpPr>
            <a:spLocks noChangeArrowheads="1"/>
          </p:cNvSpPr>
          <p:nvPr/>
        </p:nvSpPr>
        <p:spPr bwMode="auto">
          <a:xfrm>
            <a:off x="4330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5" name="AutoShape 51"/>
          <p:cNvSpPr>
            <a:spLocks noChangeArrowheads="1"/>
          </p:cNvSpPr>
          <p:nvPr/>
        </p:nvSpPr>
        <p:spPr bwMode="auto">
          <a:xfrm>
            <a:off x="5664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6" name="AutoShape 52"/>
          <p:cNvSpPr>
            <a:spLocks noChangeArrowheads="1"/>
          </p:cNvSpPr>
          <p:nvPr/>
        </p:nvSpPr>
        <p:spPr bwMode="auto">
          <a:xfrm rot="5400000">
            <a:off x="2998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7" name="AutoShape 53"/>
          <p:cNvSpPr>
            <a:spLocks noChangeArrowheads="1"/>
          </p:cNvSpPr>
          <p:nvPr/>
        </p:nvSpPr>
        <p:spPr bwMode="auto">
          <a:xfrm rot="5400000">
            <a:off x="1620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8" name="AutoShape 54"/>
          <p:cNvSpPr>
            <a:spLocks noChangeArrowheads="1"/>
          </p:cNvSpPr>
          <p:nvPr/>
        </p:nvSpPr>
        <p:spPr bwMode="auto">
          <a:xfrm rot="5400000">
            <a:off x="5727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9" name="AutoShape 55"/>
          <p:cNvSpPr>
            <a:spLocks noChangeArrowheads="1"/>
          </p:cNvSpPr>
          <p:nvPr/>
        </p:nvSpPr>
        <p:spPr bwMode="auto">
          <a:xfrm rot="5400000">
            <a:off x="8189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20" name="AutoShape 56"/>
          <p:cNvSpPr>
            <a:spLocks noChangeArrowheads="1"/>
          </p:cNvSpPr>
          <p:nvPr/>
        </p:nvSpPr>
        <p:spPr bwMode="auto">
          <a:xfrm rot="5400000">
            <a:off x="7003257" y="1221582"/>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21" name="AutoShape 59">
            <a:hlinkClick r:id="" action="ppaction://noaction" highlightClick="1"/>
          </p:cNvPr>
          <p:cNvSpPr>
            <a:spLocks noChangeArrowheads="1"/>
          </p:cNvSpPr>
          <p:nvPr/>
        </p:nvSpPr>
        <p:spPr bwMode="blackWhite">
          <a:xfrm>
            <a:off x="2501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en-GB" sz="1400" i="1">
                <a:solidFill>
                  <a:srgbClr val="FFFFFF"/>
                </a:solidFill>
                <a:effectLst>
                  <a:outerShdw blurRad="38100" dist="38100" dir="2700000" algn="tl">
                    <a:srgbClr val="000000"/>
                  </a:outerShdw>
                </a:effectLst>
                <a:latin typeface="Calibri"/>
              </a:rPr>
              <a:t>Website NIHDI</a:t>
            </a:r>
          </a:p>
        </p:txBody>
      </p:sp>
      <p:sp>
        <p:nvSpPr>
          <p:cNvPr id="122" name="AutoShape 60">
            <a:hlinkClick r:id="" action="ppaction://noaction" highlightClick="1"/>
          </p:cNvPr>
          <p:cNvSpPr>
            <a:spLocks noChangeArrowheads="1"/>
          </p:cNvSpPr>
          <p:nvPr/>
        </p:nvSpPr>
        <p:spPr bwMode="blackWhite">
          <a:xfrm>
            <a:off x="2951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3" name="AutoShape 61">
            <a:hlinkClick r:id="" action="ppaction://noaction" highlightClick="1"/>
          </p:cNvPr>
          <p:cNvSpPr>
            <a:spLocks noChangeArrowheads="1"/>
          </p:cNvSpPr>
          <p:nvPr/>
        </p:nvSpPr>
        <p:spPr bwMode="blackWhite">
          <a:xfrm>
            <a:off x="3014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4" name="AutoShape 62">
            <a:hlinkClick r:id="" action="ppaction://noaction" highlightClick="1"/>
          </p:cNvPr>
          <p:cNvSpPr>
            <a:spLocks noChangeArrowheads="1"/>
          </p:cNvSpPr>
          <p:nvPr/>
        </p:nvSpPr>
        <p:spPr bwMode="blackWhite">
          <a:xfrm>
            <a:off x="3079751"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5" name="AutoShape 63">
            <a:hlinkClick r:id="" action="ppaction://noaction" highlightClick="1"/>
          </p:cNvPr>
          <p:cNvSpPr>
            <a:spLocks noChangeArrowheads="1"/>
          </p:cNvSpPr>
          <p:nvPr/>
        </p:nvSpPr>
        <p:spPr bwMode="blackWhite">
          <a:xfrm>
            <a:off x="3143250" y="27003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en-GB" sz="1600" b="1" i="1">
                <a:solidFill>
                  <a:srgbClr val="FFFFFF"/>
                </a:solidFill>
                <a:effectLst>
                  <a:outerShdw blurRad="38100" dist="38100" dir="2700000" algn="tl">
                    <a:srgbClr val="000000"/>
                  </a:outerShdw>
                </a:effectLst>
                <a:latin typeface="Calibri"/>
              </a:rPr>
              <a:t>AVS</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363" y="312420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821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en-GB" sz="2000" b="1" i="1">
                <a:solidFill>
                  <a:srgbClr val="FFCC99"/>
                </a:solidFill>
                <a:effectLst>
                  <a:outerShdw blurRad="38100" dist="38100" dir="2700000" algn="tl">
                    <a:srgbClr val="000000"/>
                  </a:outerShdw>
                </a:effectLst>
                <a:latin typeface="Calibri"/>
              </a:rPr>
              <a:t>VAS</a:t>
            </a:r>
          </a:p>
        </p:txBody>
      </p:sp>
      <p:sp>
        <p:nvSpPr>
          <p:cNvPr id="128" name="AutoShape 69"/>
          <p:cNvSpPr>
            <a:spLocks noChangeArrowheads="1"/>
          </p:cNvSpPr>
          <p:nvPr/>
        </p:nvSpPr>
        <p:spPr bwMode="blackWhite">
          <a:xfrm>
            <a:off x="2457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en-GB" sz="2000" b="1" i="1">
                <a:solidFill>
                  <a:srgbClr val="FFCC99"/>
                </a:solidFill>
                <a:effectLst>
                  <a:outerShdw blurRad="38100" dist="38100" dir="2700000" algn="tl">
                    <a:srgbClr val="000000"/>
                  </a:outerShdw>
                </a:effectLst>
                <a:latin typeface="Calibri"/>
              </a:rPr>
              <a:t>VAS</a:t>
            </a:r>
          </a:p>
        </p:txBody>
      </p:sp>
      <p:sp>
        <p:nvSpPr>
          <p:cNvPr id="129" name="AutoShape 73"/>
          <p:cNvSpPr>
            <a:spLocks noChangeArrowheads="1"/>
          </p:cNvSpPr>
          <p:nvPr/>
        </p:nvSpPr>
        <p:spPr bwMode="blackWhite">
          <a:xfrm>
            <a:off x="1136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en-GB" sz="2000" b="1" i="1">
                <a:solidFill>
                  <a:srgbClr val="FFCC99"/>
                </a:solidFill>
                <a:effectLst>
                  <a:outerShdw blurRad="38100" dist="38100" dir="2700000" algn="tl">
                    <a:srgbClr val="000000"/>
                  </a:outerShdw>
                </a:effectLst>
                <a:latin typeface="Calibri"/>
              </a:rPr>
              <a:t>VAS</a:t>
            </a:r>
          </a:p>
        </p:txBody>
      </p:sp>
      <p:sp>
        <p:nvSpPr>
          <p:cNvPr id="130" name="AutoShape 48"/>
          <p:cNvSpPr>
            <a:spLocks noChangeArrowheads="1"/>
          </p:cNvSpPr>
          <p:nvPr/>
        </p:nvSpPr>
        <p:spPr bwMode="auto">
          <a:xfrm>
            <a:off x="3187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96310" name="AutoShape 17"/>
          <p:cNvSpPr>
            <a:spLocks noChangeArrowheads="1"/>
          </p:cNvSpPr>
          <p:nvPr/>
        </p:nvSpPr>
        <p:spPr bwMode="auto">
          <a:xfrm>
            <a:off x="5351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535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834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4049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686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1365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573339"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3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6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6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2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8216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3" name="AutoShape 33">
            <a:hlinkClick r:id="" action="ppaction://noaction" highlightClick="1"/>
          </p:cNvPr>
          <p:cNvSpPr>
            <a:spLocks noChangeArrowheads="1"/>
          </p:cNvSpPr>
          <p:nvPr/>
        </p:nvSpPr>
        <p:spPr bwMode="blackWhite">
          <a:xfrm>
            <a:off x="8280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4" name="AutoShape 34">
            <a:hlinkClick r:id="" action="ppaction://noaction" highlightClick="1"/>
          </p:cNvPr>
          <p:cNvSpPr>
            <a:spLocks noChangeArrowheads="1"/>
          </p:cNvSpPr>
          <p:nvPr/>
        </p:nvSpPr>
        <p:spPr bwMode="blackWhite">
          <a:xfrm>
            <a:off x="8343900" y="22050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5" name="AutoShape 35">
            <a:hlinkClick r:id="" action="ppaction://noaction" highlightClick="1"/>
          </p:cNvPr>
          <p:cNvSpPr>
            <a:spLocks noChangeArrowheads="1"/>
          </p:cNvSpPr>
          <p:nvPr/>
        </p:nvSpPr>
        <p:spPr bwMode="blackWhite">
          <a:xfrm>
            <a:off x="8407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en-GB" sz="1600" b="1" i="1">
                <a:solidFill>
                  <a:srgbClr val="FFFFFF"/>
                </a:solidFill>
                <a:effectLst>
                  <a:outerShdw blurRad="38100" dist="38100" dir="2700000" algn="tl">
                    <a:srgbClr val="000000"/>
                  </a:outerShdw>
                </a:effectLst>
                <a:latin typeface="Calibri"/>
              </a:rPr>
              <a:t>AVS</a:t>
            </a:r>
          </a:p>
        </p:txBody>
      </p:sp>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14</a:t>
            </a:fld>
            <a:r>
              <a:rPr lang="en-GB"/>
              <a:t> </a:t>
            </a:r>
          </a:p>
        </p:txBody>
      </p:sp>
    </p:spTree>
    <p:extLst>
      <p:ext uri="{BB962C8B-B14F-4D97-AF65-F5344CB8AC3E}">
        <p14:creationId xmlns:p14="http://schemas.microsoft.com/office/powerpoint/2010/main" val="202947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Data sharing consent</a:t>
            </a:r>
          </a:p>
        </p:txBody>
      </p:sp>
      <p:sp>
        <p:nvSpPr>
          <p:cNvPr id="3" name="Content Placeholder 2"/>
          <p:cNvSpPr>
            <a:spLocks noGrp="1"/>
          </p:cNvSpPr>
          <p:nvPr>
            <p:ph idx="1"/>
          </p:nvPr>
        </p:nvSpPr>
        <p:spPr/>
        <p:txBody>
          <a:bodyPr/>
          <a:lstStyle/>
          <a:p>
            <a:pPr lvl="2"/>
            <a:endParaRPr lang="fr-BE" smtClean="0"/>
          </a:p>
          <a:p>
            <a:pPr lvl="2"/>
            <a:endParaRPr lang="fr-BE" smtClean="0"/>
          </a:p>
          <a:p>
            <a:pPr lvl="2"/>
            <a:endParaRPr lang="fr-BE" smtClean="0"/>
          </a:p>
          <a:p>
            <a:endParaRPr lang="fr-BE" dirty="0" smtClean="0"/>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15</a:t>
            </a:fld>
            <a:r>
              <a:rPr lang="en-GB"/>
              <a:t> </a:t>
            </a:r>
          </a:p>
        </p:txBody>
      </p:sp>
      <p:pic>
        <p:nvPicPr>
          <p:cNvPr id="4" name="Picture 3"/>
          <p:cNvPicPr>
            <a:picLocks noChangeAspect="1"/>
          </p:cNvPicPr>
          <p:nvPr/>
        </p:nvPicPr>
        <p:blipFill>
          <a:blip r:embed="rId3"/>
          <a:stretch>
            <a:fillRect/>
          </a:stretch>
        </p:blipFill>
        <p:spPr>
          <a:xfrm>
            <a:off x="1136576" y="1124744"/>
            <a:ext cx="7843729" cy="5112568"/>
          </a:xfrm>
          <a:prstGeom prst="rect">
            <a:avLst/>
          </a:prstGeom>
        </p:spPr>
      </p:pic>
    </p:spTree>
    <p:extLst>
      <p:ext uri="{BB962C8B-B14F-4D97-AF65-F5344CB8AC3E}">
        <p14:creationId xmlns:p14="http://schemas.microsoft.com/office/powerpoint/2010/main" val="2311706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Roadmap 2.0: health care providers</a:t>
            </a:r>
          </a:p>
        </p:txBody>
      </p:sp>
      <p:sp>
        <p:nvSpPr>
          <p:cNvPr id="3" name="Content Placeholder 2"/>
          <p:cNvSpPr>
            <a:spLocks noGrp="1"/>
          </p:cNvSpPr>
          <p:nvPr>
            <p:ph idx="1"/>
          </p:nvPr>
        </p:nvSpPr>
        <p:spPr/>
        <p:txBody>
          <a:bodyPr/>
          <a:lstStyle/>
          <a:p>
            <a:pPr>
              <a:buFont typeface="Calibri" panose="020F0502020204030204" pitchFamily="34" charset="0"/>
              <a:buChar char="◌"/>
            </a:pPr>
            <a:r>
              <a:rPr lang="en-GB" dirty="0"/>
              <a:t>Each hospital has an integrated, multi-disciplinary </a:t>
            </a:r>
            <a:r>
              <a:rPr lang="en-GB" dirty="0" smtClean="0"/>
              <a:t>Electronic </a:t>
            </a:r>
            <a:r>
              <a:rPr lang="en-GB" dirty="0"/>
              <a:t>P</a:t>
            </a:r>
            <a:r>
              <a:rPr lang="en-GB" dirty="0" smtClean="0"/>
              <a:t>atient Record </a:t>
            </a:r>
            <a:r>
              <a:rPr lang="en-GB" dirty="0"/>
              <a:t>(</a:t>
            </a:r>
            <a:r>
              <a:rPr lang="en-GB" dirty="0" smtClean="0"/>
              <a:t>EPR)</a:t>
            </a:r>
            <a:endParaRPr lang="en-GB" dirty="0"/>
          </a:p>
          <a:p>
            <a:pPr lvl="1">
              <a:buFont typeface="Arial" panose="020B0604020202020204" pitchFamily="34" charset="0"/>
              <a:buChar char="•"/>
            </a:pPr>
            <a:r>
              <a:rPr lang="en-GB" dirty="0"/>
              <a:t>77 % of the hospitals have a strategic ICT plan</a:t>
            </a:r>
          </a:p>
          <a:p>
            <a:pPr lvl="1">
              <a:buFont typeface="Arial" panose="020B0604020202020204" pitchFamily="34" charset="0"/>
              <a:buChar char="•"/>
            </a:pPr>
            <a:r>
              <a:rPr lang="en-GB" dirty="0"/>
              <a:t>75% of the hospitals have a long-range ICT budget</a:t>
            </a:r>
          </a:p>
          <a:p>
            <a:pPr lvl="1">
              <a:buFont typeface="Arial" panose="020B0604020202020204" pitchFamily="34" charset="0"/>
              <a:buChar char="•"/>
            </a:pPr>
            <a:r>
              <a:rPr lang="en-GB" dirty="0"/>
              <a:t>85% of the hospitals have an ICT governance structure</a:t>
            </a:r>
          </a:p>
          <a:p>
            <a:pPr lvl="1">
              <a:buFont typeface="Arial" panose="020B0604020202020204" pitchFamily="34" charset="0"/>
              <a:buChar char="•"/>
            </a:pPr>
            <a:r>
              <a:rPr lang="en-GB" dirty="0"/>
              <a:t>remains an action item (4.9) in the roadmap 3.0</a:t>
            </a:r>
          </a:p>
          <a:p>
            <a:endParaRPr lang="nl-BE" dirty="0"/>
          </a:p>
        </p:txBody>
      </p:sp>
      <p:sp>
        <p:nvSpPr>
          <p:cNvPr id="5" name="Slide Number Placeholder 4"/>
          <p:cNvSpPr>
            <a:spLocks noGrp="1"/>
          </p:cNvSpPr>
          <p:nvPr>
            <p:ph type="sldNum" sz="quarter" idx="4"/>
          </p:nvPr>
        </p:nvSpPr>
        <p:spPr/>
        <p:txBody>
          <a:bodyPr/>
          <a:lstStyle/>
          <a:p>
            <a:r>
              <a:rPr lang="en-GB"/>
              <a:t> </a:t>
            </a:r>
            <a:fld id="{30A9230E-FFBB-4CCB-ABD7-198084EDE768}" type="slidenum">
              <a:rPr lang="fr-BE" smtClean="0"/>
              <a:pPr/>
              <a:t>16</a:t>
            </a:fld>
            <a:r>
              <a:rPr lang="en-GB"/>
              <a:t> </a:t>
            </a:r>
          </a:p>
        </p:txBody>
      </p:sp>
    </p:spTree>
    <p:extLst>
      <p:ext uri="{BB962C8B-B14F-4D97-AF65-F5344CB8AC3E}">
        <p14:creationId xmlns:p14="http://schemas.microsoft.com/office/powerpoint/2010/main" val="380038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Hospitals: Belgian Meaningful Use Criteria</a:t>
            </a:r>
          </a:p>
        </p:txBody>
      </p:sp>
      <p:graphicFrame>
        <p:nvGraphicFramePr>
          <p:cNvPr id="8" name="Table 7"/>
          <p:cNvGraphicFramePr>
            <a:graphicFrameLocks noGrp="1"/>
          </p:cNvGraphicFramePr>
          <p:nvPr>
            <p:extLst>
              <p:ext uri="{D42A27DB-BD31-4B8C-83A1-F6EECF244321}">
                <p14:modId xmlns:p14="http://schemas.microsoft.com/office/powerpoint/2010/main" val="3014480566"/>
              </p:ext>
            </p:extLst>
          </p:nvPr>
        </p:nvGraphicFramePr>
        <p:xfrm>
          <a:off x="416496" y="980728"/>
          <a:ext cx="9073008" cy="5328600"/>
        </p:xfrm>
        <a:graphic>
          <a:graphicData uri="http://schemas.openxmlformats.org/drawingml/2006/table">
            <a:tbl>
              <a:tblPr firstRow="1" firstCol="1" bandRow="1">
                <a:tableStyleId>{5C22544A-7EE6-4342-B048-85BDC9FD1C3A}</a:tableStyleId>
              </a:tblPr>
              <a:tblGrid>
                <a:gridCol w="3985340">
                  <a:extLst>
                    <a:ext uri="{9D8B030D-6E8A-4147-A177-3AD203B41FA5}">
                      <a16:colId xmlns:a16="http://schemas.microsoft.com/office/drawing/2014/main" val="20000"/>
                    </a:ext>
                  </a:extLst>
                </a:gridCol>
                <a:gridCol w="1681783">
                  <a:extLst>
                    <a:ext uri="{9D8B030D-6E8A-4147-A177-3AD203B41FA5}">
                      <a16:colId xmlns:a16="http://schemas.microsoft.com/office/drawing/2014/main" val="20001"/>
                    </a:ext>
                  </a:extLst>
                </a:gridCol>
                <a:gridCol w="1135295">
                  <a:extLst>
                    <a:ext uri="{9D8B030D-6E8A-4147-A177-3AD203B41FA5}">
                      <a16:colId xmlns:a16="http://schemas.microsoft.com/office/drawing/2014/main" val="20002"/>
                    </a:ext>
                  </a:extLst>
                </a:gridCol>
                <a:gridCol w="1135295">
                  <a:extLst>
                    <a:ext uri="{9D8B030D-6E8A-4147-A177-3AD203B41FA5}">
                      <a16:colId xmlns:a16="http://schemas.microsoft.com/office/drawing/2014/main" val="20003"/>
                    </a:ext>
                  </a:extLst>
                </a:gridCol>
                <a:gridCol w="1135295">
                  <a:extLst>
                    <a:ext uri="{9D8B030D-6E8A-4147-A177-3AD203B41FA5}">
                      <a16:colId xmlns:a16="http://schemas.microsoft.com/office/drawing/2014/main" val="20004"/>
                    </a:ext>
                  </a:extLst>
                </a:gridCol>
              </a:tblGrid>
              <a:tr h="253849">
                <a:tc>
                  <a:txBody>
                    <a:bodyPr/>
                    <a:lstStyle/>
                    <a:p>
                      <a:pPr>
                        <a:spcAft>
                          <a:spcPts val="200"/>
                        </a:spcAft>
                      </a:pPr>
                      <a:r>
                        <a:rPr lang="en-GB" sz="1100"/>
                        <a:t>Functionalities</a:t>
                      </a:r>
                    </a:p>
                  </a:txBody>
                  <a:tcPr marL="68580" marR="68580" marT="0" marB="0"/>
                </a:tc>
                <a:tc>
                  <a:txBody>
                    <a:bodyPr/>
                    <a:lstStyle/>
                    <a:p>
                      <a:pPr algn="ctr">
                        <a:spcAft>
                          <a:spcPts val="200"/>
                        </a:spcAft>
                      </a:pPr>
                      <a:r>
                        <a:rPr lang="en-GB" sz="1100"/>
                        <a:t>Step 1</a:t>
                      </a:r>
                    </a:p>
                  </a:txBody>
                  <a:tcPr marL="68580" marR="68580" marT="0" marB="0"/>
                </a:tc>
                <a:tc>
                  <a:txBody>
                    <a:bodyPr/>
                    <a:lstStyle/>
                    <a:p>
                      <a:pPr algn="ctr">
                        <a:spcAft>
                          <a:spcPts val="200"/>
                        </a:spcAft>
                      </a:pPr>
                      <a:r>
                        <a:rPr lang="en-GB" sz="1100"/>
                        <a:t>Step 2</a:t>
                      </a:r>
                    </a:p>
                  </a:txBody>
                  <a:tcPr marL="68580" marR="68580" marT="0" marB="0"/>
                </a:tc>
                <a:tc>
                  <a:txBody>
                    <a:bodyPr/>
                    <a:lstStyle/>
                    <a:p>
                      <a:pPr algn="ctr">
                        <a:spcAft>
                          <a:spcPts val="200"/>
                        </a:spcAft>
                      </a:pPr>
                      <a:r>
                        <a:rPr lang="en-GB" sz="1100"/>
                        <a:t>Step 3</a:t>
                      </a:r>
                    </a:p>
                  </a:txBody>
                  <a:tcPr marL="68580" marR="68580" marT="0" marB="0"/>
                </a:tc>
                <a:tc>
                  <a:txBody>
                    <a:bodyPr/>
                    <a:lstStyle/>
                    <a:p>
                      <a:pPr algn="ctr">
                        <a:spcAft>
                          <a:spcPts val="200"/>
                        </a:spcAft>
                      </a:pPr>
                      <a:r>
                        <a:rPr lang="en-GB" sz="1100"/>
                        <a:t>Step 4</a:t>
                      </a:r>
                    </a:p>
                  </a:txBody>
                  <a:tcPr marL="68580" marR="68580" marT="0" marB="0"/>
                </a:tc>
                <a:extLst>
                  <a:ext uri="{0D108BD9-81ED-4DB2-BD59-A6C34878D82A}">
                    <a16:rowId xmlns:a16="http://schemas.microsoft.com/office/drawing/2014/main" val="10000"/>
                  </a:ext>
                </a:extLst>
              </a:tr>
              <a:tr h="259620">
                <a:tc>
                  <a:txBody>
                    <a:bodyPr/>
                    <a:lstStyle/>
                    <a:p>
                      <a:pPr marL="0" lvl="0" indent="0" algn="just">
                        <a:lnSpc>
                          <a:spcPct val="107000"/>
                        </a:lnSpc>
                        <a:spcAft>
                          <a:spcPts val="200"/>
                        </a:spcAft>
                        <a:buSzPts val="1100"/>
                        <a:buFont typeface="Calibri" panose="020F0502020204030204" pitchFamily="34" charset="0"/>
                        <a:buNone/>
                      </a:pPr>
                      <a:r>
                        <a:rPr lang="en-GB" sz="1100"/>
                        <a:t>1. Unique patient identification and description </a:t>
                      </a:r>
                    </a:p>
                  </a:txBody>
                  <a:tcPr marL="68580" marR="68580" marT="0" marB="0"/>
                </a:tc>
                <a:tc>
                  <a:txBody>
                    <a:bodyPr/>
                    <a:lstStyle/>
                    <a:p>
                      <a:pPr algn="ctr">
                        <a:spcAft>
                          <a:spcPts val="200"/>
                        </a:spcAft>
                      </a:pPr>
                      <a:r>
                        <a:rPr lang="en-GB" sz="1100"/>
                        <a:t>80%</a:t>
                      </a:r>
                    </a:p>
                  </a:txBody>
                  <a:tcPr marL="68580" marR="68580" marT="0" marB="0" anchor="ctr"/>
                </a:tc>
                <a:tc>
                  <a:txBody>
                    <a:bodyPr/>
                    <a:lstStyle/>
                    <a:p>
                      <a:pPr algn="ctr">
                        <a:spcAft>
                          <a:spcPts val="200"/>
                        </a:spcAft>
                      </a:pPr>
                      <a:r>
                        <a:rPr lang="en-GB" sz="1100"/>
                        <a:t>90%</a:t>
                      </a:r>
                    </a:p>
                  </a:txBody>
                  <a:tcPr marL="68580" marR="68580" marT="0" marB="0" anchor="ctr"/>
                </a:tc>
                <a:tc>
                  <a:txBody>
                    <a:bodyPr/>
                    <a:lstStyle/>
                    <a:p>
                      <a:pPr algn="ctr">
                        <a:spcAft>
                          <a:spcPts val="200"/>
                        </a:spcAft>
                      </a:pPr>
                      <a:r>
                        <a:rPr lang="en-GB" sz="1100"/>
                        <a:t>95%</a:t>
                      </a:r>
                    </a:p>
                  </a:txBody>
                  <a:tcPr marL="68580" marR="68580" marT="0" marB="0" anchor="ctr"/>
                </a:tc>
                <a:tc>
                  <a:txBody>
                    <a:bodyPr/>
                    <a:lstStyle/>
                    <a:p>
                      <a:pPr algn="ctr">
                        <a:spcAft>
                          <a:spcPts val="200"/>
                        </a:spcAft>
                      </a:pPr>
                      <a:r>
                        <a:rPr lang="en-GB" sz="1100"/>
                        <a:t>98%</a:t>
                      </a:r>
                    </a:p>
                  </a:txBody>
                  <a:tcPr marL="68580" marR="68580" marT="0" marB="0" anchor="ctr"/>
                </a:tc>
                <a:extLst>
                  <a:ext uri="{0D108BD9-81ED-4DB2-BD59-A6C34878D82A}">
                    <a16:rowId xmlns:a16="http://schemas.microsoft.com/office/drawing/2014/main" val="10001"/>
                  </a:ext>
                </a:extLst>
              </a:tr>
              <a:tr h="259620">
                <a:tc>
                  <a:txBody>
                    <a:bodyPr/>
                    <a:lstStyle/>
                    <a:p>
                      <a:pPr marL="0" lvl="0" indent="0">
                        <a:lnSpc>
                          <a:spcPct val="107000"/>
                        </a:lnSpc>
                        <a:spcAft>
                          <a:spcPts val="200"/>
                        </a:spcAft>
                        <a:buSzPts val="1100"/>
                        <a:buFont typeface="Calibri" panose="020F0502020204030204" pitchFamily="34" charset="0"/>
                        <a:buNone/>
                      </a:pPr>
                      <a:r>
                        <a:rPr lang="en-GB" sz="1100"/>
                        <a:t>2. List of problems (active and passive) </a:t>
                      </a:r>
                    </a:p>
                  </a:txBody>
                  <a:tcPr marL="68580" marR="68580" marT="0" marB="0"/>
                </a:tc>
                <a:tc>
                  <a:txBody>
                    <a:bodyPr/>
                    <a:lstStyle/>
                    <a:p>
                      <a:pPr algn="ctr">
                        <a:spcAft>
                          <a:spcPts val="200"/>
                        </a:spcAft>
                      </a:pPr>
                      <a:r>
                        <a:rPr lang="en-GB" sz="1100"/>
                        <a:t>20%</a:t>
                      </a:r>
                    </a:p>
                  </a:txBody>
                  <a:tcPr marL="68580" marR="68580" marT="0" marB="0" anchor="ctr"/>
                </a:tc>
                <a:tc>
                  <a:txBody>
                    <a:bodyPr/>
                    <a:lstStyle/>
                    <a:p>
                      <a:pPr algn="ctr">
                        <a:spcAft>
                          <a:spcPts val="200"/>
                        </a:spcAft>
                      </a:pPr>
                      <a:r>
                        <a:rPr lang="en-GB" sz="1100"/>
                        <a:t>50%</a:t>
                      </a:r>
                    </a:p>
                  </a:txBody>
                  <a:tcPr marL="68580" marR="68580" marT="0" marB="0" anchor="ctr"/>
                </a:tc>
                <a:tc>
                  <a:txBody>
                    <a:bodyPr/>
                    <a:lstStyle/>
                    <a:p>
                      <a:pPr algn="ctr">
                        <a:spcAft>
                          <a:spcPts val="200"/>
                        </a:spcAft>
                      </a:pPr>
                      <a:r>
                        <a:rPr lang="en-GB" sz="1100"/>
                        <a:t>80%</a:t>
                      </a:r>
                    </a:p>
                  </a:txBody>
                  <a:tcPr marL="68580" marR="68580" marT="0" marB="0" anchor="ctr"/>
                </a:tc>
                <a:tc>
                  <a:txBody>
                    <a:bodyPr/>
                    <a:lstStyle/>
                    <a:p>
                      <a:pPr algn="ctr">
                        <a:spcAft>
                          <a:spcPts val="200"/>
                        </a:spcAft>
                      </a:pPr>
                      <a:r>
                        <a:rPr lang="en-GB" sz="1100"/>
                        <a:t>98%</a:t>
                      </a:r>
                    </a:p>
                  </a:txBody>
                  <a:tcPr marL="68580" marR="68580" marT="0" marB="0" anchor="ctr"/>
                </a:tc>
                <a:extLst>
                  <a:ext uri="{0D108BD9-81ED-4DB2-BD59-A6C34878D82A}">
                    <a16:rowId xmlns:a16="http://schemas.microsoft.com/office/drawing/2014/main" val="10002"/>
                  </a:ext>
                </a:extLst>
              </a:tr>
              <a:tr h="259620">
                <a:tc>
                  <a:txBody>
                    <a:bodyPr/>
                    <a:lstStyle/>
                    <a:p>
                      <a:pPr marL="0" lvl="0" indent="0">
                        <a:lnSpc>
                          <a:spcPct val="107000"/>
                        </a:lnSpc>
                        <a:spcAft>
                          <a:spcPts val="200"/>
                        </a:spcAft>
                        <a:buSzPts val="1100"/>
                        <a:buFont typeface="Calibri" panose="020F0502020204030204" pitchFamily="34" charset="0"/>
                        <a:buNone/>
                      </a:pPr>
                      <a:r>
                        <a:rPr lang="en-GB" sz="1100"/>
                        <a:t>3. List of allergies and intolerances</a:t>
                      </a:r>
                    </a:p>
                  </a:txBody>
                  <a:tcPr marL="68580" marR="68580" marT="0" marB="0"/>
                </a:tc>
                <a:tc>
                  <a:txBody>
                    <a:bodyPr/>
                    <a:lstStyle/>
                    <a:p>
                      <a:pPr algn="ctr">
                        <a:spcAft>
                          <a:spcPts val="200"/>
                        </a:spcAft>
                      </a:pPr>
                      <a:r>
                        <a:rPr lang="en-GB" sz="1100"/>
                        <a:t>30%</a:t>
                      </a:r>
                    </a:p>
                  </a:txBody>
                  <a:tcPr marL="68580" marR="68580" marT="0" marB="0" anchor="ctr"/>
                </a:tc>
                <a:tc>
                  <a:txBody>
                    <a:bodyPr/>
                    <a:lstStyle/>
                    <a:p>
                      <a:pPr algn="ctr">
                        <a:spcAft>
                          <a:spcPts val="200"/>
                        </a:spcAft>
                      </a:pPr>
                      <a:r>
                        <a:rPr lang="en-GB" sz="1100"/>
                        <a:t>60%</a:t>
                      </a:r>
                    </a:p>
                  </a:txBody>
                  <a:tcPr marL="68580" marR="68580" marT="0" marB="0" anchor="ctr"/>
                </a:tc>
                <a:tc>
                  <a:txBody>
                    <a:bodyPr/>
                    <a:lstStyle/>
                    <a:p>
                      <a:pPr algn="ctr">
                        <a:spcAft>
                          <a:spcPts val="200"/>
                        </a:spcAft>
                      </a:pPr>
                      <a:r>
                        <a:rPr lang="en-GB" sz="1100"/>
                        <a:t>90%</a:t>
                      </a:r>
                    </a:p>
                  </a:txBody>
                  <a:tcPr marL="68580" marR="68580" marT="0" marB="0" anchor="ctr"/>
                </a:tc>
                <a:tc>
                  <a:txBody>
                    <a:bodyPr/>
                    <a:lstStyle/>
                    <a:p>
                      <a:pPr algn="ctr">
                        <a:spcAft>
                          <a:spcPts val="200"/>
                        </a:spcAft>
                      </a:pPr>
                      <a:r>
                        <a:rPr lang="en-GB" sz="1100"/>
                        <a:t>98%</a:t>
                      </a:r>
                    </a:p>
                  </a:txBody>
                  <a:tcPr marL="68580" marR="68580" marT="0" marB="0" anchor="ctr"/>
                </a:tc>
                <a:extLst>
                  <a:ext uri="{0D108BD9-81ED-4DB2-BD59-A6C34878D82A}">
                    <a16:rowId xmlns:a16="http://schemas.microsoft.com/office/drawing/2014/main" val="10003"/>
                  </a:ext>
                </a:extLst>
              </a:tr>
              <a:tr h="259620">
                <a:tc>
                  <a:txBody>
                    <a:bodyPr/>
                    <a:lstStyle/>
                    <a:p>
                      <a:pPr marL="0" lvl="0" indent="0">
                        <a:lnSpc>
                          <a:spcPct val="107000"/>
                        </a:lnSpc>
                        <a:spcAft>
                          <a:spcPts val="200"/>
                        </a:spcAft>
                        <a:buSzPts val="1100"/>
                        <a:buFont typeface="Calibri" panose="020F0502020204030204" pitchFamily="34" charset="0"/>
                        <a:buNone/>
                      </a:pPr>
                      <a:r>
                        <a:rPr lang="en-GB" sz="1100"/>
                        <a:t>4. Electronic prescription of medicines</a:t>
                      </a:r>
                    </a:p>
                  </a:txBody>
                  <a:tcPr marL="68580" marR="68580" marT="0" marB="0"/>
                </a:tc>
                <a:tc>
                  <a:txBody>
                    <a:bodyPr/>
                    <a:lstStyle/>
                    <a:p>
                      <a:pPr algn="ctr">
                        <a:spcAft>
                          <a:spcPts val="200"/>
                        </a:spcAft>
                      </a:pPr>
                      <a:r>
                        <a:rPr lang="en-GB" sz="1100"/>
                        <a:t>30%</a:t>
                      </a:r>
                    </a:p>
                  </a:txBody>
                  <a:tcPr marL="68580" marR="68580" marT="0" marB="0" anchor="ctr"/>
                </a:tc>
                <a:tc>
                  <a:txBody>
                    <a:bodyPr/>
                    <a:lstStyle/>
                    <a:p>
                      <a:pPr algn="ctr">
                        <a:spcAft>
                          <a:spcPts val="200"/>
                        </a:spcAft>
                      </a:pPr>
                      <a:r>
                        <a:rPr lang="en-GB" sz="1100"/>
                        <a:t>60%</a:t>
                      </a:r>
                    </a:p>
                  </a:txBody>
                  <a:tcPr marL="68580" marR="68580" marT="0" marB="0" anchor="ctr"/>
                </a:tc>
                <a:tc>
                  <a:txBody>
                    <a:bodyPr/>
                    <a:lstStyle/>
                    <a:p>
                      <a:pPr algn="ctr">
                        <a:spcAft>
                          <a:spcPts val="200"/>
                        </a:spcAft>
                      </a:pPr>
                      <a:r>
                        <a:rPr lang="en-GB" sz="1100"/>
                        <a:t>90%</a:t>
                      </a:r>
                    </a:p>
                  </a:txBody>
                  <a:tcPr marL="68580" marR="68580" marT="0" marB="0" anchor="ctr"/>
                </a:tc>
                <a:tc>
                  <a:txBody>
                    <a:bodyPr/>
                    <a:lstStyle/>
                    <a:p>
                      <a:pPr algn="ctr">
                        <a:spcAft>
                          <a:spcPts val="200"/>
                        </a:spcAft>
                      </a:pPr>
                      <a:r>
                        <a:rPr lang="en-GB" sz="1100"/>
                        <a:t>98%</a:t>
                      </a:r>
                    </a:p>
                  </a:txBody>
                  <a:tcPr marL="68580" marR="68580" marT="0" marB="0" anchor="ctr"/>
                </a:tc>
                <a:extLst>
                  <a:ext uri="{0D108BD9-81ED-4DB2-BD59-A6C34878D82A}">
                    <a16:rowId xmlns:a16="http://schemas.microsoft.com/office/drawing/2014/main" val="10004"/>
                  </a:ext>
                </a:extLst>
              </a:tr>
              <a:tr h="259620">
                <a:tc>
                  <a:txBody>
                    <a:bodyPr/>
                    <a:lstStyle/>
                    <a:p>
                      <a:pPr marL="0" lvl="0" indent="0">
                        <a:lnSpc>
                          <a:spcPct val="107000"/>
                        </a:lnSpc>
                        <a:spcAft>
                          <a:spcPts val="200"/>
                        </a:spcAft>
                        <a:buSzPts val="1100"/>
                        <a:buFont typeface="Calibri" panose="020F0502020204030204" pitchFamily="34" charset="0"/>
                        <a:buNone/>
                      </a:pPr>
                      <a:r>
                        <a:rPr lang="en-GB" sz="1100"/>
                        <a:t>5. Drug interactions</a:t>
                      </a:r>
                    </a:p>
                  </a:txBody>
                  <a:tcPr marL="68580" marR="68580" marT="0" marB="0"/>
                </a:tc>
                <a:tc>
                  <a:txBody>
                    <a:bodyPr/>
                    <a:lstStyle/>
                    <a:p>
                      <a:pPr algn="ctr">
                        <a:spcAft>
                          <a:spcPts val="200"/>
                        </a:spcAft>
                      </a:pPr>
                      <a:r>
                        <a:rPr lang="en-GB" sz="1100">
                          <a:latin typeface="+mn-lt"/>
                          <a:ea typeface="+mn-ea"/>
                          <a:cs typeface="+mn-cs"/>
                        </a:rPr>
                        <a:t>No</a:t>
                      </a:r>
                    </a:p>
                  </a:txBody>
                  <a:tcPr marL="68580" marR="68580" marT="0" marB="0" anchor="ctr"/>
                </a:tc>
                <a:tc>
                  <a:txBody>
                    <a:bodyPr/>
                    <a:lstStyle/>
                    <a:p>
                      <a:pPr algn="ctr">
                        <a:spcAft>
                          <a:spcPts val="200"/>
                        </a:spcAft>
                      </a:pPr>
                      <a:r>
                        <a:rPr lang="en-GB" sz="1100">
                          <a:latin typeface="+mn-lt"/>
                          <a:ea typeface="+mn-ea"/>
                          <a:cs typeface="+mn-cs"/>
                        </a:rPr>
                        <a:t>No</a:t>
                      </a:r>
                    </a:p>
                  </a:txBody>
                  <a:tcPr marL="68580" marR="68580" marT="0" marB="0" anchor="ctr"/>
                </a:tc>
                <a:tc>
                  <a:txBody>
                    <a:bodyPr/>
                    <a:lstStyle/>
                    <a:p>
                      <a:pPr algn="ctr">
                        <a:spcAft>
                          <a:spcPts val="200"/>
                        </a:spcAft>
                      </a:pPr>
                      <a:r>
                        <a:rPr lang="en-GB" sz="1100"/>
                        <a:t>No</a:t>
                      </a:r>
                    </a:p>
                  </a:txBody>
                  <a:tcPr marL="68580" marR="68580" marT="0" marB="0" anchor="ctr"/>
                </a:tc>
                <a:tc>
                  <a:txBody>
                    <a:bodyPr/>
                    <a:lstStyle/>
                    <a:p>
                      <a:pPr algn="ctr">
                        <a:spcAft>
                          <a:spcPts val="200"/>
                        </a:spcAft>
                      </a:pPr>
                      <a:r>
                        <a:rPr lang="en-GB" sz="1100"/>
                        <a:t>Yes </a:t>
                      </a:r>
                    </a:p>
                  </a:txBody>
                  <a:tcPr marL="68580" marR="68580" marT="0" marB="0" anchor="ctr"/>
                </a:tc>
                <a:extLst>
                  <a:ext uri="{0D108BD9-81ED-4DB2-BD59-A6C34878D82A}">
                    <a16:rowId xmlns:a16="http://schemas.microsoft.com/office/drawing/2014/main" val="10005"/>
                  </a:ext>
                </a:extLst>
              </a:tr>
              <a:tr h="412652">
                <a:tc>
                  <a:txBody>
                    <a:bodyPr/>
                    <a:lstStyle/>
                    <a:p>
                      <a:pPr marL="0" lvl="0" indent="0">
                        <a:lnSpc>
                          <a:spcPct val="107000"/>
                        </a:lnSpc>
                        <a:spcAft>
                          <a:spcPts val="200"/>
                        </a:spcAft>
                        <a:buSzPts val="1100"/>
                        <a:buFont typeface="Calibri" panose="020F0502020204030204" pitchFamily="34" charset="0"/>
                        <a:buNone/>
                      </a:pPr>
                      <a:r>
                        <a:rPr lang="en-GB" sz="1100"/>
                        <a:t>6. Electronic register of administered medicines</a:t>
                      </a:r>
                    </a:p>
                  </a:txBody>
                  <a:tcPr marL="68580" marR="68580" marT="0" marB="0"/>
                </a:tc>
                <a:tc>
                  <a:txBody>
                    <a:bodyPr/>
                    <a:lstStyle/>
                    <a:p>
                      <a:pPr algn="ctr">
                        <a:spcAft>
                          <a:spcPts val="200"/>
                        </a:spcAft>
                      </a:pPr>
                      <a:r>
                        <a:rPr lang="en-GB" sz="1100"/>
                        <a:t>30%</a:t>
                      </a:r>
                    </a:p>
                  </a:txBody>
                  <a:tcPr marL="68580" marR="68580" marT="0" marB="0" anchor="ctr"/>
                </a:tc>
                <a:tc>
                  <a:txBody>
                    <a:bodyPr/>
                    <a:lstStyle/>
                    <a:p>
                      <a:pPr algn="ctr">
                        <a:spcAft>
                          <a:spcPts val="200"/>
                        </a:spcAft>
                      </a:pPr>
                      <a:r>
                        <a:rPr lang="en-GB" sz="1100"/>
                        <a:t>60%</a:t>
                      </a:r>
                    </a:p>
                  </a:txBody>
                  <a:tcPr marL="68580" marR="68580" marT="0" marB="0" anchor="ctr"/>
                </a:tc>
                <a:tc>
                  <a:txBody>
                    <a:bodyPr/>
                    <a:lstStyle/>
                    <a:p>
                      <a:pPr algn="ctr">
                        <a:spcAft>
                          <a:spcPts val="200"/>
                        </a:spcAft>
                      </a:pPr>
                      <a:r>
                        <a:rPr lang="en-GB" sz="1100"/>
                        <a:t>90%</a:t>
                      </a:r>
                    </a:p>
                  </a:txBody>
                  <a:tcPr marL="68580" marR="68580" marT="0" marB="0" anchor="ctr"/>
                </a:tc>
                <a:tc>
                  <a:txBody>
                    <a:bodyPr/>
                    <a:lstStyle/>
                    <a:p>
                      <a:pPr algn="ctr">
                        <a:spcAft>
                          <a:spcPts val="200"/>
                        </a:spcAft>
                      </a:pPr>
                      <a:r>
                        <a:rPr lang="en-GB" sz="1100"/>
                        <a:t>98%</a:t>
                      </a:r>
                    </a:p>
                  </a:txBody>
                  <a:tcPr marL="68580" marR="68580" marT="0" marB="0" anchor="ctr"/>
                </a:tc>
                <a:extLst>
                  <a:ext uri="{0D108BD9-81ED-4DB2-BD59-A6C34878D82A}">
                    <a16:rowId xmlns:a16="http://schemas.microsoft.com/office/drawing/2014/main" val="10006"/>
                  </a:ext>
                </a:extLst>
              </a:tr>
              <a:tr h="259620">
                <a:tc>
                  <a:txBody>
                    <a:bodyPr/>
                    <a:lstStyle/>
                    <a:p>
                      <a:pPr marL="0" lvl="0" indent="0">
                        <a:lnSpc>
                          <a:spcPct val="107000"/>
                        </a:lnSpc>
                        <a:spcAft>
                          <a:spcPts val="200"/>
                        </a:spcAft>
                        <a:buSzPts val="1100"/>
                        <a:buFont typeface="Calibri" panose="020F0502020204030204" pitchFamily="34" charset="0"/>
                        <a:buNone/>
                      </a:pPr>
                      <a:r>
                        <a:rPr lang="en-GB" sz="1100"/>
                        <a:t>7. Module for nursing care planning</a:t>
                      </a:r>
                    </a:p>
                  </a:txBody>
                  <a:tcPr marL="68580" marR="68580" marT="0" marB="0"/>
                </a:tc>
                <a:tc>
                  <a:txBody>
                    <a:bodyPr/>
                    <a:lstStyle/>
                    <a:p>
                      <a:pPr algn="ctr">
                        <a:spcAft>
                          <a:spcPts val="200"/>
                        </a:spcAft>
                      </a:pPr>
                      <a:r>
                        <a:rPr lang="en-GB" sz="1100"/>
                        <a:t>0%</a:t>
                      </a:r>
                    </a:p>
                  </a:txBody>
                  <a:tcPr marL="68580" marR="68580" marT="0" marB="0" anchor="ctr"/>
                </a:tc>
                <a:tc>
                  <a:txBody>
                    <a:bodyPr/>
                    <a:lstStyle/>
                    <a:p>
                      <a:pPr algn="ctr">
                        <a:spcAft>
                          <a:spcPts val="200"/>
                        </a:spcAft>
                      </a:pPr>
                      <a:r>
                        <a:rPr lang="en-GB" sz="1100"/>
                        <a:t>30%</a:t>
                      </a:r>
                    </a:p>
                  </a:txBody>
                  <a:tcPr marL="68580" marR="68580" marT="0" marB="0" anchor="ctr"/>
                </a:tc>
                <a:tc>
                  <a:txBody>
                    <a:bodyPr/>
                    <a:lstStyle/>
                    <a:p>
                      <a:pPr algn="ctr">
                        <a:spcAft>
                          <a:spcPts val="200"/>
                        </a:spcAft>
                      </a:pPr>
                      <a:r>
                        <a:rPr lang="en-GB" sz="1100"/>
                        <a:t>60%</a:t>
                      </a:r>
                    </a:p>
                  </a:txBody>
                  <a:tcPr marL="68580" marR="68580" marT="0" marB="0" anchor="ctr"/>
                </a:tc>
                <a:tc>
                  <a:txBody>
                    <a:bodyPr/>
                    <a:lstStyle/>
                    <a:p>
                      <a:pPr algn="ctr">
                        <a:spcAft>
                          <a:spcPts val="200"/>
                        </a:spcAft>
                      </a:pPr>
                      <a:r>
                        <a:rPr lang="en-GB" sz="1100"/>
                        <a:t>98%</a:t>
                      </a:r>
                    </a:p>
                  </a:txBody>
                  <a:tcPr marL="68580" marR="68580" marT="0" marB="0" anchor="ctr"/>
                </a:tc>
                <a:extLst>
                  <a:ext uri="{0D108BD9-81ED-4DB2-BD59-A6C34878D82A}">
                    <a16:rowId xmlns:a16="http://schemas.microsoft.com/office/drawing/2014/main" val="10007"/>
                  </a:ext>
                </a:extLst>
              </a:tr>
              <a:tr h="259620">
                <a:tc>
                  <a:txBody>
                    <a:bodyPr/>
                    <a:lstStyle/>
                    <a:p>
                      <a:pPr marL="0" lvl="0" indent="0">
                        <a:lnSpc>
                          <a:spcPct val="107000"/>
                        </a:lnSpc>
                        <a:spcAft>
                          <a:spcPts val="200"/>
                        </a:spcAft>
                        <a:buSzPts val="1100"/>
                        <a:buFont typeface="Calibri" panose="020F0502020204030204" pitchFamily="34" charset="0"/>
                        <a:buNone/>
                      </a:pPr>
                      <a:r>
                        <a:rPr lang="en-GB" sz="1100"/>
                        <a:t>8. Management of appointments</a:t>
                      </a:r>
                    </a:p>
                  </a:txBody>
                  <a:tcPr marL="68580" marR="68580" marT="0" marB="0"/>
                </a:tc>
                <a:tc>
                  <a:txBody>
                    <a:bodyPr/>
                    <a:lstStyle/>
                    <a:p>
                      <a:pPr algn="ctr">
                        <a:spcAft>
                          <a:spcPts val="200"/>
                        </a:spcAft>
                      </a:pPr>
                      <a:r>
                        <a:rPr lang="en-GB" sz="1100"/>
                        <a:t>&gt;0</a:t>
                      </a:r>
                    </a:p>
                  </a:txBody>
                  <a:tcPr marL="68580" marR="68580" marT="0" marB="0" anchor="ctr"/>
                </a:tc>
                <a:tc>
                  <a:txBody>
                    <a:bodyPr/>
                    <a:lstStyle/>
                    <a:p>
                      <a:pPr algn="ctr">
                        <a:spcAft>
                          <a:spcPts val="200"/>
                        </a:spcAft>
                      </a:pPr>
                      <a:r>
                        <a:rPr lang="en-GB" sz="1100"/>
                        <a:t>&gt;0</a:t>
                      </a:r>
                    </a:p>
                  </a:txBody>
                  <a:tcPr marL="68580" marR="68580" marT="0" marB="0" anchor="ctr"/>
                </a:tc>
                <a:tc>
                  <a:txBody>
                    <a:bodyPr/>
                    <a:lstStyle/>
                    <a:p>
                      <a:pPr algn="ctr">
                        <a:spcAft>
                          <a:spcPts val="200"/>
                        </a:spcAft>
                      </a:pPr>
                      <a:r>
                        <a:rPr lang="en-GB" sz="1100"/>
                        <a:t>&gt;0</a:t>
                      </a:r>
                    </a:p>
                  </a:txBody>
                  <a:tcPr marL="68580" marR="68580" marT="0" marB="0" anchor="ctr"/>
                </a:tc>
                <a:tc>
                  <a:txBody>
                    <a:bodyPr/>
                    <a:lstStyle/>
                    <a:p>
                      <a:pPr algn="ctr">
                        <a:spcAft>
                          <a:spcPts val="200"/>
                        </a:spcAft>
                      </a:pPr>
                      <a:r>
                        <a:rPr lang="en-GB" sz="1100"/>
                        <a:t>&gt;0</a:t>
                      </a:r>
                    </a:p>
                  </a:txBody>
                  <a:tcPr marL="68580" marR="68580" marT="0" marB="0" anchor="ctr"/>
                </a:tc>
                <a:extLst>
                  <a:ext uri="{0D108BD9-81ED-4DB2-BD59-A6C34878D82A}">
                    <a16:rowId xmlns:a16="http://schemas.microsoft.com/office/drawing/2014/main" val="10008"/>
                  </a:ext>
                </a:extLst>
              </a:tr>
              <a:tr h="1015399">
                <a:tc>
                  <a:txBody>
                    <a:bodyPr/>
                    <a:lstStyle/>
                    <a:p>
                      <a:pPr marL="0" lvl="0" indent="0">
                        <a:lnSpc>
                          <a:spcPct val="107000"/>
                        </a:lnSpc>
                        <a:spcAft>
                          <a:spcPts val="200"/>
                        </a:spcAft>
                        <a:buSzPts val="1100"/>
                        <a:buFont typeface="Calibri" panose="020F0502020204030204" pitchFamily="34" charset="0"/>
                        <a:buNone/>
                      </a:pPr>
                      <a:r>
                        <a:rPr lang="en-GB" sz="1100"/>
                        <a:t>9. Electronic submission of requests for medical imaging, laboratory tests or advice</a:t>
                      </a:r>
                    </a:p>
                  </a:txBody>
                  <a:tcPr marL="68580" marR="68580" marT="0" marB="0"/>
                </a:tc>
                <a:tc>
                  <a:txBody>
                    <a:bodyPr/>
                    <a:lstStyle/>
                    <a:p>
                      <a:pPr algn="ctr">
                        <a:spcAft>
                          <a:spcPts val="200"/>
                        </a:spcAft>
                      </a:pPr>
                      <a:r>
                        <a:rPr lang="en-GB" sz="1100"/>
                        <a:t>1 out of 3 (RX, lab, consultation) at a rate of 50%.</a:t>
                      </a:r>
                    </a:p>
                  </a:txBody>
                  <a:tcPr marL="68580" marR="68580" marT="0" marB="0" anchor="ctr"/>
                </a:tc>
                <a:tc>
                  <a:txBody>
                    <a:bodyPr/>
                    <a:lstStyle/>
                    <a:p>
                      <a:pPr algn="ctr">
                        <a:spcAft>
                          <a:spcPts val="200"/>
                        </a:spcAft>
                      </a:pPr>
                      <a:r>
                        <a:rPr lang="en-GB" sz="1100"/>
                        <a:t>2 out of 3 (RX, lab, consultation) at a rate of 50%.</a:t>
                      </a:r>
                    </a:p>
                  </a:txBody>
                  <a:tcPr marL="68580" marR="68580" marT="0" marB="0" anchor="ctr"/>
                </a:tc>
                <a:tc>
                  <a:txBody>
                    <a:bodyPr/>
                    <a:lstStyle/>
                    <a:p>
                      <a:pPr algn="ctr">
                        <a:spcAft>
                          <a:spcPts val="200"/>
                        </a:spcAft>
                      </a:pPr>
                      <a:r>
                        <a:rPr lang="en-GB" sz="1100"/>
                        <a:t>3 out of 3 (RX, lab, consultation) at a rate of 50%.</a:t>
                      </a:r>
                    </a:p>
                  </a:txBody>
                  <a:tcPr marL="68580" marR="68580" marT="0" marB="0" anchor="ctr"/>
                </a:tc>
                <a:tc>
                  <a:txBody>
                    <a:bodyPr/>
                    <a:lstStyle/>
                    <a:p>
                      <a:pPr algn="ctr">
                        <a:spcAft>
                          <a:spcPts val="200"/>
                        </a:spcAft>
                      </a:pPr>
                      <a:r>
                        <a:rPr lang="en-GB" sz="1100"/>
                        <a:t>3 out of 3 (RX, lab, consultation) at a rate of 98%.</a:t>
                      </a:r>
                    </a:p>
                  </a:txBody>
                  <a:tcPr marL="68580" marR="68580" marT="0" marB="0" anchor="ctr"/>
                </a:tc>
                <a:extLst>
                  <a:ext uri="{0D108BD9-81ED-4DB2-BD59-A6C34878D82A}">
                    <a16:rowId xmlns:a16="http://schemas.microsoft.com/office/drawing/2014/main" val="10009"/>
                  </a:ext>
                </a:extLst>
              </a:tr>
              <a:tr h="259620">
                <a:tc>
                  <a:txBody>
                    <a:bodyPr/>
                    <a:lstStyle/>
                    <a:p>
                      <a:pPr marL="0" lvl="0" indent="0">
                        <a:lnSpc>
                          <a:spcPct val="107000"/>
                        </a:lnSpc>
                        <a:spcAft>
                          <a:spcPts val="200"/>
                        </a:spcAft>
                        <a:buSzPts val="1100"/>
                        <a:buFont typeface="Calibri" panose="020F0502020204030204" pitchFamily="34" charset="0"/>
                        <a:buNone/>
                      </a:pPr>
                      <a:r>
                        <a:rPr lang="en-GB" sz="1100"/>
                        <a:t>10. Electronic letter of discharge</a:t>
                      </a:r>
                    </a:p>
                  </a:txBody>
                  <a:tcPr marL="68580" marR="68580" marT="0" marB="0"/>
                </a:tc>
                <a:tc>
                  <a:txBody>
                    <a:bodyPr/>
                    <a:lstStyle/>
                    <a:p>
                      <a:pPr algn="ctr">
                        <a:spcAft>
                          <a:spcPts val="200"/>
                        </a:spcAft>
                      </a:pPr>
                      <a:r>
                        <a:rPr lang="en-GB" sz="1100"/>
                        <a:t>80%</a:t>
                      </a:r>
                    </a:p>
                  </a:txBody>
                  <a:tcPr marL="68580" marR="68580" marT="0" marB="0" anchor="ctr"/>
                </a:tc>
                <a:tc>
                  <a:txBody>
                    <a:bodyPr/>
                    <a:lstStyle/>
                    <a:p>
                      <a:pPr algn="ctr">
                        <a:spcAft>
                          <a:spcPts val="200"/>
                        </a:spcAft>
                      </a:pPr>
                      <a:r>
                        <a:rPr lang="en-GB" sz="1100"/>
                        <a:t>90%</a:t>
                      </a:r>
                    </a:p>
                  </a:txBody>
                  <a:tcPr marL="68580" marR="68580" marT="0" marB="0" anchor="ctr"/>
                </a:tc>
                <a:tc>
                  <a:txBody>
                    <a:bodyPr/>
                    <a:lstStyle/>
                    <a:p>
                      <a:pPr algn="ctr">
                        <a:spcAft>
                          <a:spcPts val="200"/>
                        </a:spcAft>
                      </a:pPr>
                      <a:r>
                        <a:rPr lang="en-GB" sz="1100"/>
                        <a:t>95%</a:t>
                      </a:r>
                    </a:p>
                  </a:txBody>
                  <a:tcPr marL="68580" marR="68580" marT="0" marB="0" anchor="ctr"/>
                </a:tc>
                <a:tc>
                  <a:txBody>
                    <a:bodyPr/>
                    <a:lstStyle/>
                    <a:p>
                      <a:pPr algn="ctr">
                        <a:spcAft>
                          <a:spcPts val="200"/>
                        </a:spcAft>
                      </a:pPr>
                      <a:r>
                        <a:rPr lang="en-GB" sz="1100"/>
                        <a:t>98%</a:t>
                      </a:r>
                    </a:p>
                  </a:txBody>
                  <a:tcPr marL="68580" marR="68580" marT="0" marB="0" anchor="ctr"/>
                </a:tc>
                <a:extLst>
                  <a:ext uri="{0D108BD9-81ED-4DB2-BD59-A6C34878D82A}">
                    <a16:rowId xmlns:a16="http://schemas.microsoft.com/office/drawing/2014/main" val="10010"/>
                  </a:ext>
                </a:extLst>
              </a:tr>
              <a:tr h="259620">
                <a:tc>
                  <a:txBody>
                    <a:bodyPr/>
                    <a:lstStyle/>
                    <a:p>
                      <a:pPr marL="0" lvl="0" indent="0">
                        <a:lnSpc>
                          <a:spcPct val="107000"/>
                        </a:lnSpc>
                        <a:spcAft>
                          <a:spcPts val="200"/>
                        </a:spcAft>
                        <a:buSzPts val="1100"/>
                        <a:buFont typeface="Calibri" panose="020F0502020204030204" pitchFamily="34" charset="0"/>
                        <a:buNone/>
                      </a:pPr>
                      <a:r>
                        <a:rPr lang="en-GB" sz="1100"/>
                        <a:t>11. Registration of vital parameters</a:t>
                      </a:r>
                    </a:p>
                  </a:txBody>
                  <a:tcPr marL="68580" marR="68580" marT="0" marB="0"/>
                </a:tc>
                <a:tc>
                  <a:txBody>
                    <a:bodyPr/>
                    <a:lstStyle/>
                    <a:p>
                      <a:pPr algn="ctr">
                        <a:spcAft>
                          <a:spcPts val="200"/>
                        </a:spcAft>
                      </a:pPr>
                      <a:r>
                        <a:rPr lang="en-GB" sz="1100"/>
                        <a:t>50%</a:t>
                      </a:r>
                    </a:p>
                  </a:txBody>
                  <a:tcPr marL="68580" marR="68580" marT="0" marB="0" anchor="ctr"/>
                </a:tc>
                <a:tc>
                  <a:txBody>
                    <a:bodyPr/>
                    <a:lstStyle/>
                    <a:p>
                      <a:pPr algn="ctr">
                        <a:spcAft>
                          <a:spcPts val="200"/>
                        </a:spcAft>
                      </a:pPr>
                      <a:r>
                        <a:rPr lang="en-GB" sz="1100"/>
                        <a:t>65%</a:t>
                      </a:r>
                    </a:p>
                  </a:txBody>
                  <a:tcPr marL="68580" marR="68580" marT="0" marB="0" anchor="ctr"/>
                </a:tc>
                <a:tc>
                  <a:txBody>
                    <a:bodyPr/>
                    <a:lstStyle/>
                    <a:p>
                      <a:pPr algn="ctr">
                        <a:spcAft>
                          <a:spcPts val="200"/>
                        </a:spcAft>
                      </a:pPr>
                      <a:r>
                        <a:rPr lang="en-GB" sz="1100"/>
                        <a:t>80%</a:t>
                      </a:r>
                    </a:p>
                  </a:txBody>
                  <a:tcPr marL="68580" marR="68580" marT="0" marB="0" anchor="ctr"/>
                </a:tc>
                <a:tc>
                  <a:txBody>
                    <a:bodyPr/>
                    <a:lstStyle/>
                    <a:p>
                      <a:pPr algn="ctr">
                        <a:spcAft>
                          <a:spcPts val="200"/>
                        </a:spcAft>
                      </a:pPr>
                      <a:r>
                        <a:rPr lang="en-GB" sz="1100"/>
                        <a:t>98%</a:t>
                      </a:r>
                    </a:p>
                  </a:txBody>
                  <a:tcPr marL="68580" marR="68580" marT="0" marB="0" anchor="ctr"/>
                </a:tc>
                <a:extLst>
                  <a:ext uri="{0D108BD9-81ED-4DB2-BD59-A6C34878D82A}">
                    <a16:rowId xmlns:a16="http://schemas.microsoft.com/office/drawing/2014/main" val="10011"/>
                  </a:ext>
                </a:extLst>
              </a:tr>
              <a:tr h="259620">
                <a:tc>
                  <a:txBody>
                    <a:bodyPr/>
                    <a:lstStyle/>
                    <a:p>
                      <a:pPr marL="0" lvl="0" indent="0">
                        <a:lnSpc>
                          <a:spcPct val="107000"/>
                        </a:lnSpc>
                        <a:spcAft>
                          <a:spcPts val="200"/>
                        </a:spcAft>
                        <a:buSzPts val="1100"/>
                        <a:buFont typeface="Calibri" panose="020F0502020204030204" pitchFamily="34" charset="0"/>
                        <a:buNone/>
                      </a:pPr>
                      <a:r>
                        <a:rPr lang="en-GB" sz="1100"/>
                        <a:t>12. Registration of the informed consent </a:t>
                      </a:r>
                    </a:p>
                  </a:txBody>
                  <a:tcPr marL="68580" marR="68580" marT="0" marB="0"/>
                </a:tc>
                <a:tc>
                  <a:txBody>
                    <a:bodyPr/>
                    <a:lstStyle/>
                    <a:p>
                      <a:pPr algn="ctr">
                        <a:spcAft>
                          <a:spcPts val="200"/>
                        </a:spcAft>
                      </a:pPr>
                      <a:r>
                        <a:rPr lang="en-GB" sz="1100"/>
                        <a:t>&gt;0</a:t>
                      </a:r>
                    </a:p>
                  </a:txBody>
                  <a:tcPr marL="68580" marR="68580" marT="0" marB="0" anchor="ctr"/>
                </a:tc>
                <a:tc>
                  <a:txBody>
                    <a:bodyPr/>
                    <a:lstStyle/>
                    <a:p>
                      <a:pPr algn="ctr">
                        <a:spcAft>
                          <a:spcPts val="200"/>
                        </a:spcAft>
                      </a:pPr>
                      <a:r>
                        <a:rPr lang="en-GB" sz="1100"/>
                        <a:t>&gt;0</a:t>
                      </a:r>
                    </a:p>
                  </a:txBody>
                  <a:tcPr marL="68580" marR="68580" marT="0" marB="0" anchor="ctr"/>
                </a:tc>
                <a:tc>
                  <a:txBody>
                    <a:bodyPr/>
                    <a:lstStyle/>
                    <a:p>
                      <a:pPr algn="ctr">
                        <a:spcAft>
                          <a:spcPts val="200"/>
                        </a:spcAft>
                      </a:pPr>
                      <a:r>
                        <a:rPr lang="en-GB" sz="1100"/>
                        <a:t>&gt;0</a:t>
                      </a:r>
                    </a:p>
                  </a:txBody>
                  <a:tcPr marL="68580" marR="68580" marT="0" marB="0" anchor="ctr"/>
                </a:tc>
                <a:tc>
                  <a:txBody>
                    <a:bodyPr/>
                    <a:lstStyle/>
                    <a:p>
                      <a:pPr algn="ctr">
                        <a:spcAft>
                          <a:spcPts val="200"/>
                        </a:spcAft>
                      </a:pPr>
                      <a:r>
                        <a:rPr lang="en-GB" sz="1100"/>
                        <a:t>&gt;0</a:t>
                      </a:r>
                    </a:p>
                  </a:txBody>
                  <a:tcPr marL="68580" marR="68580" marT="0" marB="0" anchor="ctr"/>
                </a:tc>
                <a:extLst>
                  <a:ext uri="{0D108BD9-81ED-4DB2-BD59-A6C34878D82A}">
                    <a16:rowId xmlns:a16="http://schemas.microsoft.com/office/drawing/2014/main" val="10012"/>
                  </a:ext>
                </a:extLst>
              </a:tr>
              <a:tr h="259620">
                <a:tc>
                  <a:txBody>
                    <a:bodyPr/>
                    <a:lstStyle/>
                    <a:p>
                      <a:pPr marL="0" lvl="0" indent="0">
                        <a:lnSpc>
                          <a:spcPct val="107000"/>
                        </a:lnSpc>
                        <a:spcAft>
                          <a:spcPts val="200"/>
                        </a:spcAft>
                        <a:buSzPts val="1100"/>
                        <a:buFont typeface="Calibri" panose="020F0502020204030204" pitchFamily="34" charset="0"/>
                        <a:buNone/>
                      </a:pPr>
                      <a:r>
                        <a:rPr lang="en-GB" sz="1100"/>
                        <a:t>13. Registration of therapeutic will </a:t>
                      </a:r>
                    </a:p>
                  </a:txBody>
                  <a:tcPr marL="68580" marR="68580" marT="0" marB="0"/>
                </a:tc>
                <a:tc>
                  <a:txBody>
                    <a:bodyPr/>
                    <a:lstStyle/>
                    <a:p>
                      <a:pPr algn="ctr">
                        <a:spcAft>
                          <a:spcPts val="200"/>
                        </a:spcAft>
                      </a:pPr>
                      <a:r>
                        <a:rPr lang="en-GB" sz="1100"/>
                        <a:t>&gt;0</a:t>
                      </a:r>
                    </a:p>
                  </a:txBody>
                  <a:tcPr marL="68580" marR="68580" marT="0" marB="0" anchor="ctr"/>
                </a:tc>
                <a:tc>
                  <a:txBody>
                    <a:bodyPr/>
                    <a:lstStyle/>
                    <a:p>
                      <a:pPr algn="ctr">
                        <a:spcAft>
                          <a:spcPts val="200"/>
                        </a:spcAft>
                      </a:pPr>
                      <a:r>
                        <a:rPr lang="en-GB" sz="1100"/>
                        <a:t>&gt;0</a:t>
                      </a:r>
                    </a:p>
                  </a:txBody>
                  <a:tcPr marL="68580" marR="68580" marT="0" marB="0" anchor="ctr"/>
                </a:tc>
                <a:tc>
                  <a:txBody>
                    <a:bodyPr/>
                    <a:lstStyle/>
                    <a:p>
                      <a:pPr algn="ctr">
                        <a:spcAft>
                          <a:spcPts val="200"/>
                        </a:spcAft>
                      </a:pPr>
                      <a:r>
                        <a:rPr lang="en-GB" sz="1100"/>
                        <a:t>&gt;0</a:t>
                      </a:r>
                    </a:p>
                  </a:txBody>
                  <a:tcPr marL="68580" marR="68580" marT="0" marB="0" anchor="ctr"/>
                </a:tc>
                <a:tc>
                  <a:txBody>
                    <a:bodyPr/>
                    <a:lstStyle/>
                    <a:p>
                      <a:pPr algn="ctr">
                        <a:spcAft>
                          <a:spcPts val="200"/>
                        </a:spcAft>
                      </a:pPr>
                      <a:r>
                        <a:rPr lang="en-GB" sz="1100"/>
                        <a:t>&gt;0</a:t>
                      </a:r>
                    </a:p>
                  </a:txBody>
                  <a:tcPr marL="68580" marR="68580" marT="0" marB="0" anchor="ctr"/>
                </a:tc>
                <a:extLst>
                  <a:ext uri="{0D108BD9-81ED-4DB2-BD59-A6C34878D82A}">
                    <a16:rowId xmlns:a16="http://schemas.microsoft.com/office/drawing/2014/main" val="10013"/>
                  </a:ext>
                </a:extLst>
              </a:tr>
              <a:tr h="259620">
                <a:tc>
                  <a:txBody>
                    <a:bodyPr/>
                    <a:lstStyle/>
                    <a:p>
                      <a:pPr marL="0" lvl="0" indent="0">
                        <a:lnSpc>
                          <a:spcPct val="107000"/>
                        </a:lnSpc>
                        <a:spcAft>
                          <a:spcPts val="200"/>
                        </a:spcAft>
                        <a:buSzPts val="1100"/>
                        <a:buFont typeface="Calibri" panose="020F0502020204030204" pitchFamily="34" charset="0"/>
                        <a:buNone/>
                      </a:pPr>
                      <a:r>
                        <a:rPr lang="en-GB" sz="1100"/>
                        <a:t>14. Medical results server </a:t>
                      </a:r>
                    </a:p>
                  </a:txBody>
                  <a:tcPr marL="68580" marR="68580" marT="0" marB="0"/>
                </a:tc>
                <a:tc>
                  <a:txBody>
                    <a:bodyPr/>
                    <a:lstStyle/>
                    <a:p>
                      <a:pPr algn="ctr">
                        <a:spcAft>
                          <a:spcPts val="200"/>
                        </a:spcAft>
                      </a:pPr>
                      <a:r>
                        <a:rPr lang="en-GB" sz="1100"/>
                        <a:t>80%</a:t>
                      </a:r>
                    </a:p>
                  </a:txBody>
                  <a:tcPr marL="68580" marR="68580" marT="0" marB="0" anchor="ctr"/>
                </a:tc>
                <a:tc>
                  <a:txBody>
                    <a:bodyPr/>
                    <a:lstStyle/>
                    <a:p>
                      <a:pPr algn="ctr">
                        <a:spcAft>
                          <a:spcPts val="200"/>
                        </a:spcAft>
                      </a:pPr>
                      <a:r>
                        <a:rPr lang="en-GB" sz="1100"/>
                        <a:t>90%</a:t>
                      </a:r>
                    </a:p>
                  </a:txBody>
                  <a:tcPr marL="68580" marR="68580" marT="0" marB="0" anchor="ctr"/>
                </a:tc>
                <a:tc>
                  <a:txBody>
                    <a:bodyPr/>
                    <a:lstStyle/>
                    <a:p>
                      <a:pPr algn="ctr">
                        <a:spcAft>
                          <a:spcPts val="200"/>
                        </a:spcAft>
                      </a:pPr>
                      <a:r>
                        <a:rPr lang="en-GB" sz="1100"/>
                        <a:t>95%</a:t>
                      </a:r>
                    </a:p>
                  </a:txBody>
                  <a:tcPr marL="68580" marR="68580" marT="0" marB="0" anchor="ctr"/>
                </a:tc>
                <a:tc>
                  <a:txBody>
                    <a:bodyPr/>
                    <a:lstStyle/>
                    <a:p>
                      <a:pPr algn="ctr">
                        <a:spcAft>
                          <a:spcPts val="200"/>
                        </a:spcAft>
                      </a:pPr>
                      <a:r>
                        <a:rPr lang="en-GB" sz="1100"/>
                        <a:t>98%</a:t>
                      </a:r>
                    </a:p>
                  </a:txBody>
                  <a:tcPr marL="68580" marR="68580" marT="0" marB="0" anchor="ctr"/>
                </a:tc>
                <a:extLst>
                  <a:ext uri="{0D108BD9-81ED-4DB2-BD59-A6C34878D82A}">
                    <a16:rowId xmlns:a16="http://schemas.microsoft.com/office/drawing/2014/main" val="10014"/>
                  </a:ext>
                </a:extLst>
              </a:tr>
              <a:tr h="531260">
                <a:tc>
                  <a:txBody>
                    <a:bodyPr/>
                    <a:lstStyle/>
                    <a:p>
                      <a:pPr marL="0" lvl="0" indent="0">
                        <a:lnSpc>
                          <a:spcPct val="107000"/>
                        </a:lnSpc>
                        <a:spcAft>
                          <a:spcPts val="200"/>
                        </a:spcAft>
                        <a:buSzPts val="1100"/>
                        <a:buFont typeface="Calibri" panose="020F0502020204030204" pitchFamily="34" charset="0"/>
                        <a:buNone/>
                      </a:pPr>
                      <a:r>
                        <a:rPr lang="en-GB" sz="1100"/>
                        <a:t>15. Electronic communication with hubs and interaction with eHealth</a:t>
                      </a:r>
                    </a:p>
                  </a:txBody>
                  <a:tcPr marL="68580" marR="68580" marT="0" marB="0"/>
                </a:tc>
                <a:tc>
                  <a:txBody>
                    <a:bodyPr/>
                    <a:lstStyle/>
                    <a:p>
                      <a:pPr algn="ctr">
                        <a:spcAft>
                          <a:spcPts val="200"/>
                        </a:spcAft>
                      </a:pPr>
                      <a:r>
                        <a:rPr lang="en-GB" sz="1100"/>
                        <a:t>80%</a:t>
                      </a:r>
                    </a:p>
                  </a:txBody>
                  <a:tcPr marL="68580" marR="68580" marT="0" marB="0" anchor="ctr"/>
                </a:tc>
                <a:tc>
                  <a:txBody>
                    <a:bodyPr/>
                    <a:lstStyle/>
                    <a:p>
                      <a:pPr algn="ctr">
                        <a:spcAft>
                          <a:spcPts val="200"/>
                        </a:spcAft>
                      </a:pPr>
                      <a:r>
                        <a:rPr lang="en-GB" sz="1100"/>
                        <a:t>90%</a:t>
                      </a:r>
                    </a:p>
                  </a:txBody>
                  <a:tcPr marL="68580" marR="68580" marT="0" marB="0" anchor="ctr"/>
                </a:tc>
                <a:tc>
                  <a:txBody>
                    <a:bodyPr/>
                    <a:lstStyle/>
                    <a:p>
                      <a:pPr algn="ctr">
                        <a:spcAft>
                          <a:spcPts val="200"/>
                        </a:spcAft>
                      </a:pPr>
                      <a:r>
                        <a:rPr lang="en-GB" sz="1100"/>
                        <a:t>95%</a:t>
                      </a:r>
                    </a:p>
                  </a:txBody>
                  <a:tcPr marL="68580" marR="68580" marT="0" marB="0" anchor="ctr"/>
                </a:tc>
                <a:tc>
                  <a:txBody>
                    <a:bodyPr/>
                    <a:lstStyle/>
                    <a:p>
                      <a:pPr algn="ctr">
                        <a:spcAft>
                          <a:spcPts val="200"/>
                        </a:spcAft>
                      </a:pPr>
                      <a:r>
                        <a:rPr lang="en-GB" sz="1100"/>
                        <a:t>98%</a:t>
                      </a:r>
                    </a:p>
                  </a:txBody>
                  <a:tcPr marL="68580" marR="68580" marT="0" marB="0" anchor="ctr"/>
                </a:tc>
                <a:extLst>
                  <a:ext uri="{0D108BD9-81ED-4DB2-BD59-A6C34878D82A}">
                    <a16:rowId xmlns:a16="http://schemas.microsoft.com/office/drawing/2014/main" val="10015"/>
                  </a:ext>
                </a:extLst>
              </a:tr>
            </a:tbl>
          </a:graphicData>
        </a:graphic>
      </p:graphicFrame>
      <p:sp>
        <p:nvSpPr>
          <p:cNvPr id="5" name="Slide Number Placeholder 4"/>
          <p:cNvSpPr>
            <a:spLocks noGrp="1"/>
          </p:cNvSpPr>
          <p:nvPr>
            <p:ph type="sldNum" sz="quarter" idx="4"/>
          </p:nvPr>
        </p:nvSpPr>
        <p:spPr/>
        <p:txBody>
          <a:bodyPr/>
          <a:lstStyle/>
          <a:p>
            <a:r>
              <a:rPr lang="en-GB"/>
              <a:t> </a:t>
            </a:r>
            <a:fld id="{30A9230E-FFBB-4CCB-ABD7-198084EDE768}" type="slidenum">
              <a:rPr lang="fr-BE" smtClean="0"/>
              <a:pPr/>
              <a:t>17</a:t>
            </a:fld>
            <a:r>
              <a:rPr lang="en-GB"/>
              <a:t> </a:t>
            </a:r>
          </a:p>
        </p:txBody>
      </p:sp>
    </p:spTree>
    <p:extLst>
      <p:ext uri="{BB962C8B-B14F-4D97-AF65-F5344CB8AC3E}">
        <p14:creationId xmlns:p14="http://schemas.microsoft.com/office/powerpoint/2010/main" val="283948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Action 2: hospital </a:t>
            </a:r>
            <a:r>
              <a:rPr lang="en-GB" dirty="0" smtClean="0"/>
              <a:t>EPR</a:t>
            </a:r>
            <a:endParaRPr lang="en-GB" dirty="0"/>
          </a:p>
        </p:txBody>
      </p:sp>
      <p:sp>
        <p:nvSpPr>
          <p:cNvPr id="4099" name="Rectangle 3"/>
          <p:cNvSpPr>
            <a:spLocks noGrp="1" noChangeArrowheads="1"/>
          </p:cNvSpPr>
          <p:nvPr>
            <p:ph idx="1"/>
          </p:nvPr>
        </p:nvSpPr>
        <p:spPr/>
        <p:txBody>
          <a:bodyPr/>
          <a:lstStyle/>
          <a:p>
            <a:endParaRPr lang="fr-FR"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7" name="Content Placeholder 2"/>
          <p:cNvSpPr txBox="1">
            <a:spLocks/>
          </p:cNvSpPr>
          <p:nvPr/>
        </p:nvSpPr>
        <p:spPr>
          <a:xfrm>
            <a:off x="6596445" y="2276872"/>
            <a:ext cx="2921000" cy="301466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defRPr/>
            </a:pPr>
            <a:endParaRPr lang="nl-BE" dirty="0"/>
          </a:p>
          <a:p>
            <a:pPr marL="457200" lvl="1" indent="0">
              <a:buNone/>
              <a:defRPr/>
            </a:pPr>
            <a:r>
              <a:rPr lang="en-GB" dirty="0">
                <a:solidFill>
                  <a:schemeClr val="tx1">
                    <a:lumMod val="65000"/>
                    <a:lumOff val="35000"/>
                  </a:schemeClr>
                </a:solidFill>
              </a:rPr>
              <a:t>Early Adopters Progressive Budget</a:t>
            </a:r>
          </a:p>
          <a:p>
            <a:pPr marL="457200" lvl="1" indent="0">
              <a:buNone/>
              <a:defRPr/>
            </a:pPr>
            <a:r>
              <a:rPr lang="en-GB" dirty="0">
                <a:solidFill>
                  <a:schemeClr val="tx1">
                    <a:lumMod val="65000"/>
                    <a:lumOff val="35000"/>
                  </a:schemeClr>
                </a:solidFill>
              </a:rPr>
              <a:t>	from 0% to 5%</a:t>
            </a:r>
          </a:p>
          <a:p>
            <a:pPr marL="457200" lvl="1" indent="0">
              <a:buNone/>
              <a:defRPr/>
            </a:pPr>
            <a:endParaRPr lang="nl-BE" dirty="0">
              <a:solidFill>
                <a:schemeClr val="tx1">
                  <a:lumMod val="65000"/>
                  <a:lumOff val="35000"/>
                </a:schemeClr>
              </a:solidFill>
            </a:endParaRPr>
          </a:p>
          <a:p>
            <a:pPr marL="457200" lvl="1" indent="0">
              <a:buNone/>
              <a:defRPr/>
            </a:pPr>
            <a:r>
              <a:rPr lang="en-GB" dirty="0">
                <a:solidFill>
                  <a:schemeClr val="tx1">
                    <a:lumMod val="65000"/>
                    <a:lumOff val="35000"/>
                  </a:schemeClr>
                </a:solidFill>
              </a:rPr>
              <a:t>Accelerator budget:</a:t>
            </a:r>
          </a:p>
          <a:p>
            <a:pPr marL="457200" lvl="1" indent="0">
              <a:buNone/>
              <a:defRPr/>
            </a:pPr>
            <a:r>
              <a:rPr lang="en-GB" dirty="0">
                <a:solidFill>
                  <a:schemeClr val="tx1">
                    <a:lumMod val="65000"/>
                    <a:lumOff val="35000"/>
                  </a:schemeClr>
                </a:solidFill>
              </a:rPr>
              <a:t>	= </a:t>
            </a:r>
            <a:r>
              <a:rPr lang="en-GB" dirty="0" err="1">
                <a:solidFill>
                  <a:schemeClr val="tx1">
                    <a:lumMod val="65000"/>
                    <a:lumOff val="35000"/>
                  </a:schemeClr>
                </a:solidFill>
              </a:rPr>
              <a:t>evolutive</a:t>
            </a:r>
            <a:endParaRPr lang="en-GB" dirty="0">
              <a:solidFill>
                <a:schemeClr val="tx1">
                  <a:lumMod val="65000"/>
                  <a:lumOff val="35000"/>
                </a:schemeClr>
              </a:solidFill>
            </a:endParaRPr>
          </a:p>
          <a:p>
            <a:pPr marL="457200" lvl="1" indent="0">
              <a:buNone/>
              <a:defRPr/>
            </a:pPr>
            <a:endParaRPr lang="nl-BE" dirty="0">
              <a:solidFill>
                <a:schemeClr val="tx1">
                  <a:lumMod val="65000"/>
                  <a:lumOff val="35000"/>
                </a:schemeClr>
              </a:solidFill>
            </a:endParaRPr>
          </a:p>
          <a:p>
            <a:pPr marL="457200" lvl="1" indent="0">
              <a:buNone/>
              <a:defRPr/>
            </a:pPr>
            <a:r>
              <a:rPr lang="en-GB" dirty="0" smtClean="0">
                <a:solidFill>
                  <a:schemeClr val="tx1">
                    <a:lumMod val="65000"/>
                    <a:lumOff val="35000"/>
                  </a:schemeClr>
                </a:solidFill>
              </a:rPr>
              <a:t>Bed </a:t>
            </a:r>
            <a:r>
              <a:rPr lang="en-GB" dirty="0" smtClean="0">
                <a:solidFill>
                  <a:schemeClr val="tx1">
                    <a:lumMod val="65000"/>
                    <a:lumOff val="35000"/>
                  </a:schemeClr>
                </a:solidFill>
              </a:rPr>
              <a:t>ba</a:t>
            </a:r>
            <a:r>
              <a:rPr lang="en-GB" dirty="0" smtClean="0">
                <a:solidFill>
                  <a:schemeClr val="tx1">
                    <a:lumMod val="65000"/>
                    <a:lumOff val="35000"/>
                  </a:schemeClr>
                </a:solidFill>
              </a:rPr>
              <a:t>sed = </a:t>
            </a:r>
            <a:r>
              <a:rPr lang="en-GB" dirty="0" err="1" smtClean="0">
                <a:solidFill>
                  <a:schemeClr val="tx1">
                    <a:lumMod val="65000"/>
                    <a:lumOff val="35000"/>
                  </a:schemeClr>
                </a:solidFill>
              </a:rPr>
              <a:t>degressive</a:t>
            </a:r>
            <a:r>
              <a:rPr lang="en-GB" dirty="0" smtClean="0">
                <a:solidFill>
                  <a:schemeClr val="tx1">
                    <a:lumMod val="65000"/>
                    <a:lumOff val="35000"/>
                  </a:schemeClr>
                </a:solidFill>
              </a:rPr>
              <a:t> </a:t>
            </a:r>
            <a:endParaRPr lang="en-GB" dirty="0">
              <a:solidFill>
                <a:schemeClr val="tx1">
                  <a:lumMod val="65000"/>
                  <a:lumOff val="35000"/>
                </a:schemeClr>
              </a:solidFill>
            </a:endParaRPr>
          </a:p>
          <a:p>
            <a:pPr marL="457200" lvl="1" indent="0">
              <a:buNone/>
              <a:defRPr/>
            </a:pPr>
            <a:r>
              <a:rPr lang="en-GB" dirty="0">
                <a:solidFill>
                  <a:schemeClr val="tx1">
                    <a:lumMod val="65000"/>
                    <a:lumOff val="35000"/>
                  </a:schemeClr>
                </a:solidFill>
              </a:rPr>
              <a:t>	from 25% to 10%</a:t>
            </a:r>
          </a:p>
          <a:p>
            <a:pPr marL="457200" lvl="1" indent="0">
              <a:buNone/>
              <a:defRPr/>
            </a:pPr>
            <a:endParaRPr lang="nl-BE" dirty="0">
              <a:solidFill>
                <a:schemeClr val="tx1">
                  <a:lumMod val="65000"/>
                  <a:lumOff val="35000"/>
                </a:schemeClr>
              </a:solidFill>
            </a:endParaRPr>
          </a:p>
          <a:p>
            <a:pPr marL="457200" lvl="1" indent="0">
              <a:buNone/>
              <a:defRPr/>
            </a:pPr>
            <a:r>
              <a:rPr lang="en-GB" dirty="0" smtClean="0">
                <a:solidFill>
                  <a:schemeClr val="tx1">
                    <a:lumMod val="65000"/>
                    <a:lumOff val="35000"/>
                  </a:schemeClr>
                </a:solidFill>
              </a:rPr>
              <a:t>Hospital based = </a:t>
            </a:r>
            <a:r>
              <a:rPr lang="en-GB" dirty="0" err="1">
                <a:solidFill>
                  <a:schemeClr val="tx1">
                    <a:lumMod val="65000"/>
                    <a:lumOff val="35000"/>
                  </a:schemeClr>
                </a:solidFill>
              </a:rPr>
              <a:t>degressive</a:t>
            </a:r>
            <a:endParaRPr lang="en-GB" dirty="0">
              <a:solidFill>
                <a:schemeClr val="tx1">
                  <a:lumMod val="65000"/>
                  <a:lumOff val="35000"/>
                </a:schemeClr>
              </a:solidFill>
            </a:endParaRPr>
          </a:p>
          <a:p>
            <a:pPr marL="457200" lvl="1" indent="0">
              <a:buNone/>
              <a:defRPr/>
            </a:pPr>
            <a:r>
              <a:rPr lang="en-GB" dirty="0">
                <a:solidFill>
                  <a:schemeClr val="tx1">
                    <a:lumMod val="65000"/>
                    <a:lumOff val="35000"/>
                  </a:schemeClr>
                </a:solidFill>
              </a:rPr>
              <a:t>	from 20% to 5%</a:t>
            </a:r>
          </a:p>
          <a:p>
            <a:pPr marL="457200" lvl="1" indent="0">
              <a:buNone/>
              <a:defRPr/>
            </a:pPr>
            <a:endParaRPr lang="nl-BE" dirty="0"/>
          </a:p>
        </p:txBody>
      </p:sp>
      <p:cxnSp>
        <p:nvCxnSpPr>
          <p:cNvPr id="8" name="Straight Connector 7"/>
          <p:cNvCxnSpPr/>
          <p:nvPr/>
        </p:nvCxnSpPr>
        <p:spPr>
          <a:xfrm>
            <a:off x="6249145" y="1999469"/>
            <a:ext cx="866175" cy="400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76963" y="3252788"/>
            <a:ext cx="900112" cy="55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176963" y="4065589"/>
            <a:ext cx="922780" cy="371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176963" y="4581526"/>
            <a:ext cx="900112" cy="7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a:graphicFrameLocks/>
          </p:cNvGraphicFramePr>
          <p:nvPr>
            <p:extLst>
              <p:ext uri="{D42A27DB-BD31-4B8C-83A1-F6EECF244321}">
                <p14:modId xmlns:p14="http://schemas.microsoft.com/office/powerpoint/2010/main" val="1377992127"/>
              </p:ext>
            </p:extLst>
          </p:nvPr>
        </p:nvGraphicFramePr>
        <p:xfrm>
          <a:off x="703390" y="1340768"/>
          <a:ext cx="6121818"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18</a:t>
            </a:fld>
            <a:r>
              <a:rPr lang="en-GB"/>
              <a:t> </a:t>
            </a:r>
          </a:p>
        </p:txBody>
      </p:sp>
    </p:spTree>
    <p:extLst>
      <p:ext uri="{BB962C8B-B14F-4D97-AF65-F5344CB8AC3E}">
        <p14:creationId xmlns:p14="http://schemas.microsoft.com/office/powerpoint/2010/main" val="273237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Roadmap 2.0: health care providers</a:t>
            </a:r>
          </a:p>
        </p:txBody>
      </p:sp>
      <p:sp>
        <p:nvSpPr>
          <p:cNvPr id="3" name="Tijdelijke aanduiding voor inhoud 2"/>
          <p:cNvSpPr>
            <a:spLocks noGrp="1"/>
          </p:cNvSpPr>
          <p:nvPr>
            <p:ph idx="1"/>
          </p:nvPr>
        </p:nvSpPr>
        <p:spPr/>
        <p:txBody>
          <a:bodyPr>
            <a:normAutofit lnSpcReduction="10000"/>
          </a:bodyPr>
          <a:lstStyle/>
          <a:p>
            <a:pPr>
              <a:buFont typeface="Calibri" panose="020F0502020204030204" pitchFamily="34" charset="0"/>
              <a:buChar char="◌"/>
            </a:pPr>
            <a:r>
              <a:rPr lang="en-GB" dirty="0"/>
              <a:t>An </a:t>
            </a:r>
            <a:r>
              <a:rPr lang="en-GB" dirty="0" smtClean="0"/>
              <a:t>EPR </a:t>
            </a:r>
            <a:r>
              <a:rPr lang="en-GB" dirty="0"/>
              <a:t>has been defined for all other types of health care providers and they can also publish and update certain information from their </a:t>
            </a:r>
            <a:r>
              <a:rPr lang="en-GB" dirty="0" smtClean="0"/>
              <a:t>EPR </a:t>
            </a:r>
            <a:r>
              <a:rPr lang="en-GB" dirty="0"/>
              <a:t>in the secure health vault</a:t>
            </a:r>
          </a:p>
          <a:p>
            <a:pPr lvl="1">
              <a:buFont typeface="Arial" panose="020B0604020202020204" pitchFamily="34" charset="0"/>
              <a:buChar char="•"/>
            </a:pPr>
            <a:r>
              <a:rPr lang="en-GB" dirty="0"/>
              <a:t>available for home nurses and physiotherapists, for whom an updated version is being developed</a:t>
            </a:r>
          </a:p>
          <a:p>
            <a:pPr lvl="1">
              <a:buFont typeface="Arial" panose="020B0604020202020204" pitchFamily="34" charset="0"/>
              <a:buChar char="•"/>
            </a:pPr>
            <a:r>
              <a:rPr lang="en-GB" dirty="0"/>
              <a:t>remains an action item (3.6) in the roadmap 3.0</a:t>
            </a:r>
          </a:p>
          <a:p>
            <a:pPr>
              <a:buFont typeface="Wingdings" panose="05000000000000000000" pitchFamily="2" charset="2"/>
              <a:buChar char="ü"/>
            </a:pPr>
            <a:endParaRPr lang="nl-BE" dirty="0" smtClean="0"/>
          </a:p>
          <a:p>
            <a:pPr>
              <a:buFont typeface="Wingdings" panose="05000000000000000000" pitchFamily="2" charset="2"/>
              <a:buChar char="ü"/>
            </a:pPr>
            <a:r>
              <a:rPr lang="en-GB" dirty="0"/>
              <a:t>Medicines and medical care are prescribed electronically</a:t>
            </a:r>
          </a:p>
          <a:p>
            <a:pPr lvl="1">
              <a:buFont typeface="Arial" panose="020B0604020202020204" pitchFamily="34" charset="0"/>
              <a:buChar char="•"/>
            </a:pPr>
            <a:r>
              <a:rPr lang="en-GB" dirty="0"/>
              <a:t>action items 4.3 and 4.4 in roadmap 3.0</a:t>
            </a:r>
          </a:p>
          <a:p>
            <a:pPr lvl="2">
              <a:buFont typeface="Calibri" panose="020F0502020204030204" pitchFamily="34" charset="0"/>
              <a:buChar char="−"/>
            </a:pPr>
            <a:r>
              <a:rPr lang="en-GB" dirty="0"/>
              <a:t>complete dematerialisation</a:t>
            </a:r>
          </a:p>
          <a:p>
            <a:pPr lvl="2">
              <a:buFont typeface="Calibri" panose="020F0502020204030204" pitchFamily="34" charset="0"/>
              <a:buChar char="−"/>
            </a:pPr>
            <a:r>
              <a:rPr lang="en-GB" dirty="0"/>
              <a:t>extension to other types of prescriptions</a:t>
            </a:r>
          </a:p>
          <a:p>
            <a:pPr lvl="2">
              <a:buFont typeface="Calibri" panose="020F0502020204030204" pitchFamily="34" charset="0"/>
              <a:buChar char="−"/>
            </a:pPr>
            <a:r>
              <a:rPr lang="en-GB" dirty="0"/>
              <a:t>VIDIS</a:t>
            </a:r>
          </a:p>
          <a:p>
            <a:pPr marL="0" indent="0">
              <a:buNone/>
            </a:pPr>
            <a:endParaRPr lang="nl-BE" dirty="0"/>
          </a:p>
        </p:txBody>
      </p:sp>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19</a:t>
            </a:fld>
            <a:r>
              <a:rPr lang="en-GB"/>
              <a:t> </a:t>
            </a:r>
          </a:p>
        </p:txBody>
      </p:sp>
    </p:spTree>
    <p:extLst>
      <p:ext uri="{BB962C8B-B14F-4D97-AF65-F5344CB8AC3E}">
        <p14:creationId xmlns:p14="http://schemas.microsoft.com/office/powerpoint/2010/main" val="244543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Roadmap 3.0 (2019-2021) is </a:t>
            </a:r>
            <a:r>
              <a:rPr lang="en-GB" b="1" i="1" dirty="0" err="1"/>
              <a:t>interfederal</a:t>
            </a:r>
            <a:endParaRPr lang="en-GB" b="1" i="1"/>
          </a:p>
        </p:txBody>
      </p:sp>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362" y="1447265"/>
            <a:ext cx="1878717" cy="1250123"/>
          </a:xfrm>
          <a:prstGeom prst="rect">
            <a:avLst/>
          </a:prstGeom>
        </p:spPr>
      </p:pic>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48" y="4814703"/>
            <a:ext cx="2209606" cy="897652"/>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832" y="4567698"/>
            <a:ext cx="1391661" cy="1391661"/>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8854" y="2828126"/>
            <a:ext cx="1695996" cy="1695996"/>
          </a:xfrm>
          <a:prstGeom prst="rect">
            <a:avLst/>
          </a:prstGeom>
        </p:spPr>
      </p:pic>
      <p:pic>
        <p:nvPicPr>
          <p:cNvPr id="20" name="Afbeelding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401" y="1574225"/>
            <a:ext cx="1183169" cy="1003754"/>
          </a:xfrm>
          <a:prstGeom prst="rect">
            <a:avLst/>
          </a:prstGeom>
        </p:spPr>
      </p:pic>
      <p:pic>
        <p:nvPicPr>
          <p:cNvPr id="21" name="Afbeelding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8720" y="1456977"/>
            <a:ext cx="1248103" cy="1248103"/>
          </a:xfrm>
          <a:prstGeom prst="rect">
            <a:avLst/>
          </a:prstGeom>
        </p:spPr>
      </p:pic>
      <p:pic>
        <p:nvPicPr>
          <p:cNvPr id="22" name="Afbeelding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0692" y="1456977"/>
            <a:ext cx="1138410" cy="1250123"/>
          </a:xfrm>
          <a:prstGeom prst="rect">
            <a:avLst/>
          </a:prstGeom>
        </p:spPr>
      </p:pic>
      <p:pic>
        <p:nvPicPr>
          <p:cNvPr id="23" name="Afbeelding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1629" y="3056999"/>
            <a:ext cx="1800225" cy="1238250"/>
          </a:xfrm>
          <a:prstGeom prst="rect">
            <a:avLst/>
          </a:prstGeom>
        </p:spPr>
      </p:pic>
      <p:pic>
        <p:nvPicPr>
          <p:cNvPr id="25" name="Afbeelding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25460" y="3011947"/>
            <a:ext cx="1484886" cy="1051099"/>
          </a:xfrm>
          <a:prstGeom prst="rect">
            <a:avLst/>
          </a:prstGeom>
        </p:spPr>
      </p:pic>
      <p:pic>
        <p:nvPicPr>
          <p:cNvPr id="26" name="Afbeelding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82075" y="2921521"/>
            <a:ext cx="1745820" cy="1307680"/>
          </a:xfrm>
          <a:prstGeom prst="rect">
            <a:avLst/>
          </a:prstGeom>
        </p:spPr>
      </p:pic>
      <p:pic>
        <p:nvPicPr>
          <p:cNvPr id="27" name="Afbeelding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37068" y="4737370"/>
            <a:ext cx="2245658" cy="1057588"/>
          </a:xfrm>
          <a:prstGeom prst="rect">
            <a:avLst/>
          </a:prstGeom>
        </p:spPr>
      </p:pic>
      <p:pic>
        <p:nvPicPr>
          <p:cNvPr id="28" name="Afbeelding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0866" y="4524122"/>
            <a:ext cx="1393707" cy="1393707"/>
          </a:xfrm>
          <a:prstGeom prst="rect">
            <a:avLst/>
          </a:prstGeom>
        </p:spPr>
      </p:pic>
      <p:pic>
        <p:nvPicPr>
          <p:cNvPr id="4" name="Picture 3"/>
          <p:cNvPicPr>
            <a:picLocks noChangeAspect="1"/>
          </p:cNvPicPr>
          <p:nvPr/>
        </p:nvPicPr>
        <p:blipFill rotWithShape="1">
          <a:blip r:embed="rId14" cstate="print">
            <a:extLst>
              <a:ext uri="{28A0092B-C50C-407E-A947-70E740481C1C}">
                <a14:useLocalDpi xmlns:a14="http://schemas.microsoft.com/office/drawing/2010/main" val="0"/>
              </a:ext>
            </a:extLst>
          </a:blip>
          <a:srcRect b="21007"/>
          <a:stretch/>
        </p:blipFill>
        <p:spPr>
          <a:xfrm>
            <a:off x="3892050" y="1456977"/>
            <a:ext cx="1145390" cy="1250123"/>
          </a:xfrm>
          <a:prstGeom prst="rect">
            <a:avLst/>
          </a:prstGeom>
        </p:spPr>
      </p:pic>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2</a:t>
            </a:fld>
            <a:r>
              <a:rPr lang="en-GB"/>
              <a:t> </a:t>
            </a:r>
          </a:p>
        </p:txBody>
      </p:sp>
    </p:spTree>
    <p:extLst>
      <p:ext uri="{BB962C8B-B14F-4D97-AF65-F5344CB8AC3E}">
        <p14:creationId xmlns:p14="http://schemas.microsoft.com/office/powerpoint/2010/main" val="350493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Electronic prescription with Recip-e code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601" y="1556792"/>
            <a:ext cx="576167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r>
              <a:rPr lang="en-GB"/>
              <a:t> </a:t>
            </a:r>
            <a:fld id="{30A9230E-FFBB-4CCB-ABD7-198084EDE768}" type="slidenum">
              <a:rPr lang="fr-BE" smtClean="0"/>
              <a:pPr/>
              <a:t>20</a:t>
            </a:fld>
            <a:r>
              <a:rPr lang="en-GB"/>
              <a:t> </a:t>
            </a:r>
          </a:p>
        </p:txBody>
      </p:sp>
    </p:spTree>
    <p:extLst>
      <p:ext uri="{BB962C8B-B14F-4D97-AF65-F5344CB8AC3E}">
        <p14:creationId xmlns:p14="http://schemas.microsoft.com/office/powerpoint/2010/main" val="625658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Complete electronic prescription</a:t>
            </a: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2158" y="1454779"/>
            <a:ext cx="8221684" cy="4451680"/>
          </a:xfrm>
        </p:spPr>
      </p:pic>
      <p:sp>
        <p:nvSpPr>
          <p:cNvPr id="3" name="Slide Number Placeholder 2"/>
          <p:cNvSpPr>
            <a:spLocks noGrp="1"/>
          </p:cNvSpPr>
          <p:nvPr>
            <p:ph type="sldNum" sz="quarter" idx="4"/>
          </p:nvPr>
        </p:nvSpPr>
        <p:spPr/>
        <p:txBody>
          <a:bodyPr/>
          <a:lstStyle/>
          <a:p>
            <a:r>
              <a:rPr lang="en-GB"/>
              <a:t> </a:t>
            </a:r>
            <a:fld id="{30A9230E-FFBB-4CCB-ABD7-198084EDE768}" type="slidenum">
              <a:rPr lang="fr-BE" smtClean="0"/>
              <a:pPr/>
              <a:t>21</a:t>
            </a:fld>
            <a:r>
              <a:rPr lang="en-GB"/>
              <a:t> </a:t>
            </a:r>
          </a:p>
        </p:txBody>
      </p:sp>
    </p:spTree>
    <p:extLst>
      <p:ext uri="{BB962C8B-B14F-4D97-AF65-F5344CB8AC3E}">
        <p14:creationId xmlns:p14="http://schemas.microsoft.com/office/powerpoint/2010/main" val="113694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Electronic </a:t>
            </a:r>
            <a:r>
              <a:rPr lang="en-GB" dirty="0" smtClean="0"/>
              <a:t>Medical </a:t>
            </a:r>
            <a:r>
              <a:rPr lang="en-GB" dirty="0"/>
              <a:t>P</a:t>
            </a:r>
            <a:r>
              <a:rPr lang="en-GB" dirty="0" smtClean="0"/>
              <a:t>rescription</a:t>
            </a:r>
            <a:endParaRPr lang="en-GB" dirty="0"/>
          </a:p>
        </p:txBody>
      </p:sp>
      <p:sp>
        <p:nvSpPr>
          <p:cNvPr id="5" name="Slide Number Placeholder 4"/>
          <p:cNvSpPr>
            <a:spLocks noGrp="1"/>
          </p:cNvSpPr>
          <p:nvPr>
            <p:ph type="sldNum" sz="quarter" idx="4"/>
          </p:nvPr>
        </p:nvSpPr>
        <p:spPr/>
        <p:txBody>
          <a:bodyPr/>
          <a:lstStyle/>
          <a:p>
            <a:r>
              <a:rPr lang="en-GB"/>
              <a:t> </a:t>
            </a:r>
            <a:fld id="{30A9230E-FFBB-4CCB-ABD7-198084EDE768}" type="slidenum">
              <a:rPr lang="fr-BE" smtClean="0"/>
              <a:pPr/>
              <a:t>22</a:t>
            </a:fld>
            <a:r>
              <a:rPr lang="en-GB"/>
              <a:t> </a:t>
            </a:r>
          </a:p>
        </p:txBody>
      </p:sp>
      <p:pic>
        <p:nvPicPr>
          <p:cNvPr id="4" name="Picture 3"/>
          <p:cNvPicPr>
            <a:picLocks noChangeAspect="1"/>
          </p:cNvPicPr>
          <p:nvPr/>
        </p:nvPicPr>
        <p:blipFill>
          <a:blip r:embed="rId2"/>
          <a:stretch>
            <a:fillRect/>
          </a:stretch>
        </p:blipFill>
        <p:spPr>
          <a:xfrm>
            <a:off x="1064568" y="1196752"/>
            <a:ext cx="7889653" cy="4742186"/>
          </a:xfrm>
          <a:prstGeom prst="rect">
            <a:avLst/>
          </a:prstGeom>
        </p:spPr>
      </p:pic>
    </p:spTree>
    <p:extLst>
      <p:ext uri="{BB962C8B-B14F-4D97-AF65-F5344CB8AC3E}">
        <p14:creationId xmlns:p14="http://schemas.microsoft.com/office/powerpoint/2010/main" val="671443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Roadmap 2.0: health care providers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GB" dirty="0"/>
              <a:t>Pharmacists publish information about the delivered medicines in the Shared Pharmaceutical </a:t>
            </a:r>
            <a:r>
              <a:rPr lang="en-GB" dirty="0" smtClean="0"/>
              <a:t>Record </a:t>
            </a:r>
            <a:r>
              <a:rPr lang="en-GB" dirty="0"/>
              <a:t>(</a:t>
            </a:r>
            <a:r>
              <a:rPr lang="en-GB" dirty="0" smtClean="0"/>
              <a:t>SPR), </a:t>
            </a:r>
            <a:r>
              <a:rPr lang="en-GB" dirty="0"/>
              <a:t>which feeds the medication schedule; the patient's medication schedule is also stored in the secure vault and is shared between physicians, pharmacists, home nurses and hospitals, among others</a:t>
            </a:r>
          </a:p>
          <a:p>
            <a:pPr>
              <a:buFont typeface="Wingdings" panose="05000000000000000000" pitchFamily="2" charset="2"/>
              <a:buChar char="ü"/>
            </a:pPr>
            <a:endParaRPr lang="nl-BE" dirty="0"/>
          </a:p>
          <a:p>
            <a:pPr>
              <a:buFont typeface="Wingdings" panose="05000000000000000000" pitchFamily="2" charset="2"/>
              <a:buChar char="ü"/>
            </a:pPr>
            <a:r>
              <a:rPr lang="en-GB" dirty="0"/>
              <a:t>The general practitioner has access through his </a:t>
            </a:r>
            <a:r>
              <a:rPr lang="en-GB" dirty="0" smtClean="0"/>
              <a:t>EMR </a:t>
            </a:r>
            <a:r>
              <a:rPr lang="en-GB" dirty="0"/>
              <a:t>to all relevant published medical information about his patients</a:t>
            </a:r>
          </a:p>
          <a:p>
            <a:endParaRPr lang="nl-BE" dirty="0"/>
          </a:p>
        </p:txBody>
      </p:sp>
      <p:sp>
        <p:nvSpPr>
          <p:cNvPr id="5" name="Slide Number Placeholder 4"/>
          <p:cNvSpPr>
            <a:spLocks noGrp="1"/>
          </p:cNvSpPr>
          <p:nvPr>
            <p:ph type="sldNum" sz="quarter" idx="4"/>
          </p:nvPr>
        </p:nvSpPr>
        <p:spPr/>
        <p:txBody>
          <a:bodyPr/>
          <a:lstStyle/>
          <a:p>
            <a:r>
              <a:rPr lang="en-GB"/>
              <a:t> </a:t>
            </a:r>
            <a:fld id="{30A9230E-FFBB-4CCB-ABD7-198084EDE768}" type="slidenum">
              <a:rPr lang="fr-BE" smtClean="0"/>
              <a:pPr/>
              <a:t>23</a:t>
            </a:fld>
            <a:r>
              <a:rPr lang="en-GB"/>
              <a:t> </a:t>
            </a:r>
          </a:p>
        </p:txBody>
      </p:sp>
    </p:spTree>
    <p:extLst>
      <p:ext uri="{BB962C8B-B14F-4D97-AF65-F5344CB8AC3E}">
        <p14:creationId xmlns:p14="http://schemas.microsoft.com/office/powerpoint/2010/main" val="238062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Roadmap 2.0: health care providers</a:t>
            </a:r>
          </a:p>
        </p:txBody>
      </p:sp>
      <p:sp>
        <p:nvSpPr>
          <p:cNvPr id="3" name="Content Placeholder 2"/>
          <p:cNvSpPr>
            <a:spLocks noGrp="1"/>
          </p:cNvSpPr>
          <p:nvPr>
            <p:ph idx="1"/>
          </p:nvPr>
        </p:nvSpPr>
        <p:spPr/>
        <p:txBody>
          <a:bodyPr>
            <a:normAutofit/>
          </a:bodyPr>
          <a:lstStyle/>
          <a:p>
            <a:pPr>
              <a:buFont typeface="Calibri" panose="020F0502020204030204" pitchFamily="34" charset="0"/>
              <a:buChar char="◌"/>
            </a:pPr>
            <a:r>
              <a:rPr lang="en-GB"/>
              <a:t>Any other health care provider has access to all relevant, published information on his/her patients; for this purpose, filters are defined; the information can also be completed in a multidisciplinary approach</a:t>
            </a:r>
          </a:p>
          <a:p>
            <a:pPr lvl="1">
              <a:buFont typeface="Arial" panose="020B0604020202020204" pitchFamily="34" charset="0"/>
              <a:buChar char="•"/>
            </a:pPr>
            <a:r>
              <a:rPr lang="en-GB"/>
              <a:t>remains an action item (4.1 and 4.2) in the roadmap 3.0</a:t>
            </a:r>
          </a:p>
          <a:p>
            <a:endParaRPr lang="nl-BE" dirty="0" smtClean="0"/>
          </a:p>
          <a:p>
            <a:pPr>
              <a:buFont typeface="Calibri" panose="020F0502020204030204" pitchFamily="34" charset="0"/>
              <a:buChar char="◌"/>
            </a:pPr>
            <a:r>
              <a:rPr lang="en-GB"/>
              <a:t>The aim is to ensure that a maximum of medical information is created and published in a structured and semantically interoperable way</a:t>
            </a:r>
          </a:p>
          <a:p>
            <a:pPr lvl="1">
              <a:buFont typeface="Arial" panose="020B0604020202020204" pitchFamily="34" charset="0"/>
              <a:buChar char="•"/>
            </a:pPr>
            <a:r>
              <a:rPr lang="en-GB"/>
              <a:t>remains an action item (0.5 and 0.6) in the roadmap 3.0</a:t>
            </a:r>
          </a:p>
        </p:txBody>
      </p:sp>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24</a:t>
            </a:fld>
            <a:r>
              <a:rPr lang="en-GB"/>
              <a:t> </a:t>
            </a:r>
          </a:p>
        </p:txBody>
      </p:sp>
    </p:spTree>
    <p:extLst>
      <p:ext uri="{BB962C8B-B14F-4D97-AF65-F5344CB8AC3E}">
        <p14:creationId xmlns:p14="http://schemas.microsoft.com/office/powerpoint/2010/main" val="78652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Roadmap 2.0: health care providers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GB"/>
              <a:t>All health care providers can communicate with each other through the </a:t>
            </a:r>
            <a:r>
              <a:rPr lang="en-GB">
                <a:solidFill>
                  <a:srgbClr val="087670"/>
                </a:solidFill>
              </a:rPr>
              <a:t>eHealth</a:t>
            </a:r>
            <a:r>
              <a:rPr lang="en-GB"/>
              <a:t>box; a number of electronic standard forms are made available for this purpose</a:t>
            </a:r>
          </a:p>
          <a:p>
            <a:pPr lvl="1">
              <a:buFont typeface="Arial" panose="020B0604020202020204" pitchFamily="34" charset="0"/>
              <a:buChar char="•"/>
            </a:pPr>
            <a:r>
              <a:rPr lang="en-GB"/>
              <a:t>evolution of functionalities of </a:t>
            </a:r>
            <a:r>
              <a:rPr lang="en-GB">
                <a:solidFill>
                  <a:srgbClr val="07766F"/>
                </a:solidFill>
              </a:rPr>
              <a:t>eHealth</a:t>
            </a:r>
            <a:r>
              <a:rPr lang="en-GB"/>
              <a:t>box is planned, e.g. for sending to (health care providers in) health care institutions.</a:t>
            </a:r>
          </a:p>
          <a:p>
            <a:pPr lvl="2"/>
            <a:endParaRPr lang="nl-BE" dirty="0" smtClean="0"/>
          </a:p>
          <a:p>
            <a:endParaRPr lang="nl-BE" dirty="0" smtClean="0"/>
          </a:p>
          <a:p>
            <a:endParaRPr lang="nl-BE" dirty="0"/>
          </a:p>
        </p:txBody>
      </p:sp>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25</a:t>
            </a:fld>
            <a:r>
              <a:rPr lang="en-GB"/>
              <a:t> </a:t>
            </a:r>
          </a:p>
        </p:txBody>
      </p:sp>
    </p:spTree>
    <p:extLst>
      <p:ext uri="{BB962C8B-B14F-4D97-AF65-F5344CB8AC3E}">
        <p14:creationId xmlns:p14="http://schemas.microsoft.com/office/powerpoint/2010/main" val="30357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a:t>eHealthBox</a:t>
            </a:r>
          </a:p>
        </p:txBody>
      </p:sp>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26</a:t>
            </a:fld>
            <a:r>
              <a:rPr lang="en-GB"/>
              <a:t> </a:t>
            </a:r>
          </a:p>
        </p:txBody>
      </p:sp>
      <p:pic>
        <p:nvPicPr>
          <p:cNvPr id="3" name="Picture 2"/>
          <p:cNvPicPr>
            <a:picLocks noChangeAspect="1"/>
          </p:cNvPicPr>
          <p:nvPr/>
        </p:nvPicPr>
        <p:blipFill>
          <a:blip r:embed="rId2"/>
          <a:stretch>
            <a:fillRect/>
          </a:stretch>
        </p:blipFill>
        <p:spPr>
          <a:xfrm>
            <a:off x="1352600" y="1052736"/>
            <a:ext cx="6984776" cy="5087308"/>
          </a:xfrm>
          <a:prstGeom prst="rect">
            <a:avLst/>
          </a:prstGeom>
        </p:spPr>
      </p:pic>
      <p:sp>
        <p:nvSpPr>
          <p:cNvPr id="5" name="TextBox 4"/>
          <p:cNvSpPr txBox="1"/>
          <p:nvPr/>
        </p:nvSpPr>
        <p:spPr>
          <a:xfrm>
            <a:off x="7545288" y="5445224"/>
            <a:ext cx="1800200" cy="276999"/>
          </a:xfrm>
          <a:prstGeom prst="rect">
            <a:avLst/>
          </a:prstGeom>
          <a:noFill/>
        </p:spPr>
        <p:txBody>
          <a:bodyPr wrap="square" rtlCol="0">
            <a:spAutoFit/>
          </a:bodyPr>
          <a:lstStyle/>
          <a:p>
            <a:r>
              <a:rPr lang="en-GB" sz="1200"/>
              <a:t>29/07/2019</a:t>
            </a:r>
          </a:p>
        </p:txBody>
      </p:sp>
    </p:spTree>
    <p:extLst>
      <p:ext uri="{BB962C8B-B14F-4D97-AF65-F5344CB8AC3E}">
        <p14:creationId xmlns:p14="http://schemas.microsoft.com/office/powerpoint/2010/main" val="4231060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Roadmap 2.0: health care providers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GB"/>
              <a:t>Health care providers can apply telemedicine using officially registered mobile health applications; this registration is subject to a number of checks in terms of data protection, interoperability, EU label for medical devices and evidence-based medicine (EBM).</a:t>
            </a:r>
          </a:p>
          <a:p>
            <a:pPr lvl="1">
              <a:buFont typeface="Arial" panose="020B0604020202020204" pitchFamily="34" charset="0"/>
              <a:buChar char="•"/>
            </a:pPr>
            <a:r>
              <a:rPr lang="en-GB"/>
              <a:t>see </a:t>
            </a:r>
            <a:r>
              <a:rPr lang="en-GB">
                <a:hlinkClick r:id="rId2"/>
              </a:rPr>
              <a:t>https://mhealthbelgium.be/</a:t>
            </a:r>
            <a:r>
              <a:rPr lang="en-GB"/>
              <a:t> </a:t>
            </a:r>
          </a:p>
          <a:p>
            <a:pPr lvl="1">
              <a:buFont typeface="Arial" panose="020B0604020202020204" pitchFamily="34" charset="0"/>
              <a:buChar char="•"/>
            </a:pPr>
            <a:r>
              <a:rPr lang="en-GB"/>
              <a:t>6 apps are now registered on level M1</a:t>
            </a:r>
          </a:p>
          <a:p>
            <a:endParaRPr lang="nl-BE" dirty="0"/>
          </a:p>
        </p:txBody>
      </p:sp>
      <p:sp>
        <p:nvSpPr>
          <p:cNvPr id="5" name="Slide Number Placeholder 4"/>
          <p:cNvSpPr>
            <a:spLocks noGrp="1"/>
          </p:cNvSpPr>
          <p:nvPr>
            <p:ph type="sldNum" sz="quarter" idx="4"/>
          </p:nvPr>
        </p:nvSpPr>
        <p:spPr/>
        <p:txBody>
          <a:bodyPr/>
          <a:lstStyle/>
          <a:p>
            <a:r>
              <a:rPr lang="en-GB"/>
              <a:t> </a:t>
            </a:r>
            <a:fld id="{30A9230E-FFBB-4CCB-ABD7-198084EDE768}" type="slidenum">
              <a:rPr lang="fr-BE" smtClean="0"/>
              <a:pPr/>
              <a:t>27</a:t>
            </a:fld>
            <a:r>
              <a:rPr lang="en-GB"/>
              <a:t> </a:t>
            </a:r>
          </a:p>
        </p:txBody>
      </p:sp>
    </p:spTree>
    <p:extLst>
      <p:ext uri="{BB962C8B-B14F-4D97-AF65-F5344CB8AC3E}">
        <p14:creationId xmlns:p14="http://schemas.microsoft.com/office/powerpoint/2010/main" val="4182460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Mobile health apps</a:t>
            </a:r>
          </a:p>
        </p:txBody>
      </p:sp>
      <p:pic>
        <p:nvPicPr>
          <p:cNvPr id="5" name="Content Placeholder 4"/>
          <p:cNvPicPr>
            <a:picLocks noGrp="1" noChangeAspect="1"/>
          </p:cNvPicPr>
          <p:nvPr>
            <p:ph idx="1"/>
          </p:nvPr>
        </p:nvPicPr>
        <p:blipFill>
          <a:blip r:embed="rId2"/>
          <a:stretch>
            <a:fillRect/>
          </a:stretch>
        </p:blipFill>
        <p:spPr>
          <a:xfrm>
            <a:off x="1153028" y="1052513"/>
            <a:ext cx="7599945" cy="5256212"/>
          </a:xfrm>
        </p:spPr>
      </p:pic>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28</a:t>
            </a:fld>
            <a:r>
              <a:rPr lang="en-GB"/>
              <a:t> </a:t>
            </a:r>
          </a:p>
        </p:txBody>
      </p:sp>
    </p:spTree>
    <p:extLst>
      <p:ext uri="{BB962C8B-B14F-4D97-AF65-F5344CB8AC3E}">
        <p14:creationId xmlns:p14="http://schemas.microsoft.com/office/powerpoint/2010/main" val="167503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solidFill>
                  <a:srgbClr val="77C9F2"/>
                </a:solidFill>
                <a:latin typeface="+mj-lt"/>
              </a:rPr>
              <a:t>Mobile health apps - Validation pyramid</a:t>
            </a:r>
          </a:p>
        </p:txBody>
      </p:sp>
      <p:grpSp>
        <p:nvGrpSpPr>
          <p:cNvPr id="24" name="Group 23"/>
          <p:cNvGrpSpPr/>
          <p:nvPr/>
        </p:nvGrpSpPr>
        <p:grpSpPr>
          <a:xfrm>
            <a:off x="488504" y="1052514"/>
            <a:ext cx="8928992" cy="5328815"/>
            <a:chOff x="107504" y="1052513"/>
            <a:chExt cx="8928992" cy="5328815"/>
          </a:xfrm>
        </p:grpSpPr>
        <p:grpSp>
          <p:nvGrpSpPr>
            <p:cNvPr id="19" name="Group 18"/>
            <p:cNvGrpSpPr/>
            <p:nvPr/>
          </p:nvGrpSpPr>
          <p:grpSpPr>
            <a:xfrm>
              <a:off x="107504" y="1052513"/>
              <a:ext cx="8928992" cy="5256211"/>
              <a:chOff x="-540568" y="1052513"/>
              <a:chExt cx="8928992" cy="5256211"/>
            </a:xfrm>
          </p:grpSpPr>
          <p:grpSp>
            <p:nvGrpSpPr>
              <p:cNvPr id="13" name="Group 12"/>
              <p:cNvGrpSpPr/>
              <p:nvPr/>
            </p:nvGrpSpPr>
            <p:grpSpPr>
              <a:xfrm>
                <a:off x="1549678" y="1052513"/>
                <a:ext cx="6044643" cy="5256211"/>
                <a:chOff x="1549678" y="1052513"/>
                <a:chExt cx="6044643" cy="5256211"/>
              </a:xfrm>
            </p:grpSpPr>
            <p:sp>
              <p:nvSpPr>
                <p:cNvPr id="14" name="Isosceles Triangle 13"/>
                <p:cNvSpPr/>
                <p:nvPr/>
              </p:nvSpPr>
              <p:spPr>
                <a:xfrm>
                  <a:off x="1549678" y="1052513"/>
                  <a:ext cx="5256211" cy="5256211"/>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4177784" y="1340772"/>
                  <a:ext cx="3416537" cy="951661"/>
                </a:xfrm>
                <a:custGeom>
                  <a:avLst/>
                  <a:gdLst>
                    <a:gd name="connsiteX0" fmla="*/ 0 w 3416537"/>
                    <a:gd name="connsiteY0" fmla="*/ 158613 h 951661"/>
                    <a:gd name="connsiteX1" fmla="*/ 158613 w 3416537"/>
                    <a:gd name="connsiteY1" fmla="*/ 0 h 951661"/>
                    <a:gd name="connsiteX2" fmla="*/ 3257924 w 3416537"/>
                    <a:gd name="connsiteY2" fmla="*/ 0 h 951661"/>
                    <a:gd name="connsiteX3" fmla="*/ 3416537 w 3416537"/>
                    <a:gd name="connsiteY3" fmla="*/ 158613 h 951661"/>
                    <a:gd name="connsiteX4" fmla="*/ 3416537 w 3416537"/>
                    <a:gd name="connsiteY4" fmla="*/ 793048 h 951661"/>
                    <a:gd name="connsiteX5" fmla="*/ 3257924 w 3416537"/>
                    <a:gd name="connsiteY5" fmla="*/ 951661 h 951661"/>
                    <a:gd name="connsiteX6" fmla="*/ 158613 w 3416537"/>
                    <a:gd name="connsiteY6" fmla="*/ 951661 h 951661"/>
                    <a:gd name="connsiteX7" fmla="*/ 0 w 3416537"/>
                    <a:gd name="connsiteY7" fmla="*/ 793048 h 951661"/>
                    <a:gd name="connsiteX8" fmla="*/ 0 w 3416537"/>
                    <a:gd name="connsiteY8" fmla="*/ 158613 h 9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951661">
                      <a:moveTo>
                        <a:pt x="0" y="158613"/>
                      </a:moveTo>
                      <a:cubicBezTo>
                        <a:pt x="0" y="71013"/>
                        <a:pt x="71013" y="0"/>
                        <a:pt x="158613" y="0"/>
                      </a:cubicBezTo>
                      <a:lnTo>
                        <a:pt x="3257924" y="0"/>
                      </a:lnTo>
                      <a:cubicBezTo>
                        <a:pt x="3345524" y="0"/>
                        <a:pt x="3416537" y="71013"/>
                        <a:pt x="3416537" y="158613"/>
                      </a:cubicBezTo>
                      <a:lnTo>
                        <a:pt x="3416537" y="793048"/>
                      </a:lnTo>
                      <a:cubicBezTo>
                        <a:pt x="3416537" y="880648"/>
                        <a:pt x="3345524" y="951661"/>
                        <a:pt x="3257924" y="951661"/>
                      </a:cubicBezTo>
                      <a:lnTo>
                        <a:pt x="158613" y="951661"/>
                      </a:lnTo>
                      <a:cubicBezTo>
                        <a:pt x="71013" y="951661"/>
                        <a:pt x="0" y="880648"/>
                        <a:pt x="0" y="793048"/>
                      </a:cubicBezTo>
                      <a:lnTo>
                        <a:pt x="0" y="1586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416" tIns="107416" rIns="107416" bIns="107416" numCol="1" spcCol="1270" anchor="ctr" anchorCtr="0">
                  <a:noAutofit/>
                </a:bodyPr>
                <a:lstStyle/>
                <a:p>
                  <a:pPr defTabSz="711200">
                    <a:lnSpc>
                      <a:spcPct val="90000"/>
                    </a:lnSpc>
                    <a:spcBef>
                      <a:spcPct val="0"/>
                    </a:spcBef>
                    <a:spcAft>
                      <a:spcPct val="35000"/>
                    </a:spcAft>
                    <a:defRPr/>
                  </a:pPr>
                  <a:r>
                    <a:rPr lang="en-GB" sz="1600" b="1">
                      <a:solidFill>
                        <a:prstClr val="black">
                          <a:hueOff val="0"/>
                          <a:satOff val="0"/>
                          <a:lumOff val="0"/>
                          <a:alphaOff val="0"/>
                        </a:prstClr>
                      </a:solidFill>
                      <a:latin typeface="Calibri"/>
                    </a:rPr>
                    <a:t>M3</a:t>
                  </a:r>
                  <a:r>
                    <a:rPr lang="en-GB" sz="1500">
                      <a:solidFill>
                        <a:prstClr val="black">
                          <a:hueOff val="0"/>
                          <a:satOff val="0"/>
                          <a:lumOff val="0"/>
                          <a:alphaOff val="0"/>
                        </a:prstClr>
                      </a:solidFill>
                      <a:latin typeface="Calibri"/>
                    </a:rPr>
                    <a:t/>
                  </a:r>
                  <a:br>
                    <a:rPr lang="en-GB" sz="1500">
                      <a:solidFill>
                        <a:prstClr val="black">
                          <a:hueOff val="0"/>
                          <a:satOff val="0"/>
                          <a:lumOff val="0"/>
                          <a:alphaOff val="0"/>
                        </a:prstClr>
                      </a:solidFill>
                      <a:latin typeface="Calibri"/>
                    </a:rPr>
                  </a:br>
                  <a:r>
                    <a:rPr lang="en-GB" sz="1500">
                      <a:solidFill>
                        <a:prstClr val="black">
                          <a:hueOff val="0"/>
                          <a:satOff val="0"/>
                          <a:lumOff val="0"/>
                          <a:alphaOff val="0"/>
                        </a:prstClr>
                      </a:solidFill>
                      <a:latin typeface="Calibri"/>
                    </a:rPr>
                    <a:t>Requires M2 </a:t>
                  </a:r>
                  <a:br>
                    <a:rPr lang="en-GB" sz="1500">
                      <a:solidFill>
                        <a:prstClr val="black">
                          <a:hueOff val="0"/>
                          <a:satOff val="0"/>
                          <a:lumOff val="0"/>
                          <a:alphaOff val="0"/>
                        </a:prstClr>
                      </a:solidFill>
                      <a:latin typeface="Calibri"/>
                    </a:rPr>
                  </a:br>
                  <a:r>
                    <a:rPr lang="en-GB" sz="1500">
                      <a:solidFill>
                        <a:prstClr val="black">
                          <a:hueOff val="0"/>
                          <a:satOff val="0"/>
                          <a:lumOff val="0"/>
                          <a:alphaOff val="0"/>
                        </a:prstClr>
                      </a:solidFill>
                      <a:latin typeface="Calibri"/>
                    </a:rPr>
                    <a:t>Positioned within Belgian health system </a:t>
                  </a:r>
                  <a:br>
                    <a:rPr lang="en-GB" sz="1500">
                      <a:solidFill>
                        <a:prstClr val="black">
                          <a:hueOff val="0"/>
                          <a:satOff val="0"/>
                          <a:lumOff val="0"/>
                          <a:alphaOff val="0"/>
                        </a:prstClr>
                      </a:solidFill>
                      <a:latin typeface="Calibri"/>
                    </a:rPr>
                  </a:br>
                  <a:r>
                    <a:rPr lang="en-GB" sz="1500">
                      <a:solidFill>
                        <a:prstClr val="black">
                          <a:hueOff val="0"/>
                          <a:satOff val="0"/>
                          <a:lumOff val="0"/>
                          <a:alphaOff val="0"/>
                        </a:prstClr>
                      </a:solidFill>
                      <a:latin typeface="Calibri"/>
                    </a:rPr>
                    <a:t>Conditional financing (expert committee)</a:t>
                  </a:r>
                </a:p>
              </p:txBody>
            </p:sp>
            <p:sp>
              <p:nvSpPr>
                <p:cNvPr id="16" name="Freeform 15"/>
                <p:cNvSpPr/>
                <p:nvPr/>
              </p:nvSpPr>
              <p:spPr>
                <a:xfrm>
                  <a:off x="4177784" y="2649517"/>
                  <a:ext cx="3416537" cy="1645052"/>
                </a:xfrm>
                <a:custGeom>
                  <a:avLst/>
                  <a:gdLst>
                    <a:gd name="connsiteX0" fmla="*/ 0 w 3416537"/>
                    <a:gd name="connsiteY0" fmla="*/ 274181 h 1645052"/>
                    <a:gd name="connsiteX1" fmla="*/ 274181 w 3416537"/>
                    <a:gd name="connsiteY1" fmla="*/ 0 h 1645052"/>
                    <a:gd name="connsiteX2" fmla="*/ 3142356 w 3416537"/>
                    <a:gd name="connsiteY2" fmla="*/ 0 h 1645052"/>
                    <a:gd name="connsiteX3" fmla="*/ 3416537 w 3416537"/>
                    <a:gd name="connsiteY3" fmla="*/ 274181 h 1645052"/>
                    <a:gd name="connsiteX4" fmla="*/ 3416537 w 3416537"/>
                    <a:gd name="connsiteY4" fmla="*/ 1370871 h 1645052"/>
                    <a:gd name="connsiteX5" fmla="*/ 3142356 w 3416537"/>
                    <a:gd name="connsiteY5" fmla="*/ 1645052 h 1645052"/>
                    <a:gd name="connsiteX6" fmla="*/ 274181 w 3416537"/>
                    <a:gd name="connsiteY6" fmla="*/ 1645052 h 1645052"/>
                    <a:gd name="connsiteX7" fmla="*/ 0 w 3416537"/>
                    <a:gd name="connsiteY7" fmla="*/ 1370871 h 1645052"/>
                    <a:gd name="connsiteX8" fmla="*/ 0 w 3416537"/>
                    <a:gd name="connsiteY8" fmla="*/ 274181 h 164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1645052">
                      <a:moveTo>
                        <a:pt x="0" y="274181"/>
                      </a:moveTo>
                      <a:cubicBezTo>
                        <a:pt x="0" y="122755"/>
                        <a:pt x="122755" y="0"/>
                        <a:pt x="274181" y="0"/>
                      </a:cubicBezTo>
                      <a:lnTo>
                        <a:pt x="3142356" y="0"/>
                      </a:lnTo>
                      <a:cubicBezTo>
                        <a:pt x="3293782" y="0"/>
                        <a:pt x="3416537" y="122755"/>
                        <a:pt x="3416537" y="274181"/>
                      </a:cubicBezTo>
                      <a:lnTo>
                        <a:pt x="3416537" y="1370871"/>
                      </a:lnTo>
                      <a:cubicBezTo>
                        <a:pt x="3416537" y="1522297"/>
                        <a:pt x="3293782" y="1645052"/>
                        <a:pt x="3142356" y="1645052"/>
                      </a:cubicBezTo>
                      <a:lnTo>
                        <a:pt x="274181" y="1645052"/>
                      </a:lnTo>
                      <a:cubicBezTo>
                        <a:pt x="122755" y="1645052"/>
                        <a:pt x="0" y="1522297"/>
                        <a:pt x="0" y="1370871"/>
                      </a:cubicBezTo>
                      <a:lnTo>
                        <a:pt x="0" y="27418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1265" tIns="141265" rIns="141265" bIns="141265" numCol="1" spcCol="1270" anchor="ctr" anchorCtr="0">
                  <a:noAutofit/>
                </a:bodyPr>
                <a:lstStyle/>
                <a:p>
                  <a:pPr defTabSz="711200">
                    <a:lnSpc>
                      <a:spcPct val="90000"/>
                    </a:lnSpc>
                    <a:spcBef>
                      <a:spcPct val="0"/>
                    </a:spcBef>
                    <a:spcAft>
                      <a:spcPct val="35000"/>
                    </a:spcAft>
                    <a:defRPr/>
                  </a:pPr>
                  <a:r>
                    <a:rPr lang="en-GB" sz="1600" b="1" dirty="0">
                      <a:solidFill>
                        <a:prstClr val="black">
                          <a:hueOff val="0"/>
                          <a:satOff val="0"/>
                          <a:lumOff val="0"/>
                          <a:alphaOff val="0"/>
                        </a:prstClr>
                      </a:solidFill>
                      <a:latin typeface="Calibri"/>
                    </a:rPr>
                    <a:t>M2</a:t>
                  </a:r>
                  <a:r>
                    <a:rPr lang="en-GB" sz="1100" dirty="0">
                      <a:solidFill>
                        <a:prstClr val="black">
                          <a:hueOff val="0"/>
                          <a:satOff val="0"/>
                          <a:lumOff val="0"/>
                          <a:alphaOff val="0"/>
                        </a:prstClr>
                      </a:solidFill>
                      <a:latin typeface="Calibri"/>
                    </a:rPr>
                    <a:t/>
                  </a:r>
                  <a:br>
                    <a:rPr lang="en-GB" sz="11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Requires M1</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Validated by </a:t>
                  </a:r>
                  <a:r>
                    <a:rPr lang="en-GB" sz="1500" dirty="0" smtClean="0">
                      <a:solidFill>
                        <a:prstClr val="black">
                          <a:hueOff val="0"/>
                          <a:satOff val="0"/>
                          <a:lumOff val="0"/>
                          <a:alphaOff val="0"/>
                        </a:prstClr>
                      </a:solidFill>
                      <a:latin typeface="Calibri"/>
                    </a:rPr>
                    <a:t>agencies </a:t>
                  </a:r>
                  <a:r>
                    <a:rPr lang="en-GB" sz="1500" dirty="0">
                      <a:solidFill>
                        <a:prstClr val="black">
                          <a:hueOff val="0"/>
                          <a:satOff val="0"/>
                          <a:lumOff val="0"/>
                          <a:alphaOff val="0"/>
                        </a:prstClr>
                      </a:solidFill>
                      <a:latin typeface="Calibri"/>
                    </a:rPr>
                    <a:t>(or trusted third parties) </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Security - Authentication (</a:t>
                  </a:r>
                  <a:r>
                    <a:rPr lang="en-GB" sz="1500" dirty="0" err="1">
                      <a:solidFill>
                        <a:srgbClr val="087670"/>
                      </a:solidFill>
                      <a:latin typeface="Calibri"/>
                    </a:rPr>
                    <a:t>eHP</a:t>
                  </a:r>
                  <a:r>
                    <a:rPr lang="en-GB" sz="1500" dirty="0">
                      <a:solidFill>
                        <a:prstClr val="black">
                          <a:hueOff val="0"/>
                          <a:satOff val="0"/>
                          <a:lumOff val="0"/>
                          <a:alphaOff val="0"/>
                        </a:prstClr>
                      </a:solidFill>
                      <a:latin typeface="Calibri"/>
                    </a:rPr>
                    <a:t>)</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Interoperability (</a:t>
                  </a:r>
                  <a:r>
                    <a:rPr lang="en-GB" sz="1500" dirty="0" err="1">
                      <a:solidFill>
                        <a:srgbClr val="087670"/>
                      </a:solidFill>
                      <a:latin typeface="Calibri"/>
                    </a:rPr>
                    <a:t>eHP</a:t>
                  </a:r>
                  <a:r>
                    <a:rPr lang="en-GB" sz="1500" dirty="0">
                      <a:solidFill>
                        <a:prstClr val="black">
                          <a:hueOff val="0"/>
                          <a:satOff val="0"/>
                          <a:lumOff val="0"/>
                          <a:alphaOff val="0"/>
                        </a:prstClr>
                      </a:solidFill>
                      <a:latin typeface="Calibri"/>
                    </a:rPr>
                    <a:t> + </a:t>
                  </a:r>
                  <a:r>
                    <a:rPr lang="en-GB" sz="1500" dirty="0" smtClean="0">
                      <a:solidFill>
                        <a:prstClr val="black">
                          <a:hueOff val="0"/>
                          <a:satOff val="0"/>
                          <a:lumOff val="0"/>
                          <a:alphaOff val="0"/>
                        </a:prstClr>
                      </a:solidFill>
                      <a:latin typeface="Calibri"/>
                    </a:rPr>
                    <a:t>SPF-FOD</a:t>
                  </a:r>
                  <a:r>
                    <a:rPr lang="en-GB" sz="1500" dirty="0">
                      <a:solidFill>
                        <a:prstClr val="black">
                          <a:hueOff val="0"/>
                          <a:satOff val="0"/>
                          <a:lumOff val="0"/>
                          <a:alphaOff val="0"/>
                        </a:prstClr>
                      </a:solidFill>
                      <a:latin typeface="Calibri"/>
                    </a:rPr>
                    <a:t>) </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Scientific evidence (publications</a:t>
                  </a:r>
                  <a:r>
                    <a:rPr lang="en-GB" sz="1100" dirty="0">
                      <a:solidFill>
                        <a:prstClr val="black">
                          <a:hueOff val="0"/>
                          <a:satOff val="0"/>
                          <a:lumOff val="0"/>
                          <a:alphaOff val="0"/>
                        </a:prstClr>
                      </a:solidFill>
                      <a:latin typeface="Calibri"/>
                    </a:rPr>
                    <a:t>) </a:t>
                  </a:r>
                </a:p>
              </p:txBody>
            </p:sp>
            <p:sp>
              <p:nvSpPr>
                <p:cNvPr id="17" name="Freeform 16"/>
                <p:cNvSpPr/>
                <p:nvPr/>
              </p:nvSpPr>
              <p:spPr>
                <a:xfrm>
                  <a:off x="4177784" y="4671798"/>
                  <a:ext cx="3416537" cy="1249855"/>
                </a:xfrm>
                <a:custGeom>
                  <a:avLst/>
                  <a:gdLst>
                    <a:gd name="connsiteX0" fmla="*/ 0 w 3416537"/>
                    <a:gd name="connsiteY0" fmla="*/ 208313 h 1249855"/>
                    <a:gd name="connsiteX1" fmla="*/ 208313 w 3416537"/>
                    <a:gd name="connsiteY1" fmla="*/ 0 h 1249855"/>
                    <a:gd name="connsiteX2" fmla="*/ 3208224 w 3416537"/>
                    <a:gd name="connsiteY2" fmla="*/ 0 h 1249855"/>
                    <a:gd name="connsiteX3" fmla="*/ 3416537 w 3416537"/>
                    <a:gd name="connsiteY3" fmla="*/ 208313 h 1249855"/>
                    <a:gd name="connsiteX4" fmla="*/ 3416537 w 3416537"/>
                    <a:gd name="connsiteY4" fmla="*/ 1041542 h 1249855"/>
                    <a:gd name="connsiteX5" fmla="*/ 3208224 w 3416537"/>
                    <a:gd name="connsiteY5" fmla="*/ 1249855 h 1249855"/>
                    <a:gd name="connsiteX6" fmla="*/ 208313 w 3416537"/>
                    <a:gd name="connsiteY6" fmla="*/ 1249855 h 1249855"/>
                    <a:gd name="connsiteX7" fmla="*/ 0 w 3416537"/>
                    <a:gd name="connsiteY7" fmla="*/ 1041542 h 1249855"/>
                    <a:gd name="connsiteX8" fmla="*/ 0 w 3416537"/>
                    <a:gd name="connsiteY8" fmla="*/ 208313 h 12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1249855">
                      <a:moveTo>
                        <a:pt x="0" y="208313"/>
                      </a:moveTo>
                      <a:cubicBezTo>
                        <a:pt x="0" y="93265"/>
                        <a:pt x="93265" y="0"/>
                        <a:pt x="208313" y="0"/>
                      </a:cubicBezTo>
                      <a:lnTo>
                        <a:pt x="3208224" y="0"/>
                      </a:lnTo>
                      <a:cubicBezTo>
                        <a:pt x="3323272" y="0"/>
                        <a:pt x="3416537" y="93265"/>
                        <a:pt x="3416537" y="208313"/>
                      </a:cubicBezTo>
                      <a:lnTo>
                        <a:pt x="3416537" y="1041542"/>
                      </a:lnTo>
                      <a:cubicBezTo>
                        <a:pt x="3416537" y="1156590"/>
                        <a:pt x="3323272" y="1249855"/>
                        <a:pt x="3208224" y="1249855"/>
                      </a:cubicBezTo>
                      <a:lnTo>
                        <a:pt x="208313" y="1249855"/>
                      </a:lnTo>
                      <a:cubicBezTo>
                        <a:pt x="93265" y="1249855"/>
                        <a:pt x="0" y="1156590"/>
                        <a:pt x="0" y="1041542"/>
                      </a:cubicBezTo>
                      <a:lnTo>
                        <a:pt x="0" y="2083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973" tIns="121973" rIns="121973" bIns="121973" numCol="1" spcCol="1270" anchor="ctr" anchorCtr="0">
                  <a:noAutofit/>
                </a:bodyPr>
                <a:lstStyle/>
                <a:p>
                  <a:pPr defTabSz="711200">
                    <a:lnSpc>
                      <a:spcPct val="90000"/>
                    </a:lnSpc>
                    <a:spcBef>
                      <a:spcPct val="0"/>
                    </a:spcBef>
                    <a:spcAft>
                      <a:spcPct val="35000"/>
                    </a:spcAft>
                    <a:defRPr/>
                  </a:pPr>
                  <a:r>
                    <a:rPr lang="en-GB" sz="1600" b="1" dirty="0">
                      <a:solidFill>
                        <a:prstClr val="black">
                          <a:hueOff val="0"/>
                          <a:satOff val="0"/>
                          <a:lumOff val="0"/>
                          <a:alphaOff val="0"/>
                        </a:prstClr>
                      </a:solidFill>
                      <a:latin typeface="Calibri"/>
                    </a:rPr>
                    <a:t>M1</a:t>
                  </a:r>
                  <a:r>
                    <a:rPr lang="en-GB" sz="1400" dirty="0">
                      <a:solidFill>
                        <a:prstClr val="black">
                          <a:hueOff val="0"/>
                          <a:satOff val="0"/>
                          <a:lumOff val="0"/>
                          <a:alphaOff val="0"/>
                        </a:prstClr>
                      </a:solidFill>
                      <a:latin typeface="Calibri"/>
                    </a:rPr>
                    <a:t/>
                  </a:r>
                  <a:br>
                    <a:rPr lang="en-GB" sz="14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CE certified as Medical device </a:t>
                  </a:r>
                  <a:r>
                    <a:rPr lang="en-GB" sz="1500" dirty="0" smtClean="0">
                      <a:solidFill>
                        <a:prstClr val="black">
                          <a:hueOff val="0"/>
                          <a:satOff val="0"/>
                          <a:lumOff val="0"/>
                          <a:alphaOff val="0"/>
                        </a:prstClr>
                      </a:solidFill>
                      <a:latin typeface="Calibri"/>
                    </a:rPr>
                    <a:t>(AFMPS-FAGG</a:t>
                  </a:r>
                  <a:r>
                    <a:rPr lang="en-GB" sz="1500" dirty="0">
                      <a:solidFill>
                        <a:prstClr val="black">
                          <a:hueOff val="0"/>
                          <a:satOff val="0"/>
                          <a:lumOff val="0"/>
                          <a:alphaOff val="0"/>
                        </a:prstClr>
                      </a:solidFill>
                      <a:latin typeface="Calibri"/>
                    </a:rPr>
                    <a:t>)</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GDPR compliant</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Belgian privacy law compliant</a:t>
                  </a:r>
                </a:p>
              </p:txBody>
            </p:sp>
          </p:grpSp>
          <p:sp>
            <p:nvSpPr>
              <p:cNvPr id="8" name="Up Arrow 7"/>
              <p:cNvSpPr/>
              <p:nvPr/>
            </p:nvSpPr>
            <p:spPr>
              <a:xfrm>
                <a:off x="6084168" y="4077072"/>
                <a:ext cx="2304256" cy="864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a:solidFill>
                      <a:prstClr val="white"/>
                    </a:solidFill>
                    <a:latin typeface="Calibri"/>
                  </a:rPr>
                  <a:t>BE mHealth Validation</a:t>
                </a:r>
              </a:p>
            </p:txBody>
          </p:sp>
          <p:sp>
            <p:nvSpPr>
              <p:cNvPr id="11" name="Up Arrow 10"/>
              <p:cNvSpPr/>
              <p:nvPr/>
            </p:nvSpPr>
            <p:spPr>
              <a:xfrm>
                <a:off x="5868144" y="2276872"/>
                <a:ext cx="2304256" cy="864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a:solidFill>
                      <a:prstClr val="white"/>
                    </a:solidFill>
                    <a:latin typeface="Calibri"/>
                  </a:rPr>
                  <a:t>CostBenefit</a:t>
                </a:r>
                <a:br>
                  <a:rPr lang="en-GB" sz="1600">
                    <a:solidFill>
                      <a:prstClr val="white"/>
                    </a:solidFill>
                    <a:latin typeface="Calibri"/>
                  </a:rPr>
                </a:br>
                <a:r>
                  <a:rPr lang="en-GB" sz="1600">
                    <a:solidFill>
                      <a:prstClr val="white"/>
                    </a:solidFill>
                    <a:latin typeface="Calibri"/>
                  </a:rPr>
                  <a:t>Triple Aim</a:t>
                </a:r>
              </a:p>
            </p:txBody>
          </p:sp>
          <p:sp>
            <p:nvSpPr>
              <p:cNvPr id="12" name="Right Arrow 11"/>
              <p:cNvSpPr/>
              <p:nvPr/>
            </p:nvSpPr>
            <p:spPr>
              <a:xfrm>
                <a:off x="-540568" y="4365104"/>
                <a:ext cx="2592288" cy="129614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solidFill>
                      <a:prstClr val="white"/>
                    </a:solidFill>
                    <a:latin typeface="Calibri"/>
                  </a:rPr>
                  <a:t>CE </a:t>
                </a:r>
              </a:p>
              <a:p>
                <a:pPr algn="ctr">
                  <a:defRPr/>
                </a:pPr>
                <a:r>
                  <a:rPr lang="en-GB">
                    <a:solidFill>
                      <a:prstClr val="white"/>
                    </a:solidFill>
                    <a:latin typeface="Calibri"/>
                  </a:rPr>
                  <a:t>Medical device</a:t>
                </a:r>
              </a:p>
            </p:txBody>
          </p:sp>
        </p:grpSp>
        <p:sp>
          <p:nvSpPr>
            <p:cNvPr id="23" name="Curved Up Arrow 22"/>
            <p:cNvSpPr/>
            <p:nvPr/>
          </p:nvSpPr>
          <p:spPr>
            <a:xfrm>
              <a:off x="1115616" y="5589240"/>
              <a:ext cx="6768752" cy="7920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a:solidFill>
                  <a:prstClr val="black"/>
                </a:solidFill>
                <a:latin typeface="Calibri"/>
              </a:endParaRPr>
            </a:p>
          </p:txBody>
        </p:sp>
      </p:grpSp>
      <p:sp>
        <p:nvSpPr>
          <p:cNvPr id="5" name="Slide Number Placeholder 4"/>
          <p:cNvSpPr>
            <a:spLocks noGrp="1"/>
          </p:cNvSpPr>
          <p:nvPr>
            <p:ph type="sldNum" sz="quarter" idx="4"/>
          </p:nvPr>
        </p:nvSpPr>
        <p:spPr/>
        <p:txBody>
          <a:bodyPr/>
          <a:lstStyle/>
          <a:p>
            <a:r>
              <a:rPr lang="en-GB"/>
              <a:t> </a:t>
            </a:r>
            <a:fld id="{30A9230E-FFBB-4CCB-ABD7-198084EDE768}" type="slidenum">
              <a:rPr lang="fr-BE" smtClean="0"/>
              <a:pPr/>
              <a:t>29</a:t>
            </a:fld>
            <a:r>
              <a:rPr lang="en-GB"/>
              <a:t> </a:t>
            </a:r>
          </a:p>
        </p:txBody>
      </p:sp>
    </p:spTree>
    <p:extLst>
      <p:ext uri="{BB962C8B-B14F-4D97-AF65-F5344CB8AC3E}">
        <p14:creationId xmlns:p14="http://schemas.microsoft.com/office/powerpoint/2010/main" val="1777601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a:t>Roadmap 3.0 (2019-2021) with </a:t>
            </a:r>
            <a:r>
              <a:rPr lang="en-GB" b="1" i="1"/>
              <a:t>7 clusters</a:t>
            </a:r>
          </a:p>
        </p:txBody>
      </p:sp>
      <p:sp>
        <p:nvSpPr>
          <p:cNvPr id="4" name="Tijdelijke aanduiding voor inhoud 3"/>
          <p:cNvSpPr>
            <a:spLocks noGrp="1"/>
          </p:cNvSpPr>
          <p:nvPr>
            <p:ph idx="1"/>
          </p:nvPr>
        </p:nvSpPr>
        <p:spPr/>
        <p:txBody>
          <a:bodyPr/>
          <a:lstStyle/>
          <a:p>
            <a:r>
              <a:rPr lang="en-GB"/>
              <a:t>Clustering of closely related projects</a:t>
            </a:r>
          </a:p>
        </p:txBody>
      </p:sp>
      <p:graphicFrame>
        <p:nvGraphicFramePr>
          <p:cNvPr id="6" name="Diagram 5"/>
          <p:cNvGraphicFramePr/>
          <p:nvPr>
            <p:extLst>
              <p:ext uri="{D42A27DB-BD31-4B8C-83A1-F6EECF244321}">
                <p14:modId xmlns:p14="http://schemas.microsoft.com/office/powerpoint/2010/main" val="2661280499"/>
              </p:ext>
            </p:extLst>
          </p:nvPr>
        </p:nvGraphicFramePr>
        <p:xfrm>
          <a:off x="804738" y="1700808"/>
          <a:ext cx="7975301"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
          </p:nvPr>
        </p:nvSpPr>
        <p:spPr/>
        <p:txBody>
          <a:bodyPr/>
          <a:lstStyle/>
          <a:p>
            <a:r>
              <a:rPr lang="en-GB"/>
              <a:t> </a:t>
            </a:r>
            <a:fld id="{30A9230E-FFBB-4CCB-ABD7-198084EDE768}" type="slidenum">
              <a:rPr lang="fr-BE" smtClean="0"/>
              <a:pPr/>
              <a:t>3</a:t>
            </a:fld>
            <a:r>
              <a:rPr lang="en-GB"/>
              <a:t> </a:t>
            </a:r>
          </a:p>
        </p:txBody>
      </p:sp>
    </p:spTree>
    <p:extLst>
      <p:ext uri="{BB962C8B-B14F-4D97-AF65-F5344CB8AC3E}">
        <p14:creationId xmlns:p14="http://schemas.microsoft.com/office/powerpoint/2010/main" val="2118177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Roadmap 2.0: health care providers</a:t>
            </a:r>
          </a:p>
        </p:txBody>
      </p:sp>
      <p:sp>
        <p:nvSpPr>
          <p:cNvPr id="3" name="Content Placeholder 2"/>
          <p:cNvSpPr>
            <a:spLocks noGrp="1"/>
          </p:cNvSpPr>
          <p:nvPr>
            <p:ph idx="1"/>
          </p:nvPr>
        </p:nvSpPr>
        <p:spPr/>
        <p:txBody>
          <a:bodyPr/>
          <a:lstStyle/>
          <a:p>
            <a:pPr>
              <a:buFont typeface="Calibri" panose="020F0502020204030204" pitchFamily="34" charset="0"/>
              <a:buChar char="◌"/>
            </a:pPr>
            <a:r>
              <a:rPr lang="en-GB" dirty="0"/>
              <a:t>The registers have been optimised and standardised and, </a:t>
            </a:r>
            <a:r>
              <a:rPr lang="en-GB" dirty="0" smtClean="0"/>
              <a:t>if possible</a:t>
            </a:r>
            <a:r>
              <a:rPr lang="en-GB" dirty="0"/>
              <a:t>, registration is carried out automatically from the </a:t>
            </a:r>
            <a:r>
              <a:rPr lang="en-GB" dirty="0" smtClean="0"/>
              <a:t>EMR/EPR</a:t>
            </a:r>
            <a:endParaRPr lang="en-GB" dirty="0"/>
          </a:p>
          <a:p>
            <a:pPr lvl="1">
              <a:buFont typeface="Arial" panose="020B0604020202020204" pitchFamily="34" charset="0"/>
              <a:buChar char="•"/>
            </a:pPr>
            <a:r>
              <a:rPr lang="en-GB" dirty="0"/>
              <a:t>connectors are made available by </a:t>
            </a:r>
            <a:r>
              <a:rPr lang="en-GB" dirty="0" err="1"/>
              <a:t>HealthData</a:t>
            </a:r>
            <a:endParaRPr lang="en-GB" dirty="0"/>
          </a:p>
          <a:p>
            <a:pPr lvl="1">
              <a:buFont typeface="Arial" panose="020B0604020202020204" pitchFamily="34" charset="0"/>
              <a:buChar char="•"/>
            </a:pPr>
            <a:r>
              <a:rPr lang="en-GB" dirty="0"/>
              <a:t>remains an action item (4.11) in the roadmap 3.0</a:t>
            </a:r>
          </a:p>
          <a:p>
            <a:pPr lvl="2">
              <a:buFont typeface="Calibri" panose="020F0502020204030204" pitchFamily="34" charset="0"/>
              <a:buChar char="−"/>
            </a:pPr>
            <a:r>
              <a:rPr lang="en-GB" dirty="0"/>
              <a:t>there is a lack of insight into whether the information collected in the various registers has a quality-enhancing effect</a:t>
            </a:r>
          </a:p>
          <a:p>
            <a:pPr lvl="2">
              <a:buFont typeface="Calibri" panose="020F0502020204030204" pitchFamily="34" charset="0"/>
              <a:buChar char="−"/>
            </a:pPr>
            <a:r>
              <a:rPr lang="en-GB" dirty="0"/>
              <a:t>provided data must support a public benefit</a:t>
            </a:r>
          </a:p>
          <a:p>
            <a:pPr lvl="2">
              <a:buFont typeface="Calibri" panose="020F0502020204030204" pitchFamily="34" charset="0"/>
              <a:buChar char="◌"/>
            </a:pPr>
            <a:endParaRPr lang="nl-BE" dirty="0" smtClean="0"/>
          </a:p>
          <a:p>
            <a:pPr lvl="1">
              <a:buFont typeface="Calibri" panose="020F0502020204030204" pitchFamily="34" charset="0"/>
              <a:buChar char="◌"/>
            </a:pPr>
            <a:endParaRPr lang="nl-BE" dirty="0" smtClean="0"/>
          </a:p>
          <a:p>
            <a:endParaRPr lang="nl-BE" dirty="0" smtClean="0"/>
          </a:p>
          <a:p>
            <a:endParaRPr lang="fr-BE" dirty="0"/>
          </a:p>
        </p:txBody>
      </p:sp>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30</a:t>
            </a:fld>
            <a:r>
              <a:rPr lang="en-GB"/>
              <a:t> </a:t>
            </a:r>
          </a:p>
        </p:txBody>
      </p:sp>
    </p:spTree>
    <p:extLst>
      <p:ext uri="{BB962C8B-B14F-4D97-AF65-F5344CB8AC3E}">
        <p14:creationId xmlns:p14="http://schemas.microsoft.com/office/powerpoint/2010/main" val="405142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Roadmap 2.0: health care providers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GB" dirty="0"/>
              <a:t>Tracing of implants and medicines is done according to international standards</a:t>
            </a:r>
          </a:p>
          <a:p>
            <a:endParaRPr lang="nl-BE" dirty="0"/>
          </a:p>
          <a:p>
            <a:pPr>
              <a:buFont typeface="Wingdings" panose="05000000000000000000" pitchFamily="2" charset="2"/>
              <a:buChar char="ü"/>
            </a:pPr>
            <a:r>
              <a:rPr lang="en-GB" dirty="0"/>
              <a:t>All data exchange between health care providers and health insurance funds is done electronically</a:t>
            </a:r>
          </a:p>
          <a:p>
            <a:pPr lvl="1">
              <a:buFont typeface="Arial" panose="020B0604020202020204" pitchFamily="34" charset="0"/>
              <a:buChar char="•"/>
            </a:pPr>
            <a:r>
              <a:rPr lang="en-GB" dirty="0"/>
              <a:t>carried out by general practitioners</a:t>
            </a:r>
          </a:p>
          <a:p>
            <a:pPr lvl="2">
              <a:buFont typeface="Calibri" panose="020F0502020204030204" pitchFamily="34" charset="0"/>
              <a:buChar char="−"/>
            </a:pPr>
            <a:r>
              <a:rPr lang="en-GB" dirty="0"/>
              <a:t>consultation of the insurability</a:t>
            </a:r>
          </a:p>
          <a:p>
            <a:pPr lvl="2">
              <a:buFont typeface="Calibri" panose="020F0502020204030204" pitchFamily="34" charset="0"/>
              <a:buChar char="−"/>
            </a:pPr>
            <a:r>
              <a:rPr lang="en-GB" dirty="0"/>
              <a:t>Chapter IV agreements</a:t>
            </a:r>
          </a:p>
          <a:p>
            <a:pPr lvl="2">
              <a:buFont typeface="Calibri" panose="020F0502020204030204" pitchFamily="34" charset="0"/>
              <a:buChar char="−"/>
            </a:pPr>
            <a:r>
              <a:rPr lang="en-GB" dirty="0" err="1"/>
              <a:t>eFac</a:t>
            </a:r>
            <a:r>
              <a:rPr lang="en-GB" dirty="0"/>
              <a:t> (invoice files)</a:t>
            </a:r>
          </a:p>
          <a:p>
            <a:pPr lvl="2">
              <a:buFont typeface="Calibri" panose="020F0502020204030204" pitchFamily="34" charset="0"/>
              <a:buChar char="−"/>
            </a:pPr>
            <a:r>
              <a:rPr lang="en-GB" dirty="0" err="1"/>
              <a:t>eAttest</a:t>
            </a:r>
            <a:r>
              <a:rPr lang="en-GB" dirty="0"/>
              <a:t> (certificates of care provided)</a:t>
            </a:r>
          </a:p>
          <a:p>
            <a:pPr lvl="1">
              <a:buFont typeface="Arial" panose="020B0604020202020204" pitchFamily="34" charset="0"/>
              <a:buChar char="•"/>
            </a:pPr>
            <a:r>
              <a:rPr lang="en-GB" dirty="0"/>
              <a:t>remain action items (6.1 until 6.7) in the roadmap 3.0 </a:t>
            </a:r>
          </a:p>
          <a:p>
            <a:endParaRPr lang="nl-BE" dirty="0"/>
          </a:p>
        </p:txBody>
      </p:sp>
      <p:sp>
        <p:nvSpPr>
          <p:cNvPr id="5" name="Slide Number Placeholder 4"/>
          <p:cNvSpPr>
            <a:spLocks noGrp="1"/>
          </p:cNvSpPr>
          <p:nvPr>
            <p:ph type="sldNum" sz="quarter" idx="4"/>
          </p:nvPr>
        </p:nvSpPr>
        <p:spPr/>
        <p:txBody>
          <a:bodyPr/>
          <a:lstStyle/>
          <a:p>
            <a:r>
              <a:rPr lang="en-GB"/>
              <a:t> </a:t>
            </a:r>
            <a:fld id="{30A9230E-FFBB-4CCB-ABD7-198084EDE768}" type="slidenum">
              <a:rPr lang="fr-BE" smtClean="0"/>
              <a:pPr/>
              <a:t>31</a:t>
            </a:fld>
            <a:r>
              <a:rPr lang="en-GB"/>
              <a:t> </a:t>
            </a:r>
          </a:p>
        </p:txBody>
      </p:sp>
    </p:spTree>
    <p:extLst>
      <p:ext uri="{BB962C8B-B14F-4D97-AF65-F5344CB8AC3E}">
        <p14:creationId xmlns:p14="http://schemas.microsoft.com/office/powerpoint/2010/main" val="543175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Roadmap 3.0: health insurance funds</a:t>
            </a:r>
          </a:p>
        </p:txBody>
      </p:sp>
      <p:sp>
        <p:nvSpPr>
          <p:cNvPr id="3" name="Content Placeholder 2"/>
          <p:cNvSpPr>
            <a:spLocks noGrp="1"/>
          </p:cNvSpPr>
          <p:nvPr>
            <p:ph idx="1"/>
          </p:nvPr>
        </p:nvSpPr>
        <p:spPr/>
        <p:txBody>
          <a:bodyPr/>
          <a:lstStyle/>
          <a:p>
            <a:r>
              <a:rPr lang="en-GB"/>
              <a:t>eAttest for specialists, dentists, physiotherapists &amp; speech therapists</a:t>
            </a:r>
          </a:p>
          <a:p>
            <a:r>
              <a:rPr lang="en-GB"/>
              <a:t>eFac for medical houses, physiotherapists &amp; speech therapists</a:t>
            </a:r>
          </a:p>
          <a:p>
            <a:r>
              <a:rPr lang="en-GB"/>
              <a:t>consultation of member data</a:t>
            </a:r>
          </a:p>
          <a:p>
            <a:r>
              <a:rPr lang="en-GB"/>
              <a:t>digitisation of rehabilitation agreements</a:t>
            </a:r>
          </a:p>
          <a:p>
            <a:r>
              <a:rPr lang="en-GB"/>
              <a:t>digitisation of Chapter IV agreements</a:t>
            </a:r>
          </a:p>
          <a:p>
            <a:r>
              <a:rPr lang="en-GB"/>
              <a:t>subscriptions to medical houses</a:t>
            </a:r>
          </a:p>
          <a:p>
            <a:r>
              <a:rPr lang="en-GB"/>
              <a:t>digitisation of physiotherapy agreements</a:t>
            </a:r>
          </a:p>
          <a:p>
            <a:endParaRPr lang="nl-BE" dirty="0"/>
          </a:p>
        </p:txBody>
      </p:sp>
      <p:sp>
        <p:nvSpPr>
          <p:cNvPr id="8" name="Slide Number Placeholder 7"/>
          <p:cNvSpPr>
            <a:spLocks noGrp="1"/>
          </p:cNvSpPr>
          <p:nvPr>
            <p:ph type="sldNum" sz="quarter" idx="4"/>
          </p:nvPr>
        </p:nvSpPr>
        <p:spPr/>
        <p:txBody>
          <a:bodyPr/>
          <a:lstStyle/>
          <a:p>
            <a:r>
              <a:rPr lang="en-GB"/>
              <a:t> </a:t>
            </a:r>
            <a:fld id="{30A9230E-FFBB-4CCB-ABD7-198084EDE768}" type="slidenum">
              <a:rPr lang="fr-BE" smtClean="0"/>
              <a:pPr/>
              <a:t>32</a:t>
            </a:fld>
            <a:r>
              <a:rPr lang="en-GB"/>
              <a:t> </a:t>
            </a:r>
          </a:p>
        </p:txBody>
      </p:sp>
    </p:spTree>
    <p:extLst>
      <p:ext uri="{BB962C8B-B14F-4D97-AF65-F5344CB8AC3E}">
        <p14:creationId xmlns:p14="http://schemas.microsoft.com/office/powerpoint/2010/main" val="3529161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Roadmap 2.0: health care providers</a:t>
            </a:r>
          </a:p>
        </p:txBody>
      </p:sp>
      <p:sp>
        <p:nvSpPr>
          <p:cNvPr id="22531" name="Content Placeholder 2"/>
          <p:cNvSpPr>
            <a:spLocks noGrp="1"/>
          </p:cNvSpPr>
          <p:nvPr>
            <p:ph idx="1"/>
          </p:nvPr>
        </p:nvSpPr>
        <p:spPr/>
        <p:txBody>
          <a:bodyPr>
            <a:normAutofit fontScale="85000" lnSpcReduction="20000"/>
          </a:bodyPr>
          <a:lstStyle/>
          <a:p>
            <a:pPr>
              <a:buFont typeface="Wingdings" panose="05000000000000000000" pitchFamily="2" charset="2"/>
              <a:buChar char="ü"/>
            </a:pPr>
            <a:r>
              <a:rPr lang="en-GB" dirty="0"/>
              <a:t>The health care providers receive incentives for the use and meaningful application of eHealth; financial incentives can have both a federal component and a component from the different communities and regions</a:t>
            </a:r>
          </a:p>
          <a:p>
            <a:pPr>
              <a:buFont typeface="Wingdings" panose="05000000000000000000" pitchFamily="2" charset="2"/>
              <a:buChar char="ü"/>
            </a:pPr>
            <a:endParaRPr lang="nl-BE" altLang="fr-FR" dirty="0" smtClean="0"/>
          </a:p>
          <a:p>
            <a:pPr>
              <a:buFont typeface="Wingdings" panose="05000000000000000000" pitchFamily="2" charset="2"/>
              <a:buChar char="ü"/>
            </a:pPr>
            <a:r>
              <a:rPr lang="en-GB" dirty="0"/>
              <a:t>Every health care provider is trained in </a:t>
            </a:r>
            <a:r>
              <a:rPr lang="en-GB" dirty="0" smtClean="0"/>
              <a:t>eHealth capabilities, </a:t>
            </a:r>
            <a:r>
              <a:rPr lang="en-GB" dirty="0"/>
              <a:t>both through the basic education package and through post-graduate training </a:t>
            </a:r>
          </a:p>
          <a:p>
            <a:pPr lvl="1"/>
            <a:r>
              <a:rPr lang="en-GB" dirty="0"/>
              <a:t>Flanders: </a:t>
            </a:r>
            <a:r>
              <a:rPr lang="en-GB" dirty="0" err="1"/>
              <a:t>Eenlijn</a:t>
            </a:r>
            <a:endParaRPr lang="en-GB" dirty="0"/>
          </a:p>
          <a:p>
            <a:pPr lvl="1"/>
            <a:r>
              <a:rPr lang="en-GB" dirty="0"/>
              <a:t>Wallonia:  </a:t>
            </a:r>
            <a:r>
              <a:rPr lang="en-GB" dirty="0" err="1"/>
              <a:t>eSanté</a:t>
            </a:r>
            <a:r>
              <a:rPr lang="en-GB" dirty="0"/>
              <a:t> </a:t>
            </a:r>
            <a:r>
              <a:rPr lang="en-GB" dirty="0" err="1"/>
              <a:t>Wallonie</a:t>
            </a:r>
            <a:endParaRPr lang="en-GB" dirty="0"/>
          </a:p>
          <a:p>
            <a:pPr lvl="1"/>
            <a:r>
              <a:rPr lang="en-GB" dirty="0"/>
              <a:t>Brussels: eHealth Academy </a:t>
            </a:r>
          </a:p>
          <a:p>
            <a:endParaRPr lang="nl-BE" altLang="fr-FR" dirty="0" smtClean="0"/>
          </a:p>
          <a:p>
            <a:pPr>
              <a:buFont typeface="Wingdings" panose="05000000000000000000" pitchFamily="2" charset="2"/>
              <a:buChar char="ü"/>
            </a:pPr>
            <a:r>
              <a:rPr lang="en-GB" dirty="0"/>
              <a:t>Each health care provider has a one-stop shop for the communication of all administrative information for the NIHDI, the FPS Public Health and the federal entities ("only once" principle).</a:t>
            </a:r>
          </a:p>
          <a:p>
            <a:endParaRPr lang="nl-BE" altLang="fr-FR" dirty="0" smtClean="0"/>
          </a:p>
        </p:txBody>
      </p:sp>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33</a:t>
            </a:fld>
            <a:r>
              <a:rPr lang="en-GB"/>
              <a:t> </a:t>
            </a:r>
          </a:p>
        </p:txBody>
      </p:sp>
    </p:spTree>
    <p:extLst>
      <p:ext uri="{BB962C8B-B14F-4D97-AF65-F5344CB8AC3E}">
        <p14:creationId xmlns:p14="http://schemas.microsoft.com/office/powerpoint/2010/main" val="36243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noProof="0">
                <a:solidFill>
                  <a:srgbClr val="77C9F2"/>
                </a:solidFill>
                <a:latin typeface="+mj-lt"/>
              </a:rPr>
              <a:t>UPPAD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90" y="1268761"/>
            <a:ext cx="8405683" cy="4483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
          </p:nvPr>
        </p:nvSpPr>
        <p:spPr/>
        <p:txBody>
          <a:bodyPr/>
          <a:lstStyle/>
          <a:p>
            <a:r>
              <a:rPr lang="en-GB"/>
              <a:t> </a:t>
            </a:r>
            <a:fld id="{30A9230E-FFBB-4CCB-ABD7-198084EDE768}" type="slidenum">
              <a:rPr lang="fr-BE" smtClean="0"/>
              <a:pPr/>
              <a:t>34</a:t>
            </a:fld>
            <a:r>
              <a:rPr lang="en-GB"/>
              <a:t> </a:t>
            </a:r>
          </a:p>
        </p:txBody>
      </p:sp>
    </p:spTree>
    <p:extLst>
      <p:ext uri="{BB962C8B-B14F-4D97-AF65-F5344CB8AC3E}">
        <p14:creationId xmlns:p14="http://schemas.microsoft.com/office/powerpoint/2010/main" val="1864101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Roadmap 2.0: patients</a:t>
            </a:r>
          </a:p>
        </p:txBody>
      </p:sp>
      <p:sp>
        <p:nvSpPr>
          <p:cNvPr id="23555" name="Content Placeholder 2"/>
          <p:cNvSpPr>
            <a:spLocks noGrp="1"/>
          </p:cNvSpPr>
          <p:nvPr>
            <p:ph idx="1"/>
          </p:nvPr>
        </p:nvSpPr>
        <p:spPr/>
        <p:txBody>
          <a:bodyPr>
            <a:normAutofit/>
          </a:bodyPr>
          <a:lstStyle/>
          <a:p>
            <a:pPr>
              <a:buFont typeface="Wingdings" panose="05000000000000000000" pitchFamily="2" charset="2"/>
              <a:buChar char="ü"/>
            </a:pPr>
            <a:r>
              <a:rPr lang="en-GB" dirty="0"/>
              <a:t>The patient has access to the information about himself that is available in the secure health vaults and through the hub &amp; </a:t>
            </a:r>
            <a:r>
              <a:rPr lang="en-GB" dirty="0" err="1"/>
              <a:t>metahub</a:t>
            </a:r>
            <a:r>
              <a:rPr lang="en-GB" dirty="0"/>
              <a:t> system</a:t>
            </a:r>
          </a:p>
          <a:p>
            <a:endParaRPr lang="nl-BE" altLang="fr-FR" dirty="0" smtClean="0"/>
          </a:p>
          <a:p>
            <a:pPr>
              <a:buFont typeface="Calibri" panose="020F0502020204030204" pitchFamily="34" charset="0"/>
              <a:buChar char="◌"/>
            </a:pPr>
            <a:r>
              <a:rPr lang="en-GB" dirty="0"/>
              <a:t>The feasibility of providing a consolidation platform where all patient information is aggregated with analysis tools and translation tools to facilitate the patient's understanding of his file is being explored; this will contribute to the patient's health literacy.</a:t>
            </a:r>
          </a:p>
          <a:p>
            <a:endParaRPr lang="nl-BE" altLang="fr-FR" dirty="0" smtClean="0"/>
          </a:p>
        </p:txBody>
      </p:sp>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35</a:t>
            </a:fld>
            <a:r>
              <a:rPr lang="en-GB"/>
              <a:t> </a:t>
            </a:r>
          </a:p>
        </p:txBody>
      </p:sp>
    </p:spTree>
    <p:extLst>
      <p:ext uri="{BB962C8B-B14F-4D97-AF65-F5344CB8AC3E}">
        <p14:creationId xmlns:p14="http://schemas.microsoft.com/office/powerpoint/2010/main" val="357100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MijnGezondheid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20" y="1196752"/>
            <a:ext cx="9144000" cy="4828032"/>
          </a:xfrm>
          <a:prstGeom prst="rect">
            <a:avLst/>
          </a:prstGeom>
        </p:spPr>
      </p:pic>
      <p:sp>
        <p:nvSpPr>
          <p:cNvPr id="5" name="Slide Number Placeholder 4"/>
          <p:cNvSpPr>
            <a:spLocks noGrp="1"/>
          </p:cNvSpPr>
          <p:nvPr>
            <p:ph type="sldNum" sz="quarter" idx="4"/>
          </p:nvPr>
        </p:nvSpPr>
        <p:spPr/>
        <p:txBody>
          <a:bodyPr/>
          <a:lstStyle/>
          <a:p>
            <a:r>
              <a:rPr lang="en-GB"/>
              <a:t> </a:t>
            </a:r>
            <a:fld id="{30A9230E-FFBB-4CCB-ABD7-198084EDE768}" type="slidenum">
              <a:rPr lang="fr-BE" smtClean="0"/>
              <a:pPr/>
              <a:t>36</a:t>
            </a:fld>
            <a:r>
              <a:rPr lang="en-GB"/>
              <a:t> </a:t>
            </a:r>
          </a:p>
        </p:txBody>
      </p:sp>
    </p:spTree>
    <p:extLst>
      <p:ext uri="{BB962C8B-B14F-4D97-AF65-F5344CB8AC3E}">
        <p14:creationId xmlns:p14="http://schemas.microsoft.com/office/powerpoint/2010/main" val="4041827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649" y="946772"/>
            <a:ext cx="6249001" cy="5437053"/>
          </a:xfrm>
          <a:prstGeom prst="rect">
            <a:avLst/>
          </a:prstGeom>
        </p:spPr>
      </p:pic>
      <p:sp>
        <p:nvSpPr>
          <p:cNvPr id="2" name="Title 1"/>
          <p:cNvSpPr>
            <a:spLocks noGrp="1"/>
          </p:cNvSpPr>
          <p:nvPr>
            <p:ph type="title"/>
          </p:nvPr>
        </p:nvSpPr>
        <p:spPr/>
        <p:txBody>
          <a:bodyPr>
            <a:normAutofit/>
          </a:bodyPr>
          <a:lstStyle/>
          <a:p>
            <a:r>
              <a:rPr lang="en-GB"/>
              <a:t>MijnGezondheid</a:t>
            </a:r>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37</a:t>
            </a:fld>
            <a:r>
              <a:rPr lang="en-GB"/>
              <a:t> </a:t>
            </a:r>
          </a:p>
        </p:txBody>
      </p:sp>
    </p:spTree>
    <p:extLst>
      <p:ext uri="{BB962C8B-B14F-4D97-AF65-F5344CB8AC3E}">
        <p14:creationId xmlns:p14="http://schemas.microsoft.com/office/powerpoint/2010/main" val="1755241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MijnGezondheid</a:t>
            </a:r>
          </a:p>
        </p:txBody>
      </p:sp>
      <p:pic>
        <p:nvPicPr>
          <p:cNvPr id="3" name="Picture 2"/>
          <p:cNvPicPr>
            <a:picLocks noChangeAspect="1"/>
          </p:cNvPicPr>
          <p:nvPr/>
        </p:nvPicPr>
        <p:blipFill>
          <a:blip r:embed="rId3"/>
          <a:stretch>
            <a:fillRect/>
          </a:stretch>
        </p:blipFill>
        <p:spPr>
          <a:xfrm>
            <a:off x="560513" y="1124744"/>
            <a:ext cx="8772037" cy="4587212"/>
          </a:xfrm>
          <a:prstGeom prst="rect">
            <a:avLst/>
          </a:prstGeom>
        </p:spPr>
      </p:pic>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38</a:t>
            </a:fld>
            <a:r>
              <a:rPr lang="en-GB"/>
              <a:t> </a:t>
            </a:r>
          </a:p>
        </p:txBody>
      </p:sp>
    </p:spTree>
    <p:extLst>
      <p:ext uri="{BB962C8B-B14F-4D97-AF65-F5344CB8AC3E}">
        <p14:creationId xmlns:p14="http://schemas.microsoft.com/office/powerpoint/2010/main" val="286992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MijnGezondheid</a:t>
            </a:r>
          </a:p>
        </p:txBody>
      </p:sp>
      <p:pic>
        <p:nvPicPr>
          <p:cNvPr id="3" name="Picture 2"/>
          <p:cNvPicPr>
            <a:picLocks noChangeAspect="1"/>
          </p:cNvPicPr>
          <p:nvPr/>
        </p:nvPicPr>
        <p:blipFill>
          <a:blip r:embed="rId3"/>
          <a:stretch>
            <a:fillRect/>
          </a:stretch>
        </p:blipFill>
        <p:spPr>
          <a:xfrm>
            <a:off x="1059396" y="940047"/>
            <a:ext cx="7787208" cy="5496853"/>
          </a:xfrm>
          <a:prstGeom prst="rect">
            <a:avLst/>
          </a:prstGeom>
        </p:spPr>
      </p:pic>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39</a:t>
            </a:fld>
            <a:r>
              <a:rPr lang="en-GB"/>
              <a:t> </a:t>
            </a:r>
          </a:p>
        </p:txBody>
      </p:sp>
    </p:spTree>
    <p:extLst>
      <p:ext uri="{BB962C8B-B14F-4D97-AF65-F5344CB8AC3E}">
        <p14:creationId xmlns:p14="http://schemas.microsoft.com/office/powerpoint/2010/main" val="4121809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bwMode="auto">
          <a:xfrm>
            <a:off x="517371" y="1228317"/>
            <a:ext cx="3370995" cy="1580476"/>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900" dirty="0">
                <a:solidFill>
                  <a:srgbClr val="000000"/>
                </a:solidFill>
                <a:latin typeface="+mn-lt"/>
              </a:rPr>
              <a:t>0.1 </a:t>
            </a:r>
            <a:r>
              <a:rPr lang="en-GB" sz="900" dirty="0">
                <a:latin typeface="+mn-lt"/>
              </a:rPr>
              <a:t>Data sharing consent</a:t>
            </a:r>
          </a:p>
          <a:p>
            <a:pPr marL="0" indent="0">
              <a:buNone/>
            </a:pPr>
            <a:r>
              <a:rPr lang="en-GB" sz="900" dirty="0">
                <a:solidFill>
                  <a:srgbClr val="000000"/>
                </a:solidFill>
                <a:latin typeface="+mn-lt"/>
              </a:rPr>
              <a:t>0.2 Access matrix, therapeutic, care and other relationships</a:t>
            </a:r>
          </a:p>
          <a:p>
            <a:pPr marL="0" indent="0">
              <a:buNone/>
            </a:pPr>
            <a:r>
              <a:rPr lang="en-GB" sz="900" dirty="0">
                <a:solidFill>
                  <a:srgbClr val="000000"/>
                </a:solidFill>
                <a:latin typeface="+mn-lt"/>
              </a:rPr>
              <a:t>0.3 Basic service user and access management</a:t>
            </a:r>
          </a:p>
          <a:p>
            <a:pPr marL="0" indent="0">
              <a:buNone/>
            </a:pPr>
            <a:r>
              <a:rPr lang="en-GB" sz="900" dirty="0">
                <a:solidFill>
                  <a:srgbClr val="000000"/>
                </a:solidFill>
                <a:latin typeface="+mn-lt"/>
              </a:rPr>
              <a:t>0.4 </a:t>
            </a:r>
            <a:r>
              <a:rPr lang="en-GB" sz="900" dirty="0">
                <a:latin typeface="+mn-lt"/>
              </a:rPr>
              <a:t>Rules for ‘eHealth vaults’ </a:t>
            </a:r>
          </a:p>
          <a:p>
            <a:pPr marL="0" indent="0">
              <a:buNone/>
            </a:pPr>
            <a:r>
              <a:rPr lang="en-GB" sz="900" dirty="0">
                <a:solidFill>
                  <a:srgbClr val="000000"/>
                </a:solidFill>
                <a:latin typeface="+mn-lt"/>
              </a:rPr>
              <a:t>0.5 Information standards</a:t>
            </a:r>
          </a:p>
          <a:p>
            <a:pPr marL="0" indent="0">
              <a:buNone/>
            </a:pPr>
            <a:r>
              <a:rPr lang="en-GB" sz="900" dirty="0">
                <a:solidFill>
                  <a:srgbClr val="000000"/>
                </a:solidFill>
                <a:latin typeface="+mn-lt"/>
              </a:rPr>
              <a:t>0.6 Terminology</a:t>
            </a:r>
          </a:p>
          <a:p>
            <a:pPr marL="0" indent="0">
              <a:buNone/>
            </a:pPr>
            <a:r>
              <a:rPr lang="en-GB" sz="900" dirty="0">
                <a:solidFill>
                  <a:srgbClr val="000000"/>
                </a:solidFill>
                <a:latin typeface="+mn-lt"/>
              </a:rPr>
              <a:t>0.7 </a:t>
            </a:r>
            <a:r>
              <a:rPr lang="en-GB" sz="900" dirty="0" err="1">
                <a:solidFill>
                  <a:srgbClr val="000000"/>
                </a:solidFill>
                <a:latin typeface="+mn-lt"/>
              </a:rPr>
              <a:t>Cobrha</a:t>
            </a:r>
            <a:r>
              <a:rPr lang="en-GB" sz="900" dirty="0">
                <a:solidFill>
                  <a:srgbClr val="000000"/>
                </a:solidFill>
                <a:latin typeface="+mn-lt"/>
              </a:rPr>
              <a:t> Next Generation &amp; UPPAD</a:t>
            </a:r>
          </a:p>
          <a:p>
            <a:pPr marL="0" indent="0">
              <a:buNone/>
            </a:pPr>
            <a:r>
              <a:rPr lang="en-GB" sz="900" dirty="0">
                <a:solidFill>
                  <a:srgbClr val="000000"/>
                </a:solidFill>
                <a:latin typeface="+mn-lt"/>
              </a:rPr>
              <a:t>0.8 Strategic research on collaboration model with software providers</a:t>
            </a:r>
          </a:p>
        </p:txBody>
      </p:sp>
      <p:sp>
        <p:nvSpPr>
          <p:cNvPr id="14" name="Title 13"/>
          <p:cNvSpPr>
            <a:spLocks noGrp="1"/>
          </p:cNvSpPr>
          <p:nvPr>
            <p:ph type="title"/>
          </p:nvPr>
        </p:nvSpPr>
        <p:spPr/>
        <p:txBody>
          <a:bodyPr>
            <a:normAutofit/>
          </a:bodyPr>
          <a:lstStyle/>
          <a:p>
            <a:r>
              <a:rPr lang="en-GB"/>
              <a:t>Roadmap 3.0 (2019-2021) covers </a:t>
            </a:r>
            <a:r>
              <a:rPr lang="en-GB" b="1" i="1"/>
              <a:t>44 projects</a:t>
            </a:r>
          </a:p>
        </p:txBody>
      </p:sp>
      <p:sp>
        <p:nvSpPr>
          <p:cNvPr id="3" name="Tijdelijke aanduiding voor inhoud 2"/>
          <p:cNvSpPr>
            <a:spLocks noGrp="1"/>
          </p:cNvSpPr>
          <p:nvPr>
            <p:ph idx="1"/>
          </p:nvPr>
        </p:nvSpPr>
        <p:spPr>
          <a:xfrm>
            <a:off x="547816" y="942604"/>
            <a:ext cx="1379080" cy="272227"/>
          </a:xfrm>
        </p:spPr>
        <p:txBody>
          <a:bodyPr>
            <a:noAutofit/>
          </a:bodyPr>
          <a:lstStyle/>
          <a:p>
            <a:pPr marL="0" indent="0">
              <a:buNone/>
            </a:pPr>
            <a:r>
              <a:rPr lang="en-GB" sz="1400" i="1">
                <a:solidFill>
                  <a:srgbClr val="0070C0"/>
                </a:solidFill>
              </a:rPr>
              <a:t>0 Fundamentals</a:t>
            </a:r>
          </a:p>
        </p:txBody>
      </p:sp>
      <p:sp>
        <p:nvSpPr>
          <p:cNvPr id="7" name="Tijdelijke aanduiding voor inhoud 2"/>
          <p:cNvSpPr txBox="1">
            <a:spLocks/>
          </p:cNvSpPr>
          <p:nvPr/>
        </p:nvSpPr>
        <p:spPr bwMode="auto">
          <a:xfrm>
            <a:off x="547816" y="2901989"/>
            <a:ext cx="2379534" cy="226719"/>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i="1">
                <a:solidFill>
                  <a:srgbClr val="0070C0"/>
                </a:solidFill>
                <a:latin typeface="+mn-lt"/>
              </a:rPr>
              <a:t>3 Operational excellence	</a:t>
            </a:r>
          </a:p>
        </p:txBody>
      </p:sp>
      <p:sp>
        <p:nvSpPr>
          <p:cNvPr id="8" name="Tijdelijke aanduiding voor inhoud 2"/>
          <p:cNvSpPr txBox="1">
            <a:spLocks/>
          </p:cNvSpPr>
          <p:nvPr/>
        </p:nvSpPr>
        <p:spPr bwMode="auto">
          <a:xfrm>
            <a:off x="7113033" y="2927866"/>
            <a:ext cx="2164029" cy="258364"/>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i="1">
                <a:solidFill>
                  <a:srgbClr val="0070C0"/>
                </a:solidFill>
                <a:latin typeface="+mn-lt"/>
              </a:rPr>
              <a:t>5 Patient as co-pilot</a:t>
            </a:r>
          </a:p>
        </p:txBody>
      </p:sp>
      <p:sp>
        <p:nvSpPr>
          <p:cNvPr id="10" name="Tijdelijke aanduiding voor inhoud 2"/>
          <p:cNvSpPr txBox="1">
            <a:spLocks/>
          </p:cNvSpPr>
          <p:nvPr/>
        </p:nvSpPr>
        <p:spPr bwMode="auto">
          <a:xfrm>
            <a:off x="3989448" y="1211151"/>
            <a:ext cx="2233686" cy="797821"/>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900" dirty="0">
                <a:solidFill>
                  <a:srgbClr val="000000"/>
                </a:solidFill>
                <a:latin typeface="+mn-lt"/>
              </a:rPr>
              <a:t>1.1 Communication</a:t>
            </a:r>
          </a:p>
          <a:p>
            <a:pPr marL="0" indent="0">
              <a:buNone/>
            </a:pPr>
            <a:r>
              <a:rPr lang="en-GB" sz="900" dirty="0">
                <a:solidFill>
                  <a:srgbClr val="000000"/>
                </a:solidFill>
                <a:latin typeface="+mn-lt"/>
              </a:rPr>
              <a:t>1.2 Program monitoring</a:t>
            </a:r>
          </a:p>
        </p:txBody>
      </p:sp>
      <p:sp>
        <p:nvSpPr>
          <p:cNvPr id="11" name="Tijdelijke aanduiding voor inhoud 2"/>
          <p:cNvSpPr txBox="1">
            <a:spLocks/>
          </p:cNvSpPr>
          <p:nvPr/>
        </p:nvSpPr>
        <p:spPr bwMode="auto">
          <a:xfrm>
            <a:off x="7102702" y="1228317"/>
            <a:ext cx="2483934" cy="896320"/>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900" dirty="0">
                <a:solidFill>
                  <a:srgbClr val="000000"/>
                </a:solidFill>
                <a:latin typeface="+mn-lt"/>
              </a:rPr>
              <a:t>2.1 Incentives</a:t>
            </a:r>
          </a:p>
          <a:p>
            <a:pPr marL="0" indent="0">
              <a:buNone/>
            </a:pPr>
            <a:r>
              <a:rPr lang="en-GB" sz="900" dirty="0">
                <a:solidFill>
                  <a:srgbClr val="000000"/>
                </a:solidFill>
                <a:latin typeface="+mn-lt"/>
              </a:rPr>
              <a:t>2.2 Code of conduct &amp; guidelines on sharing personal health information</a:t>
            </a:r>
          </a:p>
          <a:p>
            <a:pPr marL="0" indent="0">
              <a:buNone/>
            </a:pPr>
            <a:endParaRPr lang="nl-BE" sz="968" dirty="0">
              <a:solidFill>
                <a:srgbClr val="000000"/>
              </a:solidFill>
              <a:latin typeface="+mn-lt"/>
            </a:endParaRPr>
          </a:p>
        </p:txBody>
      </p:sp>
      <p:sp>
        <p:nvSpPr>
          <p:cNvPr id="12" name="Tijdelijke aanduiding voor inhoud 2"/>
          <p:cNvSpPr txBox="1">
            <a:spLocks/>
          </p:cNvSpPr>
          <p:nvPr/>
        </p:nvSpPr>
        <p:spPr bwMode="auto">
          <a:xfrm>
            <a:off x="547816" y="3184738"/>
            <a:ext cx="3342483" cy="1302056"/>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fontScale="85000" lnSpcReduction="1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100" dirty="0">
                <a:solidFill>
                  <a:srgbClr val="000000"/>
                </a:solidFill>
                <a:latin typeface="+mn-lt"/>
              </a:rPr>
              <a:t>3.1 Basic architecture</a:t>
            </a:r>
          </a:p>
          <a:p>
            <a:pPr marL="0" indent="0">
              <a:buNone/>
            </a:pPr>
            <a:r>
              <a:rPr lang="en-GB" sz="1100" dirty="0">
                <a:solidFill>
                  <a:srgbClr val="000000"/>
                </a:solidFill>
                <a:latin typeface="+mn-lt"/>
              </a:rPr>
              <a:t>3.2 SLA and service management</a:t>
            </a:r>
          </a:p>
          <a:p>
            <a:pPr marL="0" indent="0">
              <a:buNone/>
            </a:pPr>
            <a:r>
              <a:rPr lang="en-GB" sz="1100" dirty="0">
                <a:solidFill>
                  <a:srgbClr val="000000"/>
                </a:solidFill>
                <a:latin typeface="+mn-lt"/>
              </a:rPr>
              <a:t>3.3 Business continuity</a:t>
            </a:r>
          </a:p>
          <a:p>
            <a:pPr marL="0" indent="0">
              <a:buNone/>
            </a:pPr>
            <a:r>
              <a:rPr lang="en-GB" sz="1100" dirty="0">
                <a:solidFill>
                  <a:srgbClr val="000000"/>
                </a:solidFill>
                <a:latin typeface="+mn-lt"/>
              </a:rPr>
              <a:t>3.4 Documentation, help desk &amp; support</a:t>
            </a:r>
          </a:p>
          <a:p>
            <a:pPr marL="0" indent="0">
              <a:buNone/>
            </a:pPr>
            <a:r>
              <a:rPr lang="en-GB" sz="1100" dirty="0">
                <a:solidFill>
                  <a:srgbClr val="000000"/>
                </a:solidFill>
                <a:latin typeface="+mn-lt"/>
              </a:rPr>
              <a:t>3.5 Test environments, flows, processes, data</a:t>
            </a:r>
          </a:p>
          <a:p>
            <a:pPr marL="0" indent="0">
              <a:buNone/>
            </a:pPr>
            <a:r>
              <a:rPr lang="en-GB" sz="1100" dirty="0">
                <a:solidFill>
                  <a:srgbClr val="000000"/>
                </a:solidFill>
                <a:latin typeface="+mn-lt"/>
              </a:rPr>
              <a:t>3.6 Quality of health software</a:t>
            </a:r>
          </a:p>
          <a:p>
            <a:pPr marL="0" indent="0">
              <a:buNone/>
            </a:pPr>
            <a:r>
              <a:rPr lang="en-GB" sz="1100" dirty="0">
                <a:solidFill>
                  <a:srgbClr val="000000"/>
                </a:solidFill>
                <a:latin typeface="+mn-lt"/>
              </a:rPr>
              <a:t>3.7 Education and training</a:t>
            </a:r>
          </a:p>
          <a:p>
            <a:pPr marL="0" indent="0">
              <a:buNone/>
            </a:pPr>
            <a:r>
              <a:rPr lang="en-GB" sz="1100" dirty="0">
                <a:solidFill>
                  <a:srgbClr val="000000"/>
                </a:solidFill>
                <a:latin typeface="+mn-lt"/>
              </a:rPr>
              <a:t>3.8 Administrative workload reduction for healthcare providers</a:t>
            </a:r>
          </a:p>
          <a:p>
            <a:pPr marL="0" indent="0">
              <a:buNone/>
            </a:pPr>
            <a:endParaRPr lang="nl-BE" sz="1100" dirty="0">
              <a:solidFill>
                <a:srgbClr val="000000"/>
              </a:solidFill>
              <a:latin typeface="+mn-lt"/>
            </a:endParaRPr>
          </a:p>
        </p:txBody>
      </p:sp>
      <p:sp>
        <p:nvSpPr>
          <p:cNvPr id="15" name="Tijdelijke aanduiding voor inhoud 2"/>
          <p:cNvSpPr txBox="1">
            <a:spLocks/>
          </p:cNvSpPr>
          <p:nvPr/>
        </p:nvSpPr>
        <p:spPr bwMode="auto">
          <a:xfrm>
            <a:off x="3958727" y="3205437"/>
            <a:ext cx="3285976" cy="3059992"/>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900" dirty="0">
                <a:solidFill>
                  <a:srgbClr val="000000"/>
                </a:solidFill>
                <a:latin typeface="+mn-lt"/>
              </a:rPr>
              <a:t>4.1 Multidisciplinary information exchange</a:t>
            </a:r>
          </a:p>
          <a:p>
            <a:pPr marL="0" indent="0">
              <a:buNone/>
            </a:pPr>
            <a:r>
              <a:rPr lang="en-GB" sz="900" dirty="0">
                <a:latin typeface="+mn-lt"/>
              </a:rPr>
              <a:t>4.2 Multidisciplinary functionalities</a:t>
            </a:r>
          </a:p>
          <a:p>
            <a:pPr marL="0" indent="0">
              <a:buNone/>
            </a:pPr>
            <a:r>
              <a:rPr lang="en-GB" sz="900" dirty="0">
                <a:solidFill>
                  <a:srgbClr val="000000"/>
                </a:solidFill>
                <a:latin typeface="+mn-lt"/>
              </a:rPr>
              <a:t>4.3 Electronic prescription</a:t>
            </a:r>
          </a:p>
          <a:p>
            <a:pPr marL="0" indent="0">
              <a:buNone/>
            </a:pPr>
            <a:r>
              <a:rPr lang="en-GB" sz="900" dirty="0">
                <a:solidFill>
                  <a:srgbClr val="000000"/>
                </a:solidFill>
                <a:latin typeface="+mn-lt"/>
              </a:rPr>
              <a:t>4.4 VIDIS – evolution electronic prescription</a:t>
            </a:r>
          </a:p>
          <a:p>
            <a:pPr marL="0" indent="0">
              <a:buNone/>
            </a:pPr>
            <a:r>
              <a:rPr lang="en-GB" sz="900" dirty="0">
                <a:solidFill>
                  <a:srgbClr val="000000"/>
                </a:solidFill>
                <a:latin typeface="+mn-lt"/>
              </a:rPr>
              <a:t>4.5 Decision support platform</a:t>
            </a:r>
          </a:p>
          <a:p>
            <a:pPr marL="0" indent="0">
              <a:buNone/>
            </a:pPr>
            <a:r>
              <a:rPr lang="en-GB" sz="900" dirty="0">
                <a:solidFill>
                  <a:srgbClr val="000000"/>
                </a:solidFill>
                <a:latin typeface="+mn-lt"/>
              </a:rPr>
              <a:t>4.6 </a:t>
            </a:r>
            <a:r>
              <a:rPr lang="en-GB" sz="900" dirty="0" err="1">
                <a:solidFill>
                  <a:srgbClr val="000000"/>
                </a:solidFill>
                <a:latin typeface="+mn-lt"/>
              </a:rPr>
              <a:t>BelRAI</a:t>
            </a:r>
            <a:endParaRPr lang="en-GB" sz="900" dirty="0">
              <a:solidFill>
                <a:srgbClr val="000000"/>
              </a:solidFill>
              <a:latin typeface="+mn-lt"/>
            </a:endParaRPr>
          </a:p>
          <a:p>
            <a:pPr marL="0" indent="0">
              <a:buNone/>
            </a:pPr>
            <a:r>
              <a:rPr lang="en-GB" sz="900" dirty="0">
                <a:solidFill>
                  <a:srgbClr val="000000"/>
                </a:solidFill>
                <a:latin typeface="+mn-lt"/>
              </a:rPr>
              <a:t>4.7 Incapacity for work</a:t>
            </a:r>
          </a:p>
          <a:p>
            <a:pPr marL="0" indent="0">
              <a:buNone/>
            </a:pPr>
            <a:r>
              <a:rPr lang="en-GB" sz="900" dirty="0">
                <a:solidFill>
                  <a:srgbClr val="000000"/>
                </a:solidFill>
                <a:latin typeface="+mn-lt"/>
              </a:rPr>
              <a:t>4.8 MEDEX</a:t>
            </a:r>
          </a:p>
          <a:p>
            <a:pPr marL="0" indent="0">
              <a:buNone/>
            </a:pPr>
            <a:r>
              <a:rPr lang="en-GB" sz="900" dirty="0">
                <a:solidFill>
                  <a:srgbClr val="000000"/>
                </a:solidFill>
                <a:latin typeface="+mn-lt"/>
              </a:rPr>
              <a:t>4.9 </a:t>
            </a:r>
            <a:r>
              <a:rPr lang="en-GB" sz="900" dirty="0" smtClean="0">
                <a:solidFill>
                  <a:srgbClr val="000000"/>
                </a:solidFill>
                <a:latin typeface="+mn-lt"/>
              </a:rPr>
              <a:t>EPR </a:t>
            </a:r>
            <a:r>
              <a:rPr lang="en-GB" sz="900" dirty="0">
                <a:solidFill>
                  <a:srgbClr val="000000"/>
                </a:solidFill>
                <a:latin typeface="+mn-lt"/>
              </a:rPr>
              <a:t>in all institutions</a:t>
            </a:r>
          </a:p>
          <a:p>
            <a:pPr marL="0" indent="0">
              <a:buNone/>
            </a:pPr>
            <a:r>
              <a:rPr lang="en-GB" sz="900" dirty="0">
                <a:solidFill>
                  <a:srgbClr val="000000"/>
                </a:solidFill>
                <a:latin typeface="+mn-lt"/>
              </a:rPr>
              <a:t>4.10 Publication of structured information</a:t>
            </a:r>
          </a:p>
          <a:p>
            <a:pPr marL="0" indent="0">
              <a:buNone/>
            </a:pPr>
            <a:r>
              <a:rPr lang="en-GB" sz="900" dirty="0">
                <a:solidFill>
                  <a:srgbClr val="000000"/>
                </a:solidFill>
                <a:latin typeface="+mn-lt"/>
              </a:rPr>
              <a:t>4.11 Registers</a:t>
            </a:r>
          </a:p>
          <a:p>
            <a:pPr marL="0" indent="0">
              <a:buNone/>
            </a:pPr>
            <a:r>
              <a:rPr lang="en-GB" sz="900" dirty="0">
                <a:solidFill>
                  <a:srgbClr val="000000"/>
                </a:solidFill>
                <a:latin typeface="+mn-lt"/>
              </a:rPr>
              <a:t>4.12 Communication about and planning of care</a:t>
            </a:r>
          </a:p>
          <a:p>
            <a:pPr marL="0" indent="0">
              <a:buNone/>
            </a:pPr>
            <a:r>
              <a:rPr lang="en-GB" sz="900" dirty="0">
                <a:solidFill>
                  <a:srgbClr val="000000"/>
                </a:solidFill>
                <a:latin typeface="+mn-lt"/>
              </a:rPr>
              <a:t>4.13 Connecting Europe Facility Patient Summary</a:t>
            </a:r>
          </a:p>
          <a:p>
            <a:pPr marL="0" indent="0">
              <a:buNone/>
            </a:pPr>
            <a:r>
              <a:rPr lang="en-GB" sz="900" dirty="0">
                <a:solidFill>
                  <a:srgbClr val="000000"/>
                </a:solidFill>
                <a:latin typeface="+mn-lt"/>
              </a:rPr>
              <a:t>4.14 Modulation of patient access by health care providers</a:t>
            </a:r>
          </a:p>
        </p:txBody>
      </p:sp>
      <p:sp>
        <p:nvSpPr>
          <p:cNvPr id="18" name="Tijdelijke aanduiding voor inhoud 2"/>
          <p:cNvSpPr txBox="1">
            <a:spLocks/>
          </p:cNvSpPr>
          <p:nvPr/>
        </p:nvSpPr>
        <p:spPr bwMode="auto">
          <a:xfrm>
            <a:off x="7113028" y="3192978"/>
            <a:ext cx="3044009" cy="661490"/>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900" dirty="0">
                <a:solidFill>
                  <a:srgbClr val="000000"/>
                </a:solidFill>
                <a:latin typeface="+mn-lt"/>
              </a:rPr>
              <a:t>5.1 Personal health portal</a:t>
            </a:r>
          </a:p>
          <a:p>
            <a:pPr marL="0" indent="0">
              <a:buNone/>
            </a:pPr>
            <a:r>
              <a:rPr lang="en-GB" sz="900" dirty="0">
                <a:solidFill>
                  <a:srgbClr val="000000"/>
                </a:solidFill>
                <a:latin typeface="+mn-lt"/>
              </a:rPr>
              <a:t>5.2 Digital referral platform</a:t>
            </a:r>
          </a:p>
          <a:p>
            <a:pPr marL="0" indent="0">
              <a:buNone/>
            </a:pPr>
            <a:r>
              <a:rPr lang="en-GB" sz="900" dirty="0">
                <a:solidFill>
                  <a:srgbClr val="000000"/>
                </a:solidFill>
                <a:latin typeface="+mn-lt"/>
              </a:rPr>
              <a:t>5.3 </a:t>
            </a:r>
            <a:r>
              <a:rPr lang="en-GB" sz="900" dirty="0" err="1">
                <a:solidFill>
                  <a:srgbClr val="000000"/>
                </a:solidFill>
                <a:latin typeface="+mn-lt"/>
              </a:rPr>
              <a:t>Orgadon</a:t>
            </a:r>
            <a:endParaRPr lang="en-GB" sz="900" dirty="0">
              <a:solidFill>
                <a:srgbClr val="000000"/>
              </a:solidFill>
              <a:latin typeface="+mn-lt"/>
            </a:endParaRPr>
          </a:p>
        </p:txBody>
      </p:sp>
      <p:sp>
        <p:nvSpPr>
          <p:cNvPr id="20" name="Tijdelijke aanduiding voor inhoud 2"/>
          <p:cNvSpPr txBox="1">
            <a:spLocks/>
          </p:cNvSpPr>
          <p:nvPr/>
        </p:nvSpPr>
        <p:spPr bwMode="auto">
          <a:xfrm>
            <a:off x="547811" y="4758725"/>
            <a:ext cx="3668202" cy="1352906"/>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fontScale="925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00" dirty="0">
                <a:solidFill>
                  <a:srgbClr val="000000"/>
                </a:solidFill>
                <a:latin typeface="+mn-lt"/>
              </a:rPr>
              <a:t>6.1 </a:t>
            </a:r>
            <a:r>
              <a:rPr lang="en-GB" sz="1000" dirty="0" err="1">
                <a:solidFill>
                  <a:srgbClr val="000000"/>
                </a:solidFill>
                <a:latin typeface="+mn-lt"/>
              </a:rPr>
              <a:t>eAttest</a:t>
            </a:r>
            <a:r>
              <a:rPr lang="en-GB" sz="1000" dirty="0">
                <a:solidFill>
                  <a:srgbClr val="000000"/>
                </a:solidFill>
                <a:latin typeface="+mn-lt"/>
              </a:rPr>
              <a:t> for specialists, dentists, physiotherapists &amp; speech therapists</a:t>
            </a:r>
          </a:p>
          <a:p>
            <a:pPr marL="0" indent="0">
              <a:buNone/>
            </a:pPr>
            <a:r>
              <a:rPr lang="en-GB" sz="1000" dirty="0">
                <a:solidFill>
                  <a:srgbClr val="000000"/>
                </a:solidFill>
                <a:latin typeface="+mn-lt"/>
              </a:rPr>
              <a:t>6.2 </a:t>
            </a:r>
            <a:r>
              <a:rPr lang="en-GB" sz="1000" dirty="0" err="1">
                <a:solidFill>
                  <a:srgbClr val="000000"/>
                </a:solidFill>
                <a:latin typeface="+mn-lt"/>
              </a:rPr>
              <a:t>eFac</a:t>
            </a:r>
            <a:r>
              <a:rPr lang="en-GB" sz="1000" dirty="0">
                <a:solidFill>
                  <a:srgbClr val="000000"/>
                </a:solidFill>
                <a:latin typeface="+mn-lt"/>
              </a:rPr>
              <a:t> for medical houses, physiotherapists &amp; speech therapists</a:t>
            </a:r>
          </a:p>
          <a:p>
            <a:pPr marL="0" indent="0">
              <a:buNone/>
            </a:pPr>
            <a:r>
              <a:rPr lang="en-GB" sz="1000" dirty="0">
                <a:solidFill>
                  <a:srgbClr val="000000"/>
                </a:solidFill>
                <a:latin typeface="+mn-lt"/>
              </a:rPr>
              <a:t>6.3 Consultation member data</a:t>
            </a:r>
          </a:p>
          <a:p>
            <a:pPr marL="0" indent="0">
              <a:buNone/>
            </a:pPr>
            <a:r>
              <a:rPr lang="en-GB" sz="1000" dirty="0">
                <a:solidFill>
                  <a:srgbClr val="000000"/>
                </a:solidFill>
                <a:latin typeface="+mn-lt"/>
              </a:rPr>
              <a:t>6.4 Digitisation of rehabilitation agreements</a:t>
            </a:r>
          </a:p>
          <a:p>
            <a:pPr marL="0" indent="0">
              <a:buNone/>
            </a:pPr>
            <a:r>
              <a:rPr lang="en-GB" sz="1000" dirty="0">
                <a:solidFill>
                  <a:srgbClr val="000000"/>
                </a:solidFill>
                <a:latin typeface="+mn-lt"/>
              </a:rPr>
              <a:t>6.5 Digitisation of Chapter IV agreements</a:t>
            </a:r>
          </a:p>
          <a:p>
            <a:pPr marL="0" indent="0">
              <a:buNone/>
            </a:pPr>
            <a:r>
              <a:rPr lang="en-GB" sz="1000" dirty="0">
                <a:solidFill>
                  <a:srgbClr val="000000"/>
                </a:solidFill>
                <a:latin typeface="+mn-lt"/>
              </a:rPr>
              <a:t>6.6 Subscriptions to medical houses</a:t>
            </a:r>
          </a:p>
          <a:p>
            <a:pPr marL="0" indent="0">
              <a:buNone/>
            </a:pPr>
            <a:r>
              <a:rPr lang="en-GB" sz="1000" dirty="0">
                <a:solidFill>
                  <a:srgbClr val="000000"/>
                </a:solidFill>
                <a:latin typeface="+mn-lt"/>
              </a:rPr>
              <a:t>6.7 Digitisation of physiotherapy agreements</a:t>
            </a:r>
          </a:p>
        </p:txBody>
      </p:sp>
      <p:sp>
        <p:nvSpPr>
          <p:cNvPr id="22" name="Tijdelijke aanduiding voor inhoud 2"/>
          <p:cNvSpPr txBox="1">
            <a:spLocks/>
          </p:cNvSpPr>
          <p:nvPr/>
        </p:nvSpPr>
        <p:spPr bwMode="auto">
          <a:xfrm>
            <a:off x="3997536" y="945164"/>
            <a:ext cx="1768674"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384" eaLnBrk="1" hangingPunct="1">
              <a:buNone/>
            </a:pPr>
            <a:r>
              <a:rPr lang="en-GB" sz="1400" i="1" dirty="0">
                <a:solidFill>
                  <a:srgbClr val="0070C0"/>
                </a:solidFill>
                <a:latin typeface="+mn-lt"/>
                <a:ea typeface="+mn-ea"/>
                <a:cs typeface="+mn-cs"/>
              </a:rPr>
              <a:t>1 Transversal	</a:t>
            </a:r>
          </a:p>
        </p:txBody>
      </p:sp>
      <p:sp>
        <p:nvSpPr>
          <p:cNvPr id="24" name="Tijdelijke aanduiding voor inhoud 2"/>
          <p:cNvSpPr txBox="1">
            <a:spLocks/>
          </p:cNvSpPr>
          <p:nvPr/>
        </p:nvSpPr>
        <p:spPr bwMode="auto">
          <a:xfrm>
            <a:off x="7113026" y="953906"/>
            <a:ext cx="1565404"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i="1" dirty="0">
                <a:solidFill>
                  <a:srgbClr val="0070C0"/>
                </a:solidFill>
                <a:latin typeface="+mn-lt"/>
              </a:rPr>
              <a:t>2 Support</a:t>
            </a:r>
          </a:p>
          <a:p>
            <a:endParaRPr lang="nl-BE" sz="1400" dirty="0">
              <a:solidFill>
                <a:srgbClr val="000000"/>
              </a:solidFill>
              <a:latin typeface="+mn-lt"/>
            </a:endParaRPr>
          </a:p>
        </p:txBody>
      </p:sp>
      <p:sp>
        <p:nvSpPr>
          <p:cNvPr id="25" name="Tijdelijke aanduiding voor inhoud 2"/>
          <p:cNvSpPr txBox="1">
            <a:spLocks/>
          </p:cNvSpPr>
          <p:nvPr/>
        </p:nvSpPr>
        <p:spPr bwMode="auto">
          <a:xfrm>
            <a:off x="3942945" y="2908659"/>
            <a:ext cx="3218788"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i="1">
                <a:solidFill>
                  <a:srgbClr val="0070C0"/>
                </a:solidFill>
                <a:latin typeface="+mn-lt"/>
              </a:rPr>
              <a:t>4 Health care providers and institutions</a:t>
            </a:r>
          </a:p>
        </p:txBody>
      </p:sp>
      <p:sp>
        <p:nvSpPr>
          <p:cNvPr id="27" name="Tijdelijke aanduiding voor inhoud 2"/>
          <p:cNvSpPr txBox="1">
            <a:spLocks/>
          </p:cNvSpPr>
          <p:nvPr/>
        </p:nvSpPr>
        <p:spPr bwMode="auto">
          <a:xfrm>
            <a:off x="547811" y="4507713"/>
            <a:ext cx="2749006" cy="298735"/>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fontScale="925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i="1">
                <a:solidFill>
                  <a:srgbClr val="0070C0"/>
                </a:solidFill>
                <a:latin typeface="+mn-lt"/>
              </a:rPr>
              <a:t>6 eHealth and health insurance funds</a:t>
            </a:r>
          </a:p>
        </p:txBody>
      </p:sp>
      <p:sp>
        <p:nvSpPr>
          <p:cNvPr id="5" name="Slide Number Placeholder 4"/>
          <p:cNvSpPr>
            <a:spLocks noGrp="1"/>
          </p:cNvSpPr>
          <p:nvPr>
            <p:ph type="sldNum" sz="quarter" idx="4"/>
          </p:nvPr>
        </p:nvSpPr>
        <p:spPr/>
        <p:txBody>
          <a:bodyPr/>
          <a:lstStyle/>
          <a:p>
            <a:r>
              <a:rPr lang="en-GB"/>
              <a:t> </a:t>
            </a:r>
            <a:fld id="{30A9230E-FFBB-4CCB-ABD7-198084EDE768}" type="slidenum">
              <a:rPr lang="fr-BE" smtClean="0"/>
              <a:pPr/>
              <a:t>4</a:t>
            </a:fld>
            <a:r>
              <a:rPr lang="en-GB"/>
              <a:t> </a:t>
            </a:r>
          </a:p>
        </p:txBody>
      </p:sp>
    </p:spTree>
    <p:extLst>
      <p:ext uri="{BB962C8B-B14F-4D97-AF65-F5344CB8AC3E}">
        <p14:creationId xmlns:p14="http://schemas.microsoft.com/office/powerpoint/2010/main" val="39670524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a:solidFill>
                  <a:srgbClr val="77C9F2"/>
                </a:solidFill>
                <a:latin typeface="+mj-lt"/>
              </a:rPr>
              <a:t>Authentication resources</a:t>
            </a:r>
          </a:p>
        </p:txBody>
      </p:sp>
      <p:sp>
        <p:nvSpPr>
          <p:cNvPr id="3" name="Rounded Rectangle 2"/>
          <p:cNvSpPr/>
          <p:nvPr/>
        </p:nvSpPr>
        <p:spPr>
          <a:xfrm>
            <a:off x="2176685" y="1524199"/>
            <a:ext cx="2648277" cy="30469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defRPr/>
            </a:pPr>
            <a:endParaRPr lang="en-US" dirty="0">
              <a:solidFill>
                <a:prstClr val="black"/>
              </a:solidFill>
              <a:latin typeface="Calibri"/>
            </a:endParaRPr>
          </a:p>
        </p:txBody>
      </p:sp>
      <p:graphicFrame>
        <p:nvGraphicFramePr>
          <p:cNvPr id="15" name="Table 14"/>
          <p:cNvGraphicFramePr>
            <a:graphicFrameLocks noGrp="1"/>
          </p:cNvGraphicFramePr>
          <p:nvPr>
            <p:extLst/>
          </p:nvPr>
        </p:nvGraphicFramePr>
        <p:xfrm>
          <a:off x="4903120" y="3767851"/>
          <a:ext cx="2592288" cy="790252"/>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252">
                <a:tc>
                  <a:txBody>
                    <a:bodyPr/>
                    <a:lstStyle/>
                    <a:p>
                      <a:endParaRPr lang="nl-BE" dirty="0"/>
                    </a:p>
                  </a:txBody>
                  <a:tcPr marL="90000" marR="90000" marT="108000" marB="46800"/>
                </a:tc>
                <a:tc>
                  <a:txBody>
                    <a:bodyPr/>
                    <a:lstStyle/>
                    <a:p>
                      <a:r>
                        <a:rPr lang="en-GB" sz="1400" baseline="0"/>
                        <a:t>Security code</a:t>
                      </a:r>
                      <a:br>
                        <a:rPr lang="en-GB" sz="1400" baseline="0"/>
                      </a:br>
                      <a:r>
                        <a:rPr lang="en-GB" sz="1400" baseline="0"/>
                        <a:t>via SMS, user-id + password</a:t>
                      </a:r>
                    </a:p>
                  </a:txBody>
                  <a:tcPr marL="90000" marR="90000" marT="46800" marB="46800" anchor="ctr"/>
                </a:tc>
                <a:extLst>
                  <a:ext uri="{0D108BD9-81ED-4DB2-BD59-A6C34878D82A}">
                    <a16:rowId xmlns:a16="http://schemas.microsoft.com/office/drawing/2014/main" val="10000"/>
                  </a:ext>
                </a:extLst>
              </a:tr>
            </a:tbl>
          </a:graphicData>
        </a:graphic>
      </p:graphicFrame>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703" y="3841257"/>
            <a:ext cx="501884" cy="643441"/>
          </a:xfrm>
          <a:prstGeom prst="rect">
            <a:avLst/>
          </a:prstGeom>
        </p:spPr>
      </p:pic>
      <p:graphicFrame>
        <p:nvGraphicFramePr>
          <p:cNvPr id="21" name="Table 20"/>
          <p:cNvGraphicFramePr>
            <a:graphicFrameLocks noGrp="1"/>
          </p:cNvGraphicFramePr>
          <p:nvPr>
            <p:extLst/>
          </p:nvPr>
        </p:nvGraphicFramePr>
        <p:xfrm>
          <a:off x="2216696" y="5327578"/>
          <a:ext cx="2592288" cy="63443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34436">
                <a:tc>
                  <a:txBody>
                    <a:bodyPr/>
                    <a:lstStyle/>
                    <a:p>
                      <a:endParaRPr lang="nl-BE" dirty="0"/>
                    </a:p>
                  </a:txBody>
                  <a:tcPr marL="90000" marR="90000" marT="108000" marB="46800"/>
                </a:tc>
                <a:tc>
                  <a:txBody>
                    <a:bodyPr/>
                    <a:lstStyle/>
                    <a:p>
                      <a:r>
                        <a:rPr lang="en-GB" sz="1400"/>
                        <a:t>User-id </a:t>
                      </a:r>
                      <a:r>
                        <a:rPr lang="en-GB" sz="1400" baseline="0"/>
                        <a:t>+ password</a:t>
                      </a:r>
                    </a:p>
                  </a:txBody>
                  <a:tcPr marL="90000" marR="90000" marT="46800" marB="46800" anchor="ctr"/>
                </a:tc>
                <a:extLst>
                  <a:ext uri="{0D108BD9-81ED-4DB2-BD59-A6C34878D82A}">
                    <a16:rowId xmlns:a16="http://schemas.microsoft.com/office/drawing/2014/main" val="10000"/>
                  </a:ext>
                </a:extLst>
              </a:tr>
            </a:tbl>
          </a:graphicData>
        </a:graphic>
      </p:graphicFrame>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398" y="5385067"/>
            <a:ext cx="409539" cy="409539"/>
          </a:xfrm>
          <a:prstGeom prst="rect">
            <a:avLst/>
          </a:prstGeom>
        </p:spPr>
      </p:pic>
      <p:sp>
        <p:nvSpPr>
          <p:cNvPr id="25" name="TextBox 24"/>
          <p:cNvSpPr txBox="1"/>
          <p:nvPr/>
        </p:nvSpPr>
        <p:spPr>
          <a:xfrm>
            <a:off x="1395918" y="6047658"/>
            <a:ext cx="711605" cy="369332"/>
          </a:xfrm>
          <a:prstGeom prst="rect">
            <a:avLst/>
          </a:prstGeom>
          <a:noFill/>
        </p:spPr>
        <p:txBody>
          <a:bodyPr wrap="none" rtlCol="0">
            <a:spAutoFit/>
          </a:bodyPr>
          <a:lstStyle/>
          <a:p>
            <a:pPr algn="ctr">
              <a:defRPr/>
            </a:pPr>
            <a:r>
              <a:rPr lang="en-GB">
                <a:solidFill>
                  <a:prstClr val="black"/>
                </a:solidFill>
                <a:latin typeface="Calibri"/>
              </a:rPr>
              <a:t>Weak</a:t>
            </a:r>
          </a:p>
        </p:txBody>
      </p:sp>
      <p:sp>
        <p:nvSpPr>
          <p:cNvPr id="26" name="Up-Down Arrow 25"/>
          <p:cNvSpPr/>
          <p:nvPr/>
        </p:nvSpPr>
        <p:spPr>
          <a:xfrm>
            <a:off x="1607704" y="1439146"/>
            <a:ext cx="288032" cy="4608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BE" dirty="0">
              <a:solidFill>
                <a:prstClr val="white"/>
              </a:solidFill>
              <a:latin typeface="Calibri"/>
            </a:endParaRPr>
          </a:p>
        </p:txBody>
      </p:sp>
      <p:graphicFrame>
        <p:nvGraphicFramePr>
          <p:cNvPr id="22" name="Table 21"/>
          <p:cNvGraphicFramePr>
            <a:graphicFrameLocks noGrp="1"/>
          </p:cNvGraphicFramePr>
          <p:nvPr>
            <p:extLst/>
          </p:nvPr>
        </p:nvGraphicFramePr>
        <p:xfrm>
          <a:off x="2204679" y="4586566"/>
          <a:ext cx="2592288" cy="733680"/>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81749">
                <a:tc>
                  <a:txBody>
                    <a:bodyPr/>
                    <a:lstStyle/>
                    <a:p>
                      <a:endParaRPr lang="nl-BE" dirty="0"/>
                    </a:p>
                  </a:txBody>
                  <a:tcPr marL="90000" marR="90000" marT="108000" marB="46800"/>
                </a:tc>
                <a:tc>
                  <a:txBody>
                    <a:bodyPr/>
                    <a:lstStyle/>
                    <a:p>
                      <a:r>
                        <a:rPr lang="en-GB" sz="1400" baseline="0"/>
                        <a:t>Security code on paper (paper token), user-id + password</a:t>
                      </a:r>
                    </a:p>
                  </a:txBody>
                  <a:tcPr marL="90000" marR="90000" marT="46800" marB="46800" anchor="ctr"/>
                </a:tc>
                <a:extLst>
                  <a:ext uri="{0D108BD9-81ED-4DB2-BD59-A6C34878D82A}">
                    <a16:rowId xmlns:a16="http://schemas.microsoft.com/office/drawing/2014/main" val="10000"/>
                  </a:ext>
                </a:extLst>
              </a:tr>
            </a:tbl>
          </a:graphicData>
        </a:graphic>
      </p:graphicFrame>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494" y="4739615"/>
            <a:ext cx="447602" cy="275447"/>
          </a:xfrm>
          <a:prstGeom prst="rect">
            <a:avLst/>
          </a:prstGeom>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6786" y="2129532"/>
            <a:ext cx="1523384" cy="106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1346264" y="1052736"/>
            <a:ext cx="796500" cy="369332"/>
          </a:xfrm>
          <a:prstGeom prst="rect">
            <a:avLst/>
          </a:prstGeom>
          <a:noFill/>
        </p:spPr>
        <p:txBody>
          <a:bodyPr wrap="none" rtlCol="0">
            <a:spAutoFit/>
          </a:bodyPr>
          <a:lstStyle/>
          <a:p>
            <a:pPr algn="ctr">
              <a:defRPr/>
            </a:pPr>
            <a:r>
              <a:rPr lang="en-GB">
                <a:solidFill>
                  <a:prstClr val="black"/>
                </a:solidFill>
                <a:latin typeface="Calibri"/>
              </a:rPr>
              <a:t>Strong</a:t>
            </a:r>
          </a:p>
        </p:txBody>
      </p:sp>
      <p:graphicFrame>
        <p:nvGraphicFramePr>
          <p:cNvPr id="29" name="Table 28"/>
          <p:cNvGraphicFramePr>
            <a:graphicFrameLocks noGrp="1"/>
          </p:cNvGraphicFramePr>
          <p:nvPr>
            <p:extLst/>
          </p:nvPr>
        </p:nvGraphicFramePr>
        <p:xfrm>
          <a:off x="2176684" y="1524199"/>
          <a:ext cx="2592288" cy="72849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28499">
                <a:tc>
                  <a:txBody>
                    <a:bodyPr/>
                    <a:lstStyle/>
                    <a:p>
                      <a:endParaRPr lang="nl-BE" dirty="0"/>
                    </a:p>
                  </a:txBody>
                  <a:tcPr marL="90000" marR="90000" marT="108000" marB="46800" anchor="ctr"/>
                </a:tc>
                <a:tc>
                  <a:txBody>
                    <a:bodyPr/>
                    <a:lstStyle/>
                    <a:p>
                      <a:r>
                        <a:rPr lang="en-GB" sz="1400"/>
                        <a:t>eID + PIN-code with connected card reader</a:t>
                      </a:r>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nvPr>
        </p:nvGraphicFramePr>
        <p:xfrm>
          <a:off x="2189097" y="3770950"/>
          <a:ext cx="2592288" cy="81561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815616">
                <a:tc>
                  <a:txBody>
                    <a:bodyPr/>
                    <a:lstStyle/>
                    <a:p>
                      <a:endParaRPr lang="nl-BE" dirty="0"/>
                    </a:p>
                  </a:txBody>
                  <a:tcPr marL="90000" marR="90000" marT="108000" marB="46800"/>
                </a:tc>
                <a:tc>
                  <a:txBody>
                    <a:bodyPr/>
                    <a:lstStyle/>
                    <a:p>
                      <a:r>
                        <a:rPr lang="en-GB" sz="1400" baseline="0"/>
                        <a:t>Security code</a:t>
                      </a:r>
                      <a:br>
                        <a:rPr lang="en-GB" sz="1400" baseline="0"/>
                      </a:br>
                      <a:r>
                        <a:rPr lang="en-GB" sz="1400" baseline="0"/>
                        <a:t>via mobile app, user-id + password</a:t>
                      </a:r>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nvPr>
        </p:nvGraphicFramePr>
        <p:xfrm>
          <a:off x="2189908" y="3048248"/>
          <a:ext cx="2579065" cy="720949"/>
        </p:xfrm>
        <a:graphic>
          <a:graphicData uri="http://schemas.openxmlformats.org/drawingml/2006/table">
            <a:tbl>
              <a:tblPr firstRow="1" bandRow="1">
                <a:tableStyleId>{3B4B98B0-60AC-42C2-AFA5-B58CD77FA1E5}</a:tableStyleId>
              </a:tblPr>
              <a:tblGrid>
                <a:gridCol w="644765">
                  <a:extLst>
                    <a:ext uri="{9D8B030D-6E8A-4147-A177-3AD203B41FA5}">
                      <a16:colId xmlns:a16="http://schemas.microsoft.com/office/drawing/2014/main" val="20000"/>
                    </a:ext>
                  </a:extLst>
                </a:gridCol>
                <a:gridCol w="1934300">
                  <a:extLst>
                    <a:ext uri="{9D8B030D-6E8A-4147-A177-3AD203B41FA5}">
                      <a16:colId xmlns:a16="http://schemas.microsoft.com/office/drawing/2014/main" val="20001"/>
                    </a:ext>
                  </a:extLst>
                </a:gridCol>
              </a:tblGrid>
              <a:tr h="720949">
                <a:tc>
                  <a:txBody>
                    <a:bodyPr/>
                    <a:lstStyle/>
                    <a:p>
                      <a:endParaRPr lang="nl-BE" dirty="0"/>
                    </a:p>
                  </a:txBody>
                  <a:tcPr marL="90000" marR="90000" marT="1080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SIM</a:t>
                      </a:r>
                      <a:r>
                        <a:rPr lang="en-GB" sz="1400" baseline="0"/>
                        <a:t> card </a:t>
                      </a:r>
                      <a:r>
                        <a:rPr lang="en-GB" sz="1400"/>
                        <a:t>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PIN-code</a:t>
                      </a:r>
                    </a:p>
                  </a:txBody>
                  <a:tcPr marL="90000" marR="90000" marT="46800" marB="46800" anchor="ct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7"/>
          <a:stretch>
            <a:fillRect/>
          </a:stretch>
        </p:blipFill>
        <p:spPr>
          <a:xfrm>
            <a:off x="2243910" y="3111711"/>
            <a:ext cx="565026" cy="568471"/>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2687" y="1560649"/>
            <a:ext cx="301535" cy="695850"/>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53065" y="3882248"/>
            <a:ext cx="502632" cy="561458"/>
          </a:xfrm>
          <a:prstGeom prst="rect">
            <a:avLst/>
          </a:prstGeom>
        </p:spPr>
      </p:pic>
      <p:graphicFrame>
        <p:nvGraphicFramePr>
          <p:cNvPr id="36" name="Table 35"/>
          <p:cNvGraphicFramePr>
            <a:graphicFrameLocks noGrp="1"/>
          </p:cNvGraphicFramePr>
          <p:nvPr>
            <p:extLst/>
          </p:nvPr>
        </p:nvGraphicFramePr>
        <p:xfrm>
          <a:off x="2176684" y="2257879"/>
          <a:ext cx="2592288" cy="79036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369">
                <a:tc>
                  <a:txBody>
                    <a:bodyPr/>
                    <a:lstStyle/>
                    <a:p>
                      <a:endParaRPr lang="nl-BE" dirty="0"/>
                    </a:p>
                  </a:txBody>
                  <a:tcPr marL="90000" marR="90000" marT="108000" marB="46800" anchor="ctr"/>
                </a:tc>
                <a:tc>
                  <a:txBody>
                    <a:bodyPr/>
                    <a:lstStyle/>
                    <a:p>
                      <a:r>
                        <a:rPr lang="en-GB" sz="1400"/>
                        <a:t>eID + PIN-code</a:t>
                      </a:r>
                      <a:r>
                        <a:rPr lang="en-GB" sz="1400" baseline="0"/>
                        <a:t> with wireless card reader</a:t>
                      </a:r>
                    </a:p>
                  </a:txBody>
                  <a:tcPr marL="90000" marR="90000" marT="46800" marB="46800" anchor="ctr"/>
                </a:tc>
                <a:extLst>
                  <a:ext uri="{0D108BD9-81ED-4DB2-BD59-A6C34878D82A}">
                    <a16:rowId xmlns:a16="http://schemas.microsoft.com/office/drawing/2014/main" val="10000"/>
                  </a:ext>
                </a:extLst>
              </a:tr>
            </a:tbl>
          </a:graphicData>
        </a:graphic>
      </p:graphicFrame>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9778" y="2350077"/>
            <a:ext cx="299578" cy="599155"/>
          </a:xfrm>
          <a:prstGeom prst="rect">
            <a:avLst/>
          </a:prstGeom>
        </p:spPr>
      </p:pic>
      <p:sp>
        <p:nvSpPr>
          <p:cNvPr id="7" name="Slide Number Placeholder 6"/>
          <p:cNvSpPr>
            <a:spLocks noGrp="1"/>
          </p:cNvSpPr>
          <p:nvPr>
            <p:ph type="sldNum" sz="quarter" idx="4"/>
          </p:nvPr>
        </p:nvSpPr>
        <p:spPr/>
        <p:txBody>
          <a:bodyPr/>
          <a:lstStyle/>
          <a:p>
            <a:r>
              <a:rPr lang="en-GB"/>
              <a:t> </a:t>
            </a:r>
            <a:fld id="{30A9230E-FFBB-4CCB-ABD7-198084EDE768}" type="slidenum">
              <a:rPr lang="fr-BE" smtClean="0"/>
              <a:pPr/>
              <a:t>40</a:t>
            </a:fld>
            <a:r>
              <a:rPr lang="en-GB"/>
              <a:t> </a:t>
            </a:r>
          </a:p>
        </p:txBody>
      </p:sp>
    </p:spTree>
    <p:extLst>
      <p:ext uri="{BB962C8B-B14F-4D97-AF65-F5344CB8AC3E}">
        <p14:creationId xmlns:p14="http://schemas.microsoft.com/office/powerpoint/2010/main" val="938396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A few </a:t>
            </a:r>
            <a:r>
              <a:rPr lang="en-GB" dirty="0" smtClean="0"/>
              <a:t>numbers</a:t>
            </a:r>
            <a:endParaRPr lang="en-GB" dirty="0"/>
          </a:p>
        </p:txBody>
      </p:sp>
      <p:sp>
        <p:nvSpPr>
          <p:cNvPr id="4" name="Tijdelijke aanduiding voor inhoud 3"/>
          <p:cNvSpPr>
            <a:spLocks noGrp="1"/>
          </p:cNvSpPr>
          <p:nvPr>
            <p:ph idx="1"/>
          </p:nvPr>
        </p:nvSpPr>
        <p:spPr/>
        <p:txBody>
          <a:bodyPr>
            <a:normAutofit/>
          </a:bodyPr>
          <a:lstStyle/>
          <a:p>
            <a:endParaRPr lang="nl-BE" dirty="0"/>
          </a:p>
          <a:p>
            <a:pPr lvl="1"/>
            <a:endParaRPr lang="nl-NL" dirty="0">
              <a:solidFill>
                <a:schemeClr val="tx1"/>
              </a:solidFill>
            </a:endParaRPr>
          </a:p>
          <a:p>
            <a:pPr lvl="1"/>
            <a:endParaRPr lang="fr-BE" dirty="0" smtClean="0"/>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41</a:t>
            </a:fld>
            <a:r>
              <a:rPr lang="en-GB"/>
              <a:t> </a:t>
            </a:r>
          </a:p>
        </p:txBody>
      </p:sp>
      <p:pic>
        <p:nvPicPr>
          <p:cNvPr id="3" name="Picture 2"/>
          <p:cNvPicPr>
            <a:picLocks noChangeAspect="1"/>
          </p:cNvPicPr>
          <p:nvPr/>
        </p:nvPicPr>
        <p:blipFill>
          <a:blip r:embed="rId2"/>
          <a:stretch>
            <a:fillRect/>
          </a:stretch>
        </p:blipFill>
        <p:spPr>
          <a:xfrm>
            <a:off x="1136576" y="1135086"/>
            <a:ext cx="7704855" cy="4631110"/>
          </a:xfrm>
          <a:prstGeom prst="rect">
            <a:avLst/>
          </a:prstGeom>
        </p:spPr>
      </p:pic>
    </p:spTree>
    <p:extLst>
      <p:ext uri="{BB962C8B-B14F-4D97-AF65-F5344CB8AC3E}">
        <p14:creationId xmlns:p14="http://schemas.microsoft.com/office/powerpoint/2010/main" val="18206292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Roadmap 2.0: patients</a:t>
            </a:r>
          </a:p>
        </p:txBody>
      </p:sp>
      <p:sp>
        <p:nvSpPr>
          <p:cNvPr id="3" name="Content Placeholder 2"/>
          <p:cNvSpPr>
            <a:spLocks noGrp="1"/>
          </p:cNvSpPr>
          <p:nvPr>
            <p:ph idx="1"/>
          </p:nvPr>
        </p:nvSpPr>
        <p:spPr/>
        <p:txBody>
          <a:bodyPr>
            <a:normAutofit fontScale="92500" lnSpcReduction="10000"/>
          </a:bodyPr>
          <a:lstStyle/>
          <a:p>
            <a:pPr>
              <a:buFont typeface="Calibri" panose="020F0502020204030204" pitchFamily="34" charset="0"/>
              <a:buChar char="◌"/>
            </a:pPr>
            <a:r>
              <a:rPr lang="en-GB" dirty="0"/>
              <a:t>The patient </a:t>
            </a:r>
            <a:r>
              <a:rPr lang="en-GB" dirty="0" smtClean="0"/>
              <a:t>himself/herself can </a:t>
            </a:r>
            <a:r>
              <a:rPr lang="en-GB" dirty="0"/>
              <a:t>add </a:t>
            </a:r>
            <a:r>
              <a:rPr lang="en-GB" dirty="0" smtClean="0"/>
              <a:t>information, </a:t>
            </a:r>
            <a:r>
              <a:rPr lang="en-GB" dirty="0"/>
              <a:t>through the consolidation platform, in the secure vault, through a hub or in a secure cloud.</a:t>
            </a:r>
          </a:p>
          <a:p>
            <a:endParaRPr lang="nl-BE" dirty="0" smtClean="0"/>
          </a:p>
          <a:p>
            <a:pPr>
              <a:buFont typeface="Wingdings" panose="05000000000000000000" pitchFamily="2" charset="2"/>
              <a:buChar char="ü"/>
            </a:pPr>
            <a:r>
              <a:rPr lang="en-GB" dirty="0"/>
              <a:t>All the information from the hubs, the vaults, the consolidation platform, and potentially the secure cloud constitutes the patient's PHR (Personal Health Record)</a:t>
            </a:r>
          </a:p>
          <a:p>
            <a:endParaRPr lang="nl-BE" dirty="0" smtClean="0"/>
          </a:p>
          <a:p>
            <a:pPr>
              <a:buFont typeface="Wingdings" panose="05000000000000000000" pitchFamily="2" charset="2"/>
              <a:buChar char="ü"/>
            </a:pPr>
            <a:r>
              <a:rPr lang="en-GB" dirty="0"/>
              <a:t>Through the consolidation platform, other relevant information is also available from the health insurance funds, the Crossroads Bank for Social Security and other relevant sources such as the declarations of will on organ donation or euthanasia.</a:t>
            </a:r>
          </a:p>
          <a:p>
            <a:endParaRPr lang="nl-BE" dirty="0" smtClean="0"/>
          </a:p>
          <a:p>
            <a:endParaRPr lang="nl-BE" dirty="0"/>
          </a:p>
        </p:txBody>
      </p:sp>
      <p:sp>
        <p:nvSpPr>
          <p:cNvPr id="5" name="Slide Number Placeholder 4"/>
          <p:cNvSpPr>
            <a:spLocks noGrp="1"/>
          </p:cNvSpPr>
          <p:nvPr>
            <p:ph type="sldNum" sz="quarter" idx="4"/>
          </p:nvPr>
        </p:nvSpPr>
        <p:spPr/>
        <p:txBody>
          <a:bodyPr/>
          <a:lstStyle/>
          <a:p>
            <a:r>
              <a:rPr lang="en-GB"/>
              <a:t> </a:t>
            </a:r>
            <a:fld id="{30A9230E-FFBB-4CCB-ABD7-198084EDE768}" type="slidenum">
              <a:rPr lang="fr-BE" smtClean="0"/>
              <a:pPr/>
              <a:t>42</a:t>
            </a:fld>
            <a:r>
              <a:rPr lang="en-GB"/>
              <a:t> </a:t>
            </a:r>
          </a:p>
        </p:txBody>
      </p:sp>
    </p:spTree>
    <p:extLst>
      <p:ext uri="{BB962C8B-B14F-4D97-AF65-F5344CB8AC3E}">
        <p14:creationId xmlns:p14="http://schemas.microsoft.com/office/powerpoint/2010/main" val="133894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Roadmap 2.0: patients</a:t>
            </a:r>
          </a:p>
        </p:txBody>
      </p:sp>
      <p:sp>
        <p:nvSpPr>
          <p:cNvPr id="23555" name="Content Placeholder 2"/>
          <p:cNvSpPr>
            <a:spLocks noGrp="1"/>
          </p:cNvSpPr>
          <p:nvPr>
            <p:ph idx="1"/>
          </p:nvPr>
        </p:nvSpPr>
        <p:spPr/>
        <p:txBody>
          <a:bodyPr/>
          <a:lstStyle/>
          <a:p>
            <a:pPr>
              <a:buFont typeface="Calibri" panose="020F0502020204030204" pitchFamily="34" charset="0"/>
              <a:buChar char="◌"/>
            </a:pPr>
            <a:r>
              <a:rPr lang="en-GB"/>
              <a:t>The patient has access to his PHR through various channels, e.g. through an app on his smartphone; this allows the patient to be informed of his actual condition and to play a leading role in his treatment</a:t>
            </a:r>
          </a:p>
          <a:p>
            <a:endParaRPr lang="nl-BE" altLang="en-US" dirty="0" smtClean="0"/>
          </a:p>
        </p:txBody>
      </p:sp>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43</a:t>
            </a:fld>
            <a:r>
              <a:rPr lang="en-GB"/>
              <a:t> </a:t>
            </a:r>
          </a:p>
        </p:txBody>
      </p:sp>
    </p:spTree>
    <p:extLst>
      <p:ext uri="{BB962C8B-B14F-4D97-AF65-F5344CB8AC3E}">
        <p14:creationId xmlns:p14="http://schemas.microsoft.com/office/powerpoint/2010/main" val="153616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Roadmap 2.0: patients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GB" dirty="0"/>
              <a:t>In principle, the patient no longer receives any paper from the physician (except for exceptional demands)</a:t>
            </a:r>
          </a:p>
          <a:p>
            <a:pPr lvl="1"/>
            <a:r>
              <a:rPr lang="en-GB" dirty="0"/>
              <a:t>The certificate of the </a:t>
            </a:r>
            <a:r>
              <a:rPr lang="en-GB" dirty="0" smtClean="0"/>
              <a:t>provided care </a:t>
            </a:r>
            <a:r>
              <a:rPr lang="en-GB" dirty="0"/>
              <a:t>is </a:t>
            </a:r>
            <a:r>
              <a:rPr lang="en-GB" dirty="0"/>
              <a:t>sent electronically by the physician to the health insurance fund</a:t>
            </a:r>
          </a:p>
          <a:p>
            <a:pPr lvl="1"/>
            <a:r>
              <a:rPr lang="en-GB" dirty="0"/>
              <a:t>the medication prescription is available through the Personal Health Viewer</a:t>
            </a:r>
          </a:p>
          <a:p>
            <a:pPr lvl="1"/>
            <a:r>
              <a:rPr lang="en-GB" dirty="0"/>
              <a:t>…</a:t>
            </a:r>
          </a:p>
          <a:p>
            <a:pPr>
              <a:buFont typeface="Wingdings" panose="05000000000000000000" pitchFamily="2" charset="2"/>
              <a:buChar char="ü"/>
            </a:pPr>
            <a:r>
              <a:rPr lang="en-GB" dirty="0"/>
              <a:t>Prior requirement for the above: the patient gives his data sharing consent</a:t>
            </a:r>
          </a:p>
          <a:p>
            <a:endParaRPr lang="fr-BE" dirty="0"/>
          </a:p>
        </p:txBody>
      </p:sp>
      <p:sp>
        <p:nvSpPr>
          <p:cNvPr id="5" name="Slide Number Placeholder 4"/>
          <p:cNvSpPr>
            <a:spLocks noGrp="1"/>
          </p:cNvSpPr>
          <p:nvPr>
            <p:ph type="sldNum" sz="quarter" idx="4"/>
          </p:nvPr>
        </p:nvSpPr>
        <p:spPr/>
        <p:txBody>
          <a:bodyPr/>
          <a:lstStyle/>
          <a:p>
            <a:r>
              <a:rPr lang="en-GB"/>
              <a:t> </a:t>
            </a:r>
            <a:fld id="{30A9230E-FFBB-4CCB-ABD7-198084EDE768}" type="slidenum">
              <a:rPr lang="fr-BE" smtClean="0"/>
              <a:pPr/>
              <a:t>44</a:t>
            </a:fld>
            <a:r>
              <a:rPr lang="en-GB"/>
              <a:t> </a:t>
            </a:r>
          </a:p>
        </p:txBody>
      </p:sp>
    </p:spTree>
    <p:extLst>
      <p:ext uri="{BB962C8B-B14F-4D97-AF65-F5344CB8AC3E}">
        <p14:creationId xmlns:p14="http://schemas.microsoft.com/office/powerpoint/2010/main" val="1895941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GB"/>
              <a:t>www.status.ehealth.fgov.be</a:t>
            </a:r>
          </a:p>
        </p:txBody>
      </p:sp>
      <p:sp>
        <p:nvSpPr>
          <p:cNvPr id="5" name="Slide Number Placeholder 4"/>
          <p:cNvSpPr>
            <a:spLocks noGrp="1"/>
          </p:cNvSpPr>
          <p:nvPr>
            <p:ph type="sldNum" sz="quarter" idx="4"/>
          </p:nvPr>
        </p:nvSpPr>
        <p:spPr/>
        <p:txBody>
          <a:bodyPr/>
          <a:lstStyle/>
          <a:p>
            <a:r>
              <a:rPr lang="en-GB"/>
              <a:t> </a:t>
            </a:r>
            <a:fld id="{30A9230E-FFBB-4CCB-ABD7-198084EDE768}" type="slidenum">
              <a:rPr lang="fr-BE" smtClean="0"/>
              <a:pPr/>
              <a:t>45</a:t>
            </a:fld>
            <a:r>
              <a:rPr lang="en-GB"/>
              <a:t> </a:t>
            </a:r>
          </a:p>
        </p:txBody>
      </p:sp>
      <p:pic>
        <p:nvPicPr>
          <p:cNvPr id="2" name="Picture 1"/>
          <p:cNvPicPr>
            <a:picLocks noChangeAspect="1"/>
          </p:cNvPicPr>
          <p:nvPr/>
        </p:nvPicPr>
        <p:blipFill>
          <a:blip r:embed="rId3"/>
          <a:stretch>
            <a:fillRect/>
          </a:stretch>
        </p:blipFill>
        <p:spPr>
          <a:xfrm>
            <a:off x="992560" y="1052736"/>
            <a:ext cx="7718351" cy="5302781"/>
          </a:xfrm>
          <a:prstGeom prst="rect">
            <a:avLst/>
          </a:prstGeom>
        </p:spPr>
      </p:pic>
    </p:spTree>
    <p:extLst>
      <p:ext uri="{BB962C8B-B14F-4D97-AF65-F5344CB8AC3E}">
        <p14:creationId xmlns:p14="http://schemas.microsoft.com/office/powerpoint/2010/main" val="387802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76629" y="0"/>
            <a:ext cx="5181601" cy="6380019"/>
          </a:xfrm>
          <a:prstGeom prst="rect">
            <a:avLst/>
          </a:prstGeom>
        </p:spPr>
      </p:pic>
      <p:sp>
        <p:nvSpPr>
          <p:cNvPr id="3" name="Slide Number Placeholder 2"/>
          <p:cNvSpPr>
            <a:spLocks noGrp="1"/>
          </p:cNvSpPr>
          <p:nvPr>
            <p:ph type="sldNum" sz="quarter" idx="4"/>
          </p:nvPr>
        </p:nvSpPr>
        <p:spPr/>
        <p:txBody>
          <a:bodyPr/>
          <a:lstStyle/>
          <a:p>
            <a:r>
              <a:rPr lang="en-GB"/>
              <a:t> </a:t>
            </a:r>
            <a:fld id="{30A9230E-FFBB-4CCB-ABD7-198084EDE768}" type="slidenum">
              <a:rPr lang="fr-BE" smtClean="0"/>
              <a:pPr/>
              <a:t>46</a:t>
            </a:fld>
            <a:r>
              <a:rPr lang="en-GB"/>
              <a:t> </a:t>
            </a:r>
          </a:p>
        </p:txBody>
      </p:sp>
    </p:spTree>
    <p:extLst>
      <p:ext uri="{BB962C8B-B14F-4D97-AF65-F5344CB8AC3E}">
        <p14:creationId xmlns:p14="http://schemas.microsoft.com/office/powerpoint/2010/main" val="3333509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72680" y="0"/>
            <a:ext cx="5749287" cy="6381328"/>
          </a:xfrm>
          <a:prstGeom prst="rect">
            <a:avLst/>
          </a:prstGeom>
        </p:spPr>
      </p:pic>
      <p:sp>
        <p:nvSpPr>
          <p:cNvPr id="3" name="Slide Number Placeholder 2"/>
          <p:cNvSpPr>
            <a:spLocks noGrp="1"/>
          </p:cNvSpPr>
          <p:nvPr>
            <p:ph type="sldNum" sz="quarter" idx="4"/>
          </p:nvPr>
        </p:nvSpPr>
        <p:spPr/>
        <p:txBody>
          <a:bodyPr/>
          <a:lstStyle/>
          <a:p>
            <a:r>
              <a:rPr lang="en-GB"/>
              <a:t> </a:t>
            </a:r>
            <a:fld id="{30A9230E-FFBB-4CCB-ABD7-198084EDE768}" type="slidenum">
              <a:rPr lang="fr-BE" smtClean="0"/>
              <a:pPr/>
              <a:t>47</a:t>
            </a:fld>
            <a:r>
              <a:rPr lang="en-GB"/>
              <a:t> </a:t>
            </a:r>
          </a:p>
        </p:txBody>
      </p:sp>
    </p:spTree>
    <p:extLst>
      <p:ext uri="{BB962C8B-B14F-4D97-AF65-F5344CB8AC3E}">
        <p14:creationId xmlns:p14="http://schemas.microsoft.com/office/powerpoint/2010/main" val="1397718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65000" t="10007" r="15001" b="34997"/>
          <a:stretch/>
        </p:blipFill>
        <p:spPr>
          <a:xfrm>
            <a:off x="1064568" y="0"/>
            <a:ext cx="7776864" cy="6147982"/>
          </a:xfrm>
          <a:prstGeom prst="rect">
            <a:avLst/>
          </a:prstGeom>
        </p:spPr>
      </p:pic>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48</a:t>
            </a:fld>
            <a:r>
              <a:rPr lang="en-GB"/>
              <a:t> </a:t>
            </a:r>
          </a:p>
        </p:txBody>
      </p:sp>
    </p:spTree>
    <p:extLst>
      <p:ext uri="{BB962C8B-B14F-4D97-AF65-F5344CB8AC3E}">
        <p14:creationId xmlns:p14="http://schemas.microsoft.com/office/powerpoint/2010/main" val="206324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Interim conclusion</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en-GB" dirty="0"/>
              <a:t>Data sharing between health care providers / institutions through the hub-</a:t>
            </a:r>
            <a:r>
              <a:rPr lang="en-GB" dirty="0" err="1"/>
              <a:t>metahub</a:t>
            </a:r>
            <a:r>
              <a:rPr lang="en-GB" dirty="0"/>
              <a:t> system, the health vaults and the </a:t>
            </a:r>
            <a:r>
              <a:rPr lang="en-GB" dirty="0" err="1">
                <a:solidFill>
                  <a:srgbClr val="07766F"/>
                </a:solidFill>
              </a:rPr>
              <a:t>eHealth</a:t>
            </a:r>
            <a:r>
              <a:rPr lang="en-GB" dirty="0" err="1"/>
              <a:t>Box</a:t>
            </a:r>
            <a:r>
              <a:rPr lang="en-GB" dirty="0"/>
              <a:t> reached cruising speed (&gt; 13.3 billion transactions through the eHealth platform in 2018)</a:t>
            </a:r>
          </a:p>
          <a:p>
            <a:pPr>
              <a:buFont typeface="Wingdings" panose="05000000000000000000" pitchFamily="2" charset="2"/>
              <a:buChar char="ü"/>
            </a:pPr>
            <a:endParaRPr lang="nl-NL" dirty="0" smtClean="0"/>
          </a:p>
          <a:p>
            <a:pPr>
              <a:buFont typeface="Wingdings" panose="05000000000000000000" pitchFamily="2" charset="2"/>
              <a:buChar char="ü"/>
            </a:pPr>
            <a:r>
              <a:rPr lang="en-GB" dirty="0"/>
              <a:t>&gt; 75% of the Belgian population has now given </a:t>
            </a:r>
            <a:r>
              <a:rPr lang="en-GB" dirty="0" smtClean="0"/>
              <a:t>its </a:t>
            </a:r>
            <a:r>
              <a:rPr lang="en-GB" dirty="0"/>
              <a:t>consent for data sharing</a:t>
            </a:r>
          </a:p>
          <a:p>
            <a:pPr>
              <a:buFont typeface="Wingdings" panose="05000000000000000000" pitchFamily="2" charset="2"/>
              <a:buChar char="ü"/>
            </a:pPr>
            <a:endParaRPr lang="nl-NL" dirty="0" smtClean="0"/>
          </a:p>
          <a:p>
            <a:pPr>
              <a:buFont typeface="Wingdings" panose="05000000000000000000" pitchFamily="2" charset="2"/>
              <a:buChar char="ü"/>
            </a:pPr>
            <a:r>
              <a:rPr lang="en-GB" dirty="0" smtClean="0"/>
              <a:t>Ensuring health data availability to the patient has started </a:t>
            </a:r>
            <a:r>
              <a:rPr lang="en-GB" dirty="0"/>
              <a:t>=&gt; attention for integrated access</a:t>
            </a:r>
          </a:p>
          <a:p>
            <a:pPr>
              <a:buFont typeface="Wingdings" panose="05000000000000000000" pitchFamily="2" charset="2"/>
              <a:buChar char="ü"/>
            </a:pPr>
            <a:endParaRPr lang="nl-NL" dirty="0" smtClean="0"/>
          </a:p>
          <a:p>
            <a:pPr>
              <a:buFont typeface="Wingdings" panose="05000000000000000000" pitchFamily="2" charset="2"/>
              <a:buChar char="ü"/>
            </a:pPr>
            <a:r>
              <a:rPr lang="en-GB" dirty="0"/>
              <a:t>Experience has been acquired with mobile eHealth applications</a:t>
            </a:r>
          </a:p>
        </p:txBody>
      </p:sp>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49</a:t>
            </a:fld>
            <a:r>
              <a:rPr lang="en-GB"/>
              <a:t> </a:t>
            </a:r>
          </a:p>
        </p:txBody>
      </p:sp>
    </p:spTree>
    <p:extLst>
      <p:ext uri="{BB962C8B-B14F-4D97-AF65-F5344CB8AC3E}">
        <p14:creationId xmlns:p14="http://schemas.microsoft.com/office/powerpoint/2010/main" val="1585422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a:t>The Roadmap 3.0 (2019-2021)  has</a:t>
            </a:r>
            <a:br>
              <a:rPr lang="en-GB"/>
            </a:br>
            <a:r>
              <a:rPr lang="en-GB" b="1" i="1"/>
              <a:t>specific accents</a:t>
            </a:r>
          </a:p>
        </p:txBody>
      </p:sp>
      <p:sp>
        <p:nvSpPr>
          <p:cNvPr id="4" name="Tijdelijke aanduiding voor inhoud 3"/>
          <p:cNvSpPr>
            <a:spLocks noGrp="1"/>
          </p:cNvSpPr>
          <p:nvPr>
            <p:ph idx="1"/>
          </p:nvPr>
        </p:nvSpPr>
        <p:spPr/>
        <p:txBody>
          <a:bodyPr>
            <a:normAutofit fontScale="85000" lnSpcReduction="20000"/>
          </a:bodyPr>
          <a:lstStyle/>
          <a:p>
            <a:r>
              <a:rPr lang="en-GB" dirty="0"/>
              <a:t>Extension of existing concepts to other target groups or other </a:t>
            </a:r>
            <a:r>
              <a:rPr lang="en-GB" dirty="0" smtClean="0"/>
              <a:t>applicable fields</a:t>
            </a:r>
            <a:endParaRPr lang="en-GB" dirty="0"/>
          </a:p>
          <a:p>
            <a:r>
              <a:rPr lang="en-GB" dirty="0"/>
              <a:t>Development of a framework and management model for the use of existing systems built by the government and/or the private sector</a:t>
            </a:r>
          </a:p>
          <a:p>
            <a:r>
              <a:rPr lang="en-GB" dirty="0"/>
              <a:t>Focus on 'operational excellence': user support, </a:t>
            </a:r>
            <a:r>
              <a:rPr lang="en-GB" dirty="0" smtClean="0"/>
              <a:t>usage reporting, </a:t>
            </a:r>
            <a:r>
              <a:rPr lang="en-GB" dirty="0"/>
              <a:t>availability and performance (KPIs), improvement of test facilities, ... </a:t>
            </a:r>
          </a:p>
          <a:p>
            <a:r>
              <a:rPr lang="en-GB" dirty="0"/>
              <a:t>Improved connection with European and international initiatives and programs </a:t>
            </a:r>
          </a:p>
          <a:p>
            <a:r>
              <a:rPr lang="en-GB" dirty="0"/>
              <a:t>Adjusting ongoing projects, with an extra focus on </a:t>
            </a:r>
            <a:r>
              <a:rPr lang="en-GB" dirty="0" smtClean="0"/>
              <a:t>specific </a:t>
            </a:r>
            <a:r>
              <a:rPr lang="en-GB" dirty="0"/>
              <a:t>use in practice</a:t>
            </a:r>
          </a:p>
          <a:p>
            <a:r>
              <a:rPr lang="en-GB" dirty="0"/>
              <a:t>Stopping projects that are no longer relevant</a:t>
            </a:r>
          </a:p>
          <a:p>
            <a:r>
              <a:rPr lang="en-GB" dirty="0"/>
              <a:t>Launch of new projects to consolidate, harmonize and stabilize ongoing projects</a:t>
            </a:r>
          </a:p>
          <a:p>
            <a:pPr lvl="1"/>
            <a:endParaRPr lang="nl-BE" dirty="0"/>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5</a:t>
            </a:fld>
            <a:r>
              <a:rPr lang="en-GB"/>
              <a:t> </a:t>
            </a:r>
          </a:p>
        </p:txBody>
      </p:sp>
    </p:spTree>
    <p:extLst>
      <p:ext uri="{BB962C8B-B14F-4D97-AF65-F5344CB8AC3E}">
        <p14:creationId xmlns:p14="http://schemas.microsoft.com/office/powerpoint/2010/main" val="3123890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Roadmap 3.0 - Fundamentals (1/2)</a:t>
            </a:r>
          </a:p>
        </p:txBody>
      </p:sp>
      <p:sp>
        <p:nvSpPr>
          <p:cNvPr id="3" name="Tijdelijke aanduiding voor inhoud 2"/>
          <p:cNvSpPr>
            <a:spLocks noGrp="1"/>
          </p:cNvSpPr>
          <p:nvPr>
            <p:ph idx="1"/>
          </p:nvPr>
        </p:nvSpPr>
        <p:spPr>
          <a:xfrm>
            <a:off x="495300" y="1052736"/>
            <a:ext cx="8915400" cy="5256584"/>
          </a:xfrm>
        </p:spPr>
        <p:txBody>
          <a:bodyPr>
            <a:normAutofit lnSpcReduction="10000"/>
          </a:bodyPr>
          <a:lstStyle/>
          <a:p>
            <a:pPr>
              <a:lnSpc>
                <a:spcPct val="110000"/>
              </a:lnSpc>
              <a:spcBef>
                <a:spcPts val="0"/>
              </a:spcBef>
            </a:pPr>
            <a:r>
              <a:rPr lang="en-GB" sz="2000" b="1" dirty="0"/>
              <a:t>0.1 Data sharing consent</a:t>
            </a:r>
            <a:r>
              <a:rPr lang="en-GB" sz="2000" dirty="0"/>
              <a:t>: should the existing data sharing consent evolve? what does this mean for the basic services and the organisational framework?</a:t>
            </a:r>
          </a:p>
          <a:p>
            <a:pPr>
              <a:lnSpc>
                <a:spcPct val="110000"/>
              </a:lnSpc>
              <a:spcBef>
                <a:spcPts val="0"/>
              </a:spcBef>
            </a:pPr>
            <a:endParaRPr lang="nl-NL" sz="2000" dirty="0"/>
          </a:p>
          <a:p>
            <a:pPr>
              <a:lnSpc>
                <a:spcPct val="110000"/>
              </a:lnSpc>
              <a:spcBef>
                <a:spcPts val="0"/>
              </a:spcBef>
            </a:pPr>
            <a:r>
              <a:rPr lang="en-GB" sz="2000" b="1" dirty="0"/>
              <a:t>0.2 Access matrix, therapeutic, care and other relationships</a:t>
            </a:r>
            <a:r>
              <a:rPr lang="en-GB" sz="2000" dirty="0"/>
              <a:t>: should the existing access matrix and the electronic </a:t>
            </a:r>
            <a:r>
              <a:rPr lang="en-GB" sz="2000" dirty="0" smtClean="0"/>
              <a:t>credentials </a:t>
            </a:r>
            <a:r>
              <a:rPr lang="en-GB" sz="2000" dirty="0" smtClean="0"/>
              <a:t>of </a:t>
            </a:r>
            <a:r>
              <a:rPr lang="en-GB" sz="2000" dirty="0"/>
              <a:t>therapeutic, care or other relationships evolve? what does this mean for the basic services and the organisational framework?</a:t>
            </a:r>
          </a:p>
          <a:p>
            <a:pPr>
              <a:lnSpc>
                <a:spcPct val="110000"/>
              </a:lnSpc>
              <a:spcBef>
                <a:spcPts val="0"/>
              </a:spcBef>
            </a:pPr>
            <a:endParaRPr lang="nl-NL" sz="2000" dirty="0"/>
          </a:p>
          <a:p>
            <a:pPr>
              <a:lnSpc>
                <a:spcPct val="110000"/>
              </a:lnSpc>
              <a:spcBef>
                <a:spcPts val="0"/>
              </a:spcBef>
            </a:pPr>
            <a:r>
              <a:rPr lang="en-GB" sz="2000" b="1" dirty="0"/>
              <a:t>0.3 Basic service user and access management</a:t>
            </a:r>
            <a:r>
              <a:rPr lang="en-GB" sz="2000" dirty="0"/>
              <a:t>: should the existing basic service user and access management evolve? what does this mean for the basic services and the organisational framework?</a:t>
            </a:r>
          </a:p>
          <a:p>
            <a:pPr>
              <a:lnSpc>
                <a:spcPct val="110000"/>
              </a:lnSpc>
              <a:spcBef>
                <a:spcPts val="0"/>
              </a:spcBef>
            </a:pPr>
            <a:endParaRPr lang="nl-NL" sz="2000" dirty="0"/>
          </a:p>
          <a:p>
            <a:pPr>
              <a:lnSpc>
                <a:spcPct val="110000"/>
              </a:lnSpc>
              <a:spcBef>
                <a:spcPts val="0"/>
              </a:spcBef>
            </a:pPr>
            <a:r>
              <a:rPr lang="en-GB" sz="2000" b="1" dirty="0"/>
              <a:t>0.4 Rules for ‘eHealth vaults’ and </a:t>
            </a:r>
            <a:r>
              <a:rPr lang="en-GB" sz="2000" b="1" dirty="0" smtClean="0"/>
              <a:t>separation of duties between </a:t>
            </a:r>
            <a:r>
              <a:rPr lang="en-GB" sz="2000" b="1" dirty="0"/>
              <a:t>authentic sources:</a:t>
            </a:r>
            <a:r>
              <a:rPr lang="en-GB" sz="2000" dirty="0"/>
              <a:t> should the existing division of tasks between the authentic sources and the rules for ‘eHealth vaults’ evolve? what does this mean for the basic services and the organisational framework?</a:t>
            </a:r>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50</a:t>
            </a:fld>
            <a:r>
              <a:rPr lang="en-GB"/>
              <a:t> </a:t>
            </a:r>
          </a:p>
        </p:txBody>
      </p:sp>
    </p:spTree>
    <p:extLst>
      <p:ext uri="{BB962C8B-B14F-4D97-AF65-F5344CB8AC3E}">
        <p14:creationId xmlns:p14="http://schemas.microsoft.com/office/powerpoint/2010/main" val="11945942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Roadmap 3.0 - Fundamentals (2/2)</a:t>
            </a:r>
          </a:p>
        </p:txBody>
      </p:sp>
      <p:sp>
        <p:nvSpPr>
          <p:cNvPr id="3" name="Tijdelijke aanduiding voor inhoud 2"/>
          <p:cNvSpPr>
            <a:spLocks noGrp="1"/>
          </p:cNvSpPr>
          <p:nvPr>
            <p:ph idx="1"/>
          </p:nvPr>
        </p:nvSpPr>
        <p:spPr>
          <a:xfrm>
            <a:off x="495300" y="980728"/>
            <a:ext cx="8915400" cy="5256584"/>
          </a:xfrm>
        </p:spPr>
        <p:txBody>
          <a:bodyPr>
            <a:noAutofit/>
          </a:bodyPr>
          <a:lstStyle/>
          <a:p>
            <a:pPr>
              <a:spcBef>
                <a:spcPts val="0"/>
              </a:spcBef>
            </a:pPr>
            <a:r>
              <a:rPr lang="en-GB" sz="2000" b="1" dirty="0"/>
              <a:t>0.5 Information standards</a:t>
            </a:r>
            <a:r>
              <a:rPr lang="en-GB" sz="2000" dirty="0"/>
              <a:t>: the further development of eHealth will </a:t>
            </a:r>
            <a:r>
              <a:rPr lang="en-GB" sz="2000" dirty="0" smtClean="0"/>
              <a:t>predominantly be based on </a:t>
            </a:r>
            <a:r>
              <a:rPr lang="en-GB" sz="2000" dirty="0"/>
              <a:t>open, state-of-the-art international standards, with reasonable safeguards on backward compatibility</a:t>
            </a:r>
          </a:p>
          <a:p>
            <a:pPr>
              <a:spcBef>
                <a:spcPts val="0"/>
              </a:spcBef>
            </a:pPr>
            <a:endParaRPr lang="nl-NL" sz="2000" dirty="0"/>
          </a:p>
          <a:p>
            <a:pPr>
              <a:spcBef>
                <a:spcPts val="0"/>
              </a:spcBef>
            </a:pPr>
            <a:r>
              <a:rPr lang="en-GB" sz="2000" b="1" dirty="0"/>
              <a:t>0.6 Terminology</a:t>
            </a:r>
            <a:r>
              <a:rPr lang="en-GB" sz="2000" dirty="0"/>
              <a:t>: the information exchange between eHealth systems requires standardised information encodings</a:t>
            </a:r>
          </a:p>
          <a:p>
            <a:pPr>
              <a:spcBef>
                <a:spcPts val="0"/>
              </a:spcBef>
            </a:pPr>
            <a:endParaRPr lang="nl-NL" sz="2000" dirty="0"/>
          </a:p>
          <a:p>
            <a:pPr>
              <a:spcBef>
                <a:spcPts val="0"/>
              </a:spcBef>
            </a:pPr>
            <a:r>
              <a:rPr lang="en-GB" sz="2000" b="1" dirty="0"/>
              <a:t>0.7 CoBRHA Next Generation &amp; UPPAD</a:t>
            </a:r>
            <a:r>
              <a:rPr lang="en-GB" sz="2000" dirty="0"/>
              <a:t>: in order to increase the added value of the existing </a:t>
            </a:r>
            <a:r>
              <a:rPr lang="en-GB" sz="2000" dirty="0" err="1"/>
              <a:t>CobrHa</a:t>
            </a:r>
            <a:r>
              <a:rPr lang="en-GB" sz="2000" dirty="0"/>
              <a:t> system in terms of process quality and efficiency, additional functionalities such as history or publish-and-subscribe are required </a:t>
            </a:r>
          </a:p>
          <a:p>
            <a:pPr>
              <a:spcBef>
                <a:spcPts val="0"/>
              </a:spcBef>
            </a:pPr>
            <a:endParaRPr lang="nl-NL" sz="2000" dirty="0"/>
          </a:p>
          <a:p>
            <a:pPr>
              <a:spcBef>
                <a:spcPts val="0"/>
              </a:spcBef>
            </a:pPr>
            <a:r>
              <a:rPr lang="en-GB" sz="2000" b="1" dirty="0"/>
              <a:t>0.8 Strategic research into efficient collaboration models with external stakeholders</a:t>
            </a:r>
            <a:r>
              <a:rPr lang="en-GB" sz="2000" dirty="0">
                <a:solidFill>
                  <a:srgbClr val="087670"/>
                </a:solidFill>
              </a:rPr>
              <a:t>: </a:t>
            </a:r>
            <a:r>
              <a:rPr lang="en-GB" sz="2000" dirty="0"/>
              <a:t>the healthcare providers, the organisations operating in the healthcare sector and governments need to have a better and greater impact on the development of new and additional functionalities by the software suppliers of eHealth systems</a:t>
            </a:r>
          </a:p>
          <a:p>
            <a:pPr>
              <a:lnSpc>
                <a:spcPct val="120000"/>
              </a:lnSpc>
            </a:pPr>
            <a:endParaRPr lang="nl-BE" sz="2000" dirty="0"/>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51</a:t>
            </a:fld>
            <a:r>
              <a:rPr lang="en-GB"/>
              <a:t> </a:t>
            </a:r>
          </a:p>
        </p:txBody>
      </p:sp>
    </p:spTree>
    <p:extLst>
      <p:ext uri="{BB962C8B-B14F-4D97-AF65-F5344CB8AC3E}">
        <p14:creationId xmlns:p14="http://schemas.microsoft.com/office/powerpoint/2010/main" val="12258848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Roadmap 3.0 - </a:t>
            </a:r>
            <a:r>
              <a:rPr lang="en-GB" dirty="0" smtClean="0"/>
              <a:t>Transversal</a:t>
            </a:r>
            <a:endParaRPr lang="en-GB" dirty="0"/>
          </a:p>
        </p:txBody>
      </p:sp>
      <p:sp>
        <p:nvSpPr>
          <p:cNvPr id="3" name="Tijdelijke aanduiding voor inhoud 2"/>
          <p:cNvSpPr>
            <a:spLocks noGrp="1"/>
          </p:cNvSpPr>
          <p:nvPr>
            <p:ph idx="1"/>
          </p:nvPr>
        </p:nvSpPr>
        <p:spPr/>
        <p:txBody>
          <a:bodyPr>
            <a:normAutofit/>
          </a:bodyPr>
          <a:lstStyle/>
          <a:p>
            <a:pPr>
              <a:spcBef>
                <a:spcPts val="0"/>
              </a:spcBef>
            </a:pPr>
            <a:r>
              <a:rPr lang="en-GB" sz="2000" b="1" dirty="0"/>
              <a:t>1.1 Communication</a:t>
            </a:r>
            <a:r>
              <a:rPr lang="en-GB" sz="2000" dirty="0"/>
              <a:t>: this project focuses on external communication, i.e</a:t>
            </a:r>
            <a:r>
              <a:rPr lang="en-GB" sz="2000" dirty="0" smtClean="0"/>
              <a:t>. communication </a:t>
            </a:r>
            <a:r>
              <a:rPr lang="en-GB" sz="2000" dirty="0"/>
              <a:t>towards health care actors, health care institutions, organisations operating in the health or care sector, software developers and citizens</a:t>
            </a:r>
          </a:p>
          <a:p>
            <a:pPr>
              <a:spcBef>
                <a:spcPts val="0"/>
              </a:spcBef>
            </a:pPr>
            <a:endParaRPr lang="nl-BE" sz="2000" b="1" dirty="0" smtClean="0"/>
          </a:p>
          <a:p>
            <a:pPr>
              <a:spcBef>
                <a:spcPts val="0"/>
              </a:spcBef>
            </a:pPr>
            <a:r>
              <a:rPr lang="en-GB" sz="2000" b="1" dirty="0"/>
              <a:t>1.2 Program monitoring</a:t>
            </a:r>
            <a:r>
              <a:rPr lang="en-GB" sz="2000" dirty="0"/>
              <a:t>: this project focuses on monitoring the use of the delivered systems by end users and eHealth services and aims to build a consistent and uniform collection of functional user data</a:t>
            </a:r>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52</a:t>
            </a:fld>
            <a:r>
              <a:rPr lang="en-GB"/>
              <a:t> </a:t>
            </a:r>
          </a:p>
        </p:txBody>
      </p:sp>
    </p:spTree>
    <p:extLst>
      <p:ext uri="{BB962C8B-B14F-4D97-AF65-F5344CB8AC3E}">
        <p14:creationId xmlns:p14="http://schemas.microsoft.com/office/powerpoint/2010/main" val="37766214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Roadmap 3.0 - Support</a:t>
            </a:r>
          </a:p>
        </p:txBody>
      </p:sp>
      <p:sp>
        <p:nvSpPr>
          <p:cNvPr id="3" name="Tijdelijke aanduiding voor inhoud 2"/>
          <p:cNvSpPr>
            <a:spLocks noGrp="1"/>
          </p:cNvSpPr>
          <p:nvPr>
            <p:ph idx="1"/>
          </p:nvPr>
        </p:nvSpPr>
        <p:spPr/>
        <p:txBody>
          <a:bodyPr>
            <a:normAutofit/>
          </a:bodyPr>
          <a:lstStyle/>
          <a:p>
            <a:pPr>
              <a:spcBef>
                <a:spcPts val="0"/>
              </a:spcBef>
            </a:pPr>
            <a:r>
              <a:rPr lang="en-GB" sz="2000" b="1"/>
              <a:t>2.1 Incentives</a:t>
            </a:r>
            <a:r>
              <a:rPr lang="en-GB" sz="2000"/>
              <a:t>: since the start of the 2013-2018 Action Plan, some groups of health care providers have received incentives for the use and meaningful application of eHealth; these incentives also remain a useful method of achieving the objectives in the eHealth Action Plan 2019-2021, e.g. to encourage the use of univocal terminology.</a:t>
            </a:r>
          </a:p>
          <a:p>
            <a:pPr>
              <a:spcBef>
                <a:spcPts val="0"/>
              </a:spcBef>
            </a:pPr>
            <a:endParaRPr lang="nl-BE" sz="2000" b="1" dirty="0" smtClean="0"/>
          </a:p>
          <a:p>
            <a:pPr>
              <a:spcBef>
                <a:spcPts val="0"/>
              </a:spcBef>
            </a:pPr>
            <a:r>
              <a:rPr lang="en-GB" sz="2000" b="1"/>
              <a:t>2.2 Code of conduct &amp; guidelines on sharing personal health information</a:t>
            </a:r>
            <a:r>
              <a:rPr lang="en-GB" sz="2000"/>
              <a:t>:</a:t>
            </a:r>
            <a:r>
              <a:rPr lang="en-GB" sz="2000" b="1"/>
              <a:t> </a:t>
            </a:r>
            <a:r>
              <a:rPr lang="en-GB" sz="2000"/>
              <a:t>there is a need to develop codes of conduct and good practice for sharing personal health data </a:t>
            </a:r>
          </a:p>
          <a:p>
            <a:endParaRPr lang="nl-BE" dirty="0"/>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53</a:t>
            </a:fld>
            <a:r>
              <a:rPr lang="en-GB"/>
              <a:t> </a:t>
            </a:r>
          </a:p>
        </p:txBody>
      </p:sp>
    </p:spTree>
    <p:extLst>
      <p:ext uri="{BB962C8B-B14F-4D97-AF65-F5344CB8AC3E}">
        <p14:creationId xmlns:p14="http://schemas.microsoft.com/office/powerpoint/2010/main" val="23361523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a:t>Roadmap 3.0 - Operational excellence (1/3)</a:t>
            </a:r>
          </a:p>
        </p:txBody>
      </p:sp>
      <p:sp>
        <p:nvSpPr>
          <p:cNvPr id="3" name="Tijdelijke aanduiding voor inhoud 2"/>
          <p:cNvSpPr>
            <a:spLocks noGrp="1"/>
          </p:cNvSpPr>
          <p:nvPr>
            <p:ph idx="1"/>
          </p:nvPr>
        </p:nvSpPr>
        <p:spPr/>
        <p:txBody>
          <a:bodyPr>
            <a:noAutofit/>
          </a:bodyPr>
          <a:lstStyle/>
          <a:p>
            <a:pPr>
              <a:spcBef>
                <a:spcPts val="0"/>
              </a:spcBef>
            </a:pPr>
            <a:r>
              <a:rPr lang="en-GB" sz="2000" b="1" dirty="0"/>
              <a:t>3.1 Basic architecture</a:t>
            </a:r>
            <a:r>
              <a:rPr lang="en-GB" sz="2000" dirty="0"/>
              <a:t>: the basic architecture of the eHealth applications was elaborated 10 years ago; it is </a:t>
            </a:r>
            <a:r>
              <a:rPr lang="en-GB" sz="2000" dirty="0" smtClean="0"/>
              <a:t>advised </a:t>
            </a:r>
            <a:r>
              <a:rPr lang="en-GB" sz="2000" dirty="0"/>
              <a:t>to evaluate the architectural choices and, if necessary, to adjust them</a:t>
            </a:r>
          </a:p>
          <a:p>
            <a:pPr>
              <a:spcBef>
                <a:spcPts val="0"/>
              </a:spcBef>
            </a:pPr>
            <a:endParaRPr lang="nl-NL" sz="2000" dirty="0"/>
          </a:p>
          <a:p>
            <a:pPr>
              <a:spcBef>
                <a:spcPts val="0"/>
              </a:spcBef>
            </a:pPr>
            <a:r>
              <a:rPr lang="en-GB" sz="2000" b="1" dirty="0"/>
              <a:t>3.2 SLA and service management</a:t>
            </a:r>
            <a:r>
              <a:rPr lang="en-GB" sz="2000" dirty="0"/>
              <a:t>: eHealth services must be permanently and efficiently available, both for end-user applications and for the different sub-systems and services; this will be transparently reported</a:t>
            </a:r>
          </a:p>
          <a:p>
            <a:pPr>
              <a:spcBef>
                <a:spcPts val="0"/>
              </a:spcBef>
            </a:pPr>
            <a:endParaRPr lang="nl-NL" sz="2000" dirty="0"/>
          </a:p>
          <a:p>
            <a:pPr>
              <a:spcBef>
                <a:spcPts val="0"/>
              </a:spcBef>
            </a:pPr>
            <a:r>
              <a:rPr lang="en-GB" sz="2000" b="1" dirty="0"/>
              <a:t>3.3 Business continuity</a:t>
            </a:r>
            <a:r>
              <a:rPr lang="en-GB" sz="2000" dirty="0"/>
              <a:t>: even if interventions are carried out on parts of the eHealth system or incidents </a:t>
            </a:r>
            <a:r>
              <a:rPr lang="en-GB" sz="2000" dirty="0" smtClean="0"/>
              <a:t>occur, </a:t>
            </a:r>
            <a:r>
              <a:rPr lang="en-GB" sz="2000" dirty="0"/>
              <a:t>health care providers and health care institutions must have minimum functionalities at their disposal; the continuity of their basic functioning must be guaranteed by means of business continuity procedures</a:t>
            </a:r>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54</a:t>
            </a:fld>
            <a:r>
              <a:rPr lang="en-GB"/>
              <a:t> </a:t>
            </a:r>
          </a:p>
        </p:txBody>
      </p:sp>
    </p:spTree>
    <p:extLst>
      <p:ext uri="{BB962C8B-B14F-4D97-AF65-F5344CB8AC3E}">
        <p14:creationId xmlns:p14="http://schemas.microsoft.com/office/powerpoint/2010/main" val="3066322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a:t>Roadmap 3.0 - Operational excellence (2/3)</a:t>
            </a:r>
          </a:p>
        </p:txBody>
      </p:sp>
      <p:sp>
        <p:nvSpPr>
          <p:cNvPr id="3" name="Tijdelijke aanduiding voor inhoud 2"/>
          <p:cNvSpPr>
            <a:spLocks noGrp="1"/>
          </p:cNvSpPr>
          <p:nvPr>
            <p:ph idx="1"/>
          </p:nvPr>
        </p:nvSpPr>
        <p:spPr>
          <a:xfrm>
            <a:off x="495300" y="980728"/>
            <a:ext cx="8915400" cy="5256584"/>
          </a:xfrm>
        </p:spPr>
        <p:txBody>
          <a:bodyPr>
            <a:noAutofit/>
          </a:bodyPr>
          <a:lstStyle/>
          <a:p>
            <a:pPr>
              <a:spcBef>
                <a:spcPts val="0"/>
              </a:spcBef>
            </a:pPr>
            <a:r>
              <a:rPr lang="en-GB" sz="2000" b="1"/>
              <a:t>3.4 Documentation, help desk &amp; support</a:t>
            </a:r>
            <a:r>
              <a:rPr lang="en-GB" sz="2000"/>
              <a:t>: in case of problems with or questions about the use of eHealth services that are integrated into ICT solutions, there is a need to support eHealth services in order to solve problems in a smooth and adequate way; if several eHealth services or partners are involved, the need is mainly to coordinate the realisation of a solution</a:t>
            </a:r>
          </a:p>
          <a:p>
            <a:pPr>
              <a:spcBef>
                <a:spcPts val="0"/>
              </a:spcBef>
            </a:pPr>
            <a:endParaRPr lang="nl-NL" sz="2000" b="1" dirty="0" smtClean="0"/>
          </a:p>
          <a:p>
            <a:pPr>
              <a:spcBef>
                <a:spcPts val="0"/>
              </a:spcBef>
            </a:pPr>
            <a:r>
              <a:rPr lang="en-GB" sz="2000" b="1"/>
              <a:t>3.5 Test environments, flows, processes, data</a:t>
            </a:r>
            <a:r>
              <a:rPr lang="en-GB" sz="2000"/>
              <a:t>: the aim is to develop an integrated test environment for software suppliers, the ICT departments of health care institutions and the developers of value-added services</a:t>
            </a:r>
          </a:p>
          <a:p>
            <a:pPr>
              <a:spcBef>
                <a:spcPts val="0"/>
              </a:spcBef>
            </a:pPr>
            <a:endParaRPr lang="nl-NL" sz="2000" b="1" dirty="0" smtClean="0"/>
          </a:p>
          <a:p>
            <a:pPr>
              <a:spcBef>
                <a:spcPts val="0"/>
              </a:spcBef>
            </a:pPr>
            <a:r>
              <a:rPr lang="en-GB" sz="2000" b="1"/>
              <a:t>3.6 Quality of health software</a:t>
            </a:r>
            <a:r>
              <a:rPr lang="en-GB" sz="2000"/>
              <a:t>: in order to ensure the quality of commercial eHealth software, explicit and clear quality indicators and their validation are needed; the provider should supply, through appropriate tools, the necessary information that gives a clear view of the "quality" of the product offered</a:t>
            </a:r>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55</a:t>
            </a:fld>
            <a:r>
              <a:rPr lang="en-GB"/>
              <a:t> </a:t>
            </a:r>
          </a:p>
        </p:txBody>
      </p:sp>
    </p:spTree>
    <p:extLst>
      <p:ext uri="{BB962C8B-B14F-4D97-AF65-F5344CB8AC3E}">
        <p14:creationId xmlns:p14="http://schemas.microsoft.com/office/powerpoint/2010/main" val="11671998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Roadmap 3.0 - Operational excellence (3/3)</a:t>
            </a:r>
          </a:p>
        </p:txBody>
      </p:sp>
      <p:sp>
        <p:nvSpPr>
          <p:cNvPr id="3" name="Content Placeholder 2"/>
          <p:cNvSpPr>
            <a:spLocks noGrp="1"/>
          </p:cNvSpPr>
          <p:nvPr>
            <p:ph idx="1"/>
          </p:nvPr>
        </p:nvSpPr>
        <p:spPr/>
        <p:txBody>
          <a:bodyPr>
            <a:normAutofit/>
          </a:bodyPr>
          <a:lstStyle/>
          <a:p>
            <a:pPr>
              <a:spcBef>
                <a:spcPts val="0"/>
              </a:spcBef>
            </a:pPr>
            <a:r>
              <a:rPr lang="en-GB" sz="2000" b="1"/>
              <a:t>3.7 Education and training</a:t>
            </a:r>
            <a:r>
              <a:rPr lang="en-GB" sz="2000"/>
              <a:t>: the federated entities offer education and training via partners, so that health care providers and social workers can apply eHealth in daily practice; they do this for specific projects of the federated entities, but also for projects of the federal government</a:t>
            </a:r>
          </a:p>
          <a:p>
            <a:pPr>
              <a:spcBef>
                <a:spcPts val="0"/>
              </a:spcBef>
            </a:pPr>
            <a:endParaRPr lang="nl-NL" sz="2000" dirty="0"/>
          </a:p>
          <a:p>
            <a:pPr>
              <a:spcBef>
                <a:spcPts val="0"/>
              </a:spcBef>
            </a:pPr>
            <a:r>
              <a:rPr lang="en-GB" sz="2000" b="1"/>
              <a:t>3.8 Administrative workload reduction for health care providers: </a:t>
            </a:r>
            <a:r>
              <a:rPr lang="en-GB" sz="2000"/>
              <a:t>the adoption of eHealth services by health care providers and health care institutions is hampered by the increased reporting requirements of public services; this project is based on the perspective of the users, it identifies and reduces the existing reporting burden</a:t>
            </a:r>
          </a:p>
          <a:p>
            <a:pPr>
              <a:spcBef>
                <a:spcPts val="0"/>
              </a:spcBef>
              <a:spcAft>
                <a:spcPts val="554"/>
              </a:spcAft>
            </a:pPr>
            <a:endParaRPr lang="nl-NL" sz="1050" dirty="0"/>
          </a:p>
          <a:p>
            <a:endParaRPr lang="nl-BE" dirty="0"/>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56</a:t>
            </a:fld>
            <a:r>
              <a:rPr lang="en-GB"/>
              <a:t> </a:t>
            </a:r>
          </a:p>
        </p:txBody>
      </p:sp>
    </p:spTree>
    <p:extLst>
      <p:ext uri="{BB962C8B-B14F-4D97-AF65-F5344CB8AC3E}">
        <p14:creationId xmlns:p14="http://schemas.microsoft.com/office/powerpoint/2010/main" val="3536427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a:t>Roadmap 3.0 - Health care providers and institutions (1/5)</a:t>
            </a:r>
          </a:p>
        </p:txBody>
      </p:sp>
      <p:sp>
        <p:nvSpPr>
          <p:cNvPr id="3" name="Tijdelijke aanduiding voor inhoud 2"/>
          <p:cNvSpPr>
            <a:spLocks noGrp="1"/>
          </p:cNvSpPr>
          <p:nvPr>
            <p:ph idx="1"/>
          </p:nvPr>
        </p:nvSpPr>
        <p:spPr/>
        <p:txBody>
          <a:bodyPr>
            <a:normAutofit/>
          </a:bodyPr>
          <a:lstStyle/>
          <a:p>
            <a:pPr>
              <a:spcBef>
                <a:spcPts val="0"/>
              </a:spcBef>
            </a:pPr>
            <a:r>
              <a:rPr lang="en-GB" sz="2000" b="1"/>
              <a:t>4.1 Multidisciplinary information exchange: </a:t>
            </a:r>
            <a:r>
              <a:rPr lang="en-GB" sz="2000"/>
              <a:t>this project should ensure that patient information can be exchanged digitally between health care providers, both from the same profession and from different professions</a:t>
            </a:r>
          </a:p>
          <a:p>
            <a:pPr>
              <a:spcBef>
                <a:spcPts val="0"/>
              </a:spcBef>
            </a:pPr>
            <a:endParaRPr lang="nl-BE" sz="2000" b="1" dirty="0" smtClean="0"/>
          </a:p>
          <a:p>
            <a:pPr>
              <a:spcBef>
                <a:spcPts val="0"/>
              </a:spcBef>
            </a:pPr>
            <a:r>
              <a:rPr lang="en-GB" sz="2000" b="1"/>
              <a:t>4.2 Multidisciplinary functionalities</a:t>
            </a:r>
            <a:r>
              <a:rPr lang="en-GB" sz="2000"/>
              <a:t>: in addition to the multidisciplinary information exchange, there is a need for functionalities allowing an efficient multidisciplinary and transmural functioning of all health care providers involved, including the patient and informal carer: a journal, a multi-disciplinary care plan, ...</a:t>
            </a:r>
          </a:p>
          <a:p>
            <a:pPr>
              <a:spcBef>
                <a:spcPts val="0"/>
              </a:spcBef>
            </a:pPr>
            <a:endParaRPr lang="nl-BE" sz="2000" b="1" dirty="0" smtClean="0"/>
          </a:p>
          <a:p>
            <a:pPr>
              <a:spcBef>
                <a:spcPts val="0"/>
              </a:spcBef>
            </a:pPr>
            <a:r>
              <a:rPr lang="en-GB" sz="2000" b="1"/>
              <a:t>4.3 Electronic prescription: </a:t>
            </a:r>
            <a:r>
              <a:rPr lang="en-GB" sz="2000"/>
              <a:t>in order to ensure the generalised use of the electronic prescription, additional aspects such as dematerialisation and integration into the Personal Health Viewer must be developed</a:t>
            </a:r>
          </a:p>
          <a:p>
            <a:pPr>
              <a:lnSpc>
                <a:spcPct val="120000"/>
              </a:lnSpc>
              <a:spcBef>
                <a:spcPts val="0"/>
              </a:spcBef>
              <a:spcAft>
                <a:spcPts val="554"/>
              </a:spcAft>
            </a:pPr>
            <a:endParaRPr lang="nl-BE" sz="1569" dirty="0">
              <a:solidFill>
                <a:srgbClr val="000000"/>
              </a:solidFill>
            </a:endParaRPr>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57</a:t>
            </a:fld>
            <a:r>
              <a:rPr lang="en-GB"/>
              <a:t> </a:t>
            </a:r>
          </a:p>
        </p:txBody>
      </p:sp>
    </p:spTree>
    <p:extLst>
      <p:ext uri="{BB962C8B-B14F-4D97-AF65-F5344CB8AC3E}">
        <p14:creationId xmlns:p14="http://schemas.microsoft.com/office/powerpoint/2010/main" val="40358119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a:t>Roadmap 3.0 - Health care providers and institutions (2/5)</a:t>
            </a:r>
          </a:p>
        </p:txBody>
      </p:sp>
      <p:sp>
        <p:nvSpPr>
          <p:cNvPr id="3" name="Tijdelijke aanduiding voor inhoud 2"/>
          <p:cNvSpPr>
            <a:spLocks noGrp="1"/>
          </p:cNvSpPr>
          <p:nvPr>
            <p:ph idx="1"/>
          </p:nvPr>
        </p:nvSpPr>
        <p:spPr>
          <a:xfrm>
            <a:off x="495300" y="980728"/>
            <a:ext cx="8915400" cy="5328592"/>
          </a:xfrm>
        </p:spPr>
        <p:txBody>
          <a:bodyPr>
            <a:normAutofit/>
          </a:bodyPr>
          <a:lstStyle/>
          <a:p>
            <a:pPr>
              <a:spcBef>
                <a:spcPts val="0"/>
              </a:spcBef>
            </a:pPr>
            <a:r>
              <a:rPr lang="en-GB" sz="2000" b="1"/>
              <a:t>4.4 VIDIS – evolution of the electronic prescription : </a:t>
            </a:r>
            <a:r>
              <a:rPr lang="en-GB" sz="2000"/>
              <a:t>effective and efficient data and information sharing on all aspects of pharmaceutical treatment should be achieved by integrating the data available in existing systems and improving the orchestration of medicine related processes</a:t>
            </a:r>
          </a:p>
          <a:p>
            <a:pPr>
              <a:spcBef>
                <a:spcPts val="0"/>
              </a:spcBef>
            </a:pPr>
            <a:endParaRPr lang="nl-BE" sz="2000" b="1" dirty="0" smtClean="0"/>
          </a:p>
          <a:p>
            <a:pPr>
              <a:spcBef>
                <a:spcPts val="0"/>
              </a:spcBef>
            </a:pPr>
            <a:r>
              <a:rPr lang="en-GB" sz="2000" b="1"/>
              <a:t>4.5 Decision support platform: </a:t>
            </a:r>
            <a:r>
              <a:rPr lang="en-GB" sz="2000"/>
              <a:t>quality improvement through the use of decision support systems can be organised efficiently by a central platform</a:t>
            </a:r>
          </a:p>
          <a:p>
            <a:pPr>
              <a:spcBef>
                <a:spcPts val="0"/>
              </a:spcBef>
            </a:pPr>
            <a:endParaRPr lang="nl-BE" sz="2000" dirty="0">
              <a:solidFill>
                <a:srgbClr val="000000"/>
              </a:solidFill>
            </a:endParaRPr>
          </a:p>
          <a:p>
            <a:pPr>
              <a:spcBef>
                <a:spcPts val="0"/>
              </a:spcBef>
            </a:pPr>
            <a:r>
              <a:rPr lang="en-GB" sz="2000" b="1"/>
              <a:t>4.6 BelRAI </a:t>
            </a:r>
            <a:r>
              <a:rPr lang="en-GB" sz="2000"/>
              <a:t>in execution of the eHealth action plan 2015-2018, the web application BelRAI 2.0 was developed and made available to all health care providers; additional steps are needed in terms of use of the BelRAI instrument by health care providers, the use of BelRAI data outside a care context, training of users, the cooperation with software suppliers,...</a:t>
            </a:r>
          </a:p>
          <a:p>
            <a:pPr>
              <a:lnSpc>
                <a:spcPct val="120000"/>
              </a:lnSpc>
              <a:spcBef>
                <a:spcPts val="0"/>
              </a:spcBef>
              <a:spcAft>
                <a:spcPts val="554"/>
              </a:spcAft>
            </a:pPr>
            <a:endParaRPr lang="nl-BE" sz="1569" dirty="0">
              <a:solidFill>
                <a:srgbClr val="000000"/>
              </a:solidFill>
            </a:endParaRPr>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58</a:t>
            </a:fld>
            <a:r>
              <a:rPr lang="en-GB"/>
              <a:t> </a:t>
            </a:r>
          </a:p>
        </p:txBody>
      </p:sp>
    </p:spTree>
    <p:extLst>
      <p:ext uri="{BB962C8B-B14F-4D97-AF65-F5344CB8AC3E}">
        <p14:creationId xmlns:p14="http://schemas.microsoft.com/office/powerpoint/2010/main" val="7199807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Roadmap 3.0 - Health care providers and institutions (3/5)</a:t>
            </a:r>
          </a:p>
        </p:txBody>
      </p:sp>
      <p:sp>
        <p:nvSpPr>
          <p:cNvPr id="3" name="Content Placeholder 2"/>
          <p:cNvSpPr>
            <a:spLocks noGrp="1"/>
          </p:cNvSpPr>
          <p:nvPr>
            <p:ph idx="1"/>
          </p:nvPr>
        </p:nvSpPr>
        <p:spPr/>
        <p:txBody>
          <a:bodyPr>
            <a:normAutofit/>
          </a:bodyPr>
          <a:lstStyle/>
          <a:p>
            <a:pPr>
              <a:lnSpc>
                <a:spcPct val="110000"/>
              </a:lnSpc>
              <a:spcBef>
                <a:spcPts val="0"/>
              </a:spcBef>
            </a:pPr>
            <a:r>
              <a:rPr lang="en-GB" sz="2200" b="1" dirty="0"/>
              <a:t>4.7 Incapacity for work </a:t>
            </a:r>
            <a:r>
              <a:rPr lang="en-GB" sz="2200" dirty="0"/>
              <a:t>at present, various types of certificates must be sent to the employer, to an external company responsible for the administration of the certificates, to the employer's medical service or to the health insurance funds; </a:t>
            </a:r>
            <a:r>
              <a:rPr lang="en-GB" sz="2200" dirty="0" err="1"/>
              <a:t>Mult-eMediatt</a:t>
            </a:r>
            <a:r>
              <a:rPr lang="en-GB" sz="2200" dirty="0"/>
              <a:t> allows the GP's software to send an electronic standardised certificate of </a:t>
            </a:r>
            <a:r>
              <a:rPr lang="en-GB" sz="2200" dirty="0" smtClean="0"/>
              <a:t>incapacity </a:t>
            </a:r>
            <a:r>
              <a:rPr lang="en-GB" sz="2200" dirty="0"/>
              <a:t>for work</a:t>
            </a:r>
          </a:p>
          <a:p>
            <a:pPr>
              <a:lnSpc>
                <a:spcPct val="110000"/>
              </a:lnSpc>
              <a:spcBef>
                <a:spcPts val="0"/>
              </a:spcBef>
            </a:pPr>
            <a:endParaRPr lang="nl-BE" sz="2200" dirty="0">
              <a:solidFill>
                <a:srgbClr val="000000"/>
              </a:solidFill>
            </a:endParaRPr>
          </a:p>
          <a:p>
            <a:pPr>
              <a:lnSpc>
                <a:spcPct val="110000"/>
              </a:lnSpc>
              <a:spcBef>
                <a:spcPts val="0"/>
              </a:spcBef>
            </a:pPr>
            <a:r>
              <a:rPr lang="en-GB" sz="2200" b="1" dirty="0"/>
              <a:t>4.8 MEDEX: </a:t>
            </a:r>
            <a:r>
              <a:rPr lang="en-GB" sz="2200" dirty="0"/>
              <a:t>MEDEX doesn’t use available eHealth systems; in terms of data and processes there are clear overlaps and additions to the Electronic Patient </a:t>
            </a:r>
            <a:r>
              <a:rPr lang="en-GB" sz="2200" dirty="0" smtClean="0"/>
              <a:t>Record </a:t>
            </a:r>
            <a:r>
              <a:rPr lang="en-GB" sz="2200" dirty="0"/>
              <a:t>of every citizen</a:t>
            </a:r>
          </a:p>
          <a:p>
            <a:pPr>
              <a:lnSpc>
                <a:spcPct val="110000"/>
              </a:lnSpc>
              <a:spcBef>
                <a:spcPts val="0"/>
              </a:spcBef>
            </a:pPr>
            <a:endParaRPr lang="nl-BE" sz="2200" dirty="0">
              <a:solidFill>
                <a:srgbClr val="000000"/>
              </a:solidFill>
            </a:endParaRPr>
          </a:p>
          <a:p>
            <a:pPr>
              <a:lnSpc>
                <a:spcPct val="110000"/>
              </a:lnSpc>
              <a:spcBef>
                <a:spcPts val="0"/>
              </a:spcBef>
            </a:pPr>
            <a:r>
              <a:rPr lang="en-GB" sz="2200" b="1" dirty="0"/>
              <a:t>4.9 </a:t>
            </a:r>
            <a:r>
              <a:rPr lang="en-GB" sz="2200" b="1" dirty="0" smtClean="0"/>
              <a:t>EPR </a:t>
            </a:r>
            <a:r>
              <a:rPr lang="en-GB" sz="2200" b="1" dirty="0"/>
              <a:t>in all institutions: </a:t>
            </a:r>
            <a:r>
              <a:rPr lang="en-GB" sz="2200" dirty="0"/>
              <a:t>a program was launched in 2016 to ensure that all hospitals would rapidly have an integrated </a:t>
            </a:r>
            <a:r>
              <a:rPr lang="en-GB" sz="2200" dirty="0" smtClean="0"/>
              <a:t>EPR </a:t>
            </a:r>
            <a:r>
              <a:rPr lang="en-GB" sz="2200" dirty="0"/>
              <a:t>in production and use it, but the roll-out and use of an </a:t>
            </a:r>
            <a:r>
              <a:rPr lang="en-GB" sz="2200" dirty="0" smtClean="0"/>
              <a:t>EPR </a:t>
            </a:r>
            <a:r>
              <a:rPr lang="en-GB" sz="2200" dirty="0"/>
              <a:t>in all hospitals has not yet been completed</a:t>
            </a:r>
          </a:p>
          <a:p>
            <a:endParaRPr lang="nl-BE" dirty="0"/>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59</a:t>
            </a:fld>
            <a:r>
              <a:rPr lang="en-GB"/>
              <a:t> </a:t>
            </a:r>
          </a:p>
        </p:txBody>
      </p:sp>
    </p:spTree>
    <p:extLst>
      <p:ext uri="{BB962C8B-B14F-4D97-AF65-F5344CB8AC3E}">
        <p14:creationId xmlns:p14="http://schemas.microsoft.com/office/powerpoint/2010/main" val="4080138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a:t>The Roadmap 3.0 (2019-2021) involves </a:t>
            </a:r>
            <a:r>
              <a:rPr lang="en-GB" b="1" i="1"/>
              <a:t>continuity</a:t>
            </a:r>
          </a:p>
        </p:txBody>
      </p:sp>
      <p:pic>
        <p:nvPicPr>
          <p:cNvPr id="5" name="Afbeelding 4"/>
          <p:cNvPicPr>
            <a:picLocks noChangeAspect="1"/>
          </p:cNvPicPr>
          <p:nvPr/>
        </p:nvPicPr>
        <p:blipFill rotWithShape="1">
          <a:blip r:embed="rId2"/>
          <a:srcRect t="7409"/>
          <a:stretch/>
        </p:blipFill>
        <p:spPr>
          <a:xfrm>
            <a:off x="961365" y="1173289"/>
            <a:ext cx="7880067" cy="5051236"/>
          </a:xfrm>
          <a:prstGeom prst="rect">
            <a:avLst/>
          </a:prstGeom>
        </p:spPr>
      </p:pic>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6</a:t>
            </a:fld>
            <a:r>
              <a:rPr lang="en-GB"/>
              <a:t> </a:t>
            </a:r>
          </a:p>
        </p:txBody>
      </p:sp>
    </p:spTree>
    <p:extLst>
      <p:ext uri="{BB962C8B-B14F-4D97-AF65-F5344CB8AC3E}">
        <p14:creationId xmlns:p14="http://schemas.microsoft.com/office/powerpoint/2010/main" val="5651600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a:t>Roadmap 3.0 - Health care providers and institutions (4/5)</a:t>
            </a:r>
          </a:p>
        </p:txBody>
      </p:sp>
      <p:sp>
        <p:nvSpPr>
          <p:cNvPr id="3" name="Tijdelijke aanduiding voor inhoud 2"/>
          <p:cNvSpPr>
            <a:spLocks noGrp="1"/>
          </p:cNvSpPr>
          <p:nvPr>
            <p:ph idx="1"/>
          </p:nvPr>
        </p:nvSpPr>
        <p:spPr/>
        <p:txBody>
          <a:bodyPr>
            <a:noAutofit/>
          </a:bodyPr>
          <a:lstStyle/>
          <a:p>
            <a:pPr>
              <a:spcBef>
                <a:spcPts val="0"/>
              </a:spcBef>
            </a:pPr>
            <a:r>
              <a:rPr lang="en-GB" sz="2000" b="1" dirty="0"/>
              <a:t>4.10 Publication of structured information: </a:t>
            </a:r>
            <a:r>
              <a:rPr lang="en-GB" sz="2000" dirty="0"/>
              <a:t>the action plan 2013-2018 included the development of a mainly technical infrastructure (including a hub/meta-hub) allowing health care institutions to publish medical information about patients; the publication of patient-related information in a structured format is still insufficiently developed and used</a:t>
            </a:r>
          </a:p>
          <a:p>
            <a:pPr>
              <a:spcBef>
                <a:spcPts val="0"/>
              </a:spcBef>
            </a:pPr>
            <a:endParaRPr lang="nl-BE" sz="2000" dirty="0">
              <a:solidFill>
                <a:srgbClr val="000000"/>
              </a:solidFill>
            </a:endParaRPr>
          </a:p>
          <a:p>
            <a:pPr>
              <a:spcBef>
                <a:spcPts val="0"/>
              </a:spcBef>
            </a:pPr>
            <a:r>
              <a:rPr lang="en-GB" sz="2000" b="1" dirty="0"/>
              <a:t>4.11 Registers: </a:t>
            </a:r>
            <a:r>
              <a:rPr lang="en-GB" sz="2000" dirty="0"/>
              <a:t>there is a lack of insight into whether the data collected in the various registers </a:t>
            </a:r>
            <a:r>
              <a:rPr lang="en-GB" sz="2000" dirty="0" smtClean="0"/>
              <a:t>allows </a:t>
            </a:r>
            <a:r>
              <a:rPr lang="en-GB" sz="2000" dirty="0"/>
              <a:t>to improve the quality; data that have to be supplied should in principle support a public utility</a:t>
            </a:r>
          </a:p>
          <a:p>
            <a:pPr>
              <a:spcBef>
                <a:spcPts val="0"/>
              </a:spcBef>
            </a:pPr>
            <a:endParaRPr lang="nl-BE" sz="2000" dirty="0">
              <a:solidFill>
                <a:srgbClr val="000000"/>
              </a:solidFill>
            </a:endParaRPr>
          </a:p>
          <a:p>
            <a:pPr>
              <a:spcBef>
                <a:spcPts val="0"/>
              </a:spcBef>
            </a:pPr>
            <a:r>
              <a:rPr lang="en-GB" sz="2000" b="1" dirty="0"/>
              <a:t>4.12 Communication about care and care planning: </a:t>
            </a:r>
            <a:r>
              <a:rPr lang="en-GB" sz="2000" dirty="0"/>
              <a:t>the objective of the Flemish government is to offer a shared digital care and support plan in order to support multidisciplinary cooperation and data sharing in the context of care and welfare </a:t>
            </a:r>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60</a:t>
            </a:fld>
            <a:r>
              <a:rPr lang="en-GB"/>
              <a:t> </a:t>
            </a:r>
          </a:p>
        </p:txBody>
      </p:sp>
    </p:spTree>
    <p:extLst>
      <p:ext uri="{BB962C8B-B14F-4D97-AF65-F5344CB8AC3E}">
        <p14:creationId xmlns:p14="http://schemas.microsoft.com/office/powerpoint/2010/main" val="30707522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Roadmap 3.0 - Health care providers and institutions (5/5)</a:t>
            </a:r>
          </a:p>
        </p:txBody>
      </p:sp>
      <p:sp>
        <p:nvSpPr>
          <p:cNvPr id="3" name="Content Placeholder 2"/>
          <p:cNvSpPr>
            <a:spLocks noGrp="1"/>
          </p:cNvSpPr>
          <p:nvPr>
            <p:ph idx="1"/>
          </p:nvPr>
        </p:nvSpPr>
        <p:spPr/>
        <p:txBody>
          <a:bodyPr>
            <a:normAutofit/>
          </a:bodyPr>
          <a:lstStyle/>
          <a:p>
            <a:pPr>
              <a:spcBef>
                <a:spcPts val="0"/>
              </a:spcBef>
            </a:pPr>
            <a:r>
              <a:rPr lang="en-GB" sz="2000" b="1" dirty="0"/>
              <a:t>4.13 Connecting </a:t>
            </a:r>
            <a:r>
              <a:rPr lang="en-GB" sz="2000" b="1" dirty="0" smtClean="0"/>
              <a:t>European </a:t>
            </a:r>
            <a:r>
              <a:rPr lang="en-GB" sz="2000" b="1" dirty="0"/>
              <a:t>Facility Patient Summary: </a:t>
            </a:r>
            <a:r>
              <a:rPr lang="en-GB" sz="2000" dirty="0"/>
              <a:t>to allow a cross-border exchange of a patient overview, structured and coded information must be available; this is a project conducted by </a:t>
            </a:r>
            <a:r>
              <a:rPr lang="en-GB" sz="2000" dirty="0" err="1"/>
              <a:t>Abrumet</a:t>
            </a:r>
            <a:r>
              <a:rPr lang="en-GB" sz="2000" dirty="0"/>
              <a:t> and financed by the European Commission in </a:t>
            </a:r>
            <a:r>
              <a:rPr lang="en-GB" sz="2000" dirty="0" err="1"/>
              <a:t>cofinancing</a:t>
            </a:r>
            <a:r>
              <a:rPr lang="en-GB" sz="2000" dirty="0"/>
              <a:t> with the Brussels-Capital Region</a:t>
            </a:r>
          </a:p>
          <a:p>
            <a:pPr>
              <a:spcBef>
                <a:spcPts val="0"/>
              </a:spcBef>
            </a:pPr>
            <a:endParaRPr lang="nl-BE" sz="2000" b="1" dirty="0" smtClean="0"/>
          </a:p>
          <a:p>
            <a:pPr>
              <a:spcBef>
                <a:spcPts val="0"/>
              </a:spcBef>
            </a:pPr>
            <a:r>
              <a:rPr lang="en-GB" sz="2000" b="1" dirty="0"/>
              <a:t>4.14 Modulation of patient access by health care providers: </a:t>
            </a:r>
            <a:r>
              <a:rPr lang="en-GB" sz="2000" dirty="0"/>
              <a:t>the health care provider’s software must be able to display the patient's accessibility status for a document published on a hub or vault</a:t>
            </a:r>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61</a:t>
            </a:fld>
            <a:r>
              <a:rPr lang="en-GB"/>
              <a:t> </a:t>
            </a:r>
          </a:p>
        </p:txBody>
      </p:sp>
    </p:spTree>
    <p:extLst>
      <p:ext uri="{BB962C8B-B14F-4D97-AF65-F5344CB8AC3E}">
        <p14:creationId xmlns:p14="http://schemas.microsoft.com/office/powerpoint/2010/main" val="2148681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Roadmap 3.0 - The patient as co-pilot</a:t>
            </a:r>
          </a:p>
        </p:txBody>
      </p:sp>
      <p:sp>
        <p:nvSpPr>
          <p:cNvPr id="3" name="Tijdelijke aanduiding voor inhoud 2"/>
          <p:cNvSpPr>
            <a:spLocks noGrp="1"/>
          </p:cNvSpPr>
          <p:nvPr>
            <p:ph idx="1"/>
          </p:nvPr>
        </p:nvSpPr>
        <p:spPr>
          <a:xfrm>
            <a:off x="495300" y="980728"/>
            <a:ext cx="8915400" cy="5328592"/>
          </a:xfrm>
        </p:spPr>
        <p:txBody>
          <a:bodyPr>
            <a:normAutofit fontScale="40000" lnSpcReduction="20000"/>
          </a:bodyPr>
          <a:lstStyle/>
          <a:p>
            <a:pPr>
              <a:lnSpc>
                <a:spcPct val="120000"/>
              </a:lnSpc>
              <a:spcBef>
                <a:spcPts val="0"/>
              </a:spcBef>
            </a:pPr>
            <a:r>
              <a:rPr lang="en-GB" sz="5000" b="1"/>
              <a:t>5.1 Personal health portal: </a:t>
            </a:r>
            <a:r>
              <a:rPr lang="en-GB" sz="5000"/>
              <a:t>this project is a continuation and extension of the AP10 Personal Health Viewer project of the action plan 2013-2018; through this health portal we want to give people access to their health data that are available digitally, in a quick and easy way, so that they can make conscious choices</a:t>
            </a:r>
          </a:p>
          <a:p>
            <a:pPr>
              <a:lnSpc>
                <a:spcPct val="120000"/>
              </a:lnSpc>
              <a:spcBef>
                <a:spcPts val="0"/>
              </a:spcBef>
            </a:pPr>
            <a:endParaRPr lang="nl-BE" sz="5000" dirty="0">
              <a:solidFill>
                <a:srgbClr val="000000"/>
              </a:solidFill>
            </a:endParaRPr>
          </a:p>
          <a:p>
            <a:pPr>
              <a:lnSpc>
                <a:spcPct val="120000"/>
              </a:lnSpc>
              <a:spcBef>
                <a:spcPts val="0"/>
              </a:spcBef>
            </a:pPr>
            <a:r>
              <a:rPr lang="en-GB" sz="5000" b="1"/>
              <a:t>5.2 Digital Referral Platform: </a:t>
            </a:r>
            <a:r>
              <a:rPr lang="en-GB" sz="5000"/>
              <a:t>this project aims to increase the patient's involvement in referrals from one health care provider to another; the electronic referral must be accessible in the Personal Health Viewer so that the patient has the opportunity to change the suggestion or not</a:t>
            </a:r>
          </a:p>
          <a:p>
            <a:pPr>
              <a:lnSpc>
                <a:spcPct val="120000"/>
              </a:lnSpc>
              <a:spcBef>
                <a:spcPts val="0"/>
              </a:spcBef>
            </a:pPr>
            <a:endParaRPr lang="nl-BE" sz="5000" dirty="0">
              <a:solidFill>
                <a:srgbClr val="000000"/>
              </a:solidFill>
            </a:endParaRPr>
          </a:p>
          <a:p>
            <a:pPr>
              <a:lnSpc>
                <a:spcPct val="120000"/>
              </a:lnSpc>
              <a:spcBef>
                <a:spcPts val="0"/>
              </a:spcBef>
            </a:pPr>
            <a:r>
              <a:rPr lang="en-GB" sz="5000" b="1"/>
              <a:t>5.3 Orgadon: </a:t>
            </a:r>
            <a:r>
              <a:rPr lang="en-GB" sz="5000"/>
              <a:t>for the management and registration of the living wills concerning organ, tissue and cell donation, citizens will be able to manage their living will through various channels: the general practitioner's software, the municipality, an application available through Personal Health Viewer</a:t>
            </a:r>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62</a:t>
            </a:fld>
            <a:r>
              <a:rPr lang="en-GB"/>
              <a:t> </a:t>
            </a:r>
          </a:p>
        </p:txBody>
      </p:sp>
    </p:spTree>
    <p:extLst>
      <p:ext uri="{BB962C8B-B14F-4D97-AF65-F5344CB8AC3E}">
        <p14:creationId xmlns:p14="http://schemas.microsoft.com/office/powerpoint/2010/main" val="34433529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a:t>Roadmap 3.0 - eHealth and health insurance funds (1/3)</a:t>
            </a:r>
          </a:p>
        </p:txBody>
      </p:sp>
      <p:sp>
        <p:nvSpPr>
          <p:cNvPr id="3" name="Tijdelijke aanduiding voor inhoud 2"/>
          <p:cNvSpPr>
            <a:spLocks noGrp="1"/>
          </p:cNvSpPr>
          <p:nvPr>
            <p:ph idx="1"/>
          </p:nvPr>
        </p:nvSpPr>
        <p:spPr/>
        <p:txBody>
          <a:bodyPr>
            <a:noAutofit/>
          </a:bodyPr>
          <a:lstStyle/>
          <a:p>
            <a:pPr>
              <a:spcBef>
                <a:spcPts val="0"/>
              </a:spcBef>
            </a:pPr>
            <a:r>
              <a:rPr lang="en-GB" sz="2000" b="1" dirty="0"/>
              <a:t>6.1 </a:t>
            </a:r>
            <a:r>
              <a:rPr lang="en-GB" sz="2000" b="1" dirty="0" err="1"/>
              <a:t>eAttest</a:t>
            </a:r>
            <a:r>
              <a:rPr lang="en-GB" sz="2000" b="1" dirty="0"/>
              <a:t> for specialists, dentists, physiotherapists &amp; speech therapists: </a:t>
            </a:r>
            <a:r>
              <a:rPr lang="en-GB" sz="2000" dirty="0"/>
              <a:t>the </a:t>
            </a:r>
            <a:r>
              <a:rPr lang="en-GB" sz="2000" dirty="0" err="1"/>
              <a:t>eAttest</a:t>
            </a:r>
            <a:r>
              <a:rPr lang="en-GB" sz="2000" dirty="0"/>
              <a:t> service offers the possibility to send the certificates of care provided electronically via the </a:t>
            </a:r>
            <a:r>
              <a:rPr lang="en-GB" sz="2000" dirty="0" err="1"/>
              <a:t>MyCareNet</a:t>
            </a:r>
            <a:r>
              <a:rPr lang="en-GB" sz="2000" dirty="0"/>
              <a:t> platform to the patient's health insurance fund</a:t>
            </a:r>
          </a:p>
          <a:p>
            <a:pPr>
              <a:spcBef>
                <a:spcPts val="0"/>
              </a:spcBef>
            </a:pPr>
            <a:endParaRPr lang="fr-FR" sz="2000" dirty="0">
              <a:solidFill>
                <a:srgbClr val="000000"/>
              </a:solidFill>
            </a:endParaRPr>
          </a:p>
          <a:p>
            <a:pPr>
              <a:spcBef>
                <a:spcPts val="0"/>
              </a:spcBef>
            </a:pPr>
            <a:r>
              <a:rPr lang="en-GB" sz="2000" b="1" dirty="0"/>
              <a:t>6.2 </a:t>
            </a:r>
            <a:r>
              <a:rPr lang="en-GB" sz="2000" b="1" dirty="0" err="1"/>
              <a:t>eFac</a:t>
            </a:r>
            <a:r>
              <a:rPr lang="en-GB" sz="2000" b="1" dirty="0"/>
              <a:t> for medical houses, physiotherapists &amp; speech therapists: </a:t>
            </a:r>
            <a:r>
              <a:rPr lang="en-GB" sz="2000" dirty="0"/>
              <a:t>the </a:t>
            </a:r>
            <a:r>
              <a:rPr lang="en-GB" sz="2000" dirty="0" err="1"/>
              <a:t>eFac</a:t>
            </a:r>
            <a:r>
              <a:rPr lang="en-GB" sz="2000" dirty="0"/>
              <a:t> service (electronic invoicing) enables any institution or health care provider to transfer electronically via the network, the invoicing file established under the third payer system</a:t>
            </a:r>
          </a:p>
          <a:p>
            <a:pPr>
              <a:spcBef>
                <a:spcPts val="0"/>
              </a:spcBef>
            </a:pPr>
            <a:endParaRPr lang="fr-FR" sz="2000" dirty="0">
              <a:solidFill>
                <a:srgbClr val="000000"/>
              </a:solidFill>
            </a:endParaRPr>
          </a:p>
          <a:p>
            <a:pPr>
              <a:spcBef>
                <a:spcPts val="0"/>
              </a:spcBef>
            </a:pPr>
            <a:r>
              <a:rPr lang="en-GB" sz="2000" b="1" dirty="0"/>
              <a:t>6.3 Consultation member data: </a:t>
            </a:r>
            <a:r>
              <a:rPr lang="en-GB" sz="2000" dirty="0"/>
              <a:t>the 'member data' service offers each institution or care provider the possibility of consulting the information (insurability and derived rights) of the care beneficiary in order to carry out a correct invoicing in the context of the third party payer</a:t>
            </a:r>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63</a:t>
            </a:fld>
            <a:r>
              <a:rPr lang="en-GB"/>
              <a:t> </a:t>
            </a:r>
          </a:p>
        </p:txBody>
      </p:sp>
    </p:spTree>
    <p:extLst>
      <p:ext uri="{BB962C8B-B14F-4D97-AF65-F5344CB8AC3E}">
        <p14:creationId xmlns:p14="http://schemas.microsoft.com/office/powerpoint/2010/main" val="2372030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a:t>Roadmap 3.0 - eHealth and health insurance funds (2/3)</a:t>
            </a:r>
          </a:p>
        </p:txBody>
      </p:sp>
      <p:sp>
        <p:nvSpPr>
          <p:cNvPr id="3" name="Tijdelijke aanduiding voor inhoud 2"/>
          <p:cNvSpPr>
            <a:spLocks noGrp="1"/>
          </p:cNvSpPr>
          <p:nvPr>
            <p:ph idx="1"/>
          </p:nvPr>
        </p:nvSpPr>
        <p:spPr/>
        <p:txBody>
          <a:bodyPr>
            <a:normAutofit/>
          </a:bodyPr>
          <a:lstStyle/>
          <a:p>
            <a:pPr>
              <a:spcBef>
                <a:spcPts val="0"/>
              </a:spcBef>
            </a:pPr>
            <a:r>
              <a:rPr lang="en-GB" sz="2000" b="1"/>
              <a:t>6.4 Digitisation of rehabilitation agreements: </a:t>
            </a:r>
            <a:r>
              <a:rPr lang="en-GB" sz="2000"/>
              <a:t>in the case of functional rehabilitation of a patient, the responsible hospital must submit a request for agreement to the Medical Council of the insurance fund. In 2016/2017, the health insurance funds carried out an opportunity study to consider digitising some of these requests.</a:t>
            </a:r>
          </a:p>
          <a:p>
            <a:pPr>
              <a:spcBef>
                <a:spcPts val="0"/>
              </a:spcBef>
            </a:pPr>
            <a:endParaRPr lang="fr-FR" sz="2000" dirty="0">
              <a:solidFill>
                <a:srgbClr val="000000"/>
              </a:solidFill>
            </a:endParaRPr>
          </a:p>
          <a:p>
            <a:pPr>
              <a:spcBef>
                <a:spcPts val="0"/>
              </a:spcBef>
            </a:pPr>
            <a:r>
              <a:rPr lang="en-GB" sz="2000" b="1"/>
              <a:t>6.5 Digitisation of Chapter IV agreements: </a:t>
            </a:r>
            <a:r>
              <a:rPr lang="en-GB" sz="2000"/>
              <a:t>the service for the request and consultation of agreements on medicines in Chapter IV is available to general practitioners and specialists (requests and consultation) and to pharmacists and hospitals (consultation); the consultation service will be available to hospitals and will be adapted to the specific characteristics of the DB SAM V2 (NIHDI project)</a:t>
            </a:r>
          </a:p>
          <a:p>
            <a:pPr>
              <a:lnSpc>
                <a:spcPct val="120000"/>
              </a:lnSpc>
              <a:spcBef>
                <a:spcPts val="0"/>
              </a:spcBef>
              <a:spcAft>
                <a:spcPts val="554"/>
              </a:spcAft>
            </a:pPr>
            <a:endParaRPr lang="nl-BE" dirty="0"/>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64</a:t>
            </a:fld>
            <a:r>
              <a:rPr lang="en-GB"/>
              <a:t> </a:t>
            </a:r>
          </a:p>
        </p:txBody>
      </p:sp>
    </p:spTree>
    <p:extLst>
      <p:ext uri="{BB962C8B-B14F-4D97-AF65-F5344CB8AC3E}">
        <p14:creationId xmlns:p14="http://schemas.microsoft.com/office/powerpoint/2010/main" val="9287947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Roadmap 3.0 - eHealth and health insurance funds (3/3)</a:t>
            </a:r>
          </a:p>
        </p:txBody>
      </p:sp>
      <p:sp>
        <p:nvSpPr>
          <p:cNvPr id="3" name="Content Placeholder 2"/>
          <p:cNvSpPr>
            <a:spLocks noGrp="1"/>
          </p:cNvSpPr>
          <p:nvPr>
            <p:ph idx="1"/>
          </p:nvPr>
        </p:nvSpPr>
        <p:spPr/>
        <p:txBody>
          <a:bodyPr>
            <a:normAutofit/>
          </a:bodyPr>
          <a:lstStyle/>
          <a:p>
            <a:pPr>
              <a:spcBef>
                <a:spcPts val="0"/>
              </a:spcBef>
            </a:pPr>
            <a:r>
              <a:rPr lang="en-GB" sz="2000" b="1"/>
              <a:t>6.6 Subscriptions to medical houses: </a:t>
            </a:r>
            <a:r>
              <a:rPr lang="en-GB" sz="2000"/>
              <a:t>an electronic service is made available to medical houses to register or deregister a patient</a:t>
            </a:r>
          </a:p>
          <a:p>
            <a:pPr>
              <a:spcBef>
                <a:spcPts val="0"/>
              </a:spcBef>
            </a:pPr>
            <a:endParaRPr lang="fr-FR" sz="2000" dirty="0">
              <a:solidFill>
                <a:srgbClr val="000000"/>
              </a:solidFill>
            </a:endParaRPr>
          </a:p>
          <a:p>
            <a:pPr>
              <a:spcBef>
                <a:spcPts val="0"/>
              </a:spcBef>
            </a:pPr>
            <a:r>
              <a:rPr lang="en-GB" sz="2000" b="1"/>
              <a:t>6.7 Digitisation of physiotherapy agreements: </a:t>
            </a:r>
            <a:r>
              <a:rPr lang="en-GB" sz="2000"/>
              <a:t>the aim is to offer the physiotherapy sector electronic services for the communication of notifications and requests for agreements</a:t>
            </a:r>
          </a:p>
        </p:txBody>
      </p:sp>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65</a:t>
            </a:fld>
            <a:r>
              <a:rPr lang="en-GB"/>
              <a:t> </a:t>
            </a:r>
          </a:p>
        </p:txBody>
      </p:sp>
    </p:spTree>
    <p:extLst>
      <p:ext uri="{BB962C8B-B14F-4D97-AF65-F5344CB8AC3E}">
        <p14:creationId xmlns:p14="http://schemas.microsoft.com/office/powerpoint/2010/main" val="20555546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chemeClr val="accent5">
              <a:lumMod val="75000"/>
            </a:schemeClr>
          </a:solidFill>
          <a:ln>
            <a:noFill/>
          </a:ln>
        </p:spPr>
      </p:pic>
      <p:grpSp>
        <p:nvGrpSpPr>
          <p:cNvPr id="5" name="Group 11"/>
          <p:cNvGrpSpPr>
            <a:grpSpLocks/>
          </p:cNvGrpSpPr>
          <p:nvPr/>
        </p:nvGrpSpPr>
        <p:grpSpPr bwMode="auto">
          <a:xfrm>
            <a:off x="4967430" y="2132862"/>
            <a:ext cx="4624520" cy="2800767"/>
            <a:chOff x="4406900" y="2676525"/>
            <a:chExt cx="4268788" cy="2802021"/>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en-GB" sz="160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en-GB" sz="160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en-GB" sz="1600">
                  <a:latin typeface="+mn-lt"/>
                  <a:cs typeface="Arial" pitchFamily="34" charset="0"/>
                  <a:sym typeface="Arial" pitchFamily="34" charset="0"/>
                </a:rPr>
                <a:t>https://www.ehealth.fgov.be</a:t>
              </a:r>
            </a:p>
            <a:p>
              <a:pPr>
                <a:defRPr/>
              </a:pPr>
              <a:r>
                <a:rPr lang="en-GB" sz="1600">
                  <a:latin typeface="+mn-lt"/>
                  <a:cs typeface="Arial" pitchFamily="34" charset="0"/>
                  <a:sym typeface="Arial" pitchFamily="34" charset="0"/>
                </a:rPr>
                <a:t>https://www.ksz.fgov.be</a:t>
              </a:r>
            </a:p>
            <a:p>
              <a:pPr>
                <a:defRPr/>
              </a:pPr>
              <a:r>
                <a:rPr lang="en-GB" sz="1600">
                  <a:latin typeface="+mn-lt"/>
                  <a:cs typeface="Arial" pitchFamily="34" charset="0"/>
                  <a:sym typeface="Arial" pitchFamily="34" charset="0"/>
                </a:rPr>
                <a:t>https://www.frankrobben.be</a:t>
              </a:r>
            </a:p>
          </p:txBody>
        </p:sp>
      </p:grpSp>
    </p:spTree>
    <p:extLst>
      <p:ext uri="{BB962C8B-B14F-4D97-AF65-F5344CB8AC3E}">
        <p14:creationId xmlns:p14="http://schemas.microsoft.com/office/powerpoint/2010/main" val="1270446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Roadmap 2.0: health care providers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GB" dirty="0"/>
              <a:t>Each GP manages an </a:t>
            </a:r>
            <a:r>
              <a:rPr lang="en-GB" dirty="0"/>
              <a:t>Electronic Health Record </a:t>
            </a:r>
            <a:r>
              <a:rPr lang="en-GB" dirty="0" smtClean="0"/>
              <a:t>(EHR) </a:t>
            </a:r>
            <a:r>
              <a:rPr lang="en-GB" dirty="0"/>
              <a:t>for each patient, and publishes and updates a </a:t>
            </a:r>
            <a:r>
              <a:rPr lang="en-GB" dirty="0" err="1"/>
              <a:t>SumEHR</a:t>
            </a:r>
            <a:r>
              <a:rPr lang="en-GB" dirty="0"/>
              <a:t> for each patient in the secure health vault (</a:t>
            </a:r>
            <a:r>
              <a:rPr lang="en-GB" dirty="0" err="1"/>
              <a:t>Vitalink</a:t>
            </a:r>
            <a:r>
              <a:rPr lang="en-GB" dirty="0"/>
              <a:t>, </a:t>
            </a:r>
            <a:r>
              <a:rPr lang="en-GB" dirty="0" err="1"/>
              <a:t>Intermed</a:t>
            </a:r>
            <a:r>
              <a:rPr lang="en-GB" dirty="0"/>
              <a:t> or </a:t>
            </a:r>
            <a:r>
              <a:rPr lang="en-GB" dirty="0" err="1"/>
              <a:t>BruSafe</a:t>
            </a:r>
            <a:r>
              <a:rPr lang="en-GB" dirty="0"/>
              <a:t>)</a:t>
            </a:r>
          </a:p>
          <a:p>
            <a:pPr lvl="1">
              <a:buFont typeface="Arial" panose="020B0604020202020204" pitchFamily="34" charset="0"/>
              <a:buChar char="•"/>
            </a:pPr>
            <a:r>
              <a:rPr lang="en-GB" dirty="0"/>
              <a:t>3.353.943 patients possess a </a:t>
            </a:r>
            <a:r>
              <a:rPr lang="en-GB" dirty="0" err="1"/>
              <a:t>SumEHR</a:t>
            </a:r>
            <a:r>
              <a:rPr lang="en-GB" dirty="0"/>
              <a:t> in a health vault</a:t>
            </a:r>
          </a:p>
          <a:p>
            <a:pPr lvl="1">
              <a:buFont typeface="Arial" panose="020B0604020202020204" pitchFamily="34" charset="0"/>
              <a:buChar char="•"/>
            </a:pPr>
            <a:r>
              <a:rPr lang="en-GB" dirty="0" err="1"/>
              <a:t>SumEHR</a:t>
            </a:r>
            <a:r>
              <a:rPr lang="en-GB" dirty="0"/>
              <a:t> v2 is being implemented</a:t>
            </a:r>
          </a:p>
          <a:p>
            <a:pPr lvl="1">
              <a:buFont typeface="Arial" panose="020B0604020202020204" pitchFamily="34" charset="0"/>
              <a:buChar char="•"/>
            </a:pPr>
            <a:r>
              <a:rPr lang="en-GB" dirty="0"/>
              <a:t>need to improve the quality of information in the </a:t>
            </a:r>
            <a:r>
              <a:rPr lang="en-GB" dirty="0" err="1"/>
              <a:t>SumEHR</a:t>
            </a:r>
            <a:r>
              <a:rPr lang="en-GB" dirty="0"/>
              <a:t> =&gt; adaptation of registration criteria for GP software</a:t>
            </a:r>
          </a:p>
          <a:p>
            <a:endParaRPr lang="nl-BE" dirty="0" smtClean="0"/>
          </a:p>
          <a:p>
            <a:endParaRPr lang="nl-BE" dirty="0" smtClean="0"/>
          </a:p>
          <a:p>
            <a:endParaRPr lang="nl-BE" dirty="0"/>
          </a:p>
        </p:txBody>
      </p:sp>
      <p:sp>
        <p:nvSpPr>
          <p:cNvPr id="5" name="Slide Number Placeholder 4"/>
          <p:cNvSpPr>
            <a:spLocks noGrp="1"/>
          </p:cNvSpPr>
          <p:nvPr>
            <p:ph type="sldNum" sz="quarter" idx="4"/>
          </p:nvPr>
        </p:nvSpPr>
        <p:spPr/>
        <p:txBody>
          <a:bodyPr/>
          <a:lstStyle/>
          <a:p>
            <a:r>
              <a:rPr lang="en-GB"/>
              <a:t> </a:t>
            </a:r>
            <a:fld id="{30A9230E-FFBB-4CCB-ABD7-198084EDE768}" type="slidenum">
              <a:rPr lang="fr-BE" smtClean="0"/>
              <a:pPr/>
              <a:t>7</a:t>
            </a:fld>
            <a:r>
              <a:rPr lang="en-GB"/>
              <a:t> </a:t>
            </a:r>
          </a:p>
        </p:txBody>
      </p:sp>
    </p:spTree>
    <p:extLst>
      <p:ext uri="{BB962C8B-B14F-4D97-AF65-F5344CB8AC3E}">
        <p14:creationId xmlns:p14="http://schemas.microsoft.com/office/powerpoint/2010/main" val="366281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EHR </a:t>
            </a:r>
            <a:r>
              <a:rPr lang="en-GB" dirty="0"/>
              <a:t>structure</a:t>
            </a:r>
          </a:p>
        </p:txBody>
      </p:sp>
      <p:sp>
        <p:nvSpPr>
          <p:cNvPr id="3" name="AutoShape 2" descr="Résultat de recherche d'images pour &quot;medische software&quot;"/>
          <p:cNvSpPr>
            <a:spLocks noChangeAspect="1" noChangeArrowheads="1"/>
          </p:cNvSpPr>
          <p:nvPr/>
        </p:nvSpPr>
        <p:spPr bwMode="auto">
          <a:xfrm>
            <a:off x="444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 name="Picture 3"/>
          <p:cNvPicPr>
            <a:picLocks noChangeAspect="1"/>
          </p:cNvPicPr>
          <p:nvPr/>
        </p:nvPicPr>
        <p:blipFill>
          <a:blip r:embed="rId3"/>
          <a:stretch>
            <a:fillRect/>
          </a:stretch>
        </p:blipFill>
        <p:spPr>
          <a:xfrm>
            <a:off x="749300" y="1045245"/>
            <a:ext cx="7416824" cy="4783852"/>
          </a:xfrm>
          <a:prstGeom prst="rect">
            <a:avLst/>
          </a:prstGeom>
        </p:spPr>
      </p:pic>
      <p:sp>
        <p:nvSpPr>
          <p:cNvPr id="6" name="Slide Number Placeholder 5"/>
          <p:cNvSpPr>
            <a:spLocks noGrp="1"/>
          </p:cNvSpPr>
          <p:nvPr>
            <p:ph type="sldNum" sz="quarter" idx="4"/>
          </p:nvPr>
        </p:nvSpPr>
        <p:spPr/>
        <p:txBody>
          <a:bodyPr/>
          <a:lstStyle/>
          <a:p>
            <a:r>
              <a:rPr lang="en-GB"/>
              <a:t> </a:t>
            </a:r>
            <a:fld id="{30A9230E-FFBB-4CCB-ABD7-198084EDE768}" type="slidenum">
              <a:rPr lang="fr-BE" smtClean="0"/>
              <a:pPr/>
              <a:t>8</a:t>
            </a:fld>
            <a:r>
              <a:rPr lang="en-GB"/>
              <a:t> </a:t>
            </a:r>
          </a:p>
        </p:txBody>
      </p:sp>
    </p:spTree>
    <p:extLst>
      <p:ext uri="{BB962C8B-B14F-4D97-AF65-F5344CB8AC3E}">
        <p14:creationId xmlns:p14="http://schemas.microsoft.com/office/powerpoint/2010/main" val="2437092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SumEHR</a:t>
            </a:r>
          </a:p>
        </p:txBody>
      </p:sp>
      <p:pic>
        <p:nvPicPr>
          <p:cNvPr id="2050" name="Picture 2" descr="Résultat de recherche d'images pour &quot;sumeh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1124744"/>
            <a:ext cx="8960994" cy="50405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r>
              <a:rPr lang="en-GB"/>
              <a:t> </a:t>
            </a:r>
            <a:fld id="{30A9230E-FFBB-4CCB-ABD7-198084EDE768}" type="slidenum">
              <a:rPr lang="fr-BE" smtClean="0"/>
              <a:pPr/>
              <a:t>9</a:t>
            </a:fld>
            <a:r>
              <a:rPr lang="en-GB"/>
              <a:t> </a:t>
            </a:r>
          </a:p>
        </p:txBody>
      </p:sp>
    </p:spTree>
    <p:extLst>
      <p:ext uri="{BB962C8B-B14F-4D97-AF65-F5344CB8AC3E}">
        <p14:creationId xmlns:p14="http://schemas.microsoft.com/office/powerpoint/2010/main" val="141058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TotalTime>
  <Words>4300</Words>
  <Application>Microsoft Office PowerPoint</Application>
  <PresentationFormat>A4 Paper (210x297 mm)</PresentationFormat>
  <Paragraphs>550</Paragraphs>
  <Slides>66</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66</vt:i4>
      </vt:variant>
    </vt:vector>
  </HeadingPairs>
  <TitlesOfParts>
    <vt:vector size="75" baseType="lpstr">
      <vt:lpstr>Arial</vt:lpstr>
      <vt:lpstr>Calibri</vt:lpstr>
      <vt:lpstr>Consolas</vt:lpstr>
      <vt:lpstr>Gill Sans</vt:lpstr>
      <vt:lpstr>Gill Sans Light</vt:lpstr>
      <vt:lpstr>Times New Roman</vt:lpstr>
      <vt:lpstr>Wingdings</vt:lpstr>
      <vt:lpstr>1_Custom Design</vt:lpstr>
      <vt:lpstr>2_Custom Design</vt:lpstr>
      <vt:lpstr>The eHealth plan 2019-2021: what are the eHealth achievements and what can we expect ?</vt:lpstr>
      <vt:lpstr>Roadmap 3.0 (2019-2021) is interfederal</vt:lpstr>
      <vt:lpstr>Roadmap 3.0 (2019-2021) with 7 clusters</vt:lpstr>
      <vt:lpstr>Roadmap 3.0 (2019-2021) covers 44 projects</vt:lpstr>
      <vt:lpstr>The Roadmap 3.0 (2019-2021)  has specific accents</vt:lpstr>
      <vt:lpstr>The Roadmap 3.0 (2019-2021) involves continuity</vt:lpstr>
      <vt:lpstr>Roadmap 2.0: health care providers</vt:lpstr>
      <vt:lpstr>EHR structure</vt:lpstr>
      <vt:lpstr>SumEHR</vt:lpstr>
      <vt:lpstr>Roadmap 2.0: health care providers</vt:lpstr>
      <vt:lpstr>Hubs &amp; metahub</vt:lpstr>
      <vt:lpstr>Hubs &amp; metahub</vt:lpstr>
      <vt:lpstr>Health vaults</vt:lpstr>
      <vt:lpstr>Basic architecture</vt:lpstr>
      <vt:lpstr>Data sharing consent</vt:lpstr>
      <vt:lpstr>Roadmap 2.0: health care providers</vt:lpstr>
      <vt:lpstr>Hospitals: Belgian Meaningful Use Criteria</vt:lpstr>
      <vt:lpstr>Action 2: hospital EPR</vt:lpstr>
      <vt:lpstr>Roadmap 2.0: health care providers</vt:lpstr>
      <vt:lpstr>Electronic prescription with Recip-e code</vt:lpstr>
      <vt:lpstr>Complete electronic prescription</vt:lpstr>
      <vt:lpstr>Electronic Medical Prescription</vt:lpstr>
      <vt:lpstr>Roadmap 2.0: health care providers</vt:lpstr>
      <vt:lpstr>Roadmap 2.0: health care providers</vt:lpstr>
      <vt:lpstr>Roadmap 2.0: health care providers</vt:lpstr>
      <vt:lpstr>eHealthBox</vt:lpstr>
      <vt:lpstr>Roadmap 2.0: health care providers</vt:lpstr>
      <vt:lpstr>Mobile health apps</vt:lpstr>
      <vt:lpstr>Mobile health apps - Validation pyramid</vt:lpstr>
      <vt:lpstr>Roadmap 2.0: health care providers</vt:lpstr>
      <vt:lpstr>Roadmap 2.0: health care providers</vt:lpstr>
      <vt:lpstr>Roadmap 3.0: health insurance funds</vt:lpstr>
      <vt:lpstr>Roadmap 2.0: health care providers</vt:lpstr>
      <vt:lpstr>UPPAD</vt:lpstr>
      <vt:lpstr>Roadmap 2.0: patients</vt:lpstr>
      <vt:lpstr>MijnGezondheid</vt:lpstr>
      <vt:lpstr>MijnGezondheid</vt:lpstr>
      <vt:lpstr>MijnGezondheid</vt:lpstr>
      <vt:lpstr>MijnGezondheid</vt:lpstr>
      <vt:lpstr>Authentication resources</vt:lpstr>
      <vt:lpstr>A few numbers</vt:lpstr>
      <vt:lpstr>Roadmap 2.0: patients</vt:lpstr>
      <vt:lpstr>Roadmap 2.0: patients</vt:lpstr>
      <vt:lpstr>Roadmap 2.0: patients</vt:lpstr>
      <vt:lpstr>www.status.ehealth.fgov.be</vt:lpstr>
      <vt:lpstr>PowerPoint Presentation</vt:lpstr>
      <vt:lpstr>PowerPoint Presentation</vt:lpstr>
      <vt:lpstr>PowerPoint Presentation</vt:lpstr>
      <vt:lpstr>Interim conclusion</vt:lpstr>
      <vt:lpstr>Roadmap 3.0 - Fundamentals (1/2)</vt:lpstr>
      <vt:lpstr>Roadmap 3.0 - Fundamentals (2/2)</vt:lpstr>
      <vt:lpstr>Roadmap 3.0 - Transversal</vt:lpstr>
      <vt:lpstr>Roadmap 3.0 - Support</vt:lpstr>
      <vt:lpstr>Roadmap 3.0 - Operational excellence (1/3)</vt:lpstr>
      <vt:lpstr>Roadmap 3.0 - Operational excellence (2/3)</vt:lpstr>
      <vt:lpstr>Roadmap 3.0 - Operational excellence (3/3)</vt:lpstr>
      <vt:lpstr>Roadmap 3.0 - Health care providers and institutions (1/5)</vt:lpstr>
      <vt:lpstr>Roadmap 3.0 - Health care providers and institutions (2/5)</vt:lpstr>
      <vt:lpstr>Roadmap 3.0 - Health care providers and institutions (3/5)</vt:lpstr>
      <vt:lpstr>Roadmap 3.0 - Health care providers and institutions (4/5)</vt:lpstr>
      <vt:lpstr>Roadmap 3.0 - Health care providers and institutions (5/5)</vt:lpstr>
      <vt:lpstr>Roadmap 3.0 - The patient as co-pilot</vt:lpstr>
      <vt:lpstr>Roadmap 3.0 - eHealth and health insurance funds (1/3)</vt:lpstr>
      <vt:lpstr>Roadmap 3.0 - eHealth and health insurance funds (2/3)</vt:lpstr>
      <vt:lpstr>Roadmap 3.0 - eHealth and health insurance funds (3/3)</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 (KSZ-BCSS)</cp:lastModifiedBy>
  <cp:revision>135</cp:revision>
  <dcterms:created xsi:type="dcterms:W3CDTF">2017-09-11T11:22:14Z</dcterms:created>
  <dcterms:modified xsi:type="dcterms:W3CDTF">2019-09-17T12:19:10Z</dcterms:modified>
</cp:coreProperties>
</file>