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69"/>
  </p:notesMasterIdLst>
  <p:handoutMasterIdLst>
    <p:handoutMasterId r:id="rId70"/>
  </p:handoutMasterIdLst>
  <p:sldIdLst>
    <p:sldId id="334" r:id="rId2"/>
    <p:sldId id="525" r:id="rId3"/>
    <p:sldId id="443" r:id="rId4"/>
    <p:sldId id="433" r:id="rId5"/>
    <p:sldId id="434" r:id="rId6"/>
    <p:sldId id="435" r:id="rId7"/>
    <p:sldId id="436" r:id="rId8"/>
    <p:sldId id="439" r:id="rId9"/>
    <p:sldId id="440" r:id="rId10"/>
    <p:sldId id="517" r:id="rId11"/>
    <p:sldId id="448" r:id="rId12"/>
    <p:sldId id="519" r:id="rId13"/>
    <p:sldId id="442" r:id="rId14"/>
    <p:sldId id="444" r:id="rId15"/>
    <p:sldId id="511" r:id="rId16"/>
    <p:sldId id="471" r:id="rId17"/>
    <p:sldId id="521" r:id="rId18"/>
    <p:sldId id="522" r:id="rId19"/>
    <p:sldId id="523" r:id="rId20"/>
    <p:sldId id="524" r:id="rId21"/>
    <p:sldId id="466" r:id="rId22"/>
    <p:sldId id="470" r:id="rId23"/>
    <p:sldId id="477" r:id="rId24"/>
    <p:sldId id="478" r:id="rId25"/>
    <p:sldId id="476" r:id="rId26"/>
    <p:sldId id="512" r:id="rId27"/>
    <p:sldId id="487" r:id="rId28"/>
    <p:sldId id="472" r:id="rId29"/>
    <p:sldId id="480" r:id="rId30"/>
    <p:sldId id="479" r:id="rId31"/>
    <p:sldId id="520" r:id="rId32"/>
    <p:sldId id="481" r:id="rId33"/>
    <p:sldId id="482" r:id="rId34"/>
    <p:sldId id="488" r:id="rId35"/>
    <p:sldId id="489" r:id="rId36"/>
    <p:sldId id="483" r:id="rId37"/>
    <p:sldId id="484" r:id="rId38"/>
    <p:sldId id="474" r:id="rId39"/>
    <p:sldId id="513" r:id="rId40"/>
    <p:sldId id="514" r:id="rId41"/>
    <p:sldId id="492" r:id="rId42"/>
    <p:sldId id="507" r:id="rId43"/>
    <p:sldId id="515" r:id="rId44"/>
    <p:sldId id="516" r:id="rId45"/>
    <p:sldId id="451" r:id="rId46"/>
    <p:sldId id="455" r:id="rId47"/>
    <p:sldId id="490" r:id="rId48"/>
    <p:sldId id="446" r:id="rId49"/>
    <p:sldId id="447" r:id="rId50"/>
    <p:sldId id="499" r:id="rId51"/>
    <p:sldId id="491" r:id="rId52"/>
    <p:sldId id="495" r:id="rId53"/>
    <p:sldId id="493" r:id="rId54"/>
    <p:sldId id="501" r:id="rId55"/>
    <p:sldId id="506" r:id="rId56"/>
    <p:sldId id="505" r:id="rId57"/>
    <p:sldId id="502" r:id="rId58"/>
    <p:sldId id="496" r:id="rId59"/>
    <p:sldId id="494" r:id="rId60"/>
    <p:sldId id="445" r:id="rId61"/>
    <p:sldId id="463" r:id="rId62"/>
    <p:sldId id="498" r:id="rId63"/>
    <p:sldId id="497" r:id="rId64"/>
    <p:sldId id="504" r:id="rId65"/>
    <p:sldId id="464" r:id="rId66"/>
    <p:sldId id="441" r:id="rId67"/>
    <p:sldId id="366" r:id="rId68"/>
  </p:sldIdLst>
  <p:sldSz cx="9144000" cy="6858000" type="screen4x3"/>
  <p:notesSz cx="6797675" cy="9926638"/>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C92"/>
    <a:srgbClr val="008080"/>
    <a:srgbClr val="009999"/>
    <a:srgbClr val="5F5F5F"/>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998" autoAdjust="0"/>
  </p:normalViewPr>
  <p:slideViewPr>
    <p:cSldViewPr>
      <p:cViewPr varScale="1">
        <p:scale>
          <a:sx n="81" d="100"/>
          <a:sy n="81" d="100"/>
        </p:scale>
        <p:origin x="1483" y="72"/>
      </p:cViewPr>
      <p:guideLst>
        <p:guide orient="horz" pos="2160"/>
        <p:guide pos="2880"/>
      </p:guideLst>
    </p:cSldViewPr>
  </p:slideViewPr>
  <p:outlineViewPr>
    <p:cViewPr>
      <p:scale>
        <a:sx n="33" d="100"/>
        <a:sy n="33" d="100"/>
      </p:scale>
      <p:origin x="0" y="4584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image" Target="../media/image16.jpeg"/><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image" Target="../media/image16.jpeg"/><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t>Coordination de sous-processus électroniques</a:t>
          </a:r>
          <a:endParaRPr lang="fr-BE"/>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t>Portail </a:t>
          </a:r>
          <a:endParaRPr lang="fr-BE"/>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t>Gestion intégrée des utilisateurs et des accès</a:t>
          </a:r>
          <a:endParaRPr lang="fr-BE"/>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t>Gestion de loggings</a:t>
          </a:r>
          <a:endParaRPr lang="fr-BE"/>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t>Système de chiffrement end-to-end</a:t>
          </a:r>
          <a:endParaRPr lang="fr-BE"/>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smtClean="0">
              <a:solidFill>
                <a:srgbClr val="3E6E5A"/>
              </a:solidFill>
            </a:rPr>
            <a:t>eHealth</a:t>
          </a:r>
          <a:r>
            <a:rPr dirty="0"/>
            <a:t>Box</a:t>
          </a:r>
          <a:endParaRPr lang="fr-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fr-BE"/>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t>Codage et anonymisation</a:t>
          </a:r>
          <a:endParaRPr lang="fr-BE"/>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t>Consultation du registre national et des registres BCSS</a:t>
          </a:r>
          <a:endParaRPr lang="fr-BE"/>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t>Répertoire des références (metahub)</a:t>
          </a:r>
          <a:endParaRPr lang="fr-BE"/>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nl-NL"/>
        </a:p>
      </dgm:t>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custLinFactNeighborX="2389" custLinFactNeighborY="-9374">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t>
        <a:bodyPr/>
        <a:lstStyle/>
        <a:p>
          <a:endParaRPr lang="nl-NL"/>
        </a:p>
      </dgm:t>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t>
        <a:bodyPr/>
        <a:lstStyle/>
        <a:p>
          <a:endParaRPr lang="nl-NL"/>
        </a:p>
      </dgm:t>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t>
        <a:bodyPr/>
        <a:lstStyle/>
        <a:p>
          <a:endParaRPr lang="nl-NL"/>
        </a:p>
      </dgm:t>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t>
        <a:bodyPr/>
        <a:lstStyle/>
        <a:p>
          <a:endParaRPr lang="nl-NL"/>
        </a:p>
      </dgm:t>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t>
        <a:bodyPr/>
        <a:lstStyle/>
        <a:p>
          <a:endParaRPr lang="nl-NL"/>
        </a:p>
      </dgm:t>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t>
        <a:bodyPr/>
        <a:lstStyle/>
        <a:p>
          <a:endParaRPr lang="nl-NL"/>
        </a:p>
      </dgm:t>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dgm:spPr>
      <dgm:t>
        <a:bodyPr/>
        <a:lstStyle/>
        <a:p>
          <a:endParaRPr lang="nl-NL"/>
        </a:p>
      </dgm:t>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t>
        <a:bodyPr/>
        <a:lstStyle/>
        <a:p>
          <a:endParaRPr lang="nl-NL"/>
        </a:p>
      </dgm:t>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t>
        <a:bodyPr/>
        <a:lstStyle/>
        <a:p>
          <a:endParaRPr lang="nl-NL"/>
        </a:p>
      </dgm:t>
    </dgm:pt>
  </dgm:ptLst>
  <dgm:cxnLst>
    <dgm:cxn modelId="{5C06FC25-7CBC-48A3-A8F4-31FB5A00914B}" type="presOf" srcId="{81FDCA61-7A32-4339-89E8-DD3704FB86F4}" destId="{6F6ACCCA-7573-4F27-BB76-D1BFA52EAEE3}"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F98E81DA-43CC-40A1-A1DB-44DC74E68A1C}" type="presOf" srcId="{F9B22A10-E2AD-420E-86FD-C6A619FB34C3}" destId="{610D24CD-EC64-4585-8806-7B24163BBCA5}" srcOrd="0" destOrd="0" presId="urn:microsoft.com/office/officeart/2008/layout/PictureStrips"/>
    <dgm:cxn modelId="{C4084BF0-F635-4676-89A9-D65F024FF168}" srcId="{D1B0C0D0-7AB7-487B-ADF8-3BB3DD4E9EE7}" destId="{AE2357B3-F8D1-4E13-B807-E393E9FC5539}" srcOrd="2" destOrd="0" parTransId="{DF983F23-5BAE-428F-AFD9-BF0943C63ACC}" sibTransId="{486EB6E6-F0BE-4E7B-A3F0-7DC5C5021754}"/>
    <dgm:cxn modelId="{7B7E50D4-65C6-4E3C-995E-1A1ABF6FDBCF}" srcId="{D1B0C0D0-7AB7-487B-ADF8-3BB3DD4E9EE7}" destId="{81FDCA61-7A32-4339-89E8-DD3704FB86F4}" srcOrd="3" destOrd="0" parTransId="{4F5E6841-070D-4563-B23E-8C64EC2E827B}" sibTransId="{4922DE05-E610-4796-BFBC-E068300788D1}"/>
    <dgm:cxn modelId="{CC45C244-F087-45DB-8A50-E280F3B06341}" type="presOf" srcId="{AE2357B3-F8D1-4E13-B807-E393E9FC5539}" destId="{DC5DD086-89E5-4CD9-B1D2-0E7FF2C522A2}" srcOrd="0" destOrd="0" presId="urn:microsoft.com/office/officeart/2008/layout/PictureStrips"/>
    <dgm:cxn modelId="{B9A28BC5-23C7-4481-9278-A71F60DE95D9}" type="presOf" srcId="{E7919EDD-7680-4985-B198-1CBB0F9E96AC}" destId="{7A8D609C-F894-4686-8594-F633FD78C201}" srcOrd="0" destOrd="0" presId="urn:microsoft.com/office/officeart/2008/layout/PictureStrips"/>
    <dgm:cxn modelId="{78A526BC-B1D1-458D-BA60-C8ECC791D5A5}" type="presOf" srcId="{ADE4E262-EB9E-448C-8B46-6B6521E6B92F}" destId="{E0757731-3698-433B-8E7C-2EB749869931}" srcOrd="0" destOrd="0" presId="urn:microsoft.com/office/officeart/2008/layout/PictureStrips"/>
    <dgm:cxn modelId="{CB90575B-49B5-447E-974D-072B5B5F7D54}" type="presOf" srcId="{DE482DF0-5C86-4767-9CE5-54725DF28573}" destId="{4F50CB91-2850-4662-936D-F5CF85EB32D2}" srcOrd="0" destOrd="0" presId="urn:microsoft.com/office/officeart/2008/layout/PictureStrips"/>
    <dgm:cxn modelId="{5C7F3C2D-C6DE-4BA9-BF56-92A8B0DF7C62}" type="presOf" srcId="{426C232F-332D-4FF2-A820-7A068898BF0D}" destId="{A9AE0183-4578-4303-9373-BBB0DAF179FE}" srcOrd="0" destOrd="0" presId="urn:microsoft.com/office/officeart/2008/layout/PictureStrips"/>
    <dgm:cxn modelId="{62233745-3DC7-4513-AFFE-85579EDF5340}" srcId="{D1B0C0D0-7AB7-487B-ADF8-3BB3DD4E9EE7}" destId="{3069D4A7-A9EB-432B-8415-5BE83922B144}" srcOrd="6" destOrd="0" parTransId="{9A7D73A8-C0A9-4B8A-9838-7588537C14AA}" sibTransId="{DFE1D077-B434-438C-B525-DD545C84AAA3}"/>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4DBA0ABE-5D2B-4E7C-B4C8-5687388004CA}" type="presOf" srcId="{D1B0C0D0-7AB7-487B-ADF8-3BB3DD4E9EE7}" destId="{9E029134-162C-442E-A062-F55ADB999C33}"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035E5AA7-B63C-452A-844D-11C6602CB454}" type="presOf" srcId="{66800CA2-1263-488B-9901-BF5AA9A26379}" destId="{22C56DC3-2158-416C-A2CA-0A41276F6E72}" srcOrd="0" destOrd="0" presId="urn:microsoft.com/office/officeart/2008/layout/PictureStrips"/>
    <dgm:cxn modelId="{D29CA5C8-1206-47B9-BB1F-75D2E9128155}" type="presOf" srcId="{3069D4A7-A9EB-432B-8415-5BE83922B144}" destId="{9C5C0C8B-F255-4694-B3C6-8BE7DBC5F7E5}" srcOrd="0" destOrd="0" presId="urn:microsoft.com/office/officeart/2008/layout/PictureStrips"/>
    <dgm:cxn modelId="{DB050EC4-F2AC-4ACB-BEFA-69C14AE7D74E}" srcId="{D1B0C0D0-7AB7-487B-ADF8-3BB3DD4E9EE7}" destId="{ADE4E262-EB9E-448C-8B46-6B6521E6B92F}" srcOrd="8" destOrd="0" parTransId="{28664F9A-4277-4158-A312-1D48A34DD546}" sibTransId="{DC8C0C9F-FA74-4A97-BA58-15F42B37D9FB}"/>
    <dgm:cxn modelId="{31A3390D-8881-4F0A-A638-9C2E1EE77DE6}" type="presOf" srcId="{53250AAA-89D6-4377-B3C0-0E5BF972A3C0}" destId="{411BB13E-A3FD-42F9-8D3A-DD2DDC4A3516}"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3AA5B55E-BAFF-4E59-844F-0B3A890F9AB2}" srcId="{D1B0C0D0-7AB7-487B-ADF8-3BB3DD4E9EE7}" destId="{53250AAA-89D6-4377-B3C0-0E5BF972A3C0}" srcOrd="7" destOrd="0" parTransId="{470AA8AF-6A66-4DE7-8F3A-D2B315A90BE8}" sibTransId="{4828047A-C139-4049-9231-4057A0E3B9D2}"/>
    <dgm:cxn modelId="{4314935C-D5DB-4607-AD93-2E63B5FC49CD}" type="presParOf" srcId="{9E029134-162C-442E-A062-F55ADB999C33}" destId="{60E777AF-AE30-4678-946F-1FF94928EBDC}" srcOrd="0" destOrd="0" presId="urn:microsoft.com/office/officeart/2008/layout/PictureStrips"/>
    <dgm:cxn modelId="{2C66555F-BAB8-4470-8BE2-D48D9ECB4046}" type="presParOf" srcId="{60E777AF-AE30-4678-946F-1FF94928EBDC}" destId="{7A8D609C-F894-4686-8594-F633FD78C201}" srcOrd="0" destOrd="0" presId="urn:microsoft.com/office/officeart/2008/layout/PictureStrips"/>
    <dgm:cxn modelId="{2FBD3CF8-ACD5-460B-9851-6BF95B3D5A1F}" type="presParOf" srcId="{60E777AF-AE30-4678-946F-1FF94928EBDC}" destId="{8B00EC11-24E0-4E0C-8101-DB576F31F9D2}" srcOrd="1" destOrd="0" presId="urn:microsoft.com/office/officeart/2008/layout/PictureStrips"/>
    <dgm:cxn modelId="{CF6316CD-78AA-433C-A744-638EEB1B9742}" type="presParOf" srcId="{9E029134-162C-442E-A062-F55ADB999C33}" destId="{7105A6FE-D318-4A98-A922-671C581530DC}" srcOrd="1" destOrd="0" presId="urn:microsoft.com/office/officeart/2008/layout/PictureStrips"/>
    <dgm:cxn modelId="{9E2D0BD4-1D33-4442-936C-75B870A7E56C}" type="presParOf" srcId="{9E029134-162C-442E-A062-F55ADB999C33}" destId="{85CFEB57-FC52-4321-A97D-3211B5D63D4D}" srcOrd="2" destOrd="0" presId="urn:microsoft.com/office/officeart/2008/layout/PictureStrips"/>
    <dgm:cxn modelId="{6F2C9FFE-600F-4AB0-AD6F-40B74EAE3E44}" type="presParOf" srcId="{85CFEB57-FC52-4321-A97D-3211B5D63D4D}" destId="{A9AE0183-4578-4303-9373-BBB0DAF179FE}" srcOrd="0" destOrd="0" presId="urn:microsoft.com/office/officeart/2008/layout/PictureStrips"/>
    <dgm:cxn modelId="{479D1488-4A34-41AE-88D1-C3E5C100E32B}" type="presParOf" srcId="{85CFEB57-FC52-4321-A97D-3211B5D63D4D}" destId="{17BB8C5E-ACC5-4AEA-AC3B-15C53CC548C0}" srcOrd="1" destOrd="0" presId="urn:microsoft.com/office/officeart/2008/layout/PictureStrips"/>
    <dgm:cxn modelId="{F99204A0-41BD-4BD3-B471-FDF98817E57C}" type="presParOf" srcId="{9E029134-162C-442E-A062-F55ADB999C33}" destId="{3DF2FDF0-8F29-4351-969E-A1025413C53F}" srcOrd="3" destOrd="0" presId="urn:microsoft.com/office/officeart/2008/layout/PictureStrips"/>
    <dgm:cxn modelId="{61BC224F-0D60-46C3-86CC-738B63B141CD}" type="presParOf" srcId="{9E029134-162C-442E-A062-F55ADB999C33}" destId="{51949F69-36F9-42ED-A197-4A357D3FCC84}" srcOrd="4" destOrd="0" presId="urn:microsoft.com/office/officeart/2008/layout/PictureStrips"/>
    <dgm:cxn modelId="{2D2E280D-C491-40DA-9B09-39242499BD76}" type="presParOf" srcId="{51949F69-36F9-42ED-A197-4A357D3FCC84}" destId="{DC5DD086-89E5-4CD9-B1D2-0E7FF2C522A2}" srcOrd="0" destOrd="0" presId="urn:microsoft.com/office/officeart/2008/layout/PictureStrips"/>
    <dgm:cxn modelId="{F2FC50AE-6CE6-4024-BC4A-EC3BB8A2EE4D}" type="presParOf" srcId="{51949F69-36F9-42ED-A197-4A357D3FCC84}" destId="{DEDE190B-7605-44A7-B19B-482157C4ED09}" srcOrd="1" destOrd="0" presId="urn:microsoft.com/office/officeart/2008/layout/PictureStrips"/>
    <dgm:cxn modelId="{54A13BD1-E2F7-475E-8C52-71AC3BBEDAA3}" type="presParOf" srcId="{9E029134-162C-442E-A062-F55ADB999C33}" destId="{800A896D-7DD0-4D28-BE08-D3B8F3F2A8C6}" srcOrd="5" destOrd="0" presId="urn:microsoft.com/office/officeart/2008/layout/PictureStrips"/>
    <dgm:cxn modelId="{3272F846-E5A4-45D5-8825-F7D71042565B}" type="presParOf" srcId="{9E029134-162C-442E-A062-F55ADB999C33}" destId="{09DCF082-D387-4036-A517-A57508B9F296}" srcOrd="6" destOrd="0" presId="urn:microsoft.com/office/officeart/2008/layout/PictureStrips"/>
    <dgm:cxn modelId="{468DFF91-E8BD-420B-934A-D4CAFA963539}" type="presParOf" srcId="{09DCF082-D387-4036-A517-A57508B9F296}" destId="{6F6ACCCA-7573-4F27-BB76-D1BFA52EAEE3}" srcOrd="0" destOrd="0" presId="urn:microsoft.com/office/officeart/2008/layout/PictureStrips"/>
    <dgm:cxn modelId="{0FCFE9FF-041D-46E4-9EFD-6EC83C1512F0}" type="presParOf" srcId="{09DCF082-D387-4036-A517-A57508B9F296}" destId="{F94043AE-FBAE-4418-8D10-10B1481C95AF}" srcOrd="1" destOrd="0" presId="urn:microsoft.com/office/officeart/2008/layout/PictureStrips"/>
    <dgm:cxn modelId="{F480DBB3-05B0-474F-BF7D-C9DCB2A9AB3C}" type="presParOf" srcId="{9E029134-162C-442E-A062-F55ADB999C33}" destId="{2F838AD4-66C5-4737-8D8D-66F3281C6FE1}" srcOrd="7" destOrd="0" presId="urn:microsoft.com/office/officeart/2008/layout/PictureStrips"/>
    <dgm:cxn modelId="{F3C44DF0-011D-4B5C-A592-9AADAEE94B7D}" type="presParOf" srcId="{9E029134-162C-442E-A062-F55ADB999C33}" destId="{0F749A16-F5F6-45E8-9E08-2382EA901724}" srcOrd="8" destOrd="0" presId="urn:microsoft.com/office/officeart/2008/layout/PictureStrips"/>
    <dgm:cxn modelId="{CB7714BF-E043-4B41-BE4D-6D5456CCB9FA}" type="presParOf" srcId="{0F749A16-F5F6-45E8-9E08-2382EA901724}" destId="{610D24CD-EC64-4585-8806-7B24163BBCA5}" srcOrd="0" destOrd="0" presId="urn:microsoft.com/office/officeart/2008/layout/PictureStrips"/>
    <dgm:cxn modelId="{DC71D5A4-F341-4B5F-AD8E-A7849D099A66}" type="presParOf" srcId="{0F749A16-F5F6-45E8-9E08-2382EA901724}" destId="{1D377189-38FA-44FB-9886-A25D865375A4}" srcOrd="1" destOrd="0" presId="urn:microsoft.com/office/officeart/2008/layout/PictureStrips"/>
    <dgm:cxn modelId="{E857F011-558D-4B1A-8573-D4B2FEB4D236}" type="presParOf" srcId="{9E029134-162C-442E-A062-F55ADB999C33}" destId="{D0690CA7-5AC0-41CF-B946-24781BCFD1A5}" srcOrd="9" destOrd="0" presId="urn:microsoft.com/office/officeart/2008/layout/PictureStrips"/>
    <dgm:cxn modelId="{54C8F472-65EA-4A32-814A-59E8CE1B13D9}" type="presParOf" srcId="{9E029134-162C-442E-A062-F55ADB999C33}" destId="{B7B3EDE5-7630-4030-822E-F5E4C9706E85}" srcOrd="10" destOrd="0" presId="urn:microsoft.com/office/officeart/2008/layout/PictureStrips"/>
    <dgm:cxn modelId="{1A7D605B-1423-4EEE-8A0B-27C21FBCAE54}" type="presParOf" srcId="{B7B3EDE5-7630-4030-822E-F5E4C9706E85}" destId="{4F50CB91-2850-4662-936D-F5CF85EB32D2}" srcOrd="0" destOrd="0" presId="urn:microsoft.com/office/officeart/2008/layout/PictureStrips"/>
    <dgm:cxn modelId="{16D3F4A8-0D71-4CB5-8B91-B8199C713681}" type="presParOf" srcId="{B7B3EDE5-7630-4030-822E-F5E4C9706E85}" destId="{82E38FB2-A96C-4D7A-A866-6D7BE57189A0}" srcOrd="1" destOrd="0" presId="urn:microsoft.com/office/officeart/2008/layout/PictureStrips"/>
    <dgm:cxn modelId="{697C0604-F706-4E55-ABA3-D4997B53D8C5}" type="presParOf" srcId="{9E029134-162C-442E-A062-F55ADB999C33}" destId="{FFADA039-4E63-4656-B69A-9CDE6DF7D22E}" srcOrd="11" destOrd="0" presId="urn:microsoft.com/office/officeart/2008/layout/PictureStrips"/>
    <dgm:cxn modelId="{9CEBECFD-A411-4234-84DE-10B0C884E1AD}" type="presParOf" srcId="{9E029134-162C-442E-A062-F55ADB999C33}" destId="{617E62FE-8B7F-4345-A007-B8285279A613}" srcOrd="12" destOrd="0" presId="urn:microsoft.com/office/officeart/2008/layout/PictureStrips"/>
    <dgm:cxn modelId="{5C1198CF-E454-429F-A551-7911795B0903}" type="presParOf" srcId="{617E62FE-8B7F-4345-A007-B8285279A613}" destId="{9C5C0C8B-F255-4694-B3C6-8BE7DBC5F7E5}" srcOrd="0" destOrd="0" presId="urn:microsoft.com/office/officeart/2008/layout/PictureStrips"/>
    <dgm:cxn modelId="{E378BEAE-B996-415B-983C-4FB7902A3CD2}" type="presParOf" srcId="{617E62FE-8B7F-4345-A007-B8285279A613}" destId="{A9E14B50-194E-4A93-B9D9-20BB56D81973}" srcOrd="1" destOrd="0" presId="urn:microsoft.com/office/officeart/2008/layout/PictureStrips"/>
    <dgm:cxn modelId="{D65768D7-45FF-4616-9177-87AA7DA5A1F1}" type="presParOf" srcId="{9E029134-162C-442E-A062-F55ADB999C33}" destId="{CC5C64CB-AB52-41A1-B231-D8699C0C625F}" srcOrd="13" destOrd="0" presId="urn:microsoft.com/office/officeart/2008/layout/PictureStrips"/>
    <dgm:cxn modelId="{F51C6EA3-D062-4A66-A7A1-012116027506}" type="presParOf" srcId="{9E029134-162C-442E-A062-F55ADB999C33}" destId="{F8E94CFA-B945-48E5-BE10-370DD69F16A4}" srcOrd="14" destOrd="0" presId="urn:microsoft.com/office/officeart/2008/layout/PictureStrips"/>
    <dgm:cxn modelId="{034B6964-A3A4-499D-A757-B66DD27E4B55}" type="presParOf" srcId="{F8E94CFA-B945-48E5-BE10-370DD69F16A4}" destId="{411BB13E-A3FD-42F9-8D3A-DD2DDC4A3516}" srcOrd="0" destOrd="0" presId="urn:microsoft.com/office/officeart/2008/layout/PictureStrips"/>
    <dgm:cxn modelId="{341F5BC0-FB97-466D-8A06-F1FB50A177BE}" type="presParOf" srcId="{F8E94CFA-B945-48E5-BE10-370DD69F16A4}" destId="{70C2EA1E-D7DB-4E74-806D-4590DBE781A3}" srcOrd="1" destOrd="0" presId="urn:microsoft.com/office/officeart/2008/layout/PictureStrips"/>
    <dgm:cxn modelId="{3EE59995-BFE3-4FD5-8AF6-BB28789ABD0A}" type="presParOf" srcId="{9E029134-162C-442E-A062-F55ADB999C33}" destId="{B6819F3B-727A-4EDF-BC16-FDFFBB563868}" srcOrd="15" destOrd="0" presId="urn:microsoft.com/office/officeart/2008/layout/PictureStrips"/>
    <dgm:cxn modelId="{64BA2721-2850-43CD-8D5D-C75FF7CBB70E}" type="presParOf" srcId="{9E029134-162C-442E-A062-F55ADB999C33}" destId="{BB272E9F-26C5-4655-93E5-F3616BF119CC}" srcOrd="16" destOrd="0" presId="urn:microsoft.com/office/officeart/2008/layout/PictureStrips"/>
    <dgm:cxn modelId="{D6A8844A-443A-4A74-A284-93EF459BA35D}" type="presParOf" srcId="{BB272E9F-26C5-4655-93E5-F3616BF119CC}" destId="{E0757731-3698-433B-8E7C-2EB749869931}" srcOrd="0" destOrd="0" presId="urn:microsoft.com/office/officeart/2008/layout/PictureStrips"/>
    <dgm:cxn modelId="{E2D4790B-D4D0-46B5-8F4E-6DD5C99E2851}" type="presParOf" srcId="{BB272E9F-26C5-4655-93E5-F3616BF119CC}" destId="{139FD9EA-3509-4D4C-98D4-BC741BA871D8}" srcOrd="1" destOrd="0" presId="urn:microsoft.com/office/officeart/2008/layout/PictureStrips"/>
    <dgm:cxn modelId="{4B2B5638-802D-45DC-B1C6-4F2B62A804E1}" type="presParOf" srcId="{9E029134-162C-442E-A062-F55ADB999C33}" destId="{979B97D2-0F97-437F-8686-ABD1B910F38F}" srcOrd="17" destOrd="0" presId="urn:microsoft.com/office/officeart/2008/layout/PictureStrips"/>
    <dgm:cxn modelId="{ED5EBDF0-5D17-46AB-A472-19BAF0200389}" type="presParOf" srcId="{9E029134-162C-442E-A062-F55ADB999C33}" destId="{0216C3D0-FCC6-4B0C-AA10-7E78E85A1DE2}" srcOrd="18" destOrd="0" presId="urn:microsoft.com/office/officeart/2008/layout/PictureStrips"/>
    <dgm:cxn modelId="{3D579D28-A01C-428D-9B40-B843EBBE32B3}" type="presParOf" srcId="{0216C3D0-FCC6-4B0C-AA10-7E78E85A1DE2}" destId="{22C56DC3-2158-416C-A2CA-0A41276F6E72}" srcOrd="0" destOrd="0" presId="urn:microsoft.com/office/officeart/2008/layout/PictureStrips"/>
    <dgm:cxn modelId="{94113125-5AE8-463A-9559-E9388046B33F}"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1286428" y="276370"/>
          <a:ext cx="2450598" cy="76581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8710" tIns="60960" rIns="60960" bIns="60960" numCol="1" spcCol="1270" anchor="ctr" anchorCtr="0">
          <a:noAutofit/>
        </a:bodyPr>
        <a:lstStyle/>
        <a:p>
          <a:pPr lvl="0" algn="l" defTabSz="711200" rtl="0">
            <a:lnSpc>
              <a:spcPct val="90000"/>
            </a:lnSpc>
            <a:spcBef>
              <a:spcPct val="0"/>
            </a:spcBef>
            <a:spcAft>
              <a:spcPct val="35000"/>
            </a:spcAft>
          </a:pPr>
          <a:r>
            <a:rPr sz="1600" kern="1200"/>
            <a:t>Coordination de sous-processus électroniques</a:t>
          </a:r>
          <a:endParaRPr lang="fr-BE" sz="1600" kern="1200"/>
        </a:p>
      </dsp:txBody>
      <dsp:txXfrm>
        <a:off x="1286428" y="276370"/>
        <a:ext cx="2450598" cy="765812"/>
      </dsp:txXfrm>
    </dsp:sp>
    <dsp:sp modelId="{8B00EC11-24E0-4E0C-8101-DB576F31F9D2}">
      <dsp:nvSpPr>
        <dsp:cNvPr id="0" name=""/>
        <dsp:cNvSpPr/>
      </dsp:nvSpPr>
      <dsp:spPr>
        <a:xfrm>
          <a:off x="1184320" y="165752"/>
          <a:ext cx="536068" cy="80410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4066817" y="204582"/>
          <a:ext cx="2450598" cy="76581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8710" tIns="60960" rIns="60960" bIns="60960" numCol="1" spcCol="1270" anchor="ctr" anchorCtr="0">
          <a:noAutofit/>
        </a:bodyPr>
        <a:lstStyle/>
        <a:p>
          <a:pPr lvl="0" algn="l" defTabSz="711200" rtl="0">
            <a:lnSpc>
              <a:spcPct val="90000"/>
            </a:lnSpc>
            <a:spcBef>
              <a:spcPct val="0"/>
            </a:spcBef>
            <a:spcAft>
              <a:spcPct val="35000"/>
            </a:spcAft>
          </a:pPr>
          <a:r>
            <a:rPr sz="1600" kern="1200"/>
            <a:t>Portail </a:t>
          </a:r>
          <a:endParaRPr lang="fr-BE" sz="1600" kern="1200"/>
        </a:p>
      </dsp:txBody>
      <dsp:txXfrm>
        <a:off x="4066817" y="204582"/>
        <a:ext cx="2450598" cy="765812"/>
      </dsp:txXfrm>
    </dsp:sp>
    <dsp:sp modelId="{17BB8C5E-ACC5-4AEA-AC3B-15C53CC548C0}">
      <dsp:nvSpPr>
        <dsp:cNvPr id="0" name=""/>
        <dsp:cNvSpPr/>
      </dsp:nvSpPr>
      <dsp:spPr>
        <a:xfrm>
          <a:off x="3906164" y="165752"/>
          <a:ext cx="536068" cy="804102"/>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1286428" y="1240442"/>
          <a:ext cx="2450598" cy="76581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8710" tIns="60960" rIns="60960" bIns="60960" numCol="1" spcCol="1270" anchor="ctr" anchorCtr="0">
          <a:noAutofit/>
        </a:bodyPr>
        <a:lstStyle/>
        <a:p>
          <a:pPr lvl="0" algn="l" defTabSz="711200" rtl="0">
            <a:lnSpc>
              <a:spcPct val="90000"/>
            </a:lnSpc>
            <a:spcBef>
              <a:spcPct val="0"/>
            </a:spcBef>
            <a:spcAft>
              <a:spcPct val="35000"/>
            </a:spcAft>
          </a:pPr>
          <a:r>
            <a:rPr sz="1600" kern="1200"/>
            <a:t>Gestion intégrée des utilisateurs et des accès</a:t>
          </a:r>
          <a:endParaRPr lang="fr-BE" sz="1600" kern="1200"/>
        </a:p>
      </dsp:txBody>
      <dsp:txXfrm>
        <a:off x="1286428" y="1240442"/>
        <a:ext cx="2450598" cy="765812"/>
      </dsp:txXfrm>
    </dsp:sp>
    <dsp:sp modelId="{DEDE190B-7605-44A7-B19B-482157C4ED09}">
      <dsp:nvSpPr>
        <dsp:cNvPr id="0" name=""/>
        <dsp:cNvSpPr/>
      </dsp:nvSpPr>
      <dsp:spPr>
        <a:xfrm>
          <a:off x="1184320" y="1129825"/>
          <a:ext cx="536068" cy="80410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4008272" y="1240442"/>
          <a:ext cx="2450598" cy="76581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8710" tIns="60960" rIns="60960" bIns="60960" numCol="1" spcCol="1270" anchor="ctr" anchorCtr="0">
          <a:noAutofit/>
        </a:bodyPr>
        <a:lstStyle/>
        <a:p>
          <a:pPr lvl="0" algn="l" defTabSz="711200" rtl="0">
            <a:lnSpc>
              <a:spcPct val="90000"/>
            </a:lnSpc>
            <a:spcBef>
              <a:spcPct val="0"/>
            </a:spcBef>
            <a:spcAft>
              <a:spcPct val="35000"/>
            </a:spcAft>
          </a:pPr>
          <a:r>
            <a:rPr sz="1600" kern="1200"/>
            <a:t>Gestion de loggings</a:t>
          </a:r>
          <a:endParaRPr lang="fr-BE" sz="1600" kern="1200"/>
        </a:p>
      </dsp:txBody>
      <dsp:txXfrm>
        <a:off x="4008272" y="1240442"/>
        <a:ext cx="2450598" cy="765812"/>
      </dsp:txXfrm>
    </dsp:sp>
    <dsp:sp modelId="{F94043AE-FBAE-4418-8D10-10B1481C95AF}">
      <dsp:nvSpPr>
        <dsp:cNvPr id="0" name=""/>
        <dsp:cNvSpPr/>
      </dsp:nvSpPr>
      <dsp:spPr>
        <a:xfrm>
          <a:off x="3906164" y="1129825"/>
          <a:ext cx="536068" cy="80410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1286428" y="2204514"/>
          <a:ext cx="2450598" cy="76581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8710" tIns="60960" rIns="60960" bIns="60960" numCol="1" spcCol="1270" anchor="ctr" anchorCtr="0">
          <a:noAutofit/>
        </a:bodyPr>
        <a:lstStyle/>
        <a:p>
          <a:pPr lvl="0" algn="l" defTabSz="711200" rtl="0">
            <a:lnSpc>
              <a:spcPct val="90000"/>
            </a:lnSpc>
            <a:spcBef>
              <a:spcPct val="0"/>
            </a:spcBef>
            <a:spcAft>
              <a:spcPct val="35000"/>
            </a:spcAft>
          </a:pPr>
          <a:r>
            <a:rPr sz="1600" kern="1200"/>
            <a:t>Système de chiffrement end-to-end</a:t>
          </a:r>
          <a:endParaRPr lang="fr-BE" sz="1600" kern="1200"/>
        </a:p>
      </dsp:txBody>
      <dsp:txXfrm>
        <a:off x="1286428" y="2204514"/>
        <a:ext cx="2450598" cy="765812"/>
      </dsp:txXfrm>
    </dsp:sp>
    <dsp:sp modelId="{1D377189-38FA-44FB-9886-A25D865375A4}">
      <dsp:nvSpPr>
        <dsp:cNvPr id="0" name=""/>
        <dsp:cNvSpPr/>
      </dsp:nvSpPr>
      <dsp:spPr>
        <a:xfrm>
          <a:off x="1184320" y="2093897"/>
          <a:ext cx="536068" cy="80410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4008272" y="2204514"/>
          <a:ext cx="2450598" cy="76581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8710" tIns="60960" rIns="60960" bIns="60960" numCol="1" spcCol="1270" anchor="ctr" anchorCtr="0">
          <a:noAutofit/>
        </a:bodyPr>
        <a:lstStyle/>
        <a:p>
          <a:pPr lvl="0" algn="l" defTabSz="711200" rtl="0">
            <a:lnSpc>
              <a:spcPct val="90000"/>
            </a:lnSpc>
            <a:spcBef>
              <a:spcPct val="0"/>
            </a:spcBef>
            <a:spcAft>
              <a:spcPct val="35000"/>
            </a:spcAft>
          </a:pPr>
          <a:r>
            <a:rPr lang="fr-BE" sz="1600" kern="1200" dirty="0" smtClean="0">
              <a:solidFill>
                <a:srgbClr val="3E6E5A"/>
              </a:solidFill>
            </a:rPr>
            <a:t>eHealth</a:t>
          </a:r>
          <a:r>
            <a:rPr sz="1600" kern="1200" dirty="0"/>
            <a:t>Box</a:t>
          </a:r>
          <a:endParaRPr lang="fr-BE" sz="1600" kern="1200" dirty="0"/>
        </a:p>
      </dsp:txBody>
      <dsp:txXfrm>
        <a:off x="4008272" y="2204514"/>
        <a:ext cx="2450598" cy="765812"/>
      </dsp:txXfrm>
    </dsp:sp>
    <dsp:sp modelId="{82E38FB2-A96C-4D7A-A866-6D7BE57189A0}">
      <dsp:nvSpPr>
        <dsp:cNvPr id="0" name=""/>
        <dsp:cNvSpPr/>
      </dsp:nvSpPr>
      <dsp:spPr>
        <a:xfrm>
          <a:off x="3906164" y="2093897"/>
          <a:ext cx="536068" cy="804102"/>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1286428" y="3168586"/>
          <a:ext cx="2450598" cy="76581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8710" tIns="60960" rIns="60960" bIns="60960" numCol="1" spcCol="1270" anchor="ctr" anchorCtr="0">
          <a:noAutofit/>
        </a:bodyPr>
        <a:lstStyle/>
        <a:p>
          <a:pPr lvl="0" algn="l" defTabSz="711200" rtl="0">
            <a:lnSpc>
              <a:spcPct val="90000"/>
            </a:lnSpc>
            <a:spcBef>
              <a:spcPct val="0"/>
            </a:spcBef>
            <a:spcAft>
              <a:spcPct val="35000"/>
            </a:spcAft>
          </a:pPr>
          <a:r>
            <a:rPr sz="1600" kern="1200"/>
            <a:t>Timestamping</a:t>
          </a:r>
          <a:endParaRPr lang="fr-BE" sz="1600" kern="1200"/>
        </a:p>
      </dsp:txBody>
      <dsp:txXfrm>
        <a:off x="1286428" y="3168586"/>
        <a:ext cx="2450598" cy="765812"/>
      </dsp:txXfrm>
    </dsp:sp>
    <dsp:sp modelId="{A9E14B50-194E-4A93-B9D9-20BB56D81973}">
      <dsp:nvSpPr>
        <dsp:cNvPr id="0" name=""/>
        <dsp:cNvSpPr/>
      </dsp:nvSpPr>
      <dsp:spPr>
        <a:xfrm>
          <a:off x="1184320" y="3057969"/>
          <a:ext cx="536068" cy="80410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4008272" y="3168586"/>
          <a:ext cx="2450598" cy="76581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8710" tIns="60960" rIns="60960" bIns="60960" numCol="1" spcCol="1270" anchor="ctr" anchorCtr="0">
          <a:noAutofit/>
        </a:bodyPr>
        <a:lstStyle/>
        <a:p>
          <a:pPr lvl="0" algn="l" defTabSz="711200" rtl="0">
            <a:lnSpc>
              <a:spcPct val="90000"/>
            </a:lnSpc>
            <a:spcBef>
              <a:spcPct val="0"/>
            </a:spcBef>
            <a:spcAft>
              <a:spcPct val="35000"/>
            </a:spcAft>
          </a:pPr>
          <a:r>
            <a:rPr sz="1600" kern="1200"/>
            <a:t>Codage et anonymisation</a:t>
          </a:r>
          <a:endParaRPr lang="fr-BE" sz="1600" kern="1200"/>
        </a:p>
      </dsp:txBody>
      <dsp:txXfrm>
        <a:off x="4008272" y="3168586"/>
        <a:ext cx="2450598" cy="765812"/>
      </dsp:txXfrm>
    </dsp:sp>
    <dsp:sp modelId="{70C2EA1E-D7DB-4E74-806D-4590DBE781A3}">
      <dsp:nvSpPr>
        <dsp:cNvPr id="0" name=""/>
        <dsp:cNvSpPr/>
      </dsp:nvSpPr>
      <dsp:spPr>
        <a:xfrm>
          <a:off x="3906164" y="3057969"/>
          <a:ext cx="536068" cy="804102"/>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1286428" y="4132659"/>
          <a:ext cx="2450598" cy="76581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8710" tIns="60960" rIns="60960" bIns="60960" numCol="1" spcCol="1270" anchor="ctr" anchorCtr="0">
          <a:noAutofit/>
        </a:bodyPr>
        <a:lstStyle/>
        <a:p>
          <a:pPr lvl="0" algn="l" defTabSz="711200" rtl="0">
            <a:lnSpc>
              <a:spcPct val="90000"/>
            </a:lnSpc>
            <a:spcBef>
              <a:spcPct val="0"/>
            </a:spcBef>
            <a:spcAft>
              <a:spcPct val="35000"/>
            </a:spcAft>
          </a:pPr>
          <a:r>
            <a:rPr sz="1600" kern="1200"/>
            <a:t>Consultation du registre national et des registres BCSS</a:t>
          </a:r>
          <a:endParaRPr lang="fr-BE" sz="1600" kern="1200"/>
        </a:p>
      </dsp:txBody>
      <dsp:txXfrm>
        <a:off x="1286428" y="4132659"/>
        <a:ext cx="2450598" cy="765812"/>
      </dsp:txXfrm>
    </dsp:sp>
    <dsp:sp modelId="{139FD9EA-3509-4D4C-98D4-BC741BA871D8}">
      <dsp:nvSpPr>
        <dsp:cNvPr id="0" name=""/>
        <dsp:cNvSpPr/>
      </dsp:nvSpPr>
      <dsp:spPr>
        <a:xfrm>
          <a:off x="1184320" y="4022041"/>
          <a:ext cx="536068" cy="804102"/>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4008272" y="4132659"/>
          <a:ext cx="2450598" cy="76581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8710" tIns="60960" rIns="60960" bIns="60960" numCol="1" spcCol="1270" anchor="ctr" anchorCtr="0">
          <a:noAutofit/>
        </a:bodyPr>
        <a:lstStyle/>
        <a:p>
          <a:pPr lvl="0" algn="l" defTabSz="711200" rtl="0">
            <a:lnSpc>
              <a:spcPct val="90000"/>
            </a:lnSpc>
            <a:spcBef>
              <a:spcPct val="0"/>
            </a:spcBef>
            <a:spcAft>
              <a:spcPct val="35000"/>
            </a:spcAft>
          </a:pPr>
          <a:r>
            <a:rPr sz="1600" kern="1200"/>
            <a:t>Répertoire des références (metahub)</a:t>
          </a:r>
          <a:endParaRPr lang="fr-BE" sz="1600" kern="1200"/>
        </a:p>
      </dsp:txBody>
      <dsp:txXfrm>
        <a:off x="4008272" y="4132659"/>
        <a:ext cx="2450598" cy="765812"/>
      </dsp:txXfrm>
    </dsp:sp>
    <dsp:sp modelId="{763F0339-AF8A-4C55-81EF-EEBFD25A8379}">
      <dsp:nvSpPr>
        <dsp:cNvPr id="0" name=""/>
        <dsp:cNvSpPr/>
      </dsp:nvSpPr>
      <dsp:spPr>
        <a:xfrm>
          <a:off x="3906164" y="4022041"/>
          <a:ext cx="536068" cy="804102"/>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6661" tIns="48331" rIns="96661" bIns="48331" rtlCol="0"/>
          <a:lstStyle>
            <a:lvl1pPr algn="l">
              <a:defRPr sz="1300"/>
            </a:lvl1pPr>
          </a:lstStyle>
          <a:p>
            <a:endParaRPr lang="nl-BE"/>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6661" tIns="48331" rIns="96661" bIns="48331" rtlCol="0"/>
          <a:lstStyle>
            <a:lvl1pPr algn="r">
              <a:defRPr sz="1300"/>
            </a:lvl1pPr>
          </a:lstStyle>
          <a:p>
            <a:fld id="{339F8285-4612-45F3-B5E1-684FC604FD55}" type="datetimeFigureOut">
              <a:rPr lang="nl-BE" smtClean="0"/>
              <a:pPr/>
              <a:t>12-09-2019</a:t>
            </a:fld>
            <a:endParaRPr lang="nl-BE"/>
          </a:p>
        </p:txBody>
      </p:sp>
      <p:sp>
        <p:nvSpPr>
          <p:cNvPr id="4" name="Tijdelijke aanduiding voor voettekst 3"/>
          <p:cNvSpPr>
            <a:spLocks noGrp="1"/>
          </p:cNvSpPr>
          <p:nvPr>
            <p:ph type="ftr" sz="quarter" idx="2"/>
          </p:nvPr>
        </p:nvSpPr>
        <p:spPr>
          <a:xfrm>
            <a:off x="0" y="9428584"/>
            <a:ext cx="2945659" cy="496332"/>
          </a:xfrm>
          <a:prstGeom prst="rect">
            <a:avLst/>
          </a:prstGeom>
        </p:spPr>
        <p:txBody>
          <a:bodyPr vert="horz" lIns="96661" tIns="48331" rIns="96661" bIns="48331" rtlCol="0" anchor="b"/>
          <a:lstStyle>
            <a:lvl1pPr algn="l">
              <a:defRPr sz="1300"/>
            </a:lvl1pPr>
          </a:lstStyle>
          <a:p>
            <a:endParaRPr lang="nl-BE"/>
          </a:p>
        </p:txBody>
      </p:sp>
      <p:sp>
        <p:nvSpPr>
          <p:cNvPr id="5" name="Tijdelijke aanduiding voor dianummer 4"/>
          <p:cNvSpPr>
            <a:spLocks noGrp="1"/>
          </p:cNvSpPr>
          <p:nvPr>
            <p:ph type="sldNum" sz="quarter" idx="3"/>
          </p:nvPr>
        </p:nvSpPr>
        <p:spPr>
          <a:xfrm>
            <a:off x="3850443" y="9428584"/>
            <a:ext cx="2945659" cy="496332"/>
          </a:xfrm>
          <a:prstGeom prst="rect">
            <a:avLst/>
          </a:prstGeom>
        </p:spPr>
        <p:txBody>
          <a:bodyPr vert="horz" lIns="96661" tIns="48331" rIns="96661" bIns="48331" rtlCol="0" anchor="b"/>
          <a:lstStyle>
            <a:lvl1pPr algn="r">
              <a:defRPr sz="1300"/>
            </a:lvl1pPr>
          </a:lstStyle>
          <a:p>
            <a:fld id="{71D772F0-4A20-4BAA-A8E1-74F796A1F663}" type="slidenum">
              <a:rPr lang="nl-BE" smtClean="0"/>
              <a:pPr/>
              <a:t>‹nr.›</a:t>
            </a:fld>
            <a:endParaRPr lang="nl-BE"/>
          </a:p>
        </p:txBody>
      </p:sp>
    </p:spTree>
    <p:extLst>
      <p:ext uri="{BB962C8B-B14F-4D97-AF65-F5344CB8AC3E}">
        <p14:creationId xmlns:p14="http://schemas.microsoft.com/office/powerpoint/2010/main" val="3836956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endParaRPr lang="nl-BE"/>
          </a:p>
        </p:txBody>
      </p:sp>
      <p:sp>
        <p:nvSpPr>
          <p:cNvPr id="21507"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endParaRPr lang="nl-BE"/>
          </a:p>
        </p:txBody>
      </p:sp>
      <p:sp>
        <p:nvSpPr>
          <p:cNvPr id="2150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21509"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nl-BE" smtClean="0"/>
              <a:t>Klik om de opmaakprofielen van de modeltekst te bewerken</a:t>
            </a:r>
          </a:p>
          <a:p>
            <a:pPr lvl="1"/>
            <a:r>
              <a:rPr lang="nl-BE" smtClean="0"/>
              <a:t>Tweede niveau</a:t>
            </a:r>
          </a:p>
          <a:p>
            <a:pPr lvl="2"/>
            <a:r>
              <a:rPr lang="nl-BE" smtClean="0"/>
              <a:t>Derde niveau</a:t>
            </a:r>
          </a:p>
          <a:p>
            <a:pPr lvl="3"/>
            <a:r>
              <a:rPr lang="nl-BE" smtClean="0"/>
              <a:t>Vierde niveau</a:t>
            </a:r>
          </a:p>
          <a:p>
            <a:pPr lvl="4"/>
            <a:r>
              <a:rPr lang="nl-BE" smtClean="0"/>
              <a:t>Vijfde niveau</a:t>
            </a:r>
          </a:p>
        </p:txBody>
      </p:sp>
      <p:sp>
        <p:nvSpPr>
          <p:cNvPr id="21510" name="Rectangle 6"/>
          <p:cNvSpPr>
            <a:spLocks noGrp="1" noChangeArrowheads="1"/>
          </p:cNvSpPr>
          <p:nvPr>
            <p:ph type="ftr" sz="quarter" idx="4"/>
          </p:nvPr>
        </p:nvSpPr>
        <p:spPr bwMode="auto">
          <a:xfrm>
            <a:off x="0" y="9428584"/>
            <a:ext cx="2945659" cy="496332"/>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endParaRPr lang="nl-BE"/>
          </a:p>
        </p:txBody>
      </p:sp>
      <p:sp>
        <p:nvSpPr>
          <p:cNvPr id="21511" name="Rectangle 7"/>
          <p:cNvSpPr>
            <a:spLocks noGrp="1" noChangeArrowheads="1"/>
          </p:cNvSpPr>
          <p:nvPr>
            <p:ph type="sldNum" sz="quarter" idx="5"/>
          </p:nvPr>
        </p:nvSpPr>
        <p:spPr bwMode="auto">
          <a:xfrm>
            <a:off x="3850443" y="9428584"/>
            <a:ext cx="2945659" cy="496332"/>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fld id="{BA26403A-E27D-4989-AEA1-836B8103DEB7}" type="slidenum">
              <a:rPr lang="nl-BE"/>
              <a:pPr/>
              <a:t>‹nr.›</a:t>
            </a:fld>
            <a:endParaRPr lang="nl-BE"/>
          </a:p>
        </p:txBody>
      </p:sp>
    </p:spTree>
    <p:extLst>
      <p:ext uri="{BB962C8B-B14F-4D97-AF65-F5344CB8AC3E}">
        <p14:creationId xmlns:p14="http://schemas.microsoft.com/office/powerpoint/2010/main" val="18608966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sz="1700">
                <a:solidFill>
                  <a:schemeClr val="tx1"/>
                </a:solidFill>
                <a:latin typeface="Arial" charset="0"/>
              </a:defRPr>
            </a:lvl1pPr>
            <a:lvl2pPr marL="785372" indent="-302066" eaLnBrk="0" hangingPunct="0">
              <a:defRPr sz="1700">
                <a:solidFill>
                  <a:schemeClr val="tx1"/>
                </a:solidFill>
                <a:latin typeface="Arial" charset="0"/>
              </a:defRPr>
            </a:lvl2pPr>
            <a:lvl3pPr marL="1208265" indent="-241653" eaLnBrk="0" hangingPunct="0">
              <a:defRPr sz="1700">
                <a:solidFill>
                  <a:schemeClr val="tx1"/>
                </a:solidFill>
                <a:latin typeface="Arial" charset="0"/>
              </a:defRPr>
            </a:lvl3pPr>
            <a:lvl4pPr marL="1691571" indent="-241653" eaLnBrk="0" hangingPunct="0">
              <a:defRPr sz="1700">
                <a:solidFill>
                  <a:schemeClr val="tx1"/>
                </a:solidFill>
                <a:latin typeface="Arial" charset="0"/>
              </a:defRPr>
            </a:lvl4pPr>
            <a:lvl5pPr marL="2174878" indent="-241653" eaLnBrk="0" hangingPunct="0">
              <a:defRPr sz="1700">
                <a:solidFill>
                  <a:schemeClr val="tx1"/>
                </a:solidFill>
                <a:latin typeface="Arial" charset="0"/>
              </a:defRPr>
            </a:lvl5pPr>
            <a:lvl6pPr marL="2658184" indent="-241653" eaLnBrk="0" fontAlgn="base" hangingPunct="0">
              <a:spcBef>
                <a:spcPct val="0"/>
              </a:spcBef>
              <a:spcAft>
                <a:spcPct val="0"/>
              </a:spcAft>
              <a:defRPr sz="1700">
                <a:solidFill>
                  <a:schemeClr val="tx1"/>
                </a:solidFill>
                <a:latin typeface="Arial" charset="0"/>
              </a:defRPr>
            </a:lvl6pPr>
            <a:lvl7pPr marL="3141490" indent="-241653" eaLnBrk="0" fontAlgn="base" hangingPunct="0">
              <a:spcBef>
                <a:spcPct val="0"/>
              </a:spcBef>
              <a:spcAft>
                <a:spcPct val="0"/>
              </a:spcAft>
              <a:defRPr sz="1700">
                <a:solidFill>
                  <a:schemeClr val="tx1"/>
                </a:solidFill>
                <a:latin typeface="Arial" charset="0"/>
              </a:defRPr>
            </a:lvl7pPr>
            <a:lvl8pPr marL="3624796" indent="-241653" eaLnBrk="0" fontAlgn="base" hangingPunct="0">
              <a:spcBef>
                <a:spcPct val="0"/>
              </a:spcBef>
              <a:spcAft>
                <a:spcPct val="0"/>
              </a:spcAft>
              <a:defRPr sz="1700">
                <a:solidFill>
                  <a:schemeClr val="tx1"/>
                </a:solidFill>
                <a:latin typeface="Arial" charset="0"/>
              </a:defRPr>
            </a:lvl8pPr>
            <a:lvl9pPr marL="4108102" indent="-241653" eaLnBrk="0" fontAlgn="base" hangingPunct="0">
              <a:spcBef>
                <a:spcPct val="0"/>
              </a:spcBef>
              <a:spcAft>
                <a:spcPct val="0"/>
              </a:spcAft>
              <a:defRPr sz="1700">
                <a:solidFill>
                  <a:schemeClr val="tx1"/>
                </a:solidFill>
                <a:latin typeface="Arial" charset="0"/>
              </a:defRPr>
            </a:lvl9pPr>
          </a:lstStyle>
          <a:p>
            <a:pPr eaLnBrk="1" hangingPunct="1"/>
            <a:fld id="{CA8EAB6C-BCF2-4318-B37A-D42F06165DA4}" type="slidenum">
              <a:rPr lang="nl-BE" sz="1300"/>
              <a:pPr eaLnBrk="1" hangingPunct="1"/>
              <a:t>1</a:t>
            </a:fld>
            <a:endParaRPr lang="nl-BE" sz="13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nl-BE"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0DF003-9532-45B2-A88B-F94D0FEB7981}" type="slidenum">
              <a:rPr lang="en-US" smtClean="0"/>
              <a:t>20</a:t>
            </a:fld>
            <a:endParaRPr lang="fr-BE"/>
          </a:p>
        </p:txBody>
      </p:sp>
    </p:spTree>
    <p:extLst>
      <p:ext uri="{BB962C8B-B14F-4D97-AF65-F5344CB8AC3E}">
        <p14:creationId xmlns:p14="http://schemas.microsoft.com/office/powerpoint/2010/main" val="4563345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971550" y="2130425"/>
            <a:ext cx="7486650" cy="1082675"/>
          </a:xfrm>
        </p:spPr>
        <p:txBody>
          <a:bodyPr/>
          <a:lstStyle>
            <a:lvl1pPr algn="l">
              <a:defRPr sz="3600"/>
            </a:lvl1pPr>
          </a:lstStyle>
          <a:p>
            <a:r>
              <a:rPr lang="nl-NL" smtClean="0"/>
              <a:t>Klik om de stijl te bewerken</a:t>
            </a:r>
            <a:endParaRPr lang="nl-BE"/>
          </a:p>
        </p:txBody>
      </p:sp>
      <p:sp>
        <p:nvSpPr>
          <p:cNvPr id="11267" name="Rectangle 3"/>
          <p:cNvSpPr>
            <a:spLocks noGrp="1" noChangeArrowheads="1"/>
          </p:cNvSpPr>
          <p:nvPr>
            <p:ph type="subTitle" idx="1"/>
          </p:nvPr>
        </p:nvSpPr>
        <p:spPr>
          <a:xfrm>
            <a:off x="684213" y="3429000"/>
            <a:ext cx="7088187" cy="720725"/>
          </a:xfrm>
        </p:spPr>
        <p:txBody>
          <a:bodyPr/>
          <a:lstStyle>
            <a:lvl1pPr marL="0" indent="0">
              <a:buFontTx/>
              <a:buNone/>
              <a:defRPr sz="1800" b="1">
                <a:solidFill>
                  <a:srgbClr val="007C92"/>
                </a:solidFill>
                <a:latin typeface="Verdana" pitchFamily="34" charset="0"/>
              </a:defRPr>
            </a:lvl1pPr>
          </a:lstStyle>
          <a:p>
            <a:r>
              <a:rPr lang="nl-NL" smtClean="0"/>
              <a:t>Klik om het opmaakprofiel van de modelondertitel te bewerken</a:t>
            </a:r>
            <a:endParaRPr lang="nl-BE"/>
          </a:p>
        </p:txBody>
      </p:sp>
      <p:sp>
        <p:nvSpPr>
          <p:cNvPr id="11268" name="Rectangle 4"/>
          <p:cNvSpPr>
            <a:spLocks noGrp="1" noChangeArrowheads="1"/>
          </p:cNvSpPr>
          <p:nvPr>
            <p:ph type="dt" sz="half" idx="2"/>
          </p:nvPr>
        </p:nvSpPr>
        <p:spPr>
          <a:xfrm>
            <a:off x="428596" y="6381750"/>
            <a:ext cx="2133600" cy="476250"/>
          </a:xfrm>
        </p:spPr>
        <p:txBody>
          <a:bodyPr/>
          <a:lstStyle>
            <a:lvl1pPr>
              <a:defRPr/>
            </a:lvl1pPr>
          </a:lstStyle>
          <a:p>
            <a:r>
              <a:rPr lang="nl-BE" smtClean="0"/>
              <a:t>21-06-2019</a:t>
            </a:r>
            <a:endParaRPr lang="en-US"/>
          </a:p>
        </p:txBody>
      </p:sp>
      <p:sp>
        <p:nvSpPr>
          <p:cNvPr id="11269" name="Rectangle 5"/>
          <p:cNvSpPr>
            <a:spLocks noGrp="1" noChangeArrowheads="1"/>
          </p:cNvSpPr>
          <p:nvPr>
            <p:ph type="ftr" sz="quarter" idx="3"/>
          </p:nvPr>
        </p:nvSpPr>
        <p:spPr/>
        <p:txBody>
          <a:bodyPr/>
          <a:lstStyle>
            <a:lvl1pPr>
              <a:defRPr/>
            </a:lvl1pPr>
          </a:lstStyle>
          <a:p>
            <a:endParaRPr lang="en-US"/>
          </a:p>
        </p:txBody>
      </p:sp>
      <p:sp>
        <p:nvSpPr>
          <p:cNvPr id="11270" name="Rectangle 6"/>
          <p:cNvSpPr>
            <a:spLocks noGrp="1" noChangeArrowheads="1"/>
          </p:cNvSpPr>
          <p:nvPr>
            <p:ph type="sldNum" sz="quarter" idx="4"/>
          </p:nvPr>
        </p:nvSpPr>
        <p:spPr>
          <a:xfrm>
            <a:off x="6572264" y="6381750"/>
            <a:ext cx="2133600" cy="476250"/>
          </a:xfrm>
        </p:spPr>
        <p:txBody>
          <a:bodyPr/>
          <a:lstStyle>
            <a:lvl1pPr>
              <a:defRPr/>
            </a:lvl1pPr>
          </a:lstStyle>
          <a:p>
            <a:fld id="{DC3168E1-8312-46C7-99A3-C1F123CF5969}" type="slidenum">
              <a:rPr lang="en-US"/>
              <a:pPr/>
              <a:t>‹nr.›</a:t>
            </a:fld>
            <a:endParaRPr lang="en-US"/>
          </a:p>
        </p:txBody>
      </p:sp>
      <p:pic>
        <p:nvPicPr>
          <p:cNvPr id="11271" name="Picture 7" descr="L-logo RIZIV "/>
          <p:cNvPicPr>
            <a:picLocks noChangeAspect="1" noChangeArrowheads="1"/>
          </p:cNvPicPr>
          <p:nvPr/>
        </p:nvPicPr>
        <p:blipFill>
          <a:blip r:embed="rId2" cstate="print"/>
          <a:srcRect/>
          <a:stretch>
            <a:fillRect/>
          </a:stretch>
        </p:blipFill>
        <p:spPr bwMode="auto">
          <a:xfrm>
            <a:off x="323850" y="0"/>
            <a:ext cx="1514475" cy="1343025"/>
          </a:xfrm>
          <a:prstGeom prst="rect">
            <a:avLst/>
          </a:prstGeom>
          <a:noFill/>
        </p:spPr>
      </p:pic>
      <p:sp>
        <p:nvSpPr>
          <p:cNvPr id="11274" name="Line 10"/>
          <p:cNvSpPr>
            <a:spLocks noChangeShapeType="1"/>
          </p:cNvSpPr>
          <p:nvPr/>
        </p:nvSpPr>
        <p:spPr bwMode="auto">
          <a:xfrm flipH="1">
            <a:off x="611188" y="1628775"/>
            <a:ext cx="6350" cy="4752975"/>
          </a:xfrm>
          <a:prstGeom prst="line">
            <a:avLst/>
          </a:prstGeom>
          <a:noFill/>
          <a:ln w="19050">
            <a:solidFill>
              <a:srgbClr val="008080"/>
            </a:solidFill>
            <a:round/>
            <a:headEnd/>
            <a:tailEnd/>
          </a:ln>
          <a:effectLst/>
        </p:spPr>
        <p:txBody>
          <a:bodyPr/>
          <a:lstStyle/>
          <a:p>
            <a:endParaRPr lang="nl-BE"/>
          </a:p>
        </p:txBody>
      </p:sp>
      <p:sp>
        <p:nvSpPr>
          <p:cNvPr id="11275" name="Line 11"/>
          <p:cNvSpPr>
            <a:spLocks noChangeShapeType="1"/>
          </p:cNvSpPr>
          <p:nvPr/>
        </p:nvSpPr>
        <p:spPr bwMode="auto">
          <a:xfrm flipH="1" flipV="1">
            <a:off x="611188" y="6381750"/>
            <a:ext cx="5905500" cy="0"/>
          </a:xfrm>
          <a:prstGeom prst="line">
            <a:avLst/>
          </a:prstGeom>
          <a:noFill/>
          <a:ln w="19050">
            <a:solidFill>
              <a:srgbClr val="008080"/>
            </a:solidFill>
            <a:round/>
            <a:headEnd/>
            <a:tailEnd/>
          </a:ln>
          <a:effectLst/>
        </p:spPr>
        <p:txBody>
          <a:bodyPr/>
          <a:lstStyle/>
          <a:p>
            <a:endParaRPr lang="nl-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r>
              <a:rPr lang="nl-BE" smtClean="0"/>
              <a:t>21-06-2019</a:t>
            </a:r>
            <a:endParaRPr lang="en-US"/>
          </a:p>
        </p:txBody>
      </p:sp>
      <p:sp>
        <p:nvSpPr>
          <p:cNvPr id="5" name="Tijdelijke aanduiding voor voettekst 4"/>
          <p:cNvSpPr>
            <a:spLocks noGrp="1"/>
          </p:cNvSpPr>
          <p:nvPr>
            <p:ph type="ftr" sz="quarter" idx="11"/>
          </p:nvPr>
        </p:nvSpPr>
        <p:spPr/>
        <p:txBody>
          <a:bodyPr/>
          <a:lstStyle>
            <a:lvl1pPr>
              <a:defRPr/>
            </a:lvl1pPr>
          </a:lstStyle>
          <a:p>
            <a:endParaRPr lang="en-US"/>
          </a:p>
        </p:txBody>
      </p:sp>
      <p:sp>
        <p:nvSpPr>
          <p:cNvPr id="6" name="Tijdelijke aanduiding voor dianummer 5"/>
          <p:cNvSpPr>
            <a:spLocks noGrp="1"/>
          </p:cNvSpPr>
          <p:nvPr>
            <p:ph type="sldNum" sz="quarter" idx="12"/>
          </p:nvPr>
        </p:nvSpPr>
        <p:spPr/>
        <p:txBody>
          <a:bodyPr/>
          <a:lstStyle>
            <a:lvl1pPr>
              <a:defRPr/>
            </a:lvl1pPr>
          </a:lstStyle>
          <a:p>
            <a:fld id="{A05FCDAC-B8A2-42C6-AC67-DDC371CA98FD}" type="slidenum">
              <a:rPr lang="en-US"/>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23063" y="333375"/>
            <a:ext cx="1963737" cy="579278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27088" y="333375"/>
            <a:ext cx="5743575" cy="579278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r>
              <a:rPr lang="nl-BE" smtClean="0"/>
              <a:t>21-06-2019</a:t>
            </a:r>
            <a:endParaRPr lang="en-US"/>
          </a:p>
        </p:txBody>
      </p:sp>
      <p:sp>
        <p:nvSpPr>
          <p:cNvPr id="5" name="Tijdelijke aanduiding voor voettekst 4"/>
          <p:cNvSpPr>
            <a:spLocks noGrp="1"/>
          </p:cNvSpPr>
          <p:nvPr>
            <p:ph type="ftr" sz="quarter" idx="11"/>
          </p:nvPr>
        </p:nvSpPr>
        <p:spPr/>
        <p:txBody>
          <a:bodyPr/>
          <a:lstStyle>
            <a:lvl1pPr>
              <a:defRPr/>
            </a:lvl1pPr>
          </a:lstStyle>
          <a:p>
            <a:endParaRPr lang="en-US"/>
          </a:p>
        </p:txBody>
      </p:sp>
      <p:sp>
        <p:nvSpPr>
          <p:cNvPr id="6" name="Tijdelijke aanduiding voor dianummer 5"/>
          <p:cNvSpPr>
            <a:spLocks noGrp="1"/>
          </p:cNvSpPr>
          <p:nvPr>
            <p:ph type="sldNum" sz="quarter" idx="12"/>
          </p:nvPr>
        </p:nvSpPr>
        <p:spPr/>
        <p:txBody>
          <a:bodyPr/>
          <a:lstStyle>
            <a:lvl1pPr>
              <a:defRPr/>
            </a:lvl1pPr>
          </a:lstStyle>
          <a:p>
            <a:fld id="{D4DC8961-3C82-4C05-84D5-82C69C92613C}" type="slidenum">
              <a:rPr lang="en-US"/>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el, tekst en illustratie">
    <p:spTree>
      <p:nvGrpSpPr>
        <p:cNvPr id="1" name=""/>
        <p:cNvGrpSpPr/>
        <p:nvPr/>
      </p:nvGrpSpPr>
      <p:grpSpPr>
        <a:xfrm>
          <a:off x="0" y="0"/>
          <a:ext cx="0" cy="0"/>
          <a:chOff x="0" y="0"/>
          <a:chExt cx="0" cy="0"/>
        </a:xfrm>
      </p:grpSpPr>
      <p:sp>
        <p:nvSpPr>
          <p:cNvPr id="2" name="Titel 1"/>
          <p:cNvSpPr>
            <a:spLocks noGrp="1"/>
          </p:cNvSpPr>
          <p:nvPr>
            <p:ph type="title"/>
          </p:nvPr>
        </p:nvSpPr>
        <p:spPr>
          <a:xfrm>
            <a:off x="1835150" y="274638"/>
            <a:ext cx="6851650" cy="777875"/>
          </a:xfrm>
        </p:spPr>
        <p:txBody>
          <a:bodyPr/>
          <a:lstStyle/>
          <a:p>
            <a:r>
              <a:rPr lang="nl-NL" smtClean="0"/>
              <a:t>Klik om de stijl te bewerken</a:t>
            </a:r>
            <a:endParaRPr lang="fr-BE"/>
          </a:p>
        </p:txBody>
      </p:sp>
      <p:sp>
        <p:nvSpPr>
          <p:cNvPr id="3" name="Tijdelijke aanduiding voor tekst 2"/>
          <p:cNvSpPr>
            <a:spLocks noGrp="1"/>
          </p:cNvSpPr>
          <p:nvPr>
            <p:ph type="body" sz="half" idx="1"/>
          </p:nvPr>
        </p:nvSpPr>
        <p:spPr>
          <a:xfrm>
            <a:off x="827088" y="1600200"/>
            <a:ext cx="3852862"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fr-BE"/>
          </a:p>
        </p:txBody>
      </p:sp>
      <p:sp>
        <p:nvSpPr>
          <p:cNvPr id="4" name="Tijdelijke aanduiding voor illustratie 3"/>
          <p:cNvSpPr>
            <a:spLocks noGrp="1"/>
          </p:cNvSpPr>
          <p:nvPr>
            <p:ph type="clipArt" sz="half" idx="2"/>
          </p:nvPr>
        </p:nvSpPr>
        <p:spPr>
          <a:xfrm>
            <a:off x="4832350" y="1600200"/>
            <a:ext cx="3854450" cy="4525963"/>
          </a:xfrm>
        </p:spPr>
        <p:txBody>
          <a:bodyPr/>
          <a:lstStyle/>
          <a:p>
            <a:pPr lvl="0"/>
            <a:endParaRPr lang="fr-BE"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nl-BE" smtClean="0"/>
              <a:t>21-06-2019</a:t>
            </a: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8BA0E54-4997-4FB7-8B45-353C518F9B67}" type="slidenum">
              <a:rPr lang="en-GB"/>
              <a:pPr>
                <a:defRPr/>
              </a:pPr>
              <a:t>‹nr.›</a:t>
            </a:fld>
            <a:endParaRPr lang="en-GB"/>
          </a:p>
        </p:txBody>
      </p:sp>
    </p:spTree>
    <p:extLst>
      <p:ext uri="{BB962C8B-B14F-4D97-AF65-F5344CB8AC3E}">
        <p14:creationId xmlns:p14="http://schemas.microsoft.com/office/powerpoint/2010/main" val="795706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r>
              <a:rPr lang="nl-BE" smtClean="0"/>
              <a:t>21-06-2019</a:t>
            </a:r>
            <a:endParaRPr lang="en-US" dirty="0"/>
          </a:p>
        </p:txBody>
      </p:sp>
      <p:sp>
        <p:nvSpPr>
          <p:cNvPr id="5" name="Tijdelijke aanduiding voor voettekst 4"/>
          <p:cNvSpPr>
            <a:spLocks noGrp="1"/>
          </p:cNvSpPr>
          <p:nvPr>
            <p:ph type="ftr" sz="quarter" idx="11"/>
          </p:nvPr>
        </p:nvSpPr>
        <p:spPr/>
        <p:txBody>
          <a:bodyPr/>
          <a:lstStyle>
            <a:lvl1pPr>
              <a:defRPr/>
            </a:lvl1pPr>
          </a:lstStyle>
          <a:p>
            <a:endParaRPr lang="en-US" dirty="0"/>
          </a:p>
        </p:txBody>
      </p:sp>
      <p:sp>
        <p:nvSpPr>
          <p:cNvPr id="6" name="Tijdelijke aanduiding voor dianummer 5"/>
          <p:cNvSpPr>
            <a:spLocks noGrp="1"/>
          </p:cNvSpPr>
          <p:nvPr>
            <p:ph type="sldNum" sz="quarter" idx="12"/>
          </p:nvPr>
        </p:nvSpPr>
        <p:spPr>
          <a:xfrm>
            <a:off x="6572264" y="6286520"/>
            <a:ext cx="2133600" cy="476250"/>
          </a:xfrm>
        </p:spPr>
        <p:txBody>
          <a:bodyPr/>
          <a:lstStyle>
            <a:lvl1pPr>
              <a:defRPr/>
            </a:lvl1pPr>
          </a:lstStyle>
          <a:p>
            <a:fld id="{909BA4EE-6CAF-4A51-A20B-D390D9EBFAA8}" type="slidenum">
              <a:rPr lang="en-US" smtClean="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r>
              <a:rPr lang="nl-BE" smtClean="0"/>
              <a:t>21-06-2019</a:t>
            </a:r>
            <a:endParaRPr lang="en-US"/>
          </a:p>
        </p:txBody>
      </p:sp>
      <p:sp>
        <p:nvSpPr>
          <p:cNvPr id="5" name="Tijdelijke aanduiding voor voettekst 4"/>
          <p:cNvSpPr>
            <a:spLocks noGrp="1"/>
          </p:cNvSpPr>
          <p:nvPr>
            <p:ph type="ftr" sz="quarter" idx="11"/>
          </p:nvPr>
        </p:nvSpPr>
        <p:spPr/>
        <p:txBody>
          <a:bodyPr/>
          <a:lstStyle>
            <a:lvl1pPr>
              <a:defRPr/>
            </a:lvl1pPr>
          </a:lstStyle>
          <a:p>
            <a:endParaRPr lang="en-US"/>
          </a:p>
        </p:txBody>
      </p:sp>
      <p:sp>
        <p:nvSpPr>
          <p:cNvPr id="6" name="Tijdelijke aanduiding voor dianummer 5"/>
          <p:cNvSpPr>
            <a:spLocks noGrp="1"/>
          </p:cNvSpPr>
          <p:nvPr>
            <p:ph type="sldNum" sz="quarter" idx="12"/>
          </p:nvPr>
        </p:nvSpPr>
        <p:spPr/>
        <p:txBody>
          <a:bodyPr/>
          <a:lstStyle>
            <a:lvl1pPr>
              <a:defRPr/>
            </a:lvl1pPr>
          </a:lstStyle>
          <a:p>
            <a:fld id="{61450CBC-18FC-4334-A7B6-31C1DF355A9E}" type="slidenum">
              <a:rPr lang="en-US"/>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27088" y="1600200"/>
            <a:ext cx="38528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832350" y="1600200"/>
            <a:ext cx="38544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lvl1pPr>
              <a:defRPr/>
            </a:lvl1pPr>
          </a:lstStyle>
          <a:p>
            <a:r>
              <a:rPr lang="nl-BE" smtClean="0"/>
              <a:t>21-06-2019</a:t>
            </a:r>
            <a:endParaRPr lang="en-US"/>
          </a:p>
        </p:txBody>
      </p:sp>
      <p:sp>
        <p:nvSpPr>
          <p:cNvPr id="6" name="Tijdelijke aanduiding voor voettekst 5"/>
          <p:cNvSpPr>
            <a:spLocks noGrp="1"/>
          </p:cNvSpPr>
          <p:nvPr>
            <p:ph type="ftr" sz="quarter" idx="11"/>
          </p:nvPr>
        </p:nvSpPr>
        <p:spPr/>
        <p:txBody>
          <a:bodyPr/>
          <a:lstStyle>
            <a:lvl1pPr>
              <a:defRPr/>
            </a:lvl1pPr>
          </a:lstStyle>
          <a:p>
            <a:endParaRPr lang="en-US"/>
          </a:p>
        </p:txBody>
      </p:sp>
      <p:sp>
        <p:nvSpPr>
          <p:cNvPr id="7" name="Tijdelijke aanduiding voor dianummer 6"/>
          <p:cNvSpPr>
            <a:spLocks noGrp="1"/>
          </p:cNvSpPr>
          <p:nvPr>
            <p:ph type="sldNum" sz="quarter" idx="12"/>
          </p:nvPr>
        </p:nvSpPr>
        <p:spPr/>
        <p:txBody>
          <a:bodyPr/>
          <a:lstStyle>
            <a:lvl1pPr>
              <a:defRPr/>
            </a:lvl1pPr>
          </a:lstStyle>
          <a:p>
            <a:fld id="{C63F3FBD-DDF3-4034-BC2B-AC0680DBA6DD}" type="slidenum">
              <a:rPr lang="en-US"/>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lvl1pPr>
              <a:defRPr/>
            </a:lvl1pPr>
          </a:lstStyle>
          <a:p>
            <a:r>
              <a:rPr lang="nl-BE" smtClean="0"/>
              <a:t>21-06-2019</a:t>
            </a:r>
            <a:endParaRPr lang="en-US"/>
          </a:p>
        </p:txBody>
      </p:sp>
      <p:sp>
        <p:nvSpPr>
          <p:cNvPr id="8" name="Tijdelijke aanduiding voor voettekst 7"/>
          <p:cNvSpPr>
            <a:spLocks noGrp="1"/>
          </p:cNvSpPr>
          <p:nvPr>
            <p:ph type="ftr" sz="quarter" idx="11"/>
          </p:nvPr>
        </p:nvSpPr>
        <p:spPr/>
        <p:txBody>
          <a:bodyPr/>
          <a:lstStyle>
            <a:lvl1pPr>
              <a:defRPr/>
            </a:lvl1pPr>
          </a:lstStyle>
          <a:p>
            <a:endParaRPr lang="en-US"/>
          </a:p>
        </p:txBody>
      </p:sp>
      <p:sp>
        <p:nvSpPr>
          <p:cNvPr id="9" name="Tijdelijke aanduiding voor dianummer 8"/>
          <p:cNvSpPr>
            <a:spLocks noGrp="1"/>
          </p:cNvSpPr>
          <p:nvPr>
            <p:ph type="sldNum" sz="quarter" idx="12"/>
          </p:nvPr>
        </p:nvSpPr>
        <p:spPr/>
        <p:txBody>
          <a:bodyPr/>
          <a:lstStyle>
            <a:lvl1pPr>
              <a:defRPr/>
            </a:lvl1pPr>
          </a:lstStyle>
          <a:p>
            <a:fld id="{AE22EDE3-2119-4BDF-9D0D-B8489C811ACD}" type="slidenum">
              <a:rPr lang="en-US"/>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lvl1pPr>
              <a:defRPr/>
            </a:lvl1pPr>
          </a:lstStyle>
          <a:p>
            <a:r>
              <a:rPr lang="nl-BE" smtClean="0"/>
              <a:t>21-06-2019</a:t>
            </a:r>
            <a:endParaRPr lang="en-US"/>
          </a:p>
        </p:txBody>
      </p:sp>
      <p:sp>
        <p:nvSpPr>
          <p:cNvPr id="4" name="Tijdelijke aanduiding voor voettekst 3"/>
          <p:cNvSpPr>
            <a:spLocks noGrp="1"/>
          </p:cNvSpPr>
          <p:nvPr>
            <p:ph type="ftr" sz="quarter" idx="11"/>
          </p:nvPr>
        </p:nvSpPr>
        <p:spPr/>
        <p:txBody>
          <a:bodyPr/>
          <a:lstStyle>
            <a:lvl1pPr>
              <a:defRPr/>
            </a:lvl1pPr>
          </a:lstStyle>
          <a:p>
            <a:endParaRPr lang="en-US"/>
          </a:p>
        </p:txBody>
      </p:sp>
      <p:sp>
        <p:nvSpPr>
          <p:cNvPr id="5" name="Tijdelijke aanduiding voor dianummer 4"/>
          <p:cNvSpPr>
            <a:spLocks noGrp="1"/>
          </p:cNvSpPr>
          <p:nvPr>
            <p:ph type="sldNum" sz="quarter" idx="12"/>
          </p:nvPr>
        </p:nvSpPr>
        <p:spPr/>
        <p:txBody>
          <a:bodyPr/>
          <a:lstStyle>
            <a:lvl1pPr>
              <a:defRPr/>
            </a:lvl1pPr>
          </a:lstStyle>
          <a:p>
            <a:fld id="{29C54499-28C7-48CB-93B6-30563128E5B7}" type="slidenum">
              <a:rPr lang="en-US"/>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r>
              <a:rPr lang="nl-BE" smtClean="0"/>
              <a:t>21-06-2019</a:t>
            </a:r>
            <a:endParaRPr lang="en-US"/>
          </a:p>
        </p:txBody>
      </p:sp>
      <p:sp>
        <p:nvSpPr>
          <p:cNvPr id="3" name="Tijdelijke aanduiding voor voettekst 2"/>
          <p:cNvSpPr>
            <a:spLocks noGrp="1"/>
          </p:cNvSpPr>
          <p:nvPr>
            <p:ph type="ftr" sz="quarter" idx="11"/>
          </p:nvPr>
        </p:nvSpPr>
        <p:spPr/>
        <p:txBody>
          <a:bodyPr/>
          <a:lstStyle>
            <a:lvl1pPr>
              <a:defRPr/>
            </a:lvl1pPr>
          </a:lstStyle>
          <a:p>
            <a:endParaRPr lang="en-US"/>
          </a:p>
        </p:txBody>
      </p:sp>
      <p:sp>
        <p:nvSpPr>
          <p:cNvPr id="4" name="Tijdelijke aanduiding voor dianummer 3"/>
          <p:cNvSpPr>
            <a:spLocks noGrp="1"/>
          </p:cNvSpPr>
          <p:nvPr>
            <p:ph type="sldNum" sz="quarter" idx="12"/>
          </p:nvPr>
        </p:nvSpPr>
        <p:spPr/>
        <p:txBody>
          <a:bodyPr/>
          <a:lstStyle>
            <a:lvl1pPr>
              <a:defRPr/>
            </a:lvl1pPr>
          </a:lstStyle>
          <a:p>
            <a:fld id="{FEEE6AEF-E551-44ED-A905-3AD627D23E3F}" type="slidenum">
              <a:rPr lang="en-US"/>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r>
              <a:rPr lang="nl-BE" smtClean="0"/>
              <a:t>21-06-2019</a:t>
            </a:r>
            <a:endParaRPr lang="en-US"/>
          </a:p>
        </p:txBody>
      </p:sp>
      <p:sp>
        <p:nvSpPr>
          <p:cNvPr id="6" name="Tijdelijke aanduiding voor voettekst 5"/>
          <p:cNvSpPr>
            <a:spLocks noGrp="1"/>
          </p:cNvSpPr>
          <p:nvPr>
            <p:ph type="ftr" sz="quarter" idx="11"/>
          </p:nvPr>
        </p:nvSpPr>
        <p:spPr/>
        <p:txBody>
          <a:bodyPr/>
          <a:lstStyle>
            <a:lvl1pPr>
              <a:defRPr/>
            </a:lvl1pPr>
          </a:lstStyle>
          <a:p>
            <a:endParaRPr lang="en-US"/>
          </a:p>
        </p:txBody>
      </p:sp>
      <p:sp>
        <p:nvSpPr>
          <p:cNvPr id="7" name="Tijdelijke aanduiding voor dianummer 6"/>
          <p:cNvSpPr>
            <a:spLocks noGrp="1"/>
          </p:cNvSpPr>
          <p:nvPr>
            <p:ph type="sldNum" sz="quarter" idx="12"/>
          </p:nvPr>
        </p:nvSpPr>
        <p:spPr/>
        <p:txBody>
          <a:bodyPr/>
          <a:lstStyle>
            <a:lvl1pPr>
              <a:defRPr/>
            </a:lvl1pPr>
          </a:lstStyle>
          <a:p>
            <a:fld id="{80EB4359-0C3C-4728-929B-6E5A9D8D8D71}" type="slidenum">
              <a:rPr lang="en-US"/>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r>
              <a:rPr lang="nl-BE" smtClean="0"/>
              <a:t>21-06-2019</a:t>
            </a:r>
            <a:endParaRPr lang="en-US"/>
          </a:p>
        </p:txBody>
      </p:sp>
      <p:sp>
        <p:nvSpPr>
          <p:cNvPr id="6" name="Tijdelijke aanduiding voor voettekst 5"/>
          <p:cNvSpPr>
            <a:spLocks noGrp="1"/>
          </p:cNvSpPr>
          <p:nvPr>
            <p:ph type="ftr" sz="quarter" idx="11"/>
          </p:nvPr>
        </p:nvSpPr>
        <p:spPr/>
        <p:txBody>
          <a:bodyPr/>
          <a:lstStyle>
            <a:lvl1pPr>
              <a:defRPr/>
            </a:lvl1pPr>
          </a:lstStyle>
          <a:p>
            <a:endParaRPr lang="en-US"/>
          </a:p>
        </p:txBody>
      </p:sp>
      <p:sp>
        <p:nvSpPr>
          <p:cNvPr id="7" name="Tijdelijke aanduiding voor dianummer 6"/>
          <p:cNvSpPr>
            <a:spLocks noGrp="1"/>
          </p:cNvSpPr>
          <p:nvPr>
            <p:ph type="sldNum" sz="quarter" idx="12"/>
          </p:nvPr>
        </p:nvSpPr>
        <p:spPr/>
        <p:txBody>
          <a:bodyPr/>
          <a:lstStyle>
            <a:lvl1pPr>
              <a:defRPr/>
            </a:lvl1pPr>
          </a:lstStyle>
          <a:p>
            <a:fld id="{42CC32ED-22B8-4FDF-ACE6-6411097B65A2}" type="slidenum">
              <a:rPr lang="en-US"/>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35150" y="333375"/>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KLIK OM HET OPMAAKPROFIEL TE BEWERKEN</a:t>
            </a:r>
          </a:p>
        </p:txBody>
      </p:sp>
      <p:sp>
        <p:nvSpPr>
          <p:cNvPr id="1027" name="Rectangle 3"/>
          <p:cNvSpPr>
            <a:spLocks noGrp="1" noChangeArrowheads="1"/>
          </p:cNvSpPr>
          <p:nvPr>
            <p:ph type="body" idx="1"/>
          </p:nvPr>
        </p:nvSpPr>
        <p:spPr bwMode="auto">
          <a:xfrm>
            <a:off x="827088" y="1600200"/>
            <a:ext cx="7859712"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Klik om de opmaakprofielen van de modeltekst te bewerken</a:t>
            </a:r>
          </a:p>
          <a:p>
            <a:pPr lvl="1"/>
            <a:r>
              <a:rPr lang="en-US" smtClean="0"/>
              <a:t>Tweede niveau</a:t>
            </a:r>
          </a:p>
          <a:p>
            <a:pPr lvl="2"/>
            <a:r>
              <a:rPr lang="en-US" smtClean="0"/>
              <a:t>Derde niveau</a:t>
            </a:r>
          </a:p>
          <a:p>
            <a:pPr lvl="3"/>
            <a:r>
              <a:rPr lang="en-US" smtClean="0"/>
              <a:t>Vierde niveau</a:t>
            </a:r>
          </a:p>
          <a:p>
            <a:pPr lvl="4"/>
            <a:r>
              <a:rPr lang="en-US" smtClean="0"/>
              <a:t>Vijfde niveau</a:t>
            </a:r>
          </a:p>
        </p:txBody>
      </p:sp>
      <p:sp>
        <p:nvSpPr>
          <p:cNvPr id="1028" name="Rectangle 4"/>
          <p:cNvSpPr>
            <a:spLocks noGrp="1" noChangeArrowheads="1"/>
          </p:cNvSpPr>
          <p:nvPr>
            <p:ph type="dt" sz="half" idx="2"/>
          </p:nvPr>
        </p:nvSpPr>
        <p:spPr bwMode="auto">
          <a:xfrm>
            <a:off x="428596"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nl-BE" smtClean="0"/>
              <a:t>21-06-2019</a:t>
            </a: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72264"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95D8A8-DE99-4C36-A57B-EB42FFFB5ED8}" type="slidenum">
              <a:rPr lang="en-US"/>
              <a:pPr/>
              <a:t>‹nr.›</a:t>
            </a:fld>
            <a:endParaRPr lang="en-US"/>
          </a:p>
        </p:txBody>
      </p:sp>
      <p:pic>
        <p:nvPicPr>
          <p:cNvPr id="1031" name="Picture 7" descr="L-logo RIZIV "/>
          <p:cNvPicPr>
            <a:picLocks noChangeAspect="1" noChangeArrowheads="1"/>
          </p:cNvPicPr>
          <p:nvPr/>
        </p:nvPicPr>
        <p:blipFill>
          <a:blip r:embed="rId14" cstate="print"/>
          <a:srcRect/>
          <a:stretch>
            <a:fillRect/>
          </a:stretch>
        </p:blipFill>
        <p:spPr bwMode="auto">
          <a:xfrm>
            <a:off x="323850" y="0"/>
            <a:ext cx="1514475" cy="1343025"/>
          </a:xfrm>
          <a:prstGeom prst="rect">
            <a:avLst/>
          </a:prstGeom>
          <a:noFill/>
        </p:spPr>
      </p:pic>
      <p:sp>
        <p:nvSpPr>
          <p:cNvPr id="1033" name="Line 9"/>
          <p:cNvSpPr>
            <a:spLocks noChangeShapeType="1"/>
          </p:cNvSpPr>
          <p:nvPr/>
        </p:nvSpPr>
        <p:spPr bwMode="auto">
          <a:xfrm flipH="1">
            <a:off x="611188" y="1628775"/>
            <a:ext cx="6350" cy="4752975"/>
          </a:xfrm>
          <a:prstGeom prst="line">
            <a:avLst/>
          </a:prstGeom>
          <a:noFill/>
          <a:ln w="19050">
            <a:solidFill>
              <a:srgbClr val="008080"/>
            </a:solidFill>
            <a:round/>
            <a:headEnd/>
            <a:tailEnd/>
          </a:ln>
          <a:effectLst/>
        </p:spPr>
        <p:txBody>
          <a:bodyPr/>
          <a:lstStyle/>
          <a:p>
            <a:endParaRPr lang="nl-BE"/>
          </a:p>
        </p:txBody>
      </p:sp>
      <p:sp>
        <p:nvSpPr>
          <p:cNvPr id="1034" name="Line 10"/>
          <p:cNvSpPr>
            <a:spLocks noChangeShapeType="1"/>
          </p:cNvSpPr>
          <p:nvPr/>
        </p:nvSpPr>
        <p:spPr bwMode="auto">
          <a:xfrm flipH="1" flipV="1">
            <a:off x="611188" y="6381750"/>
            <a:ext cx="5905500" cy="0"/>
          </a:xfrm>
          <a:prstGeom prst="line">
            <a:avLst/>
          </a:prstGeom>
          <a:noFill/>
          <a:ln w="19050">
            <a:solidFill>
              <a:srgbClr val="008080"/>
            </a:solidFill>
            <a:round/>
            <a:headEnd/>
            <a:tailEnd/>
          </a:ln>
          <a:effectLst/>
        </p:spPr>
        <p:txBody>
          <a:bodyPr/>
          <a:lstStyle/>
          <a:p>
            <a:endParaRPr lang="nl-BE"/>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p:txStyles>
    <p:title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p:titleStyle>
    <p:bodyStyle>
      <a:lvl1pPr marL="342900" indent="-342900" algn="l" rtl="0" eaLnBrk="1" fontAlgn="base" hangingPunct="1">
        <a:spcBef>
          <a:spcPct val="20000"/>
        </a:spcBef>
        <a:spcAft>
          <a:spcPct val="0"/>
        </a:spcAft>
        <a:buChar char="•"/>
        <a:defRPr sz="2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2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0.JP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www.ehealth.fgov.be/ehealthplatform/file/view/AWedzvUXgwvToiwBkfwJ?filename=18-190-n334-toegangsmatrix.pdf" TargetMode="External"/><Relationship Id="rId3" Type="http://schemas.openxmlformats.org/officeDocument/2006/relationships/hyperlink" Target="ems://object:/" TargetMode="External"/><Relationship Id="rId7" Type="http://schemas.openxmlformats.org/officeDocument/2006/relationships/hyperlink" Target="https://www.ehealth.fgov.be/ehealthplatform/file/view/AWcNVG8sDKOaG5-LiRai?filename=toegangsmatrix.xlsx" TargetMode="External"/><Relationship Id="rId2" Type="http://schemas.openxmlformats.org/officeDocument/2006/relationships/hyperlink" Target="https://www.ehealth.fgov.be/ehealthplatform/file/view/AWdem6oKkOz9DrMX5-eO?filename=Nota%20therapeutische%20relatie.pdf" TargetMode="External"/><Relationship Id="rId1" Type="http://schemas.openxmlformats.org/officeDocument/2006/relationships/slideLayout" Target="../slideLayouts/slideLayout2.xml"/><Relationship Id="rId6" Type="http://schemas.openxmlformats.org/officeDocument/2006/relationships/hyperlink" Target="https://www.ehealth.fgov.be/ehealthplatform/file/view/AWSN7RjZnF_Mkwg-mLRv?filename=11-046-n178-Hub%26Metahubproject-gewijzigd%20op%203%20juli%202018.pdf" TargetMode="External"/><Relationship Id="rId5" Type="http://schemas.openxmlformats.org/officeDocument/2006/relationships/hyperlink" Target="https://www.ehealth.fgov.be/ehealthplatform/file/view/AWSOUKDZJW4b-4n3_BRA?filename=nota%20ge%C3%AFnformeerde%20toestemming-gewijzigd%20op%203%20juli%202018.pdf" TargetMode="External"/><Relationship Id="rId4" Type="http://schemas.openxmlformats.org/officeDocument/2006/relationships/hyperlink" Target="https://www.ehealth.fgov.be/ehealthplatform/file/view/AWSJQ9ISnF_Mkwg-mLRc?filename=11-088-n332-therapeutische%20relatie-gewijzigd%20op%204%20december%202018.pdf" TargetMode="External"/><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5.png"/><Relationship Id="rId4" Type="http://schemas.openxmlformats.org/officeDocument/2006/relationships/image" Target="../media/image54.emf"/></Relationships>
</file>

<file path=ppt/slides/_rels/slide4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G"/></Relationships>
</file>

<file path=ppt/slides/_rels/slide4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2.xml"/><Relationship Id="rId5" Type="http://schemas.openxmlformats.org/officeDocument/2006/relationships/image" Target="../media/image82.JPG"/><Relationship Id="rId4" Type="http://schemas.openxmlformats.org/officeDocument/2006/relationships/image" Target="../media/image81.emf"/></Relationships>
</file>

<file path=ppt/slides/_rels/slide6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hthoek 1"/>
          <p:cNvSpPr>
            <a:spLocks noChangeArrowheads="1"/>
          </p:cNvSpPr>
          <p:nvPr/>
        </p:nvSpPr>
        <p:spPr bwMode="auto">
          <a:xfrm>
            <a:off x="1735138" y="5085184"/>
            <a:ext cx="71516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fr-BE" sz="2000" b="1" i="1" dirty="0" err="1" smtClean="0">
                <a:solidFill>
                  <a:srgbClr val="007C92"/>
                </a:solidFill>
              </a:rPr>
              <a:t>Geneeskundige</a:t>
            </a:r>
            <a:r>
              <a:rPr lang="fr-BE" sz="2000" b="1" i="1" dirty="0" smtClean="0">
                <a:solidFill>
                  <a:srgbClr val="007C92"/>
                </a:solidFill>
              </a:rPr>
              <a:t> </a:t>
            </a:r>
            <a:r>
              <a:rPr lang="fr-BE" sz="2000" b="1" i="1" dirty="0" err="1" smtClean="0">
                <a:solidFill>
                  <a:srgbClr val="007C92"/>
                </a:solidFill>
              </a:rPr>
              <a:t>dagen</a:t>
            </a:r>
            <a:r>
              <a:rPr lang="fr-BE" sz="2000" b="1" i="1" dirty="0" smtClean="0">
                <a:solidFill>
                  <a:srgbClr val="007C92"/>
                </a:solidFill>
              </a:rPr>
              <a:t> Antwerpen 12 </a:t>
            </a:r>
            <a:r>
              <a:rPr lang="fr-BE" sz="2000" b="1" i="1" dirty="0" err="1" smtClean="0">
                <a:solidFill>
                  <a:srgbClr val="007C92"/>
                </a:solidFill>
              </a:rPr>
              <a:t>september</a:t>
            </a:r>
            <a:r>
              <a:rPr lang="fr-BE" sz="2000" b="1" i="1" dirty="0" smtClean="0">
                <a:solidFill>
                  <a:srgbClr val="007C92"/>
                </a:solidFill>
              </a:rPr>
              <a:t> 2019</a:t>
            </a:r>
          </a:p>
          <a:p>
            <a:pPr algn="r"/>
            <a:r>
              <a:rPr lang="fr-BE" sz="2000" b="1" i="1" dirty="0" smtClean="0">
                <a:solidFill>
                  <a:srgbClr val="007C92"/>
                </a:solidFill>
              </a:rPr>
              <a:t>Jo </a:t>
            </a:r>
            <a:r>
              <a:rPr lang="fr-BE" sz="2000" b="1" i="1" dirty="0">
                <a:solidFill>
                  <a:srgbClr val="007C92"/>
                </a:solidFill>
              </a:rPr>
              <a:t>De Cock</a:t>
            </a:r>
          </a:p>
          <a:p>
            <a:pPr algn="r"/>
            <a:r>
              <a:rPr lang="fr-BE" sz="2000" b="1" i="1" dirty="0" smtClean="0">
                <a:solidFill>
                  <a:srgbClr val="007C92"/>
                </a:solidFill>
              </a:rPr>
              <a:t>Administrateur- </a:t>
            </a:r>
            <a:r>
              <a:rPr lang="fr-BE" sz="2000" b="1" i="1" dirty="0" err="1" smtClean="0">
                <a:solidFill>
                  <a:srgbClr val="007C92"/>
                </a:solidFill>
              </a:rPr>
              <a:t>generaal</a:t>
            </a:r>
            <a:r>
              <a:rPr lang="fr-BE" sz="2000" b="1" i="1" dirty="0" smtClean="0">
                <a:solidFill>
                  <a:srgbClr val="007C92"/>
                </a:solidFill>
              </a:rPr>
              <a:t> RIZIV</a:t>
            </a:r>
          </a:p>
        </p:txBody>
      </p:sp>
      <p:pic>
        <p:nvPicPr>
          <p:cNvPr id="30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60350"/>
            <a:ext cx="112395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1445187" y="1916832"/>
            <a:ext cx="7056784" cy="954107"/>
          </a:xfrm>
          <a:prstGeom prst="rect">
            <a:avLst/>
          </a:prstGeom>
          <a:noFill/>
        </p:spPr>
        <p:txBody>
          <a:bodyPr wrap="square" rtlCol="0">
            <a:spAutoFit/>
          </a:bodyPr>
          <a:lstStyle/>
          <a:p>
            <a:pPr algn="ctr"/>
            <a:r>
              <a:rPr lang="nl-BE" sz="3600" b="1" i="1" dirty="0" err="1" smtClean="0">
                <a:solidFill>
                  <a:srgbClr val="007C92"/>
                </a:solidFill>
              </a:rPr>
              <a:t>eGezondheid</a:t>
            </a:r>
            <a:r>
              <a:rPr lang="nl-BE" sz="3600" b="1" i="1" dirty="0" smtClean="0">
                <a:solidFill>
                  <a:srgbClr val="007C92"/>
                </a:solidFill>
              </a:rPr>
              <a:t> in België</a:t>
            </a:r>
          </a:p>
          <a:p>
            <a:pPr algn="ctr"/>
            <a:r>
              <a:rPr lang="nl-BE" sz="2000" b="1" i="1" dirty="0" smtClean="0">
                <a:solidFill>
                  <a:srgbClr val="007C92"/>
                </a:solidFill>
              </a:rPr>
              <a:t>Een globaal perspectief</a:t>
            </a:r>
            <a:endParaRPr lang="nl-BE" sz="2000" b="1" i="1" dirty="0">
              <a:solidFill>
                <a:srgbClr val="007C92"/>
              </a:solidFill>
            </a:endParaRPr>
          </a:p>
        </p:txBody>
      </p:sp>
      <p:sp>
        <p:nvSpPr>
          <p:cNvPr id="3" name="Tijdelijke aanduiding voor datum 2"/>
          <p:cNvSpPr>
            <a:spLocks noGrp="1"/>
          </p:cNvSpPr>
          <p:nvPr>
            <p:ph type="dt" sz="half" idx="10"/>
          </p:nvPr>
        </p:nvSpPr>
        <p:spPr/>
        <p:txBody>
          <a:bodyPr/>
          <a:lstStyle/>
          <a:p>
            <a:pPr>
              <a:defRPr/>
            </a:pPr>
            <a:r>
              <a:rPr lang="nl-BE" dirty="0" smtClean="0"/>
              <a:t>12-09-2019</a:t>
            </a:r>
            <a:endParaRPr lang="en-GB" dirty="0"/>
          </a:p>
        </p:txBody>
      </p:sp>
      <p:sp>
        <p:nvSpPr>
          <p:cNvPr id="4" name="Tijdelijke aanduiding voor dianummer 3"/>
          <p:cNvSpPr>
            <a:spLocks noGrp="1"/>
          </p:cNvSpPr>
          <p:nvPr>
            <p:ph type="sldNum" sz="quarter" idx="12"/>
          </p:nvPr>
        </p:nvSpPr>
        <p:spPr/>
        <p:txBody>
          <a:bodyPr/>
          <a:lstStyle/>
          <a:p>
            <a:pPr>
              <a:defRPr/>
            </a:pPr>
            <a:fld id="{E8BA0E54-4997-4FB7-8B45-353C518F9B67}" type="slidenum">
              <a:rPr lang="en-GB" smtClean="0"/>
              <a:pPr>
                <a:defRPr/>
              </a:pPr>
              <a:t>1</a:t>
            </a:fld>
            <a:endParaRPr lang="en-GB"/>
          </a:p>
        </p:txBody>
      </p:sp>
    </p:spTree>
    <p:extLst>
      <p:ext uri="{BB962C8B-B14F-4D97-AF65-F5344CB8AC3E}">
        <p14:creationId xmlns:p14="http://schemas.microsoft.com/office/powerpoint/2010/main" val="3856043894"/>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10</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1226395"/>
            <a:ext cx="3445535" cy="4792578"/>
          </a:xfrm>
          <a:prstGeom prst="rect">
            <a:avLst/>
          </a:prstGeom>
        </p:spPr>
      </p:pic>
      <p:sp>
        <p:nvSpPr>
          <p:cNvPr id="7"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objectieven</a:t>
            </a:r>
            <a:endParaRPr lang="nl-BE" sz="2400" kern="0" dirty="0"/>
          </a:p>
        </p:txBody>
      </p:sp>
    </p:spTree>
    <p:extLst>
      <p:ext uri="{BB962C8B-B14F-4D97-AF65-F5344CB8AC3E}">
        <p14:creationId xmlns:p14="http://schemas.microsoft.com/office/powerpoint/2010/main" val="717402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11</a:t>
            </a:fld>
            <a:endParaRPr lang="en-US" dirty="0"/>
          </a:p>
        </p:txBody>
      </p:sp>
      <p:pic>
        <p:nvPicPr>
          <p:cNvPr id="6" name="Afbeelding 5"/>
          <p:cNvPicPr>
            <a:picLocks noChangeAspect="1"/>
          </p:cNvPicPr>
          <p:nvPr/>
        </p:nvPicPr>
        <p:blipFill rotWithShape="1">
          <a:blip r:embed="rId2">
            <a:extLst>
              <a:ext uri="{28A0092B-C50C-407E-A947-70E740481C1C}">
                <a14:useLocalDpi xmlns:a14="http://schemas.microsoft.com/office/drawing/2010/main" val="0"/>
              </a:ext>
            </a:extLst>
          </a:blip>
          <a:srcRect l="1494" r="2897" b="3805"/>
          <a:stretch/>
        </p:blipFill>
        <p:spPr>
          <a:xfrm>
            <a:off x="178483" y="1307546"/>
            <a:ext cx="4680520" cy="3290991"/>
          </a:xfrm>
          <a:prstGeom prst="rect">
            <a:avLst/>
          </a:prstGeom>
        </p:spPr>
      </p:pic>
      <p:pic>
        <p:nvPicPr>
          <p:cNvPr id="9" name="Afbeelding 8"/>
          <p:cNvPicPr>
            <a:picLocks noChangeAspect="1"/>
          </p:cNvPicPr>
          <p:nvPr/>
        </p:nvPicPr>
        <p:blipFill rotWithShape="1">
          <a:blip r:embed="rId3" cstate="print">
            <a:extLst>
              <a:ext uri="{28A0092B-C50C-407E-A947-70E740481C1C}">
                <a14:useLocalDpi xmlns:a14="http://schemas.microsoft.com/office/drawing/2010/main" val="0"/>
              </a:ext>
            </a:extLst>
          </a:blip>
          <a:srcRect r="4244"/>
          <a:stretch/>
        </p:blipFill>
        <p:spPr>
          <a:xfrm>
            <a:off x="4860032" y="2765235"/>
            <a:ext cx="4176464" cy="3223937"/>
          </a:xfrm>
          <a:prstGeom prst="rect">
            <a:avLst/>
          </a:prstGeom>
        </p:spPr>
      </p:pic>
      <p:sp>
        <p:nvSpPr>
          <p:cNvPr id="10"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objectieven</a:t>
            </a:r>
            <a:endParaRPr lang="nl-BE" sz="2400" kern="0" dirty="0"/>
          </a:p>
        </p:txBody>
      </p:sp>
    </p:spTree>
    <p:extLst>
      <p:ext uri="{BB962C8B-B14F-4D97-AF65-F5344CB8AC3E}">
        <p14:creationId xmlns:p14="http://schemas.microsoft.com/office/powerpoint/2010/main" val="463091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12</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een internationaal gebeuren</a:t>
            </a:r>
            <a:endParaRPr lang="nl-BE" sz="2400" kern="0" dirty="0"/>
          </a:p>
        </p:txBody>
      </p:sp>
      <p:sp>
        <p:nvSpPr>
          <p:cNvPr id="9" name="Tijdelijke aanduiding voor inhoud 1"/>
          <p:cNvSpPr>
            <a:spLocks noGrp="1"/>
          </p:cNvSpPr>
          <p:nvPr>
            <p:ph idx="1"/>
          </p:nvPr>
        </p:nvSpPr>
        <p:spPr>
          <a:xfrm>
            <a:off x="899592" y="2066167"/>
            <a:ext cx="8047662" cy="1728192"/>
          </a:xfrm>
        </p:spPr>
        <p:txBody>
          <a:bodyPr/>
          <a:lstStyle/>
          <a:p>
            <a:pPr marL="0" indent="0">
              <a:buNone/>
            </a:pPr>
            <a:r>
              <a:rPr lang="en-GB" sz="3000" dirty="0" smtClean="0"/>
              <a:t>Global </a:t>
            </a:r>
            <a:r>
              <a:rPr lang="en-GB" sz="3000" dirty="0"/>
              <a:t>Strategy on Digital Health </a:t>
            </a:r>
            <a:r>
              <a:rPr lang="en-GB" sz="3000" dirty="0" smtClean="0"/>
              <a:t>2020-2024</a:t>
            </a:r>
            <a:endParaRPr lang="en-GB" sz="3000" dirty="0"/>
          </a:p>
          <a:p>
            <a:pPr algn="ctr"/>
            <a:endParaRPr lang="nl-BE" sz="3000" dirty="0"/>
          </a:p>
        </p:txBody>
      </p:sp>
      <p:sp>
        <p:nvSpPr>
          <p:cNvPr id="12" name="Rechthoek 11"/>
          <p:cNvSpPr/>
          <p:nvPr/>
        </p:nvSpPr>
        <p:spPr>
          <a:xfrm>
            <a:off x="827584" y="3573009"/>
            <a:ext cx="3701043" cy="1877437"/>
          </a:xfrm>
          <a:prstGeom prst="rect">
            <a:avLst/>
          </a:prstGeom>
        </p:spPr>
        <p:txBody>
          <a:bodyPr wrap="square">
            <a:spAutoFit/>
          </a:bodyPr>
          <a:lstStyle/>
          <a:p>
            <a:endParaRPr lang="nl-BE" sz="1200" dirty="0">
              <a:solidFill>
                <a:srgbClr val="000000"/>
              </a:solidFill>
              <a:latin typeface="Marat Sans Extralight SC"/>
            </a:endParaRPr>
          </a:p>
          <a:p>
            <a:r>
              <a:rPr lang="nl-BE" sz="1200" dirty="0">
                <a:solidFill>
                  <a:srgbClr val="000000"/>
                </a:solidFill>
                <a:latin typeface="Marat Sans Extralight SC"/>
              </a:rPr>
              <a:t> </a:t>
            </a:r>
            <a:r>
              <a:rPr lang="nl-BE" dirty="0">
                <a:solidFill>
                  <a:srgbClr val="000000"/>
                </a:solidFill>
                <a:latin typeface="Marat Sans Extralight SC"/>
              </a:rPr>
              <a:t>WHO guideline </a:t>
            </a:r>
          </a:p>
          <a:p>
            <a:r>
              <a:rPr lang="en-GB" sz="2200" b="1" dirty="0">
                <a:solidFill>
                  <a:srgbClr val="000000"/>
                </a:solidFill>
                <a:latin typeface="Marat Sans Demibold SC"/>
              </a:rPr>
              <a:t>recommendations on digital interventions for health system strengthening</a:t>
            </a:r>
            <a:endParaRPr lang="nl-BE" sz="2200" dirty="0"/>
          </a:p>
        </p:txBody>
      </p:sp>
      <p:pic>
        <p:nvPicPr>
          <p:cNvPr id="13" name="Afbeelding 12"/>
          <p:cNvPicPr>
            <a:picLocks noChangeAspect="1"/>
          </p:cNvPicPr>
          <p:nvPr/>
        </p:nvPicPr>
        <p:blipFill>
          <a:blip r:embed="rId2"/>
          <a:stretch>
            <a:fillRect/>
          </a:stretch>
        </p:blipFill>
        <p:spPr>
          <a:xfrm>
            <a:off x="5328995" y="3573009"/>
            <a:ext cx="2520280" cy="816741"/>
          </a:xfrm>
          <a:prstGeom prst="rect">
            <a:avLst/>
          </a:prstGeom>
        </p:spPr>
      </p:pic>
      <p:sp>
        <p:nvSpPr>
          <p:cNvPr id="14" name="Rechthoek 13"/>
          <p:cNvSpPr/>
          <p:nvPr/>
        </p:nvSpPr>
        <p:spPr>
          <a:xfrm>
            <a:off x="5837609" y="4599087"/>
            <a:ext cx="1801455" cy="338554"/>
          </a:xfrm>
          <a:prstGeom prst="rect">
            <a:avLst/>
          </a:prstGeom>
        </p:spPr>
        <p:txBody>
          <a:bodyPr wrap="none">
            <a:spAutoFit/>
          </a:bodyPr>
          <a:lstStyle/>
          <a:p>
            <a:r>
              <a:rPr lang="nl-BE" dirty="0">
                <a:solidFill>
                  <a:srgbClr val="000000"/>
                </a:solidFill>
                <a:latin typeface="Calibri" panose="020F0502020204030204" pitchFamily="34" charset="0"/>
              </a:rPr>
              <a:t>Draft 28 </a:t>
            </a:r>
            <a:r>
              <a:rPr lang="nl-BE" dirty="0" err="1">
                <a:solidFill>
                  <a:srgbClr val="000000"/>
                </a:solidFill>
                <a:latin typeface="Calibri" panose="020F0502020204030204" pitchFamily="34" charset="0"/>
              </a:rPr>
              <a:t>June</a:t>
            </a:r>
            <a:r>
              <a:rPr lang="nl-BE" dirty="0">
                <a:solidFill>
                  <a:srgbClr val="000000"/>
                </a:solidFill>
                <a:latin typeface="Calibri" panose="020F0502020204030204" pitchFamily="34" charset="0"/>
              </a:rPr>
              <a:t> 2019 </a:t>
            </a:r>
            <a:endParaRPr lang="nl-BE" dirty="0"/>
          </a:p>
        </p:txBody>
      </p:sp>
    </p:spTree>
    <p:extLst>
      <p:ext uri="{BB962C8B-B14F-4D97-AF65-F5344CB8AC3E}">
        <p14:creationId xmlns:p14="http://schemas.microsoft.com/office/powerpoint/2010/main" val="26481652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13</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een internationaal gebeuren</a:t>
            </a:r>
            <a:endParaRPr lang="nl-BE" sz="2400" kern="0" dirty="0"/>
          </a:p>
        </p:txBody>
      </p:sp>
      <p:sp>
        <p:nvSpPr>
          <p:cNvPr id="10" name="Rechthoek 9"/>
          <p:cNvSpPr/>
          <p:nvPr/>
        </p:nvSpPr>
        <p:spPr>
          <a:xfrm>
            <a:off x="680515" y="1844824"/>
            <a:ext cx="8025349" cy="1600438"/>
          </a:xfrm>
          <a:prstGeom prst="rect">
            <a:avLst/>
          </a:prstGeom>
        </p:spPr>
        <p:txBody>
          <a:bodyPr wrap="square">
            <a:spAutoFit/>
          </a:bodyPr>
          <a:lstStyle/>
          <a:p>
            <a:pPr algn="ctr"/>
            <a:r>
              <a:rPr lang="nl-BE" sz="1400" dirty="0" smtClean="0">
                <a:solidFill>
                  <a:srgbClr val="000000"/>
                </a:solidFill>
              </a:rPr>
              <a:t>MEDEDELING </a:t>
            </a:r>
            <a:r>
              <a:rPr lang="nl-BE" sz="1400" dirty="0">
                <a:solidFill>
                  <a:srgbClr val="000000"/>
                </a:solidFill>
              </a:rPr>
              <a:t>VAN DE COMMISSIE AAN HET EUROPEES PARLEMENT, DE RAAD, HET EUROPEES ECONOMISCH EN SOCIAAL COMITÉ EN HET COMITÉ VAN DE REGIO'S </a:t>
            </a:r>
            <a:endParaRPr lang="nl-BE" sz="1400" dirty="0" smtClean="0">
              <a:solidFill>
                <a:srgbClr val="000000"/>
              </a:solidFill>
            </a:endParaRPr>
          </a:p>
          <a:p>
            <a:pPr algn="ctr"/>
            <a:endParaRPr lang="nl-BE" sz="1400" dirty="0">
              <a:solidFill>
                <a:srgbClr val="000000"/>
              </a:solidFill>
            </a:endParaRPr>
          </a:p>
          <a:p>
            <a:pPr algn="ctr"/>
            <a:r>
              <a:rPr lang="nl-BE" sz="1400" dirty="0" smtClean="0">
                <a:solidFill>
                  <a:srgbClr val="000000"/>
                </a:solidFill>
              </a:rPr>
              <a:t>over </a:t>
            </a:r>
            <a:r>
              <a:rPr lang="nl-BE" sz="1400" dirty="0">
                <a:solidFill>
                  <a:srgbClr val="000000"/>
                </a:solidFill>
              </a:rPr>
              <a:t>het mogelijk maken van de digitale transformatie van gezondheid en zorg in de digitale eengemaakte markt; de burger "empoweren" en bouwen aan een gezondere maatschappij </a:t>
            </a:r>
            <a:endParaRPr lang="nl-BE" sz="1400" dirty="0" smtClean="0">
              <a:solidFill>
                <a:srgbClr val="000000"/>
              </a:solidFill>
            </a:endParaRPr>
          </a:p>
          <a:p>
            <a:pPr algn="ctr"/>
            <a:endParaRPr lang="nl-BE" sz="1400" dirty="0">
              <a:solidFill>
                <a:srgbClr val="000000"/>
              </a:solidFill>
            </a:endParaRPr>
          </a:p>
          <a:p>
            <a:pPr algn="ctr"/>
            <a:r>
              <a:rPr lang="nl-BE" sz="1400" dirty="0" smtClean="0">
                <a:solidFill>
                  <a:srgbClr val="000000"/>
                </a:solidFill>
              </a:rPr>
              <a:t>{</a:t>
            </a:r>
            <a:r>
              <a:rPr lang="nl-BE" sz="1400" dirty="0">
                <a:solidFill>
                  <a:srgbClr val="000000"/>
                </a:solidFill>
              </a:rPr>
              <a:t>SWD(2018) 126 </a:t>
            </a:r>
            <a:r>
              <a:rPr lang="nl-BE" sz="1400" dirty="0" err="1">
                <a:solidFill>
                  <a:srgbClr val="000000"/>
                </a:solidFill>
              </a:rPr>
              <a:t>final</a:t>
            </a:r>
            <a:r>
              <a:rPr lang="nl-BE" sz="1400" dirty="0">
                <a:solidFill>
                  <a:srgbClr val="000000"/>
                </a:solidFill>
              </a:rPr>
              <a:t>} </a:t>
            </a:r>
            <a:endParaRPr lang="nl-BE" sz="1400" dirty="0"/>
          </a:p>
        </p:txBody>
      </p:sp>
      <p:sp>
        <p:nvSpPr>
          <p:cNvPr id="11" name="Rechthoek 10"/>
          <p:cNvSpPr/>
          <p:nvPr/>
        </p:nvSpPr>
        <p:spPr>
          <a:xfrm>
            <a:off x="2627784" y="5661248"/>
            <a:ext cx="2189380" cy="584775"/>
          </a:xfrm>
          <a:prstGeom prst="rect">
            <a:avLst/>
          </a:prstGeom>
        </p:spPr>
        <p:txBody>
          <a:bodyPr wrap="square">
            <a:spAutoFit/>
          </a:bodyPr>
          <a:lstStyle/>
          <a:p>
            <a:r>
              <a:rPr lang="pt-BR" dirty="0" smtClean="0">
                <a:solidFill>
                  <a:srgbClr val="000000"/>
                </a:solidFill>
              </a:rPr>
              <a:t>Brussels</a:t>
            </a:r>
            <a:r>
              <a:rPr lang="pt-BR" dirty="0">
                <a:solidFill>
                  <a:srgbClr val="000000"/>
                </a:solidFill>
              </a:rPr>
              <a:t>, 25.4.2018 </a:t>
            </a:r>
            <a:endParaRPr lang="pt-BR" dirty="0" smtClean="0">
              <a:solidFill>
                <a:srgbClr val="000000"/>
              </a:solidFill>
            </a:endParaRPr>
          </a:p>
          <a:p>
            <a:r>
              <a:rPr lang="pt-BR" dirty="0" smtClean="0">
                <a:solidFill>
                  <a:srgbClr val="000000"/>
                </a:solidFill>
              </a:rPr>
              <a:t>COM(2018</a:t>
            </a:r>
            <a:r>
              <a:rPr lang="pt-BR" dirty="0">
                <a:solidFill>
                  <a:srgbClr val="000000"/>
                </a:solidFill>
              </a:rPr>
              <a:t>) 233 final </a:t>
            </a:r>
            <a:endParaRPr lang="nl-BE" dirty="0"/>
          </a:p>
        </p:txBody>
      </p:sp>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505" y="5661248"/>
            <a:ext cx="1384509" cy="571030"/>
          </a:xfrm>
          <a:prstGeom prst="rect">
            <a:avLst/>
          </a:prstGeom>
        </p:spPr>
      </p:pic>
      <p:sp>
        <p:nvSpPr>
          <p:cNvPr id="6" name="Rechthoek 5"/>
          <p:cNvSpPr/>
          <p:nvPr/>
        </p:nvSpPr>
        <p:spPr>
          <a:xfrm>
            <a:off x="723146" y="3524409"/>
            <a:ext cx="8046640" cy="2062103"/>
          </a:xfrm>
          <a:prstGeom prst="rect">
            <a:avLst/>
          </a:prstGeom>
        </p:spPr>
        <p:txBody>
          <a:bodyPr wrap="square">
            <a:spAutoFit/>
          </a:bodyPr>
          <a:lstStyle/>
          <a:p>
            <a:r>
              <a:rPr lang="nl-BE" dirty="0">
                <a:solidFill>
                  <a:srgbClr val="000000"/>
                </a:solidFill>
                <a:latin typeface="Times New Roman" panose="02020603050405020304" pitchFamily="18" charset="0"/>
              </a:rPr>
              <a:t>In het recente verslag over de gezondheidstoestand in de EU ("State of Health in </a:t>
            </a:r>
            <a:r>
              <a:rPr lang="nl-BE" dirty="0" err="1">
                <a:solidFill>
                  <a:srgbClr val="000000"/>
                </a:solidFill>
                <a:latin typeface="Times New Roman" panose="02020603050405020304" pitchFamily="18" charset="0"/>
              </a:rPr>
              <a:t>the</a:t>
            </a:r>
            <a:r>
              <a:rPr lang="nl-BE" dirty="0">
                <a:solidFill>
                  <a:srgbClr val="000000"/>
                </a:solidFill>
                <a:latin typeface="Times New Roman" panose="02020603050405020304" pitchFamily="18" charset="0"/>
              </a:rPr>
              <a:t> EU")</a:t>
            </a:r>
            <a:r>
              <a:rPr lang="nl-BE" sz="1050" dirty="0">
                <a:solidFill>
                  <a:srgbClr val="000000"/>
                </a:solidFill>
                <a:latin typeface="Times New Roman" panose="02020603050405020304" pitchFamily="18" charset="0"/>
              </a:rPr>
              <a:t>1 </a:t>
            </a:r>
            <a:r>
              <a:rPr lang="nl-BE" dirty="0">
                <a:solidFill>
                  <a:srgbClr val="000000"/>
                </a:solidFill>
                <a:latin typeface="Times New Roman" panose="02020603050405020304" pitchFamily="18" charset="0"/>
              </a:rPr>
              <a:t>werd de conclusie getrokken dat we alleen door een fundamentele herijking van onze gezondheids- en zorgstelsels</a:t>
            </a:r>
            <a:r>
              <a:rPr lang="nl-BE" sz="800" dirty="0">
                <a:solidFill>
                  <a:srgbClr val="000000"/>
                </a:solidFill>
                <a:latin typeface="Times New Roman" panose="02020603050405020304" pitchFamily="18" charset="0"/>
              </a:rPr>
              <a:t>2 </a:t>
            </a:r>
            <a:r>
              <a:rPr lang="nl-BE" dirty="0">
                <a:solidFill>
                  <a:srgbClr val="000000"/>
                </a:solidFill>
                <a:latin typeface="Times New Roman" panose="02020603050405020304" pitchFamily="18" charset="0"/>
              </a:rPr>
              <a:t>ervoor kunnen zorgen dat zij aan onze verwachtingen blijven voldoen. Dit betekent dat wij doorgaan met het bevorderen van de gezondheid, het voorkomen van ziekte en het bieden van zorg waarin de patiënt centraal staat en die aan de behoeften van de burgers voldoet. Gezondheids- en zorgstelsels vereisen hervormingen en innovatieve oplossingen om veerkrachtiger, toegankelijker en doeltreffender te worden bij het leveren van kwaliteitszorg aan de Europese burgers</a:t>
            </a:r>
            <a:r>
              <a:rPr lang="nl-BE" sz="1050" dirty="0">
                <a:solidFill>
                  <a:srgbClr val="000000"/>
                </a:solidFill>
                <a:latin typeface="Times New Roman" panose="02020603050405020304" pitchFamily="18" charset="0"/>
              </a:rPr>
              <a:t>3</a:t>
            </a:r>
            <a:r>
              <a:rPr lang="nl-BE" dirty="0">
                <a:solidFill>
                  <a:srgbClr val="000000"/>
                </a:solidFill>
                <a:latin typeface="Times New Roman" panose="02020603050405020304" pitchFamily="18" charset="0"/>
              </a:rPr>
              <a:t>. </a:t>
            </a:r>
            <a:endParaRPr lang="nl-BE" dirty="0"/>
          </a:p>
        </p:txBody>
      </p:sp>
    </p:spTree>
    <p:extLst>
      <p:ext uri="{BB962C8B-B14F-4D97-AF65-F5344CB8AC3E}">
        <p14:creationId xmlns:p14="http://schemas.microsoft.com/office/powerpoint/2010/main" val="2811354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14</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3" name="Tijdelijke aanduiding voor inhoud 2"/>
          <p:cNvPicPr>
            <a:picLocks noGrp="1" noChangeAspect="1"/>
          </p:cNvPicPr>
          <p:nvPr>
            <p:ph idx="1"/>
          </p:nvPr>
        </p:nvPicPr>
        <p:blipFill rotWithShape="1">
          <a:blip r:embed="rId2">
            <a:extLst>
              <a:ext uri="{28A0092B-C50C-407E-A947-70E740481C1C}">
                <a14:useLocalDpi xmlns:a14="http://schemas.microsoft.com/office/drawing/2010/main" val="0"/>
              </a:ext>
            </a:extLst>
          </a:blip>
          <a:srcRect l="1012" b="3199"/>
          <a:stretch/>
        </p:blipFill>
        <p:spPr>
          <a:xfrm>
            <a:off x="899592" y="1297031"/>
            <a:ext cx="6667464" cy="4724258"/>
          </a:xfrm>
        </p:spPr>
      </p:pic>
      <p:sp>
        <p:nvSpPr>
          <p:cNvPr id="6" name="Rechthoek 5"/>
          <p:cNvSpPr/>
          <p:nvPr/>
        </p:nvSpPr>
        <p:spPr>
          <a:xfrm>
            <a:off x="1290866" y="6032242"/>
            <a:ext cx="6552728" cy="338554"/>
          </a:xfrm>
          <a:prstGeom prst="rect">
            <a:avLst/>
          </a:prstGeom>
        </p:spPr>
        <p:txBody>
          <a:bodyPr wrap="square">
            <a:spAutoFit/>
          </a:bodyPr>
          <a:lstStyle/>
          <a:p>
            <a:r>
              <a:rPr lang="nl-BE" dirty="0">
                <a:solidFill>
                  <a:srgbClr val="FF5340"/>
                </a:solidFill>
                <a:latin typeface="ECSquareSansCondProThin"/>
              </a:rPr>
              <a:t>#</a:t>
            </a:r>
            <a:r>
              <a:rPr lang="nl-BE" dirty="0" err="1">
                <a:solidFill>
                  <a:srgbClr val="FF5340"/>
                </a:solidFill>
                <a:latin typeface="ECSquareSansCondProThin"/>
              </a:rPr>
              <a:t>DigitalSingleMarket</a:t>
            </a:r>
            <a:r>
              <a:rPr lang="nl-BE" dirty="0">
                <a:solidFill>
                  <a:srgbClr val="FF5340"/>
                </a:solidFill>
                <a:latin typeface="ECSquareSansCondProThin"/>
              </a:rPr>
              <a:t> #</a:t>
            </a:r>
            <a:r>
              <a:rPr lang="nl-BE" dirty="0" err="1">
                <a:solidFill>
                  <a:srgbClr val="FF5340"/>
                </a:solidFill>
                <a:latin typeface="ECSquareSansCondProThin"/>
              </a:rPr>
              <a:t>DigitalHealth</a:t>
            </a:r>
            <a:r>
              <a:rPr lang="nl-BE" dirty="0">
                <a:solidFill>
                  <a:srgbClr val="FF5340"/>
                </a:solidFill>
                <a:latin typeface="ECSquareSansCondProThin"/>
              </a:rPr>
              <a:t> @</a:t>
            </a:r>
            <a:r>
              <a:rPr lang="nl-BE" dirty="0" err="1">
                <a:solidFill>
                  <a:srgbClr val="FF5340"/>
                </a:solidFill>
                <a:latin typeface="ECSquareSansCondProThin"/>
              </a:rPr>
              <a:t>eHealth_EU</a:t>
            </a:r>
            <a:r>
              <a:rPr lang="nl-BE" dirty="0">
                <a:solidFill>
                  <a:srgbClr val="FF5340"/>
                </a:solidFill>
                <a:latin typeface="ECSquareSansCondProThin"/>
              </a:rPr>
              <a:t> @</a:t>
            </a:r>
            <a:r>
              <a:rPr lang="nl-BE" dirty="0" err="1">
                <a:solidFill>
                  <a:srgbClr val="FF5340"/>
                </a:solidFill>
                <a:latin typeface="ECSquareSansCondProThin"/>
              </a:rPr>
              <a:t>EU_Health</a:t>
            </a:r>
            <a:endParaRPr lang="nl-BE" dirty="0"/>
          </a:p>
        </p:txBody>
      </p:sp>
      <p:sp>
        <p:nvSpPr>
          <p:cNvPr id="9"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een internationaal gebeuren</a:t>
            </a:r>
            <a:endParaRPr lang="nl-BE" sz="2400" kern="0" dirty="0"/>
          </a:p>
        </p:txBody>
      </p:sp>
    </p:spTree>
    <p:extLst>
      <p:ext uri="{BB962C8B-B14F-4D97-AF65-F5344CB8AC3E}">
        <p14:creationId xmlns:p14="http://schemas.microsoft.com/office/powerpoint/2010/main" val="19736657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15</a:t>
            </a:fld>
            <a:endParaRPr lang="en-US" dirty="0"/>
          </a:p>
        </p:txBody>
      </p:sp>
      <p:sp>
        <p:nvSpPr>
          <p:cNvPr id="3" name="Rechthoek 2"/>
          <p:cNvSpPr/>
          <p:nvPr/>
        </p:nvSpPr>
        <p:spPr>
          <a:xfrm>
            <a:off x="1115616" y="1916832"/>
            <a:ext cx="7038528" cy="3293209"/>
          </a:xfrm>
          <a:prstGeom prst="rect">
            <a:avLst/>
          </a:prstGeom>
        </p:spPr>
        <p:txBody>
          <a:bodyPr wrap="square">
            <a:spAutoFit/>
          </a:bodyPr>
          <a:lstStyle/>
          <a:p>
            <a:pPr>
              <a:spcAft>
                <a:spcPts val="0"/>
              </a:spcAft>
            </a:pPr>
            <a:r>
              <a:rPr lang="nl-BE" sz="2600" dirty="0">
                <a:latin typeface="Times New Roman" panose="02020603050405020304" pitchFamily="18" charset="0"/>
                <a:ea typeface="Times New Roman" panose="02020603050405020304" pitchFamily="18" charset="0"/>
              </a:rPr>
              <a:t>Stap 1:</a:t>
            </a:r>
            <a:endParaRPr lang="nl-BE" sz="2600" dirty="0">
              <a:latin typeface="Times New Roman" panose="02020603050405020304" pitchFamily="18" charset="0"/>
              <a:ea typeface="Calibri" panose="020F0502020204030204" pitchFamily="34" charset="0"/>
            </a:endParaRPr>
          </a:p>
          <a:p>
            <a:pPr>
              <a:spcAft>
                <a:spcPts val="0"/>
              </a:spcAft>
            </a:pPr>
            <a:r>
              <a:rPr lang="nl-BE" sz="2600" dirty="0">
                <a:latin typeface="Times New Roman" panose="02020603050405020304" pitchFamily="18" charset="0"/>
                <a:ea typeface="Times New Roman" panose="02020603050405020304" pitchFamily="18" charset="0"/>
              </a:rPr>
              <a:t> </a:t>
            </a:r>
            <a:endParaRPr lang="nl-BE" sz="2600" dirty="0">
              <a:latin typeface="Times New Roman" panose="02020603050405020304" pitchFamily="18"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nl-BE" sz="2600" dirty="0">
                <a:latin typeface="Times New Roman" panose="02020603050405020304" pitchFamily="18" charset="0"/>
                <a:ea typeface="Times New Roman" panose="02020603050405020304" pitchFamily="18" charset="0"/>
              </a:rPr>
              <a:t>Bouwen van een </a:t>
            </a:r>
            <a:r>
              <a:rPr lang="nl-BE" sz="2600" dirty="0" err="1">
                <a:latin typeface="Times New Roman" panose="02020603050405020304" pitchFamily="18" charset="0"/>
                <a:ea typeface="Times New Roman" panose="02020603050405020304" pitchFamily="18" charset="0"/>
              </a:rPr>
              <a:t>robuste</a:t>
            </a:r>
            <a:r>
              <a:rPr lang="nl-BE" sz="2600" dirty="0">
                <a:latin typeface="Times New Roman" panose="02020603050405020304" pitchFamily="18" charset="0"/>
                <a:ea typeface="Times New Roman" panose="02020603050405020304" pitchFamily="18" charset="0"/>
              </a:rPr>
              <a:t> en stabiele technische onderbouw </a:t>
            </a:r>
            <a:endParaRPr lang="nl-BE" sz="2600" dirty="0">
              <a:latin typeface="Times New Roman" panose="02020603050405020304" pitchFamily="18"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nl-BE" sz="2600" dirty="0">
                <a:latin typeface="Times New Roman" panose="02020603050405020304" pitchFamily="18" charset="0"/>
                <a:ea typeface="Times New Roman" panose="02020603050405020304" pitchFamily="18" charset="0"/>
              </a:rPr>
              <a:t>Ondersteuning van uitbouw van elektronische dossiers voor huisartsen, ziekenhuizen, apothekers </a:t>
            </a:r>
            <a:endParaRPr lang="nl-BE" sz="2600" dirty="0">
              <a:latin typeface="Times New Roman" panose="02020603050405020304" pitchFamily="18"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nl-BE" sz="2600" dirty="0">
                <a:latin typeface="Times New Roman" panose="02020603050405020304" pitchFamily="18" charset="0"/>
                <a:ea typeface="Times New Roman" panose="02020603050405020304" pitchFamily="18" charset="0"/>
              </a:rPr>
              <a:t>Vereenvoudiging van administratieve </a:t>
            </a:r>
            <a:r>
              <a:rPr lang="nl-BE" sz="2600" dirty="0" err="1">
                <a:latin typeface="Times New Roman" panose="02020603050405020304" pitchFamily="18" charset="0"/>
                <a:ea typeface="Times New Roman" panose="02020603050405020304" pitchFamily="18" charset="0"/>
              </a:rPr>
              <a:t>workflows</a:t>
            </a:r>
            <a:r>
              <a:rPr lang="nl-BE" sz="2600" dirty="0">
                <a:latin typeface="Times New Roman" panose="02020603050405020304" pitchFamily="18" charset="0"/>
                <a:ea typeface="Times New Roman" panose="02020603050405020304" pitchFamily="18" charset="0"/>
              </a:rPr>
              <a:t> </a:t>
            </a:r>
            <a:endParaRPr lang="nl-BE" sz="2600" dirty="0">
              <a:latin typeface="Times New Roman" panose="02020603050405020304" pitchFamily="18" charset="0"/>
              <a:ea typeface="Calibri" panose="020F0502020204030204" pitchFamily="34" charset="0"/>
            </a:endParaRPr>
          </a:p>
        </p:txBody>
      </p:sp>
      <p:sp>
        <p:nvSpPr>
          <p:cNvPr id="7"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van vroeger tot nu</a:t>
            </a:r>
          </a:p>
        </p:txBody>
      </p:sp>
    </p:spTree>
    <p:extLst>
      <p:ext uri="{BB962C8B-B14F-4D97-AF65-F5344CB8AC3E}">
        <p14:creationId xmlns:p14="http://schemas.microsoft.com/office/powerpoint/2010/main" val="17169031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16</a:t>
            </a:fld>
            <a:endParaRPr lang="en-US" dirty="0"/>
          </a:p>
        </p:txBody>
      </p:sp>
      <p:sp>
        <p:nvSpPr>
          <p:cNvPr id="2" name="Rechthoek 1"/>
          <p:cNvSpPr/>
          <p:nvPr/>
        </p:nvSpPr>
        <p:spPr>
          <a:xfrm>
            <a:off x="1187624" y="2060848"/>
            <a:ext cx="6678488" cy="3293209"/>
          </a:xfrm>
          <a:prstGeom prst="rect">
            <a:avLst/>
          </a:prstGeom>
        </p:spPr>
        <p:txBody>
          <a:bodyPr wrap="square">
            <a:spAutoFit/>
          </a:bodyPr>
          <a:lstStyle/>
          <a:p>
            <a:r>
              <a:rPr lang="nl-BE" dirty="0" smtClean="0"/>
              <a:t>Het </a:t>
            </a:r>
            <a:r>
              <a:rPr lang="nl-BE" dirty="0"/>
              <a:t>eHealth-platform is een federale overheidsinstelling die heeft als missie om een goed georganiseerde, onderlinge elektronische dienstverlening en informatie-uitwisseling te bevorderen en te ondersteunen tussen alle actoren in de gezondheidszorg, met de nodige waarborgen op het vlak van de informatieveiligheid, de bescherming van de persoonlijke levenssfeer van de patiënt en de zorgverlener en het respect van het medisch beroepsgeheim.</a:t>
            </a:r>
          </a:p>
          <a:p>
            <a:r>
              <a:rPr lang="nl-BE" dirty="0"/>
              <a:t>Daardoor moet het eHealth-platform in belangrijke mate bijdragen tot een optimalisering van de kwaliteit en de continuïteit van de gezondheidszorgverstrekking en van de veiligheid van de patiënt, tot een vereenvoudiging van de administratieve formaliteiten voor alle actoren in de gezondheidszorg en tot een degelijke ondersteuning van het gezondheidszorgbeleid.</a:t>
            </a:r>
          </a:p>
        </p:txBody>
      </p:sp>
      <p:pic>
        <p:nvPicPr>
          <p:cNvPr id="3" name="Afbeelding 2"/>
          <p:cNvPicPr>
            <a:picLocks noChangeAspect="1"/>
          </p:cNvPicPr>
          <p:nvPr/>
        </p:nvPicPr>
        <p:blipFill>
          <a:blip r:embed="rId2"/>
          <a:stretch>
            <a:fillRect/>
          </a:stretch>
        </p:blipFill>
        <p:spPr>
          <a:xfrm>
            <a:off x="6543191" y="5571914"/>
            <a:ext cx="1362075" cy="419100"/>
          </a:xfrm>
          <a:prstGeom prst="rect">
            <a:avLst/>
          </a:prstGeom>
        </p:spPr>
      </p:pic>
      <p:sp>
        <p:nvSpPr>
          <p:cNvPr id="7"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e-</a:t>
            </a:r>
            <a:r>
              <a:rPr lang="nl-BE" sz="2400" kern="0" dirty="0" err="1" smtClean="0"/>
              <a:t>Healthplatform</a:t>
            </a:r>
            <a:endParaRPr lang="nl-BE" sz="2400" kern="0" dirty="0"/>
          </a:p>
        </p:txBody>
      </p:sp>
    </p:spTree>
    <p:extLst>
      <p:ext uri="{BB962C8B-B14F-4D97-AF65-F5344CB8AC3E}">
        <p14:creationId xmlns:p14="http://schemas.microsoft.com/office/powerpoint/2010/main" val="23637812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p:txBody>
          <a:bodyPr>
            <a:normAutofit fontScale="85000" lnSpcReduction="10000"/>
          </a:bodyPr>
          <a:lstStyle/>
          <a:p>
            <a:r>
              <a:rPr lang="nl-BE" altLang="en-US" dirty="0" smtClean="0">
                <a:sym typeface="Arial" charset="0"/>
              </a:rPr>
              <a:t>Ontwikkeling van een visie en van een strategie inzake </a:t>
            </a:r>
            <a:r>
              <a:rPr lang="nl-BE" altLang="en-US" dirty="0" smtClean="0">
                <a:solidFill>
                  <a:srgbClr val="3E6E5A"/>
                </a:solidFill>
                <a:sym typeface="Arial" charset="0"/>
              </a:rPr>
              <a:t>eHealth</a:t>
            </a:r>
            <a:r>
              <a:rPr lang="nl-BE" altLang="en-US" dirty="0" smtClean="0"/>
              <a:t> </a:t>
            </a:r>
          </a:p>
          <a:p>
            <a:endParaRPr lang="nl-BE" altLang="en-US" dirty="0" smtClean="0">
              <a:sym typeface="Arial" charset="0"/>
            </a:endParaRPr>
          </a:p>
          <a:p>
            <a:r>
              <a:rPr lang="nl-BE" altLang="en-US" dirty="0" smtClean="0">
                <a:sym typeface="Arial" charset="0"/>
              </a:rPr>
              <a:t>Organiseren van de samenwerking met andere overheidsinstanties die belast zijn met de coördinatie van de elektronische dienstverlening</a:t>
            </a:r>
            <a:r>
              <a:rPr lang="nl-BE" altLang="en-US" dirty="0" smtClean="0"/>
              <a:t> </a:t>
            </a:r>
          </a:p>
          <a:p>
            <a:endParaRPr lang="nl-BE" altLang="en-US" dirty="0" smtClean="0">
              <a:sym typeface="Arial" charset="0"/>
            </a:endParaRPr>
          </a:p>
          <a:p>
            <a:r>
              <a:rPr lang="nl-BE" altLang="en-US" dirty="0" smtClean="0">
                <a:sym typeface="Arial" charset="0"/>
              </a:rPr>
              <a:t>De motor van de noodzakelijke veranderingen zijn voor de uitvoering van de visie en de strategie inzake </a:t>
            </a:r>
            <a:r>
              <a:rPr lang="nl-BE" altLang="en-US" dirty="0" smtClean="0">
                <a:solidFill>
                  <a:srgbClr val="3E6E5A"/>
                </a:solidFill>
                <a:sym typeface="Arial" charset="0"/>
              </a:rPr>
              <a:t>eHealth</a:t>
            </a:r>
            <a:r>
              <a:rPr lang="nl-BE" altLang="en-US" dirty="0" smtClean="0">
                <a:sym typeface="Arial" charset="0"/>
              </a:rPr>
              <a:t> </a:t>
            </a:r>
            <a:r>
              <a:rPr lang="nl-BE" altLang="en-US" dirty="0" smtClean="0"/>
              <a:t> </a:t>
            </a:r>
          </a:p>
          <a:p>
            <a:endParaRPr lang="nl-BE" altLang="en-US" dirty="0" smtClean="0">
              <a:sym typeface="Arial" charset="0"/>
            </a:endParaRPr>
          </a:p>
          <a:p>
            <a:r>
              <a:rPr lang="nl-BE" altLang="en-US" dirty="0" smtClean="0">
                <a:sym typeface="Arial" charset="0"/>
              </a:rPr>
              <a:t>Vastleggen van functionele en </a:t>
            </a:r>
            <a:r>
              <a:rPr lang="nl-BE" altLang="en-US" dirty="0" err="1" smtClean="0">
                <a:sym typeface="Arial" charset="0"/>
              </a:rPr>
              <a:t>techische</a:t>
            </a:r>
            <a:r>
              <a:rPr lang="nl-BE" altLang="en-US" dirty="0" smtClean="0">
                <a:sym typeface="Arial" charset="0"/>
              </a:rPr>
              <a:t> normen, standaarden, specificaties en basisarchitectuur inzake ICT  </a:t>
            </a:r>
          </a:p>
          <a:p>
            <a:endParaRPr lang="nl-BE" altLang="en-US" dirty="0" smtClean="0">
              <a:sym typeface="Arial" charset="0"/>
            </a:endParaRPr>
          </a:p>
          <a:p>
            <a:endParaRPr lang="nl-BE" altLang="en-US" dirty="0" smtClean="0">
              <a:sym typeface="Arial" charset="0"/>
            </a:endParaRPr>
          </a:p>
        </p:txBody>
      </p:sp>
      <p:sp>
        <p:nvSpPr>
          <p:cNvPr id="5" name="Slide Number Placeholder 4"/>
          <p:cNvSpPr>
            <a:spLocks noGrp="1"/>
          </p:cNvSpPr>
          <p:nvPr>
            <p:ph type="sldNum" sz="quarter" idx="12"/>
          </p:nvPr>
        </p:nvSpPr>
        <p:spPr/>
        <p:txBody>
          <a:bodyPr/>
          <a:lstStyle/>
          <a:p>
            <a:fld id="{BAADB71D-6A6A-403E-B8B0-DAC18C9A03D5}" type="slidenum">
              <a:rPr lang="en-US" smtClean="0"/>
              <a:pPr/>
              <a:t>17</a:t>
            </a:fld>
            <a:endParaRPr lang="en-US"/>
          </a:p>
        </p:txBody>
      </p:sp>
      <p:sp>
        <p:nvSpPr>
          <p:cNvPr id="7"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e-</a:t>
            </a:r>
            <a:r>
              <a:rPr lang="nl-BE" sz="2400" kern="0" dirty="0" err="1" smtClean="0"/>
              <a:t>Healthplatform</a:t>
            </a:r>
            <a:r>
              <a:rPr lang="nl-BE" sz="2400" kern="0" dirty="0" smtClean="0"/>
              <a:t> (10 opdrachten)</a:t>
            </a:r>
            <a:endParaRPr lang="nl-BE" sz="2400" kern="0" dirty="0"/>
          </a:p>
        </p:txBody>
      </p:sp>
      <p:sp>
        <p:nvSpPr>
          <p:cNvPr id="8" name="Tijdelijke aanduiding voor datum 3"/>
          <p:cNvSpPr>
            <a:spLocks noGrp="1"/>
          </p:cNvSpPr>
          <p:nvPr>
            <p:ph type="dt" sz="half" idx="10"/>
          </p:nvPr>
        </p:nvSpPr>
        <p:spPr>
          <a:xfrm>
            <a:off x="428596" y="6381750"/>
            <a:ext cx="2133600" cy="476250"/>
          </a:xfrm>
        </p:spPr>
        <p:txBody>
          <a:bodyPr/>
          <a:lstStyle/>
          <a:p>
            <a:r>
              <a:rPr lang="nl-BE" dirty="0" smtClean="0"/>
              <a:t>12-09-2019</a:t>
            </a:r>
            <a:endParaRPr lang="en-US" dirty="0"/>
          </a:p>
        </p:txBody>
      </p:sp>
    </p:spTree>
    <p:extLst>
      <p:ext uri="{BB962C8B-B14F-4D97-AF65-F5344CB8AC3E}">
        <p14:creationId xmlns:p14="http://schemas.microsoft.com/office/powerpoint/2010/main" val="1374398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p:txBody>
          <a:bodyPr>
            <a:normAutofit lnSpcReduction="10000"/>
          </a:bodyPr>
          <a:lstStyle/>
          <a:p>
            <a:r>
              <a:rPr lang="nl-BE" altLang="en-US" dirty="0">
                <a:sym typeface="Arial" charset="0"/>
              </a:rPr>
              <a:t>Registreren van software voor het beheer van elektronische patiëntendossiers  </a:t>
            </a:r>
            <a:endParaRPr lang="nl-BE" altLang="en-US" dirty="0" smtClean="0">
              <a:sym typeface="Arial" charset="0"/>
            </a:endParaRPr>
          </a:p>
          <a:p>
            <a:endParaRPr lang="nl-BE" altLang="en-US" dirty="0">
              <a:sym typeface="Arial" charset="0"/>
            </a:endParaRPr>
          </a:p>
          <a:p>
            <a:r>
              <a:rPr lang="nl-BE" altLang="en-US" dirty="0" smtClean="0">
                <a:sym typeface="Arial" charset="0"/>
              </a:rPr>
              <a:t>Concipiëren, uitwerken en beheren van een samenwerkingsplatform voor de veilige elektronische gegevensuitwisseling met de bijhorende basisdiensten </a:t>
            </a:r>
          </a:p>
          <a:p>
            <a:endParaRPr lang="nl-BE" altLang="en-US" dirty="0" smtClean="0">
              <a:sym typeface="Arial" charset="0"/>
            </a:endParaRPr>
          </a:p>
          <a:p>
            <a:r>
              <a:rPr lang="nl-BE" altLang="en-US" dirty="0" smtClean="0">
                <a:sym typeface="Arial" charset="0"/>
              </a:rPr>
              <a:t>Een akkoord bereiken over een taakverdeling en over de kwaliteitsnormen en nagaan of de kwaliteitsnormen worden nageleefd</a:t>
            </a:r>
          </a:p>
        </p:txBody>
      </p:sp>
      <p:sp>
        <p:nvSpPr>
          <p:cNvPr id="4" name="Slide Number Placeholder 3"/>
          <p:cNvSpPr>
            <a:spLocks noGrp="1"/>
          </p:cNvSpPr>
          <p:nvPr>
            <p:ph type="sldNum" sz="quarter" idx="12"/>
          </p:nvPr>
        </p:nvSpPr>
        <p:spPr/>
        <p:txBody>
          <a:bodyPr/>
          <a:lstStyle/>
          <a:p>
            <a:fld id="{BAADB71D-6A6A-403E-B8B0-DAC18C9A03D5}" type="slidenum">
              <a:rPr lang="en-US" smtClean="0"/>
              <a:pPr/>
              <a:t>18</a:t>
            </a:fld>
            <a:endParaRPr lang="en-US"/>
          </a:p>
        </p:txBody>
      </p:sp>
      <p:sp>
        <p:nvSpPr>
          <p:cNvPr id="7"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e-</a:t>
            </a:r>
            <a:r>
              <a:rPr lang="nl-BE" sz="2400" kern="0" dirty="0" err="1" smtClean="0"/>
              <a:t>Healthplatform</a:t>
            </a:r>
            <a:r>
              <a:rPr lang="nl-BE" sz="2400" kern="0" dirty="0" smtClean="0"/>
              <a:t> (10 opdrachten)</a:t>
            </a:r>
            <a:endParaRPr lang="nl-BE" sz="2400" kern="0" dirty="0"/>
          </a:p>
        </p:txBody>
      </p:sp>
      <p:sp>
        <p:nvSpPr>
          <p:cNvPr id="8" name="Tijdelijke aanduiding voor datum 3"/>
          <p:cNvSpPr>
            <a:spLocks noGrp="1"/>
          </p:cNvSpPr>
          <p:nvPr>
            <p:ph type="dt" sz="half" idx="10"/>
          </p:nvPr>
        </p:nvSpPr>
        <p:spPr>
          <a:xfrm>
            <a:off x="428596" y="6381750"/>
            <a:ext cx="2133600" cy="476250"/>
          </a:xfrm>
        </p:spPr>
        <p:txBody>
          <a:bodyPr/>
          <a:lstStyle/>
          <a:p>
            <a:r>
              <a:rPr lang="nl-BE" dirty="0" smtClean="0"/>
              <a:t>12-09-2019</a:t>
            </a:r>
            <a:endParaRPr lang="en-US" dirty="0"/>
          </a:p>
        </p:txBody>
      </p:sp>
    </p:spTree>
    <p:extLst>
      <p:ext uri="{BB962C8B-B14F-4D97-AF65-F5344CB8AC3E}">
        <p14:creationId xmlns:p14="http://schemas.microsoft.com/office/powerpoint/2010/main" val="271095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fontScale="92500" lnSpcReduction="20000"/>
          </a:bodyPr>
          <a:lstStyle/>
          <a:p>
            <a:r>
              <a:rPr lang="nl-BE" altLang="en-US" dirty="0">
                <a:sym typeface="Arial" charset="0"/>
              </a:rPr>
              <a:t>Als onafhankelijke </a:t>
            </a:r>
            <a:r>
              <a:rPr lang="nl-BE" altLang="en-US" dirty="0" err="1">
                <a:sym typeface="Arial" charset="0"/>
              </a:rPr>
              <a:t>trusted</a:t>
            </a:r>
            <a:r>
              <a:rPr lang="nl-BE" altLang="en-US" dirty="0">
                <a:sym typeface="Arial" charset="0"/>
              </a:rPr>
              <a:t> </a:t>
            </a:r>
            <a:r>
              <a:rPr lang="nl-BE" altLang="en-US" dirty="0" err="1">
                <a:sym typeface="Arial" charset="0"/>
              </a:rPr>
              <a:t>third</a:t>
            </a:r>
            <a:r>
              <a:rPr lang="nl-BE" altLang="en-US" dirty="0">
                <a:sym typeface="Arial" charset="0"/>
              </a:rPr>
              <a:t> party (TTP) </a:t>
            </a:r>
            <a:r>
              <a:rPr lang="nl-BE" altLang="en-US" dirty="0" smtClean="0">
                <a:sym typeface="Arial" charset="0"/>
              </a:rPr>
              <a:t>optreden </a:t>
            </a:r>
            <a:r>
              <a:rPr lang="nl-BE" altLang="en-US" dirty="0">
                <a:sym typeface="Arial" charset="0"/>
              </a:rPr>
              <a:t>voor het coderen en anonimiseren van persoonsgegevens m.b.t. de gezondheid voor rekening van bepaalde, in de wet opgesomde instanties ter ondersteuning van het wetenschappelijk onderzoek en het beleid </a:t>
            </a:r>
          </a:p>
          <a:p>
            <a:endParaRPr lang="nl-BE" altLang="en-US" dirty="0" smtClean="0">
              <a:sym typeface="Arial" charset="0"/>
            </a:endParaRPr>
          </a:p>
          <a:p>
            <a:r>
              <a:rPr lang="nl-BE" altLang="en-US" dirty="0" smtClean="0">
                <a:sym typeface="Arial" charset="0"/>
              </a:rPr>
              <a:t>De </a:t>
            </a:r>
            <a:r>
              <a:rPr lang="nl-BE" altLang="en-US" dirty="0">
                <a:sym typeface="Arial" charset="0"/>
              </a:rPr>
              <a:t>totstandkoming van programma's en projecten promoten en coördineren</a:t>
            </a:r>
            <a:r>
              <a:rPr lang="nl-BE" altLang="en-US" dirty="0"/>
              <a:t> </a:t>
            </a:r>
          </a:p>
          <a:p>
            <a:endParaRPr lang="nl-BE" altLang="en-US" dirty="0">
              <a:sym typeface="Arial" charset="0"/>
            </a:endParaRPr>
          </a:p>
          <a:p>
            <a:r>
              <a:rPr lang="nl-BE" altLang="en-US" dirty="0">
                <a:sym typeface="Arial" charset="0"/>
              </a:rPr>
              <a:t>De ICT-aspecten van de gegevensuitwisseling beheren en coördineren in het kader van de elektronische patiëntendossiers en van de elektronische medische </a:t>
            </a:r>
            <a:r>
              <a:rPr lang="nl-BE" altLang="en-US" dirty="0" smtClean="0">
                <a:sym typeface="Arial" charset="0"/>
              </a:rPr>
              <a:t>voorschriften</a:t>
            </a:r>
            <a:endParaRPr lang="nl-BE" altLang="en-US" dirty="0">
              <a:sym typeface="Arial" charset="0"/>
            </a:endParaRPr>
          </a:p>
        </p:txBody>
      </p:sp>
      <p:sp>
        <p:nvSpPr>
          <p:cNvPr id="5" name="Tijdelijke aanduiding voor dianummer 4"/>
          <p:cNvSpPr>
            <a:spLocks noGrp="1"/>
          </p:cNvSpPr>
          <p:nvPr>
            <p:ph type="sldNum" sz="quarter" idx="12"/>
          </p:nvPr>
        </p:nvSpPr>
        <p:spPr/>
        <p:txBody>
          <a:bodyPr/>
          <a:lstStyle/>
          <a:p>
            <a:fld id="{BAADB71D-6A6A-403E-B8B0-DAC18C9A03D5}" type="slidenum">
              <a:rPr lang="en-US" smtClean="0"/>
              <a:pPr/>
              <a:t>19</a:t>
            </a:fld>
            <a:endParaRPr lang="en-US" dirty="0"/>
          </a:p>
        </p:txBody>
      </p:sp>
      <p:sp>
        <p:nvSpPr>
          <p:cNvPr id="6" name="Date Placeholder 1"/>
          <p:cNvSpPr>
            <a:spLocks noGrp="1"/>
          </p:cNvSpPr>
          <p:nvPr>
            <p:ph type="dt" sz="half" idx="10"/>
          </p:nvPr>
        </p:nvSpPr>
        <p:spPr>
          <a:xfrm>
            <a:off x="457200" y="18288"/>
            <a:ext cx="2895600" cy="329184"/>
          </a:xfrm>
        </p:spPr>
        <p:txBody>
          <a:bodyPr/>
          <a:lstStyle/>
          <a:p>
            <a:r>
              <a:rPr lang="en-US" smtClean="0"/>
              <a:t>26/04/2016</a:t>
            </a:r>
            <a:endParaRPr lang="nl-BE" dirty="0"/>
          </a:p>
        </p:txBody>
      </p:sp>
      <p:sp>
        <p:nvSpPr>
          <p:cNvPr id="7"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e-</a:t>
            </a:r>
            <a:r>
              <a:rPr lang="nl-BE" sz="2400" kern="0" dirty="0" err="1" smtClean="0"/>
              <a:t>Healthplatform</a:t>
            </a:r>
            <a:r>
              <a:rPr lang="nl-BE" sz="2400" kern="0" dirty="0" smtClean="0"/>
              <a:t> (10 opdrachten)</a:t>
            </a:r>
            <a:endParaRPr lang="nl-BE" sz="2400" kern="0" dirty="0"/>
          </a:p>
        </p:txBody>
      </p:sp>
      <p:sp>
        <p:nvSpPr>
          <p:cNvPr id="8" name="Tijdelijke aanduiding voor datum 3"/>
          <p:cNvSpPr txBox="1">
            <a:spLocks/>
          </p:cNvSpPr>
          <p:nvPr/>
        </p:nvSpPr>
        <p:spPr bwMode="auto">
          <a:xfrm>
            <a:off x="428596"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nl-BE" smtClean="0"/>
              <a:t>12-09-2019</a:t>
            </a:r>
            <a:endParaRPr lang="en-US" dirty="0"/>
          </a:p>
        </p:txBody>
      </p:sp>
    </p:spTree>
    <p:extLst>
      <p:ext uri="{BB962C8B-B14F-4D97-AF65-F5344CB8AC3E}">
        <p14:creationId xmlns:p14="http://schemas.microsoft.com/office/powerpoint/2010/main" val="33503850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2</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a:t>
            </a:r>
            <a:r>
              <a:rPr lang="nl-BE" sz="2400" kern="0" dirty="0"/>
              <a:t>w</a:t>
            </a:r>
            <a:r>
              <a:rPr lang="nl-BE" sz="2400" kern="0" dirty="0" smtClean="0"/>
              <a:t>at is e Health?</a:t>
            </a:r>
            <a:endParaRPr lang="nl-BE" sz="2400" kern="0" dirty="0"/>
          </a:p>
        </p:txBody>
      </p:sp>
      <p:pic>
        <p:nvPicPr>
          <p:cNvPr id="17" name="Afbeelding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412776"/>
            <a:ext cx="8025929" cy="4517794"/>
          </a:xfrm>
          <a:prstGeom prst="rect">
            <a:avLst/>
          </a:prstGeom>
        </p:spPr>
      </p:pic>
    </p:spTree>
    <p:extLst>
      <p:ext uri="{BB962C8B-B14F-4D97-AF65-F5344CB8AC3E}">
        <p14:creationId xmlns:p14="http://schemas.microsoft.com/office/powerpoint/2010/main" val="23350087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1043608" y="1412776"/>
          <a:ext cx="7643192" cy="5064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BAADB71D-6A6A-403E-B8B0-DAC18C9A03D5}" type="slidenum">
              <a:rPr lang="en-US" smtClean="0"/>
              <a:pPr/>
              <a:t>20</a:t>
            </a:fld>
            <a:endParaRPr lang="en-US" dirty="0"/>
          </a:p>
        </p:txBody>
      </p:sp>
      <p:sp>
        <p:nvSpPr>
          <p:cNvPr id="8"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e-</a:t>
            </a:r>
            <a:r>
              <a:rPr lang="nl-BE" sz="2400" kern="0" dirty="0" err="1" smtClean="0"/>
              <a:t>Healthplatform</a:t>
            </a:r>
            <a:r>
              <a:rPr lang="nl-BE" sz="2400" kern="0" dirty="0" smtClean="0"/>
              <a:t> (10 basisdiensten)</a:t>
            </a:r>
            <a:endParaRPr lang="nl-BE" sz="2400" kern="0" dirty="0"/>
          </a:p>
        </p:txBody>
      </p:sp>
      <p:sp>
        <p:nvSpPr>
          <p:cNvPr id="9" name="Tijdelijke aanduiding voor datum 3"/>
          <p:cNvSpPr>
            <a:spLocks noGrp="1"/>
          </p:cNvSpPr>
          <p:nvPr>
            <p:ph type="dt" sz="half" idx="10"/>
          </p:nvPr>
        </p:nvSpPr>
        <p:spPr>
          <a:xfrm>
            <a:off x="428596" y="6381750"/>
            <a:ext cx="2133600" cy="476250"/>
          </a:xfrm>
        </p:spPr>
        <p:txBody>
          <a:bodyPr/>
          <a:lstStyle/>
          <a:p>
            <a:r>
              <a:rPr lang="nl-BE" dirty="0" smtClean="0"/>
              <a:t>12-09-2019</a:t>
            </a:r>
            <a:endParaRPr lang="en-US" dirty="0"/>
          </a:p>
        </p:txBody>
      </p:sp>
    </p:spTree>
    <p:extLst>
      <p:ext uri="{BB962C8B-B14F-4D97-AF65-F5344CB8AC3E}">
        <p14:creationId xmlns:p14="http://schemas.microsoft.com/office/powerpoint/2010/main" val="42503488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21</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273361"/>
            <a:ext cx="8419971" cy="4884513"/>
          </a:xfrm>
          <a:prstGeom prst="rect">
            <a:avLst/>
          </a:prstGeom>
        </p:spPr>
      </p:pic>
      <p:sp>
        <p:nvSpPr>
          <p:cNvPr id="9"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e-</a:t>
            </a:r>
            <a:r>
              <a:rPr lang="nl-BE" sz="2400" kern="0" dirty="0" err="1" smtClean="0"/>
              <a:t>Healthplatform</a:t>
            </a:r>
            <a:endParaRPr lang="nl-BE" sz="2400" kern="0" dirty="0"/>
          </a:p>
        </p:txBody>
      </p:sp>
    </p:spTree>
    <p:extLst>
      <p:ext uri="{BB962C8B-B14F-4D97-AF65-F5344CB8AC3E}">
        <p14:creationId xmlns:p14="http://schemas.microsoft.com/office/powerpoint/2010/main" val="29834699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22</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8205" y="4509120"/>
            <a:ext cx="1755494" cy="1741752"/>
          </a:xfrm>
          <a:prstGeom prst="rect">
            <a:avLst/>
          </a:prstGeom>
        </p:spPr>
      </p:pic>
      <p:pic>
        <p:nvPicPr>
          <p:cNvPr id="7" name="Afbeelding 6"/>
          <p:cNvPicPr>
            <a:picLocks noChangeAspect="1"/>
          </p:cNvPicPr>
          <p:nvPr/>
        </p:nvPicPr>
        <p:blipFill rotWithShape="1">
          <a:blip r:embed="rId3">
            <a:extLst>
              <a:ext uri="{28A0092B-C50C-407E-A947-70E740481C1C}">
                <a14:useLocalDpi xmlns:a14="http://schemas.microsoft.com/office/drawing/2010/main" val="0"/>
              </a:ext>
            </a:extLst>
          </a:blip>
          <a:srcRect t="80838" b="1"/>
          <a:stretch/>
        </p:blipFill>
        <p:spPr>
          <a:xfrm>
            <a:off x="6073100" y="3849787"/>
            <a:ext cx="2753821" cy="389632"/>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9577" y="2371590"/>
            <a:ext cx="2952328" cy="1891278"/>
          </a:xfrm>
          <a:prstGeom prst="rect">
            <a:avLst/>
          </a:prstGeom>
        </p:spPr>
      </p:pic>
      <p:sp>
        <p:nvSpPr>
          <p:cNvPr id="14"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strategische plannen</a:t>
            </a:r>
            <a:endParaRPr lang="nl-BE" sz="2400" kern="0" dirty="0"/>
          </a:p>
        </p:txBody>
      </p:sp>
      <p:pic>
        <p:nvPicPr>
          <p:cNvPr id="16" name="Afbeelding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8008" y="2400913"/>
            <a:ext cx="2761391" cy="1314130"/>
          </a:xfrm>
          <a:prstGeom prst="rect">
            <a:avLst/>
          </a:prstGeom>
        </p:spPr>
      </p:pic>
      <p:pic>
        <p:nvPicPr>
          <p:cNvPr id="17" name="Afbeelding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988" y="2371590"/>
            <a:ext cx="1694816" cy="1978788"/>
          </a:xfrm>
          <a:prstGeom prst="rect">
            <a:avLst/>
          </a:prstGeom>
        </p:spPr>
      </p:pic>
      <p:sp>
        <p:nvSpPr>
          <p:cNvPr id="18" name="Rechthoek 17"/>
          <p:cNvSpPr/>
          <p:nvPr/>
        </p:nvSpPr>
        <p:spPr>
          <a:xfrm>
            <a:off x="1009738" y="1591804"/>
            <a:ext cx="7901140" cy="400110"/>
          </a:xfrm>
          <a:prstGeom prst="rect">
            <a:avLst/>
          </a:prstGeom>
        </p:spPr>
        <p:txBody>
          <a:bodyPr wrap="square">
            <a:spAutoFit/>
          </a:bodyPr>
          <a:lstStyle/>
          <a:p>
            <a:r>
              <a:rPr lang="nl-BE" sz="2000" dirty="0" smtClean="0">
                <a:solidFill>
                  <a:srgbClr val="1F497D"/>
                </a:solidFill>
                <a:latin typeface="TT15Et00"/>
              </a:rPr>
              <a:t>Actieplan voorgesteld </a:t>
            </a:r>
            <a:r>
              <a:rPr lang="nl-BE" sz="2000" dirty="0">
                <a:solidFill>
                  <a:srgbClr val="1F497D"/>
                </a:solidFill>
                <a:latin typeface="TT15Et00"/>
              </a:rPr>
              <a:t>aan </a:t>
            </a:r>
            <a:r>
              <a:rPr lang="nl-BE" sz="2000" dirty="0" smtClean="0">
                <a:solidFill>
                  <a:srgbClr val="1F497D"/>
                </a:solidFill>
                <a:latin typeface="TT15Et00"/>
              </a:rPr>
              <a:t>de Ronde tafel van </a:t>
            </a:r>
            <a:r>
              <a:rPr lang="nl-BE" sz="2000" dirty="0">
                <a:solidFill>
                  <a:srgbClr val="1F497D"/>
                </a:solidFill>
                <a:latin typeface="TT15Et00"/>
              </a:rPr>
              <a:t>20 december 2012</a:t>
            </a:r>
            <a:endParaRPr lang="nl-BE" sz="2000" dirty="0"/>
          </a:p>
        </p:txBody>
      </p:sp>
      <p:pic>
        <p:nvPicPr>
          <p:cNvPr id="3" name="Afbeelding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336" y="3654139"/>
            <a:ext cx="1167688" cy="608729"/>
          </a:xfrm>
          <a:prstGeom prst="rect">
            <a:avLst/>
          </a:prstGeom>
        </p:spPr>
      </p:pic>
    </p:spTree>
    <p:extLst>
      <p:ext uri="{BB962C8B-B14F-4D97-AF65-F5344CB8AC3E}">
        <p14:creationId xmlns:p14="http://schemas.microsoft.com/office/powerpoint/2010/main" val="7696815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23</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6" name="Afbeelding 5"/>
          <p:cNvPicPr>
            <a:picLocks noChangeAspect="1"/>
          </p:cNvPicPr>
          <p:nvPr/>
        </p:nvPicPr>
        <p:blipFill rotWithShape="1">
          <a:blip r:embed="rId2">
            <a:extLst>
              <a:ext uri="{28A0092B-C50C-407E-A947-70E740481C1C}">
                <a14:useLocalDpi xmlns:a14="http://schemas.microsoft.com/office/drawing/2010/main" val="0"/>
              </a:ext>
            </a:extLst>
          </a:blip>
          <a:srcRect t="1086" b="-1"/>
          <a:stretch/>
        </p:blipFill>
        <p:spPr>
          <a:xfrm>
            <a:off x="683568" y="1346052"/>
            <a:ext cx="2775756" cy="5029991"/>
          </a:xfrm>
          <a:prstGeom prst="rect">
            <a:avLst/>
          </a:prstGeom>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0837" y="2651147"/>
            <a:ext cx="2559847" cy="2607349"/>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917" y="2651147"/>
            <a:ext cx="2612102" cy="2419800"/>
          </a:xfrm>
          <a:prstGeom prst="rect">
            <a:avLst/>
          </a:prstGeom>
        </p:spPr>
      </p:pic>
      <p:pic>
        <p:nvPicPr>
          <p:cNvPr id="12" name="Afbeelding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9260" y="5488553"/>
            <a:ext cx="1905000" cy="628650"/>
          </a:xfrm>
          <a:prstGeom prst="rect">
            <a:avLst/>
          </a:prstGeom>
        </p:spPr>
      </p:pic>
      <p:sp>
        <p:nvSpPr>
          <p:cNvPr id="15" name="Tekstvak 14"/>
          <p:cNvSpPr txBox="1"/>
          <p:nvPr/>
        </p:nvSpPr>
        <p:spPr>
          <a:xfrm>
            <a:off x="3822603" y="1246076"/>
            <a:ext cx="4513314" cy="1077218"/>
          </a:xfrm>
          <a:prstGeom prst="rect">
            <a:avLst/>
          </a:prstGeom>
          <a:noFill/>
        </p:spPr>
        <p:txBody>
          <a:bodyPr wrap="square" rtlCol="0">
            <a:spAutoFit/>
          </a:bodyPr>
          <a:lstStyle/>
          <a:p>
            <a:r>
              <a:rPr lang="nl-BE" b="1" dirty="0"/>
              <a:t>Erkende </a:t>
            </a:r>
            <a:r>
              <a:rPr lang="nl-BE" b="1" dirty="0" smtClean="0"/>
              <a:t>softwarepakketten</a:t>
            </a:r>
          </a:p>
          <a:p>
            <a:r>
              <a:rPr lang="nl-BE" b="1" dirty="0" smtClean="0"/>
              <a:t>Situatie 26/08/2019</a:t>
            </a:r>
          </a:p>
          <a:p>
            <a:r>
              <a:rPr lang="nl-BE" i="1" dirty="0" smtClean="0"/>
              <a:t>Goedgekeurde </a:t>
            </a:r>
            <a:r>
              <a:rPr lang="nl-BE" i="1" dirty="0"/>
              <a:t>software leveranciers </a:t>
            </a:r>
            <a:r>
              <a:rPr lang="nl-BE" i="1" dirty="0" err="1" smtClean="0"/>
              <a:t>MyCareNet</a:t>
            </a:r>
            <a:endParaRPr lang="nl-BE" dirty="0"/>
          </a:p>
        </p:txBody>
      </p:sp>
      <p:sp>
        <p:nvSpPr>
          <p:cNvPr id="10"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softwarepakketten</a:t>
            </a:r>
            <a:endParaRPr lang="nl-BE" sz="2400" kern="0" dirty="0"/>
          </a:p>
        </p:txBody>
      </p:sp>
    </p:spTree>
    <p:extLst>
      <p:ext uri="{BB962C8B-B14F-4D97-AF65-F5344CB8AC3E}">
        <p14:creationId xmlns:p14="http://schemas.microsoft.com/office/powerpoint/2010/main" val="30799620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24</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415071"/>
            <a:ext cx="2416294" cy="2236198"/>
          </a:xfrm>
          <a:prstGeom prst="rect">
            <a:avLst/>
          </a:prstGeom>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3672870"/>
            <a:ext cx="2529508" cy="2613650"/>
          </a:xfrm>
          <a:prstGeom prst="rect">
            <a:avLst/>
          </a:prstGeom>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1415071"/>
            <a:ext cx="2880320" cy="1989499"/>
          </a:xfrm>
          <a:prstGeom prst="rect">
            <a:avLst/>
          </a:prstGeom>
        </p:spPr>
      </p:pic>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7944" y="3496689"/>
            <a:ext cx="2449705" cy="2593072"/>
          </a:xfrm>
          <a:prstGeom prst="rect">
            <a:avLst/>
          </a:prstGeom>
        </p:spPr>
      </p:pic>
      <p:pic>
        <p:nvPicPr>
          <p:cNvPr id="10" name="Afbeelding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6564" y="5461111"/>
            <a:ext cx="1905000" cy="628650"/>
          </a:xfrm>
          <a:prstGeom prst="rect">
            <a:avLst/>
          </a:prstGeom>
        </p:spPr>
      </p:pic>
      <p:sp>
        <p:nvSpPr>
          <p:cNvPr id="12"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softwarepakketten</a:t>
            </a:r>
            <a:endParaRPr lang="nl-BE" sz="2400" kern="0" dirty="0"/>
          </a:p>
        </p:txBody>
      </p:sp>
    </p:spTree>
    <p:extLst>
      <p:ext uri="{BB962C8B-B14F-4D97-AF65-F5344CB8AC3E}">
        <p14:creationId xmlns:p14="http://schemas.microsoft.com/office/powerpoint/2010/main" val="21594648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25</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664" y="3573016"/>
            <a:ext cx="3038475" cy="2028825"/>
          </a:xfrm>
          <a:prstGeom prst="rect">
            <a:avLst/>
          </a:prstGeom>
        </p:spPr>
      </p:pic>
      <p:sp>
        <p:nvSpPr>
          <p:cNvPr id="6"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administratieve </a:t>
            </a:r>
            <a:r>
              <a:rPr lang="nl-BE" sz="2400" kern="0" dirty="0" err="1" smtClean="0"/>
              <a:t>workflows</a:t>
            </a:r>
            <a:endParaRPr lang="nl-BE" sz="2400" kern="0" dirty="0"/>
          </a:p>
        </p:txBody>
      </p:sp>
      <p:graphicFrame>
        <p:nvGraphicFramePr>
          <p:cNvPr id="7" name="Tabel 6"/>
          <p:cNvGraphicFramePr>
            <a:graphicFrameLocks noGrp="1"/>
          </p:cNvGraphicFramePr>
          <p:nvPr>
            <p:extLst>
              <p:ext uri="{D42A27DB-BD31-4B8C-83A1-F6EECF244321}">
                <p14:modId xmlns:p14="http://schemas.microsoft.com/office/powerpoint/2010/main" val="1607024916"/>
              </p:ext>
            </p:extLst>
          </p:nvPr>
        </p:nvGraphicFramePr>
        <p:xfrm>
          <a:off x="1763688" y="1988838"/>
          <a:ext cx="2808312" cy="3929261"/>
        </p:xfrm>
        <a:graphic>
          <a:graphicData uri="http://schemas.openxmlformats.org/drawingml/2006/table">
            <a:tbl>
              <a:tblPr/>
              <a:tblGrid>
                <a:gridCol w="2808312">
                  <a:extLst>
                    <a:ext uri="{9D8B030D-6E8A-4147-A177-3AD203B41FA5}">
                      <a16:colId xmlns:a16="http://schemas.microsoft.com/office/drawing/2014/main" val="2306452692"/>
                    </a:ext>
                  </a:extLst>
                </a:gridCol>
              </a:tblGrid>
              <a:tr h="397341">
                <a:tc>
                  <a:txBody>
                    <a:bodyPr/>
                    <a:lstStyle/>
                    <a:p>
                      <a:pPr algn="l" fontAlgn="ctr"/>
                      <a:r>
                        <a:rPr lang="nl-BE" sz="1000" b="1" i="0" u="none" strike="noStrike" dirty="0">
                          <a:solidFill>
                            <a:srgbClr val="FFFFFF"/>
                          </a:solidFill>
                          <a:effectLst/>
                          <a:latin typeface="Tahoma" panose="020B0604030504040204" pitchFamily="34" charset="0"/>
                        </a:rPr>
                        <a:t>Aanvragen </a:t>
                      </a:r>
                      <a:r>
                        <a:rPr lang="nl-BE" sz="1000" b="1" i="0" u="none" strike="noStrike" dirty="0" err="1">
                          <a:solidFill>
                            <a:srgbClr val="FFFFFF"/>
                          </a:solidFill>
                          <a:effectLst/>
                          <a:latin typeface="Tahoma" panose="020B0604030504040204" pitchFamily="34" charset="0"/>
                        </a:rPr>
                        <a:t>Mycarenet</a:t>
                      </a:r>
                      <a:r>
                        <a:rPr lang="nl-BE" sz="1000" b="1" i="0" u="none" strike="noStrike" dirty="0">
                          <a:solidFill>
                            <a:srgbClr val="FFFFFF"/>
                          </a:solidFill>
                          <a:effectLst/>
                          <a:latin typeface="Tahoma" panose="020B0604030504040204" pitchFamily="34" charset="0"/>
                        </a:rPr>
                        <a:t> (</a:t>
                      </a:r>
                      <a:r>
                        <a:rPr lang="nl-BE" sz="1000" b="1" i="0" u="none" strike="noStrike" dirty="0" err="1">
                          <a:solidFill>
                            <a:srgbClr val="FFFFFF"/>
                          </a:solidFill>
                          <a:effectLst/>
                          <a:latin typeface="Tahoma" panose="020B0604030504040204" pitchFamily="34" charset="0"/>
                        </a:rPr>
                        <a:t>Messages</a:t>
                      </a:r>
                      <a:r>
                        <a:rPr lang="nl-BE" sz="1000" b="1" i="0" u="none" strike="noStrike" dirty="0">
                          <a:solidFill>
                            <a:srgbClr val="FFFFFF"/>
                          </a:solidFill>
                          <a:effectLst/>
                          <a:latin typeface="Tahoma" panose="020B0604030504040204" pitchFamily="34" charset="0"/>
                        </a:rPr>
                        <a:t> IN)</a:t>
                      </a:r>
                    </a:p>
                  </a:txBody>
                  <a:tcPr marL="0" marR="0" marT="0" marB="0" anchor="ctr">
                    <a:lnL w="1270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a:noFill/>
                    </a:lnT>
                    <a:lnB w="12700" cap="flat" cmpd="sng" algn="ctr">
                      <a:solidFill>
                        <a:srgbClr val="9EB6E4"/>
                      </a:solidFill>
                      <a:prstDash val="solid"/>
                      <a:round/>
                      <a:headEnd type="none" w="med" len="med"/>
                      <a:tailEnd type="none" w="med" len="med"/>
                    </a:lnB>
                    <a:solidFill>
                      <a:srgbClr val="7292CC"/>
                    </a:solidFill>
                  </a:tcPr>
                </a:tc>
                <a:extLst>
                  <a:ext uri="{0D108BD9-81ED-4DB2-BD59-A6C34878D82A}">
                    <a16:rowId xmlns:a16="http://schemas.microsoft.com/office/drawing/2014/main" val="2065198001"/>
                  </a:ext>
                </a:extLst>
              </a:tr>
              <a:tr h="220745">
                <a:tc>
                  <a:txBody>
                    <a:bodyPr/>
                    <a:lstStyle/>
                    <a:p>
                      <a:pPr algn="l" fontAlgn="ctr"/>
                      <a:r>
                        <a:rPr lang="nl-BE" sz="1000" b="1" i="0" u="none" strike="noStrike">
                          <a:solidFill>
                            <a:srgbClr val="465678"/>
                          </a:solidFill>
                          <a:effectLst/>
                          <a:latin typeface="Tahoma" panose="020B0604030504040204" pitchFamily="34" charset="0"/>
                        </a:rPr>
                        <a:t>Raadplegen verzekerbaarheid</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9EB6E4"/>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3243880698"/>
                  </a:ext>
                </a:extLst>
              </a:tr>
              <a:tr h="220745">
                <a:tc>
                  <a:txBody>
                    <a:bodyPr/>
                    <a:lstStyle/>
                    <a:p>
                      <a:pPr algn="l" fontAlgn="ctr"/>
                      <a:r>
                        <a:rPr lang="nl-BE" sz="1000" b="1" i="0" u="none" strike="noStrike">
                          <a:solidFill>
                            <a:srgbClr val="465678"/>
                          </a:solidFill>
                          <a:effectLst/>
                          <a:latin typeface="Tahoma" panose="020B0604030504040204" pitchFamily="34" charset="0"/>
                        </a:rPr>
                        <a:t>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222699999"/>
                  </a:ext>
                </a:extLst>
              </a:tr>
              <a:tr h="220745">
                <a:tc>
                  <a:txBody>
                    <a:bodyPr/>
                    <a:lstStyle/>
                    <a:p>
                      <a:pPr algn="l" fontAlgn="ctr"/>
                      <a:r>
                        <a:rPr lang="nl-BE" sz="1000" b="1" i="0" u="none" strike="noStrike">
                          <a:solidFill>
                            <a:srgbClr val="465678"/>
                          </a:solidFill>
                          <a:effectLst/>
                          <a:latin typeface="Tahoma" panose="020B0604030504040204" pitchFamily="34" charset="0"/>
                        </a:rPr>
                        <a:t>Aanvraag akkoord hoofdstuk IV</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3722832554"/>
                  </a:ext>
                </a:extLst>
              </a:tr>
              <a:tr h="220745">
                <a:tc>
                  <a:txBody>
                    <a:bodyPr/>
                    <a:lstStyle/>
                    <a:p>
                      <a:pPr algn="l" fontAlgn="ctr"/>
                      <a:r>
                        <a:rPr lang="nl-BE" sz="1000" b="1" i="0" u="none" strike="noStrike">
                          <a:solidFill>
                            <a:srgbClr val="465678"/>
                          </a:solidFill>
                          <a:effectLst/>
                          <a:latin typeface="Tahoma" panose="020B0604030504040204" pitchFamily="34" charset="0"/>
                        </a:rPr>
                        <a:t>Raadplegen hoofstuk IV</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2954582287"/>
                  </a:ext>
                </a:extLst>
              </a:tr>
              <a:tr h="220745">
                <a:tc>
                  <a:txBody>
                    <a:bodyPr/>
                    <a:lstStyle/>
                    <a:p>
                      <a:pPr algn="l" fontAlgn="ctr"/>
                      <a:r>
                        <a:rPr lang="nl-BE" sz="1000" b="1" i="0" u="none" strike="noStrike">
                          <a:solidFill>
                            <a:srgbClr val="465678"/>
                          </a:solidFill>
                          <a:effectLst/>
                          <a:latin typeface="Tahoma" panose="020B0604030504040204" pitchFamily="34" charset="0"/>
                        </a:rPr>
                        <a:t>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782835083"/>
                  </a:ext>
                </a:extLst>
              </a:tr>
              <a:tr h="220745">
                <a:tc>
                  <a:txBody>
                    <a:bodyPr/>
                    <a:lstStyle/>
                    <a:p>
                      <a:pPr algn="l" fontAlgn="ctr"/>
                      <a:r>
                        <a:rPr lang="nl-BE" sz="1000" b="1" i="0" u="none" strike="noStrike">
                          <a:solidFill>
                            <a:srgbClr val="465678"/>
                          </a:solidFill>
                          <a:effectLst/>
                          <a:latin typeface="Tahoma" panose="020B0604030504040204" pitchFamily="34" charset="0"/>
                        </a:rPr>
                        <a:t>Facturatie Legacy (Ziekenh.,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2323436685"/>
                  </a:ext>
                </a:extLst>
              </a:tr>
              <a:tr h="220745">
                <a:tc>
                  <a:txBody>
                    <a:bodyPr/>
                    <a:lstStyle/>
                    <a:p>
                      <a:pPr algn="l" fontAlgn="ctr"/>
                      <a:r>
                        <a:rPr lang="nl-BE" sz="1000" b="1" i="0" u="none" strike="noStrike">
                          <a:solidFill>
                            <a:srgbClr val="465678"/>
                          </a:solidFill>
                          <a:effectLst/>
                          <a:latin typeface="Tahoma" panose="020B0604030504040204" pitchFamily="34" charset="0"/>
                        </a:rPr>
                        <a:t>Facturatie eFac</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1872526184"/>
                  </a:ext>
                </a:extLst>
              </a:tr>
              <a:tr h="220745">
                <a:tc>
                  <a:txBody>
                    <a:bodyPr/>
                    <a:lstStyle/>
                    <a:p>
                      <a:pPr algn="l" fontAlgn="ctr"/>
                      <a:r>
                        <a:rPr lang="nl-BE" sz="1000" b="1" i="0" u="none" strike="noStrike">
                          <a:solidFill>
                            <a:srgbClr val="465678"/>
                          </a:solidFill>
                          <a:effectLst/>
                          <a:latin typeface="Tahoma" panose="020B0604030504040204" pitchFamily="34" charset="0"/>
                        </a:rPr>
                        <a:t>Raadplegen Tarief eTar</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175330707"/>
                  </a:ext>
                </a:extLst>
              </a:tr>
              <a:tr h="220745">
                <a:tc>
                  <a:txBody>
                    <a:bodyPr/>
                    <a:lstStyle/>
                    <a:p>
                      <a:pPr algn="l" fontAlgn="ctr"/>
                      <a:r>
                        <a:rPr lang="nl-BE" sz="1000" b="1" i="0" u="none" strike="noStrike">
                          <a:solidFill>
                            <a:srgbClr val="465678"/>
                          </a:solidFill>
                          <a:effectLst/>
                          <a:latin typeface="Tahoma" panose="020B0604030504040204" pitchFamily="34" charset="0"/>
                        </a:rPr>
                        <a:t>eAttest</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2357745624"/>
                  </a:ext>
                </a:extLst>
              </a:tr>
              <a:tr h="220745">
                <a:tc>
                  <a:txBody>
                    <a:bodyPr/>
                    <a:lstStyle/>
                    <a:p>
                      <a:pPr algn="l" fontAlgn="ctr"/>
                      <a:r>
                        <a:rPr lang="nl-BE" sz="1000" b="1" i="0" u="none" strike="noStrike">
                          <a:solidFill>
                            <a:srgbClr val="465678"/>
                          </a:solidFill>
                          <a:effectLst/>
                          <a:latin typeface="Tahoma" panose="020B0604030504040204" pitchFamily="34" charset="0"/>
                        </a:rPr>
                        <a:t>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1566525222"/>
                  </a:ext>
                </a:extLst>
              </a:tr>
              <a:tr h="220745">
                <a:tc>
                  <a:txBody>
                    <a:bodyPr/>
                    <a:lstStyle/>
                    <a:p>
                      <a:pPr algn="l" fontAlgn="ctr"/>
                      <a:r>
                        <a:rPr lang="nl-BE" sz="1000" b="1" i="0" u="none" strike="noStrike">
                          <a:solidFill>
                            <a:srgbClr val="465678"/>
                          </a:solidFill>
                          <a:effectLst/>
                          <a:latin typeface="Tahoma" panose="020B0604030504040204" pitchFamily="34" charset="0"/>
                        </a:rPr>
                        <a:t>Raadplegen eGMD</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2863633585"/>
                  </a:ext>
                </a:extLst>
              </a:tr>
              <a:tr h="220745">
                <a:tc>
                  <a:txBody>
                    <a:bodyPr/>
                    <a:lstStyle/>
                    <a:p>
                      <a:pPr algn="l" fontAlgn="ctr"/>
                      <a:r>
                        <a:rPr lang="nl-BE" sz="1000" b="1" i="0" u="none" strike="noStrike">
                          <a:solidFill>
                            <a:srgbClr val="465678"/>
                          </a:solidFill>
                          <a:effectLst/>
                          <a:latin typeface="Tahoma" panose="020B0604030504040204" pitchFamily="34" charset="0"/>
                        </a:rPr>
                        <a:t>Kennisgeving eGMD</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496937907"/>
                  </a:ext>
                </a:extLst>
              </a:tr>
              <a:tr h="220745">
                <a:tc>
                  <a:txBody>
                    <a:bodyPr/>
                    <a:lstStyle/>
                    <a:p>
                      <a:pPr algn="l" fontAlgn="ctr"/>
                      <a:r>
                        <a:rPr lang="nl-BE" sz="1000" b="1" i="0" u="none" strike="noStrike">
                          <a:solidFill>
                            <a:srgbClr val="465678"/>
                          </a:solidFill>
                          <a:effectLst/>
                          <a:latin typeface="Tahoma" panose="020B0604030504040204" pitchFamily="34" charset="0"/>
                        </a:rPr>
                        <a:t>Raadplegen lijst eGMD</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1932592954"/>
                  </a:ext>
                </a:extLst>
              </a:tr>
              <a:tr h="220745">
                <a:tc>
                  <a:txBody>
                    <a:bodyPr/>
                    <a:lstStyle/>
                    <a:p>
                      <a:pPr algn="l" fontAlgn="ctr"/>
                      <a:r>
                        <a:rPr lang="nl-BE" sz="1000" b="1" i="0" u="none" strike="noStrike" dirty="0">
                          <a:solidFill>
                            <a:srgbClr val="465678"/>
                          </a:solidFill>
                          <a:effectLst/>
                          <a:latin typeface="Tahoma" panose="020B0604030504040204" pitchFamily="34" charset="0"/>
                        </a:rPr>
                        <a:t>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611929076"/>
                  </a:ext>
                </a:extLst>
              </a:tr>
              <a:tr h="220745">
                <a:tc>
                  <a:txBody>
                    <a:bodyPr/>
                    <a:lstStyle/>
                    <a:p>
                      <a:pPr algn="l" fontAlgn="ctr"/>
                      <a:r>
                        <a:rPr lang="nl-BE" sz="1000" b="1" i="0" u="none" strike="noStrike">
                          <a:solidFill>
                            <a:srgbClr val="465678"/>
                          </a:solidFill>
                          <a:effectLst/>
                          <a:latin typeface="Tahoma" panose="020B0604030504040204" pitchFamily="34" charset="0"/>
                        </a:rPr>
                        <a:t>Opname Hospitalisatie</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3576207209"/>
                  </a:ext>
                </a:extLst>
              </a:tr>
              <a:tr h="220745">
                <a:tc>
                  <a:txBody>
                    <a:bodyPr/>
                    <a:lstStyle/>
                    <a:p>
                      <a:pPr algn="l" fontAlgn="ctr"/>
                      <a:r>
                        <a:rPr lang="nl-BE" sz="1000" b="1" i="0" u="none" strike="noStrike" dirty="0">
                          <a:solidFill>
                            <a:srgbClr val="465678"/>
                          </a:solidFill>
                          <a:effectLst/>
                          <a:latin typeface="Tahoma" panose="020B0604030504040204" pitchFamily="34" charset="0"/>
                        </a:rPr>
                        <a:t>Medisch-adm. </a:t>
                      </a:r>
                      <a:r>
                        <a:rPr lang="nl-BE" sz="1000" b="1" i="0" u="none" strike="noStrike" dirty="0" err="1">
                          <a:solidFill>
                            <a:srgbClr val="465678"/>
                          </a:solidFill>
                          <a:effectLst/>
                          <a:latin typeface="Tahoma" panose="020B0604030504040204" pitchFamily="34" charset="0"/>
                        </a:rPr>
                        <a:t>doc</a:t>
                      </a:r>
                      <a:r>
                        <a:rPr lang="nl-BE" sz="1000" b="1" i="0" u="none" strike="noStrike" dirty="0">
                          <a:solidFill>
                            <a:srgbClr val="465678"/>
                          </a:solidFill>
                          <a:effectLst/>
                          <a:latin typeface="Tahoma" panose="020B0604030504040204" pitchFamily="34" charset="0"/>
                        </a:rPr>
                        <a:t>. Verpleging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44345916"/>
                  </a:ext>
                </a:extLst>
              </a:tr>
            </a:tbl>
          </a:graphicData>
        </a:graphic>
      </p:graphicFrame>
    </p:spTree>
    <p:extLst>
      <p:ext uri="{BB962C8B-B14F-4D97-AF65-F5344CB8AC3E}">
        <p14:creationId xmlns:p14="http://schemas.microsoft.com/office/powerpoint/2010/main" val="3818256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26</a:t>
            </a:fld>
            <a:endParaRPr lang="en-US" dirty="0"/>
          </a:p>
        </p:txBody>
      </p:sp>
      <p:sp>
        <p:nvSpPr>
          <p:cNvPr id="7"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van vroeger tot nu</a:t>
            </a:r>
          </a:p>
        </p:txBody>
      </p:sp>
      <p:sp>
        <p:nvSpPr>
          <p:cNvPr id="2" name="Rechthoek 1"/>
          <p:cNvSpPr/>
          <p:nvPr/>
        </p:nvSpPr>
        <p:spPr>
          <a:xfrm>
            <a:off x="1043608" y="1681568"/>
            <a:ext cx="7488832" cy="3477875"/>
          </a:xfrm>
          <a:prstGeom prst="rect">
            <a:avLst/>
          </a:prstGeom>
        </p:spPr>
        <p:txBody>
          <a:bodyPr wrap="square">
            <a:spAutoFit/>
          </a:bodyPr>
          <a:lstStyle/>
          <a:p>
            <a:pPr>
              <a:spcAft>
                <a:spcPts val="0"/>
              </a:spcAft>
            </a:pPr>
            <a:r>
              <a:rPr lang="nl-BE" sz="2000" dirty="0">
                <a:latin typeface="Times New Roman" panose="02020603050405020304" pitchFamily="18" charset="0"/>
                <a:ea typeface="Times New Roman" panose="02020603050405020304" pitchFamily="18" charset="0"/>
              </a:rPr>
              <a:t>Stap 2: faciliteren van communicatie tussen zorgverleners</a:t>
            </a:r>
            <a:endParaRPr lang="nl-BE" sz="2000" dirty="0">
              <a:latin typeface="Times New Roman" panose="02020603050405020304" pitchFamily="18" charset="0"/>
              <a:ea typeface="Calibri" panose="020F0502020204030204" pitchFamily="34" charset="0"/>
            </a:endParaRPr>
          </a:p>
          <a:p>
            <a:pPr>
              <a:spcAft>
                <a:spcPts val="0"/>
              </a:spcAft>
            </a:pPr>
            <a:r>
              <a:rPr lang="nl-BE" sz="2000" dirty="0">
                <a:latin typeface="Times New Roman" panose="02020603050405020304" pitchFamily="18" charset="0"/>
                <a:ea typeface="Times New Roman" panose="02020603050405020304" pitchFamily="18" charset="0"/>
              </a:rPr>
              <a:t> </a:t>
            </a:r>
            <a:endParaRPr lang="nl-BE" sz="2000" dirty="0">
              <a:latin typeface="Times New Roman" panose="02020603050405020304" pitchFamily="18"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nl-BE" sz="2000" dirty="0">
                <a:latin typeface="Times New Roman" panose="02020603050405020304" pitchFamily="18" charset="0"/>
                <a:ea typeface="Times New Roman" panose="02020603050405020304" pitchFamily="18" charset="0"/>
              </a:rPr>
              <a:t>Vastleggen van spelregels van toegang tot gegevens (definiëren therapeutische relaties, </a:t>
            </a:r>
            <a:r>
              <a:rPr lang="nl-BE" sz="2000" dirty="0" err="1">
                <a:latin typeface="Times New Roman" panose="02020603050405020304" pitchFamily="18" charset="0"/>
                <a:ea typeface="Times New Roman" panose="02020603050405020304" pitchFamily="18" charset="0"/>
              </a:rPr>
              <a:t>informed</a:t>
            </a:r>
            <a:r>
              <a:rPr lang="nl-BE" sz="2000" dirty="0">
                <a:latin typeface="Times New Roman" panose="02020603050405020304" pitchFamily="18" charset="0"/>
                <a:ea typeface="Times New Roman" panose="02020603050405020304" pitchFamily="18" charset="0"/>
              </a:rPr>
              <a:t> consent, toegangsmatrix,...) </a:t>
            </a:r>
            <a:endParaRPr lang="nl-BE" sz="2000" dirty="0">
              <a:latin typeface="Times New Roman" panose="02020603050405020304" pitchFamily="18" charset="0"/>
              <a:ea typeface="Calibri" panose="020F0502020204030204" pitchFamily="34" charset="0"/>
            </a:endParaRPr>
          </a:p>
          <a:p>
            <a:pPr>
              <a:spcAft>
                <a:spcPts val="0"/>
              </a:spcAft>
            </a:pPr>
            <a:r>
              <a:rPr lang="nl-BE" sz="2000" dirty="0">
                <a:latin typeface="Times New Roman" panose="02020603050405020304" pitchFamily="18" charset="0"/>
                <a:ea typeface="Times New Roman" panose="02020603050405020304" pitchFamily="18" charset="0"/>
              </a:rPr>
              <a:t> </a:t>
            </a:r>
            <a:endParaRPr lang="nl-BE" sz="2000" dirty="0">
              <a:latin typeface="Times New Roman" panose="02020603050405020304" pitchFamily="18" charset="0"/>
              <a:ea typeface="Calibri" panose="020F0502020204030204" pitchFamily="34" charset="0"/>
            </a:endParaRPr>
          </a:p>
          <a:p>
            <a:pPr marL="342900" indent="-342900">
              <a:spcAft>
                <a:spcPts val="0"/>
              </a:spcAft>
              <a:buFont typeface="Arial" panose="020B0604020202020204" pitchFamily="34" charset="0"/>
              <a:buChar char="•"/>
            </a:pPr>
            <a:r>
              <a:rPr lang="nl-BE" sz="2000" dirty="0" smtClean="0">
                <a:latin typeface="Times New Roman" panose="02020603050405020304" pitchFamily="18" charset="0"/>
                <a:ea typeface="Times New Roman" panose="02020603050405020304" pitchFamily="18" charset="0"/>
              </a:rPr>
              <a:t>Creatie </a:t>
            </a:r>
            <a:r>
              <a:rPr lang="nl-BE" sz="2000" dirty="0">
                <a:latin typeface="Times New Roman" panose="02020603050405020304" pitchFamily="18" charset="0"/>
                <a:ea typeface="Times New Roman" panose="02020603050405020304" pitchFamily="18" charset="0"/>
              </a:rPr>
              <a:t>referentiebestanden (</a:t>
            </a:r>
            <a:r>
              <a:rPr lang="nl-BE" sz="2000" dirty="0" err="1">
                <a:latin typeface="Times New Roman" panose="02020603050405020304" pitchFamily="18" charset="0"/>
                <a:ea typeface="Times New Roman" panose="02020603050405020304" pitchFamily="18" charset="0"/>
              </a:rPr>
              <a:t>Cobhra</a:t>
            </a:r>
            <a:r>
              <a:rPr lang="nl-BE" sz="2000" dirty="0">
                <a:latin typeface="Times New Roman" panose="02020603050405020304" pitchFamily="18" charset="0"/>
                <a:ea typeface="Times New Roman" panose="02020603050405020304" pitchFamily="18" charset="0"/>
              </a:rPr>
              <a:t>: administratieve gegevens van </a:t>
            </a:r>
            <a:r>
              <a:rPr lang="nl-BE" sz="2000" dirty="0" smtClean="0">
                <a:latin typeface="Times New Roman" panose="02020603050405020304" pitchFamily="18" charset="0"/>
                <a:ea typeface="Times New Roman" panose="02020603050405020304" pitchFamily="18" charset="0"/>
              </a:rPr>
              <a:t>zorgverleners </a:t>
            </a:r>
            <a:r>
              <a:rPr lang="nl-BE" sz="2000" dirty="0">
                <a:latin typeface="Times New Roman" panose="02020603050405020304" pitchFamily="18" charset="0"/>
                <a:ea typeface="Times New Roman" panose="02020603050405020304" pitchFamily="18" charset="0"/>
              </a:rPr>
              <a:t>en zorginstellingen; SAM: authentieke bron geneesmiddelen,...)</a:t>
            </a:r>
            <a:endParaRPr lang="nl-BE" sz="2000" dirty="0">
              <a:latin typeface="Times New Roman" panose="02020603050405020304" pitchFamily="18" charset="0"/>
              <a:ea typeface="Calibri" panose="020F0502020204030204" pitchFamily="34" charset="0"/>
            </a:endParaRPr>
          </a:p>
          <a:p>
            <a:pPr>
              <a:spcAft>
                <a:spcPts val="0"/>
              </a:spcAft>
            </a:pPr>
            <a:r>
              <a:rPr lang="nl-BE" sz="2000" dirty="0">
                <a:latin typeface="Times New Roman" panose="02020603050405020304" pitchFamily="18" charset="0"/>
                <a:ea typeface="Times New Roman" panose="02020603050405020304" pitchFamily="18" charset="0"/>
              </a:rPr>
              <a:t> </a:t>
            </a:r>
            <a:endParaRPr lang="nl-BE" sz="2000" dirty="0">
              <a:latin typeface="Times New Roman" panose="02020603050405020304" pitchFamily="18" charset="0"/>
              <a:ea typeface="Calibri" panose="020F0502020204030204" pitchFamily="34" charset="0"/>
            </a:endParaRPr>
          </a:p>
          <a:p>
            <a:pPr marL="342900" indent="-342900">
              <a:spcAft>
                <a:spcPts val="0"/>
              </a:spcAft>
              <a:buFont typeface="Arial" panose="020B0604020202020204" pitchFamily="34" charset="0"/>
              <a:buChar char="•"/>
            </a:pPr>
            <a:r>
              <a:rPr lang="nl-BE" sz="2000" dirty="0" smtClean="0">
                <a:latin typeface="Times New Roman" panose="02020603050405020304" pitchFamily="18" charset="0"/>
                <a:ea typeface="Times New Roman" panose="02020603050405020304" pitchFamily="18" charset="0"/>
              </a:rPr>
              <a:t>Uitwisseling </a:t>
            </a:r>
            <a:r>
              <a:rPr lang="nl-BE" sz="2000" dirty="0">
                <a:latin typeface="Times New Roman" panose="02020603050405020304" pitchFamily="18" charset="0"/>
                <a:ea typeface="Times New Roman" panose="02020603050405020304" pitchFamily="18" charset="0"/>
              </a:rPr>
              <a:t>medische gegevens (ziekenhuisgegevens via </a:t>
            </a:r>
            <a:r>
              <a:rPr lang="nl-BE" sz="2000" dirty="0" smtClean="0">
                <a:latin typeface="Times New Roman" panose="02020603050405020304" pitchFamily="18" charset="0"/>
                <a:ea typeface="Times New Roman" panose="02020603050405020304" pitchFamily="18" charset="0"/>
              </a:rPr>
              <a:t>Hub-</a:t>
            </a:r>
            <a:r>
              <a:rPr lang="nl-BE" sz="2000" dirty="0" err="1" smtClean="0">
                <a:latin typeface="Times New Roman" panose="02020603050405020304" pitchFamily="18" charset="0"/>
                <a:ea typeface="Times New Roman" panose="02020603050405020304" pitchFamily="18" charset="0"/>
              </a:rPr>
              <a:t>Metahub</a:t>
            </a:r>
            <a:r>
              <a:rPr lang="nl-BE" sz="2000" dirty="0" smtClean="0">
                <a:latin typeface="Times New Roman" panose="02020603050405020304" pitchFamily="18" charset="0"/>
                <a:ea typeface="Times New Roman" panose="02020603050405020304" pitchFamily="18" charset="0"/>
              </a:rPr>
              <a:t> systeem</a:t>
            </a:r>
            <a:r>
              <a:rPr lang="nl-BE" sz="2000" dirty="0">
                <a:latin typeface="Times New Roman" panose="02020603050405020304" pitchFamily="18" charset="0"/>
                <a:ea typeface="Times New Roman" panose="02020603050405020304" pitchFamily="18" charset="0"/>
              </a:rPr>
              <a:t>; </a:t>
            </a:r>
            <a:r>
              <a:rPr lang="nl-BE" sz="2000" dirty="0" err="1">
                <a:latin typeface="Times New Roman" panose="02020603050405020304" pitchFamily="18" charset="0"/>
                <a:ea typeface="Times New Roman" panose="02020603050405020304" pitchFamily="18" charset="0"/>
              </a:rPr>
              <a:t>sumEHR</a:t>
            </a:r>
            <a:r>
              <a:rPr lang="nl-BE" sz="2000" dirty="0">
                <a:latin typeface="Times New Roman" panose="02020603050405020304" pitchFamily="18" charset="0"/>
                <a:ea typeface="Times New Roman" panose="02020603050405020304" pitchFamily="18" charset="0"/>
              </a:rPr>
              <a:t> huisarts via kluizen; </a:t>
            </a:r>
            <a:r>
              <a:rPr lang="nl-BE" sz="2000" dirty="0" err="1" smtClean="0">
                <a:latin typeface="Times New Roman" panose="02020603050405020304" pitchFamily="18" charset="0"/>
                <a:ea typeface="Times New Roman" panose="02020603050405020304" pitchFamily="18" charset="0"/>
              </a:rPr>
              <a:t>eHealthbox</a:t>
            </a:r>
            <a:r>
              <a:rPr lang="nl-BE" sz="2000" dirty="0" smtClean="0">
                <a:latin typeface="Times New Roman" panose="02020603050405020304" pitchFamily="18" charset="0"/>
                <a:ea typeface="Times New Roman" panose="02020603050405020304" pitchFamily="18" charset="0"/>
              </a:rPr>
              <a:t>,…)</a:t>
            </a:r>
            <a:endParaRPr lang="nl-BE" sz="2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54301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27</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sp>
        <p:nvSpPr>
          <p:cNvPr id="6"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spelregels</a:t>
            </a:r>
            <a:endParaRPr lang="nl-BE" sz="2400" kern="0" dirty="0"/>
          </a:p>
        </p:txBody>
      </p:sp>
      <p:sp>
        <p:nvSpPr>
          <p:cNvPr id="3" name="Rechthoek 2"/>
          <p:cNvSpPr/>
          <p:nvPr/>
        </p:nvSpPr>
        <p:spPr>
          <a:xfrm>
            <a:off x="759026" y="2204864"/>
            <a:ext cx="8118648" cy="3785652"/>
          </a:xfrm>
          <a:prstGeom prst="rect">
            <a:avLst/>
          </a:prstGeom>
        </p:spPr>
        <p:txBody>
          <a:bodyPr wrap="square">
            <a:spAutoFit/>
          </a:bodyPr>
          <a:lstStyle/>
          <a:p>
            <a:r>
              <a:rPr lang="nl-BE" b="1" dirty="0"/>
              <a:t>Elektronische bewijsmiddelen van een therapeutische relatie en een zorgrelatie</a:t>
            </a:r>
          </a:p>
          <a:p>
            <a:pPr>
              <a:buFont typeface="Arial" panose="020B0604020202020204" pitchFamily="34" charset="0"/>
              <a:buChar char="•"/>
            </a:pPr>
            <a:r>
              <a:rPr lang="nl-BE" dirty="0">
                <a:hlinkClick r:id="rId2"/>
              </a:rPr>
              <a:t>Reglement goedgekeurd door het  Beheerscomité van het eHealth-platform op 13 november 2018 en het Informatieveiligheidscomité op 4 december 2018</a:t>
            </a:r>
            <a:r>
              <a:rPr lang="nl-BE" dirty="0">
                <a:hlinkClick r:id="rId3"/>
              </a:rPr>
              <a:t>   </a:t>
            </a:r>
            <a:endParaRPr lang="nl-BE" dirty="0"/>
          </a:p>
          <a:p>
            <a:pPr>
              <a:buFont typeface="Arial" panose="020B0604020202020204" pitchFamily="34" charset="0"/>
              <a:buChar char="•"/>
            </a:pPr>
            <a:r>
              <a:rPr lang="nl-BE" dirty="0">
                <a:hlinkClick r:id="rId4"/>
              </a:rPr>
              <a:t>Beraadslaging Sectoraal Comité Sociale Zekerheid en Gezondheid (Beraadslaging nr. 11/088 van 18 oktober 2011, laatst gewijzigd op 4 december 2018)</a:t>
            </a:r>
            <a:endParaRPr lang="nl-BE" dirty="0"/>
          </a:p>
          <a:p>
            <a:r>
              <a:rPr lang="nl-BE" b="1" dirty="0"/>
              <a:t>Geïnformeerde toestemming in het hub &amp; </a:t>
            </a:r>
            <a:r>
              <a:rPr lang="nl-BE" b="1" dirty="0" err="1"/>
              <a:t>metahub</a:t>
            </a:r>
            <a:r>
              <a:rPr lang="nl-BE" b="1" dirty="0"/>
              <a:t>-project</a:t>
            </a:r>
          </a:p>
          <a:p>
            <a:pPr>
              <a:buFont typeface="Arial" panose="020B0604020202020204" pitchFamily="34" charset="0"/>
              <a:buChar char="•"/>
            </a:pPr>
            <a:r>
              <a:rPr lang="nl-BE" dirty="0">
                <a:hlinkClick r:id="rId5"/>
              </a:rPr>
              <a:t>Reglement goedgekeurd door het Beheerscomité van het eHealth-platform op 12 september 2017 en het Sectoraal Comité op 3 juli 2018 </a:t>
            </a:r>
            <a:endParaRPr lang="nl-BE" dirty="0"/>
          </a:p>
          <a:p>
            <a:pPr>
              <a:buFont typeface="Arial" panose="020B0604020202020204" pitchFamily="34" charset="0"/>
              <a:buChar char="•"/>
            </a:pPr>
            <a:r>
              <a:rPr lang="nl-BE" dirty="0">
                <a:hlinkClick r:id="rId6"/>
              </a:rPr>
              <a:t>Beraadslaging Sectoraal Comité Sociale Zekerheid en Gezondheid (Beraadslaging nr. 11/046 van 17 mei 2011, laatst gewijzigd op 3 juli 2018)</a:t>
            </a:r>
            <a:endParaRPr lang="nl-BE" dirty="0"/>
          </a:p>
          <a:p>
            <a:r>
              <a:rPr lang="nl-BE" b="1" dirty="0"/>
              <a:t>Toegangsmatrix</a:t>
            </a:r>
          </a:p>
          <a:p>
            <a:pPr>
              <a:buFont typeface="Arial" panose="020B0604020202020204" pitchFamily="34" charset="0"/>
              <a:buChar char="•"/>
            </a:pPr>
            <a:r>
              <a:rPr lang="nl-BE" dirty="0">
                <a:hlinkClick r:id="rId7"/>
              </a:rPr>
              <a:t>Reglement goedgekeurd door het  Beheerscomité van het eHealth-platform op 13 november 2018 en het Informatieveiligheidscomité op 4 december 2018</a:t>
            </a:r>
            <a:r>
              <a:rPr lang="nl-BE" dirty="0">
                <a:hlinkClick r:id="rId3"/>
              </a:rPr>
              <a:t> </a:t>
            </a:r>
            <a:endParaRPr lang="nl-BE" dirty="0"/>
          </a:p>
          <a:p>
            <a:pPr>
              <a:buFont typeface="Arial" panose="020B0604020202020204" pitchFamily="34" charset="0"/>
              <a:buChar char="•"/>
            </a:pPr>
            <a:r>
              <a:rPr lang="nl-BE" dirty="0">
                <a:hlinkClick r:id="rId8"/>
              </a:rPr>
              <a:t>Beraadslaging Informatieveiligheidscomité (Beraadslaging nr. 18/190 van 4 december 2018)</a:t>
            </a:r>
            <a:endParaRPr lang="nl-BE" dirty="0"/>
          </a:p>
        </p:txBody>
      </p:sp>
      <p:sp>
        <p:nvSpPr>
          <p:cNvPr id="7" name="Rechthoek 6"/>
          <p:cNvSpPr/>
          <p:nvPr/>
        </p:nvSpPr>
        <p:spPr>
          <a:xfrm>
            <a:off x="759026" y="1652354"/>
            <a:ext cx="1795684" cy="400110"/>
          </a:xfrm>
          <a:prstGeom prst="rect">
            <a:avLst/>
          </a:prstGeom>
        </p:spPr>
        <p:txBody>
          <a:bodyPr wrap="none">
            <a:spAutoFit/>
          </a:bodyPr>
          <a:lstStyle/>
          <a:p>
            <a:r>
              <a:rPr lang="nl-BE" sz="2000" b="1" dirty="0"/>
              <a:t>Reglementen</a:t>
            </a:r>
            <a:endParaRPr lang="nl-BE" sz="2000" dirty="0"/>
          </a:p>
        </p:txBody>
      </p:sp>
      <p:pic>
        <p:nvPicPr>
          <p:cNvPr id="9" name="Afbeelding 8"/>
          <p:cNvPicPr>
            <a:picLocks noChangeAspect="1"/>
          </p:cNvPicPr>
          <p:nvPr/>
        </p:nvPicPr>
        <p:blipFill>
          <a:blip r:embed="rId9"/>
          <a:stretch>
            <a:fillRect/>
          </a:stretch>
        </p:blipFill>
        <p:spPr>
          <a:xfrm>
            <a:off x="6804248" y="5867420"/>
            <a:ext cx="1362075" cy="419100"/>
          </a:xfrm>
          <a:prstGeom prst="rect">
            <a:avLst/>
          </a:prstGeom>
        </p:spPr>
      </p:pic>
    </p:spTree>
    <p:extLst>
      <p:ext uri="{BB962C8B-B14F-4D97-AF65-F5344CB8AC3E}">
        <p14:creationId xmlns:p14="http://schemas.microsoft.com/office/powerpoint/2010/main" val="9985733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28</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sp>
        <p:nvSpPr>
          <p:cNvPr id="2" name="Rechthoek 1"/>
          <p:cNvSpPr/>
          <p:nvPr/>
        </p:nvSpPr>
        <p:spPr>
          <a:xfrm>
            <a:off x="683568" y="1471244"/>
            <a:ext cx="8352928" cy="4616648"/>
          </a:xfrm>
          <a:prstGeom prst="rect">
            <a:avLst/>
          </a:prstGeom>
        </p:spPr>
        <p:txBody>
          <a:bodyPr wrap="square">
            <a:spAutoFit/>
          </a:bodyPr>
          <a:lstStyle/>
          <a:p>
            <a:r>
              <a:rPr lang="nl-BE" sz="1500" b="1" dirty="0" err="1" smtClean="0"/>
              <a:t>CoBRHA</a:t>
            </a:r>
            <a:r>
              <a:rPr lang="nl-BE" sz="1500" b="1" dirty="0" smtClean="0"/>
              <a:t> </a:t>
            </a:r>
            <a:r>
              <a:rPr lang="nl-BE" sz="1500" b="1" dirty="0"/>
              <a:t>(Common Base </a:t>
            </a:r>
            <a:r>
              <a:rPr lang="nl-BE" sz="1500" b="1" dirty="0" err="1"/>
              <a:t>Registry</a:t>
            </a:r>
            <a:r>
              <a:rPr lang="nl-BE" sz="1500" b="1" dirty="0"/>
              <a:t> </a:t>
            </a:r>
            <a:r>
              <a:rPr lang="nl-BE" sz="1500" b="1" dirty="0" err="1"/>
              <a:t>for</a:t>
            </a:r>
            <a:r>
              <a:rPr lang="nl-BE" sz="1500" b="1" dirty="0"/>
              <a:t> </a:t>
            </a:r>
            <a:r>
              <a:rPr lang="nl-BE" sz="1500" b="1" dirty="0" err="1"/>
              <a:t>HealthCare</a:t>
            </a:r>
            <a:r>
              <a:rPr lang="nl-BE" sz="1500" b="1" dirty="0"/>
              <a:t> Actor)</a:t>
            </a:r>
            <a:r>
              <a:rPr lang="nl-BE" sz="1400" dirty="0"/>
              <a:t> is de gemeenschappelijke database van de openbare instellingen die bevoegd zijn voor de erkenning van de actoren in de gezondheidszorg in België.</a:t>
            </a:r>
          </a:p>
          <a:p>
            <a:r>
              <a:rPr lang="nl-BE" sz="1400" dirty="0"/>
              <a:t>Deze database is een geconsolideerde authentieke bron die een antwoord biedt op 3 vragen met betrekking tot een actor in de gezondheidszorg:</a:t>
            </a:r>
          </a:p>
          <a:p>
            <a:r>
              <a:rPr lang="nl-BE" sz="1400" b="1" dirty="0"/>
              <a:t>Wie is de actor in de gezondheidszorg ?</a:t>
            </a:r>
          </a:p>
          <a:p>
            <a:r>
              <a:rPr lang="nl-BE" sz="1400" dirty="0"/>
              <a:t>De actor kan een beroepsbeoefenaar in de gezondheidszorg zijn (bv. arts, verpleegkundige, …) of een zorginstelling (bv. ziekenhuis, rusthuis, ...).</a:t>
            </a:r>
          </a:p>
          <a:p>
            <a:r>
              <a:rPr lang="nl-BE" sz="1400" b="1" dirty="0"/>
              <a:t>Wat mag hij doen?</a:t>
            </a:r>
          </a:p>
          <a:p>
            <a:r>
              <a:rPr lang="nl-BE" sz="1400" dirty="0"/>
              <a:t>Voor een zorginstelling stemt dit overeen met de erkende activiteiten van deze instelling (bv. algemeen ziekenhuis, intensive care, SMUR/MUG, ...). Voor een beroepsbeoefenaar stemt dit overeen met de erkende beroepen en specialisaties van deze persoon (diploma, visum, ...).</a:t>
            </a:r>
          </a:p>
          <a:p>
            <a:r>
              <a:rPr lang="nl-BE" sz="1400" b="1" dirty="0"/>
              <a:t>Welke verantwoordelijkheden heeft hij?</a:t>
            </a:r>
          </a:p>
          <a:p>
            <a:r>
              <a:rPr lang="nl-BE" sz="1400" dirty="0"/>
              <a:t>De verantwoordelijkheden van de actor in de gezondheidszorg stemmen overeen met zijn rollen, eventueel ten aanzien van een andere actor in de gezondheidszorg (bv. hoofdgeneesheer in een ziekenhuis).</a:t>
            </a:r>
          </a:p>
          <a:p>
            <a:r>
              <a:rPr lang="nl-BE" sz="1400" b="1" dirty="0"/>
              <a:t>Voor Wie/Hoe gebruiken?</a:t>
            </a:r>
          </a:p>
          <a:p>
            <a:r>
              <a:rPr lang="nl-BE" sz="1400" dirty="0"/>
              <a:t>De publicatie in </a:t>
            </a:r>
            <a:r>
              <a:rPr lang="nl-BE" sz="1400" dirty="0" err="1"/>
              <a:t>CoBHRA</a:t>
            </a:r>
            <a:r>
              <a:rPr lang="nl-BE" sz="1400" dirty="0"/>
              <a:t> is enkel toegelaten voor de authentieke bronnen die partners zijn van eHealth, hetzij via een </a:t>
            </a:r>
            <a:r>
              <a:rPr lang="nl-BE" sz="1400" dirty="0" err="1"/>
              <a:t>publicatiewebservice</a:t>
            </a:r>
            <a:r>
              <a:rPr lang="nl-BE" sz="1400" dirty="0"/>
              <a:t>, hetzij via een batch-publicatie.</a:t>
            </a:r>
            <a:br>
              <a:rPr lang="nl-BE" sz="1400" dirty="0"/>
            </a:br>
            <a:r>
              <a:rPr lang="nl-BE" sz="1400" dirty="0"/>
              <a:t>De raadpleging van </a:t>
            </a:r>
            <a:r>
              <a:rPr lang="nl-BE" sz="1400" dirty="0" err="1"/>
              <a:t>CoBHRA</a:t>
            </a:r>
            <a:r>
              <a:rPr lang="nl-BE" sz="1400" dirty="0"/>
              <a:t> gebeurt via een </a:t>
            </a:r>
            <a:r>
              <a:rPr lang="nl-BE" sz="1400" dirty="0" err="1"/>
              <a:t>raadplegingswebservice</a:t>
            </a:r>
            <a:r>
              <a:rPr lang="nl-BE" sz="1400" dirty="0"/>
              <a:t> of in de vorm van een snapshot.</a:t>
            </a:r>
            <a:br>
              <a:rPr lang="nl-BE" sz="1400" dirty="0"/>
            </a:br>
            <a:r>
              <a:rPr lang="nl-BE" sz="1400" dirty="0"/>
              <a:t>De gegevensuitwisseling gebeurt in een XML-formaat dat eigen is aan eHealth.</a:t>
            </a:r>
          </a:p>
        </p:txBody>
      </p:sp>
      <p:pic>
        <p:nvPicPr>
          <p:cNvPr id="3" name="Afbeelding 2"/>
          <p:cNvPicPr>
            <a:picLocks noChangeAspect="1"/>
          </p:cNvPicPr>
          <p:nvPr/>
        </p:nvPicPr>
        <p:blipFill>
          <a:blip r:embed="rId2"/>
          <a:stretch>
            <a:fillRect/>
          </a:stretch>
        </p:blipFill>
        <p:spPr>
          <a:xfrm>
            <a:off x="6732240" y="6286520"/>
            <a:ext cx="1362075" cy="419100"/>
          </a:xfrm>
          <a:prstGeom prst="rect">
            <a:avLst/>
          </a:prstGeom>
        </p:spPr>
      </p:pic>
      <p:sp>
        <p:nvSpPr>
          <p:cNvPr id="7"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referentiebestanden</a:t>
            </a:r>
            <a:endParaRPr lang="nl-BE" sz="2400" kern="0" dirty="0"/>
          </a:p>
        </p:txBody>
      </p:sp>
    </p:spTree>
    <p:extLst>
      <p:ext uri="{BB962C8B-B14F-4D97-AF65-F5344CB8AC3E}">
        <p14:creationId xmlns:p14="http://schemas.microsoft.com/office/powerpoint/2010/main" val="16840553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29</a:t>
            </a:fld>
            <a:endParaRPr lang="en-US"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655" y="1988840"/>
            <a:ext cx="8021417" cy="3349009"/>
          </a:xfrm>
          <a:prstGeom prst="rect">
            <a:avLst/>
          </a:prstGeom>
        </p:spPr>
      </p:pic>
      <p:sp>
        <p:nvSpPr>
          <p:cNvPr id="8"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referentiebestanden</a:t>
            </a:r>
            <a:endParaRPr lang="nl-BE" sz="2400" kern="0" dirty="0"/>
          </a:p>
        </p:txBody>
      </p:sp>
    </p:spTree>
    <p:extLst>
      <p:ext uri="{BB962C8B-B14F-4D97-AF65-F5344CB8AC3E}">
        <p14:creationId xmlns:p14="http://schemas.microsoft.com/office/powerpoint/2010/main" val="1036377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3</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a:t>
            </a:r>
            <a:r>
              <a:rPr lang="nl-BE" sz="2400" kern="0" dirty="0"/>
              <a:t>w</a:t>
            </a:r>
            <a:r>
              <a:rPr lang="nl-BE" sz="2400" kern="0" dirty="0" smtClean="0"/>
              <a:t>at is e Health?</a:t>
            </a:r>
            <a:endParaRPr lang="nl-BE" sz="2400" kern="0" dirty="0"/>
          </a:p>
        </p:txBody>
      </p:sp>
      <p:pic>
        <p:nvPicPr>
          <p:cNvPr id="20" name="Afbeelding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1412776"/>
            <a:ext cx="4250020" cy="4727445"/>
          </a:xfrm>
          <a:prstGeom prst="rect">
            <a:avLst/>
          </a:prstGeom>
        </p:spPr>
      </p:pic>
    </p:spTree>
    <p:extLst>
      <p:ext uri="{BB962C8B-B14F-4D97-AF65-F5344CB8AC3E}">
        <p14:creationId xmlns:p14="http://schemas.microsoft.com/office/powerpoint/2010/main" val="38263929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30</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sp>
        <p:nvSpPr>
          <p:cNvPr id="3" name="Rechthoek 2"/>
          <p:cNvSpPr/>
          <p:nvPr/>
        </p:nvSpPr>
        <p:spPr>
          <a:xfrm>
            <a:off x="1115616" y="4221088"/>
            <a:ext cx="6984776" cy="1077218"/>
          </a:xfrm>
          <a:prstGeom prst="rect">
            <a:avLst/>
          </a:prstGeom>
        </p:spPr>
        <p:txBody>
          <a:bodyPr wrap="square">
            <a:spAutoFit/>
          </a:bodyPr>
          <a:lstStyle/>
          <a:p>
            <a:r>
              <a:rPr lang="nl-BE" b="1" dirty="0"/>
              <a:t>CIVARS</a:t>
            </a:r>
          </a:p>
          <a:p>
            <a:r>
              <a:rPr lang="nl-BE" dirty="0"/>
              <a:t>Project voor de elektronische uitwisseling van gegevens, betreffende de akkoorden van de adviserende geneesheren hoofdstuk IV, tussen de prestatieverleners en de verzekeringsinstellingen (</a:t>
            </a:r>
            <a:r>
              <a:rPr lang="nl-BE" dirty="0" err="1"/>
              <a:t>VI’s</a:t>
            </a:r>
            <a:r>
              <a:rPr lang="nl-BE" dirty="0"/>
              <a:t>).</a:t>
            </a: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880" y="1665692"/>
            <a:ext cx="6701936" cy="2265763"/>
          </a:xfrm>
          <a:prstGeom prst="rect">
            <a:avLst/>
          </a:prstGeom>
        </p:spPr>
      </p:pic>
      <p:sp>
        <p:nvSpPr>
          <p:cNvPr id="7"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uitwisseling gegevens</a:t>
            </a:r>
            <a:endParaRPr lang="nl-BE" sz="2400" kern="0" dirty="0"/>
          </a:p>
        </p:txBody>
      </p:sp>
    </p:spTree>
    <p:extLst>
      <p:ext uri="{BB962C8B-B14F-4D97-AF65-F5344CB8AC3E}">
        <p14:creationId xmlns:p14="http://schemas.microsoft.com/office/powerpoint/2010/main" val="2650742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755617"/>
            <a:ext cx="7597365" cy="44988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BAADB71D-6A6A-403E-B8B0-DAC18C9A03D5}" type="slidenum">
              <a:rPr lang="en-US" smtClean="0"/>
              <a:pPr/>
              <a:t>31</a:t>
            </a:fld>
            <a:endParaRPr lang="nl-BE" dirty="0"/>
          </a:p>
        </p:txBody>
      </p:sp>
      <p:sp>
        <p:nvSpPr>
          <p:cNvPr id="21509" name="Rectangle 6"/>
          <p:cNvSpPr>
            <a:spLocks noChangeArrowheads="1"/>
          </p:cNvSpPr>
          <p:nvPr/>
        </p:nvSpPr>
        <p:spPr bwMode="auto">
          <a:xfrm>
            <a:off x="467543" y="4005064"/>
            <a:ext cx="4392489" cy="1615827"/>
          </a:xfrm>
          <a:prstGeom prst="rect">
            <a:avLst/>
          </a:prstGeom>
          <a:noFill/>
          <a:ln>
            <a:noFill/>
          </a:ln>
          <a:effectLst/>
          <a:extLst>
            <a:ext uri="{909E8E84-426E-40DD-AFC4-6F175D3DCCD1}">
              <a14:hiddenFill xmlns:a14="http://schemas.microsoft.com/office/drawing/2010/main">
                <a:solidFill>
                  <a:srgbClr val="3E6E5A">
                    <a:alpha val="50195"/>
                  </a:srgbClr>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800100" lvl="4" indent="-285750"/>
            <a:r>
              <a:rPr lang="nl-BE" sz="1200" b="1" dirty="0" smtClean="0"/>
              <a:t>5 hubs</a:t>
            </a:r>
          </a:p>
          <a:p>
            <a:pPr marL="800100" lvl="4" indent="-285750"/>
            <a:r>
              <a:rPr lang="nl-BE" sz="1200" dirty="0" smtClean="0"/>
              <a:t>Collaboratief </a:t>
            </a:r>
            <a:r>
              <a:rPr lang="nl-BE" sz="1200" dirty="0"/>
              <a:t>Zorgplatform (Cozo)</a:t>
            </a:r>
          </a:p>
          <a:p>
            <a:pPr marL="800100" lvl="4" indent="-285750"/>
            <a:r>
              <a:rPr lang="nl-BE" sz="1200" dirty="0"/>
              <a:t>Antwerpse Regionale Hub (ARH)</a:t>
            </a:r>
          </a:p>
          <a:p>
            <a:pPr marL="800100" lvl="4" indent="-285750"/>
            <a:r>
              <a:rPr lang="nl-BE" sz="1200" dirty="0"/>
              <a:t>Vlaams Ziekenhuisnetwerk KU Leuven (VZN</a:t>
            </a:r>
            <a:r>
              <a:rPr lang="nl-BE" sz="1200" dirty="0" smtClean="0"/>
              <a:t>)</a:t>
            </a:r>
          </a:p>
          <a:p>
            <a:pPr marL="800100" lvl="4" indent="-285750"/>
            <a:r>
              <a:rPr lang="nl-BE" sz="1200" dirty="0" err="1"/>
              <a:t>Réseau</a:t>
            </a:r>
            <a:r>
              <a:rPr lang="nl-BE" sz="1200" dirty="0"/>
              <a:t> Santé Wallon (RSW)</a:t>
            </a:r>
          </a:p>
          <a:p>
            <a:pPr marL="800100" lvl="4" indent="-285750"/>
            <a:r>
              <a:rPr lang="nl-BE" sz="1200" dirty="0" err="1" smtClean="0"/>
              <a:t>Réseau</a:t>
            </a:r>
            <a:r>
              <a:rPr lang="nl-BE" sz="1200" dirty="0" smtClean="0"/>
              <a:t> </a:t>
            </a:r>
            <a:r>
              <a:rPr lang="nl-BE" sz="1200" dirty="0"/>
              <a:t>Santé </a:t>
            </a:r>
            <a:r>
              <a:rPr lang="nl-BE" sz="1200" dirty="0" err="1"/>
              <a:t>Bruxellois</a:t>
            </a:r>
            <a:r>
              <a:rPr lang="nl-BE" sz="1200" dirty="0"/>
              <a:t> (RSB)</a:t>
            </a:r>
          </a:p>
          <a:p>
            <a:pPr marL="101600" indent="-101600" algn="ctr">
              <a:spcBef>
                <a:spcPct val="50000"/>
              </a:spcBef>
              <a:buSzPct val="100000"/>
            </a:pPr>
            <a:endParaRPr lang="nl-BE" b="1" dirty="0">
              <a:solidFill>
                <a:srgbClr val="000000"/>
              </a:solidFill>
            </a:endParaRPr>
          </a:p>
        </p:txBody>
      </p:sp>
      <p:sp>
        <p:nvSpPr>
          <p:cNvPr id="9"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uitwisseling gegevens</a:t>
            </a:r>
            <a:endParaRPr lang="nl-BE" sz="2400" kern="0" dirty="0"/>
          </a:p>
        </p:txBody>
      </p:sp>
      <p:sp>
        <p:nvSpPr>
          <p:cNvPr id="10" name="Tijdelijke aanduiding voor datum 3"/>
          <p:cNvSpPr>
            <a:spLocks noGrp="1"/>
          </p:cNvSpPr>
          <p:nvPr>
            <p:ph type="dt" sz="half" idx="10"/>
          </p:nvPr>
        </p:nvSpPr>
        <p:spPr>
          <a:xfrm>
            <a:off x="428596" y="6381750"/>
            <a:ext cx="2133600" cy="476250"/>
          </a:xfrm>
        </p:spPr>
        <p:txBody>
          <a:bodyPr/>
          <a:lstStyle/>
          <a:p>
            <a:r>
              <a:rPr lang="nl-BE" dirty="0" smtClean="0"/>
              <a:t>12-09-2019</a:t>
            </a:r>
            <a:endParaRPr lang="en-US" dirty="0"/>
          </a:p>
        </p:txBody>
      </p:sp>
    </p:spTree>
    <p:extLst>
      <p:ext uri="{BB962C8B-B14F-4D97-AF65-F5344CB8AC3E}">
        <p14:creationId xmlns:p14="http://schemas.microsoft.com/office/powerpoint/2010/main" val="2478635759"/>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32</a:t>
            </a:fld>
            <a:endParaRPr lang="en-US"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556792"/>
            <a:ext cx="7969954" cy="4176464"/>
          </a:xfrm>
          <a:prstGeom prst="rect">
            <a:avLst/>
          </a:prstGeom>
        </p:spPr>
      </p:pic>
      <p:sp>
        <p:nvSpPr>
          <p:cNvPr id="7"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uitwisseling gegevens</a:t>
            </a:r>
            <a:endParaRPr lang="nl-BE" sz="2400" kern="0" dirty="0"/>
          </a:p>
        </p:txBody>
      </p:sp>
    </p:spTree>
    <p:extLst>
      <p:ext uri="{BB962C8B-B14F-4D97-AF65-F5344CB8AC3E}">
        <p14:creationId xmlns:p14="http://schemas.microsoft.com/office/powerpoint/2010/main" val="35311091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33</a:t>
            </a:fld>
            <a:endParaRPr lang="en-US" dirty="0"/>
          </a:p>
        </p:txBody>
      </p:sp>
      <p:sp>
        <p:nvSpPr>
          <p:cNvPr id="2" name="Rechthoek 1"/>
          <p:cNvSpPr/>
          <p:nvPr/>
        </p:nvSpPr>
        <p:spPr>
          <a:xfrm>
            <a:off x="971600" y="1825374"/>
            <a:ext cx="6984776" cy="3293209"/>
          </a:xfrm>
          <a:prstGeom prst="rect">
            <a:avLst/>
          </a:prstGeom>
        </p:spPr>
        <p:txBody>
          <a:bodyPr wrap="square">
            <a:spAutoFit/>
          </a:bodyPr>
          <a:lstStyle/>
          <a:p>
            <a:pPr>
              <a:spcAft>
                <a:spcPts val="0"/>
              </a:spcAft>
            </a:pPr>
            <a:r>
              <a:rPr lang="en-US" sz="2600" dirty="0" err="1">
                <a:latin typeface="Calibri" panose="020F0502020204030204" pitchFamily="34" charset="0"/>
                <a:ea typeface="Calibri" panose="020F0502020204030204" pitchFamily="34" charset="0"/>
                <a:cs typeface="Times New Roman" panose="02020603050405020304" pitchFamily="18" charset="0"/>
              </a:rPr>
              <a:t>Stap</a:t>
            </a:r>
            <a:r>
              <a:rPr lang="en-US" sz="2600" dirty="0">
                <a:latin typeface="Calibri" panose="020F0502020204030204" pitchFamily="34" charset="0"/>
                <a:ea typeface="Calibri" panose="020F0502020204030204" pitchFamily="34" charset="0"/>
                <a:cs typeface="Times New Roman" panose="02020603050405020304" pitchFamily="18" charset="0"/>
              </a:rPr>
              <a:t> 3:</a:t>
            </a:r>
            <a:endParaRPr lang="nl-BE" sz="2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600" dirty="0">
                <a:latin typeface="Calibri" panose="020F0502020204030204" pitchFamily="34" charset="0"/>
                <a:ea typeface="Calibri" panose="020F0502020204030204" pitchFamily="34" charset="0"/>
                <a:cs typeface="Times New Roman" panose="02020603050405020304" pitchFamily="18" charset="0"/>
              </a:rPr>
              <a:t> </a:t>
            </a:r>
            <a:endParaRPr lang="nl-BE" sz="2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Calibri" panose="020F0502020204030204" pitchFamily="34" charset="0"/>
              <a:buChar char="₋"/>
            </a:pPr>
            <a:r>
              <a:rPr lang="en-US" sz="2600" dirty="0" err="1" smtClean="0">
                <a:latin typeface="Calibri" panose="020F0502020204030204" pitchFamily="34" charset="0"/>
                <a:ea typeface="Calibri" panose="020F0502020204030204" pitchFamily="34" charset="0"/>
                <a:cs typeface="Times New Roman" panose="02020603050405020304" pitchFamily="18" charset="0"/>
              </a:rPr>
              <a:t>Complexere</a:t>
            </a:r>
            <a:r>
              <a:rPr lang="en-US" sz="2600" dirty="0" smtClean="0">
                <a:latin typeface="Calibri" panose="020F0502020204030204" pitchFamily="34" charset="0"/>
                <a:ea typeface="Calibri" panose="020F0502020204030204" pitchFamily="34" charset="0"/>
                <a:cs typeface="Times New Roman" panose="02020603050405020304" pitchFamily="18" charset="0"/>
              </a:rPr>
              <a:t> </a:t>
            </a:r>
            <a:r>
              <a:rPr lang="en-US" sz="2600" dirty="0">
                <a:latin typeface="Calibri" panose="020F0502020204030204" pitchFamily="34" charset="0"/>
                <a:ea typeface="Calibri" panose="020F0502020204030204" pitchFamily="34" charset="0"/>
                <a:cs typeface="Times New Roman" panose="02020603050405020304" pitchFamily="18" charset="0"/>
              </a:rPr>
              <a:t>workflows: </a:t>
            </a:r>
            <a:r>
              <a:rPr lang="en-US" sz="2600" dirty="0" err="1">
                <a:latin typeface="Calibri" panose="020F0502020204030204" pitchFamily="34" charset="0"/>
                <a:ea typeface="Calibri" panose="020F0502020204030204" pitchFamily="34" charset="0"/>
                <a:cs typeface="Times New Roman" panose="02020603050405020304" pitchFamily="18" charset="0"/>
              </a:rPr>
              <a:t>ePrescription</a:t>
            </a:r>
            <a:r>
              <a:rPr lang="en-US" sz="2600" dirty="0">
                <a:latin typeface="Calibri" panose="020F0502020204030204" pitchFamily="34" charset="0"/>
                <a:ea typeface="Calibri" panose="020F0502020204030204" pitchFamily="34" charset="0"/>
                <a:cs typeface="Times New Roman" panose="02020603050405020304" pitchFamily="18" charset="0"/>
              </a:rPr>
              <a:t> (</a:t>
            </a:r>
            <a:r>
              <a:rPr lang="en-US" sz="2600" dirty="0" err="1">
                <a:latin typeface="Calibri" panose="020F0502020204030204" pitchFamily="34" charset="0"/>
                <a:ea typeface="Calibri" panose="020F0502020204030204" pitchFamily="34" charset="0"/>
                <a:cs typeface="Times New Roman" panose="02020603050405020304" pitchFamily="18" charset="0"/>
              </a:rPr>
              <a:t>voorlopig</a:t>
            </a:r>
            <a:r>
              <a:rPr lang="en-US" sz="2600" dirty="0">
                <a:latin typeface="Calibri" panose="020F0502020204030204" pitchFamily="34" charset="0"/>
                <a:ea typeface="Calibri" panose="020F0502020204030204" pitchFamily="34" charset="0"/>
                <a:cs typeface="Times New Roman" panose="02020603050405020304" pitchFamily="18" charset="0"/>
              </a:rPr>
              <a:t> </a:t>
            </a:r>
            <a:r>
              <a:rPr lang="en-US" sz="2600" dirty="0" err="1">
                <a:latin typeface="Calibri" panose="020F0502020204030204" pitchFamily="34" charset="0"/>
                <a:ea typeface="Calibri" panose="020F0502020204030204" pitchFamily="34" charset="0"/>
                <a:cs typeface="Times New Roman" panose="02020603050405020304" pitchFamily="18" charset="0"/>
              </a:rPr>
              <a:t>alleen</a:t>
            </a:r>
            <a:r>
              <a:rPr lang="en-US" sz="2600" dirty="0">
                <a:latin typeface="Calibri" panose="020F0502020204030204" pitchFamily="34" charset="0"/>
                <a:ea typeface="Calibri" panose="020F0502020204030204" pitchFamily="34" charset="0"/>
                <a:cs typeface="Times New Roman" panose="02020603050405020304" pitchFamily="18" charset="0"/>
              </a:rPr>
              <a:t> </a:t>
            </a:r>
            <a:r>
              <a:rPr lang="en-US" sz="2600" dirty="0" err="1">
                <a:latin typeface="Calibri" panose="020F0502020204030204" pitchFamily="34" charset="0"/>
                <a:ea typeface="Calibri" panose="020F0502020204030204" pitchFamily="34" charset="0"/>
                <a:cs typeface="Times New Roman" panose="02020603050405020304" pitchFamily="18" charset="0"/>
              </a:rPr>
              <a:t>geneesmiddelen</a:t>
            </a:r>
            <a:r>
              <a:rPr lang="en-US" sz="2600" dirty="0">
                <a:latin typeface="Calibri" panose="020F0502020204030204" pitchFamily="34" charset="0"/>
                <a:ea typeface="Calibri" panose="020F0502020204030204" pitchFamily="34" charset="0"/>
                <a:cs typeface="Times New Roman" panose="02020603050405020304" pitchFamily="18" charset="0"/>
              </a:rPr>
              <a:t>)</a:t>
            </a:r>
            <a:endParaRPr lang="nl-BE" sz="2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600" dirty="0">
                <a:latin typeface="Calibri" panose="020F0502020204030204" pitchFamily="34" charset="0"/>
                <a:ea typeface="Calibri" panose="020F0502020204030204" pitchFamily="34" charset="0"/>
                <a:cs typeface="Times New Roman" panose="02020603050405020304" pitchFamily="18" charset="0"/>
              </a:rPr>
              <a:t> </a:t>
            </a:r>
            <a:endParaRPr lang="nl-BE" sz="2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Calibri" panose="020F0502020204030204" pitchFamily="34" charset="0"/>
              <a:buChar char="₋"/>
            </a:pPr>
            <a:r>
              <a:rPr lang="en-US" sz="2600" dirty="0" err="1" smtClean="0">
                <a:latin typeface="Calibri" panose="020F0502020204030204" pitchFamily="34" charset="0"/>
                <a:ea typeface="Calibri" panose="020F0502020204030204" pitchFamily="34" charset="0"/>
                <a:cs typeface="Times New Roman" panose="02020603050405020304" pitchFamily="18" charset="0"/>
              </a:rPr>
              <a:t>Verplichting</a:t>
            </a:r>
            <a:r>
              <a:rPr lang="en-US" sz="2600" dirty="0" smtClean="0">
                <a:latin typeface="Calibri" panose="020F0502020204030204" pitchFamily="34" charset="0"/>
                <a:ea typeface="Calibri" panose="020F0502020204030204" pitchFamily="34" charset="0"/>
                <a:cs typeface="Times New Roman" panose="02020603050405020304" pitchFamily="18" charset="0"/>
              </a:rPr>
              <a:t> </a:t>
            </a:r>
            <a:r>
              <a:rPr lang="en-US" sz="2600" dirty="0">
                <a:latin typeface="Calibri" panose="020F0502020204030204" pitchFamily="34" charset="0"/>
                <a:ea typeface="Calibri" panose="020F0502020204030204" pitchFamily="34" charset="0"/>
                <a:cs typeface="Times New Roman" panose="02020603050405020304" pitchFamily="18" charset="0"/>
              </a:rPr>
              <a:t>tot </a:t>
            </a:r>
            <a:r>
              <a:rPr lang="en-US" sz="2600" dirty="0" err="1">
                <a:latin typeface="Calibri" panose="020F0502020204030204" pitchFamily="34" charset="0"/>
                <a:ea typeface="Calibri" panose="020F0502020204030204" pitchFamily="34" charset="0"/>
                <a:cs typeface="Times New Roman" panose="02020603050405020304" pitchFamily="18" charset="0"/>
              </a:rPr>
              <a:t>gebruik</a:t>
            </a:r>
            <a:r>
              <a:rPr lang="en-US" sz="2600" dirty="0">
                <a:latin typeface="Calibri" panose="020F0502020204030204" pitchFamily="34" charset="0"/>
                <a:ea typeface="Calibri" panose="020F0502020204030204" pitchFamily="34" charset="0"/>
                <a:cs typeface="Times New Roman" panose="02020603050405020304" pitchFamily="18" charset="0"/>
              </a:rPr>
              <a:t> van </a:t>
            </a:r>
            <a:r>
              <a:rPr lang="en-US" sz="2600" dirty="0" err="1">
                <a:latin typeface="Calibri" panose="020F0502020204030204" pitchFamily="34" charset="0"/>
                <a:ea typeface="Calibri" panose="020F0502020204030204" pitchFamily="34" charset="0"/>
                <a:cs typeface="Times New Roman" panose="02020603050405020304" pitchFamily="18" charset="0"/>
              </a:rPr>
              <a:t>digitale</a:t>
            </a:r>
            <a:r>
              <a:rPr lang="en-US" sz="2600" dirty="0">
                <a:latin typeface="Calibri" panose="020F0502020204030204" pitchFamily="34" charset="0"/>
                <a:ea typeface="Calibri" panose="020F0502020204030204" pitchFamily="34" charset="0"/>
                <a:cs typeface="Times New Roman" panose="02020603050405020304" pitchFamily="18" charset="0"/>
              </a:rPr>
              <a:t> tools: </a:t>
            </a:r>
            <a:r>
              <a:rPr lang="en-US" sz="2600" dirty="0" err="1" smtClean="0">
                <a:latin typeface="Calibri" panose="020F0502020204030204" pitchFamily="34" charset="0"/>
                <a:ea typeface="Calibri" panose="020F0502020204030204" pitchFamily="34" charset="0"/>
                <a:cs typeface="Times New Roman" panose="02020603050405020304" pitchFamily="18" charset="0"/>
              </a:rPr>
              <a:t>verplichting</a:t>
            </a:r>
            <a:r>
              <a:rPr lang="en-US" sz="2600" dirty="0" smtClean="0">
                <a:latin typeface="Calibri" panose="020F0502020204030204" pitchFamily="34" charset="0"/>
                <a:ea typeface="Calibri" panose="020F0502020204030204" pitchFamily="34" charset="0"/>
                <a:cs typeface="Times New Roman" panose="02020603050405020304" pitchFamily="18" charset="0"/>
              </a:rPr>
              <a:t> </a:t>
            </a:r>
            <a:r>
              <a:rPr lang="en-US" sz="2600" dirty="0" err="1" smtClean="0">
                <a:latin typeface="Calibri" panose="020F0502020204030204" pitchFamily="34" charset="0"/>
                <a:ea typeface="Calibri" panose="020F0502020204030204" pitchFamily="34" charset="0"/>
                <a:cs typeface="Times New Roman" panose="02020603050405020304" pitchFamily="18" charset="0"/>
              </a:rPr>
              <a:t>voorschrijven</a:t>
            </a:r>
            <a:r>
              <a:rPr lang="en-US" sz="2600" dirty="0" smtClean="0">
                <a:latin typeface="Calibri" panose="020F0502020204030204" pitchFamily="34" charset="0"/>
                <a:ea typeface="Calibri" panose="020F0502020204030204" pitchFamily="34" charset="0"/>
                <a:cs typeface="Times New Roman" panose="02020603050405020304" pitchFamily="18" charset="0"/>
              </a:rPr>
              <a:t> </a:t>
            </a:r>
            <a:r>
              <a:rPr lang="en-US" sz="2600" dirty="0" err="1" smtClean="0">
                <a:latin typeface="Calibri" panose="020F0502020204030204" pitchFamily="34" charset="0"/>
                <a:ea typeface="Calibri" panose="020F0502020204030204" pitchFamily="34" charset="0"/>
                <a:cs typeface="Times New Roman" panose="02020603050405020304" pitchFamily="18" charset="0"/>
              </a:rPr>
              <a:t>geneesmiddelen</a:t>
            </a:r>
            <a:r>
              <a:rPr lang="en-US" sz="2600" dirty="0" smtClean="0">
                <a:latin typeface="Calibri" panose="020F0502020204030204" pitchFamily="34" charset="0"/>
                <a:ea typeface="Calibri" panose="020F0502020204030204" pitchFamily="34" charset="0"/>
                <a:cs typeface="Times New Roman" panose="02020603050405020304" pitchFamily="18" charset="0"/>
              </a:rPr>
              <a:t>;</a:t>
            </a:r>
            <a:r>
              <a:rPr lang="nl-BE" sz="2600" dirty="0">
                <a:latin typeface="Calibri" panose="020F0502020204030204" pitchFamily="34" charset="0"/>
                <a:ea typeface="Calibri" panose="020F0502020204030204" pitchFamily="34" charset="0"/>
                <a:cs typeface="Times New Roman" panose="02020603050405020304" pitchFamily="18" charset="0"/>
              </a:rPr>
              <a:t> </a:t>
            </a:r>
            <a:r>
              <a:rPr lang="en-US" sz="2600" dirty="0" err="1" smtClean="0">
                <a:latin typeface="Calibri" panose="020F0502020204030204" pitchFamily="34" charset="0"/>
                <a:ea typeface="Calibri" panose="020F0502020204030204" pitchFamily="34" charset="0"/>
                <a:cs typeface="Times New Roman" panose="02020603050405020304" pitchFamily="18" charset="0"/>
              </a:rPr>
              <a:t>verplicht</a:t>
            </a:r>
            <a:r>
              <a:rPr lang="en-US" sz="2600" dirty="0" smtClean="0">
                <a:latin typeface="Calibri" panose="020F0502020204030204" pitchFamily="34" charset="0"/>
                <a:ea typeface="Calibri" panose="020F0502020204030204" pitchFamily="34" charset="0"/>
                <a:cs typeface="Times New Roman" panose="02020603050405020304" pitchFamily="18" charset="0"/>
              </a:rPr>
              <a:t> </a:t>
            </a:r>
            <a:r>
              <a:rPr lang="en-US" sz="2600" dirty="0" err="1">
                <a:latin typeface="Calibri" panose="020F0502020204030204" pitchFamily="34" charset="0"/>
                <a:ea typeface="Calibri" panose="020F0502020204030204" pitchFamily="34" charset="0"/>
                <a:cs typeface="Times New Roman" panose="02020603050405020304" pitchFamily="18" charset="0"/>
              </a:rPr>
              <a:t>gebruik</a:t>
            </a:r>
            <a:r>
              <a:rPr lang="en-US" sz="2600" dirty="0">
                <a:latin typeface="Calibri" panose="020F0502020204030204" pitchFamily="34" charset="0"/>
                <a:ea typeface="Calibri" panose="020F0502020204030204" pitchFamily="34" charset="0"/>
                <a:cs typeface="Times New Roman" panose="02020603050405020304" pitchFamily="18" charset="0"/>
              </a:rPr>
              <a:t> on-line </a:t>
            </a:r>
            <a:r>
              <a:rPr lang="en-US" sz="2600" dirty="0" err="1">
                <a:latin typeface="Calibri" panose="020F0502020204030204" pitchFamily="34" charset="0"/>
                <a:ea typeface="Calibri" panose="020F0502020204030204" pitchFamily="34" charset="0"/>
                <a:cs typeface="Times New Roman" panose="02020603050405020304" pitchFamily="18" charset="0"/>
              </a:rPr>
              <a:t>registraties</a:t>
            </a:r>
            <a:r>
              <a:rPr lang="en-US" sz="2600" dirty="0">
                <a:latin typeface="Calibri" panose="020F0502020204030204" pitchFamily="34" charset="0"/>
                <a:ea typeface="Calibri" panose="020F0502020204030204" pitchFamily="34" charset="0"/>
                <a:cs typeface="Times New Roman" panose="02020603050405020304" pitchFamily="18" charset="0"/>
              </a:rPr>
              <a:t>; </a:t>
            </a:r>
            <a:r>
              <a:rPr lang="en-US" sz="2600" dirty="0" err="1">
                <a:latin typeface="Calibri" panose="020F0502020204030204" pitchFamily="34" charset="0"/>
                <a:ea typeface="Calibri" panose="020F0502020204030204" pitchFamily="34" charset="0"/>
                <a:cs typeface="Times New Roman" panose="02020603050405020304" pitchFamily="18" charset="0"/>
              </a:rPr>
              <a:t>gmd</a:t>
            </a:r>
            <a:r>
              <a:rPr lang="en-US" sz="2600" dirty="0">
                <a:latin typeface="Calibri" panose="020F0502020204030204" pitchFamily="34" charset="0"/>
                <a:ea typeface="Calibri" panose="020F0502020204030204" pitchFamily="34" charset="0"/>
                <a:cs typeface="Times New Roman" panose="02020603050405020304" pitchFamily="18" charset="0"/>
              </a:rPr>
              <a:t> = </a:t>
            </a:r>
            <a:r>
              <a:rPr lang="en-US" sz="2600" dirty="0" err="1">
                <a:latin typeface="Calibri" panose="020F0502020204030204" pitchFamily="34" charset="0"/>
                <a:ea typeface="Calibri" panose="020F0502020204030204" pitchFamily="34" charset="0"/>
                <a:cs typeface="Times New Roman" panose="02020603050405020304" pitchFamily="18" charset="0"/>
              </a:rPr>
              <a:t>emd</a:t>
            </a:r>
            <a:endParaRPr lang="nl-BE" sz="2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van vroeger tot nu</a:t>
            </a:r>
            <a:endParaRPr lang="nl-BE" sz="2400" kern="0" dirty="0"/>
          </a:p>
        </p:txBody>
      </p:sp>
    </p:spTree>
    <p:extLst>
      <p:ext uri="{BB962C8B-B14F-4D97-AF65-F5344CB8AC3E}">
        <p14:creationId xmlns:p14="http://schemas.microsoft.com/office/powerpoint/2010/main" val="21225750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34</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sp>
        <p:nvSpPr>
          <p:cNvPr id="6"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a:t>
            </a:r>
            <a:r>
              <a:rPr lang="nl-BE" sz="2400" kern="0" dirty="0" err="1" smtClean="0"/>
              <a:t>ePrescription</a:t>
            </a:r>
            <a:endParaRPr lang="nl-BE" sz="2400" kern="0" dirty="0"/>
          </a:p>
        </p:txBody>
      </p:sp>
      <p:sp>
        <p:nvSpPr>
          <p:cNvPr id="2" name="Rechthoek 1"/>
          <p:cNvSpPr/>
          <p:nvPr/>
        </p:nvSpPr>
        <p:spPr>
          <a:xfrm>
            <a:off x="6422502" y="2270248"/>
            <a:ext cx="2721498" cy="2893100"/>
          </a:xfrm>
          <a:prstGeom prst="rect">
            <a:avLst/>
          </a:prstGeom>
        </p:spPr>
        <p:txBody>
          <a:bodyPr wrap="square">
            <a:spAutoFit/>
          </a:bodyPr>
          <a:lstStyle/>
          <a:p>
            <a:r>
              <a:rPr lang="nl-BE" sz="1400" b="1" dirty="0"/>
              <a:t>Geneesmiddelen voorschrijven voor ambulante patiënten </a:t>
            </a:r>
          </a:p>
          <a:p>
            <a:r>
              <a:rPr lang="nl-BE" sz="1400" dirty="0"/>
              <a:t>Elektronisch voorschrijven van geneesmiddelen voor ambulante patiënten wordt vanaf 1 januari 2020 verplicht. Er zijn echter uitzonderingen. </a:t>
            </a:r>
            <a:br>
              <a:rPr lang="nl-BE" sz="1400" dirty="0"/>
            </a:br>
            <a:r>
              <a:rPr lang="nl-BE" sz="1400" dirty="0"/>
              <a:t/>
            </a:r>
            <a:br>
              <a:rPr lang="nl-BE" sz="1400" dirty="0"/>
            </a:br>
            <a:r>
              <a:rPr lang="nl-BE" sz="1400" dirty="0"/>
              <a:t>Hoe maakt u een elektronisch voorschrift aan? Wanneer is een papieren voorschrift toegelaten?</a:t>
            </a:r>
            <a:endParaRPr lang="nl-BE" sz="1400" dirty="0">
              <a:effectLst/>
            </a:endParaRPr>
          </a:p>
        </p:txBody>
      </p:sp>
      <p:pic>
        <p:nvPicPr>
          <p:cNvPr id="13" name="Afbeelding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338552"/>
            <a:ext cx="5598747" cy="4808146"/>
          </a:xfrm>
          <a:prstGeom prst="rect">
            <a:avLst/>
          </a:prstGeom>
        </p:spPr>
      </p:pic>
    </p:spTree>
    <p:extLst>
      <p:ext uri="{BB962C8B-B14F-4D97-AF65-F5344CB8AC3E}">
        <p14:creationId xmlns:p14="http://schemas.microsoft.com/office/powerpoint/2010/main" val="32769592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35</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sp>
        <p:nvSpPr>
          <p:cNvPr id="6"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a:t>
            </a:r>
            <a:r>
              <a:rPr lang="nl-BE" sz="2400" kern="0" dirty="0" err="1" smtClean="0"/>
              <a:t>Healthdata</a:t>
            </a:r>
            <a:endParaRPr lang="nl-BE" sz="2400" kern="0" dirty="0"/>
          </a:p>
        </p:txBody>
      </p:sp>
      <p:sp>
        <p:nvSpPr>
          <p:cNvPr id="2" name="Rechthoek 1"/>
          <p:cNvSpPr/>
          <p:nvPr/>
        </p:nvSpPr>
        <p:spPr>
          <a:xfrm>
            <a:off x="899592" y="1556792"/>
            <a:ext cx="7940623" cy="584775"/>
          </a:xfrm>
          <a:prstGeom prst="rect">
            <a:avLst/>
          </a:prstGeom>
        </p:spPr>
        <p:txBody>
          <a:bodyPr wrap="square">
            <a:spAutoFit/>
          </a:bodyPr>
          <a:lstStyle/>
          <a:p>
            <a:r>
              <a:rPr lang="nl-BE" b="1" dirty="0">
                <a:solidFill>
                  <a:srgbClr val="333333"/>
                </a:solidFill>
                <a:latin typeface="MuseoSans-300"/>
              </a:rPr>
              <a:t>Technisch en procesmatig faciliteren van wetenschappelijke projecten aangaande gezondheid en gezondheidszorg in </a:t>
            </a:r>
            <a:r>
              <a:rPr lang="nl-BE" b="1" dirty="0" err="1">
                <a:solidFill>
                  <a:srgbClr val="333333"/>
                </a:solidFill>
                <a:latin typeface="MuseoSans-300"/>
              </a:rPr>
              <a:t>Belgïe</a:t>
            </a:r>
            <a:r>
              <a:rPr lang="nl-BE" b="1" dirty="0">
                <a:solidFill>
                  <a:srgbClr val="333333"/>
                </a:solidFill>
                <a:latin typeface="MuseoSans-300"/>
              </a:rPr>
              <a:t>.</a:t>
            </a:r>
            <a:endParaRPr lang="nl-BE"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937" y="2168283"/>
            <a:ext cx="7740352" cy="3338976"/>
          </a:xfrm>
          <a:prstGeom prst="rect">
            <a:avLst/>
          </a:prstGeom>
        </p:spPr>
      </p:pic>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744" y="5562514"/>
            <a:ext cx="2496530" cy="752288"/>
          </a:xfrm>
          <a:prstGeom prst="rect">
            <a:avLst/>
          </a:prstGeom>
        </p:spPr>
      </p:pic>
    </p:spTree>
    <p:extLst>
      <p:ext uri="{BB962C8B-B14F-4D97-AF65-F5344CB8AC3E}">
        <p14:creationId xmlns:p14="http://schemas.microsoft.com/office/powerpoint/2010/main" val="19397509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36</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sp>
        <p:nvSpPr>
          <p:cNvPr id="2" name="Rechthoek 1"/>
          <p:cNvSpPr/>
          <p:nvPr/>
        </p:nvSpPr>
        <p:spPr>
          <a:xfrm>
            <a:off x="1187624" y="2113835"/>
            <a:ext cx="6768752" cy="1938992"/>
          </a:xfrm>
          <a:prstGeom prst="rect">
            <a:avLst/>
          </a:prstGeom>
        </p:spPr>
        <p:txBody>
          <a:bodyPr wrap="square">
            <a:spAutoFit/>
          </a:bodyPr>
          <a:lstStyle/>
          <a:p>
            <a:pPr>
              <a:spcAft>
                <a:spcPts val="0"/>
              </a:spcAft>
            </a:pPr>
            <a:r>
              <a:rPr lang="nl-BE" sz="3000" dirty="0">
                <a:latin typeface="Times New Roman" panose="02020603050405020304" pitchFamily="18" charset="0"/>
                <a:ea typeface="Times New Roman" panose="02020603050405020304" pitchFamily="18" charset="0"/>
              </a:rPr>
              <a:t>Stap 4</a:t>
            </a:r>
            <a:endParaRPr lang="nl-BE" sz="3000" dirty="0">
              <a:latin typeface="Times New Roman" panose="02020603050405020304" pitchFamily="18" charset="0"/>
              <a:ea typeface="Calibri" panose="020F0502020204030204" pitchFamily="34" charset="0"/>
            </a:endParaRPr>
          </a:p>
          <a:p>
            <a:pPr>
              <a:spcAft>
                <a:spcPts val="0"/>
              </a:spcAft>
            </a:pPr>
            <a:r>
              <a:rPr lang="nl-BE" sz="3000" dirty="0">
                <a:latin typeface="Times New Roman" panose="02020603050405020304" pitchFamily="18" charset="0"/>
                <a:ea typeface="Times New Roman" panose="02020603050405020304" pitchFamily="18" charset="0"/>
              </a:rPr>
              <a:t> </a:t>
            </a:r>
            <a:endParaRPr lang="nl-BE" sz="3000" dirty="0">
              <a:latin typeface="Times New Roman" panose="02020603050405020304" pitchFamily="18" charset="0"/>
              <a:ea typeface="Calibri" panose="020F0502020204030204" pitchFamily="34" charset="0"/>
            </a:endParaRPr>
          </a:p>
          <a:p>
            <a:pPr marL="342900" lvl="0" indent="-342900">
              <a:spcAft>
                <a:spcPts val="0"/>
              </a:spcAft>
              <a:buSzPts val="1000"/>
              <a:buFont typeface="Symbol" panose="05050102010706020507" pitchFamily="18" charset="2"/>
              <a:buChar char=""/>
              <a:tabLst>
                <a:tab pos="457200" algn="l"/>
              </a:tabLst>
            </a:pPr>
            <a:r>
              <a:rPr lang="nl-BE" sz="3000" dirty="0">
                <a:latin typeface="Times New Roman" panose="02020603050405020304" pitchFamily="18" charset="0"/>
                <a:ea typeface="Times New Roman" panose="02020603050405020304" pitchFamily="18" charset="0"/>
              </a:rPr>
              <a:t>Burger/patiënt wordt deelnemer: </a:t>
            </a:r>
            <a:r>
              <a:rPr lang="nl-BE" sz="3000" dirty="0" err="1">
                <a:latin typeface="Times New Roman" panose="02020603050405020304" pitchFamily="18" charset="0"/>
                <a:ea typeface="Times New Roman" panose="02020603050405020304" pitchFamily="18" charset="0"/>
              </a:rPr>
              <a:t>patient</a:t>
            </a:r>
            <a:r>
              <a:rPr lang="nl-BE" sz="3000" dirty="0">
                <a:latin typeface="Times New Roman" panose="02020603050405020304" pitchFamily="18" charset="0"/>
                <a:ea typeface="Times New Roman" panose="02020603050405020304" pitchFamily="18" charset="0"/>
              </a:rPr>
              <a:t> health viewer </a:t>
            </a:r>
            <a:endParaRPr lang="nl-BE" sz="3000" dirty="0">
              <a:latin typeface="Times New Roman" panose="02020603050405020304" pitchFamily="18" charset="0"/>
              <a:ea typeface="Calibri" panose="020F0502020204030204" pitchFamily="34" charset="0"/>
            </a:endParaRPr>
          </a:p>
        </p:txBody>
      </p:sp>
      <p:sp>
        <p:nvSpPr>
          <p:cNvPr id="9"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van vroeger tot nu</a:t>
            </a:r>
            <a:endParaRPr lang="nl-BE" sz="2400" kern="0" dirty="0"/>
          </a:p>
        </p:txBody>
      </p:sp>
    </p:spTree>
    <p:extLst>
      <p:ext uri="{BB962C8B-B14F-4D97-AF65-F5344CB8AC3E}">
        <p14:creationId xmlns:p14="http://schemas.microsoft.com/office/powerpoint/2010/main" val="24698411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37</a:t>
            </a:fld>
            <a:endParaRPr lang="en-US"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667108"/>
            <a:ext cx="8232077" cy="4248472"/>
          </a:xfrm>
          <a:prstGeom prst="rect">
            <a:avLst/>
          </a:prstGeom>
        </p:spPr>
      </p:pic>
      <p:sp>
        <p:nvSpPr>
          <p:cNvPr id="6"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a:t>
            </a:r>
            <a:r>
              <a:rPr lang="nl-BE" sz="2400" kern="0" dirty="0" err="1" smtClean="0"/>
              <a:t>patient</a:t>
            </a:r>
            <a:r>
              <a:rPr lang="nl-BE" sz="2400" kern="0" dirty="0" smtClean="0"/>
              <a:t> health </a:t>
            </a:r>
            <a:r>
              <a:rPr lang="nl-BE" sz="2400" kern="0" dirty="0"/>
              <a:t>v</a:t>
            </a:r>
            <a:r>
              <a:rPr lang="nl-BE" sz="2400" kern="0" dirty="0" smtClean="0"/>
              <a:t>iewer</a:t>
            </a:r>
            <a:endParaRPr lang="nl-BE" sz="2400" kern="0" dirty="0"/>
          </a:p>
        </p:txBody>
      </p:sp>
    </p:spTree>
    <p:extLst>
      <p:ext uri="{BB962C8B-B14F-4D97-AF65-F5344CB8AC3E}">
        <p14:creationId xmlns:p14="http://schemas.microsoft.com/office/powerpoint/2010/main" val="14581018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38</a:t>
            </a:fld>
            <a:endParaRPr lang="en-US" dirty="0"/>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610" y="1158851"/>
            <a:ext cx="5651581" cy="2492418"/>
          </a:xfrm>
          <a:prstGeom prst="rect">
            <a:avLst/>
          </a:prstGeom>
        </p:spPr>
      </p:pic>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610" y="3651269"/>
            <a:ext cx="5923654" cy="2693658"/>
          </a:xfrm>
          <a:prstGeom prst="rect">
            <a:avLst/>
          </a:prstGeom>
        </p:spPr>
      </p:pic>
      <p:sp>
        <p:nvSpPr>
          <p:cNvPr id="10"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één portaal</a:t>
            </a:r>
          </a:p>
        </p:txBody>
      </p:sp>
    </p:spTree>
    <p:extLst>
      <p:ext uri="{BB962C8B-B14F-4D97-AF65-F5344CB8AC3E}">
        <p14:creationId xmlns:p14="http://schemas.microsoft.com/office/powerpoint/2010/main" val="1018693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83568" y="1700808"/>
            <a:ext cx="8365394" cy="792088"/>
          </a:xfrm>
          <a:prstGeom prst="rect">
            <a:avLst/>
          </a:prstGeom>
        </p:spPr>
      </p:pic>
      <p:pic>
        <p:nvPicPr>
          <p:cNvPr id="4" name="Image 3"/>
          <p:cNvPicPr>
            <a:picLocks noChangeAspect="1"/>
          </p:cNvPicPr>
          <p:nvPr/>
        </p:nvPicPr>
        <p:blipFill>
          <a:blip r:embed="rId3"/>
          <a:stretch>
            <a:fillRect/>
          </a:stretch>
        </p:blipFill>
        <p:spPr>
          <a:xfrm>
            <a:off x="2033719" y="2780929"/>
            <a:ext cx="5262391" cy="2849719"/>
          </a:xfrm>
          <a:prstGeom prst="rect">
            <a:avLst/>
          </a:prstGeom>
        </p:spPr>
      </p:pic>
      <p:sp>
        <p:nvSpPr>
          <p:cNvPr id="7" name="Titel 1"/>
          <p:cNvSpPr txBox="1">
            <a:spLocks noGrp="1"/>
          </p:cNvSpPr>
          <p:nvPr>
            <p:ph type="title"/>
          </p:nvPr>
        </p:nvSpPr>
        <p:spPr bwMode="auto">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waar staan we?</a:t>
            </a:r>
            <a:endParaRPr lang="nl-BE" sz="2400" kern="0" dirty="0"/>
          </a:p>
        </p:txBody>
      </p:sp>
    </p:spTree>
    <p:extLst>
      <p:ext uri="{BB962C8B-B14F-4D97-AF65-F5344CB8AC3E}">
        <p14:creationId xmlns:p14="http://schemas.microsoft.com/office/powerpoint/2010/main" val="600403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4</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313761"/>
            <a:ext cx="5265142" cy="4770246"/>
          </a:xfrm>
        </p:spPr>
      </p:pic>
      <p:sp>
        <p:nvSpPr>
          <p:cNvPr id="7"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een containerbegrip</a:t>
            </a:r>
            <a:endParaRPr lang="nl-BE" sz="2400" kern="0" dirty="0"/>
          </a:p>
        </p:txBody>
      </p:sp>
      <p:sp>
        <p:nvSpPr>
          <p:cNvPr id="10" name="Rechthoek 9"/>
          <p:cNvSpPr/>
          <p:nvPr/>
        </p:nvSpPr>
        <p:spPr>
          <a:xfrm>
            <a:off x="6536373" y="4797152"/>
            <a:ext cx="2607627" cy="1077218"/>
          </a:xfrm>
          <a:prstGeom prst="rect">
            <a:avLst/>
          </a:prstGeom>
        </p:spPr>
        <p:txBody>
          <a:bodyPr wrap="square">
            <a:spAutoFit/>
          </a:bodyPr>
          <a:lstStyle/>
          <a:p>
            <a:r>
              <a:rPr lang="en-GB" dirty="0" smtClean="0">
                <a:solidFill>
                  <a:srgbClr val="262626"/>
                </a:solidFill>
                <a:latin typeface="MaratSans-ExtralightSmallCaps"/>
              </a:rPr>
              <a:t>Classification of Digital Health Interventions, </a:t>
            </a:r>
            <a:r>
              <a:rPr lang="en-GB" dirty="0">
                <a:solidFill>
                  <a:srgbClr val="1AC0FF"/>
                </a:solidFill>
                <a:latin typeface="MaratSans-ExtralightSmallCaps"/>
              </a:rPr>
              <a:t>World Health </a:t>
            </a:r>
            <a:r>
              <a:rPr lang="en-GB" dirty="0" smtClean="0">
                <a:solidFill>
                  <a:srgbClr val="1AC0FF"/>
                </a:solidFill>
                <a:latin typeface="MaratSans-ExtralightSmallCaps"/>
              </a:rPr>
              <a:t>Organization, 2018</a:t>
            </a:r>
            <a:endParaRPr lang="nl-BE" dirty="0"/>
          </a:p>
        </p:txBody>
      </p:sp>
    </p:spTree>
    <p:extLst>
      <p:ext uri="{BB962C8B-B14F-4D97-AF65-F5344CB8AC3E}">
        <p14:creationId xmlns:p14="http://schemas.microsoft.com/office/powerpoint/2010/main" val="30869048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p:cNvGraphicFramePr>
            <a:graphicFrameLocks noChangeAspect="1"/>
          </p:cNvGraphicFramePr>
          <p:nvPr>
            <p:extLst>
              <p:ext uri="{D42A27DB-BD31-4B8C-83A1-F6EECF244321}">
                <p14:modId xmlns:p14="http://schemas.microsoft.com/office/powerpoint/2010/main" val="2340708412"/>
              </p:ext>
            </p:extLst>
          </p:nvPr>
        </p:nvGraphicFramePr>
        <p:xfrm>
          <a:off x="724151" y="1651873"/>
          <a:ext cx="8138102" cy="864096"/>
        </p:xfrm>
        <a:graphic>
          <a:graphicData uri="http://schemas.openxmlformats.org/presentationml/2006/ole">
            <mc:AlternateContent xmlns:mc="http://schemas.openxmlformats.org/markup-compatibility/2006">
              <mc:Choice xmlns:v="urn:schemas-microsoft-com:vml" Requires="v">
                <p:oleObj spid="_x0000_s4115" name="Worksheet" r:id="rId3" imgW="13658742" imgH="1342871" progId="Excel.Sheet.12">
                  <p:embed/>
                </p:oleObj>
              </mc:Choice>
              <mc:Fallback>
                <p:oleObj name="Worksheet" r:id="rId3" imgW="13658742" imgH="1342871" progId="Excel.Sheet.12">
                  <p:embed/>
                  <p:pic>
                    <p:nvPicPr>
                      <p:cNvPr id="5" name="Objet 4"/>
                      <p:cNvPicPr/>
                      <p:nvPr/>
                    </p:nvPicPr>
                    <p:blipFill>
                      <a:blip r:embed="rId4"/>
                      <a:stretch>
                        <a:fillRect/>
                      </a:stretch>
                    </p:blipFill>
                    <p:spPr>
                      <a:xfrm>
                        <a:off x="724151" y="1651873"/>
                        <a:ext cx="8138102" cy="864096"/>
                      </a:xfrm>
                      <a:prstGeom prst="rect">
                        <a:avLst/>
                      </a:prstGeom>
                    </p:spPr>
                  </p:pic>
                </p:oleObj>
              </mc:Fallback>
            </mc:AlternateContent>
          </a:graphicData>
        </a:graphic>
      </p:graphicFrame>
      <p:pic>
        <p:nvPicPr>
          <p:cNvPr id="7" name="Image 6"/>
          <p:cNvPicPr>
            <a:picLocks noChangeAspect="1"/>
          </p:cNvPicPr>
          <p:nvPr/>
        </p:nvPicPr>
        <p:blipFill>
          <a:blip r:embed="rId5"/>
          <a:stretch>
            <a:fillRect/>
          </a:stretch>
        </p:blipFill>
        <p:spPr>
          <a:xfrm>
            <a:off x="2220367" y="2888940"/>
            <a:ext cx="4988484" cy="2958341"/>
          </a:xfrm>
          <a:prstGeom prst="rect">
            <a:avLst/>
          </a:prstGeom>
        </p:spPr>
      </p:pic>
      <p:sp>
        <p:nvSpPr>
          <p:cNvPr id="6" name="Titel 1"/>
          <p:cNvSpPr txBox="1">
            <a:spLocks/>
          </p:cNvSpPr>
          <p:nvPr/>
        </p:nvSpPr>
        <p:spPr bwMode="auto">
          <a:xfrm>
            <a:off x="1987550" y="485775"/>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waar staan we?</a:t>
            </a:r>
            <a:endParaRPr lang="nl-BE" sz="2400" kern="0" dirty="0"/>
          </a:p>
        </p:txBody>
      </p:sp>
    </p:spTree>
    <p:extLst>
      <p:ext uri="{BB962C8B-B14F-4D97-AF65-F5344CB8AC3E}">
        <p14:creationId xmlns:p14="http://schemas.microsoft.com/office/powerpoint/2010/main" val="20000953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41</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sp>
        <p:nvSpPr>
          <p:cNvPr id="6"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realisaties</a:t>
            </a:r>
            <a:endParaRPr lang="nl-BE" sz="2400" kern="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846" y="1231298"/>
            <a:ext cx="6912768" cy="5050836"/>
          </a:xfrm>
          <a:prstGeom prst="rect">
            <a:avLst/>
          </a:prstGeom>
        </p:spPr>
      </p:pic>
    </p:spTree>
    <p:extLst>
      <p:ext uri="{BB962C8B-B14F-4D97-AF65-F5344CB8AC3E}">
        <p14:creationId xmlns:p14="http://schemas.microsoft.com/office/powerpoint/2010/main" val="24498569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42</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sp>
        <p:nvSpPr>
          <p:cNvPr id="6"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waar staan we?</a:t>
            </a:r>
            <a:endParaRPr lang="nl-BE" sz="2400" kern="0" dirty="0"/>
          </a:p>
        </p:txBody>
      </p:sp>
      <p:graphicFrame>
        <p:nvGraphicFramePr>
          <p:cNvPr id="3" name="Tabel 2"/>
          <p:cNvGraphicFramePr>
            <a:graphicFrameLocks noGrp="1"/>
          </p:cNvGraphicFramePr>
          <p:nvPr/>
        </p:nvGraphicFramePr>
        <p:xfrm>
          <a:off x="946944" y="1977231"/>
          <a:ext cx="7620000" cy="3771900"/>
        </p:xfrm>
        <a:graphic>
          <a:graphicData uri="http://schemas.openxmlformats.org/drawingml/2006/table">
            <a:tbl>
              <a:tblPr/>
              <a:tblGrid>
                <a:gridCol w="2451100">
                  <a:extLst>
                    <a:ext uri="{9D8B030D-6E8A-4147-A177-3AD203B41FA5}">
                      <a16:colId xmlns:a16="http://schemas.microsoft.com/office/drawing/2014/main" val="3894853249"/>
                    </a:ext>
                  </a:extLst>
                </a:gridCol>
                <a:gridCol w="977900">
                  <a:extLst>
                    <a:ext uri="{9D8B030D-6E8A-4147-A177-3AD203B41FA5}">
                      <a16:colId xmlns:a16="http://schemas.microsoft.com/office/drawing/2014/main" val="3079607922"/>
                    </a:ext>
                  </a:extLst>
                </a:gridCol>
                <a:gridCol w="977900">
                  <a:extLst>
                    <a:ext uri="{9D8B030D-6E8A-4147-A177-3AD203B41FA5}">
                      <a16:colId xmlns:a16="http://schemas.microsoft.com/office/drawing/2014/main" val="4285841517"/>
                    </a:ext>
                  </a:extLst>
                </a:gridCol>
                <a:gridCol w="977900">
                  <a:extLst>
                    <a:ext uri="{9D8B030D-6E8A-4147-A177-3AD203B41FA5}">
                      <a16:colId xmlns:a16="http://schemas.microsoft.com/office/drawing/2014/main" val="3487888579"/>
                    </a:ext>
                  </a:extLst>
                </a:gridCol>
                <a:gridCol w="1117600">
                  <a:extLst>
                    <a:ext uri="{9D8B030D-6E8A-4147-A177-3AD203B41FA5}">
                      <a16:colId xmlns:a16="http://schemas.microsoft.com/office/drawing/2014/main" val="2093172783"/>
                    </a:ext>
                  </a:extLst>
                </a:gridCol>
                <a:gridCol w="1117600">
                  <a:extLst>
                    <a:ext uri="{9D8B030D-6E8A-4147-A177-3AD203B41FA5}">
                      <a16:colId xmlns:a16="http://schemas.microsoft.com/office/drawing/2014/main" val="2888270144"/>
                    </a:ext>
                  </a:extLst>
                </a:gridCol>
              </a:tblGrid>
              <a:tr h="342900">
                <a:tc>
                  <a:txBody>
                    <a:bodyPr/>
                    <a:lstStyle/>
                    <a:p>
                      <a:pPr algn="l" fontAlgn="ctr"/>
                      <a:r>
                        <a:rPr lang="nl-BE" sz="1000" b="1" i="0" u="none" strike="noStrike">
                          <a:solidFill>
                            <a:srgbClr val="FFFFFF"/>
                          </a:solidFill>
                          <a:effectLst/>
                          <a:latin typeface="Tahoma" panose="020B0604030504040204" pitchFamily="34" charset="0"/>
                        </a:rPr>
                        <a:t>Aanvragen Mycarenet (Messages IN)</a:t>
                      </a:r>
                    </a:p>
                  </a:txBody>
                  <a:tcPr marL="0" marR="0" marT="0" marB="0" anchor="ctr">
                    <a:lnL w="1270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a:noFill/>
                    </a:lnT>
                    <a:lnB w="12700" cap="flat" cmpd="sng" algn="ctr">
                      <a:solidFill>
                        <a:srgbClr val="9EB6E4"/>
                      </a:solidFill>
                      <a:prstDash val="solid"/>
                      <a:round/>
                      <a:headEnd type="none" w="med" len="med"/>
                      <a:tailEnd type="none" w="med" len="med"/>
                    </a:lnB>
                    <a:solidFill>
                      <a:srgbClr val="7292CC"/>
                    </a:solidFill>
                  </a:tcPr>
                </a:tc>
                <a:tc>
                  <a:txBody>
                    <a:bodyPr/>
                    <a:lstStyle/>
                    <a:p>
                      <a:pPr algn="ctr" fontAlgn="ctr"/>
                      <a:r>
                        <a:rPr lang="nl-BE" sz="1000" b="1" i="0" u="none" strike="noStrike" dirty="0" smtClean="0">
                          <a:solidFill>
                            <a:srgbClr val="FFFFFF"/>
                          </a:solidFill>
                          <a:effectLst/>
                          <a:latin typeface="Tahoma" panose="020B0604030504040204" pitchFamily="34" charset="0"/>
                        </a:rPr>
                        <a:t>2014</a:t>
                      </a:r>
                      <a:endParaRPr lang="nl-BE" sz="1000" b="1" i="0" u="none" strike="noStrike" dirty="0">
                        <a:solidFill>
                          <a:srgbClr val="FFFFFF"/>
                        </a:solidFill>
                        <a:effectLst/>
                        <a:latin typeface="Tahoma" panose="020B0604030504040204" pitchFamily="34" charset="0"/>
                      </a:endParaRPr>
                    </a:p>
                  </a:txBody>
                  <a:tcPr marL="0" marR="0" marT="0" marB="0" anchor="ctr">
                    <a:lnL w="1270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a:noFill/>
                    </a:lnT>
                    <a:lnB w="12700" cap="flat" cmpd="sng" algn="ctr">
                      <a:solidFill>
                        <a:srgbClr val="9EB6E4"/>
                      </a:solidFill>
                      <a:prstDash val="solid"/>
                      <a:round/>
                      <a:headEnd type="none" w="med" len="med"/>
                      <a:tailEnd type="none" w="med" len="med"/>
                    </a:lnB>
                    <a:solidFill>
                      <a:srgbClr val="7292CC"/>
                    </a:solidFill>
                  </a:tcPr>
                </a:tc>
                <a:tc>
                  <a:txBody>
                    <a:bodyPr/>
                    <a:lstStyle/>
                    <a:p>
                      <a:pPr algn="ctr" fontAlgn="ctr"/>
                      <a:r>
                        <a:rPr lang="nl-BE" sz="1000" b="1" i="0" u="none" strike="noStrike">
                          <a:solidFill>
                            <a:srgbClr val="FFFFFF"/>
                          </a:solidFill>
                          <a:effectLst/>
                          <a:latin typeface="Tahoma" panose="020B0604030504040204" pitchFamily="34" charset="0"/>
                        </a:rPr>
                        <a:t>2015</a:t>
                      </a:r>
                    </a:p>
                  </a:txBody>
                  <a:tcPr marL="0" marR="0" marT="0" marB="0" anchor="ctr">
                    <a:lnL w="1270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a:noFill/>
                    </a:lnT>
                    <a:lnB w="12700" cap="flat" cmpd="sng" algn="ctr">
                      <a:solidFill>
                        <a:srgbClr val="9EB6E4"/>
                      </a:solidFill>
                      <a:prstDash val="solid"/>
                      <a:round/>
                      <a:headEnd type="none" w="med" len="med"/>
                      <a:tailEnd type="none" w="med" len="med"/>
                    </a:lnB>
                    <a:solidFill>
                      <a:srgbClr val="7292CC"/>
                    </a:solidFill>
                  </a:tcPr>
                </a:tc>
                <a:tc>
                  <a:txBody>
                    <a:bodyPr/>
                    <a:lstStyle/>
                    <a:p>
                      <a:pPr algn="ctr" fontAlgn="ctr"/>
                      <a:r>
                        <a:rPr lang="nl-BE" sz="1000" b="1" i="0" u="none" strike="noStrike">
                          <a:solidFill>
                            <a:srgbClr val="FFFFFF"/>
                          </a:solidFill>
                          <a:effectLst/>
                          <a:latin typeface="Tahoma" panose="020B0604030504040204" pitchFamily="34" charset="0"/>
                        </a:rPr>
                        <a:t>2016</a:t>
                      </a:r>
                    </a:p>
                  </a:txBody>
                  <a:tcPr marL="0" marR="0" marT="0" marB="0" anchor="ctr">
                    <a:lnL w="1270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a:noFill/>
                    </a:lnT>
                    <a:lnB w="12700" cap="flat" cmpd="sng" algn="ctr">
                      <a:solidFill>
                        <a:srgbClr val="9EB6E4"/>
                      </a:solidFill>
                      <a:prstDash val="solid"/>
                      <a:round/>
                      <a:headEnd type="none" w="med" len="med"/>
                      <a:tailEnd type="none" w="med" len="med"/>
                    </a:lnB>
                    <a:solidFill>
                      <a:srgbClr val="7292CC"/>
                    </a:solidFill>
                  </a:tcPr>
                </a:tc>
                <a:tc>
                  <a:txBody>
                    <a:bodyPr/>
                    <a:lstStyle/>
                    <a:p>
                      <a:pPr algn="ctr" fontAlgn="ctr"/>
                      <a:r>
                        <a:rPr lang="nl-BE" sz="1000" b="1" i="0" u="none" strike="noStrike">
                          <a:solidFill>
                            <a:srgbClr val="FFFFFF"/>
                          </a:solidFill>
                          <a:effectLst/>
                          <a:latin typeface="Tahoma" panose="020B0604030504040204" pitchFamily="34" charset="0"/>
                        </a:rPr>
                        <a:t>2017</a:t>
                      </a:r>
                    </a:p>
                  </a:txBody>
                  <a:tcPr marL="0" marR="0" marT="0" marB="0" anchor="ctr">
                    <a:lnL w="1270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a:noFill/>
                    </a:lnT>
                    <a:lnB w="12700" cap="flat" cmpd="sng" algn="ctr">
                      <a:solidFill>
                        <a:srgbClr val="9EB6E4"/>
                      </a:solidFill>
                      <a:prstDash val="solid"/>
                      <a:round/>
                      <a:headEnd type="none" w="med" len="med"/>
                      <a:tailEnd type="none" w="med" len="med"/>
                    </a:lnB>
                    <a:solidFill>
                      <a:srgbClr val="7292CC"/>
                    </a:solidFill>
                  </a:tcPr>
                </a:tc>
                <a:tc>
                  <a:txBody>
                    <a:bodyPr/>
                    <a:lstStyle/>
                    <a:p>
                      <a:pPr algn="ctr" fontAlgn="ctr"/>
                      <a:r>
                        <a:rPr lang="nl-BE" sz="1000" b="1" i="1" u="none" strike="noStrike">
                          <a:solidFill>
                            <a:srgbClr val="FFFFFF"/>
                          </a:solidFill>
                          <a:effectLst/>
                          <a:latin typeface="Tahoma" panose="020B0604030504040204" pitchFamily="34" charset="0"/>
                        </a:rPr>
                        <a:t>2018</a:t>
                      </a:r>
                    </a:p>
                  </a:txBody>
                  <a:tcPr marL="0" marR="0" marT="0" marB="0" anchor="ctr">
                    <a:lnL w="1270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a:noFill/>
                    </a:lnT>
                    <a:lnB w="12700" cap="flat" cmpd="sng" algn="ctr">
                      <a:solidFill>
                        <a:srgbClr val="9EB6E4"/>
                      </a:solidFill>
                      <a:prstDash val="solid"/>
                      <a:round/>
                      <a:headEnd type="none" w="med" len="med"/>
                      <a:tailEnd type="none" w="med" len="med"/>
                    </a:lnB>
                    <a:solidFill>
                      <a:srgbClr val="7292CC"/>
                    </a:solidFill>
                  </a:tcPr>
                </a:tc>
                <a:extLst>
                  <a:ext uri="{0D108BD9-81ED-4DB2-BD59-A6C34878D82A}">
                    <a16:rowId xmlns:a16="http://schemas.microsoft.com/office/drawing/2014/main" val="576842508"/>
                  </a:ext>
                </a:extLst>
              </a:tr>
              <a:tr h="190500">
                <a:tc>
                  <a:txBody>
                    <a:bodyPr/>
                    <a:lstStyle/>
                    <a:p>
                      <a:pPr algn="l" fontAlgn="ctr"/>
                      <a:r>
                        <a:rPr lang="nl-BE" sz="1000" b="1" i="0" u="none" strike="noStrike">
                          <a:solidFill>
                            <a:srgbClr val="465678"/>
                          </a:solidFill>
                          <a:effectLst/>
                          <a:latin typeface="Tahoma" panose="020B0604030504040204" pitchFamily="34" charset="0"/>
                        </a:rPr>
                        <a:t>Raadplegen verzekerbaarheid</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9EB6E4"/>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smtClean="0">
                          <a:solidFill>
                            <a:srgbClr val="465678"/>
                          </a:solidFill>
                          <a:effectLst/>
                          <a:latin typeface="Tahoma" panose="020B0604030504040204" pitchFamily="34" charset="0"/>
                        </a:rPr>
                        <a:t> 106.386.723 </a:t>
                      </a:r>
                      <a:endParaRPr lang="nl-BE" sz="1000" b="1" i="0" u="none" strike="noStrike" dirty="0">
                        <a:solidFill>
                          <a:srgbClr val="465678"/>
                        </a:solidFill>
                        <a:effectLst/>
                        <a:latin typeface="Tahoma" panose="020B0604030504040204" pitchFamily="34" charset="0"/>
                      </a:endParaRP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9EB6E4"/>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152.895.271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9EB6E4"/>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207.665.228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9EB6E4"/>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248.770.846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9EB6E4"/>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1" u="none" strike="noStrike">
                          <a:solidFill>
                            <a:srgbClr val="465678"/>
                          </a:solidFill>
                          <a:effectLst/>
                          <a:latin typeface="Tahoma" panose="020B0604030504040204" pitchFamily="34" charset="0"/>
                        </a:rPr>
                        <a:t>    286.177.453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9EB6E4"/>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1884804051"/>
                  </a:ext>
                </a:extLst>
              </a:tr>
              <a:tr h="190500">
                <a:tc>
                  <a:txBody>
                    <a:bodyPr/>
                    <a:lstStyle/>
                    <a:p>
                      <a:pPr algn="l" fontAlgn="ctr"/>
                      <a:r>
                        <a:rPr lang="nl-BE" sz="1000" b="1" i="0" u="none" strike="noStrike">
                          <a:solidFill>
                            <a:srgbClr val="465678"/>
                          </a:solidFill>
                          <a:effectLst/>
                          <a:latin typeface="Tahoma" panose="020B0604030504040204" pitchFamily="34" charset="0"/>
                        </a:rPr>
                        <a:t>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C6DAF8"/>
                      </a:solidFill>
                      <a:prstDash val="solid"/>
                      <a:round/>
                      <a:headEnd type="none" w="med" len="med"/>
                      <a:tailEnd type="none" w="med" len="med"/>
                    </a:lnL>
                    <a:lnR>
                      <a:noFill/>
                    </a:lnR>
                    <a:lnT w="12700" cap="flat" cmpd="sng" algn="ctr">
                      <a:solidFill>
                        <a:srgbClr val="C6DAF8"/>
                      </a:solidFill>
                      <a:prstDash val="solid"/>
                      <a:round/>
                      <a:headEnd type="none" w="med" len="med"/>
                      <a:tailEnd type="none" w="med" len="med"/>
                    </a:lnT>
                    <a:lnB>
                      <a:noFill/>
                    </a:lnB>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C6DAF8"/>
                      </a:solidFill>
                      <a:prstDash val="solid"/>
                      <a:round/>
                      <a:headEnd type="none" w="med" len="med"/>
                      <a:tailEnd type="none" w="med" len="med"/>
                    </a:lnT>
                    <a:lnB>
                      <a:noFill/>
                    </a:lnB>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C6DAF8"/>
                      </a:solidFill>
                      <a:prstDash val="solid"/>
                      <a:round/>
                      <a:headEnd type="none" w="med" len="med"/>
                      <a:tailEnd type="none" w="med" len="med"/>
                    </a:lnT>
                    <a:lnB>
                      <a:noFill/>
                    </a:lnB>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C6DAF8"/>
                      </a:solidFill>
                      <a:prstDash val="solid"/>
                      <a:round/>
                      <a:headEnd type="none" w="med" len="med"/>
                      <a:tailEnd type="none" w="med" len="med"/>
                    </a:lnT>
                    <a:lnB>
                      <a:noFill/>
                    </a:lnB>
                  </a:tcPr>
                </a:tc>
                <a:tc>
                  <a:txBody>
                    <a:bodyPr/>
                    <a:lstStyle/>
                    <a:p>
                      <a:pPr algn="l" fontAlgn="b"/>
                      <a:endParaRPr lang="nl-BE" sz="1100" b="0" i="1"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C6DAF8"/>
                      </a:solidFill>
                      <a:prstDash val="solid"/>
                      <a:round/>
                      <a:headEnd type="none" w="med" len="med"/>
                      <a:tailEnd type="none" w="med" len="med"/>
                    </a:lnT>
                    <a:lnB>
                      <a:noFill/>
                    </a:lnB>
                  </a:tcPr>
                </a:tc>
                <a:extLst>
                  <a:ext uri="{0D108BD9-81ED-4DB2-BD59-A6C34878D82A}">
                    <a16:rowId xmlns:a16="http://schemas.microsoft.com/office/drawing/2014/main" val="3299078269"/>
                  </a:ext>
                </a:extLst>
              </a:tr>
              <a:tr h="190500">
                <a:tc>
                  <a:txBody>
                    <a:bodyPr/>
                    <a:lstStyle/>
                    <a:p>
                      <a:pPr algn="l" fontAlgn="ctr"/>
                      <a:r>
                        <a:rPr lang="nl-BE" sz="1000" b="1" i="0" u="none" strike="noStrike">
                          <a:solidFill>
                            <a:srgbClr val="465678"/>
                          </a:solidFill>
                          <a:effectLst/>
                          <a:latin typeface="Tahoma" panose="020B0604030504040204" pitchFamily="34" charset="0"/>
                        </a:rPr>
                        <a:t>Aanvraag akkoord hoofdstuk IV</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smtClean="0">
                          <a:solidFill>
                            <a:srgbClr val="465678"/>
                          </a:solidFill>
                          <a:effectLst/>
                          <a:latin typeface="Tahoma" panose="020B0604030504040204" pitchFamily="34" charset="0"/>
                        </a:rPr>
                        <a:t>           20.886 </a:t>
                      </a:r>
                      <a:endParaRPr lang="nl-BE" sz="1000" b="1" i="0" u="none" strike="noStrike">
                        <a:solidFill>
                          <a:srgbClr val="465678"/>
                        </a:solidFill>
                        <a:effectLst/>
                        <a:latin typeface="Tahoma" panose="020B0604030504040204" pitchFamily="34" charset="0"/>
                      </a:endParaRP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126.948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347.663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567.732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tc>
                  <a:txBody>
                    <a:bodyPr/>
                    <a:lstStyle/>
                    <a:p>
                      <a:pPr algn="l" fontAlgn="ctr"/>
                      <a:r>
                        <a:rPr lang="nl-BE" sz="1000" b="1" i="1" u="none" strike="noStrike">
                          <a:solidFill>
                            <a:srgbClr val="465678"/>
                          </a:solidFill>
                          <a:effectLst/>
                          <a:latin typeface="Tahoma" panose="020B0604030504040204" pitchFamily="34" charset="0"/>
                        </a:rPr>
                        <a:t>            647.214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2429892467"/>
                  </a:ext>
                </a:extLst>
              </a:tr>
              <a:tr h="190500">
                <a:tc>
                  <a:txBody>
                    <a:bodyPr/>
                    <a:lstStyle/>
                    <a:p>
                      <a:pPr algn="l" fontAlgn="ctr"/>
                      <a:r>
                        <a:rPr lang="nl-BE" sz="1000" b="1" i="0" u="none" strike="noStrike">
                          <a:solidFill>
                            <a:srgbClr val="465678"/>
                          </a:solidFill>
                          <a:effectLst/>
                          <a:latin typeface="Tahoma" panose="020B0604030504040204" pitchFamily="34" charset="0"/>
                        </a:rPr>
                        <a:t>Raadplegen hoofstuk IV</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smtClean="0">
                          <a:solidFill>
                            <a:srgbClr val="465678"/>
                          </a:solidFill>
                          <a:effectLst/>
                          <a:latin typeface="Tahoma" panose="020B0604030504040204" pitchFamily="34" charset="0"/>
                        </a:rPr>
                        <a:t>         243.601 </a:t>
                      </a:r>
                      <a:endParaRPr lang="nl-BE" sz="1000" b="1" i="0" u="none" strike="noStrike">
                        <a:solidFill>
                          <a:srgbClr val="465678"/>
                        </a:solidFill>
                        <a:effectLst/>
                        <a:latin typeface="Tahoma" panose="020B0604030504040204" pitchFamily="34" charset="0"/>
                      </a:endParaRP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9.814.791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22.867.301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34.815.992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1" u="none" strike="noStrike">
                          <a:solidFill>
                            <a:srgbClr val="465678"/>
                          </a:solidFill>
                          <a:effectLst/>
                          <a:latin typeface="Tahoma" panose="020B0604030504040204" pitchFamily="34" charset="0"/>
                        </a:rPr>
                        <a:t>      55.357.427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1865158102"/>
                  </a:ext>
                </a:extLst>
              </a:tr>
              <a:tr h="190500">
                <a:tc>
                  <a:txBody>
                    <a:bodyPr/>
                    <a:lstStyle/>
                    <a:p>
                      <a:pPr algn="l" fontAlgn="ctr"/>
                      <a:r>
                        <a:rPr lang="nl-BE" sz="1000" b="1" i="0" u="none" strike="noStrike">
                          <a:solidFill>
                            <a:srgbClr val="465678"/>
                          </a:solidFill>
                          <a:effectLst/>
                          <a:latin typeface="Tahoma" panose="020B0604030504040204" pitchFamily="34" charset="0"/>
                        </a:rPr>
                        <a:t>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C6DAF8"/>
                      </a:solidFill>
                      <a:prstDash val="solid"/>
                      <a:round/>
                      <a:headEnd type="none" w="med" len="med"/>
                      <a:tailEnd type="none" w="med" len="med"/>
                    </a:lnL>
                    <a:lnR>
                      <a:noFill/>
                    </a:lnR>
                    <a:lnT w="12700" cap="flat" cmpd="sng" algn="ctr">
                      <a:solidFill>
                        <a:srgbClr val="C6DAF8"/>
                      </a:solidFill>
                      <a:prstDash val="solid"/>
                      <a:round/>
                      <a:headEnd type="none" w="med" len="med"/>
                      <a:tailEnd type="none" w="med" len="med"/>
                    </a:lnT>
                    <a:lnB>
                      <a:noFill/>
                    </a:lnB>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C6DAF8"/>
                      </a:solidFill>
                      <a:prstDash val="solid"/>
                      <a:round/>
                      <a:headEnd type="none" w="med" len="med"/>
                      <a:tailEnd type="none" w="med" len="med"/>
                    </a:lnT>
                    <a:lnB>
                      <a:noFill/>
                    </a:lnB>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C6DAF8"/>
                      </a:solidFill>
                      <a:prstDash val="solid"/>
                      <a:round/>
                      <a:headEnd type="none" w="med" len="med"/>
                      <a:tailEnd type="none" w="med" len="med"/>
                    </a:lnT>
                    <a:lnB>
                      <a:noFill/>
                    </a:lnB>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C6DAF8"/>
                      </a:solidFill>
                      <a:prstDash val="solid"/>
                      <a:round/>
                      <a:headEnd type="none" w="med" len="med"/>
                      <a:tailEnd type="none" w="med" len="med"/>
                    </a:lnT>
                    <a:lnB>
                      <a:noFill/>
                    </a:lnB>
                  </a:tcPr>
                </a:tc>
                <a:tc>
                  <a:txBody>
                    <a:bodyPr/>
                    <a:lstStyle/>
                    <a:p>
                      <a:pPr algn="l" fontAlgn="b"/>
                      <a:endParaRPr lang="nl-BE" sz="1100" b="0" i="1"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C6DAF8"/>
                      </a:solidFill>
                      <a:prstDash val="solid"/>
                      <a:round/>
                      <a:headEnd type="none" w="med" len="med"/>
                      <a:tailEnd type="none" w="med" len="med"/>
                    </a:lnT>
                    <a:lnB>
                      <a:noFill/>
                    </a:lnB>
                  </a:tcPr>
                </a:tc>
                <a:extLst>
                  <a:ext uri="{0D108BD9-81ED-4DB2-BD59-A6C34878D82A}">
                    <a16:rowId xmlns:a16="http://schemas.microsoft.com/office/drawing/2014/main" val="278514571"/>
                  </a:ext>
                </a:extLst>
              </a:tr>
              <a:tr h="190500">
                <a:tc>
                  <a:txBody>
                    <a:bodyPr/>
                    <a:lstStyle/>
                    <a:p>
                      <a:pPr algn="l" fontAlgn="ctr"/>
                      <a:r>
                        <a:rPr lang="nl-BE" sz="1000" b="1" i="0" u="none" strike="noStrike">
                          <a:solidFill>
                            <a:srgbClr val="465678"/>
                          </a:solidFill>
                          <a:effectLst/>
                          <a:latin typeface="Tahoma" panose="020B0604030504040204" pitchFamily="34" charset="0"/>
                        </a:rPr>
                        <a:t>Facturatie Legacy (Ziekenh.,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smtClean="0">
                          <a:solidFill>
                            <a:srgbClr val="465678"/>
                          </a:solidFill>
                          <a:effectLst/>
                          <a:latin typeface="Tahoma" panose="020B0604030504040204" pitchFamily="34" charset="0"/>
                        </a:rPr>
                        <a:t> 333.538.392 </a:t>
                      </a:r>
                      <a:endParaRPr lang="nl-BE" sz="1000" b="1" i="0" u="none" strike="noStrike">
                        <a:solidFill>
                          <a:srgbClr val="465678"/>
                        </a:solidFill>
                        <a:effectLst/>
                        <a:latin typeface="Tahoma" panose="020B0604030504040204" pitchFamily="34" charset="0"/>
                      </a:endParaRP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478.761.162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511.976.184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564.272.462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tc>
                  <a:txBody>
                    <a:bodyPr/>
                    <a:lstStyle/>
                    <a:p>
                      <a:pPr algn="l" fontAlgn="ctr"/>
                      <a:r>
                        <a:rPr lang="nl-BE" sz="1000" b="1" i="1" u="none" strike="noStrike">
                          <a:solidFill>
                            <a:srgbClr val="465678"/>
                          </a:solidFill>
                          <a:effectLst/>
                          <a:latin typeface="Tahoma" panose="020B0604030504040204" pitchFamily="34" charset="0"/>
                        </a:rPr>
                        <a:t>    626.342.433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769801051"/>
                  </a:ext>
                </a:extLst>
              </a:tr>
              <a:tr h="190500">
                <a:tc>
                  <a:txBody>
                    <a:bodyPr/>
                    <a:lstStyle/>
                    <a:p>
                      <a:pPr algn="l" fontAlgn="ctr"/>
                      <a:r>
                        <a:rPr lang="nl-BE" sz="1000" b="1" i="0" u="none" strike="noStrike">
                          <a:solidFill>
                            <a:srgbClr val="465678"/>
                          </a:solidFill>
                          <a:effectLst/>
                          <a:latin typeface="Tahoma" panose="020B0604030504040204" pitchFamily="34" charset="0"/>
                        </a:rPr>
                        <a:t>Facturatie eFac</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smtClean="0">
                          <a:solidFill>
                            <a:srgbClr val="465678"/>
                          </a:solidFill>
                          <a:effectLst/>
                          <a:latin typeface="Tahoma" panose="020B0604030504040204" pitchFamily="34" charset="0"/>
                        </a:rPr>
                        <a:t>                   -   </a:t>
                      </a:r>
                      <a:endParaRPr lang="nl-BE" sz="1000" b="1" i="0" u="none" strike="noStrike">
                        <a:solidFill>
                          <a:srgbClr val="465678"/>
                        </a:solidFill>
                        <a:effectLst/>
                        <a:latin typeface="Tahoma" panose="020B0604030504040204" pitchFamily="34" charset="0"/>
                      </a:endParaRP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891.780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12.256.922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27.342.597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1" u="none" strike="noStrike">
                          <a:solidFill>
                            <a:srgbClr val="465678"/>
                          </a:solidFill>
                          <a:effectLst/>
                          <a:latin typeface="Tahoma" panose="020B0604030504040204" pitchFamily="34" charset="0"/>
                        </a:rPr>
                        <a:t>      82.027.791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76428057"/>
                  </a:ext>
                </a:extLst>
              </a:tr>
              <a:tr h="190500">
                <a:tc>
                  <a:txBody>
                    <a:bodyPr/>
                    <a:lstStyle/>
                    <a:p>
                      <a:pPr algn="l" fontAlgn="ctr"/>
                      <a:r>
                        <a:rPr lang="nl-BE" sz="1000" b="1" i="0" u="none" strike="noStrike">
                          <a:solidFill>
                            <a:srgbClr val="465678"/>
                          </a:solidFill>
                          <a:effectLst/>
                          <a:latin typeface="Tahoma" panose="020B0604030504040204" pitchFamily="34" charset="0"/>
                        </a:rPr>
                        <a:t>Raadplegen Tarief eTar</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smtClean="0">
                          <a:solidFill>
                            <a:srgbClr val="465678"/>
                          </a:solidFill>
                          <a:effectLst/>
                          <a:latin typeface="Tahoma" panose="020B0604030504040204" pitchFamily="34" charset="0"/>
                        </a:rPr>
                        <a:t>                   -   </a:t>
                      </a:r>
                      <a:endParaRPr lang="nl-BE" sz="1000" b="1" i="0" u="none" strike="noStrike">
                        <a:solidFill>
                          <a:srgbClr val="465678"/>
                        </a:solidFill>
                        <a:effectLst/>
                        <a:latin typeface="Tahoma" panose="020B0604030504040204" pitchFamily="34" charset="0"/>
                      </a:endParaRP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1.395.679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13.656.134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27.459.778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1" u="none" strike="noStrike">
                          <a:solidFill>
                            <a:srgbClr val="465678"/>
                          </a:solidFill>
                          <a:effectLst/>
                          <a:latin typeface="Tahoma" panose="020B0604030504040204" pitchFamily="34" charset="0"/>
                        </a:rPr>
                        <a:t>      68.649.445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4293852491"/>
                  </a:ext>
                </a:extLst>
              </a:tr>
              <a:tr h="190500">
                <a:tc>
                  <a:txBody>
                    <a:bodyPr/>
                    <a:lstStyle/>
                    <a:p>
                      <a:pPr algn="l" fontAlgn="ctr"/>
                      <a:r>
                        <a:rPr lang="nl-BE" sz="1000" b="1" i="0" u="none" strike="noStrike">
                          <a:solidFill>
                            <a:srgbClr val="465678"/>
                          </a:solidFill>
                          <a:effectLst/>
                          <a:latin typeface="Tahoma" panose="020B0604030504040204" pitchFamily="34" charset="0"/>
                        </a:rPr>
                        <a:t>eAttest</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endParaRPr lang="nl-BE" sz="1000" b="1" i="0" u="none" strike="noStrike">
                        <a:solidFill>
                          <a:srgbClr val="465678"/>
                        </a:solidFill>
                        <a:effectLst/>
                        <a:latin typeface="Tahoma" panose="020B0604030504040204" pitchFamily="34" charset="0"/>
                      </a:endParaRPr>
                    </a:p>
                  </a:txBody>
                  <a:tcPr marL="0" marR="0" marT="0" marB="0" anchor="ctr">
                    <a:lnL w="12700" cap="flat" cmpd="sng" algn="ctr">
                      <a:solidFill>
                        <a:srgbClr val="C6DAF8"/>
                      </a:solidFill>
                      <a:prstDash val="solid"/>
                      <a:round/>
                      <a:headEnd type="none" w="med" len="med"/>
                      <a:tailEnd type="none" w="med" len="med"/>
                    </a:lnL>
                    <a:lnR>
                      <a:noFill/>
                    </a:lnR>
                    <a:lnT w="12700" cap="flat" cmpd="sng" algn="ctr">
                      <a:solidFill>
                        <a:srgbClr val="C6DAF8"/>
                      </a:solidFill>
                      <a:prstDash val="solid"/>
                      <a:round/>
                      <a:headEnd type="none" w="med" len="med"/>
                      <a:tailEnd type="none" w="med" len="med"/>
                    </a:lnT>
                    <a:lnB>
                      <a:noFill/>
                    </a:lnB>
                  </a:tcPr>
                </a:tc>
                <a:tc>
                  <a:txBody>
                    <a:bodyPr/>
                    <a:lstStyle/>
                    <a:p>
                      <a:pPr algn="l" fontAlgn="ctr"/>
                      <a:endParaRPr lang="nl-BE" sz="1000" b="1" i="0" u="none" strike="noStrike">
                        <a:solidFill>
                          <a:srgbClr val="465678"/>
                        </a:solidFill>
                        <a:effectLst/>
                        <a:latin typeface="Tahoma" panose="020B0604030504040204" pitchFamily="34" charset="0"/>
                      </a:endParaRPr>
                    </a:p>
                  </a:txBody>
                  <a:tcPr marL="0" marR="0" marT="0" marB="0" anchor="ctr">
                    <a:lnL>
                      <a:noFill/>
                    </a:lnL>
                    <a:lnR>
                      <a:noFill/>
                    </a:lnR>
                    <a:lnT w="12700" cap="flat" cmpd="sng" algn="ctr">
                      <a:solidFill>
                        <a:srgbClr val="C6DAF8"/>
                      </a:solidFill>
                      <a:prstDash val="solid"/>
                      <a:round/>
                      <a:headEnd type="none" w="med" len="med"/>
                      <a:tailEnd type="none" w="med" len="med"/>
                    </a:lnT>
                    <a:lnB>
                      <a:noFill/>
                    </a:lnB>
                  </a:tcPr>
                </a:tc>
                <a:tc>
                  <a:txBody>
                    <a:bodyPr/>
                    <a:lstStyle/>
                    <a:p>
                      <a:pPr algn="l" fontAlgn="ctr"/>
                      <a:endParaRPr lang="nl-BE" sz="1000" b="1" i="0" u="none" strike="noStrike">
                        <a:solidFill>
                          <a:srgbClr val="465678"/>
                        </a:solidFill>
                        <a:effectLst/>
                        <a:latin typeface="Tahoma" panose="020B0604030504040204" pitchFamily="34" charset="0"/>
                      </a:endParaRPr>
                    </a:p>
                  </a:txBody>
                  <a:tcPr marL="0" marR="0" marT="0" marB="0" anchor="ctr">
                    <a:lnL>
                      <a:noFill/>
                    </a:lnL>
                    <a:lnR>
                      <a:noFill/>
                    </a:lnR>
                    <a:lnT w="12700" cap="flat" cmpd="sng" algn="ctr">
                      <a:solidFill>
                        <a:srgbClr val="C6DAF8"/>
                      </a:solidFill>
                      <a:prstDash val="solid"/>
                      <a:round/>
                      <a:headEnd type="none" w="med" len="med"/>
                      <a:tailEnd type="none" w="med" len="med"/>
                    </a:lnT>
                    <a:lnB>
                      <a:noFill/>
                    </a:lnB>
                  </a:tcPr>
                </a:tc>
                <a:tc>
                  <a:txBody>
                    <a:bodyPr/>
                    <a:lstStyle/>
                    <a:p>
                      <a:pPr algn="l" fontAlgn="ctr"/>
                      <a:endParaRPr lang="nl-BE" sz="1000" b="1" i="0" u="none" strike="noStrike">
                        <a:solidFill>
                          <a:srgbClr val="465678"/>
                        </a:solidFill>
                        <a:effectLst/>
                        <a:latin typeface="Tahoma" panose="020B0604030504040204" pitchFamily="34" charset="0"/>
                      </a:endParaRPr>
                    </a:p>
                  </a:txBody>
                  <a:tcPr marL="0" marR="0" marT="0" marB="0" anchor="ctr">
                    <a:lnL>
                      <a:noFill/>
                    </a:lnL>
                    <a:lnR>
                      <a:noFill/>
                    </a:lnR>
                    <a:lnT w="12700" cap="flat" cmpd="sng" algn="ctr">
                      <a:solidFill>
                        <a:srgbClr val="C6DAF8"/>
                      </a:solidFill>
                      <a:prstDash val="solid"/>
                      <a:round/>
                      <a:headEnd type="none" w="med" len="med"/>
                      <a:tailEnd type="none" w="med" len="med"/>
                    </a:lnT>
                    <a:lnB>
                      <a:noFill/>
                    </a:lnB>
                  </a:tcPr>
                </a:tc>
                <a:tc>
                  <a:txBody>
                    <a:bodyPr/>
                    <a:lstStyle/>
                    <a:p>
                      <a:pPr algn="l" fontAlgn="ctr"/>
                      <a:r>
                        <a:rPr lang="nl-BE" sz="1000" b="1" i="1" u="none" strike="noStrike">
                          <a:solidFill>
                            <a:srgbClr val="465678"/>
                          </a:solidFill>
                          <a:effectLst/>
                          <a:latin typeface="Tahoma" panose="020B0604030504040204" pitchFamily="34" charset="0"/>
                        </a:rPr>
                        <a:t>      25.000.000 </a:t>
                      </a:r>
                    </a:p>
                  </a:txBody>
                  <a:tcPr marL="0" marR="0" marT="0" marB="0" anchor="ctr">
                    <a:lnL>
                      <a:noFill/>
                    </a:lnL>
                    <a:lnR>
                      <a:noFill/>
                    </a:lnR>
                    <a:lnT w="12700" cap="flat" cmpd="sng" algn="ctr">
                      <a:solidFill>
                        <a:srgbClr val="C6DAF8"/>
                      </a:solidFill>
                      <a:prstDash val="solid"/>
                      <a:round/>
                      <a:headEnd type="none" w="med" len="med"/>
                      <a:tailEnd type="none" w="med" len="med"/>
                    </a:lnT>
                    <a:lnB>
                      <a:noFill/>
                    </a:lnB>
                  </a:tcPr>
                </a:tc>
                <a:extLst>
                  <a:ext uri="{0D108BD9-81ED-4DB2-BD59-A6C34878D82A}">
                    <a16:rowId xmlns:a16="http://schemas.microsoft.com/office/drawing/2014/main" val="3292425160"/>
                  </a:ext>
                </a:extLst>
              </a:tr>
              <a:tr h="190500">
                <a:tc>
                  <a:txBody>
                    <a:bodyPr/>
                    <a:lstStyle/>
                    <a:p>
                      <a:pPr algn="l" fontAlgn="ctr"/>
                      <a:r>
                        <a:rPr lang="nl-BE" sz="1000" b="1" i="0" u="none" strike="noStrike">
                          <a:solidFill>
                            <a:srgbClr val="465678"/>
                          </a:solidFill>
                          <a:effectLst/>
                          <a:latin typeface="Tahoma" panose="020B0604030504040204" pitchFamily="34" charset="0"/>
                        </a:rPr>
                        <a:t>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C6DAF8"/>
                      </a:solidFill>
                      <a:prstDash val="solid"/>
                      <a:round/>
                      <a:headEnd type="none" w="med" len="med"/>
                      <a:tailEnd type="none" w="med" len="med"/>
                    </a:lnL>
                    <a:lnR>
                      <a:noFill/>
                    </a:lnR>
                    <a:lnT>
                      <a:noFill/>
                    </a:lnT>
                    <a:lnB>
                      <a:noFill/>
                    </a:lnB>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nl-BE" sz="1100" b="0" i="1"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154662773"/>
                  </a:ext>
                </a:extLst>
              </a:tr>
              <a:tr h="190500">
                <a:tc>
                  <a:txBody>
                    <a:bodyPr/>
                    <a:lstStyle/>
                    <a:p>
                      <a:pPr algn="l" fontAlgn="ctr"/>
                      <a:r>
                        <a:rPr lang="nl-BE" sz="1000" b="1" i="0" u="none" strike="noStrike">
                          <a:solidFill>
                            <a:srgbClr val="465678"/>
                          </a:solidFill>
                          <a:effectLst/>
                          <a:latin typeface="Tahoma" panose="020B0604030504040204" pitchFamily="34" charset="0"/>
                        </a:rPr>
                        <a:t>Raadplegen eGMD</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smtClean="0">
                          <a:solidFill>
                            <a:srgbClr val="465678"/>
                          </a:solidFill>
                          <a:effectLst/>
                          <a:latin typeface="Tahoma" panose="020B0604030504040204" pitchFamily="34" charset="0"/>
                        </a:rPr>
                        <a:t>           64.462 </a:t>
                      </a:r>
                      <a:endParaRPr lang="nl-BE" sz="1000" b="1" i="0" u="none" strike="noStrike">
                        <a:solidFill>
                          <a:srgbClr val="465678"/>
                        </a:solidFill>
                        <a:effectLst/>
                        <a:latin typeface="Tahoma" panose="020B0604030504040204" pitchFamily="34" charset="0"/>
                      </a:endParaRP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8.832.398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40.778.962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74.840.366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tc>
                  <a:txBody>
                    <a:bodyPr/>
                    <a:lstStyle/>
                    <a:p>
                      <a:pPr algn="l" fontAlgn="ctr"/>
                      <a:r>
                        <a:rPr lang="nl-BE" sz="1000" b="1" i="1" u="none" strike="noStrike">
                          <a:solidFill>
                            <a:srgbClr val="465678"/>
                          </a:solidFill>
                          <a:effectLst/>
                          <a:latin typeface="Tahoma" panose="020B0604030504040204" pitchFamily="34" charset="0"/>
                        </a:rPr>
                        <a:t>    118.996.182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3390086288"/>
                  </a:ext>
                </a:extLst>
              </a:tr>
              <a:tr h="190500">
                <a:tc>
                  <a:txBody>
                    <a:bodyPr/>
                    <a:lstStyle/>
                    <a:p>
                      <a:pPr algn="l" fontAlgn="ctr"/>
                      <a:r>
                        <a:rPr lang="nl-BE" sz="1000" b="1" i="0" u="none" strike="noStrike">
                          <a:solidFill>
                            <a:srgbClr val="465678"/>
                          </a:solidFill>
                          <a:effectLst/>
                          <a:latin typeface="Tahoma" panose="020B0604030504040204" pitchFamily="34" charset="0"/>
                        </a:rPr>
                        <a:t>Kennisgeving eGMD</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smtClean="0">
                          <a:solidFill>
                            <a:srgbClr val="465678"/>
                          </a:solidFill>
                          <a:effectLst/>
                          <a:latin typeface="Tahoma" panose="020B0604030504040204" pitchFamily="34" charset="0"/>
                        </a:rPr>
                        <a:t>             5.131 </a:t>
                      </a:r>
                      <a:endParaRPr lang="nl-BE" sz="1000" b="1" i="0" u="none" strike="noStrike">
                        <a:solidFill>
                          <a:srgbClr val="465678"/>
                        </a:solidFill>
                        <a:effectLst/>
                        <a:latin typeface="Tahoma" panose="020B0604030504040204" pitchFamily="34" charset="0"/>
                      </a:endParaRP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423.072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2.056.744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3.819.194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1" u="none" strike="noStrike">
                          <a:solidFill>
                            <a:srgbClr val="465678"/>
                          </a:solidFill>
                          <a:effectLst/>
                          <a:latin typeface="Tahoma" panose="020B0604030504040204" pitchFamily="34" charset="0"/>
                        </a:rPr>
                        <a:t>        4.812.184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3955254505"/>
                  </a:ext>
                </a:extLst>
              </a:tr>
              <a:tr h="190500">
                <a:tc>
                  <a:txBody>
                    <a:bodyPr/>
                    <a:lstStyle/>
                    <a:p>
                      <a:pPr algn="l" fontAlgn="ctr"/>
                      <a:r>
                        <a:rPr lang="nl-BE" sz="1000" b="1" i="0" u="none" strike="noStrike">
                          <a:solidFill>
                            <a:srgbClr val="465678"/>
                          </a:solidFill>
                          <a:effectLst/>
                          <a:latin typeface="Tahoma" panose="020B0604030504040204" pitchFamily="34" charset="0"/>
                        </a:rPr>
                        <a:t>Raadplegen lijst eGMD</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smtClean="0">
                          <a:solidFill>
                            <a:srgbClr val="465678"/>
                          </a:solidFill>
                          <a:effectLst/>
                          <a:latin typeface="Tahoma" panose="020B0604030504040204" pitchFamily="34" charset="0"/>
                        </a:rPr>
                        <a:t>                324 </a:t>
                      </a:r>
                      <a:endParaRPr lang="nl-BE" sz="1000" b="1" i="0" u="none" strike="noStrike">
                        <a:solidFill>
                          <a:srgbClr val="465678"/>
                        </a:solidFill>
                        <a:effectLst/>
                        <a:latin typeface="Tahoma" panose="020B0604030504040204" pitchFamily="34" charset="0"/>
                      </a:endParaRP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27.929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78.651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79.176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1" u="none" strike="noStrike">
                          <a:solidFill>
                            <a:srgbClr val="465678"/>
                          </a:solidFill>
                          <a:effectLst/>
                          <a:latin typeface="Tahoma" panose="020B0604030504040204" pitchFamily="34" charset="0"/>
                        </a:rPr>
                        <a:t>              79.176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355938549"/>
                  </a:ext>
                </a:extLst>
              </a:tr>
              <a:tr h="190500">
                <a:tc>
                  <a:txBody>
                    <a:bodyPr/>
                    <a:lstStyle/>
                    <a:p>
                      <a:pPr algn="l" fontAlgn="ctr"/>
                      <a:r>
                        <a:rPr lang="nl-BE" sz="1000" b="1" i="0" u="none" strike="noStrike">
                          <a:solidFill>
                            <a:srgbClr val="465678"/>
                          </a:solidFill>
                          <a:effectLst/>
                          <a:latin typeface="Tahoma" panose="020B0604030504040204" pitchFamily="34" charset="0"/>
                        </a:rPr>
                        <a:t>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C6DAF8"/>
                      </a:solidFill>
                      <a:prstDash val="solid"/>
                      <a:round/>
                      <a:headEnd type="none" w="med" len="med"/>
                      <a:tailEnd type="none" w="med" len="med"/>
                    </a:lnL>
                    <a:lnR>
                      <a:noFill/>
                    </a:lnR>
                    <a:lnT w="12700" cap="flat" cmpd="sng" algn="ctr">
                      <a:solidFill>
                        <a:srgbClr val="C6DAF8"/>
                      </a:solidFill>
                      <a:prstDash val="solid"/>
                      <a:round/>
                      <a:headEnd type="none" w="med" len="med"/>
                      <a:tailEnd type="none" w="med" len="med"/>
                    </a:lnT>
                    <a:lnB>
                      <a:noFill/>
                    </a:lnB>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C6DAF8"/>
                      </a:solidFill>
                      <a:prstDash val="solid"/>
                      <a:round/>
                      <a:headEnd type="none" w="med" len="med"/>
                      <a:tailEnd type="none" w="med" len="med"/>
                    </a:lnT>
                    <a:lnB>
                      <a:noFill/>
                    </a:lnB>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C6DAF8"/>
                      </a:solidFill>
                      <a:prstDash val="solid"/>
                      <a:round/>
                      <a:headEnd type="none" w="med" len="med"/>
                      <a:tailEnd type="none" w="med" len="med"/>
                    </a:lnT>
                    <a:lnB>
                      <a:noFill/>
                    </a:lnB>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C6DAF8"/>
                      </a:solidFill>
                      <a:prstDash val="solid"/>
                      <a:round/>
                      <a:headEnd type="none" w="med" len="med"/>
                      <a:tailEnd type="none" w="med" len="med"/>
                    </a:lnT>
                    <a:lnB>
                      <a:noFill/>
                    </a:lnB>
                  </a:tcPr>
                </a:tc>
                <a:tc>
                  <a:txBody>
                    <a:bodyPr/>
                    <a:lstStyle/>
                    <a:p>
                      <a:pPr algn="l" fontAlgn="b"/>
                      <a:endParaRPr lang="nl-BE" sz="1100" b="0" i="1"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C6DAF8"/>
                      </a:solidFill>
                      <a:prstDash val="solid"/>
                      <a:round/>
                      <a:headEnd type="none" w="med" len="med"/>
                      <a:tailEnd type="none" w="med" len="med"/>
                    </a:lnT>
                    <a:lnB>
                      <a:noFill/>
                    </a:lnB>
                  </a:tcPr>
                </a:tc>
                <a:extLst>
                  <a:ext uri="{0D108BD9-81ED-4DB2-BD59-A6C34878D82A}">
                    <a16:rowId xmlns:a16="http://schemas.microsoft.com/office/drawing/2014/main" val="835191915"/>
                  </a:ext>
                </a:extLst>
              </a:tr>
              <a:tr h="190500">
                <a:tc>
                  <a:txBody>
                    <a:bodyPr/>
                    <a:lstStyle/>
                    <a:p>
                      <a:pPr algn="l" fontAlgn="ctr"/>
                      <a:r>
                        <a:rPr lang="nl-BE" sz="1000" b="1" i="0" u="none" strike="noStrike">
                          <a:solidFill>
                            <a:srgbClr val="465678"/>
                          </a:solidFill>
                          <a:effectLst/>
                          <a:latin typeface="Tahoma" panose="020B0604030504040204" pitchFamily="34" charset="0"/>
                        </a:rPr>
                        <a:t>Opname Hospitalisatie</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smtClean="0">
                          <a:solidFill>
                            <a:srgbClr val="465678"/>
                          </a:solidFill>
                          <a:effectLst/>
                          <a:latin typeface="Tahoma" panose="020B0604030504040204" pitchFamily="34" charset="0"/>
                        </a:rPr>
                        <a:t>   30.744.079 </a:t>
                      </a:r>
                      <a:endParaRPr lang="nl-BE" sz="1000" b="1" i="0" u="none" strike="noStrike">
                        <a:solidFill>
                          <a:srgbClr val="465678"/>
                        </a:solidFill>
                        <a:effectLst/>
                        <a:latin typeface="Tahoma" panose="020B0604030504040204" pitchFamily="34" charset="0"/>
                      </a:endParaRP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69.743.663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82.585.227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94.424.458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tc>
                  <a:txBody>
                    <a:bodyPr/>
                    <a:lstStyle/>
                    <a:p>
                      <a:pPr algn="l" fontAlgn="ctr"/>
                      <a:r>
                        <a:rPr lang="nl-BE" sz="1000" b="1" i="1" u="none" strike="noStrike">
                          <a:solidFill>
                            <a:srgbClr val="465678"/>
                          </a:solidFill>
                          <a:effectLst/>
                          <a:latin typeface="Tahoma" panose="020B0604030504040204" pitchFamily="34" charset="0"/>
                        </a:rPr>
                        <a:t>      94.424.458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a:noFill/>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3633499447"/>
                  </a:ext>
                </a:extLst>
              </a:tr>
              <a:tr h="190500">
                <a:tc>
                  <a:txBody>
                    <a:bodyPr/>
                    <a:lstStyle/>
                    <a:p>
                      <a:pPr algn="l" fontAlgn="ctr"/>
                      <a:r>
                        <a:rPr lang="nl-BE" sz="1000" b="1" i="0" u="none" strike="noStrike">
                          <a:solidFill>
                            <a:srgbClr val="465678"/>
                          </a:solidFill>
                          <a:effectLst/>
                          <a:latin typeface="Tahoma" panose="020B0604030504040204" pitchFamily="34" charset="0"/>
                        </a:rPr>
                        <a:t>Medisch-adm. doc. Verpleging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6350" cap="flat" cmpd="sng" algn="ctr">
                      <a:solidFill>
                        <a:srgbClr val="9EB6E4"/>
                      </a:solidFill>
                      <a:prstDash val="solid"/>
                      <a:round/>
                      <a:headEnd type="none" w="med" len="med"/>
                      <a:tailEnd type="none" w="med" len="med"/>
                    </a:lnB>
                  </a:tcPr>
                </a:tc>
                <a:tc>
                  <a:txBody>
                    <a:bodyPr/>
                    <a:lstStyle/>
                    <a:p>
                      <a:pPr algn="l" fontAlgn="ctr"/>
                      <a:r>
                        <a:rPr lang="nl-BE" sz="1000" b="1" i="0" u="none" strike="noStrike" smtClean="0">
                          <a:solidFill>
                            <a:srgbClr val="465678"/>
                          </a:solidFill>
                          <a:effectLst/>
                          <a:latin typeface="Tahoma" panose="020B0604030504040204" pitchFamily="34" charset="0"/>
                        </a:rPr>
                        <a:t>         666.232 </a:t>
                      </a:r>
                      <a:endParaRPr lang="nl-BE" sz="1000" b="1" i="0" u="none" strike="noStrike">
                        <a:solidFill>
                          <a:srgbClr val="465678"/>
                        </a:solidFill>
                        <a:effectLst/>
                        <a:latin typeface="Tahoma" panose="020B0604030504040204" pitchFamily="34" charset="0"/>
                      </a:endParaRP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1.208.667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1.308.624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0" u="none" strike="noStrike">
                          <a:solidFill>
                            <a:srgbClr val="465678"/>
                          </a:solidFill>
                          <a:effectLst/>
                          <a:latin typeface="Tahoma" panose="020B0604030504040204" pitchFamily="34" charset="0"/>
                        </a:rPr>
                        <a:t>         1.332.021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tc>
                  <a:txBody>
                    <a:bodyPr/>
                    <a:lstStyle/>
                    <a:p>
                      <a:pPr algn="l" fontAlgn="ctr"/>
                      <a:r>
                        <a:rPr lang="nl-BE" sz="1000" b="1" i="1" u="none" strike="noStrike">
                          <a:solidFill>
                            <a:srgbClr val="465678"/>
                          </a:solidFill>
                          <a:effectLst/>
                          <a:latin typeface="Tahoma" panose="020B0604030504040204" pitchFamily="34" charset="0"/>
                        </a:rPr>
                        <a:t>        1.332.021 </a:t>
                      </a:r>
                    </a:p>
                  </a:txBody>
                  <a:tcPr marL="0" marR="0" marT="0" marB="0" anchor="ctr">
                    <a:lnL w="12700" cap="flat" cmpd="sng" algn="ctr">
                      <a:solidFill>
                        <a:srgbClr val="C6DAF8"/>
                      </a:solidFill>
                      <a:prstDash val="solid"/>
                      <a:round/>
                      <a:headEnd type="none" w="med" len="med"/>
                      <a:tailEnd type="none" w="med" len="med"/>
                    </a:lnL>
                    <a:lnR w="12700" cap="flat" cmpd="sng" algn="ctr">
                      <a:solidFill>
                        <a:srgbClr val="C6DAF8"/>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C6DAF8"/>
                      </a:solidFill>
                      <a:prstDash val="solid"/>
                      <a:round/>
                      <a:headEnd type="none" w="med" len="med"/>
                      <a:tailEnd type="none" w="med" len="med"/>
                    </a:lnB>
                  </a:tcPr>
                </a:tc>
                <a:extLst>
                  <a:ext uri="{0D108BD9-81ED-4DB2-BD59-A6C34878D82A}">
                    <a16:rowId xmlns:a16="http://schemas.microsoft.com/office/drawing/2014/main" val="2736819142"/>
                  </a:ext>
                </a:extLst>
              </a:tr>
              <a:tr h="190500">
                <a:tc>
                  <a:txBody>
                    <a:bodyPr/>
                    <a:lstStyle/>
                    <a:p>
                      <a:pPr algn="l" rtl="0" fontAlgn="t"/>
                      <a:r>
                        <a:rPr lang="nl-BE" sz="1000" b="1" i="0" u="none" strike="noStrike">
                          <a:solidFill>
                            <a:srgbClr val="FFFFFF"/>
                          </a:solidFill>
                          <a:effectLst/>
                          <a:latin typeface="Tahoma" panose="020B0604030504040204" pitchFamily="34" charset="0"/>
                        </a:rPr>
                        <a:t>Jaarlijks Totaal MyCareNet</a:t>
                      </a:r>
                    </a:p>
                  </a:txBody>
                  <a:tcPr marL="0" marR="0" marT="0" marB="0">
                    <a:lnL w="635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w="6350" cap="flat" cmpd="sng" algn="ctr">
                      <a:solidFill>
                        <a:srgbClr val="9EB6E4"/>
                      </a:solidFill>
                      <a:prstDash val="solid"/>
                      <a:round/>
                      <a:headEnd type="none" w="med" len="med"/>
                      <a:tailEnd type="none" w="med" len="med"/>
                    </a:lnT>
                    <a:lnB w="6350" cap="flat" cmpd="sng" algn="ctr">
                      <a:solidFill>
                        <a:srgbClr val="9EB6E4"/>
                      </a:solidFill>
                      <a:prstDash val="solid"/>
                      <a:round/>
                      <a:headEnd type="none" w="med" len="med"/>
                      <a:tailEnd type="none" w="med" len="med"/>
                    </a:lnB>
                    <a:solidFill>
                      <a:srgbClr val="7292CC"/>
                    </a:solidFill>
                  </a:tcPr>
                </a:tc>
                <a:tc>
                  <a:txBody>
                    <a:bodyPr/>
                    <a:lstStyle/>
                    <a:p>
                      <a:pPr algn="l" fontAlgn="ctr"/>
                      <a:r>
                        <a:rPr lang="nl-BE" sz="1000" b="1" i="0" u="none" strike="noStrike" dirty="0" smtClean="0">
                          <a:solidFill>
                            <a:srgbClr val="FFFFFF"/>
                          </a:solidFill>
                          <a:effectLst/>
                          <a:latin typeface="Tahoma" panose="020B0604030504040204" pitchFamily="34" charset="0"/>
                        </a:rPr>
                        <a:t> 471.669.830 </a:t>
                      </a:r>
                      <a:endParaRPr lang="nl-BE" sz="1000" b="1" i="0" u="none" strike="noStrike" dirty="0">
                        <a:solidFill>
                          <a:srgbClr val="FFFFFF"/>
                        </a:solidFill>
                        <a:effectLst/>
                        <a:latin typeface="Tahoma" panose="020B0604030504040204" pitchFamily="34" charset="0"/>
                      </a:endParaRPr>
                    </a:p>
                  </a:txBody>
                  <a:tcPr marL="0" marR="0" marT="0" marB="0" anchor="ctr">
                    <a:lnL w="1270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9EB6E4"/>
                      </a:solidFill>
                      <a:prstDash val="solid"/>
                      <a:round/>
                      <a:headEnd type="none" w="med" len="med"/>
                      <a:tailEnd type="none" w="med" len="med"/>
                    </a:lnB>
                    <a:solidFill>
                      <a:srgbClr val="7292CC"/>
                    </a:solidFill>
                  </a:tcPr>
                </a:tc>
                <a:tc>
                  <a:txBody>
                    <a:bodyPr/>
                    <a:lstStyle/>
                    <a:p>
                      <a:pPr algn="l" fontAlgn="ctr"/>
                      <a:r>
                        <a:rPr lang="nl-BE" sz="1000" b="1" i="0" u="none" strike="noStrike">
                          <a:solidFill>
                            <a:srgbClr val="FFFFFF"/>
                          </a:solidFill>
                          <a:effectLst/>
                          <a:latin typeface="Tahoma" panose="020B0604030504040204" pitchFamily="34" charset="0"/>
                        </a:rPr>
                        <a:t> 724.121.360 </a:t>
                      </a:r>
                    </a:p>
                  </a:txBody>
                  <a:tcPr marL="0" marR="0" marT="0" marB="0" anchor="ctr">
                    <a:lnL w="1270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9EB6E4"/>
                      </a:solidFill>
                      <a:prstDash val="solid"/>
                      <a:round/>
                      <a:headEnd type="none" w="med" len="med"/>
                      <a:tailEnd type="none" w="med" len="med"/>
                    </a:lnB>
                    <a:solidFill>
                      <a:srgbClr val="7292CC"/>
                    </a:solidFill>
                  </a:tcPr>
                </a:tc>
                <a:tc>
                  <a:txBody>
                    <a:bodyPr/>
                    <a:lstStyle/>
                    <a:p>
                      <a:pPr algn="l" fontAlgn="ctr"/>
                      <a:r>
                        <a:rPr lang="nl-BE" sz="1000" b="1" i="0" u="none" strike="noStrike">
                          <a:solidFill>
                            <a:srgbClr val="FFFFFF"/>
                          </a:solidFill>
                          <a:effectLst/>
                          <a:latin typeface="Tahoma" panose="020B0604030504040204" pitchFamily="34" charset="0"/>
                        </a:rPr>
                        <a:t> 895.577.640 </a:t>
                      </a:r>
                    </a:p>
                  </a:txBody>
                  <a:tcPr marL="0" marR="0" marT="0" marB="0" anchor="ctr">
                    <a:lnL w="1270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9EB6E4"/>
                      </a:solidFill>
                      <a:prstDash val="solid"/>
                      <a:round/>
                      <a:headEnd type="none" w="med" len="med"/>
                      <a:tailEnd type="none" w="med" len="med"/>
                    </a:lnB>
                    <a:solidFill>
                      <a:srgbClr val="7292CC"/>
                    </a:solidFill>
                  </a:tcPr>
                </a:tc>
                <a:tc>
                  <a:txBody>
                    <a:bodyPr/>
                    <a:lstStyle/>
                    <a:p>
                      <a:pPr algn="l" fontAlgn="ctr"/>
                      <a:r>
                        <a:rPr lang="nl-BE" sz="1000" b="1" i="0" u="none" strike="noStrike">
                          <a:solidFill>
                            <a:srgbClr val="FFFFFF"/>
                          </a:solidFill>
                          <a:effectLst/>
                          <a:latin typeface="Tahoma" panose="020B0604030504040204" pitchFamily="34" charset="0"/>
                        </a:rPr>
                        <a:t> 1.077.724.622 </a:t>
                      </a:r>
                    </a:p>
                  </a:txBody>
                  <a:tcPr marL="0" marR="0" marT="0" marB="0" anchor="ctr">
                    <a:lnL w="1270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9EB6E4"/>
                      </a:solidFill>
                      <a:prstDash val="solid"/>
                      <a:round/>
                      <a:headEnd type="none" w="med" len="med"/>
                      <a:tailEnd type="none" w="med" len="med"/>
                    </a:lnB>
                    <a:solidFill>
                      <a:srgbClr val="7292CC"/>
                    </a:solidFill>
                  </a:tcPr>
                </a:tc>
                <a:tc>
                  <a:txBody>
                    <a:bodyPr/>
                    <a:lstStyle/>
                    <a:p>
                      <a:pPr algn="l" fontAlgn="ctr"/>
                      <a:r>
                        <a:rPr lang="nl-BE" sz="1000" b="1" i="1" u="none" strike="noStrike">
                          <a:solidFill>
                            <a:srgbClr val="FFFFFF"/>
                          </a:solidFill>
                          <a:effectLst/>
                          <a:latin typeface="Tahoma" panose="020B0604030504040204" pitchFamily="34" charset="0"/>
                        </a:rPr>
                        <a:t> 1.363.845.785 </a:t>
                      </a:r>
                    </a:p>
                  </a:txBody>
                  <a:tcPr marL="0" marR="0" marT="0" marB="0" anchor="ctr">
                    <a:lnL w="1270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w="12700" cap="flat" cmpd="sng" algn="ctr">
                      <a:solidFill>
                        <a:srgbClr val="C6DAF8"/>
                      </a:solidFill>
                      <a:prstDash val="solid"/>
                      <a:round/>
                      <a:headEnd type="none" w="med" len="med"/>
                      <a:tailEnd type="none" w="med" len="med"/>
                    </a:lnT>
                    <a:lnB w="12700" cap="flat" cmpd="sng" algn="ctr">
                      <a:solidFill>
                        <a:srgbClr val="9EB6E4"/>
                      </a:solidFill>
                      <a:prstDash val="solid"/>
                      <a:round/>
                      <a:headEnd type="none" w="med" len="med"/>
                      <a:tailEnd type="none" w="med" len="med"/>
                    </a:lnB>
                    <a:solidFill>
                      <a:srgbClr val="7292CC"/>
                    </a:solidFill>
                  </a:tcPr>
                </a:tc>
                <a:extLst>
                  <a:ext uri="{0D108BD9-81ED-4DB2-BD59-A6C34878D82A}">
                    <a16:rowId xmlns:a16="http://schemas.microsoft.com/office/drawing/2014/main" val="1405076276"/>
                  </a:ext>
                </a:extLst>
              </a:tr>
              <a:tr h="190500">
                <a:tc>
                  <a:txBody>
                    <a:bodyPr/>
                    <a:lstStyle/>
                    <a:p>
                      <a:pPr algn="l" rtl="0" fontAlgn="t"/>
                      <a:r>
                        <a:rPr lang="nl-BE" sz="1000" b="1" i="0" u="none" strike="noStrike">
                          <a:solidFill>
                            <a:srgbClr val="FFFFFF"/>
                          </a:solidFill>
                          <a:effectLst/>
                          <a:latin typeface="Tahoma" panose="020B0604030504040204" pitchFamily="34" charset="0"/>
                        </a:rPr>
                        <a:t>Groei per jaar</a:t>
                      </a:r>
                    </a:p>
                  </a:txBody>
                  <a:tcPr marL="0" marR="0" marT="0" marB="0">
                    <a:lnL>
                      <a:noFill/>
                    </a:lnL>
                    <a:lnR>
                      <a:noFill/>
                    </a:lnR>
                    <a:lnT w="6350" cap="flat" cmpd="sng" algn="ctr">
                      <a:solidFill>
                        <a:srgbClr val="9EB6E4"/>
                      </a:solidFill>
                      <a:prstDash val="solid"/>
                      <a:round/>
                      <a:headEnd type="none" w="med" len="med"/>
                      <a:tailEnd type="none" w="med" len="med"/>
                    </a:lnT>
                    <a:lnB>
                      <a:noFill/>
                    </a:lnB>
                    <a:solidFill>
                      <a:srgbClr val="7292CC"/>
                    </a:solidFill>
                  </a:tcPr>
                </a:tc>
                <a:tc>
                  <a:txBody>
                    <a:bodyPr/>
                    <a:lstStyle/>
                    <a:p>
                      <a:pPr algn="l" fontAlgn="b"/>
                      <a:endParaRPr lang="nl-BE" sz="11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9EB6E4"/>
                      </a:solidFill>
                      <a:prstDash val="solid"/>
                      <a:round/>
                      <a:headEnd type="none" w="med" len="med"/>
                      <a:tailEnd type="none" w="med" len="med"/>
                    </a:lnR>
                    <a:lnT w="12700" cap="flat" cmpd="sng" algn="ctr">
                      <a:solidFill>
                        <a:srgbClr val="9EB6E4"/>
                      </a:solidFill>
                      <a:prstDash val="solid"/>
                      <a:round/>
                      <a:headEnd type="none" w="med" len="med"/>
                      <a:tailEnd type="none" w="med" len="med"/>
                    </a:lnT>
                    <a:lnB>
                      <a:noFill/>
                    </a:lnB>
                  </a:tcPr>
                </a:tc>
                <a:tc>
                  <a:txBody>
                    <a:bodyPr/>
                    <a:lstStyle/>
                    <a:p>
                      <a:pPr algn="r" fontAlgn="ctr"/>
                      <a:r>
                        <a:rPr lang="nl-BE" sz="1000" b="1" i="0" u="none" strike="noStrike">
                          <a:solidFill>
                            <a:srgbClr val="FFFFFF"/>
                          </a:solidFill>
                          <a:effectLst/>
                          <a:latin typeface="Tahoma" panose="020B0604030504040204" pitchFamily="34" charset="0"/>
                        </a:rPr>
                        <a:t>54%</a:t>
                      </a:r>
                    </a:p>
                  </a:txBody>
                  <a:tcPr marL="0" marR="0" marT="0" marB="0" anchor="ctr">
                    <a:lnL w="1270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w="12700" cap="flat" cmpd="sng" algn="ctr">
                      <a:solidFill>
                        <a:srgbClr val="9EB6E4"/>
                      </a:solidFill>
                      <a:prstDash val="solid"/>
                      <a:round/>
                      <a:headEnd type="none" w="med" len="med"/>
                      <a:tailEnd type="none" w="med" len="med"/>
                    </a:lnT>
                    <a:lnB w="12700" cap="flat" cmpd="sng" algn="ctr">
                      <a:solidFill>
                        <a:srgbClr val="9EB6E4"/>
                      </a:solidFill>
                      <a:prstDash val="solid"/>
                      <a:round/>
                      <a:headEnd type="none" w="med" len="med"/>
                      <a:tailEnd type="none" w="med" len="med"/>
                    </a:lnB>
                    <a:solidFill>
                      <a:srgbClr val="7292CC"/>
                    </a:solidFill>
                  </a:tcPr>
                </a:tc>
                <a:tc>
                  <a:txBody>
                    <a:bodyPr/>
                    <a:lstStyle/>
                    <a:p>
                      <a:pPr algn="r" fontAlgn="ctr"/>
                      <a:r>
                        <a:rPr lang="nl-BE" sz="1000" b="1" i="0" u="none" strike="noStrike">
                          <a:solidFill>
                            <a:srgbClr val="FFFFFF"/>
                          </a:solidFill>
                          <a:effectLst/>
                          <a:latin typeface="Tahoma" panose="020B0604030504040204" pitchFamily="34" charset="0"/>
                        </a:rPr>
                        <a:t>24%</a:t>
                      </a:r>
                    </a:p>
                  </a:txBody>
                  <a:tcPr marL="0" marR="0" marT="0" marB="0" anchor="ctr">
                    <a:lnL w="1270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w="12700" cap="flat" cmpd="sng" algn="ctr">
                      <a:solidFill>
                        <a:srgbClr val="9EB6E4"/>
                      </a:solidFill>
                      <a:prstDash val="solid"/>
                      <a:round/>
                      <a:headEnd type="none" w="med" len="med"/>
                      <a:tailEnd type="none" w="med" len="med"/>
                    </a:lnT>
                    <a:lnB w="12700" cap="flat" cmpd="sng" algn="ctr">
                      <a:solidFill>
                        <a:srgbClr val="9EB6E4"/>
                      </a:solidFill>
                      <a:prstDash val="solid"/>
                      <a:round/>
                      <a:headEnd type="none" w="med" len="med"/>
                      <a:tailEnd type="none" w="med" len="med"/>
                    </a:lnB>
                    <a:solidFill>
                      <a:srgbClr val="7292CC"/>
                    </a:solidFill>
                  </a:tcPr>
                </a:tc>
                <a:tc>
                  <a:txBody>
                    <a:bodyPr/>
                    <a:lstStyle/>
                    <a:p>
                      <a:pPr algn="r" fontAlgn="ctr"/>
                      <a:r>
                        <a:rPr lang="nl-BE" sz="1000" b="1" i="0" u="none" strike="noStrike">
                          <a:solidFill>
                            <a:srgbClr val="FFFFFF"/>
                          </a:solidFill>
                          <a:effectLst/>
                          <a:latin typeface="Tahoma" panose="020B0604030504040204" pitchFamily="34" charset="0"/>
                        </a:rPr>
                        <a:t>20%</a:t>
                      </a:r>
                    </a:p>
                  </a:txBody>
                  <a:tcPr marL="0" marR="0" marT="0" marB="0" anchor="ctr">
                    <a:lnL w="1270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w="12700" cap="flat" cmpd="sng" algn="ctr">
                      <a:solidFill>
                        <a:srgbClr val="9EB6E4"/>
                      </a:solidFill>
                      <a:prstDash val="solid"/>
                      <a:round/>
                      <a:headEnd type="none" w="med" len="med"/>
                      <a:tailEnd type="none" w="med" len="med"/>
                    </a:lnT>
                    <a:lnB w="12700" cap="flat" cmpd="sng" algn="ctr">
                      <a:solidFill>
                        <a:srgbClr val="9EB6E4"/>
                      </a:solidFill>
                      <a:prstDash val="solid"/>
                      <a:round/>
                      <a:headEnd type="none" w="med" len="med"/>
                      <a:tailEnd type="none" w="med" len="med"/>
                    </a:lnB>
                    <a:solidFill>
                      <a:srgbClr val="7292CC"/>
                    </a:solidFill>
                  </a:tcPr>
                </a:tc>
                <a:tc>
                  <a:txBody>
                    <a:bodyPr/>
                    <a:lstStyle/>
                    <a:p>
                      <a:pPr algn="r" fontAlgn="ctr"/>
                      <a:r>
                        <a:rPr lang="nl-BE" sz="1000" b="1" i="1" u="none" strike="noStrike" dirty="0">
                          <a:solidFill>
                            <a:srgbClr val="FFFFFF"/>
                          </a:solidFill>
                          <a:effectLst/>
                          <a:latin typeface="Tahoma" panose="020B0604030504040204" pitchFamily="34" charset="0"/>
                        </a:rPr>
                        <a:t>27%</a:t>
                      </a:r>
                    </a:p>
                  </a:txBody>
                  <a:tcPr marL="0" marR="0" marT="0" marB="0" anchor="ctr">
                    <a:lnL w="12700" cap="flat" cmpd="sng" algn="ctr">
                      <a:solidFill>
                        <a:srgbClr val="9EB6E4"/>
                      </a:solidFill>
                      <a:prstDash val="solid"/>
                      <a:round/>
                      <a:headEnd type="none" w="med" len="med"/>
                      <a:tailEnd type="none" w="med" len="med"/>
                    </a:lnL>
                    <a:lnR w="12700" cap="flat" cmpd="sng" algn="ctr">
                      <a:solidFill>
                        <a:srgbClr val="9EB6E4"/>
                      </a:solidFill>
                      <a:prstDash val="solid"/>
                      <a:round/>
                      <a:headEnd type="none" w="med" len="med"/>
                      <a:tailEnd type="none" w="med" len="med"/>
                    </a:lnR>
                    <a:lnT w="12700" cap="flat" cmpd="sng" algn="ctr">
                      <a:solidFill>
                        <a:srgbClr val="9EB6E4"/>
                      </a:solidFill>
                      <a:prstDash val="solid"/>
                      <a:round/>
                      <a:headEnd type="none" w="med" len="med"/>
                      <a:tailEnd type="none" w="med" len="med"/>
                    </a:lnT>
                    <a:lnB w="12700" cap="flat" cmpd="sng" algn="ctr">
                      <a:solidFill>
                        <a:srgbClr val="9EB6E4"/>
                      </a:solidFill>
                      <a:prstDash val="solid"/>
                      <a:round/>
                      <a:headEnd type="none" w="med" len="med"/>
                      <a:tailEnd type="none" w="med" len="med"/>
                    </a:lnB>
                    <a:solidFill>
                      <a:srgbClr val="7292CC"/>
                    </a:solidFill>
                  </a:tcPr>
                </a:tc>
                <a:extLst>
                  <a:ext uri="{0D108BD9-81ED-4DB2-BD59-A6C34878D82A}">
                    <a16:rowId xmlns:a16="http://schemas.microsoft.com/office/drawing/2014/main" val="3383988313"/>
                  </a:ext>
                </a:extLst>
              </a:tr>
            </a:tbl>
          </a:graphicData>
        </a:graphic>
      </p:graphicFrame>
    </p:spTree>
    <p:extLst>
      <p:ext uri="{BB962C8B-B14F-4D97-AF65-F5344CB8AC3E}">
        <p14:creationId xmlns:p14="http://schemas.microsoft.com/office/powerpoint/2010/main" val="40437421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43</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6146" name="Pictur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12776"/>
            <a:ext cx="5976664" cy="45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waar staan we?</a:t>
            </a:r>
            <a:endParaRPr lang="nl-BE" sz="2400" kern="0" dirty="0"/>
          </a:p>
        </p:txBody>
      </p:sp>
    </p:spTree>
    <p:extLst>
      <p:ext uri="{BB962C8B-B14F-4D97-AF65-F5344CB8AC3E}">
        <p14:creationId xmlns:p14="http://schemas.microsoft.com/office/powerpoint/2010/main" val="37801433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44</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891721"/>
            <a:ext cx="3798822" cy="5373216"/>
          </a:xfrm>
          <a:prstGeom prst="rect">
            <a:avLst/>
          </a:prstGeom>
        </p:spPr>
      </p:pic>
      <p:sp>
        <p:nvSpPr>
          <p:cNvPr id="10" name="Tekstvak 9"/>
          <p:cNvSpPr txBox="1"/>
          <p:nvPr/>
        </p:nvSpPr>
        <p:spPr>
          <a:xfrm>
            <a:off x="6656981" y="5589240"/>
            <a:ext cx="1643399" cy="338554"/>
          </a:xfrm>
          <a:prstGeom prst="rect">
            <a:avLst/>
          </a:prstGeom>
          <a:noFill/>
        </p:spPr>
        <p:txBody>
          <a:bodyPr wrap="none" rtlCol="0">
            <a:spAutoFit/>
          </a:bodyPr>
          <a:lstStyle/>
          <a:p>
            <a:r>
              <a:rPr lang="nl-BE" dirty="0" smtClean="0"/>
              <a:t>November 2018</a:t>
            </a:r>
            <a:endParaRPr lang="nl-BE" dirty="0"/>
          </a:p>
        </p:txBody>
      </p:sp>
      <p:sp>
        <p:nvSpPr>
          <p:cNvPr id="11"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internationale benchmarking</a:t>
            </a:r>
            <a:endParaRPr lang="nl-BE" sz="2400" kern="0" dirty="0"/>
          </a:p>
        </p:txBody>
      </p:sp>
    </p:spTree>
    <p:extLst>
      <p:ext uri="{BB962C8B-B14F-4D97-AF65-F5344CB8AC3E}">
        <p14:creationId xmlns:p14="http://schemas.microsoft.com/office/powerpoint/2010/main" val="26565325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45</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3" name="Tijdelijke aanduiding voor inhoud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285141"/>
            <a:ext cx="4322063" cy="2848208"/>
          </a:xfr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575" y="1299905"/>
            <a:ext cx="4412123" cy="2818680"/>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4148113"/>
            <a:ext cx="5040560" cy="2509401"/>
          </a:xfrm>
          <a:prstGeom prst="rect">
            <a:avLst/>
          </a:prstGeom>
        </p:spPr>
      </p:pic>
      <p:pic>
        <p:nvPicPr>
          <p:cNvPr id="10" name="Afbeelding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240" y="4653136"/>
            <a:ext cx="2332769" cy="829133"/>
          </a:xfrm>
          <a:prstGeom prst="rect">
            <a:avLst/>
          </a:prstGeom>
        </p:spPr>
      </p:pic>
      <p:sp>
        <p:nvSpPr>
          <p:cNvPr id="9"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internationale benchmarking</a:t>
            </a:r>
            <a:endParaRPr lang="nl-BE" sz="2400" kern="0" dirty="0"/>
          </a:p>
        </p:txBody>
      </p:sp>
    </p:spTree>
    <p:extLst>
      <p:ext uri="{BB962C8B-B14F-4D97-AF65-F5344CB8AC3E}">
        <p14:creationId xmlns:p14="http://schemas.microsoft.com/office/powerpoint/2010/main" val="22827527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46</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3" name="Tijdelijke aanduiding voor inhoud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442267"/>
            <a:ext cx="4775475" cy="4816466"/>
          </a:xfrm>
        </p:spPr>
      </p:pic>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5031931"/>
            <a:ext cx="3131155" cy="1112902"/>
          </a:xfrm>
          <a:prstGeom prst="rect">
            <a:avLst/>
          </a:prstGeom>
        </p:spPr>
      </p:pic>
      <p:sp>
        <p:nvSpPr>
          <p:cNvPr id="10"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internationale benchmarking</a:t>
            </a:r>
            <a:endParaRPr lang="nl-BE" sz="2400" kern="0" dirty="0"/>
          </a:p>
        </p:txBody>
      </p:sp>
    </p:spTree>
    <p:extLst>
      <p:ext uri="{BB962C8B-B14F-4D97-AF65-F5344CB8AC3E}">
        <p14:creationId xmlns:p14="http://schemas.microsoft.com/office/powerpoint/2010/main" val="16641719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47</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3068960"/>
            <a:ext cx="4896544" cy="2568614"/>
          </a:xfrm>
          <a:prstGeom prst="rect">
            <a:avLst/>
          </a:prstGeom>
        </p:spPr>
      </p:pic>
      <p:sp>
        <p:nvSpPr>
          <p:cNvPr id="3" name="Rechthoek 2"/>
          <p:cNvSpPr/>
          <p:nvPr/>
        </p:nvSpPr>
        <p:spPr>
          <a:xfrm>
            <a:off x="935596" y="1799064"/>
            <a:ext cx="7704856" cy="923330"/>
          </a:xfrm>
          <a:prstGeom prst="rect">
            <a:avLst/>
          </a:prstGeom>
        </p:spPr>
        <p:txBody>
          <a:bodyPr wrap="square">
            <a:spAutoFit/>
          </a:bodyPr>
          <a:lstStyle/>
          <a:p>
            <a:r>
              <a:rPr lang="nl-BE" sz="1800" b="1" dirty="0" smtClean="0">
                <a:solidFill>
                  <a:srgbClr val="000000"/>
                </a:solidFill>
                <a:latin typeface="Arial Narrow" panose="020B0606020202030204" pitchFamily="34" charset="0"/>
              </a:rPr>
              <a:t>The Digital </a:t>
            </a:r>
            <a:r>
              <a:rPr lang="nl-BE" sz="1800" b="1" dirty="0" err="1" smtClean="0">
                <a:solidFill>
                  <a:srgbClr val="000000"/>
                </a:solidFill>
                <a:latin typeface="Arial Narrow" panose="020B0606020202030204" pitchFamily="34" charset="0"/>
              </a:rPr>
              <a:t>Economy</a:t>
            </a:r>
            <a:r>
              <a:rPr lang="nl-BE" sz="1800" b="1" dirty="0" smtClean="0">
                <a:solidFill>
                  <a:srgbClr val="000000"/>
                </a:solidFill>
                <a:latin typeface="Arial Narrow" panose="020B0606020202030204" pitchFamily="34" charset="0"/>
              </a:rPr>
              <a:t> </a:t>
            </a:r>
            <a:r>
              <a:rPr lang="nl-BE" sz="1800" b="1" dirty="0" err="1" smtClean="0">
                <a:solidFill>
                  <a:srgbClr val="000000"/>
                </a:solidFill>
                <a:latin typeface="Arial Narrow" panose="020B0606020202030204" pitchFamily="34" charset="0"/>
              </a:rPr>
              <a:t>and</a:t>
            </a:r>
            <a:r>
              <a:rPr lang="nl-BE" sz="1800" b="1" dirty="0" smtClean="0">
                <a:solidFill>
                  <a:srgbClr val="000000"/>
                </a:solidFill>
                <a:latin typeface="Arial Narrow" panose="020B0606020202030204" pitchFamily="34" charset="0"/>
              </a:rPr>
              <a:t> Society Index (DESI) is a </a:t>
            </a:r>
            <a:r>
              <a:rPr lang="nl-BE" sz="1800" b="1" dirty="0" err="1" smtClean="0">
                <a:solidFill>
                  <a:srgbClr val="000000"/>
                </a:solidFill>
                <a:latin typeface="Arial Narrow" panose="020B0606020202030204" pitchFamily="34" charset="0"/>
              </a:rPr>
              <a:t>composite</a:t>
            </a:r>
            <a:r>
              <a:rPr lang="nl-BE" sz="1800" b="1" dirty="0" smtClean="0">
                <a:solidFill>
                  <a:srgbClr val="000000"/>
                </a:solidFill>
                <a:latin typeface="Arial Narrow" panose="020B0606020202030204" pitchFamily="34" charset="0"/>
              </a:rPr>
              <a:t> index </a:t>
            </a:r>
            <a:r>
              <a:rPr lang="nl-BE" sz="1800" b="1" dirty="0" err="1" smtClean="0">
                <a:solidFill>
                  <a:srgbClr val="000000"/>
                </a:solidFill>
                <a:latin typeface="Arial Narrow" panose="020B0606020202030204" pitchFamily="34" charset="0"/>
              </a:rPr>
              <a:t>that</a:t>
            </a:r>
            <a:r>
              <a:rPr lang="nl-BE" sz="1800" b="1" dirty="0" smtClean="0">
                <a:solidFill>
                  <a:srgbClr val="000000"/>
                </a:solidFill>
                <a:latin typeface="Arial Narrow" panose="020B0606020202030204" pitchFamily="34" charset="0"/>
              </a:rPr>
              <a:t> </a:t>
            </a:r>
            <a:r>
              <a:rPr lang="nl-BE" sz="1800" b="1" dirty="0" err="1" smtClean="0">
                <a:solidFill>
                  <a:srgbClr val="000000"/>
                </a:solidFill>
                <a:latin typeface="Arial Narrow" panose="020B0606020202030204" pitchFamily="34" charset="0"/>
              </a:rPr>
              <a:t>summarises</a:t>
            </a:r>
            <a:r>
              <a:rPr lang="nl-BE" sz="1800" b="1" dirty="0" smtClean="0">
                <a:solidFill>
                  <a:srgbClr val="000000"/>
                </a:solidFill>
                <a:latin typeface="Arial Narrow" panose="020B0606020202030204" pitchFamily="34" charset="0"/>
              </a:rPr>
              <a:t> relevant indicators on </a:t>
            </a:r>
            <a:r>
              <a:rPr lang="nl-BE" sz="1800" b="1" dirty="0" err="1" smtClean="0">
                <a:solidFill>
                  <a:srgbClr val="000000"/>
                </a:solidFill>
                <a:latin typeface="Arial Narrow" panose="020B0606020202030204" pitchFamily="34" charset="0"/>
              </a:rPr>
              <a:t>Europe’s</a:t>
            </a:r>
            <a:r>
              <a:rPr lang="nl-BE" sz="1800" b="1" dirty="0" smtClean="0">
                <a:solidFill>
                  <a:srgbClr val="000000"/>
                </a:solidFill>
                <a:latin typeface="Arial Narrow" panose="020B0606020202030204" pitchFamily="34" charset="0"/>
              </a:rPr>
              <a:t> digital performance </a:t>
            </a:r>
            <a:r>
              <a:rPr lang="nl-BE" sz="1800" b="1" dirty="0" err="1" smtClean="0">
                <a:solidFill>
                  <a:srgbClr val="000000"/>
                </a:solidFill>
                <a:latin typeface="Arial Narrow" panose="020B0606020202030204" pitchFamily="34" charset="0"/>
              </a:rPr>
              <a:t>and</a:t>
            </a:r>
            <a:r>
              <a:rPr lang="nl-BE" sz="1800" b="1" dirty="0" smtClean="0">
                <a:solidFill>
                  <a:srgbClr val="000000"/>
                </a:solidFill>
                <a:latin typeface="Arial Narrow" panose="020B0606020202030204" pitchFamily="34" charset="0"/>
              </a:rPr>
              <a:t> tracks </a:t>
            </a:r>
            <a:r>
              <a:rPr lang="nl-BE" sz="1800" b="1" dirty="0" err="1" smtClean="0">
                <a:solidFill>
                  <a:srgbClr val="000000"/>
                </a:solidFill>
                <a:latin typeface="Arial Narrow" panose="020B0606020202030204" pitchFamily="34" charset="0"/>
              </a:rPr>
              <a:t>the</a:t>
            </a:r>
            <a:r>
              <a:rPr lang="nl-BE" sz="1800" b="1" dirty="0" smtClean="0">
                <a:solidFill>
                  <a:srgbClr val="000000"/>
                </a:solidFill>
                <a:latin typeface="Arial Narrow" panose="020B0606020202030204" pitchFamily="34" charset="0"/>
              </a:rPr>
              <a:t> </a:t>
            </a:r>
            <a:r>
              <a:rPr lang="nl-BE" sz="1800" b="1" dirty="0" err="1" smtClean="0">
                <a:solidFill>
                  <a:srgbClr val="000000"/>
                </a:solidFill>
                <a:latin typeface="Arial Narrow" panose="020B0606020202030204" pitchFamily="34" charset="0"/>
              </a:rPr>
              <a:t>progress</a:t>
            </a:r>
            <a:r>
              <a:rPr lang="nl-BE" sz="1800" b="1" dirty="0" smtClean="0">
                <a:solidFill>
                  <a:srgbClr val="000000"/>
                </a:solidFill>
                <a:latin typeface="Arial Narrow" panose="020B0606020202030204" pitchFamily="34" charset="0"/>
              </a:rPr>
              <a:t> of EU Member </a:t>
            </a:r>
            <a:r>
              <a:rPr lang="nl-BE" sz="1800" b="1" dirty="0" err="1" smtClean="0">
                <a:solidFill>
                  <a:srgbClr val="000000"/>
                </a:solidFill>
                <a:latin typeface="Arial Narrow" panose="020B0606020202030204" pitchFamily="34" charset="0"/>
              </a:rPr>
              <a:t>States</a:t>
            </a:r>
            <a:r>
              <a:rPr lang="nl-BE" sz="1800" b="1" dirty="0" smtClean="0">
                <a:solidFill>
                  <a:srgbClr val="000000"/>
                </a:solidFill>
                <a:latin typeface="Arial Narrow" panose="020B0606020202030204" pitchFamily="34" charset="0"/>
              </a:rPr>
              <a:t> in digital </a:t>
            </a:r>
            <a:r>
              <a:rPr lang="nl-BE" sz="1800" b="1" dirty="0" err="1" smtClean="0">
                <a:solidFill>
                  <a:srgbClr val="000000"/>
                </a:solidFill>
                <a:latin typeface="Arial Narrow" panose="020B0606020202030204" pitchFamily="34" charset="0"/>
              </a:rPr>
              <a:t>competitiveness</a:t>
            </a:r>
            <a:r>
              <a:rPr lang="nl-BE" sz="1800" b="1" dirty="0">
                <a:solidFill>
                  <a:srgbClr val="000000"/>
                </a:solidFill>
                <a:latin typeface="Arial Narrow" panose="020B0606020202030204" pitchFamily="34" charset="0"/>
              </a:rPr>
              <a:t>.</a:t>
            </a:r>
            <a:endParaRPr lang="nl-BE" sz="1800" dirty="0"/>
          </a:p>
        </p:txBody>
      </p:sp>
      <p:sp>
        <p:nvSpPr>
          <p:cNvPr id="9"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internationale benchmarking</a:t>
            </a:r>
            <a:endParaRPr lang="nl-BE" sz="2400" kern="0" dirty="0"/>
          </a:p>
        </p:txBody>
      </p:sp>
    </p:spTree>
    <p:extLst>
      <p:ext uri="{BB962C8B-B14F-4D97-AF65-F5344CB8AC3E}">
        <p14:creationId xmlns:p14="http://schemas.microsoft.com/office/powerpoint/2010/main" val="14766841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48</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3" name="Tijdelijke aanduiding voor inhoud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2060848"/>
            <a:ext cx="8323725" cy="3058148"/>
          </a:xfrm>
        </p:spPr>
      </p:pic>
      <p:pic>
        <p:nvPicPr>
          <p:cNvPr id="6" name="Afbeelding 5"/>
          <p:cNvPicPr>
            <a:picLocks noChangeAspect="1"/>
          </p:cNvPicPr>
          <p:nvPr/>
        </p:nvPicPr>
        <p:blipFill rotWithShape="1">
          <a:blip r:embed="rId3">
            <a:extLst>
              <a:ext uri="{28A0092B-C50C-407E-A947-70E740481C1C}">
                <a14:useLocalDpi xmlns:a14="http://schemas.microsoft.com/office/drawing/2010/main" val="0"/>
              </a:ext>
            </a:extLst>
          </a:blip>
          <a:srcRect l="75734" t="75984" b="758"/>
          <a:stretch/>
        </p:blipFill>
        <p:spPr>
          <a:xfrm>
            <a:off x="6660232" y="5118997"/>
            <a:ext cx="2218832" cy="758276"/>
          </a:xfrm>
          <a:prstGeom prst="rect">
            <a:avLst/>
          </a:prstGeom>
        </p:spPr>
      </p:pic>
      <p:sp>
        <p:nvSpPr>
          <p:cNvPr id="9" name="Rechthoek 8"/>
          <p:cNvSpPr/>
          <p:nvPr/>
        </p:nvSpPr>
        <p:spPr>
          <a:xfrm>
            <a:off x="726503" y="5615663"/>
            <a:ext cx="3616696" cy="261610"/>
          </a:xfrm>
          <a:prstGeom prst="rect">
            <a:avLst/>
          </a:prstGeom>
        </p:spPr>
        <p:txBody>
          <a:bodyPr wrap="none">
            <a:spAutoFit/>
          </a:bodyPr>
          <a:lstStyle/>
          <a:p>
            <a:r>
              <a:rPr lang="nl-BE" sz="1100" b="1" dirty="0">
                <a:solidFill>
                  <a:srgbClr val="000000"/>
                </a:solidFill>
                <a:latin typeface="Verdana" panose="020B0604030504040204" pitchFamily="34" charset="0"/>
              </a:rPr>
              <a:t>DESI Report 2019 – Digital Public Services </a:t>
            </a:r>
            <a:endParaRPr lang="nl-BE" dirty="0"/>
          </a:p>
        </p:txBody>
      </p:sp>
      <p:sp>
        <p:nvSpPr>
          <p:cNvPr id="11"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internationale benchmarking</a:t>
            </a:r>
            <a:endParaRPr lang="nl-BE" sz="2400" kern="0" dirty="0"/>
          </a:p>
        </p:txBody>
      </p:sp>
    </p:spTree>
    <p:extLst>
      <p:ext uri="{BB962C8B-B14F-4D97-AF65-F5344CB8AC3E}">
        <p14:creationId xmlns:p14="http://schemas.microsoft.com/office/powerpoint/2010/main" val="25389095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49</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3" name="Tijdelijke aanduiding voor inhoud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2420888"/>
            <a:ext cx="8190358" cy="2920377"/>
          </a:xfrm>
        </p:spPr>
      </p:pic>
      <p:sp>
        <p:nvSpPr>
          <p:cNvPr id="9"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internationale benchmarking</a:t>
            </a:r>
            <a:endParaRPr lang="nl-BE" sz="2400" kern="0" dirty="0"/>
          </a:p>
        </p:txBody>
      </p:sp>
    </p:spTree>
    <p:extLst>
      <p:ext uri="{BB962C8B-B14F-4D97-AF65-F5344CB8AC3E}">
        <p14:creationId xmlns:p14="http://schemas.microsoft.com/office/powerpoint/2010/main" val="3409307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5</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6" name="Tijdelijke aanduiding voor inhoud 5"/>
          <p:cNvPicPr>
            <a:picLocks noGrp="1" noChangeAspect="1"/>
          </p:cNvPicPr>
          <p:nvPr>
            <p:ph idx="1"/>
          </p:nvPr>
        </p:nvPicPr>
        <p:blipFill rotWithShape="1">
          <a:blip r:embed="rId2">
            <a:extLst>
              <a:ext uri="{28A0092B-C50C-407E-A947-70E740481C1C}">
                <a14:useLocalDpi xmlns:a14="http://schemas.microsoft.com/office/drawing/2010/main" val="0"/>
              </a:ext>
            </a:extLst>
          </a:blip>
          <a:srcRect l="5569" t="2227" r="2009" b="3509"/>
          <a:stretch/>
        </p:blipFill>
        <p:spPr>
          <a:xfrm>
            <a:off x="1495396" y="889161"/>
            <a:ext cx="4084716" cy="5372423"/>
          </a:xfrm>
        </p:spPr>
      </p:pic>
      <p:sp>
        <p:nvSpPr>
          <p:cNvPr id="9" name="Rechthoek 8"/>
          <p:cNvSpPr/>
          <p:nvPr/>
        </p:nvSpPr>
        <p:spPr>
          <a:xfrm>
            <a:off x="5868144" y="5157192"/>
            <a:ext cx="2607627" cy="1077218"/>
          </a:xfrm>
          <a:prstGeom prst="rect">
            <a:avLst/>
          </a:prstGeom>
        </p:spPr>
        <p:txBody>
          <a:bodyPr wrap="square">
            <a:spAutoFit/>
          </a:bodyPr>
          <a:lstStyle/>
          <a:p>
            <a:r>
              <a:rPr lang="en-GB" dirty="0" smtClean="0">
                <a:solidFill>
                  <a:srgbClr val="262626"/>
                </a:solidFill>
                <a:latin typeface="MaratSans-ExtralightSmallCaps"/>
              </a:rPr>
              <a:t>Classification of Digital Health Interventions, </a:t>
            </a:r>
            <a:r>
              <a:rPr lang="en-GB" dirty="0">
                <a:solidFill>
                  <a:srgbClr val="1AC0FF"/>
                </a:solidFill>
                <a:latin typeface="MaratSans-ExtralightSmallCaps"/>
              </a:rPr>
              <a:t>World Health </a:t>
            </a:r>
            <a:r>
              <a:rPr lang="en-GB" dirty="0" smtClean="0">
                <a:solidFill>
                  <a:srgbClr val="1AC0FF"/>
                </a:solidFill>
                <a:latin typeface="MaratSans-ExtralightSmallCaps"/>
              </a:rPr>
              <a:t>Organization, 2018</a:t>
            </a:r>
            <a:endParaRPr lang="nl-BE" dirty="0"/>
          </a:p>
        </p:txBody>
      </p:sp>
      <p:sp>
        <p:nvSpPr>
          <p:cNvPr id="7"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een containerbegrip</a:t>
            </a:r>
            <a:endParaRPr lang="nl-BE" sz="2400" kern="0" dirty="0"/>
          </a:p>
        </p:txBody>
      </p:sp>
    </p:spTree>
    <p:extLst>
      <p:ext uri="{BB962C8B-B14F-4D97-AF65-F5344CB8AC3E}">
        <p14:creationId xmlns:p14="http://schemas.microsoft.com/office/powerpoint/2010/main" val="31065543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50</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sp>
        <p:nvSpPr>
          <p:cNvPr id="2" name="Rechthoek 1"/>
          <p:cNvSpPr/>
          <p:nvPr/>
        </p:nvSpPr>
        <p:spPr>
          <a:xfrm>
            <a:off x="755576" y="1628800"/>
            <a:ext cx="7128792" cy="923330"/>
          </a:xfrm>
          <a:prstGeom prst="rect">
            <a:avLst/>
          </a:prstGeom>
        </p:spPr>
        <p:txBody>
          <a:bodyPr wrap="square">
            <a:spAutoFit/>
          </a:bodyPr>
          <a:lstStyle/>
          <a:p>
            <a:endParaRPr lang="nl-BE" sz="1000" dirty="0">
              <a:solidFill>
                <a:srgbClr val="000000"/>
              </a:solidFill>
              <a:latin typeface="Verdana" panose="020B0604030504040204" pitchFamily="34" charset="0"/>
            </a:endParaRPr>
          </a:p>
          <a:p>
            <a:r>
              <a:rPr lang="en-GB" sz="2200" b="1" dirty="0" smtClean="0">
                <a:solidFill>
                  <a:srgbClr val="000000"/>
                </a:solidFill>
                <a:latin typeface="Verdana" panose="020B0604030504040204" pitchFamily="34" charset="0"/>
              </a:rPr>
              <a:t>Benchmarking </a:t>
            </a:r>
            <a:r>
              <a:rPr lang="en-GB" sz="2200" b="1" dirty="0">
                <a:solidFill>
                  <a:srgbClr val="000000"/>
                </a:solidFill>
                <a:latin typeface="Verdana" panose="020B0604030504040204" pitchFamily="34" charset="0"/>
              </a:rPr>
              <a:t>Deployment of eHealth among General Practitioners </a:t>
            </a:r>
            <a:r>
              <a:rPr lang="nl-BE" sz="2200" b="1" dirty="0" smtClean="0">
                <a:solidFill>
                  <a:srgbClr val="000000"/>
                </a:solidFill>
                <a:latin typeface="Verdana" panose="020B0604030504040204" pitchFamily="34" charset="0"/>
              </a:rPr>
              <a:t>(</a:t>
            </a:r>
            <a:r>
              <a:rPr lang="nl-BE" sz="2200" b="1" dirty="0">
                <a:solidFill>
                  <a:srgbClr val="000000"/>
                </a:solidFill>
                <a:latin typeface="Verdana" panose="020B0604030504040204" pitchFamily="34" charset="0"/>
              </a:rPr>
              <a:t>2018) </a:t>
            </a:r>
            <a:endParaRPr lang="nl-BE" sz="2200" dirty="0"/>
          </a:p>
        </p:txBody>
      </p:sp>
      <p:sp>
        <p:nvSpPr>
          <p:cNvPr id="9" name="Rechthoek 8"/>
          <p:cNvSpPr/>
          <p:nvPr/>
        </p:nvSpPr>
        <p:spPr>
          <a:xfrm>
            <a:off x="755576" y="5701745"/>
            <a:ext cx="7974632" cy="338554"/>
          </a:xfrm>
          <a:prstGeom prst="rect">
            <a:avLst/>
          </a:prstGeom>
        </p:spPr>
        <p:txBody>
          <a:bodyPr wrap="square">
            <a:spAutoFit/>
          </a:bodyPr>
          <a:lstStyle/>
          <a:p>
            <a:r>
              <a:rPr lang="en-GB" dirty="0" smtClean="0">
                <a:solidFill>
                  <a:srgbClr val="000000"/>
                </a:solidFill>
                <a:latin typeface="Verdana" panose="020B0604030504040204" pitchFamily="34" charset="0"/>
              </a:rPr>
              <a:t>European </a:t>
            </a:r>
            <a:r>
              <a:rPr lang="en-GB" dirty="0">
                <a:solidFill>
                  <a:srgbClr val="000000"/>
                </a:solidFill>
                <a:latin typeface="Verdana" panose="020B0604030504040204" pitchFamily="34" charset="0"/>
              </a:rPr>
              <a:t>Union, 2018</a:t>
            </a:r>
            <a:r>
              <a:rPr lang="en-GB" dirty="0" smtClean="0">
                <a:solidFill>
                  <a:srgbClr val="000000"/>
                </a:solidFill>
                <a:latin typeface="Verdana" panose="020B0604030504040204" pitchFamily="34" charset="0"/>
              </a:rPr>
              <a:t>.</a:t>
            </a:r>
            <a:endParaRPr lang="nl-BE" dirty="0"/>
          </a:p>
        </p:txBody>
      </p:sp>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602" y="4288165"/>
            <a:ext cx="3307080" cy="1363980"/>
          </a:xfrm>
          <a:prstGeom prst="rect">
            <a:avLst/>
          </a:prstGeom>
        </p:spPr>
      </p:pic>
      <p:sp>
        <p:nvSpPr>
          <p:cNvPr id="11" name="Rechthoek 10"/>
          <p:cNvSpPr/>
          <p:nvPr/>
        </p:nvSpPr>
        <p:spPr>
          <a:xfrm>
            <a:off x="755576" y="2730367"/>
            <a:ext cx="7183295" cy="1477328"/>
          </a:xfrm>
          <a:prstGeom prst="rect">
            <a:avLst/>
          </a:prstGeom>
        </p:spPr>
        <p:txBody>
          <a:bodyPr wrap="square">
            <a:spAutoFit/>
          </a:bodyPr>
          <a:lstStyle/>
          <a:p>
            <a:r>
              <a:rPr lang="en-GB" sz="1800" dirty="0">
                <a:solidFill>
                  <a:srgbClr val="000000"/>
                </a:solidFill>
                <a:latin typeface="Verdana" panose="020B0604030504040204" pitchFamily="34" charset="0"/>
              </a:rPr>
              <a:t>The European Commission seeks to understand and measure the current use of information and communication technology (ICT) and eHealth applications by general practitioners (GPs) in the European Union (EU), as well as changes in uptake over time. </a:t>
            </a:r>
            <a:endParaRPr lang="nl-BE" sz="1800" dirty="0"/>
          </a:p>
        </p:txBody>
      </p:sp>
      <p:sp>
        <p:nvSpPr>
          <p:cNvPr id="12"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internationale benchmarking</a:t>
            </a:r>
            <a:endParaRPr lang="nl-BE" sz="2400" kern="0" dirty="0"/>
          </a:p>
        </p:txBody>
      </p:sp>
    </p:spTree>
    <p:extLst>
      <p:ext uri="{BB962C8B-B14F-4D97-AF65-F5344CB8AC3E}">
        <p14:creationId xmlns:p14="http://schemas.microsoft.com/office/powerpoint/2010/main" val="20003739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51</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sp>
        <p:nvSpPr>
          <p:cNvPr id="6"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een tussentijdse balans</a:t>
            </a:r>
            <a:endParaRPr lang="nl-BE" sz="2400" kern="0" dirty="0"/>
          </a:p>
        </p:txBody>
      </p:sp>
      <p:sp>
        <p:nvSpPr>
          <p:cNvPr id="2" name="Rechthoek 1"/>
          <p:cNvSpPr/>
          <p:nvPr/>
        </p:nvSpPr>
        <p:spPr>
          <a:xfrm>
            <a:off x="827584" y="1536174"/>
            <a:ext cx="7704856" cy="4401205"/>
          </a:xfrm>
          <a:prstGeom prst="rect">
            <a:avLst/>
          </a:prstGeom>
        </p:spPr>
        <p:txBody>
          <a:bodyPr wrap="square">
            <a:spAutoFit/>
          </a:bodyPr>
          <a:lstStyle/>
          <a:p>
            <a:pPr>
              <a:spcAft>
                <a:spcPts val="0"/>
              </a:spcAft>
            </a:pPr>
            <a:r>
              <a:rPr lang="en-US" sz="2200" dirty="0">
                <a:latin typeface="Calibri" panose="020F0502020204030204" pitchFamily="34" charset="0"/>
                <a:ea typeface="Calibri" panose="020F0502020204030204" pitchFamily="34" charset="0"/>
                <a:cs typeface="Times New Roman" panose="02020603050405020304" pitchFamily="18" charset="0"/>
              </a:rPr>
              <a:t>Wat </a:t>
            </a:r>
            <a:r>
              <a:rPr lang="en-US" sz="2200" dirty="0" err="1">
                <a:latin typeface="Calibri" panose="020F0502020204030204" pitchFamily="34" charset="0"/>
                <a:ea typeface="Calibri" panose="020F0502020204030204" pitchFamily="34" charset="0"/>
                <a:cs typeface="Times New Roman" panose="02020603050405020304" pitchFamily="18" charset="0"/>
              </a:rPr>
              <a:t>loopt</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goed</a:t>
            </a:r>
            <a:r>
              <a:rPr lang="en-US" sz="2200" dirty="0">
                <a:latin typeface="Calibri" panose="020F0502020204030204" pitchFamily="34" charset="0"/>
                <a:ea typeface="Calibri" panose="020F0502020204030204" pitchFamily="34" charset="0"/>
                <a:cs typeface="Times New Roman" panose="02020603050405020304" pitchFamily="18" charset="0"/>
              </a:rPr>
              <a:t> ?</a:t>
            </a:r>
            <a:endParaRPr lang="nl-BE" sz="2200" dirty="0">
              <a:latin typeface="Calibri" panose="020F0502020204030204" pitchFamily="34" charset="0"/>
              <a:ea typeface="Calibri" panose="020F0502020204030204" pitchFamily="34" charset="0"/>
              <a:cs typeface="Times New Roman" panose="02020603050405020304" pitchFamily="18" charset="0"/>
            </a:endParaRPr>
          </a:p>
          <a:p>
            <a:pPr>
              <a:spcAft>
                <a:spcPts val="1200"/>
              </a:spcAft>
            </a:pPr>
            <a:r>
              <a:rPr lang="en-US" sz="2200" dirty="0">
                <a:latin typeface="Calibri" panose="020F0502020204030204" pitchFamily="34" charset="0"/>
                <a:ea typeface="Calibri" panose="020F0502020204030204" pitchFamily="34" charset="0"/>
                <a:cs typeface="Times New Roman" panose="02020603050405020304" pitchFamily="18" charset="0"/>
              </a:rPr>
              <a:t> </a:t>
            </a:r>
            <a:endParaRPr lang="nl-BE" sz="22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1200"/>
              </a:spcAft>
              <a:buFont typeface="Arial" panose="020B0604020202020204" pitchFamily="34" charset="0"/>
              <a:buChar char="•"/>
            </a:pPr>
            <a:r>
              <a:rPr lang="en-US" sz="2200" dirty="0" err="1" smtClean="0">
                <a:latin typeface="Calibri" panose="020F0502020204030204" pitchFamily="34" charset="0"/>
                <a:ea typeface="Calibri" panose="020F0502020204030204" pitchFamily="34" charset="0"/>
                <a:cs typeface="Times New Roman" panose="02020603050405020304" pitchFamily="18" charset="0"/>
              </a:rPr>
              <a:t>Aandacht</a:t>
            </a:r>
            <a:r>
              <a:rPr lang="en-US" sz="2200" dirty="0" smtClean="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voor</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bereiken</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draagvlak</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en</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overleg</a:t>
            </a:r>
            <a:r>
              <a:rPr lang="en-US" sz="2200" dirty="0">
                <a:latin typeface="Calibri" panose="020F0502020204030204" pitchFamily="34" charset="0"/>
                <a:ea typeface="Calibri" panose="020F0502020204030204" pitchFamily="34" charset="0"/>
                <a:cs typeface="Times New Roman" panose="02020603050405020304" pitchFamily="18" charset="0"/>
              </a:rPr>
              <a:t> over </a:t>
            </a:r>
            <a:r>
              <a:rPr lang="en-US" sz="2200" dirty="0" err="1" smtClean="0">
                <a:latin typeface="Calibri" panose="020F0502020204030204" pitchFamily="34" charset="0"/>
                <a:ea typeface="Calibri" panose="020F0502020204030204" pitchFamily="34" charset="0"/>
                <a:cs typeface="Times New Roman" panose="02020603050405020304" pitchFamily="18" charset="0"/>
              </a:rPr>
              <a:t>eGezondheid</a:t>
            </a:r>
            <a:endParaRPr lang="nl-BE" sz="22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1200"/>
              </a:spcAft>
              <a:buFont typeface="Arial" panose="020B0604020202020204" pitchFamily="34" charset="0"/>
              <a:buChar char="•"/>
            </a:pPr>
            <a:r>
              <a:rPr lang="en-US" sz="2200" dirty="0" err="1" smtClean="0">
                <a:latin typeface="Calibri" panose="020F0502020204030204" pitchFamily="34" charset="0"/>
                <a:ea typeface="Calibri" panose="020F0502020204030204" pitchFamily="34" charset="0"/>
                <a:cs typeface="Times New Roman" panose="02020603050405020304" pitchFamily="18" charset="0"/>
              </a:rPr>
              <a:t>Samenwerking</a:t>
            </a:r>
            <a:r>
              <a:rPr lang="en-US" sz="2200" dirty="0" smtClean="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tussen</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verschillende</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overheidsinstanties</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federaal</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én</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smtClean="0">
                <a:latin typeface="Calibri" panose="020F0502020204030204" pitchFamily="34" charset="0"/>
                <a:ea typeface="Calibri" panose="020F0502020204030204" pitchFamily="34" charset="0"/>
                <a:cs typeface="Times New Roman" panose="02020603050405020304" pitchFamily="18" charset="0"/>
              </a:rPr>
              <a:t>regionaal</a:t>
            </a:r>
            <a:endParaRPr lang="nl-BE" sz="22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1200"/>
              </a:spcAft>
              <a:buFont typeface="Arial" panose="020B0604020202020204" pitchFamily="34" charset="0"/>
              <a:buChar char="•"/>
            </a:pPr>
            <a:r>
              <a:rPr lang="en-US" sz="2200" dirty="0" err="1" smtClean="0">
                <a:latin typeface="Calibri" panose="020F0502020204030204" pitchFamily="34" charset="0"/>
                <a:ea typeface="Calibri" panose="020F0502020204030204" pitchFamily="34" charset="0"/>
                <a:cs typeface="Times New Roman" panose="02020603050405020304" pitchFamily="18" charset="0"/>
              </a:rPr>
              <a:t>Er</a:t>
            </a:r>
            <a:r>
              <a:rPr lang="en-US" sz="2200" dirty="0" smtClean="0">
                <a:latin typeface="Calibri" panose="020F0502020204030204" pitchFamily="34"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is </a:t>
            </a:r>
            <a:r>
              <a:rPr lang="en-US" sz="2200" dirty="0" err="1">
                <a:latin typeface="Calibri" panose="020F0502020204030204" pitchFamily="34" charset="0"/>
                <a:ea typeface="Calibri" panose="020F0502020204030204" pitchFamily="34" charset="0"/>
                <a:cs typeface="Times New Roman" panose="02020603050405020304" pitchFamily="18" charset="0"/>
              </a:rPr>
              <a:t>gestage</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vooruitgang</a:t>
            </a:r>
            <a:r>
              <a:rPr lang="en-US" sz="2200" dirty="0">
                <a:latin typeface="Calibri" panose="020F0502020204030204" pitchFamily="34" charset="0"/>
                <a:ea typeface="Calibri" panose="020F0502020204030204" pitchFamily="34" charset="0"/>
                <a:cs typeface="Times New Roman" panose="02020603050405020304" pitchFamily="18" charset="0"/>
              </a:rPr>
              <a:t> in </a:t>
            </a:r>
            <a:r>
              <a:rPr lang="en-US" sz="2200" dirty="0" err="1">
                <a:latin typeface="Calibri" panose="020F0502020204030204" pitchFamily="34" charset="0"/>
                <a:ea typeface="Calibri" panose="020F0502020204030204" pitchFamily="34" charset="0"/>
                <a:cs typeface="Times New Roman" panose="02020603050405020304" pitchFamily="18" charset="0"/>
              </a:rPr>
              <a:t>ontwikkeling</a:t>
            </a:r>
            <a:r>
              <a:rPr lang="en-US" sz="2200" dirty="0">
                <a:latin typeface="Calibri" panose="020F0502020204030204" pitchFamily="34" charset="0"/>
                <a:ea typeface="Calibri" panose="020F0502020204030204" pitchFamily="34" charset="0"/>
                <a:cs typeface="Times New Roman" panose="02020603050405020304" pitchFamily="18" charset="0"/>
              </a:rPr>
              <a:t>: no one left </a:t>
            </a:r>
            <a:r>
              <a:rPr lang="en-US" sz="2200" dirty="0" smtClean="0">
                <a:latin typeface="Calibri" panose="020F0502020204030204" pitchFamily="34" charset="0"/>
                <a:ea typeface="Calibri" panose="020F0502020204030204" pitchFamily="34" charset="0"/>
                <a:cs typeface="Times New Roman" panose="02020603050405020304" pitchFamily="18" charset="0"/>
              </a:rPr>
              <a:t>behind</a:t>
            </a:r>
            <a:endParaRPr lang="nl-BE" sz="22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1200"/>
              </a:spcAft>
              <a:buFont typeface="Arial" panose="020B0604020202020204" pitchFamily="34" charset="0"/>
              <a:buChar char="•"/>
            </a:pPr>
            <a:r>
              <a:rPr lang="en-US" sz="2200" dirty="0" err="1" smtClean="0">
                <a:latin typeface="Calibri" panose="020F0502020204030204" pitchFamily="34" charset="0"/>
                <a:ea typeface="Calibri" panose="020F0502020204030204" pitchFamily="34" charset="0"/>
                <a:cs typeface="Times New Roman" panose="02020603050405020304" pitchFamily="18" charset="0"/>
              </a:rPr>
              <a:t>Praktisch-werkende</a:t>
            </a:r>
            <a:r>
              <a:rPr lang="en-US" sz="2200" dirty="0" smtClean="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systemen</a:t>
            </a:r>
            <a:r>
              <a:rPr lang="en-US" sz="2200" dirty="0">
                <a:latin typeface="Calibri" panose="020F0502020204030204" pitchFamily="34" charset="0"/>
                <a:ea typeface="Calibri" panose="020F0502020204030204" pitchFamily="34" charset="0"/>
                <a:cs typeface="Times New Roman" panose="02020603050405020304" pitchFamily="18" charset="0"/>
              </a:rPr>
              <a:t> met </a:t>
            </a:r>
            <a:r>
              <a:rPr lang="en-US" sz="2200" dirty="0" err="1">
                <a:latin typeface="Calibri" panose="020F0502020204030204" pitchFamily="34" charset="0"/>
                <a:ea typeface="Calibri" panose="020F0502020204030204" pitchFamily="34" charset="0"/>
                <a:cs typeface="Times New Roman" panose="02020603050405020304" pitchFamily="18" charset="0"/>
              </a:rPr>
              <a:t>toegevoegde</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smtClean="0">
                <a:latin typeface="Calibri" panose="020F0502020204030204" pitchFamily="34" charset="0"/>
                <a:ea typeface="Calibri" panose="020F0502020204030204" pitchFamily="34" charset="0"/>
                <a:cs typeface="Times New Roman" panose="02020603050405020304" pitchFamily="18" charset="0"/>
              </a:rPr>
              <a:t>waarde</a:t>
            </a:r>
            <a:endParaRPr lang="nl-BE" sz="22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1200"/>
              </a:spcAft>
              <a:buFont typeface="Arial" panose="020B0604020202020204" pitchFamily="34" charset="0"/>
              <a:buChar char="•"/>
            </a:pPr>
            <a:r>
              <a:rPr lang="en-US" sz="2200" dirty="0" err="1" smtClean="0">
                <a:latin typeface="Calibri" panose="020F0502020204030204" pitchFamily="34" charset="0"/>
                <a:ea typeface="Calibri" panose="020F0502020204030204" pitchFamily="34" charset="0"/>
                <a:cs typeface="Times New Roman" panose="02020603050405020304" pitchFamily="18" charset="0"/>
              </a:rPr>
              <a:t>Bewaking</a:t>
            </a:r>
            <a:r>
              <a:rPr lang="en-US" sz="2200" dirty="0" smtClean="0">
                <a:latin typeface="Calibri" panose="020F0502020204030204" pitchFamily="34"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van de </a:t>
            </a:r>
            <a:r>
              <a:rPr lang="en-US" sz="2200" dirty="0" err="1" smtClean="0">
                <a:latin typeface="Calibri" panose="020F0502020204030204" pitchFamily="34" charset="0"/>
                <a:ea typeface="Calibri" panose="020F0502020204030204" pitchFamily="34" charset="0"/>
                <a:cs typeface="Times New Roman" panose="02020603050405020304" pitchFamily="18" charset="0"/>
              </a:rPr>
              <a:t>veiligheid</a:t>
            </a:r>
            <a:endParaRPr lang="en-US" sz="2200"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1200"/>
              </a:spcAft>
              <a:buFont typeface="Arial" panose="020B0604020202020204" pitchFamily="34" charset="0"/>
              <a:buChar char="•"/>
            </a:pPr>
            <a:r>
              <a:rPr lang="en-US" sz="2200" dirty="0" smtClean="0">
                <a:latin typeface="Calibri" panose="020F0502020204030204" pitchFamily="34" charset="0"/>
                <a:ea typeface="Calibri" panose="020F0502020204030204" pitchFamily="34" charset="0"/>
                <a:cs typeface="Times New Roman" panose="02020603050405020304" pitchFamily="18" charset="0"/>
              </a:rPr>
              <a:t>…</a:t>
            </a:r>
            <a:endParaRPr lang="nl-BE" sz="2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34105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52</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sp>
        <p:nvSpPr>
          <p:cNvPr id="6"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een tussentijdse balans</a:t>
            </a:r>
            <a:endParaRPr lang="nl-BE" sz="2400" kern="0" dirty="0"/>
          </a:p>
        </p:txBody>
      </p:sp>
      <p:sp>
        <p:nvSpPr>
          <p:cNvPr id="2" name="Rechthoek 1"/>
          <p:cNvSpPr/>
          <p:nvPr/>
        </p:nvSpPr>
        <p:spPr>
          <a:xfrm>
            <a:off x="1043608" y="1726679"/>
            <a:ext cx="7200800" cy="4401205"/>
          </a:xfrm>
          <a:prstGeom prst="rect">
            <a:avLst/>
          </a:prstGeom>
        </p:spPr>
        <p:txBody>
          <a:bodyPr wrap="square">
            <a:spAutoFit/>
          </a:bodyPr>
          <a:lstStyle/>
          <a:p>
            <a:pPr>
              <a:spcAft>
                <a:spcPts val="1200"/>
              </a:spcAft>
            </a:pPr>
            <a:r>
              <a:rPr lang="en-US" sz="2200" dirty="0">
                <a:latin typeface="Calibri" panose="020F0502020204030204" pitchFamily="34" charset="0"/>
                <a:ea typeface="Calibri" panose="020F0502020204030204" pitchFamily="34" charset="0"/>
                <a:cs typeface="Times New Roman" panose="02020603050405020304" pitchFamily="18" charset="0"/>
              </a:rPr>
              <a:t>Wat </a:t>
            </a:r>
            <a:r>
              <a:rPr lang="en-US" sz="2200" dirty="0" err="1">
                <a:latin typeface="Calibri" panose="020F0502020204030204" pitchFamily="34" charset="0"/>
                <a:ea typeface="Calibri" panose="020F0502020204030204" pitchFamily="34" charset="0"/>
                <a:cs typeface="Times New Roman" panose="02020603050405020304" pitchFamily="18" charset="0"/>
              </a:rPr>
              <a:t>kan</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beter</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smtClean="0">
                <a:latin typeface="Calibri" panose="020F0502020204030204" pitchFamily="34" charset="0"/>
                <a:ea typeface="Calibri" panose="020F0502020204030204" pitchFamily="34" charset="0"/>
                <a:cs typeface="Times New Roman" panose="02020603050405020304" pitchFamily="18" charset="0"/>
              </a:rPr>
              <a:t>?</a:t>
            </a:r>
            <a:endParaRPr lang="nl-BE" sz="2200" dirty="0" smtClean="0">
              <a:latin typeface="Calibri" panose="020F0502020204030204" pitchFamily="34" charset="0"/>
              <a:ea typeface="Calibri" panose="020F0502020204030204" pitchFamily="34" charset="0"/>
              <a:cs typeface="Times New Roman" panose="02020603050405020304" pitchFamily="18" charset="0"/>
            </a:endParaRPr>
          </a:p>
          <a:p>
            <a:pPr>
              <a:spcAft>
                <a:spcPts val="1200"/>
              </a:spcAft>
            </a:pPr>
            <a:endParaRPr lang="nl-BE" sz="22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1200"/>
              </a:spcAft>
              <a:buFont typeface="Arial" panose="020B0604020202020204" pitchFamily="34" charset="0"/>
              <a:buChar char="•"/>
            </a:pPr>
            <a:r>
              <a:rPr lang="en-US" sz="2200" dirty="0" smtClean="0">
                <a:latin typeface="Calibri" panose="020F0502020204030204" pitchFamily="34" charset="0"/>
                <a:ea typeface="Calibri" panose="020F0502020204030204" pitchFamily="34" charset="0"/>
                <a:cs typeface="Times New Roman" panose="02020603050405020304" pitchFamily="18" charset="0"/>
              </a:rPr>
              <a:t>Meer </a:t>
            </a:r>
            <a:r>
              <a:rPr lang="en-US" sz="2200" dirty="0">
                <a:latin typeface="Calibri" panose="020F0502020204030204" pitchFamily="34" charset="0"/>
                <a:ea typeface="Calibri" panose="020F0502020204030204" pitchFamily="34" charset="0"/>
                <a:cs typeface="Times New Roman" panose="02020603050405020304" pitchFamily="18" charset="0"/>
              </a:rPr>
              <a:t>focus op </a:t>
            </a:r>
            <a:r>
              <a:rPr lang="en-US" sz="2200" dirty="0" err="1">
                <a:latin typeface="Calibri" panose="020F0502020204030204" pitchFamily="34" charset="0"/>
                <a:ea typeface="Calibri" panose="020F0502020204030204" pitchFamily="34" charset="0"/>
                <a:cs typeface="Times New Roman" panose="02020603050405020304" pitchFamily="18" charset="0"/>
              </a:rPr>
              <a:t>bussiness</a:t>
            </a:r>
            <a:r>
              <a:rPr lang="en-US" sz="2200" dirty="0">
                <a:latin typeface="Calibri" panose="020F0502020204030204" pitchFamily="34" charset="0"/>
                <a:ea typeface="Calibri" panose="020F0502020204030204" pitchFamily="34" charset="0"/>
                <a:cs typeface="Times New Roman" panose="02020603050405020304" pitchFamily="18" charset="0"/>
              </a:rPr>
              <a:t>-continuity (</a:t>
            </a:r>
            <a:r>
              <a:rPr lang="en-US" sz="2200" dirty="0" err="1">
                <a:latin typeface="Calibri" panose="020F0502020204030204" pitchFamily="34" charset="0"/>
                <a:ea typeface="Calibri" panose="020F0502020204030204" pitchFamily="34" charset="0"/>
                <a:cs typeface="Times New Roman" panose="02020603050405020304" pitchFamily="18" charset="0"/>
              </a:rPr>
              <a:t>pijler</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nieuw</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actieplan</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en</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smtClean="0">
                <a:latin typeface="Calibri" panose="020F0502020204030204" pitchFamily="34" charset="0"/>
                <a:ea typeface="Calibri" panose="020F0502020204030204" pitchFamily="34" charset="0"/>
                <a:cs typeface="Times New Roman" panose="02020603050405020304" pitchFamily="18" charset="0"/>
              </a:rPr>
              <a:t>usability</a:t>
            </a:r>
            <a:endParaRPr lang="nl-BE" sz="22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1200"/>
              </a:spcAft>
              <a:buFont typeface="Arial" panose="020B0604020202020204" pitchFamily="34" charset="0"/>
              <a:buChar char="•"/>
            </a:pPr>
            <a:r>
              <a:rPr lang="en-US" sz="2200" dirty="0" err="1" smtClean="0">
                <a:latin typeface="Calibri" panose="020F0502020204030204" pitchFamily="34" charset="0"/>
                <a:ea typeface="Calibri" panose="020F0502020204030204" pitchFamily="34" charset="0"/>
                <a:cs typeface="Times New Roman" panose="02020603050405020304" pitchFamily="18" charset="0"/>
              </a:rPr>
              <a:t>Noodzaak</a:t>
            </a:r>
            <a:r>
              <a:rPr lang="en-US" sz="2200" dirty="0" smtClean="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aan</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grotere</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samenhang</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en</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integratie</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afzonderlijke</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smtClean="0">
                <a:latin typeface="Calibri" panose="020F0502020204030204" pitchFamily="34" charset="0"/>
                <a:ea typeface="Calibri" panose="020F0502020204030204" pitchFamily="34" charset="0"/>
                <a:cs typeface="Times New Roman" panose="02020603050405020304" pitchFamily="18" charset="0"/>
              </a:rPr>
              <a:t>systemen</a:t>
            </a:r>
            <a:endParaRPr lang="nl-BE" sz="22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1200"/>
              </a:spcAft>
              <a:buFont typeface="Arial" panose="020B0604020202020204" pitchFamily="34" charset="0"/>
              <a:buChar char="•"/>
            </a:pPr>
            <a:r>
              <a:rPr lang="en-US" sz="2200" dirty="0" err="1" smtClean="0">
                <a:latin typeface="Calibri" panose="020F0502020204030204" pitchFamily="34" charset="0"/>
                <a:ea typeface="Calibri" panose="020F0502020204030204" pitchFamily="34" charset="0"/>
                <a:cs typeface="Times New Roman" panose="02020603050405020304" pitchFamily="18" charset="0"/>
              </a:rPr>
              <a:t>Grotere</a:t>
            </a:r>
            <a:r>
              <a:rPr lang="en-US" sz="2200" dirty="0" smtClean="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aandacht</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voor</a:t>
            </a:r>
            <a:r>
              <a:rPr lang="en-US" sz="2200" dirty="0">
                <a:latin typeface="Calibri" panose="020F0502020204030204" pitchFamily="34" charset="0"/>
                <a:ea typeface="Calibri" panose="020F0502020204030204" pitchFamily="34" charset="0"/>
                <a:cs typeface="Times New Roman" panose="02020603050405020304" pitchFamily="18" charset="0"/>
              </a:rPr>
              <a:t> de </a:t>
            </a:r>
            <a:r>
              <a:rPr lang="en-US" sz="2200" dirty="0" err="1">
                <a:latin typeface="Calibri" panose="020F0502020204030204" pitchFamily="34" charset="0"/>
                <a:ea typeface="Calibri" panose="020F0502020204030204" pitchFamily="34" charset="0"/>
                <a:cs typeface="Times New Roman" panose="02020603050405020304" pitchFamily="18" charset="0"/>
              </a:rPr>
              <a:t>inhoud</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en</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kwaliteit</a:t>
            </a:r>
            <a:r>
              <a:rPr lang="en-US" sz="2200" dirty="0">
                <a:latin typeface="Calibri" panose="020F0502020204030204" pitchFamily="34" charset="0"/>
                <a:ea typeface="Calibri" panose="020F0502020204030204" pitchFamily="34" charset="0"/>
                <a:cs typeface="Times New Roman" panose="02020603050405020304" pitchFamily="18" charset="0"/>
              </a:rPr>
              <a:t> van de data (</a:t>
            </a:r>
            <a:r>
              <a:rPr lang="en-US" sz="2200" dirty="0" err="1">
                <a:latin typeface="Calibri" panose="020F0502020204030204" pitchFamily="34" charset="0"/>
                <a:ea typeface="Calibri" panose="020F0502020204030204" pitchFamily="34" charset="0"/>
                <a:cs typeface="Times New Roman" panose="02020603050405020304" pitchFamily="18" charset="0"/>
              </a:rPr>
              <a:t>eGezondheid</a:t>
            </a:r>
            <a:r>
              <a:rPr lang="en-US" sz="2200" dirty="0">
                <a:latin typeface="Calibri" panose="020F0502020204030204" pitchFamily="34" charset="0"/>
                <a:ea typeface="Calibri" panose="020F0502020204030204" pitchFamily="34" charset="0"/>
                <a:cs typeface="Times New Roman" panose="02020603050405020304" pitchFamily="18" charset="0"/>
              </a:rPr>
              <a:t> is </a:t>
            </a:r>
            <a:r>
              <a:rPr lang="en-US" sz="2200" dirty="0" err="1">
                <a:latin typeface="Calibri" panose="020F0502020204030204" pitchFamily="34" charset="0"/>
                <a:ea typeface="Calibri" panose="020F0502020204030204" pitchFamily="34" charset="0"/>
                <a:cs typeface="Times New Roman" panose="02020603050405020304" pitchFamily="18" charset="0"/>
              </a:rPr>
              <a:t>meer</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dan</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bouwen</a:t>
            </a:r>
            <a:r>
              <a:rPr lang="en-US" sz="2200" dirty="0">
                <a:latin typeface="Calibri" panose="020F0502020204030204" pitchFamily="34" charset="0"/>
                <a:ea typeface="Calibri" panose="020F0502020204030204" pitchFamily="34" charset="0"/>
                <a:cs typeface="Times New Roman" panose="02020603050405020304" pitchFamily="18" charset="0"/>
              </a:rPr>
              <a:t> van </a:t>
            </a:r>
            <a:r>
              <a:rPr lang="en-US" sz="2200" dirty="0" err="1">
                <a:latin typeface="Calibri" panose="020F0502020204030204" pitchFamily="34" charset="0"/>
                <a:ea typeface="Calibri" panose="020F0502020204030204" pitchFamily="34" charset="0"/>
                <a:cs typeface="Times New Roman" panose="02020603050405020304" pitchFamily="18" charset="0"/>
              </a:rPr>
              <a:t>systemen</a:t>
            </a:r>
            <a:r>
              <a:rPr lang="en-US" sz="2200" dirty="0" smtClean="0">
                <a:latin typeface="Calibri" panose="020F0502020204030204" pitchFamily="34" charset="0"/>
                <a:ea typeface="Calibri" panose="020F0502020204030204" pitchFamily="34" charset="0"/>
                <a:cs typeface="Times New Roman" panose="02020603050405020304" pitchFamily="18" charset="0"/>
              </a:rPr>
              <a:t>)</a:t>
            </a:r>
            <a:endParaRPr lang="nl-BE" sz="22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1200"/>
              </a:spcAft>
              <a:buFont typeface="Arial" panose="020B0604020202020204" pitchFamily="34" charset="0"/>
              <a:buChar char="•"/>
            </a:pPr>
            <a:r>
              <a:rPr lang="en-US" sz="2200" dirty="0" err="1" smtClean="0">
                <a:latin typeface="Calibri" panose="020F0502020204030204" pitchFamily="34" charset="0"/>
                <a:ea typeface="Calibri" panose="020F0502020204030204" pitchFamily="34" charset="0"/>
                <a:cs typeface="Times New Roman" panose="02020603050405020304" pitchFamily="18" charset="0"/>
              </a:rPr>
              <a:t>Wegwerken</a:t>
            </a:r>
            <a:r>
              <a:rPr lang="en-US" sz="2200" dirty="0" smtClean="0">
                <a:latin typeface="Calibri" panose="020F0502020204030204" pitchFamily="34"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blind spots: </a:t>
            </a:r>
            <a:r>
              <a:rPr lang="en-US" sz="2200" dirty="0" err="1">
                <a:latin typeface="Calibri" panose="020F0502020204030204" pitchFamily="34" charset="0"/>
                <a:ea typeface="Calibri" panose="020F0502020204030204" pitchFamily="34" charset="0"/>
                <a:cs typeface="Times New Roman" panose="02020603050405020304" pitchFamily="18" charset="0"/>
              </a:rPr>
              <a:t>mHealth</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err="1">
                <a:latin typeface="Calibri" panose="020F0502020204030204" pitchFamily="34" charset="0"/>
                <a:ea typeface="Calibri" panose="020F0502020204030204" pitchFamily="34" charset="0"/>
                <a:cs typeface="Times New Roman" panose="02020603050405020304" pitchFamily="18" charset="0"/>
              </a:rPr>
              <a:t>telegeneeskunde</a:t>
            </a:r>
            <a:r>
              <a:rPr lang="en-US" sz="2200" dirty="0">
                <a:latin typeface="Calibri" panose="020F0502020204030204" pitchFamily="34" charset="0"/>
                <a:ea typeface="Calibri" panose="020F0502020204030204" pitchFamily="34" charset="0"/>
                <a:cs typeface="Times New Roman" panose="02020603050405020304" pitchFamily="18" charset="0"/>
              </a:rPr>
              <a:t>; </a:t>
            </a:r>
            <a:endParaRPr lang="en-US" sz="2200"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1200"/>
              </a:spcAft>
              <a:buFont typeface="Arial" panose="020B0604020202020204" pitchFamily="34" charset="0"/>
              <a:buChar char="•"/>
            </a:pPr>
            <a:r>
              <a:rPr lang="en-US" sz="2200" dirty="0" smtClean="0">
                <a:latin typeface="Calibri" panose="020F0502020204030204" pitchFamily="34" charset="0"/>
                <a:ea typeface="Calibri" panose="020F0502020204030204" pitchFamily="34" charset="0"/>
                <a:cs typeface="Times New Roman" panose="02020603050405020304" pitchFamily="18" charset="0"/>
              </a:rPr>
              <a:t>…</a:t>
            </a:r>
            <a:endParaRPr lang="nl-BE" sz="2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2708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53</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sp>
        <p:nvSpPr>
          <p:cNvPr id="6"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wat brengt de toekomst?</a:t>
            </a:r>
            <a:endParaRPr lang="nl-BE" sz="2400" kern="0" dirty="0"/>
          </a:p>
        </p:txBody>
      </p:sp>
      <p:sp>
        <p:nvSpPr>
          <p:cNvPr id="2" name="Rechthoek 1"/>
          <p:cNvSpPr/>
          <p:nvPr/>
        </p:nvSpPr>
        <p:spPr>
          <a:xfrm>
            <a:off x="827584" y="1485206"/>
            <a:ext cx="8280920" cy="4801314"/>
          </a:xfrm>
          <a:prstGeom prst="rect">
            <a:avLst/>
          </a:prstGeom>
        </p:spPr>
        <p:txBody>
          <a:bodyPr wrap="square">
            <a:spAutoFit/>
          </a:bodyPr>
          <a:lstStyle/>
          <a:p>
            <a:pPr marL="285750" indent="-285750">
              <a:spcAft>
                <a:spcPts val="0"/>
              </a:spcAft>
              <a:buFont typeface="Arial" panose="020B0604020202020204" pitchFamily="34" charset="0"/>
              <a:buChar char="•"/>
            </a:pPr>
            <a:r>
              <a:rPr lang="en-US" sz="1800" dirty="0" err="1" smtClean="0">
                <a:latin typeface="Calibri" panose="020F0502020204030204" pitchFamily="34" charset="0"/>
                <a:ea typeface="Calibri" panose="020F0502020204030204" pitchFamily="34" charset="0"/>
                <a:cs typeface="Times New Roman" panose="02020603050405020304" pitchFamily="18" charset="0"/>
              </a:rPr>
              <a:t>Periodieke</a:t>
            </a:r>
            <a:r>
              <a:rPr lang="en-US" sz="1800" dirty="0" smtClean="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monitoring van </a:t>
            </a:r>
            <a:r>
              <a:rPr lang="en-US" sz="1800" dirty="0" err="1">
                <a:latin typeface="Calibri" panose="020F0502020204030204" pitchFamily="34" charset="0"/>
                <a:ea typeface="Calibri" panose="020F0502020204030204" pitchFamily="34" charset="0"/>
                <a:cs typeface="Times New Roman" panose="02020603050405020304" pitchFamily="18" charset="0"/>
              </a:rPr>
              <a:t>eGezondheid</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bij</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zorgverleners</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en</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patiënten</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cfr</a:t>
            </a:r>
            <a:r>
              <a:rPr lang="en-US" sz="1800" dirty="0">
                <a:latin typeface="Calibri" panose="020F0502020204030204" pitchFamily="34" charset="0"/>
                <a:ea typeface="Calibri" panose="020F0502020204030204" pitchFamily="34" charset="0"/>
                <a:cs typeface="Times New Roman" panose="02020603050405020304" pitchFamily="18" charset="0"/>
              </a:rPr>
              <a:t> Nederland)</a:t>
            </a:r>
            <a:endParaRPr lang="nl-BE" sz="1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endParaRPr lang="nl-BE" sz="18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US" sz="1800" dirty="0" err="1" smtClean="0">
                <a:latin typeface="Calibri" panose="020F0502020204030204" pitchFamily="34" charset="0"/>
                <a:ea typeface="Calibri" panose="020F0502020204030204" pitchFamily="34" charset="0"/>
                <a:cs typeface="Times New Roman" panose="02020603050405020304" pitchFamily="18" charset="0"/>
              </a:rPr>
              <a:t>Uitbouw</a:t>
            </a:r>
            <a:r>
              <a:rPr lang="en-US" sz="1800" dirty="0" smtClean="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van workflows </a:t>
            </a:r>
            <a:r>
              <a:rPr lang="en-US" sz="1800" dirty="0" err="1">
                <a:latin typeface="Calibri" panose="020F0502020204030204" pitchFamily="34" charset="0"/>
                <a:ea typeface="Calibri" panose="020F0502020204030204" pitchFamily="34" charset="0"/>
                <a:cs typeface="Times New Roman" panose="02020603050405020304" pitchFamily="18" charset="0"/>
              </a:rPr>
              <a:t>en</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gedeelde</a:t>
            </a:r>
            <a:r>
              <a:rPr lang="en-US" sz="1800" dirty="0">
                <a:latin typeface="Calibri" panose="020F0502020204030204" pitchFamily="34" charset="0"/>
                <a:ea typeface="Calibri" panose="020F0502020204030204" pitchFamily="34" charset="0"/>
                <a:cs typeface="Times New Roman" panose="02020603050405020304" pitchFamily="18" charset="0"/>
              </a:rPr>
              <a:t> dossiers </a:t>
            </a:r>
            <a:r>
              <a:rPr lang="en-US" sz="1800" dirty="0" err="1">
                <a:latin typeface="Calibri" panose="020F0502020204030204" pitchFamily="34" charset="0"/>
                <a:ea typeface="Calibri" panose="020F0502020204030204" pitchFamily="34" charset="0"/>
                <a:cs typeface="Times New Roman" panose="02020603050405020304" pitchFamily="18" charset="0"/>
              </a:rPr>
              <a:t>tussen</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verschillende</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zorgverleners</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zorginstellingen</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en</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patiënt</a:t>
            </a:r>
            <a:r>
              <a:rPr lang="en-US" sz="1800" dirty="0">
                <a:latin typeface="Calibri" panose="020F0502020204030204" pitchFamily="34" charset="0"/>
                <a:ea typeface="Calibri" panose="020F0502020204030204" pitchFamily="34" charset="0"/>
                <a:cs typeface="Times New Roman" panose="02020603050405020304" pitchFamily="18" charset="0"/>
              </a:rPr>
              <a:t> met </a:t>
            </a:r>
            <a:r>
              <a:rPr lang="en-US" sz="1800" dirty="0" err="1">
                <a:latin typeface="Calibri" panose="020F0502020204030204" pitchFamily="34" charset="0"/>
                <a:ea typeface="Calibri" panose="020F0502020204030204" pitchFamily="34" charset="0"/>
                <a:cs typeface="Times New Roman" panose="02020603050405020304" pitchFamily="18" charset="0"/>
              </a:rPr>
              <a:t>dematerialisatie</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ter</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ondersteuning</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geintegreerde</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zorg</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voorbeeld</a:t>
            </a:r>
            <a:r>
              <a:rPr lang="en-US" sz="1800" dirty="0">
                <a:latin typeface="Calibri" panose="020F0502020204030204" pitchFamily="34" charset="0"/>
                <a:ea typeface="Calibri" panose="020F0502020204030204" pitchFamily="34" charset="0"/>
                <a:cs typeface="Times New Roman" panose="02020603050405020304" pitchFamily="18" charset="0"/>
              </a:rPr>
              <a:t> VIDIS: Virtual Integrated Drug Information System)</a:t>
            </a:r>
            <a:endParaRPr lang="nl-BE" sz="1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endParaRPr lang="nl-BE" sz="18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US" sz="1800" dirty="0" smtClean="0">
                <a:latin typeface="Calibri" panose="020F0502020204030204" pitchFamily="34" charset="0"/>
                <a:ea typeface="Calibri" panose="020F0502020204030204" pitchFamily="34" charset="0"/>
                <a:cs typeface="Times New Roman" panose="02020603050405020304" pitchFamily="18" charset="0"/>
              </a:rPr>
              <a:t>Input </a:t>
            </a:r>
            <a:r>
              <a:rPr lang="en-US" sz="1800" dirty="0">
                <a:latin typeface="Calibri" panose="020F0502020204030204" pitchFamily="34" charset="0"/>
                <a:ea typeface="Calibri" panose="020F0502020204030204" pitchFamily="34" charset="0"/>
                <a:cs typeface="Times New Roman" panose="02020603050405020304" pitchFamily="18" charset="0"/>
              </a:rPr>
              <a:t>van </a:t>
            </a:r>
            <a:r>
              <a:rPr lang="en-US" sz="1800" dirty="0" err="1">
                <a:latin typeface="Calibri" panose="020F0502020204030204" pitchFamily="34" charset="0"/>
                <a:ea typeface="Calibri" panose="020F0502020204030204" pitchFamily="34" charset="0"/>
                <a:cs typeface="Times New Roman" panose="02020603050405020304" pitchFamily="18" charset="0"/>
              </a:rPr>
              <a:t>wetenschappelijke</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evidentie</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ter</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ondersteuning</a:t>
            </a:r>
            <a:r>
              <a:rPr lang="en-US" sz="1800" dirty="0">
                <a:latin typeface="Calibri" panose="020F0502020204030204" pitchFamily="34" charset="0"/>
                <a:ea typeface="Calibri" panose="020F0502020204030204" pitchFamily="34" charset="0"/>
                <a:cs typeface="Times New Roman" panose="02020603050405020304" pitchFamily="18" charset="0"/>
              </a:rPr>
              <a:t> van </a:t>
            </a:r>
            <a:r>
              <a:rPr lang="en-US" sz="1800" dirty="0" err="1" smtClean="0">
                <a:latin typeface="Calibri" panose="020F0502020204030204" pitchFamily="34" charset="0"/>
                <a:ea typeface="Calibri" panose="020F0502020204030204" pitchFamily="34" charset="0"/>
                <a:cs typeface="Times New Roman" panose="02020603050405020304" pitchFamily="18" charset="0"/>
              </a:rPr>
              <a:t>zorgverleners</a:t>
            </a:r>
            <a:r>
              <a:rPr lang="nl-BE" sz="1800" dirty="0" smtClean="0">
                <a:latin typeface="Calibri" panose="020F0502020204030204" pitchFamily="34" charset="0"/>
                <a:ea typeface="Calibri" panose="020F0502020204030204" pitchFamily="34" charset="0"/>
                <a:cs typeface="Times New Roman" panose="02020603050405020304" pitchFamily="18" charset="0"/>
              </a:rPr>
              <a:t> </a:t>
            </a:r>
            <a:r>
              <a:rPr lang="en-US" sz="1800" dirty="0" smtClean="0">
                <a:latin typeface="Calibri" panose="020F0502020204030204" pitchFamily="34" charset="0"/>
                <a:ea typeface="Calibri" panose="020F0502020204030204" pitchFamily="34" charset="0"/>
                <a:cs typeface="Times New Roman" panose="02020603050405020304" pitchFamily="18" charset="0"/>
              </a:rPr>
              <a:t>(</a:t>
            </a:r>
            <a:r>
              <a:rPr lang="en-US" sz="1800" dirty="0" err="1" smtClean="0">
                <a:latin typeface="Calibri" panose="020F0502020204030204" pitchFamily="34" charset="0"/>
                <a:ea typeface="Calibri" panose="020F0502020204030204" pitchFamily="34" charset="0"/>
                <a:cs typeface="Times New Roman" panose="02020603050405020304" pitchFamily="18" charset="0"/>
              </a:rPr>
              <a:t>voorbeeld</a:t>
            </a:r>
            <a:r>
              <a:rPr lang="en-US" sz="1800" dirty="0">
                <a:latin typeface="Calibri" panose="020F0502020204030204" pitchFamily="34" charset="0"/>
                <a:ea typeface="Calibri" panose="020F0502020204030204" pitchFamily="34" charset="0"/>
                <a:cs typeface="Times New Roman" panose="02020603050405020304" pitchFamily="18" charset="0"/>
              </a:rPr>
              <a:t>: decision support </a:t>
            </a:r>
            <a:r>
              <a:rPr lang="en-US" sz="1800" dirty="0" err="1">
                <a:latin typeface="Calibri" panose="020F0502020204030204" pitchFamily="34" charset="0"/>
                <a:ea typeface="Calibri" panose="020F0502020204030204" pitchFamily="34" charset="0"/>
                <a:cs typeface="Times New Roman" panose="02020603050405020304" pitchFamily="18" charset="0"/>
              </a:rPr>
              <a:t>systemen</a:t>
            </a:r>
            <a:r>
              <a:rPr lang="en-US" sz="1800" dirty="0">
                <a:latin typeface="Calibri" panose="020F0502020204030204" pitchFamily="34" charset="0"/>
                <a:ea typeface="Calibri" panose="020F0502020204030204" pitchFamily="34" charset="0"/>
                <a:cs typeface="Times New Roman" panose="02020603050405020304" pitchFamily="18" charset="0"/>
              </a:rPr>
              <a:t>)</a:t>
            </a:r>
            <a:endParaRPr lang="nl-BE" sz="1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endParaRPr lang="nl-BE" sz="18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US" sz="1800" dirty="0" err="1" smtClean="0">
                <a:latin typeface="Calibri" panose="020F0502020204030204" pitchFamily="34" charset="0"/>
                <a:ea typeface="Calibri" panose="020F0502020204030204" pitchFamily="34" charset="0"/>
                <a:cs typeface="Times New Roman" panose="02020603050405020304" pitchFamily="18" charset="0"/>
              </a:rPr>
              <a:t>Verhoging</a:t>
            </a:r>
            <a:r>
              <a:rPr lang="en-US" sz="1800" dirty="0" smtClean="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van de </a:t>
            </a:r>
            <a:r>
              <a:rPr lang="en-US" sz="1800" dirty="0" err="1">
                <a:latin typeface="Calibri" panose="020F0502020204030204" pitchFamily="34" charset="0"/>
                <a:ea typeface="Calibri" panose="020F0502020204030204" pitchFamily="34" charset="0"/>
                <a:cs typeface="Times New Roman" panose="02020603050405020304" pitchFamily="18" charset="0"/>
              </a:rPr>
              <a:t>relevantie</a:t>
            </a:r>
            <a:r>
              <a:rPr lang="en-US" sz="1800" dirty="0">
                <a:latin typeface="Calibri" panose="020F0502020204030204" pitchFamily="34" charset="0"/>
                <a:ea typeface="Calibri" panose="020F0502020204030204" pitchFamily="34" charset="0"/>
                <a:cs typeface="Times New Roman" panose="02020603050405020304" pitchFamily="18" charset="0"/>
              </a:rPr>
              <a:t> van </a:t>
            </a:r>
            <a:r>
              <a:rPr lang="en-US" sz="1800" dirty="0" err="1">
                <a:latin typeface="Calibri" panose="020F0502020204030204" pitchFamily="34" charset="0"/>
                <a:ea typeface="Calibri" panose="020F0502020204030204" pitchFamily="34" charset="0"/>
                <a:cs typeface="Times New Roman" panose="02020603050405020304" pitchFamily="18" charset="0"/>
              </a:rPr>
              <a:t>gegevens</a:t>
            </a:r>
            <a:r>
              <a:rPr lang="en-US" sz="1800" dirty="0">
                <a:latin typeface="Calibri" panose="020F0502020204030204" pitchFamily="34" charset="0"/>
                <a:ea typeface="Calibri" panose="020F0502020204030204" pitchFamily="34" charset="0"/>
                <a:cs typeface="Times New Roman" panose="02020603050405020304" pitchFamily="18" charset="0"/>
              </a:rPr>
              <a:t> (minder </a:t>
            </a:r>
            <a:r>
              <a:rPr lang="en-US" sz="1800" dirty="0" err="1">
                <a:latin typeface="Calibri" panose="020F0502020204030204" pitchFamily="34" charset="0"/>
                <a:ea typeface="Calibri" panose="020F0502020204030204" pitchFamily="34" charset="0"/>
                <a:cs typeface="Times New Roman" panose="02020603050405020304" pitchFamily="18" charset="0"/>
              </a:rPr>
              <a:t>vorm</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meer</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inhoud</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SumEHR</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en</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bevordering</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codering</a:t>
            </a:r>
            <a:r>
              <a:rPr lang="en-US" sz="1800" dirty="0">
                <a:latin typeface="Calibri" panose="020F0502020204030204" pitchFamily="34" charset="0"/>
                <a:ea typeface="Calibri" panose="020F0502020204030204" pitchFamily="34" charset="0"/>
                <a:cs typeface="Times New Roman" panose="02020603050405020304" pitchFamily="18" charset="0"/>
              </a:rPr>
              <a:t> van </a:t>
            </a:r>
            <a:r>
              <a:rPr lang="en-US" sz="1800" dirty="0" err="1">
                <a:latin typeface="Calibri" panose="020F0502020204030204" pitchFamily="34" charset="0"/>
                <a:ea typeface="Calibri" panose="020F0502020204030204" pitchFamily="34" charset="0"/>
                <a:cs typeface="Times New Roman" panose="02020603050405020304" pitchFamily="18" charset="0"/>
              </a:rPr>
              <a:t>gegevens</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SnoMed</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Loinc</a:t>
            </a:r>
            <a:r>
              <a:rPr lang="en-US" sz="1800" dirty="0">
                <a:latin typeface="Calibri" panose="020F0502020204030204" pitchFamily="34" charset="0"/>
                <a:ea typeface="Calibri" panose="020F0502020204030204" pitchFamily="34" charset="0"/>
                <a:cs typeface="Times New Roman" panose="02020603050405020304" pitchFamily="18" charset="0"/>
              </a:rPr>
              <a:t>...)</a:t>
            </a:r>
            <a:endParaRPr lang="nl-BE" sz="1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endParaRPr lang="nl-BE" sz="18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US" sz="1800" dirty="0" err="1" smtClean="0">
                <a:latin typeface="Calibri" panose="020F0502020204030204" pitchFamily="34" charset="0"/>
                <a:ea typeface="Calibri" panose="020F0502020204030204" pitchFamily="34" charset="0"/>
                <a:cs typeface="Times New Roman" panose="02020603050405020304" pitchFamily="18" charset="0"/>
              </a:rPr>
              <a:t>Alignering</a:t>
            </a:r>
            <a:r>
              <a:rPr lang="en-US" sz="1800" dirty="0" smtClean="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met </a:t>
            </a:r>
            <a:r>
              <a:rPr lang="en-US" sz="1800" dirty="0" err="1">
                <a:latin typeface="Calibri" panose="020F0502020204030204" pitchFamily="34" charset="0"/>
                <a:ea typeface="Calibri" panose="020F0502020204030204" pitchFamily="34" charset="0"/>
                <a:cs typeface="Times New Roman" panose="02020603050405020304" pitchFamily="18" charset="0"/>
              </a:rPr>
              <a:t>Europese</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en</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internationale</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initiatieven</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internationale</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standaarden</a:t>
            </a:r>
            <a:r>
              <a:rPr lang="en-US" sz="1800" dirty="0">
                <a:latin typeface="Calibri" panose="020F0502020204030204" pitchFamily="34" charset="0"/>
                <a:ea typeface="Calibri" panose="020F0502020204030204" pitchFamily="34" charset="0"/>
                <a:cs typeface="Times New Roman" panose="02020603050405020304" pitchFamily="18" charset="0"/>
              </a:rPr>
              <a:t>; cross border </a:t>
            </a:r>
            <a:r>
              <a:rPr lang="en-US" sz="1800" dirty="0" err="1">
                <a:latin typeface="Calibri" panose="020F0502020204030204" pitchFamily="34" charset="0"/>
                <a:ea typeface="Calibri" panose="020F0502020204030204" pitchFamily="34" charset="0"/>
                <a:cs typeface="Times New Roman" panose="02020603050405020304" pitchFamily="18" charset="0"/>
              </a:rPr>
              <a:t>gegevensuitwisseling</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bijv</a:t>
            </a:r>
            <a:r>
              <a:rPr lang="en-US" sz="1800" dirty="0">
                <a:latin typeface="Calibri" panose="020F0502020204030204" pitchFamily="34" charset="0"/>
                <a:ea typeface="Calibri" panose="020F0502020204030204" pitchFamily="34" charset="0"/>
                <a:cs typeface="Times New Roman" panose="02020603050405020304" pitchFamily="18" charset="0"/>
              </a:rPr>
              <a:t> in het </a:t>
            </a:r>
            <a:r>
              <a:rPr lang="en-US" sz="1800" dirty="0" err="1">
                <a:latin typeface="Calibri" panose="020F0502020204030204" pitchFamily="34" charset="0"/>
                <a:ea typeface="Calibri" panose="020F0502020204030204" pitchFamily="34" charset="0"/>
                <a:cs typeface="Times New Roman" panose="02020603050405020304" pitchFamily="18" charset="0"/>
              </a:rPr>
              <a:t>kader</a:t>
            </a:r>
            <a:r>
              <a:rPr lang="en-US" sz="1800" dirty="0">
                <a:latin typeface="Calibri" panose="020F0502020204030204" pitchFamily="34" charset="0"/>
                <a:ea typeface="Calibri" panose="020F0502020204030204" pitchFamily="34" charset="0"/>
                <a:cs typeface="Times New Roman" panose="02020603050405020304" pitchFamily="18" charset="0"/>
              </a:rPr>
              <a:t> European Reference Networks)</a:t>
            </a:r>
            <a:endParaRPr lang="nl-BE" sz="1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endParaRPr lang="nl-BE" sz="18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US" sz="1800" dirty="0" err="1" smtClean="0">
                <a:latin typeface="Calibri" panose="020F0502020204030204" pitchFamily="34" charset="0"/>
                <a:ea typeface="Calibri" panose="020F0502020204030204" pitchFamily="34" charset="0"/>
                <a:cs typeface="Times New Roman" panose="02020603050405020304" pitchFamily="18" charset="0"/>
              </a:rPr>
              <a:t>Ontwikkeling</a:t>
            </a:r>
            <a:r>
              <a:rPr lang="en-US" sz="1800" dirty="0" smtClean="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databeleid</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cfr</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investeringspact</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err="1">
                <a:latin typeface="Calibri" panose="020F0502020204030204" pitchFamily="34" charset="0"/>
                <a:ea typeface="Calibri" panose="020F0502020204030204" pitchFamily="34" charset="0"/>
                <a:cs typeface="Times New Roman" panose="02020603050405020304" pitchFamily="18" charset="0"/>
              </a:rPr>
              <a:t>regering</a:t>
            </a:r>
            <a:r>
              <a:rPr lang="en-US" sz="1800" dirty="0">
                <a:latin typeface="Calibri" panose="020F0502020204030204" pitchFamily="34" charset="0"/>
                <a:ea typeface="Calibri" panose="020F0502020204030204" pitchFamily="34" charset="0"/>
                <a:cs typeface="Times New Roman" panose="02020603050405020304" pitchFamily="18" charset="0"/>
              </a:rPr>
              <a:t> Michel)</a:t>
            </a:r>
            <a:endParaRPr lang="nl-BE"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74800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54</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sp>
        <p:nvSpPr>
          <p:cNvPr id="6"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wat brengt de toekomst?</a:t>
            </a:r>
            <a:endParaRPr lang="nl-BE" sz="2400" kern="0" dirty="0"/>
          </a:p>
        </p:txBody>
      </p:sp>
      <p:sp>
        <p:nvSpPr>
          <p:cNvPr id="2" name="Rechthoek 1"/>
          <p:cNvSpPr/>
          <p:nvPr/>
        </p:nvSpPr>
        <p:spPr>
          <a:xfrm>
            <a:off x="1099696" y="1584553"/>
            <a:ext cx="7681666" cy="492443"/>
          </a:xfrm>
          <a:prstGeom prst="rect">
            <a:avLst/>
          </a:prstGeom>
        </p:spPr>
        <p:txBody>
          <a:bodyPr wrap="square">
            <a:spAutoFit/>
          </a:bodyPr>
          <a:lstStyle/>
          <a:p>
            <a:r>
              <a:rPr lang="nl-BE" sz="2600" b="1" dirty="0"/>
              <a:t>Schrijft de dokter je binnenkort een app voor?</a:t>
            </a:r>
            <a:endParaRPr lang="nl-BE" sz="2600" b="1" dirty="0">
              <a:effectLst/>
            </a:endParaRPr>
          </a:p>
        </p:txBody>
      </p:sp>
      <p:sp>
        <p:nvSpPr>
          <p:cNvPr id="3" name="Rechthoek 2"/>
          <p:cNvSpPr/>
          <p:nvPr/>
        </p:nvSpPr>
        <p:spPr>
          <a:xfrm>
            <a:off x="1043608" y="2450749"/>
            <a:ext cx="7398568" cy="2554545"/>
          </a:xfrm>
          <a:prstGeom prst="rect">
            <a:avLst/>
          </a:prstGeom>
        </p:spPr>
        <p:txBody>
          <a:bodyPr wrap="square">
            <a:spAutoFit/>
          </a:bodyPr>
          <a:lstStyle/>
          <a:p>
            <a:r>
              <a:rPr lang="nl-BE" sz="2000" b="1" dirty="0"/>
              <a:t>Apps om te diëten, sporten of je bloeddruk te meten: er zijn ondertussen al duizenden medische apps. Hoe vind je de weg in die wildgroei aan apps? En zal je een app op voorschrift kunnen krijgen?</a:t>
            </a:r>
            <a:endParaRPr lang="nl-BE" sz="2000" dirty="0"/>
          </a:p>
          <a:p>
            <a:r>
              <a:rPr lang="nl-BE" sz="2000" dirty="0"/>
              <a:t>We zijn al langer overtuigd van het nut van medische apps. Om te weten wat de meerwaarde én uitdagingen van gezondheidsapps zijn, hebben we tot vorig jaar een aantal </a:t>
            </a:r>
            <a:r>
              <a:rPr lang="nl-BE" sz="2000" b="1" dirty="0"/>
              <a:t>proefprojecten</a:t>
            </a:r>
            <a:r>
              <a:rPr lang="nl-BE" sz="2000" dirty="0"/>
              <a:t> opgezet. Dit kwam uit de bus.</a:t>
            </a:r>
            <a:endParaRPr lang="nl-BE" sz="2000" dirty="0">
              <a:effectLst/>
            </a:endParaRPr>
          </a:p>
        </p:txBody>
      </p:sp>
      <p:pic>
        <p:nvPicPr>
          <p:cNvPr id="7" name="Afbeelding 6"/>
          <p:cNvPicPr>
            <a:picLocks noChangeAspect="1"/>
          </p:cNvPicPr>
          <p:nvPr/>
        </p:nvPicPr>
        <p:blipFill>
          <a:blip r:embed="rId2"/>
          <a:stretch>
            <a:fillRect/>
          </a:stretch>
        </p:blipFill>
        <p:spPr>
          <a:xfrm>
            <a:off x="4067944" y="5269204"/>
            <a:ext cx="1828800" cy="857250"/>
          </a:xfrm>
          <a:prstGeom prst="rect">
            <a:avLst/>
          </a:prstGeom>
        </p:spPr>
      </p:pic>
      <p:sp>
        <p:nvSpPr>
          <p:cNvPr id="9" name="Rechthoek 8"/>
          <p:cNvSpPr/>
          <p:nvPr/>
        </p:nvSpPr>
        <p:spPr>
          <a:xfrm>
            <a:off x="1115616" y="5528552"/>
            <a:ext cx="2056845" cy="338554"/>
          </a:xfrm>
          <a:prstGeom prst="rect">
            <a:avLst/>
          </a:prstGeom>
        </p:spPr>
        <p:txBody>
          <a:bodyPr wrap="none">
            <a:spAutoFit/>
          </a:bodyPr>
          <a:lstStyle/>
          <a:p>
            <a:r>
              <a:rPr lang="nl-BE" dirty="0"/>
              <a:t>10 september, 2019 </a:t>
            </a:r>
          </a:p>
        </p:txBody>
      </p:sp>
    </p:spTree>
    <p:extLst>
      <p:ext uri="{BB962C8B-B14F-4D97-AF65-F5344CB8AC3E}">
        <p14:creationId xmlns:p14="http://schemas.microsoft.com/office/powerpoint/2010/main" val="20687098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smtClean="0"/>
              <a:t>21-06-2019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55</a:t>
            </a:fld>
            <a:endParaRPr lang="en-US" dirty="0"/>
          </a:p>
        </p:txBody>
      </p:sp>
      <p:pic>
        <p:nvPicPr>
          <p:cNvPr id="6" name="Tijdelijke aanduiding voor inhoud 5"/>
          <p:cNvPicPr>
            <a:picLocks noGrp="1" noChangeAspect="1"/>
          </p:cNvPicPr>
          <p:nvPr>
            <p:ph idx="1"/>
          </p:nvPr>
        </p:nvPicPr>
        <p:blipFill>
          <a:blip r:embed="rId2"/>
          <a:stretch>
            <a:fillRect/>
          </a:stretch>
        </p:blipFill>
        <p:spPr>
          <a:xfrm>
            <a:off x="683568" y="1484784"/>
            <a:ext cx="8280846" cy="1960321"/>
          </a:xfrm>
          <a:prstGeom prst="rect">
            <a:avLst/>
          </a:prstGeom>
        </p:spPr>
      </p:pic>
      <p:pic>
        <p:nvPicPr>
          <p:cNvPr id="7" name="Tijdelijke aanduiding voor inhoud 5"/>
          <p:cNvPicPr>
            <a:picLocks noChangeAspect="1"/>
          </p:cNvPicPr>
          <p:nvPr/>
        </p:nvPicPr>
        <p:blipFill rotWithShape="1">
          <a:blip r:embed="rId3">
            <a:extLst>
              <a:ext uri="{28A0092B-C50C-407E-A947-70E740481C1C}">
                <a14:useLocalDpi xmlns:a14="http://schemas.microsoft.com/office/drawing/2010/main" val="0"/>
              </a:ext>
            </a:extLst>
          </a:blip>
          <a:srcRect l="2306" t="8411" r="51886" b="-8411"/>
          <a:stretch/>
        </p:blipFill>
        <p:spPr bwMode="auto">
          <a:xfrm>
            <a:off x="827584" y="3716521"/>
            <a:ext cx="2952328" cy="2808124"/>
          </a:xfrm>
          <a:prstGeom prst="rect">
            <a:avLst/>
          </a:prstGeom>
          <a:noFill/>
          <a:ln w="9525">
            <a:noFill/>
            <a:miter lim="800000"/>
            <a:headEnd/>
            <a:tailEnd/>
          </a:ln>
          <a:effectLst/>
        </p:spPr>
      </p:pic>
      <p:pic>
        <p:nvPicPr>
          <p:cNvPr id="8" name="Afbeelding 7"/>
          <p:cNvPicPr>
            <a:picLocks noChangeAspect="1"/>
          </p:cNvPicPr>
          <p:nvPr/>
        </p:nvPicPr>
        <p:blipFill rotWithShape="1">
          <a:blip r:embed="rId3">
            <a:extLst>
              <a:ext uri="{28A0092B-C50C-407E-A947-70E740481C1C}">
                <a14:useLocalDpi xmlns:a14="http://schemas.microsoft.com/office/drawing/2010/main" val="0"/>
              </a:ext>
            </a:extLst>
          </a:blip>
          <a:srcRect l="49211" t="21082" r="5114" b="6623"/>
          <a:stretch/>
        </p:blipFill>
        <p:spPr>
          <a:xfrm>
            <a:off x="4499992" y="3516601"/>
            <a:ext cx="3976400" cy="2742345"/>
          </a:xfrm>
          <a:prstGeom prst="rect">
            <a:avLst/>
          </a:prstGeom>
        </p:spPr>
      </p:pic>
      <p:sp>
        <p:nvSpPr>
          <p:cNvPr id="13"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wat brengt de toekomst?</a:t>
            </a:r>
            <a:endParaRPr lang="nl-BE" sz="2400" kern="0" dirty="0"/>
          </a:p>
        </p:txBody>
      </p:sp>
    </p:spTree>
    <p:extLst>
      <p:ext uri="{BB962C8B-B14F-4D97-AF65-F5344CB8AC3E}">
        <p14:creationId xmlns:p14="http://schemas.microsoft.com/office/powerpoint/2010/main" val="33728303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smtClean="0"/>
              <a:t>21-06-2019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56</a:t>
            </a:fld>
            <a:endParaRPr lang="en-US" dirty="0"/>
          </a:p>
        </p:txBody>
      </p:sp>
      <p:sp>
        <p:nvSpPr>
          <p:cNvPr id="6" name="Tekstvak 5"/>
          <p:cNvSpPr txBox="1"/>
          <p:nvPr/>
        </p:nvSpPr>
        <p:spPr>
          <a:xfrm>
            <a:off x="827584" y="1454700"/>
            <a:ext cx="5179677" cy="1138773"/>
          </a:xfrm>
          <a:prstGeom prst="rect">
            <a:avLst/>
          </a:prstGeom>
          <a:noFill/>
        </p:spPr>
        <p:txBody>
          <a:bodyPr wrap="square" rtlCol="0">
            <a:spAutoFit/>
          </a:bodyPr>
          <a:lstStyle/>
          <a:p>
            <a:r>
              <a:rPr lang="nl-BE" sz="3400" b="1" dirty="0"/>
              <a:t>Terugbetaling medische applicaties sleept aan</a:t>
            </a:r>
            <a:endParaRPr lang="nl-BE" sz="3400" dirty="0"/>
          </a:p>
        </p:txBody>
      </p:sp>
      <p:sp>
        <p:nvSpPr>
          <p:cNvPr id="8" name="Tekstvak 7"/>
          <p:cNvSpPr txBox="1"/>
          <p:nvPr/>
        </p:nvSpPr>
        <p:spPr>
          <a:xfrm>
            <a:off x="971600" y="2708920"/>
            <a:ext cx="2808312" cy="3170099"/>
          </a:xfrm>
          <a:prstGeom prst="rect">
            <a:avLst/>
          </a:prstGeom>
          <a:noFill/>
        </p:spPr>
        <p:txBody>
          <a:bodyPr wrap="square" rtlCol="0">
            <a:spAutoFit/>
          </a:bodyPr>
          <a:lstStyle/>
          <a:p>
            <a:r>
              <a:rPr lang="nl-BE" sz="2000" dirty="0"/>
              <a:t>Wie een medische app gebruikt, betaalt die nog altijd uit eigen zak. Een concrete timing voor terugbetaling is er niet. De bouwers van de applicaties voelen zich gefnuikt in hun groei en grijpen noodgedwongen in.</a:t>
            </a:r>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2506" y="2872777"/>
            <a:ext cx="3715019" cy="2089698"/>
          </a:xfrm>
          <a:prstGeom prst="rect">
            <a:avLst/>
          </a:prstGeom>
        </p:spPr>
      </p:pic>
      <p:pic>
        <p:nvPicPr>
          <p:cNvPr id="10" name="Afbeelding 9"/>
          <p:cNvPicPr>
            <a:picLocks noChangeAspect="1"/>
          </p:cNvPicPr>
          <p:nvPr/>
        </p:nvPicPr>
        <p:blipFill>
          <a:blip r:embed="rId3"/>
          <a:stretch>
            <a:fillRect/>
          </a:stretch>
        </p:blipFill>
        <p:spPr>
          <a:xfrm>
            <a:off x="5004048" y="5445224"/>
            <a:ext cx="747304" cy="747304"/>
          </a:xfrm>
          <a:prstGeom prst="rect">
            <a:avLst/>
          </a:prstGeom>
        </p:spPr>
      </p:pic>
      <p:sp>
        <p:nvSpPr>
          <p:cNvPr id="11" name="Rechthoek 10"/>
          <p:cNvSpPr/>
          <p:nvPr/>
        </p:nvSpPr>
        <p:spPr>
          <a:xfrm>
            <a:off x="5763310" y="5879019"/>
            <a:ext cx="1300356" cy="338554"/>
          </a:xfrm>
          <a:prstGeom prst="rect">
            <a:avLst/>
          </a:prstGeom>
        </p:spPr>
        <p:txBody>
          <a:bodyPr wrap="none">
            <a:spAutoFit/>
          </a:bodyPr>
          <a:lstStyle/>
          <a:p>
            <a:r>
              <a:rPr lang="nl-BE" dirty="0"/>
              <a:t>05 juni </a:t>
            </a:r>
            <a:r>
              <a:rPr lang="nl-BE" dirty="0" smtClean="0"/>
              <a:t>2019</a:t>
            </a:r>
            <a:endParaRPr lang="nl-BE" dirty="0"/>
          </a:p>
        </p:txBody>
      </p:sp>
      <p:sp>
        <p:nvSpPr>
          <p:cNvPr id="15"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wat brengt de toekomst?</a:t>
            </a:r>
            <a:endParaRPr lang="nl-BE" sz="2400" kern="0" dirty="0"/>
          </a:p>
        </p:txBody>
      </p:sp>
    </p:spTree>
    <p:extLst>
      <p:ext uri="{BB962C8B-B14F-4D97-AF65-F5344CB8AC3E}">
        <p14:creationId xmlns:p14="http://schemas.microsoft.com/office/powerpoint/2010/main" val="34765597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57</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337" y="5399288"/>
            <a:ext cx="2948940" cy="685800"/>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033" y="1954447"/>
            <a:ext cx="6614066" cy="2304256"/>
          </a:xfrm>
          <a:prstGeom prst="rect">
            <a:avLst/>
          </a:prstGeom>
        </p:spPr>
      </p:pic>
      <p:sp>
        <p:nvSpPr>
          <p:cNvPr id="7" name="Rechthoek 6"/>
          <p:cNvSpPr/>
          <p:nvPr/>
        </p:nvSpPr>
        <p:spPr>
          <a:xfrm>
            <a:off x="1058033" y="4361899"/>
            <a:ext cx="6581031" cy="830997"/>
          </a:xfrm>
          <a:prstGeom prst="rect">
            <a:avLst/>
          </a:prstGeom>
        </p:spPr>
        <p:txBody>
          <a:bodyPr wrap="square">
            <a:spAutoFit/>
          </a:bodyPr>
          <a:lstStyle/>
          <a:p>
            <a:r>
              <a:rPr lang="en-GB" b="1" dirty="0"/>
              <a:t>The "data for better health initiative" aims to facilitate </a:t>
            </a:r>
          </a:p>
          <a:p>
            <a:r>
              <a:rPr lang="en-GB" b="1" dirty="0"/>
              <a:t>the re-use of the many existing data resources in health and health care </a:t>
            </a:r>
            <a:endParaRPr lang="en-GB" b="1" dirty="0">
              <a:effectLst/>
            </a:endParaRPr>
          </a:p>
        </p:txBody>
      </p:sp>
      <p:sp>
        <p:nvSpPr>
          <p:cNvPr id="9"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in België: wat brengt de toekomst?</a:t>
            </a:r>
            <a:endParaRPr lang="nl-BE" sz="2400" kern="0" dirty="0"/>
          </a:p>
        </p:txBody>
      </p:sp>
    </p:spTree>
    <p:extLst>
      <p:ext uri="{BB962C8B-B14F-4D97-AF65-F5344CB8AC3E}">
        <p14:creationId xmlns:p14="http://schemas.microsoft.com/office/powerpoint/2010/main" val="845725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58</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951747"/>
            <a:ext cx="4824536" cy="2591822"/>
          </a:xfrm>
          <a:prstGeom prst="rect">
            <a:avLst/>
          </a:prstGeom>
        </p:spPr>
      </p:pic>
      <p:sp>
        <p:nvSpPr>
          <p:cNvPr id="3" name="Rechthoek 2"/>
          <p:cNvSpPr/>
          <p:nvPr/>
        </p:nvSpPr>
        <p:spPr>
          <a:xfrm>
            <a:off x="5775407" y="1952797"/>
            <a:ext cx="3727314" cy="1785104"/>
          </a:xfrm>
          <a:prstGeom prst="rect">
            <a:avLst/>
          </a:prstGeom>
        </p:spPr>
        <p:txBody>
          <a:bodyPr wrap="square">
            <a:spAutoFit/>
          </a:bodyPr>
          <a:lstStyle/>
          <a:p>
            <a:r>
              <a:rPr lang="en-GB" b="1" dirty="0">
                <a:solidFill>
                  <a:srgbClr val="4ABFE4"/>
                </a:solidFill>
                <a:latin typeface="ECSquareSansPro-Bold"/>
              </a:rPr>
              <a:t>ASSESSING THE IMPACT OF DIGITAL</a:t>
            </a:r>
          </a:p>
          <a:p>
            <a:r>
              <a:rPr lang="nl-BE" b="1" dirty="0">
                <a:solidFill>
                  <a:srgbClr val="4ABFE4"/>
                </a:solidFill>
                <a:latin typeface="ECSquareSansPro-Bold"/>
              </a:rPr>
              <a:t>TRANSFORMATION OF HEALTH SERVICES</a:t>
            </a:r>
          </a:p>
          <a:p>
            <a:r>
              <a:rPr lang="nl-BE" sz="1400" dirty="0">
                <a:solidFill>
                  <a:srgbClr val="1059AD"/>
                </a:solidFill>
                <a:latin typeface="ECSquareSansPro-Medium"/>
              </a:rPr>
              <a:t>Report of </a:t>
            </a:r>
            <a:r>
              <a:rPr lang="nl-BE" sz="1400" dirty="0" err="1">
                <a:solidFill>
                  <a:srgbClr val="1059AD"/>
                </a:solidFill>
                <a:latin typeface="ECSquareSansPro-Medium"/>
              </a:rPr>
              <a:t>the</a:t>
            </a:r>
            <a:endParaRPr lang="nl-BE" sz="1400" dirty="0">
              <a:solidFill>
                <a:srgbClr val="1059AD"/>
              </a:solidFill>
              <a:latin typeface="ECSquareSansPro-Medium"/>
            </a:endParaRPr>
          </a:p>
          <a:p>
            <a:r>
              <a:rPr lang="en-GB" b="1" dirty="0">
                <a:solidFill>
                  <a:srgbClr val="0A3B93"/>
                </a:solidFill>
                <a:latin typeface="ECSquareSansPro-Bold"/>
              </a:rPr>
              <a:t>Expert Panel on effective ways of</a:t>
            </a:r>
          </a:p>
          <a:p>
            <a:r>
              <a:rPr lang="nl-BE" b="1" dirty="0" err="1">
                <a:solidFill>
                  <a:srgbClr val="0A3B93"/>
                </a:solidFill>
                <a:latin typeface="ECSquareSansPro-Bold"/>
              </a:rPr>
              <a:t>investing</a:t>
            </a:r>
            <a:r>
              <a:rPr lang="nl-BE" b="1" dirty="0">
                <a:solidFill>
                  <a:srgbClr val="0A3B93"/>
                </a:solidFill>
                <a:latin typeface="ECSquareSansPro-Bold"/>
              </a:rPr>
              <a:t> in Health (EXPH)</a:t>
            </a:r>
            <a:endParaRPr lang="nl-BE" dirty="0"/>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3676684"/>
            <a:ext cx="2301612" cy="949282"/>
          </a:xfrm>
          <a:prstGeom prst="rect">
            <a:avLst/>
          </a:prstGeom>
        </p:spPr>
      </p:pic>
      <p:sp>
        <p:nvSpPr>
          <p:cNvPr id="9" name="Rechthoek 8"/>
          <p:cNvSpPr/>
          <p:nvPr/>
        </p:nvSpPr>
        <p:spPr>
          <a:xfrm>
            <a:off x="4572000" y="5824855"/>
            <a:ext cx="4484240" cy="461665"/>
          </a:xfrm>
          <a:prstGeom prst="rect">
            <a:avLst/>
          </a:prstGeom>
        </p:spPr>
        <p:txBody>
          <a:bodyPr wrap="square">
            <a:spAutoFit/>
          </a:bodyPr>
          <a:lstStyle/>
          <a:p>
            <a:r>
              <a:rPr lang="en-GB" sz="1200" smtClean="0">
                <a:latin typeface="ECSquareSansPro-Regular"/>
              </a:rPr>
              <a:t>Luxembourg: Publications Office of the European Union, 2019</a:t>
            </a:r>
          </a:p>
          <a:p>
            <a:r>
              <a:rPr lang="nl-BE" sz="1200" smtClean="0">
                <a:latin typeface="ECSquareSansPro-Regular"/>
              </a:rPr>
              <a:t>© European Union, 2019</a:t>
            </a:r>
            <a:endParaRPr lang="nl-BE" sz="1200" dirty="0"/>
          </a:p>
        </p:txBody>
      </p:sp>
      <p:sp>
        <p:nvSpPr>
          <p:cNvPr id="11" name="Rechthoek 10"/>
          <p:cNvSpPr/>
          <p:nvPr/>
        </p:nvSpPr>
        <p:spPr>
          <a:xfrm>
            <a:off x="755576" y="4657628"/>
            <a:ext cx="8300664" cy="307777"/>
          </a:xfrm>
          <a:prstGeom prst="rect">
            <a:avLst/>
          </a:prstGeom>
        </p:spPr>
        <p:txBody>
          <a:bodyPr wrap="square">
            <a:spAutoFit/>
          </a:bodyPr>
          <a:lstStyle/>
          <a:p>
            <a:r>
              <a:rPr lang="nl-BE" sz="1400" dirty="0" smtClean="0">
                <a:solidFill>
                  <a:srgbClr val="000081"/>
                </a:solidFill>
                <a:latin typeface="Verdana" panose="020B0604030504040204" pitchFamily="34" charset="0"/>
              </a:rPr>
              <a:t>Opinion on </a:t>
            </a:r>
            <a:r>
              <a:rPr lang="en-GB" sz="1400" dirty="0" smtClean="0">
                <a:solidFill>
                  <a:srgbClr val="000081"/>
                </a:solidFill>
                <a:latin typeface="Verdana" panose="020B0604030504040204" pitchFamily="34" charset="0"/>
              </a:rPr>
              <a:t>Assessing the impact of digital transformation of health services</a:t>
            </a:r>
            <a:endParaRPr lang="nl-BE" dirty="0"/>
          </a:p>
        </p:txBody>
      </p:sp>
      <p:sp>
        <p:nvSpPr>
          <p:cNvPr id="12" name="Rechthoek 11"/>
          <p:cNvSpPr/>
          <p:nvPr/>
        </p:nvSpPr>
        <p:spPr>
          <a:xfrm>
            <a:off x="755576" y="4993572"/>
            <a:ext cx="8328792" cy="584775"/>
          </a:xfrm>
          <a:prstGeom prst="rect">
            <a:avLst/>
          </a:prstGeom>
        </p:spPr>
        <p:txBody>
          <a:bodyPr wrap="square">
            <a:spAutoFit/>
          </a:bodyPr>
          <a:lstStyle/>
          <a:p>
            <a:r>
              <a:rPr lang="en-GB" dirty="0">
                <a:latin typeface="Verdana" panose="020B0604030504040204" pitchFamily="34" charset="0"/>
              </a:rPr>
              <a:t>The impact of digitalisation of health services has been profound and is expected to </a:t>
            </a:r>
            <a:r>
              <a:rPr lang="en-GB" dirty="0" smtClean="0">
                <a:latin typeface="Verdana" panose="020B0604030504040204" pitchFamily="34" charset="0"/>
              </a:rPr>
              <a:t>be even </a:t>
            </a:r>
            <a:r>
              <a:rPr lang="en-GB" dirty="0">
                <a:latin typeface="Verdana" panose="020B0604030504040204" pitchFamily="34" charset="0"/>
              </a:rPr>
              <a:t>more profound in the future.</a:t>
            </a:r>
            <a:endParaRPr lang="nl-BE" dirty="0"/>
          </a:p>
        </p:txBody>
      </p:sp>
      <p:sp>
        <p:nvSpPr>
          <p:cNvPr id="13"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slotbeschouwingen</a:t>
            </a:r>
            <a:endParaRPr lang="nl-BE" sz="2400" kern="0" dirty="0"/>
          </a:p>
        </p:txBody>
      </p:sp>
    </p:spTree>
    <p:extLst>
      <p:ext uri="{BB962C8B-B14F-4D97-AF65-F5344CB8AC3E}">
        <p14:creationId xmlns:p14="http://schemas.microsoft.com/office/powerpoint/2010/main" val="10812857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470" y="1168420"/>
            <a:ext cx="5753738" cy="2518894"/>
          </a:xfrm>
          <a:prstGeom prst="rect">
            <a:avLst/>
          </a:prstGeom>
        </p:spPr>
      </p:pic>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59</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sp>
        <p:nvSpPr>
          <p:cNvPr id="9" name="Rechthoek 8"/>
          <p:cNvSpPr/>
          <p:nvPr/>
        </p:nvSpPr>
        <p:spPr>
          <a:xfrm>
            <a:off x="6948264" y="1700808"/>
            <a:ext cx="1478346" cy="646331"/>
          </a:xfrm>
          <a:prstGeom prst="rect">
            <a:avLst/>
          </a:prstGeom>
        </p:spPr>
        <p:txBody>
          <a:bodyPr wrap="square">
            <a:spAutoFit/>
          </a:bodyPr>
          <a:lstStyle/>
          <a:p>
            <a:r>
              <a:rPr lang="en-GB" sz="1200" dirty="0">
                <a:solidFill>
                  <a:srgbClr val="000000"/>
                </a:solidFill>
                <a:latin typeface="EncodeSans-Regular"/>
              </a:rPr>
              <a:t>Australian Digital Health </a:t>
            </a:r>
            <a:r>
              <a:rPr lang="en-GB" sz="1200" dirty="0" smtClean="0">
                <a:solidFill>
                  <a:srgbClr val="000000"/>
                </a:solidFill>
                <a:latin typeface="EncodeSans-Regular"/>
              </a:rPr>
              <a:t>Agency,</a:t>
            </a:r>
          </a:p>
          <a:p>
            <a:r>
              <a:rPr lang="nl-BE" sz="1200" dirty="0" smtClean="0"/>
              <a:t>April </a:t>
            </a:r>
            <a:r>
              <a:rPr lang="nl-BE" sz="1200" dirty="0"/>
              <a:t>2019</a:t>
            </a:r>
          </a:p>
        </p:txBody>
      </p:sp>
      <p:sp>
        <p:nvSpPr>
          <p:cNvPr id="12" name="Rechthoek 11"/>
          <p:cNvSpPr/>
          <p:nvPr/>
        </p:nvSpPr>
        <p:spPr>
          <a:xfrm>
            <a:off x="5004048" y="5945753"/>
            <a:ext cx="3551934" cy="276999"/>
          </a:xfrm>
          <a:prstGeom prst="rect">
            <a:avLst/>
          </a:prstGeom>
        </p:spPr>
        <p:txBody>
          <a:bodyPr wrap="none">
            <a:spAutoFit/>
          </a:bodyPr>
          <a:lstStyle/>
          <a:p>
            <a:r>
              <a:rPr lang="nl-BE" sz="1200" dirty="0">
                <a:latin typeface="Shaker2Lancet-Regular"/>
              </a:rPr>
              <a:t>www.thelancet.com/digital-health </a:t>
            </a:r>
            <a:r>
              <a:rPr lang="nl-BE" sz="1200" b="1" dirty="0">
                <a:latin typeface="Shaker2Lancet-Bold"/>
              </a:rPr>
              <a:t>Vol 1 </a:t>
            </a:r>
            <a:r>
              <a:rPr lang="nl-BE" sz="1200" b="1" dirty="0" err="1">
                <a:latin typeface="Shaker2Lancet-Bold"/>
              </a:rPr>
              <a:t>July</a:t>
            </a:r>
            <a:r>
              <a:rPr lang="nl-BE" sz="1200" b="1" dirty="0">
                <a:latin typeface="Shaker2Lancet-Bold"/>
              </a:rPr>
              <a:t> 2019</a:t>
            </a:r>
            <a:endParaRPr lang="nl-BE" sz="1200" dirty="0"/>
          </a:p>
        </p:txBody>
      </p:sp>
      <p:sp>
        <p:nvSpPr>
          <p:cNvPr id="16"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slotbeschouwingen</a:t>
            </a:r>
            <a:endParaRPr lang="nl-BE" sz="2400" kern="0" dirty="0"/>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6490" y="3068960"/>
            <a:ext cx="5129374" cy="2820209"/>
          </a:xfrm>
          <a:prstGeom prst="rect">
            <a:avLst/>
          </a:prstGeom>
        </p:spPr>
      </p:pic>
    </p:spTree>
    <p:extLst>
      <p:ext uri="{BB962C8B-B14F-4D97-AF65-F5344CB8AC3E}">
        <p14:creationId xmlns:p14="http://schemas.microsoft.com/office/powerpoint/2010/main" val="106469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6</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6" name="Tijdelijke aanduiding voor inhoud 5"/>
          <p:cNvPicPr>
            <a:picLocks noGrp="1" noChangeAspect="1"/>
          </p:cNvPicPr>
          <p:nvPr>
            <p:ph idx="1"/>
          </p:nvPr>
        </p:nvPicPr>
        <p:blipFill rotWithShape="1">
          <a:blip r:embed="rId2">
            <a:extLst>
              <a:ext uri="{28A0092B-C50C-407E-A947-70E740481C1C}">
                <a14:useLocalDpi xmlns:a14="http://schemas.microsoft.com/office/drawing/2010/main" val="0"/>
              </a:ext>
            </a:extLst>
          </a:blip>
          <a:srcRect l="1613" t="1841" r="1613" b="6218"/>
          <a:stretch/>
        </p:blipFill>
        <p:spPr>
          <a:xfrm>
            <a:off x="1495396" y="1016019"/>
            <a:ext cx="4536504" cy="5216981"/>
          </a:xfrm>
        </p:spPr>
      </p:pic>
      <p:sp>
        <p:nvSpPr>
          <p:cNvPr id="7"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een containerbegrip</a:t>
            </a:r>
            <a:endParaRPr lang="nl-BE" sz="2400" kern="0" dirty="0"/>
          </a:p>
        </p:txBody>
      </p:sp>
      <p:sp>
        <p:nvSpPr>
          <p:cNvPr id="10" name="Rechthoek 9"/>
          <p:cNvSpPr/>
          <p:nvPr/>
        </p:nvSpPr>
        <p:spPr>
          <a:xfrm>
            <a:off x="6150973" y="5056902"/>
            <a:ext cx="2607627" cy="1077218"/>
          </a:xfrm>
          <a:prstGeom prst="rect">
            <a:avLst/>
          </a:prstGeom>
        </p:spPr>
        <p:txBody>
          <a:bodyPr wrap="square">
            <a:spAutoFit/>
          </a:bodyPr>
          <a:lstStyle/>
          <a:p>
            <a:r>
              <a:rPr lang="en-GB" dirty="0" smtClean="0">
                <a:solidFill>
                  <a:srgbClr val="262626"/>
                </a:solidFill>
                <a:latin typeface="MaratSans-ExtralightSmallCaps"/>
              </a:rPr>
              <a:t>Classification of Digital Health Interventions, </a:t>
            </a:r>
            <a:r>
              <a:rPr lang="en-GB" dirty="0">
                <a:solidFill>
                  <a:srgbClr val="1AC0FF"/>
                </a:solidFill>
                <a:latin typeface="MaratSans-ExtralightSmallCaps"/>
              </a:rPr>
              <a:t>World Health </a:t>
            </a:r>
            <a:r>
              <a:rPr lang="en-GB" dirty="0" smtClean="0">
                <a:solidFill>
                  <a:srgbClr val="1AC0FF"/>
                </a:solidFill>
                <a:latin typeface="MaratSans-ExtralightSmallCaps"/>
              </a:rPr>
              <a:t>Organization, 2018</a:t>
            </a:r>
            <a:endParaRPr lang="nl-BE" dirty="0"/>
          </a:p>
        </p:txBody>
      </p:sp>
    </p:spTree>
    <p:extLst>
      <p:ext uri="{BB962C8B-B14F-4D97-AF65-F5344CB8AC3E}">
        <p14:creationId xmlns:p14="http://schemas.microsoft.com/office/powerpoint/2010/main" val="28910011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60</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3" name="Tijdelijke aanduiding voor inhoud 2"/>
          <p:cNvPicPr>
            <a:picLocks noGrp="1" noChangeAspect="1"/>
          </p:cNvPicPr>
          <p:nvPr>
            <p:ph idx="1"/>
          </p:nvPr>
        </p:nvPicPr>
        <p:blipFill>
          <a:blip r:embed="rId2"/>
          <a:stretch>
            <a:fillRect/>
          </a:stretch>
        </p:blipFill>
        <p:spPr>
          <a:xfrm>
            <a:off x="1046213" y="2540634"/>
            <a:ext cx="6488975" cy="2376264"/>
          </a:xfrm>
          <a:prstGeom prst="rect">
            <a:avLst/>
          </a:prstGeom>
        </p:spPr>
      </p:pic>
      <p:sp>
        <p:nvSpPr>
          <p:cNvPr id="9" name="Rechthoek 8"/>
          <p:cNvSpPr/>
          <p:nvPr/>
        </p:nvSpPr>
        <p:spPr>
          <a:xfrm>
            <a:off x="1046213" y="1864642"/>
            <a:ext cx="6712939" cy="2677656"/>
          </a:xfrm>
          <a:prstGeom prst="rect">
            <a:avLst/>
          </a:prstGeom>
        </p:spPr>
        <p:txBody>
          <a:bodyPr wrap="square">
            <a:spAutoFit/>
          </a:bodyPr>
          <a:lstStyle/>
          <a:p>
            <a:pPr algn="ctr"/>
            <a:r>
              <a:rPr lang="en-GB" sz="2400" b="1" dirty="0" smtClean="0">
                <a:latin typeface="Frutiger 45 Light"/>
              </a:rPr>
              <a:t>HEALTH </a:t>
            </a:r>
            <a:r>
              <a:rPr lang="en-GB" sz="2400" b="1" dirty="0">
                <a:latin typeface="Frutiger 45 Light"/>
              </a:rPr>
              <a:t>SYSTEMS AND POLICY ANALYSIS </a:t>
            </a:r>
            <a:endParaRPr lang="en-GB" sz="2400" dirty="0">
              <a:latin typeface="Frutiger 45 Light"/>
            </a:endParaRPr>
          </a:p>
          <a:p>
            <a:endParaRPr lang="nl-BE" sz="2400" b="1" dirty="0" smtClean="0">
              <a:latin typeface="Frutiger 45 Light"/>
            </a:endParaRPr>
          </a:p>
          <a:p>
            <a:r>
              <a:rPr lang="nl-BE" sz="2400" b="1" dirty="0" smtClean="0">
                <a:latin typeface="Frutiger 45 Light"/>
              </a:rPr>
              <a:t>POLICY </a:t>
            </a:r>
            <a:r>
              <a:rPr lang="nl-BE" sz="2400" b="1" dirty="0">
                <a:latin typeface="Frutiger 45 Light"/>
              </a:rPr>
              <a:t>BRIEF 25 </a:t>
            </a:r>
            <a:endParaRPr lang="nl-BE" sz="2400" b="1" dirty="0" smtClean="0">
              <a:latin typeface="Frutiger 45 Light"/>
            </a:endParaRPr>
          </a:p>
          <a:p>
            <a:endParaRPr lang="nl-BE" sz="2400" dirty="0">
              <a:latin typeface="Frutiger 45 Light"/>
            </a:endParaRPr>
          </a:p>
          <a:p>
            <a:r>
              <a:rPr lang="en-GB" sz="2400" b="1" dirty="0">
                <a:latin typeface="Frutiger 45 Light"/>
              </a:rPr>
              <a:t>How can eHealth improve care for people with </a:t>
            </a:r>
            <a:r>
              <a:rPr lang="en-GB" sz="2400" b="1" dirty="0" err="1">
                <a:latin typeface="Frutiger 45 Light"/>
              </a:rPr>
              <a:t>multimorbidity</a:t>
            </a:r>
            <a:r>
              <a:rPr lang="en-GB" sz="2400" b="1" dirty="0">
                <a:latin typeface="Frutiger 45 Light"/>
              </a:rPr>
              <a:t> in Europe? </a:t>
            </a:r>
            <a:endParaRPr lang="en-GB" sz="2400" dirty="0">
              <a:latin typeface="Frutiger 45 Light"/>
            </a:endParaRPr>
          </a:p>
          <a:p>
            <a:r>
              <a:rPr lang="en-GB" sz="2400" b="1" dirty="0" smtClean="0">
                <a:latin typeface="Frutiger 45 Light"/>
              </a:rPr>
              <a:t>On </a:t>
            </a:r>
            <a:r>
              <a:rPr lang="en-GB" sz="2400" b="1" dirty="0">
                <a:latin typeface="Frutiger 45 Light"/>
              </a:rPr>
              <a:t>behalf of the ICARE4EU consortium</a:t>
            </a:r>
            <a:endParaRPr lang="nl-BE" sz="2400" dirty="0"/>
          </a:p>
        </p:txBody>
      </p:sp>
      <p:pic>
        <p:nvPicPr>
          <p:cNvPr id="10" name="Afbeelding 9"/>
          <p:cNvPicPr>
            <a:picLocks noChangeAspect="1"/>
          </p:cNvPicPr>
          <p:nvPr/>
        </p:nvPicPr>
        <p:blipFill>
          <a:blip r:embed="rId3"/>
          <a:stretch>
            <a:fillRect/>
          </a:stretch>
        </p:blipFill>
        <p:spPr>
          <a:xfrm>
            <a:off x="6772660" y="5530178"/>
            <a:ext cx="1952614" cy="393361"/>
          </a:xfrm>
          <a:prstGeom prst="rect">
            <a:avLst/>
          </a:prstGeom>
        </p:spPr>
      </p:pic>
      <p:pic>
        <p:nvPicPr>
          <p:cNvPr id="11" name="Afbeelding 10"/>
          <p:cNvPicPr>
            <a:picLocks noChangeAspect="1"/>
          </p:cNvPicPr>
          <p:nvPr/>
        </p:nvPicPr>
        <p:blipFill>
          <a:blip r:embed="rId4"/>
          <a:stretch>
            <a:fillRect/>
          </a:stretch>
        </p:blipFill>
        <p:spPr>
          <a:xfrm>
            <a:off x="3707904" y="5551886"/>
            <a:ext cx="1389558" cy="613649"/>
          </a:xfrm>
          <a:prstGeom prst="rect">
            <a:avLst/>
          </a:prstGeom>
        </p:spPr>
      </p:pic>
      <p:pic>
        <p:nvPicPr>
          <p:cNvPr id="12" name="Afbeelding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412" y="5511656"/>
            <a:ext cx="1537224" cy="667960"/>
          </a:xfrm>
          <a:prstGeom prst="rect">
            <a:avLst/>
          </a:prstGeom>
        </p:spPr>
      </p:pic>
      <p:sp>
        <p:nvSpPr>
          <p:cNvPr id="16"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slotbeschouwingen</a:t>
            </a:r>
            <a:endParaRPr lang="nl-BE" sz="2400" kern="0" dirty="0"/>
          </a:p>
        </p:txBody>
      </p:sp>
    </p:spTree>
    <p:extLst>
      <p:ext uri="{BB962C8B-B14F-4D97-AF65-F5344CB8AC3E}">
        <p14:creationId xmlns:p14="http://schemas.microsoft.com/office/powerpoint/2010/main" val="23009685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61</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3" name="Tijdelijke aanduiding voor inhoud 2"/>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5301"/>
          <a:stretch/>
        </p:blipFill>
        <p:spPr>
          <a:xfrm>
            <a:off x="5119936" y="1897500"/>
            <a:ext cx="3988568" cy="1538397"/>
          </a:xfrm>
        </p:spPr>
      </p:pic>
      <p:sp>
        <p:nvSpPr>
          <p:cNvPr id="2" name="Rechthoek 1"/>
          <p:cNvSpPr/>
          <p:nvPr/>
        </p:nvSpPr>
        <p:spPr>
          <a:xfrm>
            <a:off x="631598" y="4255651"/>
            <a:ext cx="4572000" cy="1754326"/>
          </a:xfrm>
          <a:prstGeom prst="rect">
            <a:avLst/>
          </a:prstGeom>
        </p:spPr>
        <p:txBody>
          <a:bodyPr>
            <a:spAutoFit/>
          </a:bodyPr>
          <a:lstStyle/>
          <a:p>
            <a:r>
              <a:rPr lang="nl-BE" sz="3000" b="1" dirty="0">
                <a:solidFill>
                  <a:srgbClr val="FFE400"/>
                </a:solidFill>
                <a:latin typeface="Europa-Bold"/>
              </a:rPr>
              <a:t>Waarde(n)volle</a:t>
            </a:r>
          </a:p>
          <a:p>
            <a:r>
              <a:rPr lang="nl-BE" sz="3000" b="1" dirty="0">
                <a:solidFill>
                  <a:srgbClr val="FFE400"/>
                </a:solidFill>
                <a:latin typeface="Europa-Bold"/>
              </a:rPr>
              <a:t>zorgtechnologie</a:t>
            </a:r>
          </a:p>
          <a:p>
            <a:r>
              <a:rPr lang="nl-BE" b="1" dirty="0">
                <a:latin typeface="Europa-Bold"/>
              </a:rPr>
              <a:t>Een verkennend advies over de</a:t>
            </a:r>
          </a:p>
          <a:p>
            <a:r>
              <a:rPr lang="nl-BE" b="1" dirty="0">
                <a:latin typeface="Europa-Bold"/>
              </a:rPr>
              <a:t>kansen en risico’s van kunstmatige</a:t>
            </a:r>
          </a:p>
          <a:p>
            <a:r>
              <a:rPr lang="nl-BE" b="1" dirty="0">
                <a:latin typeface="Europa-Bold"/>
              </a:rPr>
              <a:t>intelligentie in de zorg</a:t>
            </a:r>
            <a:endParaRPr lang="nl-BE" dirty="0"/>
          </a:p>
        </p:txBody>
      </p:sp>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9449" y="4725144"/>
            <a:ext cx="1783080" cy="815340"/>
          </a:xfrm>
          <a:prstGeom prst="rect">
            <a:avLst/>
          </a:prstGeom>
        </p:spPr>
      </p:pic>
      <p:sp>
        <p:nvSpPr>
          <p:cNvPr id="10" name="Rechthoek 9"/>
          <p:cNvSpPr/>
          <p:nvPr/>
        </p:nvSpPr>
        <p:spPr>
          <a:xfrm>
            <a:off x="5194172" y="5540484"/>
            <a:ext cx="2430474" cy="338554"/>
          </a:xfrm>
          <a:prstGeom prst="rect">
            <a:avLst/>
          </a:prstGeom>
        </p:spPr>
        <p:txBody>
          <a:bodyPr wrap="none">
            <a:spAutoFit/>
          </a:bodyPr>
          <a:lstStyle/>
          <a:p>
            <a:r>
              <a:rPr lang="nl-BE" dirty="0">
                <a:solidFill>
                  <a:srgbClr val="2E5269"/>
                </a:solidFill>
                <a:latin typeface="RobotoSlab-Regular"/>
              </a:rPr>
              <a:t>Den Haag, februari 2019</a:t>
            </a:r>
            <a:endParaRPr lang="nl-BE" dirty="0"/>
          </a:p>
        </p:txBody>
      </p:sp>
      <p:sp>
        <p:nvSpPr>
          <p:cNvPr id="11" name="Rechthoek 10"/>
          <p:cNvSpPr/>
          <p:nvPr/>
        </p:nvSpPr>
        <p:spPr>
          <a:xfrm>
            <a:off x="611560" y="1693030"/>
            <a:ext cx="4508376" cy="2308324"/>
          </a:xfrm>
          <a:prstGeom prst="rect">
            <a:avLst/>
          </a:prstGeom>
        </p:spPr>
        <p:txBody>
          <a:bodyPr wrap="square">
            <a:spAutoFit/>
          </a:bodyPr>
          <a:lstStyle/>
          <a:p>
            <a:r>
              <a:rPr lang="en-GB" dirty="0">
                <a:solidFill>
                  <a:srgbClr val="3B3D43"/>
                </a:solidFill>
                <a:latin typeface="SimplonBPRegular"/>
              </a:rPr>
              <a:t>By any measure, Artificial Intelligence – the use of </a:t>
            </a:r>
            <a:r>
              <a:rPr lang="en-GB" dirty="0" smtClean="0">
                <a:solidFill>
                  <a:srgbClr val="3B3D43"/>
                </a:solidFill>
                <a:latin typeface="SimplonBPRegular"/>
              </a:rPr>
              <a:t>intelligent machines </a:t>
            </a:r>
            <a:r>
              <a:rPr lang="en-GB" dirty="0">
                <a:solidFill>
                  <a:srgbClr val="3B3D43"/>
                </a:solidFill>
                <a:latin typeface="SimplonBPRegular"/>
              </a:rPr>
              <a:t>to work and react like humans – is </a:t>
            </a:r>
            <a:r>
              <a:rPr lang="en-GB" dirty="0" smtClean="0">
                <a:solidFill>
                  <a:srgbClr val="3B3D43"/>
                </a:solidFill>
                <a:latin typeface="SimplonBPRegular"/>
              </a:rPr>
              <a:t>already part </a:t>
            </a:r>
            <a:r>
              <a:rPr lang="en-GB" dirty="0">
                <a:solidFill>
                  <a:srgbClr val="3B3D43"/>
                </a:solidFill>
                <a:latin typeface="SimplonBPRegular"/>
              </a:rPr>
              <a:t>of our daily </a:t>
            </a:r>
            <a:r>
              <a:rPr lang="en-GB" dirty="0" smtClean="0">
                <a:solidFill>
                  <a:srgbClr val="3B3D43"/>
                </a:solidFill>
                <a:latin typeface="SimplonBPRegular"/>
              </a:rPr>
              <a:t>lives. Facial </a:t>
            </a:r>
            <a:r>
              <a:rPr lang="en-GB" dirty="0">
                <a:solidFill>
                  <a:srgbClr val="3B3D43"/>
                </a:solidFill>
                <a:latin typeface="SimplonBPRegular"/>
              </a:rPr>
              <a:t>recognition at passport </a:t>
            </a:r>
            <a:r>
              <a:rPr lang="en-GB" dirty="0" smtClean="0">
                <a:solidFill>
                  <a:srgbClr val="3B3D43"/>
                </a:solidFill>
                <a:latin typeface="SimplonBPRegular"/>
              </a:rPr>
              <a:t>control and </a:t>
            </a:r>
            <a:r>
              <a:rPr lang="en-GB" dirty="0">
                <a:solidFill>
                  <a:srgbClr val="3B3D43"/>
                </a:solidFill>
                <a:latin typeface="SimplonBPRegular"/>
              </a:rPr>
              <a:t>voice recognition on virtual assistants such as </a:t>
            </a:r>
            <a:r>
              <a:rPr lang="en-GB" dirty="0" smtClean="0">
                <a:solidFill>
                  <a:srgbClr val="3B3D43"/>
                </a:solidFill>
                <a:latin typeface="SimplonBPRegular"/>
              </a:rPr>
              <a:t>Alexa and </a:t>
            </a:r>
            <a:r>
              <a:rPr lang="en-GB" dirty="0">
                <a:solidFill>
                  <a:srgbClr val="3B3D43"/>
                </a:solidFill>
                <a:latin typeface="SimplonBPRegular"/>
              </a:rPr>
              <a:t>Siri are already with us. Driverless cars </a:t>
            </a:r>
            <a:r>
              <a:rPr lang="en-GB" dirty="0" smtClean="0">
                <a:solidFill>
                  <a:srgbClr val="3B3D43"/>
                </a:solidFill>
                <a:latin typeface="SimplonBPRegular"/>
              </a:rPr>
              <a:t>or ‘companion’ robots </a:t>
            </a:r>
            <a:r>
              <a:rPr lang="en-GB" dirty="0">
                <a:solidFill>
                  <a:srgbClr val="3B3D43"/>
                </a:solidFill>
                <a:latin typeface="SimplonBPRegular"/>
              </a:rPr>
              <a:t>that ‘care’ for the elderly are undergoing trials </a:t>
            </a:r>
            <a:r>
              <a:rPr lang="en-GB" dirty="0" smtClean="0">
                <a:solidFill>
                  <a:srgbClr val="3B3D43"/>
                </a:solidFill>
                <a:latin typeface="SimplonBPRegular"/>
              </a:rPr>
              <a:t>and most commentators say will </a:t>
            </a:r>
            <a:r>
              <a:rPr lang="en-GB" dirty="0">
                <a:solidFill>
                  <a:srgbClr val="3B3D43"/>
                </a:solidFill>
                <a:latin typeface="SimplonBPRegular"/>
              </a:rPr>
              <a:t>be commonplace soon.</a:t>
            </a:r>
            <a:endParaRPr lang="nl-BE" dirty="0"/>
          </a:p>
        </p:txBody>
      </p:sp>
      <p:sp>
        <p:nvSpPr>
          <p:cNvPr id="13"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slotbeschouwingen</a:t>
            </a:r>
            <a:endParaRPr lang="nl-BE" sz="2400" kern="0" dirty="0"/>
          </a:p>
        </p:txBody>
      </p:sp>
    </p:spTree>
    <p:extLst>
      <p:ext uri="{BB962C8B-B14F-4D97-AF65-F5344CB8AC3E}">
        <p14:creationId xmlns:p14="http://schemas.microsoft.com/office/powerpoint/2010/main" val="15422675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62</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463" y="1935626"/>
            <a:ext cx="4422386" cy="2284090"/>
          </a:xfrm>
          <a:prstGeom prst="rect">
            <a:avLst/>
          </a:prstGeom>
        </p:spPr>
      </p:pic>
      <p:sp>
        <p:nvSpPr>
          <p:cNvPr id="9" name="Rechthoek 8"/>
          <p:cNvSpPr/>
          <p:nvPr/>
        </p:nvSpPr>
        <p:spPr>
          <a:xfrm>
            <a:off x="1979712" y="4771479"/>
            <a:ext cx="5609675" cy="430887"/>
          </a:xfrm>
          <a:prstGeom prst="rect">
            <a:avLst/>
          </a:prstGeom>
        </p:spPr>
        <p:txBody>
          <a:bodyPr wrap="square">
            <a:spAutoFit/>
          </a:bodyPr>
          <a:lstStyle/>
          <a:p>
            <a:r>
              <a:rPr lang="nl-BE" sz="2200" b="1" dirty="0">
                <a:latin typeface="RobotoSlab-Bold"/>
              </a:rPr>
              <a:t>Analyses et </a:t>
            </a:r>
            <a:r>
              <a:rPr lang="nl-BE" sz="2200" b="1" dirty="0" err="1" smtClean="0">
                <a:latin typeface="RobotoSlab-Bold"/>
              </a:rPr>
              <a:t>recommandations</a:t>
            </a:r>
            <a:r>
              <a:rPr lang="nl-BE" sz="2200" b="1" dirty="0" smtClean="0">
                <a:latin typeface="RobotoSlab-Bold"/>
              </a:rPr>
              <a:t> du </a:t>
            </a:r>
            <a:r>
              <a:rPr lang="nl-BE" sz="2200" b="1" dirty="0" err="1">
                <a:latin typeface="RobotoSlab-Bold"/>
              </a:rPr>
              <a:t>Cnom</a:t>
            </a:r>
            <a:endParaRPr lang="nl-BE" sz="2200" dirty="0"/>
          </a:p>
        </p:txBody>
      </p:sp>
      <p:sp>
        <p:nvSpPr>
          <p:cNvPr id="10" name="Rechthoek 9"/>
          <p:cNvSpPr/>
          <p:nvPr/>
        </p:nvSpPr>
        <p:spPr>
          <a:xfrm>
            <a:off x="6931178" y="5661248"/>
            <a:ext cx="1415772" cy="338554"/>
          </a:xfrm>
          <a:prstGeom prst="rect">
            <a:avLst/>
          </a:prstGeom>
        </p:spPr>
        <p:txBody>
          <a:bodyPr wrap="none">
            <a:spAutoFit/>
          </a:bodyPr>
          <a:lstStyle/>
          <a:p>
            <a:r>
              <a:rPr lang="nl-BE" b="1" dirty="0" err="1">
                <a:solidFill>
                  <a:srgbClr val="004A87"/>
                </a:solidFill>
                <a:latin typeface="RobotoSlab-Bold"/>
              </a:rPr>
              <a:t>Janvier</a:t>
            </a:r>
            <a:r>
              <a:rPr lang="nl-BE" b="1" dirty="0">
                <a:solidFill>
                  <a:srgbClr val="004A87"/>
                </a:solidFill>
                <a:latin typeface="RobotoSlab-Bold"/>
              </a:rPr>
              <a:t> 2018</a:t>
            </a:r>
            <a:endParaRPr lang="nl-BE" dirty="0"/>
          </a:p>
        </p:txBody>
      </p:sp>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2031234"/>
            <a:ext cx="2933700" cy="2118360"/>
          </a:xfrm>
          <a:prstGeom prst="rect">
            <a:avLst/>
          </a:prstGeom>
        </p:spPr>
      </p:pic>
      <p:sp>
        <p:nvSpPr>
          <p:cNvPr id="13"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slotbeschouwingen</a:t>
            </a:r>
            <a:endParaRPr lang="nl-BE" sz="2400" kern="0" dirty="0"/>
          </a:p>
        </p:txBody>
      </p:sp>
    </p:spTree>
    <p:extLst>
      <p:ext uri="{BB962C8B-B14F-4D97-AF65-F5344CB8AC3E}">
        <p14:creationId xmlns:p14="http://schemas.microsoft.com/office/powerpoint/2010/main" val="28981855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63</a:t>
            </a:fld>
            <a:endParaRPr lang="en-US"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288" y="1791059"/>
            <a:ext cx="4968552" cy="2016224"/>
          </a:xfrm>
          <a:prstGeom prst="rect">
            <a:avLst/>
          </a:prstGeom>
        </p:spPr>
      </p:pic>
      <p:sp>
        <p:nvSpPr>
          <p:cNvPr id="3" name="Rechthoek 2"/>
          <p:cNvSpPr/>
          <p:nvPr/>
        </p:nvSpPr>
        <p:spPr>
          <a:xfrm>
            <a:off x="938480" y="2619689"/>
            <a:ext cx="2592288" cy="1015663"/>
          </a:xfrm>
          <a:prstGeom prst="rect">
            <a:avLst/>
          </a:prstGeom>
        </p:spPr>
        <p:txBody>
          <a:bodyPr wrap="square">
            <a:spAutoFit/>
          </a:bodyPr>
          <a:lstStyle/>
          <a:p>
            <a:r>
              <a:rPr lang="nl-BE" sz="3000" dirty="0">
                <a:solidFill>
                  <a:srgbClr val="9E9D9D"/>
                </a:solidFill>
                <a:latin typeface="DINOT-Medium"/>
              </a:rPr>
              <a:t>De computer</a:t>
            </a:r>
          </a:p>
          <a:p>
            <a:r>
              <a:rPr lang="nl-BE" sz="3000" dirty="0">
                <a:solidFill>
                  <a:srgbClr val="9E9D9D"/>
                </a:solidFill>
                <a:latin typeface="DINOT-Medium"/>
              </a:rPr>
              <a:t>als dokter</a:t>
            </a:r>
            <a:endParaRPr lang="nl-BE" sz="3000" dirty="0"/>
          </a:p>
        </p:txBody>
      </p:sp>
      <p:sp>
        <p:nvSpPr>
          <p:cNvPr id="7" name="Rechthoek 6"/>
          <p:cNvSpPr/>
          <p:nvPr/>
        </p:nvSpPr>
        <p:spPr>
          <a:xfrm>
            <a:off x="970226" y="2094447"/>
            <a:ext cx="1994457" cy="338554"/>
          </a:xfrm>
          <a:prstGeom prst="rect">
            <a:avLst/>
          </a:prstGeom>
        </p:spPr>
        <p:txBody>
          <a:bodyPr wrap="none">
            <a:spAutoFit/>
          </a:bodyPr>
          <a:lstStyle/>
          <a:p>
            <a:r>
              <a:rPr lang="nl-BE" b="1" dirty="0">
                <a:latin typeface="DINOT-Bold"/>
              </a:rPr>
              <a:t>MENS &amp; MACHINE</a:t>
            </a:r>
            <a:endParaRPr lang="nl-BE" dirty="0"/>
          </a:p>
        </p:txBody>
      </p:sp>
      <p:sp>
        <p:nvSpPr>
          <p:cNvPr id="9" name="Rechthoek 8"/>
          <p:cNvSpPr/>
          <p:nvPr/>
        </p:nvSpPr>
        <p:spPr>
          <a:xfrm>
            <a:off x="5580112" y="5718232"/>
            <a:ext cx="1378904" cy="307777"/>
          </a:xfrm>
          <a:prstGeom prst="rect">
            <a:avLst/>
          </a:prstGeom>
        </p:spPr>
        <p:txBody>
          <a:bodyPr wrap="none">
            <a:spAutoFit/>
          </a:bodyPr>
          <a:lstStyle/>
          <a:p>
            <a:r>
              <a:rPr lang="nl-BE" sz="1400" dirty="0">
                <a:solidFill>
                  <a:srgbClr val="70706F"/>
                </a:solidFill>
                <a:latin typeface="DINOT-Black"/>
              </a:rPr>
              <a:t>Henk Maassen</a:t>
            </a:r>
            <a:endParaRPr lang="nl-BE" sz="1400" dirty="0"/>
          </a:p>
        </p:txBody>
      </p:sp>
      <p:sp>
        <p:nvSpPr>
          <p:cNvPr id="10" name="Rechthoek 9"/>
          <p:cNvSpPr/>
          <p:nvPr/>
        </p:nvSpPr>
        <p:spPr>
          <a:xfrm>
            <a:off x="938480" y="4346831"/>
            <a:ext cx="5670376" cy="1015663"/>
          </a:xfrm>
          <a:prstGeom prst="rect">
            <a:avLst/>
          </a:prstGeom>
        </p:spPr>
        <p:txBody>
          <a:bodyPr wrap="square">
            <a:spAutoFit/>
          </a:bodyPr>
          <a:lstStyle/>
          <a:p>
            <a:r>
              <a:rPr lang="nl-BE" sz="2000" dirty="0">
                <a:latin typeface="DINOT-Cond"/>
              </a:rPr>
              <a:t>Kunstmatige intelligentie lijkt ineens overal op te duiken. Wat </a:t>
            </a:r>
            <a:r>
              <a:rPr lang="nl-BE" sz="2000" dirty="0" smtClean="0">
                <a:latin typeface="DINOT-Cond"/>
              </a:rPr>
              <a:t>is het </a:t>
            </a:r>
            <a:r>
              <a:rPr lang="nl-BE" sz="2000" dirty="0">
                <a:latin typeface="DINOT-Cond"/>
              </a:rPr>
              <a:t>eigenlijk, wat kun je ermee in de geneeskunde, en wat niet</a:t>
            </a:r>
            <a:r>
              <a:rPr lang="nl-BE" sz="2000" dirty="0" smtClean="0">
                <a:latin typeface="DINOT-Cond"/>
              </a:rPr>
              <a:t>?</a:t>
            </a:r>
            <a:endParaRPr lang="nl-BE" sz="2000" dirty="0">
              <a:latin typeface="DINOT-Cond"/>
            </a:endParaRPr>
          </a:p>
        </p:txBody>
      </p:sp>
      <p:sp>
        <p:nvSpPr>
          <p:cNvPr id="11" name="Rechthoek 10"/>
          <p:cNvSpPr/>
          <p:nvPr/>
        </p:nvSpPr>
        <p:spPr>
          <a:xfrm>
            <a:off x="5580112" y="5466036"/>
            <a:ext cx="3402919" cy="307777"/>
          </a:xfrm>
          <a:prstGeom prst="rect">
            <a:avLst/>
          </a:prstGeom>
        </p:spPr>
        <p:txBody>
          <a:bodyPr wrap="none">
            <a:spAutoFit/>
          </a:bodyPr>
          <a:lstStyle/>
          <a:p>
            <a:r>
              <a:rPr lang="nl-BE" sz="1400" dirty="0">
                <a:solidFill>
                  <a:srgbClr val="70706F"/>
                </a:solidFill>
                <a:latin typeface="DINOT"/>
              </a:rPr>
              <a:t>MEDISCH CONTACT 26 </a:t>
            </a:r>
            <a:r>
              <a:rPr lang="nl-BE" sz="1400" dirty="0">
                <a:solidFill>
                  <a:srgbClr val="000000"/>
                </a:solidFill>
                <a:latin typeface="DINOT"/>
              </a:rPr>
              <a:t>| </a:t>
            </a:r>
            <a:r>
              <a:rPr lang="nl-BE" sz="1400" dirty="0">
                <a:solidFill>
                  <a:srgbClr val="70706F"/>
                </a:solidFill>
                <a:latin typeface="DINOT"/>
              </a:rPr>
              <a:t>27 JUNI 2019</a:t>
            </a:r>
            <a:endParaRPr lang="nl-BE" sz="1400" dirty="0"/>
          </a:p>
        </p:txBody>
      </p:sp>
      <p:sp>
        <p:nvSpPr>
          <p:cNvPr id="14"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slotbeschouwingen</a:t>
            </a:r>
            <a:endParaRPr lang="nl-BE" sz="2400" kern="0" dirty="0"/>
          </a:p>
        </p:txBody>
      </p:sp>
    </p:spTree>
    <p:extLst>
      <p:ext uri="{BB962C8B-B14F-4D97-AF65-F5344CB8AC3E}">
        <p14:creationId xmlns:p14="http://schemas.microsoft.com/office/powerpoint/2010/main" val="37378662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64</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168419"/>
            <a:ext cx="7344816" cy="4149790"/>
          </a:xfrm>
          <a:prstGeom prst="rect">
            <a:avLst/>
          </a:prstGeom>
        </p:spPr>
      </p:pic>
      <p:sp>
        <p:nvSpPr>
          <p:cNvPr id="9" name="Rechthoek 8"/>
          <p:cNvSpPr/>
          <p:nvPr/>
        </p:nvSpPr>
        <p:spPr>
          <a:xfrm>
            <a:off x="1115616" y="5505167"/>
            <a:ext cx="4429418" cy="369332"/>
          </a:xfrm>
          <a:prstGeom prst="rect">
            <a:avLst/>
          </a:prstGeom>
        </p:spPr>
        <p:txBody>
          <a:bodyPr wrap="none">
            <a:spAutoFit/>
          </a:bodyPr>
          <a:lstStyle/>
          <a:p>
            <a:r>
              <a:rPr lang="nl-BE" sz="1800" b="1" dirty="0">
                <a:solidFill>
                  <a:srgbClr val="000000"/>
                </a:solidFill>
                <a:latin typeface="TMCHEU+MetaBold-Roman"/>
              </a:rPr>
              <a:t>Signalering ethiek en gezondheid </a:t>
            </a:r>
            <a:r>
              <a:rPr lang="nl-BE" sz="1800" dirty="0">
                <a:solidFill>
                  <a:srgbClr val="000000"/>
                </a:solidFill>
                <a:latin typeface="TMCHEU+MetaNormal-Roman"/>
              </a:rPr>
              <a:t>2018</a:t>
            </a:r>
            <a:endParaRPr lang="nl-BE" dirty="0"/>
          </a:p>
        </p:txBody>
      </p:sp>
      <p:pic>
        <p:nvPicPr>
          <p:cNvPr id="10" name="Afbeelding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5505167"/>
            <a:ext cx="2300104" cy="712532"/>
          </a:xfrm>
          <a:prstGeom prst="rect">
            <a:avLst/>
          </a:prstGeom>
        </p:spPr>
      </p:pic>
      <p:sp>
        <p:nvSpPr>
          <p:cNvPr id="13"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slotbeschouwingen</a:t>
            </a:r>
            <a:endParaRPr lang="nl-BE" sz="2400" kern="0" dirty="0"/>
          </a:p>
        </p:txBody>
      </p:sp>
    </p:spTree>
    <p:extLst>
      <p:ext uri="{BB962C8B-B14F-4D97-AF65-F5344CB8AC3E}">
        <p14:creationId xmlns:p14="http://schemas.microsoft.com/office/powerpoint/2010/main" val="37621024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65</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340768"/>
            <a:ext cx="8388424" cy="4718489"/>
          </a:xfrm>
          <a:prstGeom prst="rect">
            <a:avLst/>
          </a:prstGeom>
        </p:spPr>
      </p:pic>
      <p:sp>
        <p:nvSpPr>
          <p:cNvPr id="9"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slotbeschouwingen</a:t>
            </a:r>
            <a:endParaRPr lang="nl-BE" sz="2400" kern="0" dirty="0"/>
          </a:p>
        </p:txBody>
      </p:sp>
    </p:spTree>
    <p:extLst>
      <p:ext uri="{BB962C8B-B14F-4D97-AF65-F5344CB8AC3E}">
        <p14:creationId xmlns:p14="http://schemas.microsoft.com/office/powerpoint/2010/main" val="23309799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66</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sp>
        <p:nvSpPr>
          <p:cNvPr id="12" name="Rechthoek 11"/>
          <p:cNvSpPr/>
          <p:nvPr/>
        </p:nvSpPr>
        <p:spPr>
          <a:xfrm>
            <a:off x="7942390" y="5870704"/>
            <a:ext cx="1565768" cy="230832"/>
          </a:xfrm>
          <a:prstGeom prst="rect">
            <a:avLst/>
          </a:prstGeom>
        </p:spPr>
        <p:txBody>
          <a:bodyPr wrap="square">
            <a:spAutoFit/>
          </a:bodyPr>
          <a:lstStyle/>
          <a:p>
            <a:r>
              <a:rPr lang="en-GB" sz="900" dirty="0" smtClean="0">
                <a:latin typeface="OpenSans"/>
              </a:rPr>
              <a:t>15 </a:t>
            </a:r>
            <a:r>
              <a:rPr lang="nl-BE" sz="900" dirty="0" smtClean="0">
                <a:latin typeface="OpenSans"/>
              </a:rPr>
              <a:t>Feb </a:t>
            </a:r>
            <a:r>
              <a:rPr lang="nl-BE" sz="900" dirty="0" smtClean="0">
                <a:latin typeface="OpenSans"/>
              </a:rPr>
              <a:t>2019</a:t>
            </a:r>
            <a:endParaRPr lang="nl-BE" sz="900" dirty="0">
              <a:latin typeface="OpenSans"/>
            </a:endParaRPr>
          </a:p>
        </p:txBody>
      </p:sp>
      <p:sp>
        <p:nvSpPr>
          <p:cNvPr id="13"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slotbeschouwingen</a:t>
            </a:r>
            <a:endParaRPr lang="nl-BE" sz="2400" kern="0" dirty="0"/>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128498"/>
            <a:ext cx="6555026" cy="5018886"/>
          </a:xfrm>
          <a:prstGeom prst="rect">
            <a:avLst/>
          </a:prstGeom>
        </p:spPr>
      </p:pic>
    </p:spTree>
    <p:extLst>
      <p:ext uri="{BB962C8B-B14F-4D97-AF65-F5344CB8AC3E}">
        <p14:creationId xmlns:p14="http://schemas.microsoft.com/office/powerpoint/2010/main" val="11043122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5"/>
          <p:cNvSpPr>
            <a:spLocks noGrp="1"/>
          </p:cNvSpPr>
          <p:nvPr>
            <p:ph type="sldNum" sz="quarter" idx="12"/>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3A8E93EB-D354-4AC2-828C-8F89E7A7F949}" type="slidenum">
              <a:rPr lang="en-US" sz="1000" smtClean="0"/>
              <a:pPr eaLnBrk="1" hangingPunct="1"/>
              <a:t>67</a:t>
            </a:fld>
            <a:endParaRPr lang="en-US" sz="1000" smtClean="0"/>
          </a:p>
        </p:txBody>
      </p:sp>
      <p:pic>
        <p:nvPicPr>
          <p:cNvPr id="286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557338"/>
            <a:ext cx="8137525" cy="47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atum 3"/>
          <p:cNvSpPr>
            <a:spLocks noGrp="1"/>
          </p:cNvSpPr>
          <p:nvPr>
            <p:ph type="dt" sz="half" idx="10"/>
          </p:nvPr>
        </p:nvSpPr>
        <p:spPr/>
        <p:txBody>
          <a:bodyPr/>
          <a:lstStyle/>
          <a:p>
            <a:r>
              <a:rPr lang="nl-BE" dirty="0" smtClean="0"/>
              <a:t>12-0-2019</a:t>
            </a:r>
            <a:endParaRPr lang="en-US" dirty="0"/>
          </a:p>
        </p:txBody>
      </p:sp>
    </p:spTree>
    <p:extLst>
      <p:ext uri="{BB962C8B-B14F-4D97-AF65-F5344CB8AC3E}">
        <p14:creationId xmlns:p14="http://schemas.microsoft.com/office/powerpoint/2010/main" val="18324306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7</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pic>
        <p:nvPicPr>
          <p:cNvPr id="9" name="Tijdelijke aanduiding voor inhoud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016019"/>
            <a:ext cx="6525511" cy="4525963"/>
          </a:xfrm>
        </p:spPr>
      </p:pic>
      <p:sp>
        <p:nvSpPr>
          <p:cNvPr id="7"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een containerbegrip</a:t>
            </a:r>
            <a:endParaRPr lang="nl-BE" sz="2400" kern="0" dirty="0"/>
          </a:p>
        </p:txBody>
      </p:sp>
      <p:sp>
        <p:nvSpPr>
          <p:cNvPr id="11" name="Rechthoek 10"/>
          <p:cNvSpPr/>
          <p:nvPr/>
        </p:nvSpPr>
        <p:spPr>
          <a:xfrm>
            <a:off x="6586043" y="5476438"/>
            <a:ext cx="2607627" cy="1077218"/>
          </a:xfrm>
          <a:prstGeom prst="rect">
            <a:avLst/>
          </a:prstGeom>
        </p:spPr>
        <p:txBody>
          <a:bodyPr wrap="square">
            <a:spAutoFit/>
          </a:bodyPr>
          <a:lstStyle/>
          <a:p>
            <a:r>
              <a:rPr lang="en-GB" dirty="0" smtClean="0">
                <a:solidFill>
                  <a:srgbClr val="262626"/>
                </a:solidFill>
                <a:latin typeface="MaratSans-ExtralightSmallCaps"/>
              </a:rPr>
              <a:t>Classification of Digital Health Interventions, </a:t>
            </a:r>
            <a:r>
              <a:rPr lang="en-GB" dirty="0">
                <a:solidFill>
                  <a:srgbClr val="1AC0FF"/>
                </a:solidFill>
                <a:latin typeface="MaratSans-ExtralightSmallCaps"/>
              </a:rPr>
              <a:t>World Health </a:t>
            </a:r>
            <a:r>
              <a:rPr lang="en-GB" dirty="0" smtClean="0">
                <a:solidFill>
                  <a:srgbClr val="1AC0FF"/>
                </a:solidFill>
                <a:latin typeface="MaratSans-ExtralightSmallCaps"/>
              </a:rPr>
              <a:t>Organization, 2018</a:t>
            </a:r>
            <a:endParaRPr lang="nl-BE" dirty="0"/>
          </a:p>
        </p:txBody>
      </p:sp>
    </p:spTree>
    <p:extLst>
      <p:ext uri="{BB962C8B-B14F-4D97-AF65-F5344CB8AC3E}">
        <p14:creationId xmlns:p14="http://schemas.microsoft.com/office/powerpoint/2010/main" val="28443856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8</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de 10 E’s in </a:t>
            </a:r>
            <a:r>
              <a:rPr lang="nl-BE" sz="2400" kern="0" dirty="0" err="1" smtClean="0"/>
              <a:t>e-Health</a:t>
            </a:r>
            <a:endParaRPr lang="nl-BE" sz="2400" kern="0" dirty="0"/>
          </a:p>
        </p:txBody>
      </p:sp>
      <p:sp>
        <p:nvSpPr>
          <p:cNvPr id="2" name="Tijdelijke aanduiding voor inhoud 1"/>
          <p:cNvSpPr>
            <a:spLocks noGrp="1"/>
          </p:cNvSpPr>
          <p:nvPr>
            <p:ph idx="1"/>
          </p:nvPr>
        </p:nvSpPr>
        <p:spPr>
          <a:xfrm>
            <a:off x="683568" y="1092546"/>
            <a:ext cx="8280920" cy="4525963"/>
          </a:xfrm>
        </p:spPr>
        <p:txBody>
          <a:bodyPr/>
          <a:lstStyle/>
          <a:p>
            <a:pPr marL="0" indent="0">
              <a:buNone/>
            </a:pPr>
            <a:r>
              <a:rPr lang="en-GB" sz="2000" i="1" dirty="0"/>
              <a:t>The 10 e's in "e-health"</a:t>
            </a:r>
          </a:p>
          <a:p>
            <a:pPr marL="0" indent="0">
              <a:buNone/>
            </a:pPr>
            <a:r>
              <a:rPr lang="en-GB" sz="1600" dirty="0"/>
              <a:t>1. </a:t>
            </a:r>
            <a:r>
              <a:rPr lang="en-GB" sz="1600" b="1" dirty="0"/>
              <a:t>Efficiency </a:t>
            </a:r>
            <a:r>
              <a:rPr lang="en-GB" sz="1600" dirty="0"/>
              <a:t>- one of the promises of e-health is to </a:t>
            </a:r>
            <a:r>
              <a:rPr lang="en-GB" sz="1600" dirty="0" smtClean="0"/>
              <a:t>increase efficiency </a:t>
            </a:r>
            <a:r>
              <a:rPr lang="en-GB" sz="1600" dirty="0"/>
              <a:t>in health care, thereby decreasing costs. </a:t>
            </a:r>
            <a:r>
              <a:rPr lang="en-GB" sz="1600" dirty="0" smtClean="0"/>
              <a:t>One possible </a:t>
            </a:r>
            <a:r>
              <a:rPr lang="en-GB" sz="1600" dirty="0"/>
              <a:t>way of decreasing costs would be by </a:t>
            </a:r>
            <a:r>
              <a:rPr lang="en-GB" sz="1600" dirty="0" smtClean="0"/>
              <a:t>avoiding duplicative </a:t>
            </a:r>
            <a:r>
              <a:rPr lang="en-GB" sz="1600" dirty="0"/>
              <a:t>or unnecessary diagnostic or </a:t>
            </a:r>
            <a:r>
              <a:rPr lang="en-GB" sz="1600" dirty="0" smtClean="0"/>
              <a:t>therapeutic interventions</a:t>
            </a:r>
            <a:r>
              <a:rPr lang="en-GB" sz="1600" dirty="0"/>
              <a:t>, through </a:t>
            </a:r>
            <a:r>
              <a:rPr lang="en-GB" sz="1600" dirty="0" smtClean="0"/>
              <a:t>enhanced communication possibilities between </a:t>
            </a:r>
            <a:r>
              <a:rPr lang="en-GB" sz="1600" dirty="0"/>
              <a:t>health care establishments, and through </a:t>
            </a:r>
            <a:r>
              <a:rPr lang="en-GB" sz="1600" dirty="0" smtClean="0"/>
              <a:t>patient </a:t>
            </a:r>
            <a:r>
              <a:rPr lang="nl-BE" sz="1600" dirty="0" err="1" smtClean="0"/>
              <a:t>involvement</a:t>
            </a:r>
            <a:r>
              <a:rPr lang="nl-BE" sz="1600" dirty="0"/>
              <a:t>.</a:t>
            </a:r>
          </a:p>
          <a:p>
            <a:pPr marL="0" indent="0">
              <a:buNone/>
            </a:pPr>
            <a:r>
              <a:rPr lang="en-GB" sz="1600" dirty="0"/>
              <a:t>2. </a:t>
            </a:r>
            <a:r>
              <a:rPr lang="en-GB" sz="1600" b="1" dirty="0"/>
              <a:t>Enhancing quality </a:t>
            </a:r>
            <a:r>
              <a:rPr lang="en-GB" sz="1600" dirty="0"/>
              <a:t>of care - increasing efficiency </a:t>
            </a:r>
            <a:r>
              <a:rPr lang="en-GB" sz="1600" dirty="0" smtClean="0"/>
              <a:t>involves not </a:t>
            </a:r>
            <a:r>
              <a:rPr lang="en-GB" sz="1600" dirty="0"/>
              <a:t>only reducing costs, but at the same time </a:t>
            </a:r>
            <a:r>
              <a:rPr lang="en-GB" sz="1600" dirty="0" smtClean="0"/>
              <a:t>improving quality</a:t>
            </a:r>
            <a:r>
              <a:rPr lang="en-GB" sz="1600" dirty="0"/>
              <a:t>. E-health may enhance the quality of health care </a:t>
            </a:r>
            <a:r>
              <a:rPr lang="en-GB" sz="1600" dirty="0" smtClean="0"/>
              <a:t>for example </a:t>
            </a:r>
            <a:r>
              <a:rPr lang="en-GB" sz="1600" dirty="0"/>
              <a:t>by allowing comparisons between </a:t>
            </a:r>
            <a:r>
              <a:rPr lang="en-GB" sz="1600" dirty="0" smtClean="0"/>
              <a:t>different providers</a:t>
            </a:r>
            <a:r>
              <a:rPr lang="en-GB" sz="1600" dirty="0"/>
              <a:t>, involving consumers as additional power </a:t>
            </a:r>
            <a:r>
              <a:rPr lang="en-GB" sz="1600" dirty="0" smtClean="0"/>
              <a:t>for quality </a:t>
            </a:r>
            <a:r>
              <a:rPr lang="en-GB" sz="1600" dirty="0"/>
              <a:t>assurance, and directing patient streams to the </a:t>
            </a:r>
            <a:r>
              <a:rPr lang="en-GB" sz="1600" dirty="0" smtClean="0"/>
              <a:t>best </a:t>
            </a:r>
            <a:r>
              <a:rPr lang="nl-BE" sz="1600" dirty="0" err="1" smtClean="0"/>
              <a:t>quality</a:t>
            </a:r>
            <a:r>
              <a:rPr lang="nl-BE" sz="1600" dirty="0" smtClean="0"/>
              <a:t> </a:t>
            </a:r>
            <a:r>
              <a:rPr lang="nl-BE" sz="1600" dirty="0"/>
              <a:t>providers.</a:t>
            </a:r>
          </a:p>
          <a:p>
            <a:pPr marL="0" indent="0">
              <a:buNone/>
            </a:pPr>
            <a:r>
              <a:rPr lang="en-GB" sz="1600" dirty="0"/>
              <a:t>3. </a:t>
            </a:r>
            <a:r>
              <a:rPr lang="en-GB" sz="1600" b="1" dirty="0"/>
              <a:t>Evidence based </a:t>
            </a:r>
            <a:r>
              <a:rPr lang="en-GB" sz="1600" dirty="0"/>
              <a:t>- e-health interventions should </a:t>
            </a:r>
            <a:r>
              <a:rPr lang="en-GB" sz="1600" dirty="0" smtClean="0"/>
              <a:t>be evidence-based </a:t>
            </a:r>
            <a:r>
              <a:rPr lang="en-GB" sz="1600" dirty="0"/>
              <a:t>in a sense that their effectiveness </a:t>
            </a:r>
            <a:r>
              <a:rPr lang="en-GB" sz="1600" dirty="0" smtClean="0"/>
              <a:t>and efficiency </a:t>
            </a:r>
            <a:r>
              <a:rPr lang="en-GB" sz="1600" dirty="0"/>
              <a:t>should not be assumed but proven by </a:t>
            </a:r>
            <a:r>
              <a:rPr lang="en-GB" sz="1600" dirty="0" smtClean="0"/>
              <a:t>rigorous scientific </a:t>
            </a:r>
            <a:r>
              <a:rPr lang="en-GB" sz="1600" dirty="0"/>
              <a:t>evaluation. Much work still has to be done in </a:t>
            </a:r>
            <a:r>
              <a:rPr lang="en-GB" sz="1600" dirty="0" smtClean="0"/>
              <a:t>this </a:t>
            </a:r>
            <a:r>
              <a:rPr lang="nl-BE" sz="1600" dirty="0" smtClean="0"/>
              <a:t>area</a:t>
            </a:r>
            <a:r>
              <a:rPr lang="nl-BE" sz="1600" dirty="0"/>
              <a:t>.</a:t>
            </a:r>
          </a:p>
          <a:p>
            <a:pPr marL="0" indent="0">
              <a:buNone/>
            </a:pPr>
            <a:r>
              <a:rPr lang="en-GB" sz="1600" dirty="0"/>
              <a:t>4. </a:t>
            </a:r>
            <a:r>
              <a:rPr lang="en-GB" sz="1600" b="1" dirty="0"/>
              <a:t>Empowerment </a:t>
            </a:r>
            <a:r>
              <a:rPr lang="en-GB" sz="1600" dirty="0"/>
              <a:t>of consumers and patients - by making </a:t>
            </a:r>
            <a:r>
              <a:rPr lang="en-GB" sz="1600" dirty="0" smtClean="0"/>
              <a:t>the knowledge </a:t>
            </a:r>
            <a:r>
              <a:rPr lang="en-GB" sz="1600" dirty="0"/>
              <a:t>bases of medicine and personal </a:t>
            </a:r>
            <a:r>
              <a:rPr lang="en-GB" sz="1600" dirty="0" smtClean="0"/>
              <a:t>electronic records </a:t>
            </a:r>
            <a:r>
              <a:rPr lang="en-GB" sz="1600" dirty="0"/>
              <a:t>accessible to consumers over the Internet, </a:t>
            </a:r>
            <a:r>
              <a:rPr lang="en-GB" sz="1600" dirty="0" smtClean="0"/>
              <a:t>e-health opens </a:t>
            </a:r>
            <a:r>
              <a:rPr lang="en-GB" sz="1600" dirty="0"/>
              <a:t>new avenues for patient-</a:t>
            </a:r>
            <a:r>
              <a:rPr lang="en-GB" sz="1600" dirty="0" err="1"/>
              <a:t>centered</a:t>
            </a:r>
            <a:r>
              <a:rPr lang="en-GB" sz="1600" dirty="0"/>
              <a:t> medicine, </a:t>
            </a:r>
            <a:r>
              <a:rPr lang="en-GB" sz="1600" dirty="0" smtClean="0"/>
              <a:t>and </a:t>
            </a:r>
            <a:r>
              <a:rPr lang="nl-BE" sz="1600" dirty="0" err="1" smtClean="0"/>
              <a:t>enables</a:t>
            </a:r>
            <a:r>
              <a:rPr lang="nl-BE" sz="1600" dirty="0" smtClean="0"/>
              <a:t> </a:t>
            </a:r>
            <a:r>
              <a:rPr lang="nl-BE" sz="1600" dirty="0" err="1"/>
              <a:t>evidence-based</a:t>
            </a:r>
            <a:r>
              <a:rPr lang="nl-BE" sz="1600" dirty="0"/>
              <a:t> </a:t>
            </a:r>
            <a:r>
              <a:rPr lang="nl-BE" sz="1600" dirty="0" err="1"/>
              <a:t>patient</a:t>
            </a:r>
            <a:r>
              <a:rPr lang="nl-BE" sz="1600" dirty="0"/>
              <a:t> </a:t>
            </a:r>
            <a:r>
              <a:rPr lang="nl-BE" sz="1600" dirty="0" err="1"/>
              <a:t>choice</a:t>
            </a:r>
            <a:r>
              <a:rPr lang="nl-BE" sz="1600" dirty="0"/>
              <a:t>.</a:t>
            </a:r>
          </a:p>
          <a:p>
            <a:pPr marL="0" indent="0">
              <a:buNone/>
            </a:pPr>
            <a:r>
              <a:rPr lang="en-GB" sz="1600" dirty="0"/>
              <a:t>5. </a:t>
            </a:r>
            <a:r>
              <a:rPr lang="en-GB" sz="1600" b="1" dirty="0"/>
              <a:t>Encouragement </a:t>
            </a:r>
            <a:r>
              <a:rPr lang="en-GB" sz="1600" dirty="0"/>
              <a:t>of a new relationship between the </a:t>
            </a:r>
            <a:r>
              <a:rPr lang="en-GB" sz="1600" dirty="0" smtClean="0"/>
              <a:t>patient and </a:t>
            </a:r>
            <a:r>
              <a:rPr lang="en-GB" sz="1600" dirty="0"/>
              <a:t>health professional, towards a true partnership, </a:t>
            </a:r>
            <a:r>
              <a:rPr lang="en-GB" sz="1600" dirty="0" smtClean="0"/>
              <a:t>where decisions </a:t>
            </a:r>
            <a:r>
              <a:rPr lang="en-GB" sz="1600" dirty="0"/>
              <a:t>are made in a shared manner</a:t>
            </a:r>
            <a:r>
              <a:rPr lang="en-GB" sz="1600" dirty="0" smtClean="0"/>
              <a:t>.</a:t>
            </a:r>
            <a:endParaRPr lang="en-GB" sz="1600" dirty="0"/>
          </a:p>
        </p:txBody>
      </p:sp>
      <p:sp>
        <p:nvSpPr>
          <p:cNvPr id="6" name="Rechthoek 5"/>
          <p:cNvSpPr/>
          <p:nvPr/>
        </p:nvSpPr>
        <p:spPr>
          <a:xfrm>
            <a:off x="5508104" y="5949772"/>
            <a:ext cx="2949846" cy="276999"/>
          </a:xfrm>
          <a:prstGeom prst="rect">
            <a:avLst/>
          </a:prstGeom>
        </p:spPr>
        <p:txBody>
          <a:bodyPr wrap="none">
            <a:spAutoFit/>
          </a:bodyPr>
          <a:lstStyle/>
          <a:p>
            <a:r>
              <a:rPr lang="nl-BE" sz="1200" dirty="0">
                <a:latin typeface="Times New Roman" panose="02020603050405020304" pitchFamily="18" charset="0"/>
              </a:rPr>
              <a:t>J </a:t>
            </a:r>
            <a:r>
              <a:rPr lang="nl-BE" sz="1200" dirty="0" err="1">
                <a:latin typeface="Times New Roman" panose="02020603050405020304" pitchFamily="18" charset="0"/>
              </a:rPr>
              <a:t>Med</a:t>
            </a:r>
            <a:r>
              <a:rPr lang="nl-BE" sz="1200" dirty="0">
                <a:latin typeface="Times New Roman" panose="02020603050405020304" pitchFamily="18" charset="0"/>
              </a:rPr>
              <a:t> Internet </a:t>
            </a:r>
            <a:r>
              <a:rPr lang="nl-BE" sz="1200" dirty="0" err="1">
                <a:latin typeface="Times New Roman" panose="02020603050405020304" pitchFamily="18" charset="0"/>
              </a:rPr>
              <a:t>Res</a:t>
            </a:r>
            <a:r>
              <a:rPr lang="nl-BE" sz="1200" dirty="0">
                <a:latin typeface="Times New Roman" panose="02020603050405020304" pitchFamily="18" charset="0"/>
              </a:rPr>
              <a:t> 2001 | vol. 3 | </a:t>
            </a:r>
            <a:r>
              <a:rPr lang="nl-BE" sz="1200" dirty="0" err="1">
                <a:latin typeface="Times New Roman" panose="02020603050405020304" pitchFamily="18" charset="0"/>
              </a:rPr>
              <a:t>iss</a:t>
            </a:r>
            <a:r>
              <a:rPr lang="nl-BE" sz="1200" dirty="0">
                <a:latin typeface="Times New Roman" panose="02020603050405020304" pitchFamily="18" charset="0"/>
              </a:rPr>
              <a:t>. 2 | e20 </a:t>
            </a:r>
            <a:endParaRPr lang="nl-BE" sz="1200" dirty="0"/>
          </a:p>
        </p:txBody>
      </p:sp>
    </p:spTree>
    <p:extLst>
      <p:ext uri="{BB962C8B-B14F-4D97-AF65-F5344CB8AC3E}">
        <p14:creationId xmlns:p14="http://schemas.microsoft.com/office/powerpoint/2010/main" val="30547498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r>
              <a:rPr lang="nl-BE" dirty="0" smtClean="0"/>
              <a:t>12-09-2019</a:t>
            </a:r>
            <a:endParaRPr lang="en-US" dirty="0"/>
          </a:p>
        </p:txBody>
      </p:sp>
      <p:sp>
        <p:nvSpPr>
          <p:cNvPr id="5" name="Tijdelijke aanduiding voor dianummer 4"/>
          <p:cNvSpPr>
            <a:spLocks noGrp="1"/>
          </p:cNvSpPr>
          <p:nvPr>
            <p:ph type="sldNum" sz="quarter" idx="12"/>
          </p:nvPr>
        </p:nvSpPr>
        <p:spPr/>
        <p:txBody>
          <a:bodyPr/>
          <a:lstStyle/>
          <a:p>
            <a:fld id="{909BA4EE-6CAF-4A51-A20B-D390D9EBFAA8}" type="slidenum">
              <a:rPr lang="en-US" smtClean="0"/>
              <a:pPr/>
              <a:t>9</a:t>
            </a:fld>
            <a:endParaRPr lang="en-US" dirty="0"/>
          </a:p>
        </p:txBody>
      </p:sp>
      <p:sp>
        <p:nvSpPr>
          <p:cNvPr id="8" name="Titel 1"/>
          <p:cNvSpPr txBox="1">
            <a:spLocks/>
          </p:cNvSpPr>
          <p:nvPr/>
        </p:nvSpPr>
        <p:spPr bwMode="auto">
          <a:xfrm>
            <a:off x="1873624" y="2381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endParaRPr lang="nl-BE" sz="2400" kern="0" dirty="0"/>
          </a:p>
        </p:txBody>
      </p:sp>
      <p:sp>
        <p:nvSpPr>
          <p:cNvPr id="3" name="Rechthoek 2"/>
          <p:cNvSpPr/>
          <p:nvPr/>
        </p:nvSpPr>
        <p:spPr>
          <a:xfrm>
            <a:off x="647056" y="1769239"/>
            <a:ext cx="8496944" cy="3736407"/>
          </a:xfrm>
          <a:prstGeom prst="rect">
            <a:avLst/>
          </a:prstGeom>
        </p:spPr>
        <p:txBody>
          <a:bodyPr wrap="square">
            <a:spAutoFit/>
          </a:bodyPr>
          <a:lstStyle/>
          <a:p>
            <a:pPr>
              <a:spcBef>
                <a:spcPct val="20000"/>
              </a:spcBef>
            </a:pPr>
            <a:r>
              <a:rPr lang="en-GB" dirty="0">
                <a:latin typeface="+mn-lt"/>
              </a:rPr>
              <a:t>6. </a:t>
            </a:r>
            <a:r>
              <a:rPr lang="en-GB" b="1" dirty="0">
                <a:latin typeface="+mn-lt"/>
              </a:rPr>
              <a:t>Education</a:t>
            </a:r>
            <a:r>
              <a:rPr lang="en-GB" dirty="0">
                <a:latin typeface="+mn-lt"/>
              </a:rPr>
              <a:t> of physicians through online sources (continuing medical education) and consumers (health education, tailored preventive information for consumers)</a:t>
            </a:r>
          </a:p>
          <a:p>
            <a:pPr>
              <a:spcBef>
                <a:spcPct val="20000"/>
              </a:spcBef>
            </a:pPr>
            <a:r>
              <a:rPr lang="en-GB" dirty="0">
                <a:latin typeface="+mn-lt"/>
              </a:rPr>
              <a:t>7. </a:t>
            </a:r>
            <a:r>
              <a:rPr lang="en-GB" b="1" dirty="0">
                <a:latin typeface="+mn-lt"/>
              </a:rPr>
              <a:t>Enabling</a:t>
            </a:r>
            <a:r>
              <a:rPr lang="en-GB" dirty="0">
                <a:latin typeface="+mn-lt"/>
              </a:rPr>
              <a:t> information exchange and communication in a standardized way between health care establishments.</a:t>
            </a:r>
          </a:p>
          <a:p>
            <a:pPr>
              <a:spcBef>
                <a:spcPct val="20000"/>
              </a:spcBef>
            </a:pPr>
            <a:r>
              <a:rPr lang="en-GB" dirty="0">
                <a:latin typeface="+mn-lt"/>
              </a:rPr>
              <a:t>8. </a:t>
            </a:r>
            <a:r>
              <a:rPr lang="en-GB" b="1" dirty="0">
                <a:latin typeface="+mn-lt"/>
              </a:rPr>
              <a:t>Extending</a:t>
            </a:r>
            <a:r>
              <a:rPr lang="en-GB" dirty="0">
                <a:latin typeface="+mn-lt"/>
              </a:rPr>
              <a:t> the scope of health care beyond its conventional boundaries. This is meant in both a geographical sense as well as in a conceptual sense. e-health enables consumers to easily obtain health services online from global providers. These services can range from simple advice to more complex interventions or products such a pharmaceuticals.</a:t>
            </a:r>
          </a:p>
          <a:p>
            <a:pPr>
              <a:spcBef>
                <a:spcPct val="20000"/>
              </a:spcBef>
            </a:pPr>
            <a:r>
              <a:rPr lang="en-GB" dirty="0">
                <a:latin typeface="+mn-lt"/>
              </a:rPr>
              <a:t>9. </a:t>
            </a:r>
            <a:r>
              <a:rPr lang="en-GB" b="1" dirty="0">
                <a:latin typeface="+mn-lt"/>
              </a:rPr>
              <a:t>Ethics</a:t>
            </a:r>
            <a:r>
              <a:rPr lang="en-GB" dirty="0">
                <a:latin typeface="+mn-lt"/>
              </a:rPr>
              <a:t> - e-health involves new forms of patient-physician interaction and poses new challenges and threats to ethical issues such as online professional practice, informed consent, privacy and equity issues.</a:t>
            </a:r>
          </a:p>
          <a:p>
            <a:pPr>
              <a:spcBef>
                <a:spcPct val="20000"/>
              </a:spcBef>
            </a:pPr>
            <a:r>
              <a:rPr lang="en-GB" dirty="0">
                <a:latin typeface="+mn-lt"/>
              </a:rPr>
              <a:t>10. </a:t>
            </a:r>
            <a:r>
              <a:rPr lang="en-GB" b="1" dirty="0">
                <a:latin typeface="+mn-lt"/>
              </a:rPr>
              <a:t>Equity</a:t>
            </a:r>
            <a:r>
              <a:rPr lang="en-GB" dirty="0">
                <a:latin typeface="+mn-lt"/>
              </a:rPr>
              <a:t> - to make health care more equitable is one of the promises of e-health, but at the same time there is a considerable threat that e-health may deepen the gap between the "haves" and "have-nots". </a:t>
            </a:r>
            <a:endParaRPr lang="nl-BE" dirty="0">
              <a:latin typeface="+mn-lt"/>
            </a:endParaRPr>
          </a:p>
        </p:txBody>
      </p:sp>
      <p:sp>
        <p:nvSpPr>
          <p:cNvPr id="7" name="Rechthoek 6"/>
          <p:cNvSpPr/>
          <p:nvPr/>
        </p:nvSpPr>
        <p:spPr>
          <a:xfrm>
            <a:off x="5652120" y="5767000"/>
            <a:ext cx="2949846" cy="276999"/>
          </a:xfrm>
          <a:prstGeom prst="rect">
            <a:avLst/>
          </a:prstGeom>
        </p:spPr>
        <p:txBody>
          <a:bodyPr wrap="none">
            <a:spAutoFit/>
          </a:bodyPr>
          <a:lstStyle/>
          <a:p>
            <a:r>
              <a:rPr lang="nl-BE" sz="1200" dirty="0">
                <a:latin typeface="Times New Roman" panose="02020603050405020304" pitchFamily="18" charset="0"/>
              </a:rPr>
              <a:t>J </a:t>
            </a:r>
            <a:r>
              <a:rPr lang="nl-BE" sz="1200" dirty="0" err="1">
                <a:latin typeface="Times New Roman" panose="02020603050405020304" pitchFamily="18" charset="0"/>
              </a:rPr>
              <a:t>Med</a:t>
            </a:r>
            <a:r>
              <a:rPr lang="nl-BE" sz="1200" dirty="0">
                <a:latin typeface="Times New Roman" panose="02020603050405020304" pitchFamily="18" charset="0"/>
              </a:rPr>
              <a:t> Internet </a:t>
            </a:r>
            <a:r>
              <a:rPr lang="nl-BE" sz="1200" dirty="0" err="1">
                <a:latin typeface="Times New Roman" panose="02020603050405020304" pitchFamily="18" charset="0"/>
              </a:rPr>
              <a:t>Res</a:t>
            </a:r>
            <a:r>
              <a:rPr lang="nl-BE" sz="1200" dirty="0">
                <a:latin typeface="Times New Roman" panose="02020603050405020304" pitchFamily="18" charset="0"/>
              </a:rPr>
              <a:t> 2001 | vol. 3 | </a:t>
            </a:r>
            <a:r>
              <a:rPr lang="nl-BE" sz="1200" dirty="0" err="1">
                <a:latin typeface="Times New Roman" panose="02020603050405020304" pitchFamily="18" charset="0"/>
              </a:rPr>
              <a:t>iss</a:t>
            </a:r>
            <a:r>
              <a:rPr lang="nl-BE" sz="1200" dirty="0">
                <a:latin typeface="Times New Roman" panose="02020603050405020304" pitchFamily="18" charset="0"/>
              </a:rPr>
              <a:t>. 2 | e20 </a:t>
            </a:r>
            <a:endParaRPr lang="nl-BE" sz="1200" dirty="0"/>
          </a:p>
        </p:txBody>
      </p:sp>
      <p:sp>
        <p:nvSpPr>
          <p:cNvPr id="9" name="Titel 1"/>
          <p:cNvSpPr txBox="1">
            <a:spLocks/>
          </p:cNvSpPr>
          <p:nvPr/>
        </p:nvSpPr>
        <p:spPr bwMode="auto">
          <a:xfrm>
            <a:off x="2026024" y="390544"/>
            <a:ext cx="6851650" cy="7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7C92"/>
                </a:solidFill>
                <a:latin typeface="+mj-lt"/>
                <a:ea typeface="+mj-ea"/>
                <a:cs typeface="+mj-cs"/>
              </a:defRPr>
            </a:lvl1pPr>
            <a:lvl2pPr algn="ctr" rtl="0" eaLnBrk="1" fontAlgn="base" hangingPunct="1">
              <a:spcBef>
                <a:spcPct val="0"/>
              </a:spcBef>
              <a:spcAft>
                <a:spcPct val="0"/>
              </a:spcAft>
              <a:defRPr sz="2000" b="1">
                <a:solidFill>
                  <a:srgbClr val="007C92"/>
                </a:solidFill>
                <a:latin typeface="Verdana" pitchFamily="34" charset="0"/>
              </a:defRPr>
            </a:lvl2pPr>
            <a:lvl3pPr algn="ctr" rtl="0" eaLnBrk="1" fontAlgn="base" hangingPunct="1">
              <a:spcBef>
                <a:spcPct val="0"/>
              </a:spcBef>
              <a:spcAft>
                <a:spcPct val="0"/>
              </a:spcAft>
              <a:defRPr sz="2000" b="1">
                <a:solidFill>
                  <a:srgbClr val="007C92"/>
                </a:solidFill>
                <a:latin typeface="Verdana" pitchFamily="34" charset="0"/>
              </a:defRPr>
            </a:lvl3pPr>
            <a:lvl4pPr algn="ctr" rtl="0" eaLnBrk="1" fontAlgn="base" hangingPunct="1">
              <a:spcBef>
                <a:spcPct val="0"/>
              </a:spcBef>
              <a:spcAft>
                <a:spcPct val="0"/>
              </a:spcAft>
              <a:defRPr sz="2000" b="1">
                <a:solidFill>
                  <a:srgbClr val="007C92"/>
                </a:solidFill>
                <a:latin typeface="Verdana" pitchFamily="34" charset="0"/>
              </a:defRPr>
            </a:lvl4pPr>
            <a:lvl5pPr algn="ctr" rtl="0" eaLnBrk="1" fontAlgn="base" hangingPunct="1">
              <a:spcBef>
                <a:spcPct val="0"/>
              </a:spcBef>
              <a:spcAft>
                <a:spcPct val="0"/>
              </a:spcAft>
              <a:defRPr sz="2000" b="1">
                <a:solidFill>
                  <a:srgbClr val="007C92"/>
                </a:solidFill>
                <a:latin typeface="Verdana" pitchFamily="34" charset="0"/>
              </a:defRPr>
            </a:lvl5pPr>
            <a:lvl6pPr marL="457200" algn="ctr" rtl="0" eaLnBrk="1" fontAlgn="base" hangingPunct="1">
              <a:spcBef>
                <a:spcPct val="0"/>
              </a:spcBef>
              <a:spcAft>
                <a:spcPct val="0"/>
              </a:spcAft>
              <a:defRPr sz="2000" b="1">
                <a:solidFill>
                  <a:srgbClr val="007C92"/>
                </a:solidFill>
                <a:latin typeface="Verdana" pitchFamily="34" charset="0"/>
              </a:defRPr>
            </a:lvl6pPr>
            <a:lvl7pPr marL="914400" algn="ctr" rtl="0" eaLnBrk="1" fontAlgn="base" hangingPunct="1">
              <a:spcBef>
                <a:spcPct val="0"/>
              </a:spcBef>
              <a:spcAft>
                <a:spcPct val="0"/>
              </a:spcAft>
              <a:defRPr sz="2000" b="1">
                <a:solidFill>
                  <a:srgbClr val="007C92"/>
                </a:solidFill>
                <a:latin typeface="Verdana" pitchFamily="34" charset="0"/>
              </a:defRPr>
            </a:lvl7pPr>
            <a:lvl8pPr marL="1371600" algn="ctr" rtl="0" eaLnBrk="1" fontAlgn="base" hangingPunct="1">
              <a:spcBef>
                <a:spcPct val="0"/>
              </a:spcBef>
              <a:spcAft>
                <a:spcPct val="0"/>
              </a:spcAft>
              <a:defRPr sz="2000" b="1">
                <a:solidFill>
                  <a:srgbClr val="007C92"/>
                </a:solidFill>
                <a:latin typeface="Verdana" pitchFamily="34" charset="0"/>
              </a:defRPr>
            </a:lvl8pPr>
            <a:lvl9pPr marL="1828800" algn="ctr" rtl="0" eaLnBrk="1" fontAlgn="base" hangingPunct="1">
              <a:spcBef>
                <a:spcPct val="0"/>
              </a:spcBef>
              <a:spcAft>
                <a:spcPct val="0"/>
              </a:spcAft>
              <a:defRPr sz="2000" b="1">
                <a:solidFill>
                  <a:srgbClr val="007C92"/>
                </a:solidFill>
                <a:latin typeface="Verdana" pitchFamily="34" charset="0"/>
              </a:defRPr>
            </a:lvl9pPr>
          </a:lstStyle>
          <a:p>
            <a:r>
              <a:rPr lang="nl-BE" sz="2400" kern="0" dirty="0" err="1" smtClean="0"/>
              <a:t>eGezondheid</a:t>
            </a:r>
            <a:r>
              <a:rPr lang="nl-BE" sz="2400" kern="0" dirty="0" smtClean="0"/>
              <a:t>: de 10 E’s in </a:t>
            </a:r>
            <a:r>
              <a:rPr lang="nl-BE" sz="2400" kern="0" dirty="0" err="1" smtClean="0"/>
              <a:t>e-Health</a:t>
            </a:r>
            <a:endParaRPr lang="nl-BE" sz="2400" kern="0" dirty="0"/>
          </a:p>
        </p:txBody>
      </p:sp>
    </p:spTree>
    <p:extLst>
      <p:ext uri="{BB962C8B-B14F-4D97-AF65-F5344CB8AC3E}">
        <p14:creationId xmlns:p14="http://schemas.microsoft.com/office/powerpoint/2010/main" val="1128359834"/>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_RIZIV_b">
  <a:themeElements>
    <a:clrScheme name="riziv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izivnew">
      <a:majorFont>
        <a:latin typeface="Verdana"/>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ziv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izivn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izivn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izivn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izivn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izivn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izivn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izivn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izivn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izivn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izivn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izivn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PPT_RIZIV_b</Template>
  <TotalTime>0</TotalTime>
  <Words>2566</Words>
  <Application>Microsoft Office PowerPoint</Application>
  <PresentationFormat>Diavoorstelling (4:3)</PresentationFormat>
  <Paragraphs>501</Paragraphs>
  <Slides>67</Slides>
  <Notes>2</Notes>
  <HiddenSlides>0</HiddenSlides>
  <MMClips>0</MMClips>
  <ScaleCrop>false</ScaleCrop>
  <HeadingPairs>
    <vt:vector size="8" baseType="variant">
      <vt:variant>
        <vt:lpstr>Gebruikte lettertypen</vt:lpstr>
      </vt:variant>
      <vt:variant>
        <vt:i4>32</vt:i4>
      </vt:variant>
      <vt:variant>
        <vt:lpstr>Thema</vt:lpstr>
      </vt:variant>
      <vt:variant>
        <vt:i4>1</vt:i4>
      </vt:variant>
      <vt:variant>
        <vt:lpstr>Ingesloten OLE-bronprogramma's</vt:lpstr>
      </vt:variant>
      <vt:variant>
        <vt:i4>1</vt:i4>
      </vt:variant>
      <vt:variant>
        <vt:lpstr>Diatitels</vt:lpstr>
      </vt:variant>
      <vt:variant>
        <vt:i4>67</vt:i4>
      </vt:variant>
    </vt:vector>
  </HeadingPairs>
  <TitlesOfParts>
    <vt:vector size="101" baseType="lpstr">
      <vt:lpstr>Arial</vt:lpstr>
      <vt:lpstr>Arial Narrow</vt:lpstr>
      <vt:lpstr>Calibri</vt:lpstr>
      <vt:lpstr>DINOT</vt:lpstr>
      <vt:lpstr>DINOT-Black</vt:lpstr>
      <vt:lpstr>DINOT-Bold</vt:lpstr>
      <vt:lpstr>DINOT-Cond</vt:lpstr>
      <vt:lpstr>DINOT-Medium</vt:lpstr>
      <vt:lpstr>ECSquareSansCondProThin</vt:lpstr>
      <vt:lpstr>ECSquareSansPro-Bold</vt:lpstr>
      <vt:lpstr>ECSquareSansPro-Medium</vt:lpstr>
      <vt:lpstr>ECSquareSansPro-Regular</vt:lpstr>
      <vt:lpstr>EncodeSans-Regular</vt:lpstr>
      <vt:lpstr>Europa-Bold</vt:lpstr>
      <vt:lpstr>Frutiger 45 Light</vt:lpstr>
      <vt:lpstr>Marat Sans Demibold SC</vt:lpstr>
      <vt:lpstr>Marat Sans Extralight SC</vt:lpstr>
      <vt:lpstr>MaratSans-ExtralightSmallCaps</vt:lpstr>
      <vt:lpstr>MuseoSans-300</vt:lpstr>
      <vt:lpstr>OpenSans</vt:lpstr>
      <vt:lpstr>RobotoSlab-Bold</vt:lpstr>
      <vt:lpstr>RobotoSlab-Regular</vt:lpstr>
      <vt:lpstr>Shaker2Lancet-Bold</vt:lpstr>
      <vt:lpstr>Shaker2Lancet-Regular</vt:lpstr>
      <vt:lpstr>SimplonBPRegular</vt:lpstr>
      <vt:lpstr>Symbol</vt:lpstr>
      <vt:lpstr>Tahoma</vt:lpstr>
      <vt:lpstr>Times New Roman</vt:lpstr>
      <vt:lpstr>TMCHEU+MetaBold-Roman</vt:lpstr>
      <vt:lpstr>TMCHEU+MetaNormal-Roman</vt:lpstr>
      <vt:lpstr>TT15Et00</vt:lpstr>
      <vt:lpstr>Verdana</vt:lpstr>
      <vt:lpstr>PPT_RIZIV_b</vt:lpstr>
      <vt:lpstr>Worksheet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eGezondheid in België: waar staan we?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R.I.Z.I.V. - I.N.A.M.I.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SYSTEEM VAN DE REFERENTIEBEDRAGEN Evolutie over de voorbije jaren</dc:title>
  <dc:creator>mv4114</dc:creator>
  <cp:lastModifiedBy>Haesebroek Yana</cp:lastModifiedBy>
  <cp:revision>912</cp:revision>
  <cp:lastPrinted>2019-09-12T13:35:08Z</cp:lastPrinted>
  <dcterms:created xsi:type="dcterms:W3CDTF">2010-09-15T10:01:14Z</dcterms:created>
  <dcterms:modified xsi:type="dcterms:W3CDTF">2019-09-12T13:45:28Z</dcterms:modified>
</cp:coreProperties>
</file>