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82" r:id="rId2"/>
    <p:sldId id="308" r:id="rId3"/>
    <p:sldId id="309" r:id="rId4"/>
    <p:sldId id="303" r:id="rId5"/>
    <p:sldId id="304" r:id="rId6"/>
    <p:sldId id="299" r:id="rId7"/>
    <p:sldId id="300" r:id="rId8"/>
    <p:sldId id="301" r:id="rId9"/>
    <p:sldId id="305" r:id="rId10"/>
    <p:sldId id="306" r:id="rId11"/>
    <p:sldId id="307" r:id="rId12"/>
    <p:sldId id="310" r:id="rId13"/>
    <p:sldId id="298" r:id="rId14"/>
    <p:sldId id="331" r:id="rId15"/>
    <p:sldId id="311" r:id="rId16"/>
    <p:sldId id="297" r:id="rId17"/>
    <p:sldId id="283" r:id="rId18"/>
    <p:sldId id="329"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30" r:id="rId34"/>
    <p:sldId id="326" r:id="rId35"/>
    <p:sldId id="327" r:id="rId36"/>
    <p:sldId id="32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17" d="100"/>
          <a:sy n="117" d="100"/>
        </p:scale>
        <p:origin x="42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smtClean="0"/>
            <a:t>Co</a:t>
          </a:r>
          <a:r>
            <a:rPr lang="en-US" dirty="0" smtClean="0"/>
            <a:t>o</a:t>
          </a:r>
          <a:r>
            <a:rPr dirty="0" smtClean="0"/>
            <a:t>rdinati</a:t>
          </a:r>
          <a:r>
            <a:rPr lang="en-US" dirty="0" smtClean="0"/>
            <a:t>on of the electronic 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dirty="0" smtClean="0"/>
            <a:t>Portal </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US" dirty="0" smtClean="0"/>
            <a:t>Integrated user and access management system</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US" dirty="0" smtClean="0"/>
            <a:t>Management of </a:t>
          </a:r>
          <a:r>
            <a:rPr dirty="0" smtClean="0"/>
            <a:t>loggings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smtClean="0"/>
            <a:t>System </a:t>
          </a:r>
          <a:r>
            <a:rPr lang="en-US" dirty="0" smtClean="0"/>
            <a:t>for</a:t>
          </a:r>
          <a:r>
            <a:rPr dirty="0" smtClean="0"/>
            <a:t> </a:t>
          </a:r>
          <a:r>
            <a:rPr dirty="0"/>
            <a:t>end-to-end </a:t>
          </a:r>
          <a:r>
            <a:rPr lang="en-US" dirty="0"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dirty="0" smtClean="0"/>
            <a:t>Coding </a:t>
          </a:r>
          <a:r>
            <a:rPr lang="en-US" dirty="0" smtClean="0"/>
            <a:t>and</a:t>
          </a:r>
          <a:r>
            <a:rPr dirty="0" smtClean="0"/>
            <a:t> </a:t>
          </a:r>
          <a:r>
            <a:rPr dirty="0" err="1" smtClean="0"/>
            <a:t>anon</a:t>
          </a:r>
          <a:r>
            <a:rPr lang="en-US" dirty="0" err="1" smtClean="0"/>
            <a:t>y</a:t>
          </a:r>
          <a:r>
            <a:rPr dirty="0" err="1" smtClean="0"/>
            <a:t>mising</a:t>
          </a:r>
          <a:endParaRPr lang="nl-BE"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US" dirty="0" smtClean="0"/>
            <a:t>Consultation of National register and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US" dirty="0" smtClean="0"/>
            <a:t>Reference directories</a:t>
          </a:r>
          <a:r>
            <a:rPr dirty="0" smtClean="0"/>
            <a:t> (</a:t>
          </a:r>
          <a:r>
            <a:rPr lang="nl-BE" dirty="0" smtClean="0"/>
            <a:t>hub-</a:t>
          </a:r>
          <a:r>
            <a:rPr dirty="0" err="1" smtClean="0"/>
            <a:t>metahub</a:t>
          </a:r>
          <a:r>
            <a:rPr lang="nl-BE" dirty="0" smtClean="0"/>
            <a:t> system</a:t>
          </a:r>
          <a:r>
            <a:rPr dirty="0" smtClean="0"/>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6F029D55-F3C4-4B55-BA47-2A3855D24838}" type="presOf" srcId="{53250AAA-89D6-4377-B3C0-0E5BF972A3C0}" destId="{411BB13E-A3FD-42F9-8D3A-DD2DDC4A3516}" srcOrd="0" destOrd="0" presId="urn:microsoft.com/office/officeart/2008/layout/PictureStrips"/>
    <dgm:cxn modelId="{607ED0F1-DC27-41FB-A67C-724A8673BB94}"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CF7B18B8-D469-4E7A-9426-CD748ACB6A00}" type="presOf" srcId="{E7919EDD-7680-4985-B198-1CBB0F9E96AC}" destId="{7A8D609C-F894-4686-8594-F633FD78C20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5875A5CC-5403-4E63-9D89-C3B173377555}" type="presOf" srcId="{D1B0C0D0-7AB7-487B-ADF8-3BB3DD4E9EE7}" destId="{9E029134-162C-442E-A062-F55ADB999C33}" srcOrd="0" destOrd="0" presId="urn:microsoft.com/office/officeart/2008/layout/PictureStrips"/>
    <dgm:cxn modelId="{5B6B4003-61BB-47C8-A112-B3134BC120C6}" type="presOf" srcId="{66800CA2-1263-488B-9901-BF5AA9A26379}" destId="{22C56DC3-2158-416C-A2CA-0A41276F6E72}"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65949B95-8A47-42EB-AA18-13779DD0E687}" type="presOf" srcId="{3069D4A7-A9EB-432B-8415-5BE83922B144}" destId="{9C5C0C8B-F255-4694-B3C6-8BE7DBC5F7E5}" srcOrd="0" destOrd="0" presId="urn:microsoft.com/office/officeart/2008/layout/PictureStrips"/>
    <dgm:cxn modelId="{9B9B85D9-2365-4064-B28B-A316E251AD35}" type="presOf" srcId="{81FDCA61-7A32-4339-89E8-DD3704FB86F4}" destId="{6F6ACCCA-7573-4F27-BB76-D1BFA52EAEE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5F92A1C-CEF7-4C0B-9C30-3EDA2A6E2D55}"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8556"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a:t>
          </a:r>
          <a:r>
            <a:rPr lang="en-US" sz="1500" kern="1200" dirty="0" smtClean="0"/>
            <a:t>o</a:t>
          </a:r>
          <a:r>
            <a:rPr sz="1500" kern="1200" dirty="0" smtClean="0"/>
            <a:t>rdinati</a:t>
          </a:r>
          <a:r>
            <a:rPr lang="en-US" sz="1500" kern="1200" dirty="0" smtClean="0"/>
            <a:t>on of the electronic processes</a:t>
          </a:r>
          <a:endParaRPr lang="nl-BE" sz="1500" kern="1200" dirty="0"/>
        </a:p>
      </dsp:txBody>
      <dsp:txXfrm>
        <a:off x="108556" y="727056"/>
        <a:ext cx="2526744" cy="789607"/>
      </dsp:txXfrm>
    </dsp:sp>
    <dsp:sp modelId="{8B00EC11-24E0-4E0C-8101-DB576F31F9D2}">
      <dsp:nvSpPr>
        <dsp:cNvPr id="0" name=""/>
        <dsp:cNvSpPr/>
      </dsp:nvSpPr>
      <dsp:spPr>
        <a:xfrm>
          <a:off x="3275" y="613001"/>
          <a:ext cx="552725" cy="8290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4068"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Portal </a:t>
          </a:r>
          <a:endParaRPr lang="nl-BE" sz="1500" kern="1200" dirty="0"/>
        </a:p>
      </dsp:txBody>
      <dsp:txXfrm>
        <a:off x="2904068" y="727056"/>
        <a:ext cx="2526744" cy="789607"/>
      </dsp:txXfrm>
    </dsp:sp>
    <dsp:sp modelId="{17BB8C5E-ACC5-4AEA-AC3B-15C53CC548C0}">
      <dsp:nvSpPr>
        <dsp:cNvPr id="0" name=""/>
        <dsp:cNvSpPr/>
      </dsp:nvSpPr>
      <dsp:spPr>
        <a:xfrm>
          <a:off x="2798787" y="613001"/>
          <a:ext cx="552725" cy="82908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9579"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Integrated user and access management system</a:t>
          </a:r>
          <a:endParaRPr lang="nl-BE" sz="1500" kern="1200" dirty="0"/>
        </a:p>
      </dsp:txBody>
      <dsp:txXfrm>
        <a:off x="5699579" y="727056"/>
        <a:ext cx="2526744" cy="789607"/>
      </dsp:txXfrm>
    </dsp:sp>
    <dsp:sp modelId="{DEDE190B-7605-44A7-B19B-482157C4ED09}">
      <dsp:nvSpPr>
        <dsp:cNvPr id="0" name=""/>
        <dsp:cNvSpPr/>
      </dsp:nvSpPr>
      <dsp:spPr>
        <a:xfrm>
          <a:off x="5594298" y="613001"/>
          <a:ext cx="552725" cy="8290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8556"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Management of </a:t>
          </a:r>
          <a:r>
            <a:rPr sz="1500" kern="1200" dirty="0" smtClean="0"/>
            <a:t>loggings</a:t>
          </a:r>
          <a:endParaRPr lang="nl-BE" sz="1500" kern="1200" dirty="0"/>
        </a:p>
      </dsp:txBody>
      <dsp:txXfrm>
        <a:off x="108556" y="1721084"/>
        <a:ext cx="2526744" cy="789607"/>
      </dsp:txXfrm>
    </dsp:sp>
    <dsp:sp modelId="{F94043AE-FBAE-4418-8D10-10B1481C95AF}">
      <dsp:nvSpPr>
        <dsp:cNvPr id="0" name=""/>
        <dsp:cNvSpPr/>
      </dsp:nvSpPr>
      <dsp:spPr>
        <a:xfrm>
          <a:off x="3275" y="1607029"/>
          <a:ext cx="552725" cy="82908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4068"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System </a:t>
          </a:r>
          <a:r>
            <a:rPr lang="en-US" sz="1500" kern="1200" dirty="0" smtClean="0"/>
            <a:t>for</a:t>
          </a:r>
          <a:r>
            <a:rPr sz="1500" kern="1200" dirty="0" smtClean="0"/>
            <a:t> </a:t>
          </a:r>
          <a:r>
            <a:rPr sz="1500" kern="1200" dirty="0"/>
            <a:t>end-to-end </a:t>
          </a:r>
          <a:r>
            <a:rPr lang="en-US" sz="1500" kern="1200" dirty="0" smtClean="0"/>
            <a:t>encryption</a:t>
          </a:r>
          <a:endParaRPr lang="nl-BE" sz="1500" kern="1200" dirty="0"/>
        </a:p>
      </dsp:txBody>
      <dsp:txXfrm>
        <a:off x="2904068" y="1721084"/>
        <a:ext cx="2526744" cy="789607"/>
      </dsp:txXfrm>
    </dsp:sp>
    <dsp:sp modelId="{1D377189-38FA-44FB-9886-A25D865375A4}">
      <dsp:nvSpPr>
        <dsp:cNvPr id="0" name=""/>
        <dsp:cNvSpPr/>
      </dsp:nvSpPr>
      <dsp:spPr>
        <a:xfrm>
          <a:off x="2798787" y="1607029"/>
          <a:ext cx="552725" cy="8290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9579"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9579" y="1721084"/>
        <a:ext cx="2526744" cy="789607"/>
      </dsp:txXfrm>
    </dsp:sp>
    <dsp:sp modelId="{82E38FB2-A96C-4D7A-A866-6D7BE57189A0}">
      <dsp:nvSpPr>
        <dsp:cNvPr id="0" name=""/>
        <dsp:cNvSpPr/>
      </dsp:nvSpPr>
      <dsp:spPr>
        <a:xfrm>
          <a:off x="5594298" y="1607029"/>
          <a:ext cx="552725" cy="82908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8556"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8556" y="2715112"/>
        <a:ext cx="2526744" cy="789607"/>
      </dsp:txXfrm>
    </dsp:sp>
    <dsp:sp modelId="{A9E14B50-194E-4A93-B9D9-20BB56D81973}">
      <dsp:nvSpPr>
        <dsp:cNvPr id="0" name=""/>
        <dsp:cNvSpPr/>
      </dsp:nvSpPr>
      <dsp:spPr>
        <a:xfrm>
          <a:off x="3275" y="2601058"/>
          <a:ext cx="552725" cy="82908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4068"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Coding </a:t>
          </a:r>
          <a:r>
            <a:rPr lang="en-US" sz="1500" kern="1200" dirty="0" smtClean="0"/>
            <a:t>and</a:t>
          </a:r>
          <a:r>
            <a:rPr sz="1500" kern="1200" dirty="0" smtClean="0"/>
            <a:t> </a:t>
          </a:r>
          <a:r>
            <a:rPr sz="1500" kern="1200" dirty="0" err="1" smtClean="0"/>
            <a:t>anon</a:t>
          </a:r>
          <a:r>
            <a:rPr lang="en-US" sz="1500" kern="1200" dirty="0" err="1" smtClean="0"/>
            <a:t>y</a:t>
          </a:r>
          <a:r>
            <a:rPr sz="1500" kern="1200" dirty="0" err="1" smtClean="0"/>
            <a:t>mising</a:t>
          </a:r>
          <a:endParaRPr lang="nl-BE" sz="1500" kern="1200" dirty="0"/>
        </a:p>
      </dsp:txBody>
      <dsp:txXfrm>
        <a:off x="2904068" y="2715112"/>
        <a:ext cx="2526744" cy="789607"/>
      </dsp:txXfrm>
    </dsp:sp>
    <dsp:sp modelId="{70C2EA1E-D7DB-4E74-806D-4590DBE781A3}">
      <dsp:nvSpPr>
        <dsp:cNvPr id="0" name=""/>
        <dsp:cNvSpPr/>
      </dsp:nvSpPr>
      <dsp:spPr>
        <a:xfrm>
          <a:off x="2798787" y="2601058"/>
          <a:ext cx="552725" cy="82908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9579"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Consultation of National register and CBSS registers</a:t>
          </a:r>
          <a:endParaRPr lang="nl-BE" sz="1500" kern="1200" dirty="0"/>
        </a:p>
      </dsp:txBody>
      <dsp:txXfrm>
        <a:off x="5699579" y="2715112"/>
        <a:ext cx="2526744" cy="789607"/>
      </dsp:txXfrm>
    </dsp:sp>
    <dsp:sp modelId="{139FD9EA-3509-4D4C-98D4-BC741BA871D8}">
      <dsp:nvSpPr>
        <dsp:cNvPr id="0" name=""/>
        <dsp:cNvSpPr/>
      </dsp:nvSpPr>
      <dsp:spPr>
        <a:xfrm>
          <a:off x="5594298" y="2601058"/>
          <a:ext cx="552725" cy="82908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4068" y="3709140"/>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Reference directories</a:t>
          </a:r>
          <a:r>
            <a:rPr sz="1500" kern="1200" dirty="0" smtClean="0"/>
            <a:t> (</a:t>
          </a:r>
          <a:r>
            <a:rPr lang="nl-BE" sz="1500" kern="1200" dirty="0" smtClean="0"/>
            <a:t>hub-</a:t>
          </a:r>
          <a:r>
            <a:rPr sz="1500" kern="1200" dirty="0" err="1" smtClean="0"/>
            <a:t>metahub</a:t>
          </a:r>
          <a:r>
            <a:rPr lang="nl-BE" sz="1500" kern="1200" dirty="0" smtClean="0"/>
            <a:t> system</a:t>
          </a:r>
          <a:r>
            <a:rPr sz="1500" kern="1200" dirty="0" smtClean="0"/>
            <a:t>)</a:t>
          </a:r>
          <a:endParaRPr lang="nl-BE" sz="1500" kern="1200" dirty="0"/>
        </a:p>
      </dsp:txBody>
      <dsp:txXfrm>
        <a:off x="2904068" y="3709140"/>
        <a:ext cx="2526744" cy="789607"/>
      </dsp:txXfrm>
    </dsp:sp>
    <dsp:sp modelId="{763F0339-AF8A-4C55-81EF-EEBFD25A8379}">
      <dsp:nvSpPr>
        <dsp:cNvPr id="0" name=""/>
        <dsp:cNvSpPr/>
      </dsp:nvSpPr>
      <dsp:spPr>
        <a:xfrm>
          <a:off x="2798787" y="3595086"/>
          <a:ext cx="552725" cy="829087"/>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E91A5-5F65-4587-97A9-EFEE76C302EE}" type="datetimeFigureOut">
              <a:rPr lang="fr-BE" smtClean="0"/>
              <a:t>13/06/2019</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5FEA9-30EB-4AE1-9D15-2F58164AFC9B}" type="slidenum">
              <a:rPr lang="fr-BE" smtClean="0"/>
              <a:t>‹#›</a:t>
            </a:fld>
            <a:endParaRPr lang="fr-BE"/>
          </a:p>
        </p:txBody>
      </p:sp>
    </p:spTree>
    <p:extLst>
      <p:ext uri="{BB962C8B-B14F-4D97-AF65-F5344CB8AC3E}">
        <p14:creationId xmlns:p14="http://schemas.microsoft.com/office/powerpoint/2010/main" val="102865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2</a:t>
            </a:fld>
            <a:endParaRPr lang="en-GB"/>
          </a:p>
        </p:txBody>
      </p:sp>
    </p:spTree>
    <p:extLst>
      <p:ext uri="{BB962C8B-B14F-4D97-AF65-F5344CB8AC3E}">
        <p14:creationId xmlns:p14="http://schemas.microsoft.com/office/powerpoint/2010/main" val="338961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3</a:t>
            </a:fld>
            <a:endParaRPr lang="en-GB"/>
          </a:p>
        </p:txBody>
      </p:sp>
    </p:spTree>
    <p:extLst>
      <p:ext uri="{BB962C8B-B14F-4D97-AF65-F5344CB8AC3E}">
        <p14:creationId xmlns:p14="http://schemas.microsoft.com/office/powerpoint/2010/main" val="401444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395028-FA5B-420C-9F9B-AF639738EEFF}" type="slidenum">
              <a:rPr lang="nl-NL" altLang="en-US" sz="1200">
                <a:solidFill>
                  <a:srgbClr val="000000"/>
                </a:solidFill>
              </a:rPr>
              <a:pPr algn="r" eaLnBrk="1" hangingPunct="1"/>
              <a:t>4</a:t>
            </a:fld>
            <a:endParaRPr lang="nl-BE" altLang="en-US" sz="1200">
              <a:solidFill>
                <a:srgbClr val="000000"/>
              </a:solidFill>
            </a:endParaRPr>
          </a:p>
        </p:txBody>
      </p:sp>
      <p:sp>
        <p:nvSpPr>
          <p:cNvPr id="113667"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6DC74C9-80E9-4EF6-A9FE-91848821F12B}" type="slidenum">
              <a:rPr lang="nl-NL" altLang="en-US" sz="1200">
                <a:solidFill>
                  <a:srgbClr val="000000"/>
                </a:solidFill>
              </a:rPr>
              <a:pPr algn="r" eaLnBrk="1" hangingPunct="1"/>
              <a:t>4</a:t>
            </a:fld>
            <a:endParaRPr lang="nl-BE" altLang="en-US" sz="1200">
              <a:solidFill>
                <a:srgbClr val="000000"/>
              </a:solidFill>
            </a:endParaRP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72073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67B8A-CFDC-4105-B606-24023D74A009}" type="slidenum">
              <a:rPr lang="en-US" altLang="en-US" smtClean="0">
                <a:latin typeface="Calibri" pitchFamily="34" charset="0"/>
              </a:rPr>
              <a:pPr fontAlgn="base">
                <a:spcBef>
                  <a:spcPct val="0"/>
                </a:spcBef>
                <a:spcAft>
                  <a:spcPct val="0"/>
                </a:spcAft>
                <a:defRPr/>
              </a:pPr>
              <a:t>5</a:t>
            </a:fld>
            <a:endParaRPr lang="nl-BE" altLang="en-US" smtClean="0">
              <a:latin typeface="Calibri" pitchFamily="34" charset="0"/>
            </a:endParaRPr>
          </a:p>
        </p:txBody>
      </p:sp>
    </p:spTree>
    <p:extLst>
      <p:ext uri="{BB962C8B-B14F-4D97-AF65-F5344CB8AC3E}">
        <p14:creationId xmlns:p14="http://schemas.microsoft.com/office/powerpoint/2010/main" val="282034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6</a:t>
            </a:fld>
            <a:endParaRPr lang="fr-BE" dirty="0"/>
          </a:p>
        </p:txBody>
      </p:sp>
    </p:spTree>
    <p:extLst>
      <p:ext uri="{BB962C8B-B14F-4D97-AF65-F5344CB8AC3E}">
        <p14:creationId xmlns:p14="http://schemas.microsoft.com/office/powerpoint/2010/main" val="336320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28566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49039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70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CD6338-BEDF-43B6-9497-59283FC58D4F}"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23072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hyperlink" Target="http://www.plan-egezondheid.be/hom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120" y="1265211"/>
            <a:ext cx="77724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875656" y="2774426"/>
            <a:ext cx="6400800" cy="895961"/>
          </a:xfrm>
          <a:prstGeom prst="rect">
            <a:avLst/>
          </a:prstGeom>
        </p:spPr>
        <p:txBody>
          <a:bodyPr/>
          <a:lstStyle>
            <a:lvl1pPr marL="0" indent="0" algn="ctr">
              <a:buNone/>
              <a:defRPr>
                <a:solidFill>
                  <a:schemeClr val="tx1">
                    <a:tint val="75000"/>
                  </a:schemeClr>
                </a:solidFill>
              </a:defRPr>
            </a:lvl1pPr>
            <a:lvl2pPr marL="422034" indent="0" algn="ctr">
              <a:buNone/>
              <a:defRPr>
                <a:solidFill>
                  <a:schemeClr val="tx1">
                    <a:tint val="75000"/>
                  </a:schemeClr>
                </a:solidFill>
              </a:defRPr>
            </a:lvl2pPr>
            <a:lvl3pPr marL="844068" indent="0" algn="ctr">
              <a:buNone/>
              <a:defRPr>
                <a:solidFill>
                  <a:schemeClr val="tx1">
                    <a:tint val="75000"/>
                  </a:schemeClr>
                </a:solidFill>
              </a:defRPr>
            </a:lvl3pPr>
            <a:lvl4pPr marL="1266103" indent="0" algn="ctr">
              <a:buNone/>
              <a:defRPr>
                <a:solidFill>
                  <a:schemeClr val="tx1">
                    <a:tint val="75000"/>
                  </a:schemeClr>
                </a:solidFill>
              </a:defRPr>
            </a:lvl4pPr>
            <a:lvl5pPr marL="1688135" indent="0" algn="ctr">
              <a:buNone/>
              <a:defRPr>
                <a:solidFill>
                  <a:schemeClr val="tx1">
                    <a:tint val="75000"/>
                  </a:schemeClr>
                </a:solidFill>
              </a:defRPr>
            </a:lvl5pPr>
            <a:lvl6pPr marL="2110171" indent="0" algn="ctr">
              <a:buNone/>
              <a:defRPr>
                <a:solidFill>
                  <a:schemeClr val="tx1">
                    <a:tint val="75000"/>
                  </a:schemeClr>
                </a:solidFill>
              </a:defRPr>
            </a:lvl6pPr>
            <a:lvl7pPr marL="2532204" indent="0" algn="ctr">
              <a:buNone/>
              <a:defRPr>
                <a:solidFill>
                  <a:schemeClr val="tx1">
                    <a:tint val="75000"/>
                  </a:schemeClr>
                </a:solidFill>
              </a:defRPr>
            </a:lvl7pPr>
            <a:lvl8pPr marL="2954237" indent="0" algn="ctr">
              <a:buNone/>
              <a:defRPr>
                <a:solidFill>
                  <a:schemeClr val="tx1">
                    <a:tint val="75000"/>
                  </a:schemeClr>
                </a:solidFill>
              </a:defRPr>
            </a:lvl8pPr>
            <a:lvl9pPr marL="3376272"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076056" y="3068967"/>
            <a:ext cx="4268788" cy="2592697"/>
            <a:chOff x="4406900" y="2676525"/>
            <a:chExt cx="4268788" cy="259385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https://www.bcss.fgov.be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9" name="Picture 4" descr="http://plan-egezondheid.be.178-208-48-194.yoolspreview.be/wp-content/uploads/fr-logo.jpg">
            <a:hlinkClick r:id="rId4"/>
          </p:cNvPr>
          <p:cNvPicPr>
            <a:picLocks noChangeAspect="1" noChangeArrowheads="1"/>
          </p:cNvPicPr>
          <p:nvPr userDrawn="1"/>
        </p:nvPicPr>
        <p:blipFill>
          <a:blip r:embed="rId5"/>
          <a:srcRect/>
          <a:stretch>
            <a:fillRect/>
          </a:stretch>
        </p:blipFill>
        <p:spPr bwMode="auto">
          <a:xfrm>
            <a:off x="7466097" y="6432069"/>
            <a:ext cx="1672002" cy="414821"/>
          </a:xfrm>
          <a:prstGeom prst="rect">
            <a:avLst/>
          </a:prstGeom>
          <a:noFill/>
        </p:spPr>
      </p:pic>
    </p:spTree>
    <p:extLst>
      <p:ext uri="{BB962C8B-B14F-4D97-AF65-F5344CB8AC3E}">
        <p14:creationId xmlns:p14="http://schemas.microsoft.com/office/powerpoint/2010/main" val="32526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57200" y="1052736"/>
            <a:ext cx="82296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61"/>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3518520" y="6453346"/>
            <a:ext cx="2133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9458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51520" y="937830"/>
            <a:ext cx="4245868" cy="505146"/>
          </a:xfrm>
          <a:prstGeom prst="rect">
            <a:avLst/>
          </a:prstGeom>
        </p:spPr>
        <p:txBody>
          <a:bodyPr anchor="b"/>
          <a:lstStyle>
            <a:lvl1pPr marL="0" indent="0">
              <a:buNone/>
              <a:defRPr sz="2215" b="1"/>
            </a:lvl1pPr>
            <a:lvl2pPr marL="422034" indent="0">
              <a:buNone/>
              <a:defRPr sz="1846" b="1"/>
            </a:lvl2pPr>
            <a:lvl3pPr marL="844068" indent="0">
              <a:buNone/>
              <a:defRPr sz="1662" b="1"/>
            </a:lvl3pPr>
            <a:lvl4pPr marL="1266103" indent="0">
              <a:buNone/>
              <a:defRPr sz="1477" b="1"/>
            </a:lvl4pPr>
            <a:lvl5pPr marL="1688135" indent="0">
              <a:buNone/>
              <a:defRPr sz="1477" b="1"/>
            </a:lvl5pPr>
            <a:lvl6pPr marL="2110171" indent="0">
              <a:buNone/>
              <a:defRPr sz="1477" b="1"/>
            </a:lvl6pPr>
            <a:lvl7pPr marL="2532204" indent="0">
              <a:buNone/>
              <a:defRPr sz="1477" b="1"/>
            </a:lvl7pPr>
            <a:lvl8pPr marL="2954237" indent="0">
              <a:buNone/>
              <a:defRPr sz="1477" b="1"/>
            </a:lvl8pPr>
            <a:lvl9pPr marL="3376272" indent="0">
              <a:buNone/>
              <a:defRPr sz="1477" b="1"/>
            </a:lvl9pPr>
          </a:lstStyle>
          <a:p>
            <a:pPr lvl="0"/>
            <a:r>
              <a:rPr lang="en-US" smtClean="0"/>
              <a:t>Click to edit Master text styles</a:t>
            </a:r>
          </a:p>
        </p:txBody>
      </p:sp>
      <p:sp>
        <p:nvSpPr>
          <p:cNvPr id="4" name="Content Placeholder 3"/>
          <p:cNvSpPr>
            <a:spLocks noGrp="1"/>
          </p:cNvSpPr>
          <p:nvPr>
            <p:ph sz="half" idx="2" hasCustomPrompt="1"/>
          </p:nvPr>
        </p:nvSpPr>
        <p:spPr>
          <a:xfrm>
            <a:off x="251520" y="1481263"/>
            <a:ext cx="4245868" cy="4828061"/>
          </a:xfrm>
          <a:prstGeom prst="rect">
            <a:avLst/>
          </a:prstGeom>
        </p:spPr>
        <p:txBody>
          <a:bodyPr/>
          <a:lstStyle>
            <a:lvl1pPr>
              <a:defRPr sz="2215"/>
            </a:lvl1pPr>
            <a:lvl2pPr>
              <a:spcBef>
                <a:spcPts val="554"/>
              </a:spcBef>
              <a:defRPr sz="1846"/>
            </a:lvl2pPr>
            <a:lvl3pPr>
              <a:spcBef>
                <a:spcPts val="554"/>
              </a:spcBef>
              <a:defRPr sz="1662"/>
            </a:lvl3pPr>
            <a:lvl4pPr>
              <a:spcBef>
                <a:spcPts val="554"/>
              </a:spcBef>
              <a:defRPr sz="1477"/>
            </a:lvl4pPr>
            <a:lvl5pPr>
              <a:spcBef>
                <a:spcPts val="554"/>
              </a:spcBef>
              <a:defRPr sz="1477"/>
            </a:lvl5pPr>
            <a:lvl6pPr>
              <a:defRPr sz="1477"/>
            </a:lvl6pPr>
            <a:lvl7pPr>
              <a:defRPr sz="1477"/>
            </a:lvl7pPr>
            <a:lvl8pPr>
              <a:defRPr sz="1477"/>
            </a:lvl8pPr>
            <a:lvl9pPr>
              <a:defRPr sz="147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8" y="937830"/>
            <a:ext cx="4247455" cy="505146"/>
          </a:xfrm>
          <a:prstGeom prst="rect">
            <a:avLst/>
          </a:prstGeom>
        </p:spPr>
        <p:txBody>
          <a:bodyPr anchor="b"/>
          <a:lstStyle>
            <a:lvl1pPr marL="0" indent="0">
              <a:buNone/>
              <a:defRPr sz="2215" b="1"/>
            </a:lvl1pPr>
            <a:lvl2pPr marL="422034" indent="0">
              <a:buNone/>
              <a:defRPr sz="1846" b="1"/>
            </a:lvl2pPr>
            <a:lvl3pPr marL="844068" indent="0">
              <a:buNone/>
              <a:defRPr sz="1662" b="1"/>
            </a:lvl3pPr>
            <a:lvl4pPr marL="1266103" indent="0">
              <a:buNone/>
              <a:defRPr sz="1477" b="1"/>
            </a:lvl4pPr>
            <a:lvl5pPr marL="1688135" indent="0">
              <a:buNone/>
              <a:defRPr sz="1477" b="1"/>
            </a:lvl5pPr>
            <a:lvl6pPr marL="2110171" indent="0">
              <a:buNone/>
              <a:defRPr sz="1477" b="1"/>
            </a:lvl6pPr>
            <a:lvl7pPr marL="2532204" indent="0">
              <a:buNone/>
              <a:defRPr sz="1477" b="1"/>
            </a:lvl7pPr>
            <a:lvl8pPr marL="2954237" indent="0">
              <a:buNone/>
              <a:defRPr sz="1477" b="1"/>
            </a:lvl8pPr>
            <a:lvl9pPr marL="3376272" indent="0">
              <a:buNone/>
              <a:defRPr sz="1477"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4645028" y="1482606"/>
            <a:ext cx="4247455" cy="4815831"/>
          </a:xfrm>
          <a:prstGeom prst="rect">
            <a:avLst/>
          </a:prstGeom>
        </p:spPr>
        <p:txBody>
          <a:bodyPr/>
          <a:lstStyle>
            <a:lvl1pPr>
              <a:defRPr sz="2215"/>
            </a:lvl1pPr>
            <a:lvl2pPr>
              <a:spcBef>
                <a:spcPts val="554"/>
              </a:spcBef>
              <a:defRPr sz="1846"/>
            </a:lvl2pPr>
            <a:lvl3pPr>
              <a:spcBef>
                <a:spcPts val="554"/>
              </a:spcBef>
              <a:defRPr sz="1662"/>
            </a:lvl3pPr>
            <a:lvl4pPr>
              <a:spcBef>
                <a:spcPts val="554"/>
              </a:spcBef>
              <a:defRPr sz="1477"/>
            </a:lvl4pPr>
            <a:lvl5pPr>
              <a:spcBef>
                <a:spcPts val="554"/>
              </a:spcBef>
              <a:defRPr sz="1477"/>
            </a:lvl5pPr>
            <a:lvl6pPr>
              <a:defRPr sz="1477"/>
            </a:lvl6pPr>
            <a:lvl7pPr>
              <a:defRPr sz="1477"/>
            </a:lvl7pPr>
            <a:lvl8pPr>
              <a:defRPr sz="1477"/>
            </a:lvl8pPr>
            <a:lvl9pPr>
              <a:defRPr sz="147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61"/>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3518520" y="6453346"/>
            <a:ext cx="2133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58256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61"/>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3518520" y="6453346"/>
            <a:ext cx="2133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54754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645378" y="1316888"/>
            <a:ext cx="4176122" cy="4176122"/>
          </a:xfrm>
          <a:prstGeom prst="rect">
            <a:avLst/>
          </a:prstGeom>
          <a:solidFill>
            <a:srgbClr val="525252"/>
          </a:solidFill>
          <a:ln>
            <a:noFill/>
          </a:ln>
        </p:spPr>
      </p:pic>
      <p:grpSp>
        <p:nvGrpSpPr>
          <p:cNvPr id="6" name="Group 11"/>
          <p:cNvGrpSpPr>
            <a:grpSpLocks/>
          </p:cNvGrpSpPr>
          <p:nvPr userDrawn="1"/>
        </p:nvGrpSpPr>
        <p:grpSpPr bwMode="auto">
          <a:xfrm>
            <a:off x="4821500" y="1500289"/>
            <a:ext cx="4320828" cy="2592697"/>
            <a:chOff x="4406900" y="2722629"/>
            <a:chExt cx="4320828" cy="2593858"/>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839940" y="2722629"/>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https://www.bcss.fgov.be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spTree>
    <p:extLst>
      <p:ext uri="{BB962C8B-B14F-4D97-AF65-F5344CB8AC3E}">
        <p14:creationId xmlns:p14="http://schemas.microsoft.com/office/powerpoint/2010/main" val="379966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extLst>
      <p:ext uri="{BB962C8B-B14F-4D97-AF65-F5344CB8AC3E}">
        <p14:creationId xmlns:p14="http://schemas.microsoft.com/office/powerpoint/2010/main" val="199705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46560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hyperlink" Target="http://www.plan-egezondheid.be/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8"/>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61"/>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3518520" y="6453346"/>
            <a:ext cx="2133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4" descr="http://plan-egezondheid.be.178-208-48-194.yoolspreview.be/wp-content/uploads/fr-logo.jpg">
            <a:hlinkClick r:id="rId9"/>
          </p:cNvPr>
          <p:cNvPicPr>
            <a:picLocks noChangeAspect="1" noChangeArrowheads="1"/>
          </p:cNvPicPr>
          <p:nvPr userDrawn="1"/>
        </p:nvPicPr>
        <p:blipFill>
          <a:blip r:embed="rId10"/>
          <a:srcRect/>
          <a:stretch>
            <a:fillRect/>
          </a:stretch>
        </p:blipFill>
        <p:spPr bwMode="auto">
          <a:xfrm>
            <a:off x="7466097" y="6432069"/>
            <a:ext cx="1672002" cy="414821"/>
          </a:xfrm>
          <a:prstGeom prst="rect">
            <a:avLst/>
          </a:prstGeom>
          <a:noFill/>
        </p:spPr>
      </p:pic>
    </p:spTree>
    <p:extLst>
      <p:ext uri="{BB962C8B-B14F-4D97-AF65-F5344CB8AC3E}">
        <p14:creationId xmlns:p14="http://schemas.microsoft.com/office/powerpoint/2010/main" val="3808284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ctr" defTabSz="844068" rtl="0" eaLnBrk="1" latinLnBrk="0" hangingPunct="1">
        <a:spcBef>
          <a:spcPct val="0"/>
        </a:spcBef>
        <a:buNone/>
        <a:defRPr sz="3322" kern="1200">
          <a:solidFill>
            <a:srgbClr val="77C9F2"/>
          </a:solidFill>
          <a:latin typeface="+mn-lt"/>
          <a:ea typeface="+mj-ea"/>
          <a:cs typeface="Arial" panose="020B0604020202020204" pitchFamily="34" charset="0"/>
        </a:defRPr>
      </a:lvl1pPr>
    </p:titleStyle>
    <p:bodyStyle>
      <a:lvl1pPr marL="316525" indent="-316525" algn="l" defTabSz="844068" rtl="0" eaLnBrk="1" latinLnBrk="0" hangingPunct="1">
        <a:spcBef>
          <a:spcPct val="20000"/>
        </a:spcBef>
        <a:buFont typeface="Arial" panose="020B0604020202020204" pitchFamily="34" charset="0"/>
        <a:buChar char="•"/>
        <a:defRPr sz="2585" kern="1200">
          <a:solidFill>
            <a:schemeClr val="tx1">
              <a:lumMod val="65000"/>
              <a:lumOff val="35000"/>
            </a:schemeClr>
          </a:solidFill>
          <a:latin typeface="+mn-lt"/>
          <a:ea typeface="+mn-ea"/>
          <a:cs typeface="+mn-cs"/>
        </a:defRPr>
      </a:lvl1pPr>
      <a:lvl2pPr marL="685805" indent="-263772" algn="l" defTabSz="844068" rtl="0" eaLnBrk="1" latinLnBrk="0" hangingPunct="1">
        <a:spcBef>
          <a:spcPct val="20000"/>
        </a:spcBef>
        <a:buFont typeface="Arial" panose="020B0604020202020204" pitchFamily="34" charset="0"/>
        <a:buChar char="–"/>
        <a:defRPr sz="2215" kern="1200">
          <a:solidFill>
            <a:schemeClr val="tx1">
              <a:lumMod val="65000"/>
              <a:lumOff val="35000"/>
            </a:schemeClr>
          </a:solidFill>
          <a:latin typeface="+mn-lt"/>
          <a:ea typeface="+mn-ea"/>
          <a:cs typeface="+mn-cs"/>
        </a:defRPr>
      </a:lvl2pPr>
      <a:lvl3pPr marL="1055085" indent="-211017" algn="l" defTabSz="844068" rtl="0" eaLnBrk="1" latinLnBrk="0" hangingPunct="1">
        <a:spcBef>
          <a:spcPct val="20000"/>
        </a:spcBef>
        <a:buFont typeface="Arial" panose="020B0604020202020204" pitchFamily="34" charset="0"/>
        <a:buChar char="•"/>
        <a:defRPr sz="2215" kern="1200">
          <a:solidFill>
            <a:schemeClr val="tx1">
              <a:lumMod val="65000"/>
              <a:lumOff val="35000"/>
            </a:schemeClr>
          </a:solidFill>
          <a:latin typeface="+mn-lt"/>
          <a:ea typeface="+mn-ea"/>
          <a:cs typeface="+mn-cs"/>
        </a:defRPr>
      </a:lvl3pPr>
      <a:lvl4pPr marL="1477120" indent="-211017" algn="l" defTabSz="844068" rtl="0" eaLnBrk="1" latinLnBrk="0" hangingPunct="1">
        <a:spcBef>
          <a:spcPct val="20000"/>
        </a:spcBef>
        <a:buFont typeface="Arial" panose="020B0604020202020204" pitchFamily="34" charset="0"/>
        <a:buChar char="–"/>
        <a:defRPr sz="2215" kern="1200">
          <a:solidFill>
            <a:schemeClr val="tx1">
              <a:lumMod val="65000"/>
              <a:lumOff val="35000"/>
            </a:schemeClr>
          </a:solidFill>
          <a:latin typeface="+mn-lt"/>
          <a:ea typeface="+mn-ea"/>
          <a:cs typeface="+mn-cs"/>
        </a:defRPr>
      </a:lvl4pPr>
      <a:lvl5pPr marL="1899153" indent="-211017" algn="l" defTabSz="844068" rtl="0" eaLnBrk="1" latinLnBrk="0" hangingPunct="1">
        <a:spcBef>
          <a:spcPct val="20000"/>
        </a:spcBef>
        <a:buFont typeface="Arial" panose="020B0604020202020204" pitchFamily="34" charset="0"/>
        <a:buChar char="»"/>
        <a:defRPr sz="2215" kern="1200">
          <a:solidFill>
            <a:schemeClr val="tx1">
              <a:lumMod val="65000"/>
              <a:lumOff val="35000"/>
            </a:schemeClr>
          </a:solidFill>
          <a:latin typeface="+mn-lt"/>
          <a:ea typeface="+mn-ea"/>
          <a:cs typeface="+mn-cs"/>
        </a:defRPr>
      </a:lvl5pPr>
      <a:lvl6pPr marL="2321188" indent="-211017" algn="l" defTabSz="844068"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22" indent="-211017" algn="l" defTabSz="844068"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255" indent="-211017" algn="l" defTabSz="844068"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289" indent="-211017" algn="l" defTabSz="844068"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44068" rtl="0" eaLnBrk="1" latinLnBrk="0" hangingPunct="1">
        <a:defRPr sz="1662" kern="1200">
          <a:solidFill>
            <a:schemeClr val="tx1"/>
          </a:solidFill>
          <a:latin typeface="+mn-lt"/>
          <a:ea typeface="+mn-ea"/>
          <a:cs typeface="+mn-cs"/>
        </a:defRPr>
      </a:lvl1pPr>
      <a:lvl2pPr marL="422034" algn="l" defTabSz="844068" rtl="0" eaLnBrk="1" latinLnBrk="0" hangingPunct="1">
        <a:defRPr sz="1662" kern="1200">
          <a:solidFill>
            <a:schemeClr val="tx1"/>
          </a:solidFill>
          <a:latin typeface="+mn-lt"/>
          <a:ea typeface="+mn-ea"/>
          <a:cs typeface="+mn-cs"/>
        </a:defRPr>
      </a:lvl2pPr>
      <a:lvl3pPr marL="844068" algn="l" defTabSz="844068" rtl="0" eaLnBrk="1" latinLnBrk="0" hangingPunct="1">
        <a:defRPr sz="1662" kern="1200">
          <a:solidFill>
            <a:schemeClr val="tx1"/>
          </a:solidFill>
          <a:latin typeface="+mn-lt"/>
          <a:ea typeface="+mn-ea"/>
          <a:cs typeface="+mn-cs"/>
        </a:defRPr>
      </a:lvl3pPr>
      <a:lvl4pPr marL="1266103" algn="l" defTabSz="844068" rtl="0" eaLnBrk="1" latinLnBrk="0" hangingPunct="1">
        <a:defRPr sz="1662" kern="1200">
          <a:solidFill>
            <a:schemeClr val="tx1"/>
          </a:solidFill>
          <a:latin typeface="+mn-lt"/>
          <a:ea typeface="+mn-ea"/>
          <a:cs typeface="+mn-cs"/>
        </a:defRPr>
      </a:lvl4pPr>
      <a:lvl5pPr marL="1688135" algn="l" defTabSz="844068" rtl="0" eaLnBrk="1" latinLnBrk="0" hangingPunct="1">
        <a:defRPr sz="1662" kern="1200">
          <a:solidFill>
            <a:schemeClr val="tx1"/>
          </a:solidFill>
          <a:latin typeface="+mn-lt"/>
          <a:ea typeface="+mn-ea"/>
          <a:cs typeface="+mn-cs"/>
        </a:defRPr>
      </a:lvl5pPr>
      <a:lvl6pPr marL="2110171" algn="l" defTabSz="844068" rtl="0" eaLnBrk="1" latinLnBrk="0" hangingPunct="1">
        <a:defRPr sz="1662" kern="1200">
          <a:solidFill>
            <a:schemeClr val="tx1"/>
          </a:solidFill>
          <a:latin typeface="+mn-lt"/>
          <a:ea typeface="+mn-ea"/>
          <a:cs typeface="+mn-cs"/>
        </a:defRPr>
      </a:lvl6pPr>
      <a:lvl7pPr marL="2532204" algn="l" defTabSz="844068" rtl="0" eaLnBrk="1" latinLnBrk="0" hangingPunct="1">
        <a:defRPr sz="1662" kern="1200">
          <a:solidFill>
            <a:schemeClr val="tx1"/>
          </a:solidFill>
          <a:latin typeface="+mn-lt"/>
          <a:ea typeface="+mn-ea"/>
          <a:cs typeface="+mn-cs"/>
        </a:defRPr>
      </a:lvl7pPr>
      <a:lvl8pPr marL="2954237" algn="l" defTabSz="844068" rtl="0" eaLnBrk="1" latinLnBrk="0" hangingPunct="1">
        <a:defRPr sz="1662" kern="1200">
          <a:solidFill>
            <a:schemeClr val="tx1"/>
          </a:solidFill>
          <a:latin typeface="+mn-lt"/>
          <a:ea typeface="+mn-ea"/>
          <a:cs typeface="+mn-cs"/>
        </a:defRPr>
      </a:lvl8pPr>
      <a:lvl9pPr marL="3376272" algn="l" defTabSz="844068"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healthbelgium.b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8.pn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2.jpeg"/><Relationship Id="rId7" Type="http://schemas.openxmlformats.org/officeDocument/2006/relationships/image" Target="../media/image44.png"/><Relationship Id="rId12"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53.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49035" y="1771394"/>
            <a:ext cx="8221435" cy="1470025"/>
          </a:xfrm>
        </p:spPr>
        <p:txBody>
          <a:bodyPr>
            <a:noAutofit/>
          </a:bodyPr>
          <a:lstStyle/>
          <a:p>
            <a:r>
              <a:rPr lang="nl-BE" sz="4000" dirty="0" smtClean="0"/>
              <a:t>eHealth in Belgium: status </a:t>
            </a:r>
            <a:r>
              <a:rPr lang="nl-BE" sz="4000" dirty="0" err="1" smtClean="0"/>
              <a:t>questionis</a:t>
            </a:r>
            <a:r>
              <a:rPr lang="nl-BE" sz="4000" dirty="0"/>
              <a:t/>
            </a:r>
            <a:br>
              <a:rPr lang="nl-BE" sz="4000" dirty="0"/>
            </a:br>
            <a:r>
              <a:rPr lang="nl-BE" sz="4000" dirty="0" err="1" smtClean="0"/>
              <a:t>and</a:t>
            </a:r>
            <a:r>
              <a:rPr lang="nl-BE" sz="4000" dirty="0" smtClean="0"/>
              <a:t> </a:t>
            </a:r>
            <a:r>
              <a:rPr lang="nl-BE" sz="4000" dirty="0" err="1" smtClean="0"/>
              <a:t>applied</a:t>
            </a:r>
            <a:r>
              <a:rPr lang="nl-BE" sz="4000" dirty="0" smtClean="0"/>
              <a:t> </a:t>
            </a:r>
            <a:r>
              <a:rPr lang="nl-BE" sz="4000" dirty="0" err="1" smtClean="0"/>
              <a:t>methodology</a:t>
            </a:r>
            <a:endParaRPr lang="nl-BE" sz="4000" dirty="0"/>
          </a:p>
        </p:txBody>
      </p:sp>
    </p:spTree>
    <p:extLst>
      <p:ext uri="{BB962C8B-B14F-4D97-AF65-F5344CB8AC3E}">
        <p14:creationId xmlns:p14="http://schemas.microsoft.com/office/powerpoint/2010/main" val="3196383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Personal health viewer: </a:t>
            </a:r>
            <a:r>
              <a:rPr lang="nl-BE" dirty="0" err="1" smtClean="0"/>
              <a:t>MaSanté</a:t>
            </a:r>
            <a:endParaRPr lang="fr-B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8401" y="976264"/>
            <a:ext cx="4623164" cy="5477082"/>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411003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Personal health viewer: </a:t>
            </a:r>
            <a:r>
              <a:rPr lang="nl-BE" dirty="0" err="1" smtClean="0"/>
              <a:t>MaSanté</a:t>
            </a:r>
            <a:endParaRPr lang="fr-BE"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00" y="1282298"/>
            <a:ext cx="7688520" cy="4797469"/>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2174373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err="1" smtClean="0"/>
              <a:t>Triennial</a:t>
            </a:r>
            <a:r>
              <a:rPr lang="nl-BE" dirty="0" smtClean="0"/>
              <a:t> </a:t>
            </a:r>
            <a:r>
              <a:rPr lang="nl-BE" dirty="0" err="1"/>
              <a:t>roadmaps</a:t>
            </a:r>
            <a:endParaRPr lang="nl-BE" dirty="0"/>
          </a:p>
        </p:txBody>
      </p:sp>
      <p:sp>
        <p:nvSpPr>
          <p:cNvPr id="3" name="Content Placeholder 2"/>
          <p:cNvSpPr>
            <a:spLocks noGrp="1"/>
          </p:cNvSpPr>
          <p:nvPr>
            <p:ph idx="1"/>
          </p:nvPr>
        </p:nvSpPr>
        <p:spPr/>
        <p:txBody>
          <a:bodyPr>
            <a:normAutofit/>
          </a:bodyPr>
          <a:lstStyle/>
          <a:p>
            <a:r>
              <a:rPr lang="nl-BE" dirty="0" err="1"/>
              <a:t>p</a:t>
            </a:r>
            <a:r>
              <a:rPr lang="nl-BE" dirty="0" err="1" smtClean="0"/>
              <a:t>rinciples</a:t>
            </a:r>
            <a:endParaRPr lang="nl-BE" dirty="0" smtClean="0"/>
          </a:p>
          <a:p>
            <a:pPr lvl="1"/>
            <a:r>
              <a:rPr lang="nl-BE" dirty="0" smtClean="0"/>
              <a:t>cooperation: </a:t>
            </a:r>
            <a:r>
              <a:rPr lang="nl-BE" dirty="0" err="1" smtClean="0"/>
              <a:t>coalition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err="1" smtClean="0"/>
              <a:t>involvement</a:t>
            </a:r>
            <a:r>
              <a:rPr lang="nl-BE" dirty="0" smtClean="0"/>
              <a:t> of </a:t>
            </a:r>
            <a:r>
              <a:rPr lang="nl-BE" dirty="0" err="1" smtClean="0"/>
              <a:t>all</a:t>
            </a:r>
            <a:r>
              <a:rPr lang="nl-BE" dirty="0" smtClean="0"/>
              <a:t> stakeholders </a:t>
            </a:r>
          </a:p>
          <a:p>
            <a:pPr lvl="1"/>
            <a:r>
              <a:rPr lang="nl-BE" dirty="0" smtClean="0"/>
              <a:t>empowerment of </a:t>
            </a:r>
            <a:r>
              <a:rPr lang="nl-BE" dirty="0" err="1" smtClean="0"/>
              <a:t>all</a:t>
            </a:r>
            <a:r>
              <a:rPr lang="nl-BE" dirty="0" smtClean="0"/>
              <a:t> stakeholders</a:t>
            </a:r>
          </a:p>
          <a:p>
            <a:pPr lvl="1"/>
            <a:r>
              <a:rPr lang="nl-BE" dirty="0" err="1" smtClean="0"/>
              <a:t>reliable</a:t>
            </a:r>
            <a:r>
              <a:rPr lang="nl-BE" dirty="0" smtClean="0"/>
              <a:t> basic services </a:t>
            </a:r>
            <a:r>
              <a:rPr lang="nl-BE" dirty="0" err="1" smtClean="0"/>
              <a:t>and</a:t>
            </a:r>
            <a:r>
              <a:rPr lang="nl-BE" dirty="0" smtClean="0"/>
              <a:t> business </a:t>
            </a:r>
            <a:r>
              <a:rPr lang="nl-BE" dirty="0" err="1" smtClean="0"/>
              <a:t>continuity</a:t>
            </a:r>
            <a:r>
              <a:rPr lang="nl-BE" dirty="0" smtClean="0"/>
              <a:t> actions</a:t>
            </a:r>
            <a:endParaRPr lang="fr-BE" dirty="0" smtClean="0"/>
          </a:p>
          <a:p>
            <a:pPr lvl="1"/>
            <a:r>
              <a:rPr lang="nl-BE" dirty="0" err="1" smtClean="0"/>
              <a:t>simplification</a:t>
            </a:r>
            <a:r>
              <a:rPr lang="nl-BE" dirty="0" smtClean="0"/>
              <a:t> </a:t>
            </a:r>
            <a:r>
              <a:rPr lang="nl-BE" dirty="0" err="1" smtClean="0"/>
              <a:t>where</a:t>
            </a:r>
            <a:r>
              <a:rPr lang="nl-BE" dirty="0" smtClean="0"/>
              <a:t> </a:t>
            </a:r>
            <a:r>
              <a:rPr lang="nl-BE" dirty="0" err="1" smtClean="0"/>
              <a:t>possible</a:t>
            </a:r>
            <a:endParaRPr lang="nl-BE" dirty="0" smtClean="0"/>
          </a:p>
          <a:p>
            <a:pPr lvl="1"/>
            <a:r>
              <a:rPr lang="nl-BE" dirty="0" err="1" smtClean="0"/>
              <a:t>emphasis</a:t>
            </a:r>
            <a:r>
              <a:rPr lang="nl-BE" dirty="0" smtClean="0"/>
              <a:t> on concrete </a:t>
            </a:r>
            <a:r>
              <a:rPr lang="nl-BE" dirty="0" err="1" smtClean="0"/>
              <a:t>results</a:t>
            </a:r>
            <a:r>
              <a:rPr lang="nl-BE" dirty="0" smtClean="0"/>
              <a:t> </a:t>
            </a:r>
            <a:r>
              <a:rPr lang="nl-BE" dirty="0" err="1" smtClean="0"/>
              <a:t>rather</a:t>
            </a:r>
            <a:r>
              <a:rPr lang="nl-BE" dirty="0" smtClean="0"/>
              <a:t> </a:t>
            </a:r>
            <a:r>
              <a:rPr lang="nl-BE" dirty="0" err="1" smtClean="0"/>
              <a:t>than</a:t>
            </a:r>
            <a:r>
              <a:rPr lang="nl-BE" dirty="0" smtClean="0"/>
              <a:t> on </a:t>
            </a:r>
            <a:r>
              <a:rPr lang="nl-BE" dirty="0" err="1" smtClean="0"/>
              <a:t>everlasting</a:t>
            </a:r>
            <a:r>
              <a:rPr lang="nl-BE" dirty="0" smtClean="0"/>
              <a:t> </a:t>
            </a:r>
            <a:r>
              <a:rPr lang="nl-BE" dirty="0" err="1" smtClean="0"/>
              <a:t>discussions</a:t>
            </a:r>
            <a:r>
              <a:rPr lang="nl-BE" dirty="0" smtClean="0"/>
              <a:t> </a:t>
            </a:r>
          </a:p>
          <a:p>
            <a:pPr lvl="1"/>
            <a:r>
              <a:rPr lang="nl-BE" dirty="0" smtClean="0"/>
              <a:t>steady </a:t>
            </a:r>
            <a:r>
              <a:rPr lang="en-BZ" dirty="0" smtClean="0"/>
              <a:t>progress</a:t>
            </a:r>
            <a:r>
              <a:rPr lang="nl-BE" dirty="0" smtClean="0"/>
              <a:t> </a:t>
            </a:r>
            <a:r>
              <a:rPr lang="nl-BE" dirty="0" err="1" smtClean="0"/>
              <a:t>because</a:t>
            </a:r>
            <a:r>
              <a:rPr lang="nl-BE" dirty="0" smtClean="0"/>
              <a:t> of SMART goals </a:t>
            </a:r>
            <a:r>
              <a:rPr lang="nl-BE" dirty="0" err="1" smtClean="0"/>
              <a:t>and</a:t>
            </a:r>
            <a:r>
              <a:rPr lang="nl-BE" dirty="0" smtClean="0"/>
              <a:t> action points</a:t>
            </a:r>
          </a:p>
          <a:p>
            <a:pPr lvl="1"/>
            <a:r>
              <a:rPr lang="en-BZ" dirty="0" smtClean="0"/>
              <a:t>multidisciplinary</a:t>
            </a:r>
            <a:r>
              <a:rPr lang="nl-BE" dirty="0" smtClean="0"/>
              <a:t> approach, </a:t>
            </a:r>
            <a:r>
              <a:rPr lang="nl-BE" dirty="0" err="1" smtClean="0"/>
              <a:t>including</a:t>
            </a:r>
            <a:r>
              <a:rPr lang="nl-BE" dirty="0" smtClean="0"/>
              <a:t> training </a:t>
            </a:r>
            <a:r>
              <a:rPr lang="nl-BE" dirty="0" err="1" smtClean="0"/>
              <a:t>and</a:t>
            </a:r>
            <a:r>
              <a:rPr lang="nl-BE" dirty="0" smtClean="0"/>
              <a:t> financial </a:t>
            </a:r>
            <a:r>
              <a:rPr lang="nl-BE" dirty="0" err="1" smtClean="0"/>
              <a:t>aspects</a:t>
            </a:r>
            <a:r>
              <a:rPr lang="nl-BE" dirty="0" smtClean="0"/>
              <a:t> </a:t>
            </a:r>
          </a:p>
          <a:p>
            <a:pPr lvl="1"/>
            <a:r>
              <a:rPr lang="nl-BE" dirty="0" smtClean="0"/>
              <a:t>basis </a:t>
            </a:r>
            <a:r>
              <a:rPr lang="nl-BE" dirty="0" err="1" smtClean="0"/>
              <a:t>for</a:t>
            </a:r>
            <a:r>
              <a:rPr lang="nl-BE" dirty="0" smtClean="0"/>
              <a:t> </a:t>
            </a:r>
            <a:r>
              <a:rPr lang="nl-BE" dirty="0" err="1" smtClean="0"/>
              <a:t>synergies</a:t>
            </a:r>
            <a:r>
              <a:rPr lang="nl-BE" dirty="0" smtClean="0"/>
              <a:t> </a:t>
            </a:r>
            <a:r>
              <a:rPr lang="nl-BE" dirty="0" err="1" smtClean="0"/>
              <a:t>necessary</a:t>
            </a:r>
            <a:r>
              <a:rPr lang="nl-BE" dirty="0" smtClean="0"/>
              <a:t> </a:t>
            </a:r>
            <a:r>
              <a:rPr lang="nl-BE" dirty="0" err="1" smtClean="0"/>
              <a:t>for</a:t>
            </a:r>
            <a:r>
              <a:rPr lang="nl-BE" dirty="0" smtClean="0"/>
              <a:t> high-</a:t>
            </a:r>
            <a:r>
              <a:rPr lang="nl-BE" dirty="0" err="1" smtClean="0"/>
              <a:t>quality</a:t>
            </a:r>
            <a:r>
              <a:rPr lang="nl-BE" dirty="0" smtClean="0"/>
              <a:t> </a:t>
            </a:r>
            <a:r>
              <a:rPr lang="nl-BE" dirty="0" err="1" smtClean="0"/>
              <a:t>and</a:t>
            </a:r>
            <a:r>
              <a:rPr lang="nl-BE" dirty="0" smtClean="0"/>
              <a:t> </a:t>
            </a:r>
            <a:r>
              <a:rPr lang="nl-BE" dirty="0" err="1" smtClean="0"/>
              <a:t>affordable</a:t>
            </a:r>
            <a:r>
              <a:rPr lang="nl-BE" dirty="0" smtClean="0"/>
              <a:t> health </a:t>
            </a:r>
            <a:r>
              <a:rPr lang="nl-BE" dirty="0" smtClean="0"/>
              <a:t>care</a:t>
            </a:r>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3452709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2"/>
          <p:cNvSpPr txBox="1">
            <a:spLocks/>
          </p:cNvSpPr>
          <p:nvPr/>
        </p:nvSpPr>
        <p:spPr bwMode="auto">
          <a:xfrm>
            <a:off x="3645002" y="3158430"/>
            <a:ext cx="3033209" cy="282460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923">
                <a:solidFill>
                  <a:srgbClr val="000000"/>
                </a:solidFill>
                <a:latin typeface="Calibri"/>
              </a:rPr>
              <a:t>4.1 Multidisciplinary information exchange</a:t>
            </a:r>
          </a:p>
          <a:p>
            <a:pPr marL="0" indent="0" defTabSz="422041">
              <a:buNone/>
            </a:pPr>
            <a:r>
              <a:rPr lang="en-GB" sz="923">
                <a:solidFill>
                  <a:prstClr val="black"/>
                </a:solidFill>
                <a:latin typeface="Calibri"/>
              </a:rPr>
              <a:t>4.2 Multidisciplinary functionalities</a:t>
            </a:r>
          </a:p>
          <a:p>
            <a:pPr marL="0" indent="0" defTabSz="422041">
              <a:buNone/>
            </a:pPr>
            <a:r>
              <a:rPr lang="en-GB" sz="923">
                <a:solidFill>
                  <a:srgbClr val="000000"/>
                </a:solidFill>
                <a:latin typeface="Calibri"/>
              </a:rPr>
              <a:t>4.3 Electronic prescription</a:t>
            </a:r>
          </a:p>
          <a:p>
            <a:pPr marL="0" indent="0" defTabSz="422041">
              <a:buNone/>
            </a:pPr>
            <a:r>
              <a:rPr lang="en-GB" sz="923">
                <a:solidFill>
                  <a:srgbClr val="000000"/>
                </a:solidFill>
                <a:latin typeface="Calibri"/>
              </a:rPr>
              <a:t>4.4 VIDIS – evolution electronic prescription</a:t>
            </a:r>
          </a:p>
          <a:p>
            <a:pPr marL="0" indent="0" defTabSz="422041">
              <a:buNone/>
            </a:pPr>
            <a:r>
              <a:rPr lang="en-GB" sz="923">
                <a:solidFill>
                  <a:srgbClr val="000000"/>
                </a:solidFill>
                <a:latin typeface="Calibri"/>
              </a:rPr>
              <a:t>4.5 Decision support platform</a:t>
            </a:r>
          </a:p>
          <a:p>
            <a:pPr marL="0" indent="0" defTabSz="422041">
              <a:buNone/>
            </a:pPr>
            <a:r>
              <a:rPr lang="en-GB" sz="923">
                <a:solidFill>
                  <a:srgbClr val="000000"/>
                </a:solidFill>
                <a:latin typeface="Calibri"/>
              </a:rPr>
              <a:t>4.6 BelRAI</a:t>
            </a:r>
          </a:p>
          <a:p>
            <a:pPr marL="0" indent="0" defTabSz="422041">
              <a:buNone/>
            </a:pPr>
            <a:r>
              <a:rPr lang="en-GB" sz="923">
                <a:solidFill>
                  <a:srgbClr val="000000"/>
                </a:solidFill>
                <a:latin typeface="Calibri"/>
              </a:rPr>
              <a:t>4.7 Incapacity for work</a:t>
            </a:r>
          </a:p>
          <a:p>
            <a:pPr marL="0" indent="0" defTabSz="422041">
              <a:buNone/>
            </a:pPr>
            <a:r>
              <a:rPr lang="en-GB" sz="923">
                <a:solidFill>
                  <a:srgbClr val="000000"/>
                </a:solidFill>
                <a:latin typeface="Calibri"/>
              </a:rPr>
              <a:t>4.8 MEDEX</a:t>
            </a:r>
          </a:p>
          <a:p>
            <a:pPr marL="0" indent="0" defTabSz="422041">
              <a:buNone/>
            </a:pPr>
            <a:r>
              <a:rPr lang="en-GB" sz="923">
                <a:solidFill>
                  <a:srgbClr val="000000"/>
                </a:solidFill>
                <a:latin typeface="Calibri"/>
              </a:rPr>
              <a:t>4.9 EPF in all institutions</a:t>
            </a:r>
          </a:p>
          <a:p>
            <a:pPr marL="0" indent="0" defTabSz="422041">
              <a:buNone/>
            </a:pPr>
            <a:r>
              <a:rPr lang="en-GB" sz="923">
                <a:solidFill>
                  <a:srgbClr val="000000"/>
                </a:solidFill>
                <a:latin typeface="Calibri"/>
              </a:rPr>
              <a:t>4.10 Publication of structured information</a:t>
            </a:r>
          </a:p>
          <a:p>
            <a:pPr marL="0" indent="0" defTabSz="422041">
              <a:buNone/>
            </a:pPr>
            <a:r>
              <a:rPr lang="en-GB" sz="923">
                <a:solidFill>
                  <a:srgbClr val="000000"/>
                </a:solidFill>
                <a:latin typeface="Calibri"/>
              </a:rPr>
              <a:t>4.11 Registers</a:t>
            </a:r>
          </a:p>
          <a:p>
            <a:pPr marL="0" indent="0" defTabSz="422041">
              <a:buNone/>
            </a:pPr>
            <a:r>
              <a:rPr lang="en-GB" sz="923">
                <a:solidFill>
                  <a:srgbClr val="000000"/>
                </a:solidFill>
                <a:latin typeface="Calibri"/>
              </a:rPr>
              <a:t>4.12 Communication about and planning of care</a:t>
            </a:r>
          </a:p>
          <a:p>
            <a:pPr marL="0" indent="0" defTabSz="422041">
              <a:buNone/>
            </a:pPr>
            <a:r>
              <a:rPr lang="en-GB" sz="923">
                <a:solidFill>
                  <a:srgbClr val="000000"/>
                </a:solidFill>
                <a:latin typeface="Calibri"/>
              </a:rPr>
              <a:t>4.13 Connecting Europe Facility Patient Summary</a:t>
            </a:r>
          </a:p>
          <a:p>
            <a:pPr marL="0" indent="0" defTabSz="422041">
              <a:buNone/>
            </a:pPr>
            <a:r>
              <a:rPr lang="en-GB" sz="923">
                <a:solidFill>
                  <a:srgbClr val="000000"/>
                </a:solidFill>
                <a:latin typeface="Calibri"/>
              </a:rPr>
              <a:t>4.14 Modulation of patient access by health care providers</a:t>
            </a:r>
          </a:p>
        </p:txBody>
      </p:sp>
      <p:sp>
        <p:nvSpPr>
          <p:cNvPr id="6" name="Tijdelijke aanduiding voor inhoud 2"/>
          <p:cNvSpPr txBox="1">
            <a:spLocks/>
          </p:cNvSpPr>
          <p:nvPr/>
        </p:nvSpPr>
        <p:spPr bwMode="auto">
          <a:xfrm>
            <a:off x="524099" y="1341661"/>
            <a:ext cx="3111688" cy="200151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923">
                <a:solidFill>
                  <a:srgbClr val="000000"/>
                </a:solidFill>
                <a:latin typeface="Calibri"/>
              </a:rPr>
              <a:t>0.1 </a:t>
            </a:r>
            <a:r>
              <a:rPr lang="en-GB" sz="923">
                <a:solidFill>
                  <a:prstClr val="black"/>
                </a:solidFill>
                <a:latin typeface="Calibri"/>
              </a:rPr>
              <a:t>Data sharing consent</a:t>
            </a:r>
          </a:p>
          <a:p>
            <a:pPr marL="0" indent="0" defTabSz="422041">
              <a:buNone/>
            </a:pPr>
            <a:r>
              <a:rPr lang="en-GB" sz="923">
                <a:solidFill>
                  <a:srgbClr val="000000"/>
                </a:solidFill>
                <a:latin typeface="Calibri"/>
              </a:rPr>
              <a:t>0.2 Access matrix, therapeutic, care and other relationships</a:t>
            </a:r>
          </a:p>
          <a:p>
            <a:pPr marL="0" indent="0" defTabSz="422041">
              <a:buNone/>
            </a:pPr>
            <a:r>
              <a:rPr lang="en-GB" sz="923">
                <a:solidFill>
                  <a:srgbClr val="000000"/>
                </a:solidFill>
                <a:latin typeface="Calibri"/>
              </a:rPr>
              <a:t>0.3 Basic service user and access management</a:t>
            </a:r>
          </a:p>
          <a:p>
            <a:pPr marL="0" indent="0" defTabSz="422041">
              <a:buNone/>
            </a:pPr>
            <a:r>
              <a:rPr lang="en-GB" sz="923">
                <a:solidFill>
                  <a:srgbClr val="000000"/>
                </a:solidFill>
                <a:latin typeface="Calibri"/>
              </a:rPr>
              <a:t>0.4 </a:t>
            </a:r>
            <a:r>
              <a:rPr lang="en-GB" sz="923">
                <a:solidFill>
                  <a:prstClr val="black"/>
                </a:solidFill>
                <a:latin typeface="Calibri"/>
              </a:rPr>
              <a:t>Rules for ‘eHealth vaults’ </a:t>
            </a:r>
          </a:p>
          <a:p>
            <a:pPr marL="0" indent="0" defTabSz="422041">
              <a:buNone/>
            </a:pPr>
            <a:r>
              <a:rPr lang="en-GB" sz="923">
                <a:solidFill>
                  <a:srgbClr val="000000"/>
                </a:solidFill>
                <a:latin typeface="Calibri"/>
              </a:rPr>
              <a:t>0.5 Information standards</a:t>
            </a:r>
          </a:p>
          <a:p>
            <a:pPr marL="0" indent="0" defTabSz="422041">
              <a:buNone/>
            </a:pPr>
            <a:r>
              <a:rPr lang="en-GB" sz="923">
                <a:solidFill>
                  <a:srgbClr val="000000"/>
                </a:solidFill>
                <a:latin typeface="Calibri"/>
              </a:rPr>
              <a:t>0.6 Terminology</a:t>
            </a:r>
          </a:p>
          <a:p>
            <a:pPr marL="0" indent="0" defTabSz="422041">
              <a:buNone/>
            </a:pPr>
            <a:r>
              <a:rPr lang="en-GB" sz="923">
                <a:solidFill>
                  <a:srgbClr val="000000"/>
                </a:solidFill>
                <a:latin typeface="Calibri"/>
              </a:rPr>
              <a:t>0.7 Cobrha Next Generation &amp; UPPAD</a:t>
            </a:r>
          </a:p>
          <a:p>
            <a:pPr marL="0" indent="0" defTabSz="422041">
              <a:buNone/>
            </a:pPr>
            <a:r>
              <a:rPr lang="en-GB" sz="923">
                <a:solidFill>
                  <a:srgbClr val="000000"/>
                </a:solidFill>
                <a:latin typeface="Calibri"/>
              </a:rPr>
              <a:t>0.8 Strategic research on collaboration model with software providers</a:t>
            </a:r>
          </a:p>
        </p:txBody>
      </p:sp>
      <p:sp>
        <p:nvSpPr>
          <p:cNvPr id="14" name="Title 13"/>
          <p:cNvSpPr>
            <a:spLocks noGrp="1"/>
          </p:cNvSpPr>
          <p:nvPr>
            <p:ph type="title"/>
          </p:nvPr>
        </p:nvSpPr>
        <p:spPr/>
        <p:txBody>
          <a:bodyPr>
            <a:normAutofit/>
          </a:bodyPr>
          <a:lstStyle/>
          <a:p>
            <a:r>
              <a:rPr lang="en-GB" dirty="0"/>
              <a:t>Roadmap </a:t>
            </a:r>
            <a:r>
              <a:rPr lang="en-GB" dirty="0" smtClean="0"/>
              <a:t>2019-2021: </a:t>
            </a:r>
            <a:r>
              <a:rPr lang="en-GB" dirty="0"/>
              <a:t>44 projects</a:t>
            </a:r>
          </a:p>
        </p:txBody>
      </p:sp>
      <p:sp>
        <p:nvSpPr>
          <p:cNvPr id="3" name="Tijdelijke aanduiding voor inhoud 2"/>
          <p:cNvSpPr>
            <a:spLocks noGrp="1"/>
          </p:cNvSpPr>
          <p:nvPr>
            <p:ph idx="1"/>
          </p:nvPr>
        </p:nvSpPr>
        <p:spPr>
          <a:xfrm>
            <a:off x="505676" y="1133866"/>
            <a:ext cx="1272997" cy="251286"/>
          </a:xfrm>
        </p:spPr>
        <p:txBody>
          <a:bodyPr>
            <a:noAutofit/>
          </a:bodyPr>
          <a:lstStyle/>
          <a:p>
            <a:pPr marL="0" indent="0">
              <a:buNone/>
            </a:pPr>
            <a:r>
              <a:rPr lang="en-GB" sz="1292" i="1">
                <a:solidFill>
                  <a:srgbClr val="0070C0"/>
                </a:solidFill>
              </a:rPr>
              <a:t>0 Fundamentals</a:t>
            </a:r>
          </a:p>
        </p:txBody>
      </p:sp>
      <p:sp>
        <p:nvSpPr>
          <p:cNvPr id="7" name="Tijdelijke aanduiding voor inhoud 2"/>
          <p:cNvSpPr txBox="1">
            <a:spLocks/>
          </p:cNvSpPr>
          <p:nvPr/>
        </p:nvSpPr>
        <p:spPr bwMode="auto">
          <a:xfrm>
            <a:off x="505676" y="2942529"/>
            <a:ext cx="2196493" cy="20927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1292" i="1">
                <a:solidFill>
                  <a:srgbClr val="0070C0"/>
                </a:solidFill>
                <a:latin typeface="Calibri"/>
              </a:rPr>
              <a:t>3 Operational excellence	</a:t>
            </a:r>
          </a:p>
        </p:txBody>
      </p:sp>
      <p:sp>
        <p:nvSpPr>
          <p:cNvPr id="8" name="Tijdelijke aanduiding voor inhoud 2"/>
          <p:cNvSpPr txBox="1">
            <a:spLocks/>
          </p:cNvSpPr>
          <p:nvPr/>
        </p:nvSpPr>
        <p:spPr bwMode="auto">
          <a:xfrm>
            <a:off x="6565877" y="2966415"/>
            <a:ext cx="1997565" cy="23849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1292" i="1">
                <a:solidFill>
                  <a:srgbClr val="0070C0"/>
                </a:solidFill>
                <a:latin typeface="Calibri"/>
              </a:rPr>
              <a:t>5 Patient as co-pilot</a:t>
            </a:r>
          </a:p>
        </p:txBody>
      </p:sp>
      <p:sp>
        <p:nvSpPr>
          <p:cNvPr id="10" name="Tijdelijke aanduiding voor inhoud 2"/>
          <p:cNvSpPr txBox="1">
            <a:spLocks/>
          </p:cNvSpPr>
          <p:nvPr/>
        </p:nvSpPr>
        <p:spPr bwMode="auto">
          <a:xfrm>
            <a:off x="3677823" y="1332169"/>
            <a:ext cx="2061864" cy="736450"/>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968">
                <a:solidFill>
                  <a:srgbClr val="000000"/>
                </a:solidFill>
                <a:latin typeface="Calibri"/>
              </a:rPr>
              <a:t>1.1 Communication</a:t>
            </a:r>
          </a:p>
          <a:p>
            <a:pPr marL="0" indent="0" defTabSz="422041">
              <a:buNone/>
            </a:pPr>
            <a:r>
              <a:rPr lang="en-GB" sz="968">
                <a:solidFill>
                  <a:srgbClr val="000000"/>
                </a:solidFill>
                <a:latin typeface="Calibri"/>
              </a:rPr>
              <a:t>1.2 Program monitoring</a:t>
            </a:r>
          </a:p>
        </p:txBody>
      </p:sp>
      <p:sp>
        <p:nvSpPr>
          <p:cNvPr id="11" name="Tijdelijke aanduiding voor inhoud 2"/>
          <p:cNvSpPr txBox="1">
            <a:spLocks/>
          </p:cNvSpPr>
          <p:nvPr/>
        </p:nvSpPr>
        <p:spPr bwMode="auto">
          <a:xfrm>
            <a:off x="6565870" y="1332167"/>
            <a:ext cx="2292862" cy="827372"/>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923">
                <a:solidFill>
                  <a:srgbClr val="000000"/>
                </a:solidFill>
                <a:latin typeface="Calibri"/>
              </a:rPr>
              <a:t>2.1 Incentives</a:t>
            </a:r>
          </a:p>
          <a:p>
            <a:pPr marL="0" indent="0" defTabSz="422041">
              <a:buNone/>
            </a:pPr>
            <a:r>
              <a:rPr lang="en-GB" sz="923">
                <a:solidFill>
                  <a:srgbClr val="000000"/>
                </a:solidFill>
                <a:latin typeface="Calibri"/>
              </a:rPr>
              <a:t>2.2 Code of conduct &amp; guidelines on sharing personal health information</a:t>
            </a:r>
          </a:p>
          <a:p>
            <a:pPr marL="0" indent="0" defTabSz="422041">
              <a:buNone/>
            </a:pPr>
            <a:endParaRPr lang="nl-BE" sz="894" dirty="0">
              <a:solidFill>
                <a:srgbClr val="000000"/>
              </a:solidFill>
              <a:latin typeface="Calibri"/>
            </a:endParaRPr>
          </a:p>
        </p:txBody>
      </p:sp>
      <p:sp>
        <p:nvSpPr>
          <p:cNvPr id="12" name="Tijdelijke aanduiding voor inhoud 2"/>
          <p:cNvSpPr txBox="1">
            <a:spLocks/>
          </p:cNvSpPr>
          <p:nvPr/>
        </p:nvSpPr>
        <p:spPr bwMode="auto">
          <a:xfrm>
            <a:off x="505677" y="3203527"/>
            <a:ext cx="3085369" cy="1201898"/>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77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1015">
                <a:solidFill>
                  <a:srgbClr val="000000"/>
                </a:solidFill>
                <a:latin typeface="Calibri"/>
              </a:rPr>
              <a:t>3.1 Basic architecture</a:t>
            </a:r>
          </a:p>
          <a:p>
            <a:pPr marL="0" indent="0" defTabSz="422041">
              <a:buNone/>
            </a:pPr>
            <a:r>
              <a:rPr lang="en-GB" sz="1015">
                <a:solidFill>
                  <a:srgbClr val="000000"/>
                </a:solidFill>
                <a:latin typeface="Calibri"/>
              </a:rPr>
              <a:t>3.2 SLA and service management</a:t>
            </a:r>
          </a:p>
          <a:p>
            <a:pPr marL="0" indent="0" defTabSz="422041">
              <a:buNone/>
            </a:pPr>
            <a:r>
              <a:rPr lang="en-GB" sz="1015">
                <a:solidFill>
                  <a:srgbClr val="000000"/>
                </a:solidFill>
                <a:latin typeface="Calibri"/>
              </a:rPr>
              <a:t>3.3 Business continuity</a:t>
            </a:r>
          </a:p>
          <a:p>
            <a:pPr marL="0" indent="0" defTabSz="422041">
              <a:buNone/>
            </a:pPr>
            <a:r>
              <a:rPr lang="en-GB" sz="1015">
                <a:solidFill>
                  <a:srgbClr val="000000"/>
                </a:solidFill>
                <a:latin typeface="Calibri"/>
              </a:rPr>
              <a:t>3.4 Documentation, help desk &amp; support</a:t>
            </a:r>
          </a:p>
          <a:p>
            <a:pPr marL="0" indent="0" defTabSz="422041">
              <a:buNone/>
            </a:pPr>
            <a:r>
              <a:rPr lang="en-GB" sz="1015">
                <a:solidFill>
                  <a:srgbClr val="000000"/>
                </a:solidFill>
                <a:latin typeface="Calibri"/>
              </a:rPr>
              <a:t>3.5 Test environments, flows, processes, data</a:t>
            </a:r>
          </a:p>
          <a:p>
            <a:pPr marL="0" indent="0" defTabSz="422041">
              <a:buNone/>
            </a:pPr>
            <a:r>
              <a:rPr lang="en-GB" sz="1015">
                <a:solidFill>
                  <a:srgbClr val="000000"/>
                </a:solidFill>
                <a:latin typeface="Calibri"/>
              </a:rPr>
              <a:t>3.6 Quality of health software</a:t>
            </a:r>
          </a:p>
          <a:p>
            <a:pPr marL="0" indent="0" defTabSz="422041">
              <a:buNone/>
            </a:pPr>
            <a:r>
              <a:rPr lang="en-GB" sz="1015">
                <a:solidFill>
                  <a:srgbClr val="000000"/>
                </a:solidFill>
                <a:latin typeface="Calibri"/>
              </a:rPr>
              <a:t>3.7 Education and training</a:t>
            </a:r>
          </a:p>
          <a:p>
            <a:pPr marL="0" indent="0" defTabSz="422041">
              <a:buNone/>
            </a:pPr>
            <a:r>
              <a:rPr lang="en-GB" sz="1015">
                <a:solidFill>
                  <a:srgbClr val="000000"/>
                </a:solidFill>
                <a:latin typeface="Calibri"/>
              </a:rPr>
              <a:t>3.8 Administrative workload reduction for health care providers</a:t>
            </a:r>
          </a:p>
          <a:p>
            <a:pPr marL="0" indent="0" defTabSz="422041">
              <a:buNone/>
            </a:pPr>
            <a:endParaRPr lang="nl-BE" sz="1015" dirty="0">
              <a:solidFill>
                <a:srgbClr val="000000"/>
              </a:solidFill>
              <a:latin typeface="Calibri"/>
            </a:endParaRPr>
          </a:p>
        </p:txBody>
      </p:sp>
      <p:sp>
        <p:nvSpPr>
          <p:cNvPr id="18" name="Tijdelijke aanduiding voor inhoud 2"/>
          <p:cNvSpPr txBox="1">
            <a:spLocks/>
          </p:cNvSpPr>
          <p:nvPr/>
        </p:nvSpPr>
        <p:spPr bwMode="auto">
          <a:xfrm>
            <a:off x="6565873" y="3211134"/>
            <a:ext cx="2809854" cy="61060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923">
                <a:solidFill>
                  <a:srgbClr val="000000"/>
                </a:solidFill>
                <a:latin typeface="Calibri"/>
              </a:rPr>
              <a:t>5.1 Personal health portal</a:t>
            </a:r>
          </a:p>
          <a:p>
            <a:pPr marL="0" indent="0" defTabSz="422041">
              <a:buNone/>
            </a:pPr>
            <a:r>
              <a:rPr lang="en-GB" sz="923">
                <a:solidFill>
                  <a:srgbClr val="000000"/>
                </a:solidFill>
                <a:latin typeface="Calibri"/>
              </a:rPr>
              <a:t>5.2 Digital Reference Platform</a:t>
            </a:r>
          </a:p>
          <a:p>
            <a:pPr marL="0" indent="0" defTabSz="422041">
              <a:buNone/>
            </a:pPr>
            <a:r>
              <a:rPr lang="en-GB" sz="923">
                <a:solidFill>
                  <a:srgbClr val="000000"/>
                </a:solidFill>
                <a:latin typeface="Calibri"/>
              </a:rPr>
              <a:t>5.3 Orgadon</a:t>
            </a:r>
          </a:p>
        </p:txBody>
      </p:sp>
      <p:sp>
        <p:nvSpPr>
          <p:cNvPr id="20" name="Tijdelijke aanduiding voor inhoud 2"/>
          <p:cNvSpPr txBox="1">
            <a:spLocks/>
          </p:cNvSpPr>
          <p:nvPr/>
        </p:nvSpPr>
        <p:spPr bwMode="auto">
          <a:xfrm>
            <a:off x="518348" y="4658397"/>
            <a:ext cx="3386033" cy="1248836"/>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923">
                <a:solidFill>
                  <a:srgbClr val="000000"/>
                </a:solidFill>
                <a:latin typeface="Calibri"/>
              </a:rPr>
              <a:t>6.1 eAttest for specialists, dentists, physiotherapists &amp; speech therapists</a:t>
            </a:r>
          </a:p>
          <a:p>
            <a:pPr marL="0" indent="0" defTabSz="422041">
              <a:buNone/>
            </a:pPr>
            <a:r>
              <a:rPr lang="en-GB" sz="923">
                <a:solidFill>
                  <a:srgbClr val="000000"/>
                </a:solidFill>
                <a:latin typeface="Calibri"/>
              </a:rPr>
              <a:t>6.2 eFac for medical houses, physiotherapists &amp; speech therapists</a:t>
            </a:r>
          </a:p>
          <a:p>
            <a:pPr marL="0" indent="0" defTabSz="422041">
              <a:buNone/>
            </a:pPr>
            <a:r>
              <a:rPr lang="en-GB" sz="923">
                <a:solidFill>
                  <a:srgbClr val="000000"/>
                </a:solidFill>
                <a:latin typeface="Calibri"/>
              </a:rPr>
              <a:t>6.3 Consultation member data</a:t>
            </a:r>
          </a:p>
          <a:p>
            <a:pPr marL="0" indent="0" defTabSz="422041">
              <a:buNone/>
            </a:pPr>
            <a:r>
              <a:rPr lang="en-GB" sz="923">
                <a:solidFill>
                  <a:srgbClr val="000000"/>
                </a:solidFill>
                <a:latin typeface="Calibri"/>
              </a:rPr>
              <a:t>6.4 Digitisation of rehabilitation agreements</a:t>
            </a:r>
          </a:p>
          <a:p>
            <a:pPr marL="0" indent="0" defTabSz="422041">
              <a:buNone/>
            </a:pPr>
            <a:r>
              <a:rPr lang="en-GB" sz="923">
                <a:solidFill>
                  <a:srgbClr val="000000"/>
                </a:solidFill>
                <a:latin typeface="Calibri"/>
              </a:rPr>
              <a:t>6.5 Digitisation of Chapter IV agreements</a:t>
            </a:r>
          </a:p>
          <a:p>
            <a:pPr marL="0" indent="0" defTabSz="422041">
              <a:buNone/>
            </a:pPr>
            <a:r>
              <a:rPr lang="en-GB" sz="923">
                <a:solidFill>
                  <a:srgbClr val="000000"/>
                </a:solidFill>
                <a:latin typeface="Calibri"/>
              </a:rPr>
              <a:t>6.6 Subscriptions to medical houses</a:t>
            </a:r>
          </a:p>
          <a:p>
            <a:pPr marL="0" indent="0" defTabSz="422041">
              <a:buNone/>
            </a:pPr>
            <a:r>
              <a:rPr lang="en-GB" sz="923">
                <a:solidFill>
                  <a:srgbClr val="000000"/>
                </a:solidFill>
                <a:latin typeface="Calibri"/>
              </a:rPr>
              <a:t>6.7 Digitisation of physiotherapy agreements</a:t>
            </a:r>
          </a:p>
        </p:txBody>
      </p:sp>
      <p:sp>
        <p:nvSpPr>
          <p:cNvPr id="22" name="Tijdelijke aanduiding voor inhoud 2"/>
          <p:cNvSpPr txBox="1">
            <a:spLocks/>
          </p:cNvSpPr>
          <p:nvPr/>
        </p:nvSpPr>
        <p:spPr bwMode="auto">
          <a:xfrm>
            <a:off x="3690033" y="1136229"/>
            <a:ext cx="1632622"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844068" eaLnBrk="1" hangingPunct="1">
              <a:buNone/>
            </a:pPr>
            <a:r>
              <a:rPr lang="en-GB" sz="1292" i="1">
                <a:solidFill>
                  <a:srgbClr val="0070C0"/>
                </a:solidFill>
                <a:latin typeface="Calibri"/>
                <a:ea typeface="+mn-ea"/>
                <a:cs typeface="+mn-cs"/>
              </a:rPr>
              <a:t>1 Transversal	</a:t>
            </a:r>
          </a:p>
        </p:txBody>
      </p:sp>
      <p:sp>
        <p:nvSpPr>
          <p:cNvPr id="24" name="Tijdelijke aanduiding voor inhoud 2"/>
          <p:cNvSpPr txBox="1">
            <a:spLocks/>
          </p:cNvSpPr>
          <p:nvPr/>
        </p:nvSpPr>
        <p:spPr bwMode="auto">
          <a:xfrm>
            <a:off x="6565870" y="1144298"/>
            <a:ext cx="1444988"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1292" i="1">
                <a:solidFill>
                  <a:srgbClr val="0070C0"/>
                </a:solidFill>
                <a:latin typeface="Calibri"/>
              </a:rPr>
              <a:t>2 Support</a:t>
            </a:r>
          </a:p>
          <a:p>
            <a:pPr marL="316531" indent="-316531" defTabSz="422041"/>
            <a:endParaRPr lang="nl-BE" sz="1292" dirty="0">
              <a:solidFill>
                <a:srgbClr val="000000"/>
              </a:solidFill>
              <a:latin typeface="Calibri"/>
            </a:endParaRPr>
          </a:p>
        </p:txBody>
      </p:sp>
      <p:sp>
        <p:nvSpPr>
          <p:cNvPr id="25" name="Tijdelijke aanduiding voor inhoud 2"/>
          <p:cNvSpPr txBox="1">
            <a:spLocks/>
          </p:cNvSpPr>
          <p:nvPr/>
        </p:nvSpPr>
        <p:spPr bwMode="auto">
          <a:xfrm>
            <a:off x="3639642" y="2948686"/>
            <a:ext cx="2971189" cy="285289"/>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1292" i="1">
                <a:solidFill>
                  <a:srgbClr val="0070C0"/>
                </a:solidFill>
                <a:latin typeface="Calibri"/>
              </a:rPr>
              <a:t>4 Health care providers and institutions</a:t>
            </a:r>
          </a:p>
        </p:txBody>
      </p:sp>
      <p:sp>
        <p:nvSpPr>
          <p:cNvPr id="27" name="Tijdelijke aanduiding voor inhoud 2"/>
          <p:cNvSpPr txBox="1">
            <a:spLocks/>
          </p:cNvSpPr>
          <p:nvPr/>
        </p:nvSpPr>
        <p:spPr bwMode="auto">
          <a:xfrm>
            <a:off x="505672" y="4424736"/>
            <a:ext cx="3012848" cy="275755"/>
          </a:xfrm>
          <a:prstGeom prst="rect">
            <a:avLst/>
          </a:prstGeom>
          <a:noFill/>
          <a:ln w="9525">
            <a:noFill/>
            <a:miter lim="800000"/>
            <a:headEnd/>
            <a:tailEnd/>
          </a:ln>
        </p:spPr>
        <p:txBody>
          <a:bodyPr vert="horz" wrap="square" lIns="77913" tIns="38957" rIns="77913" bIns="38957"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2041">
              <a:buNone/>
            </a:pPr>
            <a:r>
              <a:rPr lang="en-GB" sz="1292" i="1">
                <a:solidFill>
                  <a:srgbClr val="0070C0"/>
                </a:solidFill>
                <a:latin typeface="Calibri"/>
              </a:rPr>
              <a:t>6 eHealth with health insurance funds</a:t>
            </a: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2843587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 platform</a:t>
            </a:r>
            <a:endParaRPr lang="nl-BE" dirty="0"/>
          </a:p>
        </p:txBody>
      </p:sp>
      <p:sp>
        <p:nvSpPr>
          <p:cNvPr id="3" name="Content Placeholder 2"/>
          <p:cNvSpPr>
            <a:spLocks noGrp="1"/>
          </p:cNvSpPr>
          <p:nvPr>
            <p:ph idx="1"/>
          </p:nvPr>
        </p:nvSpPr>
        <p:spPr/>
        <p:txBody>
          <a:bodyPr>
            <a:normAutofit fontScale="92500" lnSpcReduction="10000"/>
          </a:bodyPr>
          <a:lstStyle/>
          <a:p>
            <a:r>
              <a:rPr lang="nl-BE" dirty="0" err="1" smtClean="0"/>
              <a:t>cooperative</a:t>
            </a:r>
            <a:r>
              <a:rPr lang="nl-BE" dirty="0" smtClean="0"/>
              <a:t> management </a:t>
            </a:r>
            <a:r>
              <a:rPr lang="nl-BE" dirty="0" err="1" smtClean="0"/>
              <a:t>by</a:t>
            </a:r>
            <a:r>
              <a:rPr lang="nl-BE" dirty="0" smtClean="0"/>
              <a:t> </a:t>
            </a:r>
            <a:r>
              <a:rPr lang="nl-BE" dirty="0" err="1" smtClean="0"/>
              <a:t>all</a:t>
            </a:r>
            <a:r>
              <a:rPr lang="nl-BE" dirty="0" smtClean="0"/>
              <a:t> stakeholders</a:t>
            </a:r>
          </a:p>
          <a:p>
            <a:r>
              <a:rPr lang="nl-BE" dirty="0" err="1" smtClean="0"/>
              <a:t>tasks</a:t>
            </a:r>
            <a:endParaRPr lang="nl-BE" dirty="0" smtClean="0"/>
          </a:p>
          <a:p>
            <a:pPr lvl="1"/>
            <a:r>
              <a:rPr lang="en-GB" altLang="en-US" dirty="0" smtClean="0">
                <a:sym typeface="Arial" charset="0"/>
              </a:rPr>
              <a:t>development </a:t>
            </a:r>
            <a:r>
              <a:rPr lang="en-GB" altLang="en-US" dirty="0">
                <a:sym typeface="Arial" charset="0"/>
              </a:rPr>
              <a:t>of a </a:t>
            </a:r>
            <a:r>
              <a:rPr lang="en-GB" altLang="en-US" dirty="0" smtClean="0">
                <a:sym typeface="Arial" charset="0"/>
              </a:rPr>
              <a:t>common vision </a:t>
            </a:r>
            <a:r>
              <a:rPr lang="en-GB" altLang="en-US" dirty="0">
                <a:sym typeface="Arial" charset="0"/>
              </a:rPr>
              <a:t>and </a:t>
            </a:r>
            <a:r>
              <a:rPr lang="en-GB" altLang="en-US" dirty="0" smtClean="0">
                <a:sym typeface="Arial" charset="0"/>
              </a:rPr>
              <a:t>strategy </a:t>
            </a:r>
            <a:r>
              <a:rPr lang="en-GB" altLang="en-US" dirty="0">
                <a:sym typeface="Arial" charset="0"/>
              </a:rPr>
              <a:t>for </a:t>
            </a:r>
            <a:r>
              <a:rPr lang="en-GB" altLang="en-US" dirty="0">
                <a:solidFill>
                  <a:srgbClr val="3E6E5A"/>
                </a:solidFill>
                <a:sym typeface="Arial" charset="0"/>
              </a:rPr>
              <a:t>eHealth</a:t>
            </a:r>
            <a:r>
              <a:rPr lang="en-GB" dirty="0"/>
              <a:t> </a:t>
            </a:r>
            <a:endParaRPr lang="en-GB" dirty="0" smtClean="0"/>
          </a:p>
          <a:p>
            <a:pPr lvl="1"/>
            <a:r>
              <a:rPr lang="en-GB" altLang="en-US" dirty="0" smtClean="0">
                <a:sym typeface="Arial" charset="0"/>
              </a:rPr>
              <a:t>organization </a:t>
            </a:r>
            <a:r>
              <a:rPr lang="en-GB" altLang="en-US" dirty="0">
                <a:sym typeface="Arial" charset="0"/>
              </a:rPr>
              <a:t>of the cooperation between all </a:t>
            </a:r>
            <a:r>
              <a:rPr lang="en-GB" altLang="en-US" dirty="0" smtClean="0">
                <a:sym typeface="Arial" charset="0"/>
              </a:rPr>
              <a:t>actors</a:t>
            </a:r>
          </a:p>
          <a:p>
            <a:pPr lvl="1"/>
            <a:r>
              <a:rPr lang="en-GB" altLang="en-US" dirty="0" smtClean="0">
                <a:sym typeface="Arial" charset="0"/>
              </a:rPr>
              <a:t>being the </a:t>
            </a:r>
            <a:r>
              <a:rPr lang="en-GB" altLang="en-US" dirty="0">
                <a:sym typeface="Arial" charset="0"/>
              </a:rPr>
              <a:t>motor of the necessary </a:t>
            </a:r>
            <a:r>
              <a:rPr lang="en-GB" altLang="en-US" dirty="0" smtClean="0">
                <a:sym typeface="Arial" charset="0"/>
              </a:rPr>
              <a:t>changes</a:t>
            </a:r>
          </a:p>
          <a:p>
            <a:pPr lvl="1"/>
            <a:r>
              <a:rPr lang="en-GB" altLang="en-US" dirty="0" smtClean="0">
                <a:sym typeface="Arial" charset="0"/>
              </a:rPr>
              <a:t>determination </a:t>
            </a:r>
            <a:r>
              <a:rPr lang="en-GB" altLang="en-US" dirty="0">
                <a:sym typeface="Arial" charset="0"/>
              </a:rPr>
              <a:t>of functional and technical norms, standards, specifications and basic </a:t>
            </a:r>
            <a:r>
              <a:rPr lang="en-GB" altLang="en-US" dirty="0" smtClean="0">
                <a:sym typeface="Arial" charset="0"/>
              </a:rPr>
              <a:t>architecture (API-economy)</a:t>
            </a:r>
          </a:p>
          <a:p>
            <a:pPr lvl="1"/>
            <a:r>
              <a:rPr lang="en-GB" altLang="en-US" dirty="0">
                <a:sym typeface="Arial" charset="0"/>
              </a:rPr>
              <a:t>r</a:t>
            </a:r>
            <a:r>
              <a:rPr lang="en-GB" altLang="en-US" dirty="0" smtClean="0">
                <a:sym typeface="Arial" charset="0"/>
              </a:rPr>
              <a:t>egistration </a:t>
            </a:r>
            <a:r>
              <a:rPr lang="en-GB" altLang="en-US" dirty="0">
                <a:sym typeface="Arial" charset="0"/>
              </a:rPr>
              <a:t>of </a:t>
            </a:r>
            <a:r>
              <a:rPr lang="en-GB" altLang="en-US" dirty="0" smtClean="0">
                <a:sym typeface="Arial" charset="0"/>
              </a:rPr>
              <a:t>software</a:t>
            </a:r>
          </a:p>
          <a:p>
            <a:pPr lvl="1"/>
            <a:r>
              <a:rPr lang="en-GB" altLang="en-US" dirty="0" smtClean="0">
                <a:sym typeface="Arial" charset="0"/>
              </a:rPr>
              <a:t>management </a:t>
            </a:r>
            <a:r>
              <a:rPr lang="en-GB" altLang="en-US" dirty="0">
                <a:sym typeface="Arial" charset="0"/>
              </a:rPr>
              <a:t>of a cooperation platform for secure electronic data exchange with the relevant basic </a:t>
            </a:r>
            <a:r>
              <a:rPr lang="en-GB" altLang="en-US" dirty="0" smtClean="0">
                <a:sym typeface="Arial" charset="0"/>
              </a:rPr>
              <a:t>services</a:t>
            </a:r>
          </a:p>
          <a:p>
            <a:pPr lvl="1"/>
            <a:r>
              <a:rPr lang="en-GB" altLang="en-US" dirty="0" err="1" smtClean="0">
                <a:sym typeface="Arial" charset="0"/>
              </a:rPr>
              <a:t>divsions</a:t>
            </a:r>
            <a:r>
              <a:rPr lang="en-GB" altLang="en-US" dirty="0" smtClean="0">
                <a:sym typeface="Arial" charset="0"/>
              </a:rPr>
              <a:t> of tasks</a:t>
            </a:r>
          </a:p>
          <a:p>
            <a:pPr lvl="1"/>
            <a:r>
              <a:rPr lang="en-GB" altLang="en-US" dirty="0" smtClean="0">
                <a:sym typeface="Arial" charset="0"/>
              </a:rPr>
              <a:t>acting </a:t>
            </a:r>
            <a:r>
              <a:rPr lang="en-GB" altLang="en-US" dirty="0">
                <a:sym typeface="Arial" charset="0"/>
              </a:rPr>
              <a:t>as an independent trusted third party (TTP)  for the encoding and </a:t>
            </a:r>
            <a:r>
              <a:rPr lang="en-GB" altLang="en-US" dirty="0" err="1">
                <a:sym typeface="Arial" charset="0"/>
              </a:rPr>
              <a:t>anonymisation</a:t>
            </a:r>
            <a:r>
              <a:rPr lang="en-GB" altLang="en-US" dirty="0">
                <a:sym typeface="Arial" charset="0"/>
              </a:rPr>
              <a:t> of personal information regarding </a:t>
            </a:r>
            <a:r>
              <a:rPr lang="en-GB" altLang="en-US" dirty="0" smtClean="0">
                <a:sym typeface="Arial" charset="0"/>
              </a:rPr>
              <a:t>health in order to support scientific </a:t>
            </a:r>
            <a:r>
              <a:rPr lang="en-GB" altLang="en-US" dirty="0">
                <a:sym typeface="Arial" charset="0"/>
              </a:rPr>
              <a:t>research and </a:t>
            </a:r>
            <a:r>
              <a:rPr lang="en-GB" altLang="en-US" dirty="0" smtClean="0">
                <a:sym typeface="Arial" charset="0"/>
              </a:rPr>
              <a:t>policymaking</a:t>
            </a:r>
          </a:p>
          <a:p>
            <a:pPr lvl="1"/>
            <a:r>
              <a:rPr lang="en-GB" altLang="en-US" dirty="0">
                <a:sym typeface="Arial" charset="0"/>
              </a:rPr>
              <a:t>p</a:t>
            </a:r>
            <a:r>
              <a:rPr lang="en-GB" altLang="en-US" dirty="0" smtClean="0">
                <a:sym typeface="Arial" charset="0"/>
              </a:rPr>
              <a:t>romoting </a:t>
            </a:r>
            <a:r>
              <a:rPr lang="en-GB" altLang="en-US" dirty="0">
                <a:sym typeface="Arial" charset="0"/>
              </a:rPr>
              <a:t>and coordinating programmes and projects</a:t>
            </a:r>
            <a:r>
              <a:rPr lang="en-GB" dirty="0"/>
              <a:t> </a:t>
            </a:r>
            <a:endParaRPr lang="nl-BE" dirty="0" smtClean="0"/>
          </a:p>
          <a:p>
            <a:pPr lvl="1"/>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941898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Nexus effect</a:t>
            </a:r>
            <a:endParaRPr lang="nl-BE"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171291"/>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157279"/>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2216097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t>
            </a:r>
            <a:r>
              <a:rPr lang="en-GB" smtClean="0"/>
              <a:t>onclusion</a:t>
            </a:r>
            <a:endParaRPr lang="en-GB" dirty="0"/>
          </a:p>
        </p:txBody>
      </p:sp>
      <p:sp>
        <p:nvSpPr>
          <p:cNvPr id="3" name="Content Placeholder 2"/>
          <p:cNvSpPr>
            <a:spLocks noGrp="1"/>
          </p:cNvSpPr>
          <p:nvPr>
            <p:ph idx="1"/>
          </p:nvPr>
        </p:nvSpPr>
        <p:spPr/>
        <p:txBody>
          <a:bodyPr/>
          <a:lstStyle/>
          <a:p>
            <a:r>
              <a:rPr lang="en-GB" dirty="0" smtClean="0"/>
              <a:t>data sharing between health care providers / institutions through the hub-</a:t>
            </a:r>
            <a:r>
              <a:rPr lang="en-GB" dirty="0" err="1" smtClean="0"/>
              <a:t>metahub</a:t>
            </a:r>
            <a:r>
              <a:rPr lang="en-GB" dirty="0" smtClean="0"/>
              <a:t> system, the health vaults and the </a:t>
            </a:r>
            <a:r>
              <a:rPr lang="en-GB" dirty="0" err="1" smtClean="0"/>
              <a:t>eHealthBox</a:t>
            </a:r>
            <a:r>
              <a:rPr lang="en-GB" dirty="0" smtClean="0"/>
              <a:t> reached cruising speed (&gt; 13.3 billion transactions through the eHealth platform in 2018)</a:t>
            </a:r>
          </a:p>
          <a:p>
            <a:r>
              <a:rPr lang="en-GB" dirty="0" smtClean="0"/>
              <a:t>&gt; 75% of the Belgian population has now given their consent for data sharing</a:t>
            </a:r>
          </a:p>
          <a:p>
            <a:r>
              <a:rPr lang="en-GB" dirty="0" smtClean="0"/>
              <a:t>the opening up of health data to the patient begins =&gt; attention for integrated access</a:t>
            </a:r>
          </a:p>
          <a:p>
            <a:r>
              <a:rPr lang="en-GB" dirty="0" smtClean="0"/>
              <a:t>experience has been acquired with mobile eHealth applications</a:t>
            </a:r>
            <a:endParaRPr lang="en-GB"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62428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4975248" y="1670222"/>
            <a:ext cx="4320828" cy="2592697"/>
            <a:chOff x="4406900" y="2722629"/>
            <a:chExt cx="4320828" cy="2593858"/>
          </a:xfrm>
        </p:grpSpPr>
        <p:pic>
          <p:nvPicPr>
            <p:cNvPr id="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839940" y="2722629"/>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https://www.bcss.fgov.be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9" name="Picture 8"/>
          <p:cNvPicPr>
            <a:picLocks noChangeAspect="1"/>
          </p:cNvPicPr>
          <p:nvPr/>
        </p:nvPicPr>
        <p:blipFill>
          <a:blip r:embed="rId4">
            <a:duotone>
              <a:schemeClr val="accent5">
                <a:shade val="45000"/>
                <a:satMod val="135000"/>
              </a:schemeClr>
              <a:prstClr val="white"/>
            </a:duotone>
            <a:extLst/>
          </a:blip>
          <a:stretch>
            <a:fillRect/>
          </a:stretch>
        </p:blipFill>
        <p:spPr>
          <a:xfrm>
            <a:off x="334177" y="1010803"/>
            <a:ext cx="4524132" cy="4176122"/>
          </a:xfrm>
          <a:prstGeom prst="rect">
            <a:avLst/>
          </a:prstGeom>
          <a:solidFill>
            <a:schemeClr val="accent5">
              <a:lumMod val="75000"/>
            </a:schemeClr>
          </a:solidFill>
          <a:ln>
            <a:noFill/>
          </a:ln>
        </p:spPr>
      </p:pic>
    </p:spTree>
    <p:extLst>
      <p:ext uri="{BB962C8B-B14F-4D97-AF65-F5344CB8AC3E}">
        <p14:creationId xmlns:p14="http://schemas.microsoft.com/office/powerpoint/2010/main" val="506283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449035" y="1771394"/>
            <a:ext cx="8221435" cy="1470025"/>
          </a:xfrm>
        </p:spPr>
        <p:txBody>
          <a:bodyPr>
            <a:noAutofit/>
          </a:bodyPr>
          <a:lstStyle/>
          <a:p>
            <a:r>
              <a:rPr lang="nl-BE" sz="4000" dirty="0" smtClean="0"/>
              <a:t>Annex: more </a:t>
            </a:r>
            <a:r>
              <a:rPr lang="nl-BE" sz="4000" dirty="0" err="1" smtClean="0"/>
              <a:t>detailed</a:t>
            </a:r>
            <a:r>
              <a:rPr lang="nl-BE" sz="4000" dirty="0" smtClean="0"/>
              <a:t> status </a:t>
            </a:r>
            <a:r>
              <a:rPr lang="nl-BE" sz="4000" dirty="0" err="1" smtClean="0"/>
              <a:t>questionis</a:t>
            </a:r>
            <a:r>
              <a:rPr lang="nl-BE" sz="4000" dirty="0" smtClean="0"/>
              <a:t> </a:t>
            </a:r>
            <a:r>
              <a:rPr lang="nl-BE" sz="4000" dirty="0" err="1" smtClean="0"/>
              <a:t>and</a:t>
            </a:r>
            <a:r>
              <a:rPr lang="nl-BE" sz="4000" dirty="0" smtClean="0"/>
              <a:t> </a:t>
            </a:r>
            <a:r>
              <a:rPr lang="nl-BE" sz="4000" dirty="0" err="1" smtClean="0"/>
              <a:t>lessons</a:t>
            </a:r>
            <a:r>
              <a:rPr lang="nl-BE" sz="4000" dirty="0" smtClean="0"/>
              <a:t> </a:t>
            </a:r>
            <a:r>
              <a:rPr lang="nl-BE" sz="4000" dirty="0" err="1" smtClean="0"/>
              <a:t>learned</a:t>
            </a:r>
            <a:endParaRPr lang="nl-BE" sz="4000" dirty="0"/>
          </a:p>
        </p:txBody>
      </p:sp>
    </p:spTree>
    <p:extLst>
      <p:ext uri="{BB962C8B-B14F-4D97-AF65-F5344CB8AC3E}">
        <p14:creationId xmlns:p14="http://schemas.microsoft.com/office/powerpoint/2010/main" val="3427016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dirty="0"/>
              <a:t>each GP manages an electronic medical file (EMF) for each patient, and publishes and updates a </a:t>
            </a:r>
            <a:r>
              <a:rPr lang="en-GB" dirty="0" err="1"/>
              <a:t>SumEHR</a:t>
            </a:r>
            <a:r>
              <a:rPr lang="en-GB" dirty="0"/>
              <a:t> </a:t>
            </a:r>
            <a:r>
              <a:rPr lang="en-GB" dirty="0" smtClean="0"/>
              <a:t>(Summary Electronic Health Record) for </a:t>
            </a:r>
            <a:r>
              <a:rPr lang="en-GB" dirty="0"/>
              <a:t>each patient in a</a:t>
            </a:r>
            <a:r>
              <a:rPr lang="en-GB" dirty="0" smtClean="0"/>
              <a:t> </a:t>
            </a:r>
            <a:r>
              <a:rPr lang="en-GB" dirty="0"/>
              <a:t>secure health vault (</a:t>
            </a:r>
            <a:r>
              <a:rPr lang="en-GB" dirty="0" err="1"/>
              <a:t>Vitalink</a:t>
            </a:r>
            <a:r>
              <a:rPr lang="en-GB" dirty="0"/>
              <a:t>, </a:t>
            </a:r>
            <a:r>
              <a:rPr lang="en-GB" dirty="0" err="1"/>
              <a:t>Intermed</a:t>
            </a:r>
            <a:r>
              <a:rPr lang="en-GB" dirty="0"/>
              <a:t> or </a:t>
            </a:r>
            <a:r>
              <a:rPr lang="en-GB" dirty="0" err="1"/>
              <a:t>BruSafe</a:t>
            </a:r>
            <a:r>
              <a:rPr lang="en-GB" dirty="0"/>
              <a:t>)</a:t>
            </a:r>
          </a:p>
          <a:p>
            <a:pPr lvl="1">
              <a:buFont typeface="Arial" panose="020B0604020202020204" pitchFamily="34" charset="0"/>
              <a:buChar char="•"/>
            </a:pPr>
            <a:r>
              <a:rPr lang="en-GB" dirty="0"/>
              <a:t>3,24 million patients possess a </a:t>
            </a:r>
            <a:r>
              <a:rPr lang="en-GB" dirty="0" err="1"/>
              <a:t>SumEHR</a:t>
            </a:r>
            <a:r>
              <a:rPr lang="en-GB" dirty="0"/>
              <a:t> in a health vault</a:t>
            </a:r>
          </a:p>
          <a:p>
            <a:pPr lvl="1">
              <a:buFont typeface="Arial" panose="020B0604020202020204" pitchFamily="34" charset="0"/>
              <a:buChar char="•"/>
            </a:pPr>
            <a:r>
              <a:rPr lang="en-GB" dirty="0" err="1"/>
              <a:t>SumEHR</a:t>
            </a:r>
            <a:r>
              <a:rPr lang="en-GB" dirty="0"/>
              <a:t> v2 is being implemented</a:t>
            </a:r>
          </a:p>
          <a:p>
            <a:pPr lvl="1">
              <a:buFont typeface="Arial" panose="020B0604020202020204" pitchFamily="34" charset="0"/>
              <a:buChar char="•"/>
            </a:pPr>
            <a:endParaRPr lang="nl-BE" dirty="0"/>
          </a:p>
          <a:p>
            <a:pPr>
              <a:buFont typeface="Wingdings" panose="05000000000000000000" pitchFamily="2" charset="2"/>
              <a:buChar char="ü"/>
            </a:pPr>
            <a:r>
              <a:rPr lang="en-GB" dirty="0"/>
              <a:t>medicines and medical care are prescribed electronically</a:t>
            </a:r>
          </a:p>
          <a:p>
            <a:endParaRPr lang="nl-BE" dirty="0" smtClean="0"/>
          </a:p>
          <a:p>
            <a:endParaRPr lang="nl-BE" dirty="0" smtClean="0"/>
          </a:p>
          <a:p>
            <a:endParaRPr lang="nl-BE" dirty="0" smtClean="0"/>
          </a:p>
          <a:p>
            <a:endParaRPr lang="nl-BE" dirty="0" smtClean="0"/>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273321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28665" y="3178480"/>
              <a:ext cx="1463465"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smtClean="0">
                  <a:solidFill>
                    <a:schemeClr val="bg1"/>
                  </a:solidFill>
                </a:rPr>
                <a:t>Medical</a:t>
              </a:r>
              <a:endParaRPr lang="nl-BE"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73057" cy="214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a:bodyPr>
              <a:lstStyle/>
              <a:p>
                <a:pPr algn="ctr">
                  <a:defRPr/>
                </a:pPr>
                <a:r>
                  <a:rPr lang="nl-BE" dirty="0">
                    <a:solidFill>
                      <a:schemeClr val="bg1"/>
                    </a:solidFill>
                  </a:rPr>
                  <a:t>L</a:t>
                </a:r>
                <a:r>
                  <a:rPr lang="nl-BE" dirty="0" smtClean="0">
                    <a:solidFill>
                      <a:schemeClr val="bg1"/>
                    </a:solidFill>
                  </a:rPr>
                  <a:t>ab results and results of medical imaging </a:t>
                </a:r>
                <a:endParaRPr lang="en-GB" dirty="0">
                  <a:solidFill>
                    <a:schemeClr val="bg1"/>
                  </a:solidFill>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smtClean="0">
                    <a:solidFill>
                      <a:schemeClr val="bg1"/>
                    </a:solidFill>
                  </a:rPr>
                  <a:t>History</a:t>
                </a:r>
                <a:r>
                  <a:rPr lang="fr-BE" dirty="0" smtClean="0">
                    <a:solidFill>
                      <a:schemeClr val="bg1"/>
                    </a:solidFill>
                  </a:rPr>
                  <a:t> </a:t>
                </a:r>
                <a:r>
                  <a:rPr lang="fr-BE" dirty="0">
                    <a:solidFill>
                      <a:schemeClr val="bg1"/>
                    </a:solidFill>
                  </a:rPr>
                  <a:t>via the </a:t>
                </a:r>
                <a:r>
                  <a:rPr lang="fr-BE" dirty="0" err="1" smtClean="0">
                    <a:solidFill>
                      <a:schemeClr val="bg1"/>
                    </a:solidFill>
                  </a:rPr>
                  <a:t>SumEHR</a:t>
                </a:r>
                <a:r>
                  <a:rPr lang="fr-BE" dirty="0" smtClean="0">
                    <a:solidFill>
                      <a:schemeClr val="bg1"/>
                    </a:solidFill>
                  </a:rPr>
                  <a:t> and hubs/</a:t>
                </a:r>
                <a:r>
                  <a:rPr lang="fr-BE" dirty="0" err="1" smtClean="0">
                    <a:solidFill>
                      <a:schemeClr val="bg1"/>
                    </a:solidFill>
                  </a:rPr>
                  <a:t>metahub</a:t>
                </a:r>
                <a:endParaRPr lang="en-GB" dirty="0"/>
              </a:p>
              <a:p>
                <a:pPr>
                  <a:defRPr/>
                </a:pPr>
                <a:endParaRPr lang="en-GB"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565161" y="3462392"/>
                <a:ext cx="1350655"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dirty="0" err="1">
                    <a:solidFill>
                      <a:schemeClr val="bg1"/>
                    </a:solidFill>
                    <a:latin typeface="+mn-lt"/>
                    <a:cs typeface="Arial" pitchFamily="34" charset="0"/>
                  </a:rPr>
                  <a:t>Medication</a:t>
                </a:r>
                <a:r>
                  <a:rPr lang="nl-BE" dirty="0">
                    <a:solidFill>
                      <a:schemeClr val="bg1"/>
                    </a:solidFill>
                    <a:latin typeface="+mn-lt"/>
                    <a:cs typeface="Arial" pitchFamily="34" charset="0"/>
                  </a:rPr>
                  <a:t> </a:t>
                </a:r>
                <a:r>
                  <a:rPr lang="nl-BE" dirty="0" err="1" smtClean="0">
                    <a:solidFill>
                      <a:schemeClr val="bg1"/>
                    </a:solidFill>
                    <a:latin typeface="+mn-lt"/>
                    <a:cs typeface="Arial" pitchFamily="34" charset="0"/>
                  </a:rPr>
                  <a:t>schedule</a:t>
                </a:r>
                <a:endParaRPr lang="en-GB" dirty="0">
                  <a:solidFill>
                    <a:schemeClr val="bg1"/>
                  </a:solidFill>
                  <a:latin typeface="+mn-lt"/>
                  <a:cs typeface="Arial" pitchFamily="34" charset="0"/>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en-GB" sz="1000" dirty="0">
                  <a:solidFill>
                    <a:schemeClr val="bg1"/>
                  </a:solidFill>
                </a:endParaRPr>
              </a:p>
              <a:p>
                <a:pPr marL="82550" algn="ctr">
                  <a:defRPr/>
                </a:pPr>
                <a:r>
                  <a:rPr lang="nl-BE" dirty="0">
                    <a:solidFill>
                      <a:schemeClr val="bg1"/>
                    </a:solidFill>
                  </a:rPr>
                  <a:t>Online advice and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en-GB" sz="1000" dirty="0">
                  <a:solidFill>
                    <a:schemeClr val="bg1"/>
                  </a:solidFill>
                </a:endParaRPr>
              </a:p>
              <a:p>
                <a:pPr marL="177800" algn="ctr">
                  <a:defRPr/>
                </a:pPr>
                <a:r>
                  <a:rPr lang="nl-BE" dirty="0">
                    <a:solidFill>
                      <a:schemeClr val="bg1"/>
                    </a:solidFill>
                  </a:rPr>
                  <a:t>Electronic referrals</a:t>
                </a:r>
                <a:endParaRPr lang="en-GB"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en-GB" sz="1000" dirty="0">
                  <a:solidFill>
                    <a:schemeClr val="bg1"/>
                  </a:solidFill>
                </a:endParaRPr>
              </a:p>
              <a:p>
                <a:pPr algn="ctr">
                  <a:defRPr/>
                </a:pPr>
                <a:r>
                  <a:rPr lang="nl-BE" dirty="0">
                    <a:solidFill>
                      <a:schemeClr val="bg1"/>
                    </a:solidFill>
                  </a:rPr>
                  <a:t>Electronic prescriptions</a:t>
                </a:r>
                <a:endParaRPr lang="en-GB" dirty="0"/>
              </a:p>
              <a:p>
                <a:pPr>
                  <a:defRPr/>
                </a:pPr>
                <a:endParaRPr lang="en-GB"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 name="Title 5"/>
          <p:cNvSpPr>
            <a:spLocks noGrp="1"/>
          </p:cNvSpPr>
          <p:nvPr>
            <p:ph type="title"/>
          </p:nvPr>
        </p:nvSpPr>
        <p:spPr/>
        <p:txBody>
          <a:bodyPr/>
          <a:lstStyle/>
          <a:p>
            <a:r>
              <a:rPr lang="nl-BE" dirty="0" smtClean="0"/>
              <a:t>Status </a:t>
            </a:r>
            <a:r>
              <a:rPr lang="nl-BE" dirty="0" err="1" smtClean="0"/>
              <a:t>questionis</a:t>
            </a:r>
            <a:endParaRPr lang="nl-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239892795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wipe(up)">
                                      <p:cBhvr>
                                        <p:cTn id="26" dur="5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every hospital, psychiatric institution and laboratory makes certain documents available electronically with a reference in the hub &amp; </a:t>
            </a:r>
            <a:r>
              <a:rPr lang="en-GB" dirty="0" err="1"/>
              <a:t>metahub</a:t>
            </a:r>
            <a:r>
              <a:rPr lang="en-GB" dirty="0"/>
              <a:t> </a:t>
            </a:r>
            <a:r>
              <a:rPr lang="en-GB" dirty="0" smtClean="0"/>
              <a:t>system, </a:t>
            </a:r>
            <a:r>
              <a:rPr lang="en-GB" dirty="0"/>
              <a:t>and can access relevant data from the secure health vaults</a:t>
            </a:r>
          </a:p>
          <a:p>
            <a:pPr lvl="1">
              <a:buFont typeface="Arial" panose="020B0604020202020204" pitchFamily="34" charset="0"/>
              <a:buChar char="•"/>
            </a:pPr>
            <a:r>
              <a:rPr lang="en-GB" dirty="0"/>
              <a:t>&gt; 353 million documents available at general hospitals</a:t>
            </a:r>
          </a:p>
          <a:p>
            <a:pPr lvl="1">
              <a:buFont typeface="Arial" panose="020B0604020202020204" pitchFamily="34" charset="0"/>
              <a:buChar char="•"/>
            </a:pPr>
            <a:r>
              <a:rPr lang="en-GB" dirty="0"/>
              <a:t>&gt; 24.000 documents available at psychiatric institutions</a:t>
            </a:r>
          </a:p>
          <a:p>
            <a:pPr lvl="1">
              <a:buFont typeface="Arial" panose="020B0604020202020204" pitchFamily="34" charset="0"/>
              <a:buChar char="•"/>
            </a:pPr>
            <a:r>
              <a:rPr lang="en-GB" dirty="0"/>
              <a:t>&gt; 280.000 document available at extramural laboratories</a:t>
            </a:r>
          </a:p>
          <a:p>
            <a:pPr lvl="1">
              <a:buFont typeface="Arial" panose="020B0604020202020204" pitchFamily="34" charset="0"/>
              <a:buChar char="•"/>
            </a:pPr>
            <a:r>
              <a:rPr lang="en-GB" dirty="0"/>
              <a:t>about almost the entire population</a:t>
            </a:r>
          </a:p>
          <a:p>
            <a:pPr lvl="1">
              <a:buFont typeface="Arial" panose="020B0604020202020204" pitchFamily="34" charset="0"/>
              <a:buChar char="•"/>
            </a:pPr>
            <a:r>
              <a:rPr lang="en-GB" dirty="0"/>
              <a:t>documents were consulted &gt; 3,4 million times in the 1st quarter of 2019</a:t>
            </a:r>
          </a:p>
          <a:p>
            <a:pPr lvl="1">
              <a:buFont typeface="Arial" panose="020B0604020202020204" pitchFamily="34" charset="0"/>
              <a:buChar char="•"/>
            </a:pPr>
            <a:r>
              <a:rPr lang="en-GB" dirty="0"/>
              <a:t>by nearly 52.000 different health care providers </a:t>
            </a:r>
          </a:p>
          <a:p>
            <a:pPr lvl="1">
              <a:buFont typeface="Wingdings" panose="05000000000000000000" pitchFamily="2" charset="2"/>
              <a:buChar char="ü"/>
            </a:pPr>
            <a:endParaRPr lang="nl-BE" dirty="0"/>
          </a:p>
          <a:p>
            <a:endParaRPr lang="nl-BE"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1910980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en-GB" dirty="0"/>
              <a:t>each hospital has an integrated, multi-disciplinary electronic patient file (EPF)</a:t>
            </a:r>
          </a:p>
          <a:p>
            <a:pPr lvl="1">
              <a:buFont typeface="Arial" panose="020B0604020202020204" pitchFamily="34" charset="0"/>
              <a:buChar char="•"/>
            </a:pPr>
            <a:r>
              <a:rPr lang="en-GB" dirty="0"/>
              <a:t>77 % of the hospitals have a strategic ICT plan</a:t>
            </a:r>
          </a:p>
          <a:p>
            <a:pPr lvl="1">
              <a:buFont typeface="Arial" panose="020B0604020202020204" pitchFamily="34" charset="0"/>
              <a:buChar char="•"/>
            </a:pPr>
            <a:r>
              <a:rPr lang="en-GB" dirty="0"/>
              <a:t>75% of the hospitals have a long-range ICT budget</a:t>
            </a:r>
          </a:p>
          <a:p>
            <a:pPr lvl="1">
              <a:buFont typeface="Arial" panose="020B0604020202020204" pitchFamily="34" charset="0"/>
              <a:buChar char="•"/>
            </a:pPr>
            <a:r>
              <a:rPr lang="en-GB" dirty="0"/>
              <a:t>85% of the hospitals have an ICT governance structure</a:t>
            </a:r>
          </a:p>
          <a:p>
            <a:pPr>
              <a:buFont typeface="Calibri" panose="020F0502020204030204" pitchFamily="34" charset="0"/>
              <a:buChar char="◌"/>
            </a:pPr>
            <a:endParaRPr lang="en-GB" dirty="0" smtClean="0"/>
          </a:p>
          <a:p>
            <a:pPr>
              <a:buFont typeface="Calibri" panose="020F0502020204030204" pitchFamily="34" charset="0"/>
              <a:buChar char="◌"/>
            </a:pPr>
            <a:r>
              <a:rPr lang="en-GB" dirty="0" smtClean="0"/>
              <a:t>an </a:t>
            </a:r>
            <a:r>
              <a:rPr lang="en-GB" dirty="0"/>
              <a:t>EPF has been defined for all other types of health care providers and they can also publish and update certain information from their EPF in the secure health vault</a:t>
            </a:r>
          </a:p>
          <a:p>
            <a:pPr lvl="1">
              <a:buFont typeface="Arial" panose="020B0604020202020204" pitchFamily="34" charset="0"/>
              <a:buChar char="•"/>
            </a:pPr>
            <a:r>
              <a:rPr lang="en-GB" dirty="0"/>
              <a:t>available for home nurses and physiotherapists, for whom an updated version is being </a:t>
            </a:r>
            <a:r>
              <a:rPr lang="en-GB" dirty="0" smtClean="0"/>
              <a:t>developed</a:t>
            </a:r>
            <a:endParaRPr lang="en-GB"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688894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a:t>pharmacists publish information about the delivered medicines in the Shared Pharmaceutical File (SPF), which feeds the medication schedule; the patient's medication schedule is also stored in the secure vault and is shared between physicians, pharmacists, home nurses and hospitals, among others</a:t>
            </a:r>
          </a:p>
          <a:p>
            <a:pPr>
              <a:buFont typeface="Wingdings" panose="05000000000000000000" pitchFamily="2" charset="2"/>
              <a:buChar char="ü"/>
            </a:pPr>
            <a:endParaRPr lang="nl-BE" dirty="0"/>
          </a:p>
          <a:p>
            <a:pPr>
              <a:buFont typeface="Wingdings" panose="05000000000000000000" pitchFamily="2" charset="2"/>
              <a:buChar char="ü"/>
            </a:pPr>
            <a:r>
              <a:rPr lang="en-GB"/>
              <a:t>the general practitioner has access through his EMF to all relevant published medical information about his patients</a:t>
            </a:r>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1358841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normAutofit/>
          </a:bodyPr>
          <a:lstStyle/>
          <a:p>
            <a:pPr>
              <a:buFont typeface="Calibri" panose="020F0502020204030204" pitchFamily="34" charset="0"/>
              <a:buChar char="◌"/>
            </a:pPr>
            <a:r>
              <a:rPr lang="en-GB"/>
              <a:t>any other health care provider has access to all relevant, published information on his/her patients; for this purpose, filters are defined; the information can also be completed in a multidisciplinary approach</a:t>
            </a:r>
          </a:p>
          <a:p>
            <a:endParaRPr lang="nl-BE" dirty="0" smtClean="0"/>
          </a:p>
          <a:p>
            <a:pPr>
              <a:buFont typeface="Calibri" panose="020F0502020204030204" pitchFamily="34" charset="0"/>
              <a:buChar char="◌"/>
            </a:pPr>
            <a:r>
              <a:rPr lang="en-GB"/>
              <a:t>the aim is to ensure that a maximum of medical information is created and published in a structured and semantically interoperable way</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110932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Status questionis: health care providers</a:t>
            </a:r>
            <a:endParaRPr lang="en-GB" dirty="0"/>
          </a:p>
        </p:txBody>
      </p:sp>
      <p:sp>
        <p:nvSpPr>
          <p:cNvPr id="3" name="Content Placeholder 2"/>
          <p:cNvSpPr>
            <a:spLocks noGrp="1"/>
          </p:cNvSpPr>
          <p:nvPr>
            <p:ph idx="1"/>
          </p:nvPr>
        </p:nvSpPr>
        <p:spPr/>
        <p:txBody>
          <a:bodyPr/>
          <a:lstStyle/>
          <a:p>
            <a:r>
              <a:rPr lang="en-GB" smtClean="0"/>
              <a:t>all health care providers can communicate with each other through the eHealthbox; a number of electronic standard forms are made available for this purpose</a:t>
            </a:r>
          </a:p>
          <a:p>
            <a:endParaRPr lang="nl-BE" smtClean="0"/>
          </a:p>
          <a:p>
            <a:r>
              <a:rPr lang="en-GB" smtClean="0"/>
              <a:t>health care providers can apply telemedicine using officially registered mobile health applications; this registration is subject to a number of checks in terms of data protection, interoperability, EU label for medical devices and evidence-based medicine (EBM)</a:t>
            </a:r>
          </a:p>
          <a:p>
            <a:pPr lvl="1"/>
            <a:r>
              <a:rPr lang="en-GB" smtClean="0"/>
              <a:t>see </a:t>
            </a:r>
            <a:r>
              <a:rPr lang="en-GB" smtClean="0">
                <a:hlinkClick r:id="rId2"/>
              </a:rPr>
              <a:t>https://mhealthbelgium.be/</a:t>
            </a:r>
            <a:r>
              <a:rPr lang="en-GB" smtClean="0"/>
              <a:t> </a:t>
            </a:r>
          </a:p>
          <a:p>
            <a:pPr lvl="1"/>
            <a:r>
              <a:rPr lang="en-GB" smtClean="0"/>
              <a:t>8 apps are now registered on level M1</a:t>
            </a:r>
          </a:p>
          <a:p>
            <a:endParaRPr lang="nl-BE" smtClean="0"/>
          </a:p>
          <a:p>
            <a:pPr lvl="2"/>
            <a:endParaRPr lang="nl-BE" smtClean="0"/>
          </a:p>
          <a:p>
            <a:endParaRPr lang="nl-BE"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72738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en-GB" dirty="0"/>
              <a:t>the registers have been optimised and standardised and, as far as possible, registration is carried out automatically from the EMF/EPF</a:t>
            </a:r>
          </a:p>
          <a:p>
            <a:pPr lvl="1">
              <a:buFont typeface="Arial" panose="020B0604020202020204" pitchFamily="34" charset="0"/>
              <a:buChar char="•"/>
            </a:pPr>
            <a:r>
              <a:rPr lang="en-GB" dirty="0"/>
              <a:t>connectors are made available by </a:t>
            </a:r>
            <a:r>
              <a:rPr lang="en-GB" dirty="0" err="1"/>
              <a:t>HealthData</a:t>
            </a:r>
            <a:endParaRPr lang="en-GB" dirty="0"/>
          </a:p>
          <a:p>
            <a:pPr lvl="1">
              <a:buFont typeface="Arial" panose="020B0604020202020204" pitchFamily="34" charset="0"/>
              <a:buChar char="•"/>
            </a:pPr>
            <a:r>
              <a:rPr lang="en-GB" dirty="0"/>
              <a:t>remains an action point in the roadmap </a:t>
            </a:r>
            <a:r>
              <a:rPr lang="en-GB" dirty="0" smtClean="0"/>
              <a:t>2019-2021</a:t>
            </a:r>
            <a:endParaRPr lang="en-GB" dirty="0"/>
          </a:p>
          <a:p>
            <a:pPr lvl="2">
              <a:buFont typeface="Calibri" panose="020F0502020204030204" pitchFamily="34" charset="0"/>
              <a:buChar char="−"/>
            </a:pPr>
            <a:r>
              <a:rPr lang="en-GB" dirty="0"/>
              <a:t>there is a lack of insight into whether the information collected in the various registers has a quality-enhancing effect</a:t>
            </a:r>
          </a:p>
          <a:p>
            <a:pPr lvl="2">
              <a:buFont typeface="Calibri" panose="020F0502020204030204" pitchFamily="34" charset="0"/>
              <a:buChar char="−"/>
            </a:pPr>
            <a:r>
              <a:rPr lang="en-GB" dirty="0"/>
              <a:t>provided data must support a public benefit</a:t>
            </a:r>
          </a:p>
          <a:p>
            <a:pPr lvl="2">
              <a:buFont typeface="Calibri" panose="020F0502020204030204" pitchFamily="34" charset="0"/>
              <a:buChar char="◌"/>
            </a:pPr>
            <a:endParaRPr lang="nl-BE" dirty="0" smtClean="0"/>
          </a:p>
          <a:p>
            <a:pPr lvl="1">
              <a:buFont typeface="Calibri" panose="020F0502020204030204" pitchFamily="34" charset="0"/>
              <a:buChar char="◌"/>
            </a:pPr>
            <a:endParaRPr lang="nl-BE" dirty="0" smtClean="0"/>
          </a:p>
          <a:p>
            <a:endParaRPr lang="nl-BE" dirty="0" smtClean="0"/>
          </a:p>
          <a:p>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374176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tracing of implants and medicines is done according to international standards</a:t>
            </a:r>
          </a:p>
          <a:p>
            <a:endParaRPr lang="nl-BE" dirty="0"/>
          </a:p>
          <a:p>
            <a:pPr>
              <a:buFont typeface="Wingdings" panose="05000000000000000000" pitchFamily="2" charset="2"/>
              <a:buChar char="ü"/>
            </a:pPr>
            <a:r>
              <a:rPr lang="en-GB" dirty="0"/>
              <a:t>all data exchange between health care providers and health insurance funds is done electronically</a:t>
            </a:r>
          </a:p>
          <a:p>
            <a:pPr lvl="1">
              <a:buFont typeface="Arial" panose="020B0604020202020204" pitchFamily="34" charset="0"/>
              <a:buChar char="•"/>
            </a:pPr>
            <a:r>
              <a:rPr lang="en-GB" dirty="0"/>
              <a:t>carried out by general practitioners</a:t>
            </a:r>
          </a:p>
          <a:p>
            <a:pPr lvl="2">
              <a:buFont typeface="Calibri" panose="020F0502020204030204" pitchFamily="34" charset="0"/>
              <a:buChar char="−"/>
            </a:pPr>
            <a:r>
              <a:rPr lang="en-GB" dirty="0"/>
              <a:t>consultation of the insurability</a:t>
            </a:r>
          </a:p>
          <a:p>
            <a:pPr lvl="2">
              <a:buFont typeface="Calibri" panose="020F0502020204030204" pitchFamily="34" charset="0"/>
              <a:buChar char="−"/>
            </a:pPr>
            <a:r>
              <a:rPr lang="en-GB" dirty="0"/>
              <a:t>c</a:t>
            </a:r>
            <a:r>
              <a:rPr lang="en-GB" dirty="0" smtClean="0"/>
              <a:t>hapter </a:t>
            </a:r>
            <a:r>
              <a:rPr lang="en-GB" dirty="0"/>
              <a:t>IV agreements</a:t>
            </a:r>
          </a:p>
          <a:p>
            <a:pPr lvl="2">
              <a:buFont typeface="Calibri" panose="020F0502020204030204" pitchFamily="34" charset="0"/>
              <a:buChar char="−"/>
            </a:pPr>
            <a:r>
              <a:rPr lang="en-GB" dirty="0" err="1"/>
              <a:t>eFac</a:t>
            </a:r>
            <a:r>
              <a:rPr lang="en-GB" dirty="0"/>
              <a:t> (invoice files)</a:t>
            </a:r>
          </a:p>
          <a:p>
            <a:pPr lvl="2">
              <a:buFont typeface="Calibri" panose="020F0502020204030204" pitchFamily="34" charset="0"/>
              <a:buChar char="−"/>
            </a:pPr>
            <a:r>
              <a:rPr lang="en-GB" dirty="0" err="1"/>
              <a:t>eAttest</a:t>
            </a:r>
            <a:r>
              <a:rPr lang="en-GB" dirty="0"/>
              <a:t> (certificates of care provided)</a:t>
            </a:r>
          </a:p>
          <a:p>
            <a:pPr lvl="1">
              <a:buFont typeface="Arial" panose="020B0604020202020204" pitchFamily="34" charset="0"/>
              <a:buChar char="•"/>
            </a:pPr>
            <a:r>
              <a:rPr lang="en-GB" dirty="0" smtClean="0"/>
              <a:t>several </a:t>
            </a:r>
            <a:r>
              <a:rPr lang="en-GB" dirty="0"/>
              <a:t>action points in the roadmap </a:t>
            </a:r>
            <a:r>
              <a:rPr lang="en-GB" dirty="0" smtClean="0"/>
              <a:t>2019-2021 </a:t>
            </a:r>
            <a:endParaRPr lang="en-GB"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3133641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health care providers</a:t>
            </a:r>
          </a:p>
        </p:txBody>
      </p:sp>
      <p:sp>
        <p:nvSpPr>
          <p:cNvPr id="22531"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GB" dirty="0"/>
              <a:t>the health care providers receive incentives for the use and meaningful application of eHealth; financial incentives can have both a federal component and a component from the different communities and regions</a:t>
            </a:r>
          </a:p>
          <a:p>
            <a:pPr>
              <a:buFont typeface="Wingdings" panose="05000000000000000000" pitchFamily="2" charset="2"/>
              <a:buChar char="ü"/>
            </a:pPr>
            <a:endParaRPr lang="en-GB" dirty="0" smtClean="0"/>
          </a:p>
          <a:p>
            <a:pPr>
              <a:buFont typeface="Wingdings" panose="05000000000000000000" pitchFamily="2" charset="2"/>
              <a:buChar char="ü"/>
            </a:pPr>
            <a:r>
              <a:rPr lang="en-GB" dirty="0" smtClean="0"/>
              <a:t>every </a:t>
            </a:r>
            <a:r>
              <a:rPr lang="en-GB" dirty="0"/>
              <a:t>health care provider is trained in eHealth, both through the basic education package and through post-graduate training </a:t>
            </a:r>
          </a:p>
          <a:p>
            <a:pPr>
              <a:buFont typeface="Wingdings" panose="05000000000000000000" pitchFamily="2" charset="2"/>
              <a:buChar char="ü"/>
            </a:pPr>
            <a:endParaRPr lang="en-GB" dirty="0" smtClean="0"/>
          </a:p>
          <a:p>
            <a:pPr>
              <a:buFont typeface="Wingdings" panose="05000000000000000000" pitchFamily="2" charset="2"/>
              <a:buChar char="ü"/>
            </a:pPr>
            <a:r>
              <a:rPr lang="en-GB" dirty="0" smtClean="0"/>
              <a:t>each </a:t>
            </a:r>
            <a:r>
              <a:rPr lang="en-GB" dirty="0"/>
              <a:t>health care provider has a one-stop shop for the communication of all administrative information for the NIHDI, the FPS Public Health and the federal entities ("only once" principle).</a:t>
            </a:r>
          </a:p>
          <a:p>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341419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patients</a:t>
            </a:r>
          </a:p>
        </p:txBody>
      </p:sp>
      <p:sp>
        <p:nvSpPr>
          <p:cNvPr id="23555" name="Content Placeholder 2"/>
          <p:cNvSpPr>
            <a:spLocks noGrp="1"/>
          </p:cNvSpPr>
          <p:nvPr>
            <p:ph idx="1"/>
          </p:nvPr>
        </p:nvSpPr>
        <p:spPr/>
        <p:txBody>
          <a:bodyPr>
            <a:normAutofit/>
          </a:bodyPr>
          <a:lstStyle/>
          <a:p>
            <a:pPr>
              <a:buFont typeface="Wingdings" panose="05000000000000000000" pitchFamily="2" charset="2"/>
              <a:buChar char="ü"/>
            </a:pPr>
            <a:r>
              <a:rPr lang="en-GB" dirty="0"/>
              <a:t>the patient has access to the information about himself that is available in the secure health vaults and through the hub &amp; </a:t>
            </a:r>
            <a:r>
              <a:rPr lang="en-GB" dirty="0" err="1"/>
              <a:t>metahub</a:t>
            </a:r>
            <a:r>
              <a:rPr lang="en-GB" dirty="0"/>
              <a:t> system</a:t>
            </a:r>
          </a:p>
          <a:p>
            <a:endParaRPr lang="nl-BE" altLang="fr-FR" dirty="0" smtClean="0"/>
          </a:p>
          <a:p>
            <a:pPr>
              <a:buFont typeface="Calibri" panose="020F0502020204030204" pitchFamily="34" charset="0"/>
              <a:buChar char="◌"/>
            </a:pPr>
            <a:r>
              <a:rPr lang="en-GB" dirty="0"/>
              <a:t>the feasibility of providing a consolidation platform where all patient information is aggregated with analysis tools and translation tools to facilitate the patient's understanding of his file is being explored; this will contribute to the patient's health </a:t>
            </a:r>
            <a:r>
              <a:rPr lang="en-GB" dirty="0" smtClean="0"/>
              <a:t>literacy</a:t>
            </a:r>
            <a:endParaRPr lang="en-GB" dirty="0"/>
          </a:p>
          <a:p>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315549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patients</a:t>
            </a:r>
          </a:p>
        </p:txBody>
      </p:sp>
      <p:sp>
        <p:nvSpPr>
          <p:cNvPr id="3" name="Content Placeholder 2"/>
          <p:cNvSpPr>
            <a:spLocks noGrp="1"/>
          </p:cNvSpPr>
          <p:nvPr>
            <p:ph idx="1"/>
          </p:nvPr>
        </p:nvSpPr>
        <p:spPr/>
        <p:txBody>
          <a:bodyPr>
            <a:normAutofit lnSpcReduction="10000"/>
          </a:bodyPr>
          <a:lstStyle/>
          <a:p>
            <a:pPr>
              <a:buFont typeface="Calibri" panose="020F0502020204030204" pitchFamily="34" charset="0"/>
              <a:buChar char="◌"/>
            </a:pPr>
            <a:r>
              <a:rPr lang="en-GB" dirty="0"/>
              <a:t>the patient can add information himself, through the consolidation platform, in the secure vault, through a hub or in a secure </a:t>
            </a:r>
            <a:r>
              <a:rPr lang="en-GB" dirty="0" smtClean="0"/>
              <a:t>cloud</a:t>
            </a:r>
            <a:endParaRPr lang="en-GB" dirty="0"/>
          </a:p>
          <a:p>
            <a:endParaRPr lang="nl-BE" dirty="0" smtClean="0"/>
          </a:p>
          <a:p>
            <a:pPr>
              <a:buFont typeface="Wingdings" panose="05000000000000000000" pitchFamily="2" charset="2"/>
              <a:buChar char="ü"/>
            </a:pPr>
            <a:r>
              <a:rPr lang="en-GB" dirty="0"/>
              <a:t>all the information from the hubs, the vaults, the consolidation platform, and potentially the secure cloud constitutes the patient's PHR (Personal Health Record)</a:t>
            </a:r>
          </a:p>
          <a:p>
            <a:endParaRPr lang="nl-BE" dirty="0" smtClean="0"/>
          </a:p>
          <a:p>
            <a:pPr>
              <a:buFont typeface="Wingdings" panose="05000000000000000000" pitchFamily="2" charset="2"/>
              <a:buChar char="ü"/>
            </a:pPr>
            <a:r>
              <a:rPr lang="en-GB" dirty="0"/>
              <a:t>through the consolidation platform, other relevant information is also available from the health insurance funds, the Crossroads Bank for Social Security and other relevant sources such as the declarations of will on organ donation or </a:t>
            </a:r>
            <a:r>
              <a:rPr lang="en-GB" dirty="0" smtClean="0"/>
              <a:t>euthanasia</a:t>
            </a:r>
            <a:endParaRPr lang="en-GB" dirty="0"/>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291082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en-GB" sz="300" dirty="0">
                  <a:solidFill>
                    <a:schemeClr val="bg1"/>
                  </a:solidFill>
                </a:endParaRPr>
              </a:p>
              <a:p>
                <a:pPr algn="ctr">
                  <a:defRPr/>
                </a:pPr>
                <a:endParaRPr lang="en-GB" sz="200" dirty="0">
                  <a:solidFill>
                    <a:schemeClr val="bg1"/>
                  </a:solidFill>
                </a:endParaRPr>
              </a:p>
              <a:p>
                <a:pPr algn="ctr">
                  <a:defRPr/>
                </a:pPr>
                <a:r>
                  <a:rPr lang="nl-BE" dirty="0">
                    <a:solidFill>
                      <a:schemeClr val="bg1"/>
                    </a:solidFill>
                  </a:rPr>
                  <a:t>Rate setting</a:t>
                </a:r>
              </a:p>
              <a:p>
                <a:pPr algn="ctr">
                  <a:defRPr/>
                </a:pPr>
                <a:r>
                  <a:rPr lang="nl-BE" dirty="0" smtClean="0">
                    <a:solidFill>
                      <a:schemeClr val="bg1"/>
                    </a:solidFill>
                  </a:rPr>
                  <a:t>&amp; </a:t>
                </a:r>
                <a:r>
                  <a:rPr lang="nl-BE" dirty="0" err="1" smtClean="0">
                    <a:solidFill>
                      <a:schemeClr val="bg1"/>
                    </a:solidFill>
                  </a:rPr>
                  <a:t>invoicing</a:t>
                </a:r>
                <a:endParaRPr lang="en-GB" dirty="0"/>
              </a:p>
            </p:txBody>
          </p:sp>
        </p:grpSp>
        <p:pic>
          <p:nvPicPr>
            <p:cNvPr id="46112" name="Picture 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en-GB" sz="300" dirty="0">
                  <a:solidFill>
                    <a:schemeClr val="bg1"/>
                  </a:solidFill>
                </a:endParaRPr>
              </a:p>
              <a:p>
                <a:pPr algn="ctr">
                  <a:defRPr/>
                </a:pPr>
                <a:r>
                  <a:rPr lang="nl-BE" dirty="0">
                    <a:solidFill>
                      <a:schemeClr val="bg1"/>
                    </a:solidFill>
                  </a:rPr>
                  <a:t>Create and send certificates</a:t>
                </a:r>
              </a:p>
              <a:p>
                <a:pPr>
                  <a:defRPr/>
                </a:pPr>
                <a:endParaRPr lang="en-GB" dirty="0">
                  <a:solidFill>
                    <a:schemeClr val="tx1">
                      <a:lumMod val="95000"/>
                      <a:lumOff val="5000"/>
                    </a:schemeClr>
                  </a:solidFill>
                </a:endParaRPr>
              </a:p>
            </p:txBody>
          </p:sp>
        </p:grpSp>
        <p:pic>
          <p:nvPicPr>
            <p:cNvPr id="46107" name="Picture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847" cy="1098550"/>
            <a:chOff x="5254692" y="1452701"/>
            <a:chExt cx="3566103" cy="1097874"/>
          </a:xfrm>
        </p:grpSpPr>
        <p:grpSp>
          <p:nvGrpSpPr>
            <p:cNvPr id="46101" name="Group 67"/>
            <p:cNvGrpSpPr>
              <a:grpSpLocks/>
            </p:cNvGrpSpPr>
            <p:nvPr/>
          </p:nvGrpSpPr>
          <p:grpSpPr bwMode="auto">
            <a:xfrm>
              <a:off x="5254692" y="1452701"/>
              <a:ext cx="3566103" cy="1088355"/>
              <a:chOff x="398612" y="5107746"/>
              <a:chExt cx="3374100" cy="1088355"/>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221962"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387956" y="5137889"/>
                <a:ext cx="2384756" cy="1058212"/>
              </a:xfrm>
              <a:prstGeom prst="rect">
                <a:avLst/>
              </a:prstGeom>
            </p:spPr>
            <p:txBody>
              <a:bodyPr>
                <a:normAutofit lnSpcReduction="10000"/>
              </a:bodyPr>
              <a:lstStyle/>
              <a:p>
                <a:pPr algn="ctr">
                  <a:defRPr/>
                </a:pPr>
                <a:endParaRPr lang="en-GB" sz="1000" dirty="0">
                  <a:solidFill>
                    <a:schemeClr val="bg1"/>
                  </a:solidFill>
                </a:endParaRPr>
              </a:p>
              <a:p>
                <a:pPr marL="92075" algn="ctr">
                  <a:defRPr/>
                </a:pPr>
                <a:r>
                  <a:rPr lang="nl-BE" dirty="0">
                    <a:solidFill>
                      <a:schemeClr val="bg1"/>
                    </a:solidFill>
                  </a:rPr>
                  <a:t>SumEHR, </a:t>
                </a:r>
                <a:endParaRPr lang="nl-BE" dirty="0" smtClean="0">
                  <a:solidFill>
                    <a:schemeClr val="bg1"/>
                  </a:solidFill>
                </a:endParaRPr>
              </a:p>
              <a:p>
                <a:pPr marL="92075" algn="ctr">
                  <a:defRPr/>
                </a:pPr>
                <a:r>
                  <a:rPr lang="nl-BE" dirty="0" err="1" smtClean="0">
                    <a:solidFill>
                      <a:schemeClr val="bg1"/>
                    </a:solidFill>
                  </a:rPr>
                  <a:t>medication</a:t>
                </a:r>
                <a:r>
                  <a:rPr lang="nl-BE" dirty="0" smtClean="0">
                    <a:solidFill>
                      <a:schemeClr val="bg1"/>
                    </a:solidFill>
                  </a:rPr>
                  <a:t> </a:t>
                </a:r>
                <a:r>
                  <a:rPr lang="nl-BE" dirty="0" err="1" smtClean="0">
                    <a:solidFill>
                      <a:schemeClr val="bg1"/>
                    </a:solidFill>
                  </a:rPr>
                  <a:t>schedule</a:t>
                </a:r>
                <a:r>
                  <a:rPr lang="nl-BE" dirty="0" smtClean="0">
                    <a:solidFill>
                      <a:schemeClr val="bg1"/>
                    </a:solidFill>
                  </a:rPr>
                  <a:t>, </a:t>
                </a:r>
              </a:p>
              <a:p>
                <a:pPr marL="92075" algn="ctr">
                  <a:defRPr/>
                </a:pPr>
                <a:r>
                  <a:rPr lang="nl-BE" dirty="0" smtClean="0">
                    <a:solidFill>
                      <a:schemeClr val="bg1"/>
                    </a:solidFill>
                  </a:rPr>
                  <a:t>... </a:t>
                </a:r>
                <a:r>
                  <a:rPr lang="nl-BE" dirty="0">
                    <a:solidFill>
                      <a:schemeClr val="bg1"/>
                    </a:solidFill>
                  </a:rPr>
                  <a:t>updates</a:t>
                </a:r>
              </a:p>
              <a:p>
                <a:pPr algn="ctr">
                  <a:defRPr/>
                </a:pPr>
                <a:endParaRPr lang="en-GB" dirty="0">
                  <a:solidFill>
                    <a:schemeClr val="tx1">
                      <a:lumMod val="95000"/>
                      <a:lumOff val="5000"/>
                    </a:schemeClr>
                  </a:solidFill>
                </a:endParaRPr>
              </a:p>
            </p:txBody>
          </p:sp>
        </p:grpSp>
        <p:pic>
          <p:nvPicPr>
            <p:cNvPr id="46102" name="Picture 6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dirty="0">
                  <a:solidFill>
                    <a:schemeClr val="bg1"/>
                  </a:solidFill>
                  <a:latin typeface="+mn-lt"/>
                </a:endParaRPr>
              </a:p>
              <a:p>
                <a:pPr algn="ctr" eaLnBrk="1" hangingPunct="1"/>
                <a:r>
                  <a:rPr lang="nl-BE" dirty="0" err="1">
                    <a:solidFill>
                      <a:schemeClr val="bg1"/>
                    </a:solidFill>
                    <a:latin typeface="+mn-lt"/>
                    <a:cs typeface="Arial" pitchFamily="34" charset="0"/>
                  </a:rPr>
                  <a:t>Send</a:t>
                </a:r>
                <a:r>
                  <a:rPr lang="nl-BE" dirty="0">
                    <a:solidFill>
                      <a:schemeClr val="bg1"/>
                    </a:solidFill>
                    <a:latin typeface="+mn-lt"/>
                    <a:cs typeface="Arial" pitchFamily="34" charset="0"/>
                  </a:rPr>
                  <a:t> report </a:t>
                </a:r>
                <a:r>
                  <a:rPr lang="nl-BE" dirty="0" err="1">
                    <a:solidFill>
                      <a:schemeClr val="bg1"/>
                    </a:solidFill>
                    <a:latin typeface="+mn-lt"/>
                    <a:cs typeface="Arial" pitchFamily="34" charset="0"/>
                  </a:rPr>
                  <a:t>to</a:t>
                </a:r>
                <a:r>
                  <a:rPr lang="nl-BE" dirty="0">
                    <a:solidFill>
                      <a:schemeClr val="bg1"/>
                    </a:solidFill>
                    <a:latin typeface="+mn-lt"/>
                    <a:cs typeface="Arial" pitchFamily="34" charset="0"/>
                  </a:rPr>
                  <a:t> </a:t>
                </a:r>
                <a:r>
                  <a:rPr lang="nl-BE" dirty="0" smtClean="0">
                    <a:solidFill>
                      <a:schemeClr val="bg1"/>
                    </a:solidFill>
                    <a:latin typeface="+mn-lt"/>
                    <a:cs typeface="Arial" pitchFamily="34" charset="0"/>
                  </a:rPr>
                  <a:t>GMF </a:t>
                </a:r>
                <a:r>
                  <a:rPr lang="nl-BE" dirty="0" err="1">
                    <a:solidFill>
                      <a:schemeClr val="bg1"/>
                    </a:solidFill>
                    <a:latin typeface="+mn-lt"/>
                    <a:cs typeface="Arial" pitchFamily="34" charset="0"/>
                  </a:rPr>
                  <a:t>holder</a:t>
                </a:r>
                <a:endParaRPr lang="nl-BE" dirty="0">
                  <a:solidFill>
                    <a:schemeClr val="bg1"/>
                  </a:solidFill>
                  <a:latin typeface="+mn-lt"/>
                  <a:cs typeface="Arial" pitchFamily="34" charset="0"/>
                </a:endParaRPr>
              </a:p>
            </p:txBody>
          </p:sp>
        </p:grpSp>
        <p:pic>
          <p:nvPicPr>
            <p:cNvPr id="4609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099177" y="3624263"/>
            <a:ext cx="2721296" cy="1090612"/>
            <a:chOff x="6099177" y="3624263"/>
            <a:chExt cx="2721296" cy="1090612"/>
          </a:xfrm>
        </p:grpSpPr>
        <p:sp>
          <p:nvSpPr>
            <p:cNvPr id="51" name="Rectangle 50"/>
            <p:cNvSpPr/>
            <p:nvPr/>
          </p:nvSpPr>
          <p:spPr bwMode="auto">
            <a:xfrm>
              <a:off x="6099177" y="3624263"/>
              <a:ext cx="982663" cy="10795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bwMode="auto">
            <a:xfrm>
              <a:off x="7080252" y="3625850"/>
              <a:ext cx="1596204" cy="108902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6958015" y="3663950"/>
              <a:ext cx="186245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dirty="0">
                <a:solidFill>
                  <a:schemeClr val="bg1"/>
                </a:solidFill>
                <a:latin typeface="+mn-lt"/>
              </a:endParaRPr>
            </a:p>
            <a:p>
              <a:pPr eaLnBrk="1" hangingPunct="1"/>
              <a:endParaRPr lang="en-GB" sz="1000" dirty="0">
                <a:solidFill>
                  <a:schemeClr val="bg1"/>
                </a:solidFill>
                <a:latin typeface="+mn-lt"/>
              </a:endParaRPr>
            </a:p>
            <a:p>
              <a:pPr eaLnBrk="1" hangingPunct="1"/>
              <a:r>
                <a:rPr lang="nl-BE" dirty="0">
                  <a:solidFill>
                    <a:schemeClr val="bg1"/>
                  </a:solidFill>
                  <a:latin typeface="+mn-lt"/>
                </a:rPr>
                <a:t>  </a:t>
              </a:r>
              <a:r>
                <a:rPr lang="nl-BE" dirty="0" smtClean="0">
                  <a:solidFill>
                    <a:schemeClr val="bg1"/>
                  </a:solidFill>
                  <a:latin typeface="+mn-lt"/>
                </a:rPr>
                <a:t> </a:t>
              </a:r>
              <a:r>
                <a:rPr lang="nl-BE" dirty="0" err="1" smtClean="0">
                  <a:solidFill>
                    <a:schemeClr val="bg1"/>
                  </a:solidFill>
                  <a:latin typeface="+mn-lt"/>
                  <a:cs typeface="Arial" pitchFamily="34" charset="0"/>
                </a:rPr>
                <a:t>Registrations</a:t>
              </a:r>
              <a:endParaRPr lang="nl-BE" dirty="0">
                <a:solidFill>
                  <a:schemeClr val="bg1"/>
                </a:solidFill>
                <a:latin typeface="+mn-lt"/>
              </a:endParaRPr>
            </a:p>
          </p:txBody>
        </p:sp>
      </p:grpSp>
      <p:pic>
        <p:nvPicPr>
          <p:cNvPr id="4609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6475" y="3677950"/>
            <a:ext cx="993427" cy="99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nl-BE" dirty="0" smtClean="0"/>
              <a:t>Status </a:t>
            </a:r>
            <a:r>
              <a:rPr lang="nl-BE" dirty="0" err="1" smtClean="0"/>
              <a:t>questionis</a:t>
            </a:r>
            <a:endParaRPr lang="nl-BE" dirty="0"/>
          </a:p>
        </p:txBody>
      </p:sp>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flipH="1" flipV="1">
              <a:off x="5320511"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804704" y="3183925"/>
              <a:ext cx="1554362" cy="1349153"/>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smtClean="0">
                  <a:solidFill>
                    <a:schemeClr val="bg1"/>
                  </a:solidFill>
                </a:rPr>
                <a:t>Adminis-trative</a:t>
              </a:r>
              <a:endParaRPr lang="nl-BE" dirty="0">
                <a:solidFill>
                  <a:schemeClr val="bg1"/>
                </a:solidFill>
              </a:endParaRPr>
            </a:p>
          </p:txBody>
        </p:sp>
      </p:gr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421232369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092"/>
                                        </p:tgtEl>
                                        <p:attrNameLst>
                                          <p:attrName>style.visibility</p:attrName>
                                        </p:attrNameLst>
                                      </p:cBhvr>
                                      <p:to>
                                        <p:strVal val="visible"/>
                                      </p:to>
                                    </p:set>
                                    <p:animEffect transition="in" filter="wipe(up)">
                                      <p:cBhvr>
                                        <p:cTn id="26" dur="500"/>
                                        <p:tgtEl>
                                          <p:spTgt spid="46092"/>
                                        </p:tgtEl>
                                      </p:cBhvr>
                                    </p:animEffect>
                                  </p:childTnLst>
                                </p:cTn>
                              </p:par>
                              <p:par>
                                <p:cTn id="27" presetID="2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Status questionis: patients</a:t>
            </a:r>
          </a:p>
        </p:txBody>
      </p:sp>
      <p:sp>
        <p:nvSpPr>
          <p:cNvPr id="23555" name="Content Placeholder 2"/>
          <p:cNvSpPr>
            <a:spLocks noGrp="1"/>
          </p:cNvSpPr>
          <p:nvPr>
            <p:ph idx="1"/>
          </p:nvPr>
        </p:nvSpPr>
        <p:spPr/>
        <p:txBody>
          <a:bodyPr>
            <a:normAutofit lnSpcReduction="10000"/>
          </a:bodyPr>
          <a:lstStyle/>
          <a:p>
            <a:pPr>
              <a:buFont typeface="Calibri" panose="020F0502020204030204" pitchFamily="34" charset="0"/>
              <a:buChar char="◌"/>
            </a:pPr>
            <a:r>
              <a:rPr lang="en-GB" dirty="0"/>
              <a:t>the patient has access to his PHR through various channels, e.g. through an app on his smartphone; this allows the patient to be informed of his actual condition and to play a leading role in his </a:t>
            </a:r>
            <a:r>
              <a:rPr lang="en-GB" dirty="0" smtClean="0"/>
              <a:t>treatment</a:t>
            </a:r>
          </a:p>
          <a:p>
            <a:pPr>
              <a:buFont typeface="Wingdings" panose="05000000000000000000" pitchFamily="2" charset="2"/>
              <a:buChar char="ü"/>
            </a:pPr>
            <a:r>
              <a:rPr lang="en-GB" dirty="0" smtClean="0"/>
              <a:t>in </a:t>
            </a:r>
            <a:r>
              <a:rPr lang="en-GB" dirty="0"/>
              <a:t>principle, the patient no longer receives any paper from the physician (except for exceptional demands)</a:t>
            </a:r>
          </a:p>
          <a:p>
            <a:pPr lvl="1"/>
            <a:r>
              <a:rPr lang="en-GB" dirty="0"/>
              <a:t>the certificate of the care provided is sent electronically by the physician to the health insurance fund</a:t>
            </a:r>
          </a:p>
          <a:p>
            <a:pPr lvl="1"/>
            <a:r>
              <a:rPr lang="en-GB" dirty="0"/>
              <a:t>the medication prescription is available through the Personal Health Viewer</a:t>
            </a:r>
          </a:p>
          <a:p>
            <a:pPr lvl="1"/>
            <a:r>
              <a:rPr lang="en-GB" dirty="0"/>
              <a:t>…</a:t>
            </a:r>
          </a:p>
          <a:p>
            <a:pPr>
              <a:buFont typeface="Wingdings" panose="05000000000000000000" pitchFamily="2" charset="2"/>
              <a:buChar char="ü"/>
            </a:pPr>
            <a:r>
              <a:rPr lang="en-GB" dirty="0" smtClean="0"/>
              <a:t>prior </a:t>
            </a:r>
            <a:r>
              <a:rPr lang="en-GB" dirty="0"/>
              <a:t>requirement for the above: the patient gives his data sharing consent</a:t>
            </a:r>
          </a:p>
          <a:p>
            <a:pPr>
              <a:buFont typeface="Calibri" panose="020F0502020204030204" pitchFamily="34" charset="0"/>
              <a:buChar char="◌"/>
            </a:pPr>
            <a:endParaRPr lang="en-GB" dirty="0"/>
          </a:p>
          <a:p>
            <a:endParaRPr lang="nl-BE" altLang="en-US"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20575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fr-BE" altLang="nl-BE" smtClean="0"/>
              <a:t>Lessons learned</a:t>
            </a:r>
            <a:endParaRPr lang="nl-NL" altLang="nl-BE" dirty="0"/>
          </a:p>
        </p:txBody>
      </p:sp>
      <p:sp>
        <p:nvSpPr>
          <p:cNvPr id="395267" name="Rectangle 3"/>
          <p:cNvSpPr>
            <a:spLocks noGrp="1" noChangeArrowheads="1"/>
          </p:cNvSpPr>
          <p:nvPr>
            <p:ph type="body" idx="1"/>
          </p:nvPr>
        </p:nvSpPr>
        <p:spPr/>
        <p:txBody>
          <a:bodyPr/>
          <a:lstStyle/>
          <a:p>
            <a:r>
              <a:rPr lang="en-GB" altLang="nl-BE" dirty="0" smtClean="0"/>
              <a:t>define a long term vision on</a:t>
            </a:r>
          </a:p>
          <a:p>
            <a:pPr lvl="1"/>
            <a:r>
              <a:rPr lang="en-GB" altLang="nl-BE" dirty="0" smtClean="0"/>
              <a:t>integrated, customer-oriented service delivery</a:t>
            </a:r>
          </a:p>
          <a:p>
            <a:pPr lvl="1"/>
            <a:r>
              <a:rPr lang="en-GB" altLang="nl-BE" dirty="0" smtClean="0"/>
              <a:t>management of information as a strategic resource</a:t>
            </a:r>
          </a:p>
          <a:p>
            <a:pPr lvl="1"/>
            <a:r>
              <a:rPr lang="en-GB" altLang="nl-BE" dirty="0" smtClean="0"/>
              <a:t>service oriented architecture</a:t>
            </a:r>
          </a:p>
          <a:p>
            <a:pPr lvl="1"/>
            <a:r>
              <a:rPr lang="en-GB" altLang="nl-BE" dirty="0" smtClean="0"/>
              <a:t>interoperability</a:t>
            </a:r>
          </a:p>
          <a:p>
            <a:r>
              <a:rPr lang="en-GB" altLang="nl-BE" dirty="0" smtClean="0"/>
              <a:t>combine long term vision, profound process optimization and quick wins</a:t>
            </a:r>
          </a:p>
          <a:p>
            <a:r>
              <a:rPr lang="en-GB" altLang="nl-BE" dirty="0" smtClean="0"/>
              <a:t>do not look at eHealth as a pure ICT event, but put the emphasis on an improvement of services and use a multidisciplinary approach</a:t>
            </a:r>
          </a:p>
          <a:p>
            <a:r>
              <a:rPr lang="en-GB" altLang="nl-BE" dirty="0" smtClean="0"/>
              <a:t>optimize processes within each actor and between actors before their </a:t>
            </a:r>
            <a:r>
              <a:rPr lang="en-GB" altLang="nl-BE" dirty="0" err="1" smtClean="0"/>
              <a:t>automatization</a:t>
            </a:r>
            <a:endParaRPr lang="en-GB" altLang="nl-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2309617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Lessons</a:t>
            </a:r>
            <a:r>
              <a:rPr lang="nl-BE" dirty="0" smtClean="0"/>
              <a:t> </a:t>
            </a:r>
            <a:r>
              <a:rPr lang="nl-BE" dirty="0" err="1" smtClean="0"/>
              <a:t>learned</a:t>
            </a:r>
            <a:endParaRPr lang="nl-BE" dirty="0"/>
          </a:p>
        </p:txBody>
      </p:sp>
      <p:sp>
        <p:nvSpPr>
          <p:cNvPr id="3" name="Content Placeholder 2"/>
          <p:cNvSpPr>
            <a:spLocks noGrp="1"/>
          </p:cNvSpPr>
          <p:nvPr>
            <p:ph idx="1"/>
          </p:nvPr>
        </p:nvSpPr>
        <p:spPr/>
        <p:txBody>
          <a:bodyPr>
            <a:normAutofit fontScale="92500" lnSpcReduction="10000"/>
          </a:bodyPr>
          <a:lstStyle/>
          <a:p>
            <a:r>
              <a:rPr lang="en-GB" altLang="nl-BE" sz="2800" dirty="0"/>
              <a:t>see to a close cooperation with policymakers, </a:t>
            </a:r>
            <a:r>
              <a:rPr lang="en-GB" altLang="nl-BE" sz="2800" dirty="0" smtClean="0"/>
              <a:t>health care providers, patient organizations, sickness funds, ICT-providers, government institutions at all levels, …</a:t>
            </a:r>
          </a:p>
          <a:p>
            <a:endParaRPr lang="en-GB" altLang="nl-BE" sz="2800" dirty="0" smtClean="0"/>
          </a:p>
          <a:p>
            <a:r>
              <a:rPr lang="en-GB" altLang="nl-BE" sz="2800" dirty="0" smtClean="0"/>
              <a:t>attune </a:t>
            </a:r>
            <a:r>
              <a:rPr lang="en-GB" altLang="nl-BE" sz="2800" dirty="0"/>
              <a:t>the service offer maximally to the needs and  </a:t>
            </a:r>
            <a:r>
              <a:rPr lang="en-GB" altLang="nl-BE" sz="2800" dirty="0" smtClean="0"/>
              <a:t>the </a:t>
            </a:r>
            <a:r>
              <a:rPr lang="en-GB" altLang="nl-BE" sz="2800" dirty="0"/>
              <a:t>logic of the users and involve them actively in the development of the services</a:t>
            </a:r>
          </a:p>
          <a:p>
            <a:endParaRPr lang="en-GB" altLang="nl-BE" sz="2800" dirty="0" smtClean="0"/>
          </a:p>
          <a:p>
            <a:r>
              <a:rPr lang="en-GB" altLang="nl-BE" sz="2800" dirty="0" smtClean="0"/>
              <a:t>match </a:t>
            </a:r>
            <a:r>
              <a:rPr lang="en-GB" altLang="nl-BE" sz="2800" dirty="0"/>
              <a:t>the governmental processes with the own processes of the </a:t>
            </a:r>
            <a:r>
              <a:rPr lang="en-GB" altLang="nl-BE" sz="2800" dirty="0" smtClean="0"/>
              <a:t>actors </a:t>
            </a:r>
            <a:r>
              <a:rPr lang="en-GB" altLang="nl-BE" sz="2800" dirty="0"/>
              <a:t>and assure </a:t>
            </a:r>
            <a:r>
              <a:rPr lang="en-GB" altLang="nl-BE" sz="2800" dirty="0" smtClean="0"/>
              <a:t>user-friendliness</a:t>
            </a:r>
          </a:p>
          <a:p>
            <a:endParaRPr lang="en-GB" altLang="nl-BE" sz="2800" dirty="0" smtClean="0"/>
          </a:p>
          <a:p>
            <a:r>
              <a:rPr lang="en-GB" altLang="nl-BE" sz="2800" dirty="0" smtClean="0"/>
              <a:t>concentrate </a:t>
            </a:r>
            <a:r>
              <a:rPr lang="en-GB" altLang="nl-BE" sz="2800" dirty="0"/>
              <a:t>on a qualitative and interactive service offering, instead of a mere presence on the web</a:t>
            </a:r>
          </a:p>
          <a:p>
            <a:pPr marL="0" indent="0">
              <a:buNone/>
            </a:pPr>
            <a:endParaRPr lang="en-GB" altLang="nl-BE" sz="2800" dirty="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2306516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fr-BE" altLang="nl-BE" smtClean="0"/>
              <a:t>Lessons learned</a:t>
            </a:r>
            <a:endParaRPr lang="nl-NL" altLang="nl-BE"/>
          </a:p>
        </p:txBody>
      </p:sp>
      <p:sp>
        <p:nvSpPr>
          <p:cNvPr id="396291" name="Rectangle 3"/>
          <p:cNvSpPr>
            <a:spLocks noGrp="1" noChangeArrowheads="1"/>
          </p:cNvSpPr>
          <p:nvPr>
            <p:ph idx="1"/>
          </p:nvPr>
        </p:nvSpPr>
        <p:spPr/>
        <p:txBody>
          <a:bodyPr/>
          <a:lstStyle/>
          <a:p>
            <a:r>
              <a:rPr lang="en-GB" altLang="nl-BE" dirty="0" smtClean="0"/>
              <a:t>standardize concepts and, where necessary, adapt regulations in order </a:t>
            </a:r>
            <a:r>
              <a:rPr lang="en-US" altLang="nl-BE" dirty="0" smtClean="0"/>
              <a:t>to introduce those concepts</a:t>
            </a:r>
          </a:p>
          <a:p>
            <a:r>
              <a:rPr lang="en-US" altLang="nl-BE" dirty="0" smtClean="0"/>
              <a:t>also regulate aspects such as</a:t>
            </a:r>
          </a:p>
          <a:p>
            <a:pPr lvl="1"/>
            <a:r>
              <a:rPr lang="en-US" altLang="nl-BE" dirty="0" smtClean="0"/>
              <a:t>privacy protection</a:t>
            </a:r>
          </a:p>
          <a:p>
            <a:pPr lvl="1"/>
            <a:r>
              <a:rPr lang="en-US" altLang="nl-BE" dirty="0" smtClean="0"/>
              <a:t>information security</a:t>
            </a:r>
          </a:p>
          <a:p>
            <a:pPr lvl="1"/>
            <a:r>
              <a:rPr lang="en-US" altLang="nl-BE" dirty="0" smtClean="0"/>
              <a:t>the protection against ICT crime</a:t>
            </a:r>
          </a:p>
          <a:p>
            <a:pPr lvl="1"/>
            <a:r>
              <a:rPr lang="en-US" altLang="nl-BE" dirty="0" smtClean="0"/>
              <a:t>unique identification keys</a:t>
            </a:r>
          </a:p>
          <a:p>
            <a:pPr lvl="1"/>
            <a:r>
              <a:rPr lang="en-US" altLang="nl-BE" dirty="0" smtClean="0"/>
              <a:t>the probative value of electronic information</a:t>
            </a:r>
          </a:p>
          <a:p>
            <a:pPr lvl="1"/>
            <a:r>
              <a:rPr lang="en-US" altLang="nl-BE" dirty="0" smtClean="0"/>
              <a:t>the electronic signature</a:t>
            </a:r>
          </a:p>
          <a:p>
            <a:pPr lvl="1"/>
            <a:r>
              <a:rPr lang="en-US" altLang="nl-BE" dirty="0" smtClean="0"/>
              <a:t>…</a:t>
            </a:r>
            <a:endParaRPr lang="en-GB" altLang="nl-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2715564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fr-BE" altLang="nl-BE" smtClean="0"/>
              <a:t>Lessons learned</a:t>
            </a:r>
            <a:endParaRPr lang="nl-NL" altLang="nl-BE"/>
          </a:p>
        </p:txBody>
      </p:sp>
      <p:sp>
        <p:nvSpPr>
          <p:cNvPr id="397315" name="Rectangle 3"/>
          <p:cNvSpPr>
            <a:spLocks noGrp="1" noChangeArrowheads="1"/>
          </p:cNvSpPr>
          <p:nvPr>
            <p:ph type="body" idx="1"/>
          </p:nvPr>
        </p:nvSpPr>
        <p:spPr/>
        <p:txBody>
          <a:bodyPr/>
          <a:lstStyle/>
          <a:p>
            <a:r>
              <a:rPr lang="en-GB" altLang="nl-BE" dirty="0" smtClean="0"/>
              <a:t>make sure that available ICT components and information (networks, data bases, …) are re-used to a maximum; through this, the efforts can be directed towards developing added value services</a:t>
            </a:r>
          </a:p>
          <a:p>
            <a:r>
              <a:rPr lang="en-GB" altLang="nl-BE" dirty="0" smtClean="0"/>
              <a:t>also develop multifunctional components yourself, conform open standards, and based on a flexible, modular, expandable and service-oriented architecture, so that other developers of services can re-use your components</a:t>
            </a:r>
          </a:p>
          <a:p>
            <a:r>
              <a:rPr lang="en-GB" altLang="nl-BE" sz="2800" dirty="0"/>
              <a:t>pay attention to change management, communications and training</a:t>
            </a:r>
            <a:endParaRPr lang="en-US" altLang="nl-BE" sz="2800" dirty="0"/>
          </a:p>
          <a:p>
            <a:r>
              <a:rPr lang="en-GB" altLang="nl-BE" sz="2800" dirty="0"/>
              <a:t>see to a good project management</a:t>
            </a:r>
          </a:p>
          <a:p>
            <a:endParaRPr lang="en-GB" altLang="nl-BE" dirty="0" smtClean="0"/>
          </a:p>
          <a:p>
            <a:endParaRPr lang="en-GB" altLang="nl-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2877170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fr-BE" altLang="nl-BE" smtClean="0"/>
              <a:t>Lessons learned</a:t>
            </a:r>
            <a:endParaRPr lang="nl-NL" altLang="nl-BE"/>
          </a:p>
        </p:txBody>
      </p:sp>
      <p:sp>
        <p:nvSpPr>
          <p:cNvPr id="398339" name="Rectangle 3"/>
          <p:cNvSpPr>
            <a:spLocks noGrp="1" noChangeArrowheads="1"/>
          </p:cNvSpPr>
          <p:nvPr>
            <p:ph type="body" idx="1"/>
          </p:nvPr>
        </p:nvSpPr>
        <p:spPr/>
        <p:txBody>
          <a:bodyPr>
            <a:normAutofit/>
          </a:bodyPr>
          <a:lstStyle/>
          <a:p>
            <a:r>
              <a:rPr lang="en-GB" altLang="nl-BE" dirty="0" smtClean="0"/>
              <a:t>work incrementally and with prototyping, and give special attention to the roll-out by providing test and simulation environments, training and coaching for the users, and a multimodal contact centre for the personal support of end-users</a:t>
            </a:r>
          </a:p>
          <a:p>
            <a:r>
              <a:rPr lang="en-GB" altLang="nl-BE" dirty="0" smtClean="0"/>
              <a:t>see to it that proper measuring facilities are available, so as to assure permanent monitoring and improvement</a:t>
            </a:r>
          </a:p>
          <a:p>
            <a:r>
              <a:rPr lang="en-GB" altLang="nl-BE" dirty="0" smtClean="0"/>
              <a:t>make sure that the users have confidence in the electronic services that are provided; develop an information security policy, which is designed to guarantee the availability, confidentiality, integrity, authenticity and auditability of the information systems</a:t>
            </a: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3777631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Lessons learned</a:t>
            </a:r>
            <a:endParaRPr lang="nl-BE" dirty="0"/>
          </a:p>
        </p:txBody>
      </p:sp>
      <p:sp>
        <p:nvSpPr>
          <p:cNvPr id="3" name="Content Placeholder 2"/>
          <p:cNvSpPr>
            <a:spLocks noGrp="1"/>
          </p:cNvSpPr>
          <p:nvPr>
            <p:ph idx="1"/>
          </p:nvPr>
        </p:nvSpPr>
        <p:spPr/>
        <p:txBody>
          <a:bodyPr/>
          <a:lstStyle/>
          <a:p>
            <a:r>
              <a:rPr lang="fr-BE" altLang="nl-BE" dirty="0" err="1" smtClean="0"/>
              <a:t>create</a:t>
            </a:r>
            <a:r>
              <a:rPr lang="fr-BE" altLang="nl-BE" dirty="0" smtClean="0"/>
              <a:t> an institution </a:t>
            </a:r>
            <a:r>
              <a:rPr lang="fr-BE" altLang="nl-BE" dirty="0" err="1" smtClean="0"/>
              <a:t>that</a:t>
            </a:r>
            <a:r>
              <a:rPr lang="fr-BE" altLang="nl-BE" dirty="0" smtClean="0"/>
              <a:t> </a:t>
            </a:r>
            <a:r>
              <a:rPr lang="fr-BE" altLang="nl-BE" dirty="0" err="1" smtClean="0"/>
              <a:t>stimulates</a:t>
            </a:r>
            <a:r>
              <a:rPr lang="fr-BE" altLang="nl-BE" dirty="0" smtClean="0"/>
              <a:t> and </a:t>
            </a:r>
            <a:r>
              <a:rPr lang="fr-BE" altLang="nl-BE" dirty="0" err="1" smtClean="0"/>
              <a:t>coordinates</a:t>
            </a:r>
            <a:endParaRPr lang="fr-BE" altLang="nl-BE" dirty="0" smtClean="0"/>
          </a:p>
          <a:p>
            <a:pPr lvl="1"/>
            <a:r>
              <a:rPr lang="nl-BE" dirty="0" smtClean="0"/>
              <a:t>b</a:t>
            </a:r>
            <a:r>
              <a:rPr lang="en-US" dirty="0" err="1" smtClean="0"/>
              <a:t>usiness</a:t>
            </a:r>
            <a:r>
              <a:rPr lang="en-US" dirty="0" smtClean="0"/>
              <a:t> process re-engineering within and across actors</a:t>
            </a:r>
            <a:endParaRPr lang="nl-BE" dirty="0" smtClean="0"/>
          </a:p>
          <a:p>
            <a:pPr lvl="1"/>
            <a:r>
              <a:rPr lang="nl-BE" dirty="0" smtClean="0"/>
              <a:t>b</a:t>
            </a:r>
            <a:r>
              <a:rPr lang="en-US" dirty="0" err="1" smtClean="0"/>
              <a:t>eing</a:t>
            </a:r>
            <a:r>
              <a:rPr lang="en-US" dirty="0" smtClean="0"/>
              <a:t> a mediator and enabler setting out a long term roadmap for eHealth services</a:t>
            </a:r>
            <a:endParaRPr lang="nl-BE" dirty="0" smtClean="0"/>
          </a:p>
          <a:p>
            <a:pPr lvl="1"/>
            <a:r>
              <a:rPr lang="nl-BE" dirty="0" smtClean="0"/>
              <a:t>p</a:t>
            </a:r>
            <a:r>
              <a:rPr lang="en-US" dirty="0" err="1" smtClean="0"/>
              <a:t>roactively</a:t>
            </a:r>
            <a:r>
              <a:rPr lang="en-US" dirty="0" smtClean="0"/>
              <a:t> looking for opportunities in technology and innovation to benefit health care providers and patients</a:t>
            </a:r>
            <a:endParaRPr lang="nl-BE" dirty="0" smtClean="0"/>
          </a:p>
          <a:p>
            <a:pPr lvl="1"/>
            <a:r>
              <a:rPr lang="nl-BE" dirty="0" smtClean="0"/>
              <a:t>e</a:t>
            </a:r>
            <a:r>
              <a:rPr lang="en-US" dirty="0" err="1" smtClean="0"/>
              <a:t>nsuring</a:t>
            </a:r>
            <a:r>
              <a:rPr lang="en-US" dirty="0" smtClean="0"/>
              <a:t> continuous delivery of shared ICT services and the retention of crucial skills</a:t>
            </a:r>
            <a:endParaRPr lang="nl-BE" dirty="0" smtClean="0"/>
          </a:p>
          <a:p>
            <a:pPr lvl="1"/>
            <a:r>
              <a:rPr lang="nl-BE" dirty="0" smtClean="0"/>
              <a:t>p</a:t>
            </a:r>
            <a:r>
              <a:rPr lang="en-US" dirty="0" err="1" smtClean="0"/>
              <a:t>rogram</a:t>
            </a:r>
            <a:r>
              <a:rPr lang="en-US" dirty="0" smtClean="0"/>
              <a:t> and project management</a:t>
            </a:r>
            <a:endParaRPr lang="nl-BE" dirty="0" smtClean="0"/>
          </a:p>
          <a:p>
            <a:pPr lvl="1"/>
            <a:r>
              <a:rPr lang="nl-BE" dirty="0" smtClean="0"/>
              <a:t>c</a:t>
            </a:r>
            <a:r>
              <a:rPr lang="en-US" dirty="0" smtClean="0"/>
              <a:t>o-operative governance (implication of all actors)</a:t>
            </a:r>
            <a:endParaRPr lang="nl-BE" dirty="0" smtClean="0"/>
          </a:p>
          <a:p>
            <a:pPr lvl="1"/>
            <a:endParaRPr lang="fr-BE" altLang="nl-BE" dirty="0" smtClean="0"/>
          </a:p>
          <a:p>
            <a:endParaRPr lang="nl-NL" alt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354035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smtClean="0"/>
              <a:t>Overall </a:t>
            </a:r>
            <a:r>
              <a:rPr lang="nl-BE" altLang="en-US" dirty="0" err="1" smtClean="0"/>
              <a:t>architecture</a:t>
            </a:r>
            <a:endParaRPr lang="en-US" dirty="0"/>
          </a:p>
        </p:txBody>
      </p:sp>
      <p:pic>
        <p:nvPicPr>
          <p:cNvPr id="8090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tLang="en-US" sz="2400" b="1" i="1">
              <a:solidFill>
                <a:srgbClr val="000000"/>
              </a:solidFill>
              <a:latin typeface="Calibri" pitchFamily="34" charset="0"/>
            </a:endParaRPr>
          </a:p>
        </p:txBody>
      </p:sp>
      <p:sp>
        <p:nvSpPr>
          <p:cNvPr id="8090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8090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0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smtClean="0">
                <a:solidFill>
                  <a:srgbClr val="FFFFFF"/>
                </a:solidFill>
                <a:effectLst>
                  <a:outerShdw blurRad="38100" dist="38100" dir="2700000" algn="tl">
                    <a:srgbClr val="000000"/>
                  </a:outerShdw>
                </a:effectLst>
                <a:latin typeface="+mn-lt"/>
                <a:cs typeface="+mn-cs"/>
              </a:rPr>
              <a:t>Basic services</a:t>
            </a:r>
            <a:endParaRPr lang="nl-BE" sz="2400" b="1" i="1" dirty="0">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80908" name="Text Box 89"/>
          <p:cNvSpPr txBox="1">
            <a:spLocks noChangeArrowheads="1"/>
          </p:cNvSpPr>
          <p:nvPr/>
        </p:nvSpPr>
        <p:spPr bwMode="auto">
          <a:xfrm>
            <a:off x="423863" y="4332288"/>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l-BE" altLang="en-US" sz="2400" b="1" i="1" dirty="0" smtClean="0">
                <a:solidFill>
                  <a:srgbClr val="000000"/>
                </a:solidFill>
              </a:rPr>
              <a:t>Network</a:t>
            </a:r>
            <a:endParaRPr lang="nl-BE" altLang="en-US" sz="2400" b="1" i="1" dirty="0">
              <a:solidFill>
                <a:srgbClr val="000000"/>
              </a:solidFill>
            </a:endParaRPr>
          </a:p>
        </p:txBody>
      </p:sp>
      <p:pic>
        <p:nvPicPr>
          <p:cNvPr id="8090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216606" y="1054646"/>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err="1" smtClean="0">
                <a:solidFill>
                  <a:srgbClr val="000000"/>
                </a:solidFill>
                <a:effectLst>
                  <a:outerShdw blurRad="38100" dist="38100" dir="2700000" algn="tl">
                    <a:srgbClr val="C0C0C0"/>
                  </a:outerShdw>
                </a:effectLst>
                <a:latin typeface="+mn-lt"/>
                <a:cs typeface="+mn-cs"/>
              </a:rPr>
              <a:t>Patients</a:t>
            </a:r>
            <a:r>
              <a:rPr lang="nl-BE" sz="2000" b="1" i="1" dirty="0" smtClean="0">
                <a:solidFill>
                  <a:srgbClr val="000000"/>
                </a:solidFill>
                <a:effectLst>
                  <a:outerShdw blurRad="38100" dist="38100" dir="2700000" algn="tl">
                    <a:srgbClr val="C0C0C0"/>
                  </a:outerShdw>
                </a:effectLst>
                <a:latin typeface="+mn-lt"/>
                <a:cs typeface="+mn-cs"/>
              </a:rPr>
              <a:t>, health care providers</a:t>
            </a:r>
            <a:endParaRPr lang="nl-BE" sz="2000" b="1" i="1" dirty="0">
              <a:solidFill>
                <a:srgbClr val="000000"/>
              </a:solidFill>
              <a:effectLst>
                <a:outerShdw blurRad="38100" dist="38100" dir="2700000" algn="tl">
                  <a:srgbClr val="C0C0C0"/>
                </a:outerShdw>
              </a:effectLst>
              <a:latin typeface="+mn-lt"/>
              <a:cs typeface="+mn-cs"/>
            </a:endParaRPr>
          </a:p>
          <a:p>
            <a:pPr algn="ctr" fontAlgn="auto">
              <a:spcBef>
                <a:spcPts val="0"/>
              </a:spcBef>
              <a:spcAft>
                <a:spcPts val="0"/>
              </a:spcAft>
              <a:defRPr/>
            </a:pPr>
            <a:r>
              <a:rPr lang="nl-BE" sz="2000" b="1" i="1" dirty="0" err="1" smtClean="0">
                <a:solidFill>
                  <a:srgbClr val="000000"/>
                </a:solidFill>
                <a:effectLst>
                  <a:outerShdw blurRad="38100" dist="38100" dir="2700000" algn="tl">
                    <a:srgbClr val="C0C0C0"/>
                  </a:outerShdw>
                </a:effectLst>
                <a:latin typeface="+mn-lt"/>
                <a:cs typeface="+mn-cs"/>
              </a:rPr>
              <a:t>and</a:t>
            </a:r>
            <a:r>
              <a:rPr lang="nl-BE" sz="2000" b="1" i="1" dirty="0" smtClean="0">
                <a:solidFill>
                  <a:srgbClr val="000000"/>
                </a:solidFill>
                <a:effectLst>
                  <a:outerShdw blurRad="38100" dist="38100" dir="2700000" algn="tl">
                    <a:srgbClr val="C0C0C0"/>
                  </a:outerShdw>
                </a:effectLst>
                <a:latin typeface="+mn-lt"/>
                <a:cs typeface="+mn-cs"/>
              </a:rPr>
              <a:t> health care </a:t>
            </a:r>
            <a:r>
              <a:rPr lang="nl-BE" sz="2000" b="1" i="1" dirty="0" err="1" smtClean="0">
                <a:solidFill>
                  <a:srgbClr val="000000"/>
                </a:solidFill>
                <a:effectLst>
                  <a:outerShdw blurRad="38100" dist="38100" dir="2700000" algn="tl">
                    <a:srgbClr val="C0C0C0"/>
                  </a:outerShdw>
                </a:effectLst>
                <a:latin typeface="+mn-lt"/>
                <a:cs typeface="+mn-cs"/>
              </a:rPr>
              <a:t>institutions</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pic>
        <p:nvPicPr>
          <p:cNvPr id="8091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21"/>
          <p:cNvSpPr>
            <a:spLocks noChangeArrowheads="1"/>
          </p:cNvSpPr>
          <p:nvPr/>
        </p:nvSpPr>
        <p:spPr bwMode="auto">
          <a:xfrm>
            <a:off x="616585" y="6091238"/>
            <a:ext cx="1149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dirty="0" smtClean="0">
                <a:solidFill>
                  <a:srgbClr val="CC9900"/>
                </a:solidFill>
                <a:latin typeface="Calibri" pitchFamily="34" charset="0"/>
              </a:rPr>
              <a:t>Suppliers</a:t>
            </a:r>
            <a:endParaRPr lang="nl-BE" altLang="en-US" sz="2000" b="1" i="1" dirty="0">
              <a:solidFill>
                <a:srgbClr val="CC9900"/>
              </a:solidFill>
              <a:latin typeface="Calibri" pitchFamily="34" charset="0"/>
            </a:endParaRPr>
          </a:p>
        </p:txBody>
      </p:sp>
      <p:sp>
        <p:nvSpPr>
          <p:cNvPr id="80916" name="Rectangle 22"/>
          <p:cNvSpPr>
            <a:spLocks noChangeArrowheads="1"/>
          </p:cNvSpPr>
          <p:nvPr/>
        </p:nvSpPr>
        <p:spPr bwMode="auto">
          <a:xfrm>
            <a:off x="691600" y="3468688"/>
            <a:ext cx="737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dirty="0" smtClean="0">
                <a:solidFill>
                  <a:srgbClr val="CC9900"/>
                </a:solidFill>
                <a:latin typeface="Calibri" pitchFamily="34" charset="0"/>
              </a:rPr>
              <a:t>users</a:t>
            </a:r>
            <a:endParaRPr lang="nl-BE" altLang="en-US" sz="2000" b="1" i="1" dirty="0">
              <a:solidFill>
                <a:srgbClr val="CC9900"/>
              </a:solidFill>
              <a:latin typeface="Calibri" pitchFamily="34" charset="0"/>
            </a:endParaRP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3E6E5A"/>
                </a:solidFill>
                <a:effectLst>
                  <a:outerShdw blurRad="38100" dist="38100" dir="2700000" algn="tl">
                    <a:srgbClr val="000000"/>
                  </a:outerShdw>
                </a:effectLst>
                <a:latin typeface="+mn-lt"/>
                <a:cs typeface="+mn-cs"/>
              </a:rPr>
              <a:t>eHealth</a:t>
            </a:r>
            <a:r>
              <a:rPr lang="nl-BE" sz="1400" i="1" dirty="0" smtClean="0">
                <a:solidFill>
                  <a:srgbClr val="FFFFFF"/>
                </a:solidFill>
                <a:effectLst>
                  <a:outerShdw blurRad="38100" dist="38100" dir="2700000" algn="tl">
                    <a:srgbClr val="000000"/>
                  </a:outerShdw>
                </a:effectLst>
                <a:latin typeface="+mn-lt"/>
                <a:cs typeface="+mn-cs"/>
              </a:rPr>
              <a:t>-portal</a:t>
            </a:r>
            <a:endParaRPr lang="nl-BE" sz="1400" i="1" dirty="0">
              <a:solidFill>
                <a:srgbClr val="FFFFFF"/>
              </a:solidFill>
              <a:effectLst>
                <a:outerShdw blurRad="38100" dist="38100" dir="2700000" algn="tl">
                  <a:srgbClr val="000000"/>
                </a:outerShdw>
              </a:effectLst>
              <a:latin typeface="+mn-lt"/>
              <a:cs typeface="+mn-cs"/>
            </a:endParaRPr>
          </a:p>
        </p:txBody>
      </p:sp>
      <p:grpSp>
        <p:nvGrpSpPr>
          <p:cNvPr id="8091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FFFFFF"/>
                  </a:solidFill>
                  <a:effectLst>
                    <a:outerShdw blurRad="38100" dist="38100" dir="2700000" algn="tl">
                      <a:srgbClr val="000000"/>
                    </a:outerShdw>
                  </a:effectLst>
                  <a:latin typeface="+mn-lt"/>
                  <a:cs typeface="+mn-cs"/>
                </a:rPr>
                <a:t>Site </a:t>
              </a:r>
              <a:r>
                <a:rPr lang="nl-BE" sz="1400" i="1" dirty="0" err="1" smtClean="0">
                  <a:solidFill>
                    <a:srgbClr val="FFFFFF"/>
                  </a:solidFill>
                  <a:effectLst>
                    <a:outerShdw blurRad="38100" dist="38100" dir="2700000" algn="tl">
                      <a:srgbClr val="000000"/>
                    </a:outerShdw>
                  </a:effectLst>
                  <a:latin typeface="+mn-lt"/>
                  <a:cs typeface="+mn-cs"/>
                </a:rPr>
                <a:t>Ministry</a:t>
              </a:r>
              <a:r>
                <a:rPr lang="nl-BE" sz="1400" i="1" dirty="0" smtClean="0">
                  <a:solidFill>
                    <a:srgbClr val="FFFFFF"/>
                  </a:solidFill>
                  <a:effectLst>
                    <a:outerShdw blurRad="38100" dist="38100" dir="2700000" algn="tl">
                      <a:srgbClr val="000000"/>
                    </a:outerShdw>
                  </a:effectLst>
                  <a:latin typeface="+mn-lt"/>
                  <a:cs typeface="+mn-cs"/>
                </a:rPr>
                <a:t> </a:t>
              </a:r>
              <a:endParaRPr lang="nl-BE" sz="1000" i="1" dirty="0">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pic>
          <p:nvPicPr>
            <p:cNvPr id="8097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200" i="1" dirty="0">
                <a:solidFill>
                  <a:srgbClr val="FFFFFF"/>
                </a:solidFill>
                <a:effectLst>
                  <a:outerShdw blurRad="38100" dist="38100" dir="2700000" algn="tl">
                    <a:srgbClr val="000000"/>
                  </a:outerShdw>
                </a:effectLst>
                <a:latin typeface="+mn-lt"/>
                <a:cs typeface="+mn-cs"/>
              </a:rPr>
              <a:t>Software </a:t>
            </a:r>
            <a:r>
              <a:rPr lang="nl-BE" sz="1200" i="1" dirty="0" smtClean="0">
                <a:solidFill>
                  <a:srgbClr val="FFFFFF"/>
                </a:solidFill>
                <a:effectLst>
                  <a:outerShdw blurRad="38100" dist="38100" dir="2700000" algn="tl">
                    <a:srgbClr val="000000"/>
                  </a:outerShdw>
                </a:effectLst>
                <a:latin typeface="+mn-lt"/>
                <a:cs typeface="+mn-cs"/>
              </a:rPr>
              <a:t>health care </a:t>
            </a:r>
            <a:r>
              <a:rPr lang="nl-BE" sz="1200" i="1" dirty="0" err="1" smtClean="0">
                <a:solidFill>
                  <a:srgbClr val="FFFFFF"/>
                </a:solidFill>
                <a:effectLst>
                  <a:outerShdw blurRad="38100" dist="38100" dir="2700000" algn="tl">
                    <a:srgbClr val="000000"/>
                  </a:outerShdw>
                </a:effectLst>
                <a:latin typeface="+mn-lt"/>
                <a:cs typeface="+mn-cs"/>
              </a:rPr>
              <a:t>institution</a:t>
            </a:r>
            <a:endParaRPr lang="nl-BE" sz="1200" i="1" dirty="0">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200" i="1" dirty="0">
                <a:solidFill>
                  <a:srgbClr val="FFFFFF"/>
                </a:solidFill>
                <a:effectLst>
                  <a:outerShdw blurRad="38100" dist="38100" dir="2700000" algn="tl">
                    <a:srgbClr val="000000"/>
                  </a:outerShdw>
                </a:effectLst>
                <a:latin typeface="+mn-lt"/>
                <a:cs typeface="+mn-cs"/>
              </a:rPr>
              <a:t>Software </a:t>
            </a:r>
            <a:r>
              <a:rPr lang="nl-BE" sz="1200" i="1" dirty="0" smtClean="0">
                <a:solidFill>
                  <a:srgbClr val="FFFFFF"/>
                </a:solidFill>
                <a:effectLst>
                  <a:outerShdw blurRad="38100" dist="38100" dir="2700000" algn="tl">
                    <a:srgbClr val="000000"/>
                  </a:outerShdw>
                </a:effectLst>
                <a:latin typeface="+mn-lt"/>
                <a:cs typeface="+mn-cs"/>
              </a:rPr>
              <a:t>health care professional</a:t>
            </a:r>
            <a:endParaRPr lang="nl-BE" sz="12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pic>
        <p:nvPicPr>
          <p:cNvPr id="8094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8095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pic>
        <p:nvPicPr>
          <p:cNvPr id="8095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095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6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11117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dirty="0"/>
              <a:t>B</a:t>
            </a:r>
            <a:r>
              <a:rPr lang="nl-BE" dirty="0" smtClean="0"/>
              <a:t>asic services</a:t>
            </a:r>
            <a:endParaRPr lang="nl-BE"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759660941"/>
              </p:ext>
            </p:extLst>
          </p:nvPr>
        </p:nvGraphicFramePr>
        <p:xfrm>
          <a:off x="457200" y="1196975"/>
          <a:ext cx="82296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1292983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82085" y="1169057"/>
            <a:ext cx="6779830" cy="4914173"/>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latin typeface="+mj-lt"/>
              </a:rPr>
              <a:t>H</a:t>
            </a:r>
            <a:r>
              <a:rPr lang="nl-BE" dirty="0" smtClean="0">
                <a:solidFill>
                  <a:srgbClr val="77C9F2"/>
                </a:solidFill>
                <a:latin typeface="+mj-lt"/>
              </a:rPr>
              <a:t>ubs </a:t>
            </a:r>
            <a:r>
              <a:rPr lang="nl-BE" dirty="0">
                <a:solidFill>
                  <a:srgbClr val="77C9F2"/>
                </a:solidFill>
                <a:latin typeface="+mj-lt"/>
              </a:rPr>
              <a:t>&amp; </a:t>
            </a:r>
            <a:r>
              <a:rPr lang="nl-BE" dirty="0" err="1" smtClean="0">
                <a:solidFill>
                  <a:srgbClr val="77C9F2"/>
                </a:solidFill>
                <a:latin typeface="+mj-lt"/>
              </a:rPr>
              <a:t>metahub</a:t>
            </a:r>
            <a:endParaRPr lang="fr-BE" dirty="0">
              <a:solidFill>
                <a:srgbClr val="77C9F2"/>
              </a:solidFill>
              <a:latin typeface="+mj-lt"/>
            </a:endParaRPr>
          </a:p>
        </p:txBody>
      </p:sp>
      <p:sp>
        <p:nvSpPr>
          <p:cNvPr id="30726" name="Rectangle 6"/>
          <p:cNvSpPr>
            <a:spLocks noChangeArrowheads="1"/>
          </p:cNvSpPr>
          <p:nvPr/>
        </p:nvSpPr>
        <p:spPr bwMode="auto">
          <a:xfrm>
            <a:off x="783983" y="3960936"/>
            <a:ext cx="4053254" cy="1499000"/>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738572" lvl="4" indent="-263776"/>
            <a:r>
              <a:rPr lang="nl-BE" altLang="en-US" sz="1108" b="1" dirty="0"/>
              <a:t>5 hubs</a:t>
            </a:r>
          </a:p>
          <a:p>
            <a:pPr marL="738572" lvl="4" indent="-263776"/>
            <a:r>
              <a:rPr lang="nl-BE" altLang="en-US" sz="1108" dirty="0"/>
              <a:t>Collaboratief Zorgplatform (Cozo)</a:t>
            </a:r>
          </a:p>
          <a:p>
            <a:pPr marL="738572" lvl="4" indent="-263776"/>
            <a:r>
              <a:rPr lang="nl-BE" altLang="en-US" sz="1108" dirty="0"/>
              <a:t>Antwerpse Regionale Hub (ARH)</a:t>
            </a:r>
          </a:p>
          <a:p>
            <a:pPr marL="738572" lvl="4" indent="-263776"/>
            <a:r>
              <a:rPr lang="nl-BE" altLang="en-US" sz="1108" dirty="0"/>
              <a:t>Vlaams Ziekenhuisnetwerk KU Leuven (VZN)</a:t>
            </a:r>
          </a:p>
          <a:p>
            <a:pPr marL="738572" lvl="4" indent="-263776"/>
            <a:r>
              <a:rPr lang="nl-BE" altLang="en-US" sz="1108" dirty="0"/>
              <a:t>Réseau Santé Wallon (RSW)</a:t>
            </a:r>
          </a:p>
          <a:p>
            <a:pPr marL="738572" lvl="4" indent="-263776"/>
            <a:r>
              <a:rPr lang="nl-BE" altLang="en-US" sz="1108" dirty="0"/>
              <a:t>Réseau Santé Bruxellois (RSB)</a:t>
            </a:r>
          </a:p>
          <a:p>
            <a:pPr marL="93787" indent="-93787" algn="ctr">
              <a:spcBef>
                <a:spcPct val="50000"/>
              </a:spcBef>
              <a:buSzPct val="100000"/>
            </a:pPr>
            <a:endParaRPr lang="nl-BE" altLang="en-US" sz="1662" b="1" dirty="0">
              <a:solidFill>
                <a:srgbClr val="000000"/>
              </a:solidFill>
            </a:endParaRPr>
          </a:p>
        </p:txBody>
      </p:sp>
      <p:cxnSp>
        <p:nvCxnSpPr>
          <p:cNvPr id="4" name="Straight Connector 3"/>
          <p:cNvCxnSpPr/>
          <p:nvPr/>
        </p:nvCxnSpPr>
        <p:spPr>
          <a:xfrm flipH="1">
            <a:off x="5426355" y="3856178"/>
            <a:ext cx="1667537" cy="39115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066396" y="3799854"/>
            <a:ext cx="54990" cy="56324"/>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415001243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352444" y="2104292"/>
            <a:ext cx="400050" cy="398585"/>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sz="1662">
              <a:latin typeface="Calibri" pitchFamily="34" charset="0"/>
            </a:endParaRPr>
          </a:p>
        </p:txBody>
      </p:sp>
      <p:sp>
        <p:nvSpPr>
          <p:cNvPr id="32771" name="Line 4"/>
          <p:cNvSpPr>
            <a:spLocks noChangeShapeType="1"/>
          </p:cNvSpPr>
          <p:nvPr/>
        </p:nvSpPr>
        <p:spPr bwMode="auto">
          <a:xfrm>
            <a:off x="5820509" y="2171701"/>
            <a:ext cx="531935"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2" name="Line 5"/>
          <p:cNvSpPr>
            <a:spLocks noChangeShapeType="1"/>
          </p:cNvSpPr>
          <p:nvPr/>
        </p:nvSpPr>
        <p:spPr bwMode="auto">
          <a:xfrm flipH="1">
            <a:off x="6352443" y="2502878"/>
            <a:ext cx="134815"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3" name="Line 6"/>
          <p:cNvSpPr>
            <a:spLocks noChangeShapeType="1"/>
          </p:cNvSpPr>
          <p:nvPr/>
        </p:nvSpPr>
        <p:spPr bwMode="auto">
          <a:xfrm>
            <a:off x="6686551" y="2436937"/>
            <a:ext cx="531934" cy="464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4" name="Line 7"/>
          <p:cNvSpPr>
            <a:spLocks noChangeShapeType="1"/>
          </p:cNvSpPr>
          <p:nvPr/>
        </p:nvSpPr>
        <p:spPr bwMode="auto">
          <a:xfrm flipV="1">
            <a:off x="6752492" y="1976806"/>
            <a:ext cx="587620" cy="26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5" name="Line 8"/>
          <p:cNvSpPr>
            <a:spLocks noChangeShapeType="1"/>
          </p:cNvSpPr>
          <p:nvPr/>
        </p:nvSpPr>
        <p:spPr bwMode="auto">
          <a:xfrm flipH="1" flipV="1">
            <a:off x="6491655" y="1833198"/>
            <a:ext cx="61546" cy="2710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6" name="Oval 9"/>
          <p:cNvSpPr>
            <a:spLocks noChangeArrowheads="1"/>
          </p:cNvSpPr>
          <p:nvPr/>
        </p:nvSpPr>
        <p:spPr bwMode="auto">
          <a:xfrm>
            <a:off x="6699740" y="4626220"/>
            <a:ext cx="397120" cy="398585"/>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sz="1662">
              <a:latin typeface="Calibri" pitchFamily="34" charset="0"/>
            </a:endParaRPr>
          </a:p>
        </p:txBody>
      </p:sp>
      <p:sp>
        <p:nvSpPr>
          <p:cNvPr id="32777" name="Line 10"/>
          <p:cNvSpPr>
            <a:spLocks noChangeShapeType="1"/>
          </p:cNvSpPr>
          <p:nvPr/>
        </p:nvSpPr>
        <p:spPr bwMode="auto">
          <a:xfrm>
            <a:off x="6159014" y="4799136"/>
            <a:ext cx="540726" cy="26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8" name="Line 11"/>
          <p:cNvSpPr>
            <a:spLocks noChangeShapeType="1"/>
          </p:cNvSpPr>
          <p:nvPr/>
        </p:nvSpPr>
        <p:spPr bwMode="auto">
          <a:xfrm flipH="1">
            <a:off x="6699740" y="5024804"/>
            <a:ext cx="131885"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79" name="Line 12"/>
          <p:cNvSpPr>
            <a:spLocks noChangeShapeType="1"/>
          </p:cNvSpPr>
          <p:nvPr/>
        </p:nvSpPr>
        <p:spPr bwMode="auto">
          <a:xfrm>
            <a:off x="7030917" y="4958862"/>
            <a:ext cx="531935" cy="464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0" name="Line 13"/>
          <p:cNvSpPr>
            <a:spLocks noChangeShapeType="1"/>
          </p:cNvSpPr>
          <p:nvPr/>
        </p:nvSpPr>
        <p:spPr bwMode="auto">
          <a:xfrm flipV="1">
            <a:off x="7096858" y="4560277"/>
            <a:ext cx="332642" cy="199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1" name="Line 14"/>
          <p:cNvSpPr>
            <a:spLocks noChangeShapeType="1"/>
          </p:cNvSpPr>
          <p:nvPr/>
        </p:nvSpPr>
        <p:spPr bwMode="auto">
          <a:xfrm flipV="1">
            <a:off x="6897566" y="4227635"/>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2" name="Oval 15"/>
          <p:cNvSpPr>
            <a:spLocks noChangeArrowheads="1"/>
          </p:cNvSpPr>
          <p:nvPr/>
        </p:nvSpPr>
        <p:spPr bwMode="auto">
          <a:xfrm>
            <a:off x="2576146" y="4825512"/>
            <a:ext cx="398585" cy="398585"/>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sz="1662">
              <a:latin typeface="Calibri" pitchFamily="34" charset="0"/>
            </a:endParaRPr>
          </a:p>
        </p:txBody>
      </p:sp>
      <p:sp>
        <p:nvSpPr>
          <p:cNvPr id="32783" name="Line 16"/>
          <p:cNvSpPr>
            <a:spLocks noChangeShapeType="1"/>
          </p:cNvSpPr>
          <p:nvPr/>
        </p:nvSpPr>
        <p:spPr bwMode="auto">
          <a:xfrm>
            <a:off x="2044212" y="4892921"/>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4" name="Line 17"/>
          <p:cNvSpPr>
            <a:spLocks noChangeShapeType="1"/>
          </p:cNvSpPr>
          <p:nvPr/>
        </p:nvSpPr>
        <p:spPr bwMode="auto">
          <a:xfrm flipH="1">
            <a:off x="2532186" y="5180135"/>
            <a:ext cx="133350"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5" name="Line 18"/>
          <p:cNvSpPr>
            <a:spLocks noChangeShapeType="1"/>
          </p:cNvSpPr>
          <p:nvPr/>
        </p:nvSpPr>
        <p:spPr bwMode="auto">
          <a:xfrm>
            <a:off x="2899998" y="5184532"/>
            <a:ext cx="329711" cy="297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6" name="Line 19"/>
          <p:cNvSpPr>
            <a:spLocks noChangeShapeType="1"/>
          </p:cNvSpPr>
          <p:nvPr/>
        </p:nvSpPr>
        <p:spPr bwMode="auto">
          <a:xfrm flipV="1">
            <a:off x="2992315" y="4935417"/>
            <a:ext cx="394189" cy="67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7" name="Line 20"/>
          <p:cNvSpPr>
            <a:spLocks noChangeShapeType="1"/>
          </p:cNvSpPr>
          <p:nvPr/>
        </p:nvSpPr>
        <p:spPr bwMode="auto">
          <a:xfrm flipV="1">
            <a:off x="2775438" y="4426927"/>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8" name="Line 21"/>
          <p:cNvSpPr>
            <a:spLocks noChangeShapeType="1"/>
          </p:cNvSpPr>
          <p:nvPr/>
        </p:nvSpPr>
        <p:spPr bwMode="auto">
          <a:xfrm flipV="1">
            <a:off x="2911721" y="3632689"/>
            <a:ext cx="1462454" cy="12587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89" name="Line 22"/>
          <p:cNvSpPr>
            <a:spLocks noChangeShapeType="1"/>
          </p:cNvSpPr>
          <p:nvPr/>
        </p:nvSpPr>
        <p:spPr bwMode="auto">
          <a:xfrm flipH="1" flipV="1">
            <a:off x="4958861" y="3632689"/>
            <a:ext cx="1806820" cy="1059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90" name="Line 23"/>
          <p:cNvSpPr>
            <a:spLocks noChangeShapeType="1"/>
          </p:cNvSpPr>
          <p:nvPr/>
        </p:nvSpPr>
        <p:spPr bwMode="auto">
          <a:xfrm flipH="1">
            <a:off x="4781552" y="2407628"/>
            <a:ext cx="1485900" cy="731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2791" name="Line 24"/>
          <p:cNvSpPr>
            <a:spLocks noChangeShapeType="1"/>
          </p:cNvSpPr>
          <p:nvPr/>
        </p:nvSpPr>
        <p:spPr bwMode="auto">
          <a:xfrm>
            <a:off x="2472104" y="2624506"/>
            <a:ext cx="1758462" cy="647700"/>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sz="1662"/>
          </a:p>
        </p:txBody>
      </p:sp>
      <p:sp>
        <p:nvSpPr>
          <p:cNvPr id="32792" name="Text Box 25"/>
          <p:cNvSpPr txBox="1">
            <a:spLocks noChangeArrowheads="1"/>
          </p:cNvSpPr>
          <p:nvPr/>
        </p:nvSpPr>
        <p:spPr bwMode="auto">
          <a:xfrm>
            <a:off x="6350978" y="2113085"/>
            <a:ext cx="39712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662">
                <a:solidFill>
                  <a:srgbClr val="000000"/>
                </a:solidFill>
                <a:sym typeface="Arial" charset="0"/>
              </a:rPr>
              <a:t>A</a:t>
            </a:r>
          </a:p>
        </p:txBody>
      </p:sp>
      <p:sp>
        <p:nvSpPr>
          <p:cNvPr id="32793" name="Text Box 26"/>
          <p:cNvSpPr txBox="1">
            <a:spLocks noChangeArrowheads="1"/>
          </p:cNvSpPr>
          <p:nvPr/>
        </p:nvSpPr>
        <p:spPr bwMode="auto">
          <a:xfrm>
            <a:off x="6739306" y="4651131"/>
            <a:ext cx="2652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662">
                <a:solidFill>
                  <a:srgbClr val="000000"/>
                </a:solidFill>
                <a:sym typeface="Arial" charset="0"/>
              </a:rPr>
              <a:t>C</a:t>
            </a:r>
          </a:p>
        </p:txBody>
      </p:sp>
      <p:sp>
        <p:nvSpPr>
          <p:cNvPr id="32794" name="Text Box 27"/>
          <p:cNvSpPr txBox="1">
            <a:spLocks noChangeArrowheads="1"/>
          </p:cNvSpPr>
          <p:nvPr/>
        </p:nvSpPr>
        <p:spPr bwMode="auto">
          <a:xfrm>
            <a:off x="2627435" y="4853355"/>
            <a:ext cx="23885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662">
                <a:solidFill>
                  <a:srgbClr val="000000"/>
                </a:solidFill>
                <a:sym typeface="Arial" charset="0"/>
              </a:rPr>
              <a:t>B</a:t>
            </a:r>
          </a:p>
        </p:txBody>
      </p:sp>
      <p:sp>
        <p:nvSpPr>
          <p:cNvPr id="32795" name="Text Box 28"/>
          <p:cNvSpPr txBox="1">
            <a:spLocks noChangeArrowheads="1"/>
          </p:cNvSpPr>
          <p:nvPr/>
        </p:nvSpPr>
        <p:spPr bwMode="auto">
          <a:xfrm rot="1203491">
            <a:off x="2359269" y="2666739"/>
            <a:ext cx="210429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108" b="1">
                <a:solidFill>
                  <a:srgbClr val="000000"/>
                </a:solidFill>
                <a:sym typeface="Arial" charset="0"/>
              </a:rPr>
              <a:t>1: Where can we find data?</a:t>
            </a:r>
          </a:p>
        </p:txBody>
      </p:sp>
      <p:sp>
        <p:nvSpPr>
          <p:cNvPr id="32796" name="Line 29"/>
          <p:cNvSpPr>
            <a:spLocks noChangeShapeType="1"/>
          </p:cNvSpPr>
          <p:nvPr/>
        </p:nvSpPr>
        <p:spPr bwMode="auto">
          <a:xfrm flipH="1" flipV="1">
            <a:off x="2388577" y="2709498"/>
            <a:ext cx="1701312" cy="634511"/>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sz="1662"/>
          </a:p>
        </p:txBody>
      </p:sp>
      <p:sp>
        <p:nvSpPr>
          <p:cNvPr id="32797" name="Line 30"/>
          <p:cNvSpPr>
            <a:spLocks noChangeShapeType="1"/>
          </p:cNvSpPr>
          <p:nvPr/>
        </p:nvSpPr>
        <p:spPr bwMode="auto">
          <a:xfrm>
            <a:off x="2297724" y="2344617"/>
            <a:ext cx="3865685" cy="1612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798" name="Line 31"/>
          <p:cNvSpPr>
            <a:spLocks noChangeShapeType="1"/>
          </p:cNvSpPr>
          <p:nvPr/>
        </p:nvSpPr>
        <p:spPr bwMode="auto">
          <a:xfrm>
            <a:off x="2195148" y="2863362"/>
            <a:ext cx="4504592" cy="18288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799" name="Line 32"/>
          <p:cNvSpPr>
            <a:spLocks noChangeShapeType="1"/>
          </p:cNvSpPr>
          <p:nvPr/>
        </p:nvSpPr>
        <p:spPr bwMode="auto">
          <a:xfrm>
            <a:off x="7111512" y="4860682"/>
            <a:ext cx="496765" cy="43962"/>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800" name="Line 33"/>
          <p:cNvSpPr>
            <a:spLocks noChangeShapeType="1"/>
          </p:cNvSpPr>
          <p:nvPr/>
        </p:nvSpPr>
        <p:spPr bwMode="auto">
          <a:xfrm>
            <a:off x="6740769" y="2318238"/>
            <a:ext cx="902677" cy="89389"/>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sp>
        <p:nvSpPr>
          <p:cNvPr id="32801" name="Text Box 35"/>
          <p:cNvSpPr txBox="1">
            <a:spLocks noChangeArrowheads="1"/>
          </p:cNvSpPr>
          <p:nvPr/>
        </p:nvSpPr>
        <p:spPr bwMode="auto">
          <a:xfrm>
            <a:off x="3049466" y="2060331"/>
            <a:ext cx="232703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108"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60583" y="4125529"/>
            <a:ext cx="211894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108" b="1">
                <a:solidFill>
                  <a:srgbClr val="000000"/>
                </a:solidFill>
                <a:sym typeface="Arial" charset="0"/>
              </a:rPr>
              <a:t>3: Retrieve data from hub C</a:t>
            </a:r>
          </a:p>
        </p:txBody>
      </p:sp>
      <p:sp>
        <p:nvSpPr>
          <p:cNvPr id="32803" name="Text Box 39"/>
          <p:cNvSpPr txBox="1">
            <a:spLocks noChangeArrowheads="1"/>
          </p:cNvSpPr>
          <p:nvPr/>
        </p:nvSpPr>
        <p:spPr bwMode="auto">
          <a:xfrm>
            <a:off x="1330569" y="3503735"/>
            <a:ext cx="880697" cy="6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108" b="1">
                <a:solidFill>
                  <a:srgbClr val="000000"/>
                </a:solidFill>
                <a:sym typeface="Arial" charset="0"/>
              </a:rPr>
              <a:t>     4:</a:t>
            </a:r>
            <a:br>
              <a:rPr lang="en-US" altLang="en-US" sz="1108" b="1">
                <a:solidFill>
                  <a:srgbClr val="000000"/>
                </a:solidFill>
                <a:sym typeface="Arial" charset="0"/>
              </a:rPr>
            </a:br>
            <a:r>
              <a:rPr lang="en-US" altLang="en-US" sz="1108" b="1">
                <a:solidFill>
                  <a:srgbClr val="000000"/>
                </a:solidFill>
                <a:sym typeface="Arial" charset="0"/>
              </a:rPr>
              <a:t>All data available</a:t>
            </a:r>
          </a:p>
        </p:txBody>
      </p:sp>
      <p:sp>
        <p:nvSpPr>
          <p:cNvPr id="32804" name="Text Box 42"/>
          <p:cNvSpPr txBox="1">
            <a:spLocks noChangeArrowheads="1"/>
          </p:cNvSpPr>
          <p:nvPr/>
        </p:nvSpPr>
        <p:spPr bwMode="auto">
          <a:xfrm rot="1314741">
            <a:off x="2542443" y="3169365"/>
            <a:ext cx="192844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108" b="1">
                <a:solidFill>
                  <a:srgbClr val="990033"/>
                </a:solidFill>
                <a:sym typeface="Arial" charset="0"/>
              </a:rPr>
              <a:t>2: In hub A and C</a:t>
            </a:r>
          </a:p>
        </p:txBody>
      </p:sp>
      <p:sp>
        <p:nvSpPr>
          <p:cNvPr id="32805" name="Line 34"/>
          <p:cNvSpPr>
            <a:spLocks noChangeShapeType="1"/>
          </p:cNvSpPr>
          <p:nvPr/>
        </p:nvSpPr>
        <p:spPr bwMode="auto">
          <a:xfrm flipH="1" flipV="1">
            <a:off x="6619144" y="2508740"/>
            <a:ext cx="301869" cy="77225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sz="1662"/>
          </a:p>
        </p:txBody>
      </p:sp>
      <p:pic>
        <p:nvPicPr>
          <p:cNvPr id="32806" name="Picture 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315" y="2003181"/>
            <a:ext cx="844062" cy="8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13" y="2255227"/>
            <a:ext cx="740019"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277" y="2240575"/>
            <a:ext cx="738554" cy="7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229" y="4577861"/>
            <a:ext cx="740019"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1332" y="1487366"/>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3890" y="16602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663" y="2571751"/>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1336" y="25746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0032" y="1705709"/>
            <a:ext cx="655027"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4136" y="3785089"/>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6843" y="4100147"/>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6909" y="5096609"/>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889" y="5096609"/>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7063" y="4580793"/>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1266" y="5262197"/>
            <a:ext cx="655026"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9886" y="5172809"/>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1079" y="4608636"/>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4940" y="3984381"/>
            <a:ext cx="653562"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5709" y="4702420"/>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9998" y="3172559"/>
            <a:ext cx="740019" cy="7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74174" y="2867758"/>
            <a:ext cx="584688" cy="80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latin typeface="+mj-lt"/>
              </a:rPr>
              <a:t>H</a:t>
            </a:r>
            <a:r>
              <a:rPr lang="nl-BE" dirty="0" smtClean="0">
                <a:solidFill>
                  <a:srgbClr val="77C9F2"/>
                </a:solidFill>
                <a:latin typeface="+mj-lt"/>
              </a:rPr>
              <a:t>ubs </a:t>
            </a:r>
            <a:r>
              <a:rPr lang="nl-BE" dirty="0">
                <a:solidFill>
                  <a:srgbClr val="77C9F2"/>
                </a:solidFill>
                <a:latin typeface="+mj-lt"/>
              </a:rPr>
              <a:t>&amp; </a:t>
            </a:r>
            <a:r>
              <a:rPr lang="nl-BE" dirty="0" err="1" smtClean="0">
                <a:solidFill>
                  <a:srgbClr val="77C9F2"/>
                </a:solidFill>
                <a:latin typeface="+mj-lt"/>
              </a:rPr>
              <a:t>metahub</a:t>
            </a:r>
            <a:endParaRPr lang="fr-BE" dirty="0">
              <a:solidFill>
                <a:srgbClr val="77C9F2"/>
              </a:solidFill>
              <a:latin typeface="+mj-lt"/>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42606888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221" y="1177430"/>
            <a:ext cx="664689" cy="664689"/>
          </a:xfrm>
          <a:prstGeom prst="rect">
            <a:avLst/>
          </a:prstGeom>
        </p:spPr>
      </p:pic>
      <p:sp>
        <p:nvSpPr>
          <p:cNvPr id="33794" name="Oval 3"/>
          <p:cNvSpPr>
            <a:spLocks noChangeArrowheads="1"/>
          </p:cNvSpPr>
          <p:nvPr/>
        </p:nvSpPr>
        <p:spPr bwMode="auto">
          <a:xfrm>
            <a:off x="6497516" y="2256692"/>
            <a:ext cx="400050" cy="398585"/>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sz="1662">
              <a:latin typeface="Calibri" pitchFamily="34" charset="0"/>
            </a:endParaRPr>
          </a:p>
        </p:txBody>
      </p:sp>
      <p:sp>
        <p:nvSpPr>
          <p:cNvPr id="33795" name="Line 4"/>
          <p:cNvSpPr>
            <a:spLocks noChangeShapeType="1"/>
          </p:cNvSpPr>
          <p:nvPr/>
        </p:nvSpPr>
        <p:spPr bwMode="auto">
          <a:xfrm>
            <a:off x="5965581" y="2324101"/>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6" name="Line 5"/>
          <p:cNvSpPr>
            <a:spLocks noChangeShapeType="1"/>
          </p:cNvSpPr>
          <p:nvPr/>
        </p:nvSpPr>
        <p:spPr bwMode="auto">
          <a:xfrm flipH="1">
            <a:off x="6497516" y="2655278"/>
            <a:ext cx="134815"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7" name="Line 6"/>
          <p:cNvSpPr>
            <a:spLocks noChangeShapeType="1"/>
          </p:cNvSpPr>
          <p:nvPr/>
        </p:nvSpPr>
        <p:spPr bwMode="auto">
          <a:xfrm>
            <a:off x="6831625" y="2589337"/>
            <a:ext cx="531935" cy="464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8" name="Line 7"/>
          <p:cNvSpPr>
            <a:spLocks noChangeShapeType="1"/>
          </p:cNvSpPr>
          <p:nvPr/>
        </p:nvSpPr>
        <p:spPr bwMode="auto">
          <a:xfrm flipV="1">
            <a:off x="6897567" y="2129206"/>
            <a:ext cx="587619" cy="26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799" name="Line 8"/>
          <p:cNvSpPr>
            <a:spLocks noChangeShapeType="1"/>
          </p:cNvSpPr>
          <p:nvPr/>
        </p:nvSpPr>
        <p:spPr bwMode="auto">
          <a:xfrm flipH="1" flipV="1">
            <a:off x="6632331" y="2032491"/>
            <a:ext cx="65943" cy="2242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0" name="Oval 9"/>
          <p:cNvSpPr>
            <a:spLocks noChangeArrowheads="1"/>
          </p:cNvSpPr>
          <p:nvPr/>
        </p:nvSpPr>
        <p:spPr bwMode="auto">
          <a:xfrm>
            <a:off x="6699740" y="4626220"/>
            <a:ext cx="397120" cy="398585"/>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sz="1662">
              <a:latin typeface="Calibri" pitchFamily="34" charset="0"/>
            </a:endParaRPr>
          </a:p>
        </p:txBody>
      </p:sp>
      <p:sp>
        <p:nvSpPr>
          <p:cNvPr id="33801" name="Line 10"/>
          <p:cNvSpPr>
            <a:spLocks noChangeShapeType="1"/>
          </p:cNvSpPr>
          <p:nvPr/>
        </p:nvSpPr>
        <p:spPr bwMode="auto">
          <a:xfrm>
            <a:off x="6159014" y="4799136"/>
            <a:ext cx="540726" cy="26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2" name="Line 11"/>
          <p:cNvSpPr>
            <a:spLocks noChangeShapeType="1"/>
          </p:cNvSpPr>
          <p:nvPr/>
        </p:nvSpPr>
        <p:spPr bwMode="auto">
          <a:xfrm flipH="1">
            <a:off x="6699740" y="5024804"/>
            <a:ext cx="131885" cy="3326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3" name="Line 12"/>
          <p:cNvSpPr>
            <a:spLocks noChangeShapeType="1"/>
          </p:cNvSpPr>
          <p:nvPr/>
        </p:nvSpPr>
        <p:spPr bwMode="auto">
          <a:xfrm>
            <a:off x="7030917" y="4958862"/>
            <a:ext cx="531935" cy="464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4" name="Line 13"/>
          <p:cNvSpPr>
            <a:spLocks noChangeShapeType="1"/>
          </p:cNvSpPr>
          <p:nvPr/>
        </p:nvSpPr>
        <p:spPr bwMode="auto">
          <a:xfrm flipV="1">
            <a:off x="7096858" y="4560277"/>
            <a:ext cx="332642" cy="1992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5" name="Line 14"/>
          <p:cNvSpPr>
            <a:spLocks noChangeShapeType="1"/>
          </p:cNvSpPr>
          <p:nvPr/>
        </p:nvSpPr>
        <p:spPr bwMode="auto">
          <a:xfrm flipV="1">
            <a:off x="6897566" y="4227635"/>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6" name="Oval 15"/>
          <p:cNvSpPr>
            <a:spLocks noChangeArrowheads="1"/>
          </p:cNvSpPr>
          <p:nvPr/>
        </p:nvSpPr>
        <p:spPr bwMode="auto">
          <a:xfrm>
            <a:off x="3118338" y="5011615"/>
            <a:ext cx="398585" cy="398585"/>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sz="1662">
              <a:latin typeface="Calibri" pitchFamily="34" charset="0"/>
            </a:endParaRPr>
          </a:p>
        </p:txBody>
      </p:sp>
      <p:sp>
        <p:nvSpPr>
          <p:cNvPr id="33807" name="Line 16"/>
          <p:cNvSpPr>
            <a:spLocks noChangeShapeType="1"/>
          </p:cNvSpPr>
          <p:nvPr/>
        </p:nvSpPr>
        <p:spPr bwMode="auto">
          <a:xfrm>
            <a:off x="2586404" y="5079024"/>
            <a:ext cx="531934" cy="131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8" name="Line 17"/>
          <p:cNvSpPr>
            <a:spLocks noChangeShapeType="1"/>
          </p:cNvSpPr>
          <p:nvPr/>
        </p:nvSpPr>
        <p:spPr bwMode="auto">
          <a:xfrm flipH="1">
            <a:off x="3074379" y="5366240"/>
            <a:ext cx="133350" cy="3326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09" name="Line 18"/>
          <p:cNvSpPr>
            <a:spLocks noChangeShapeType="1"/>
          </p:cNvSpPr>
          <p:nvPr/>
        </p:nvSpPr>
        <p:spPr bwMode="auto">
          <a:xfrm>
            <a:off x="3442190" y="5370635"/>
            <a:ext cx="329711" cy="297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0" name="Line 19"/>
          <p:cNvSpPr>
            <a:spLocks noChangeShapeType="1"/>
          </p:cNvSpPr>
          <p:nvPr/>
        </p:nvSpPr>
        <p:spPr bwMode="auto">
          <a:xfrm flipV="1">
            <a:off x="3534508" y="5121521"/>
            <a:ext cx="394189" cy="67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1" name="Line 20"/>
          <p:cNvSpPr>
            <a:spLocks noChangeShapeType="1"/>
          </p:cNvSpPr>
          <p:nvPr/>
        </p:nvSpPr>
        <p:spPr bwMode="auto">
          <a:xfrm flipV="1">
            <a:off x="3317631" y="4613031"/>
            <a:ext cx="0" cy="3985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2" name="Line 21"/>
          <p:cNvSpPr>
            <a:spLocks noChangeShapeType="1"/>
          </p:cNvSpPr>
          <p:nvPr/>
        </p:nvSpPr>
        <p:spPr bwMode="auto">
          <a:xfrm flipV="1">
            <a:off x="3453912" y="3711820"/>
            <a:ext cx="1107831" cy="1365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3" name="Line 22"/>
          <p:cNvSpPr>
            <a:spLocks noChangeShapeType="1"/>
          </p:cNvSpPr>
          <p:nvPr/>
        </p:nvSpPr>
        <p:spPr bwMode="auto">
          <a:xfrm flipH="1" flipV="1">
            <a:off x="5037994" y="3547698"/>
            <a:ext cx="1727689" cy="11444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4" name="Line 23"/>
          <p:cNvSpPr>
            <a:spLocks noChangeShapeType="1"/>
          </p:cNvSpPr>
          <p:nvPr/>
        </p:nvSpPr>
        <p:spPr bwMode="auto">
          <a:xfrm flipH="1">
            <a:off x="4974983" y="2554166"/>
            <a:ext cx="1531326" cy="6447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sz="1662"/>
          </a:p>
        </p:txBody>
      </p:sp>
      <p:sp>
        <p:nvSpPr>
          <p:cNvPr id="33815" name="Text Box 25"/>
          <p:cNvSpPr txBox="1">
            <a:spLocks noChangeArrowheads="1"/>
          </p:cNvSpPr>
          <p:nvPr/>
        </p:nvSpPr>
        <p:spPr bwMode="auto">
          <a:xfrm>
            <a:off x="6496050" y="2265485"/>
            <a:ext cx="397119"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662">
                <a:solidFill>
                  <a:srgbClr val="000000"/>
                </a:solidFill>
                <a:sym typeface="Arial" charset="0"/>
              </a:rPr>
              <a:t>A</a:t>
            </a:r>
          </a:p>
        </p:txBody>
      </p:sp>
      <p:sp>
        <p:nvSpPr>
          <p:cNvPr id="33816" name="Text Box 26"/>
          <p:cNvSpPr txBox="1">
            <a:spLocks noChangeArrowheads="1"/>
          </p:cNvSpPr>
          <p:nvPr/>
        </p:nvSpPr>
        <p:spPr bwMode="auto">
          <a:xfrm>
            <a:off x="6739306" y="4651131"/>
            <a:ext cx="26523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662">
                <a:solidFill>
                  <a:srgbClr val="000000"/>
                </a:solidFill>
                <a:sym typeface="Arial" charset="0"/>
              </a:rPr>
              <a:t>C</a:t>
            </a:r>
          </a:p>
        </p:txBody>
      </p:sp>
      <p:sp>
        <p:nvSpPr>
          <p:cNvPr id="33817" name="Text Box 27"/>
          <p:cNvSpPr txBox="1">
            <a:spLocks noChangeArrowheads="1"/>
          </p:cNvSpPr>
          <p:nvPr/>
        </p:nvSpPr>
        <p:spPr bwMode="auto">
          <a:xfrm>
            <a:off x="3169628" y="5039460"/>
            <a:ext cx="238857"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662">
                <a:solidFill>
                  <a:srgbClr val="000000"/>
                </a:solidFill>
                <a:sym typeface="Arial" charset="0"/>
              </a:rPr>
              <a:t>B</a:t>
            </a:r>
          </a:p>
        </p:txBody>
      </p:sp>
      <p:cxnSp>
        <p:nvCxnSpPr>
          <p:cNvPr id="33818" name="Straight Connector 2"/>
          <p:cNvCxnSpPr>
            <a:cxnSpLocks noChangeShapeType="1"/>
          </p:cNvCxnSpPr>
          <p:nvPr/>
        </p:nvCxnSpPr>
        <p:spPr bwMode="auto">
          <a:xfrm>
            <a:off x="2586404" y="4060583"/>
            <a:ext cx="613996" cy="10169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010509" y="3367455"/>
            <a:ext cx="125290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1846" b="1">
                <a:solidFill>
                  <a:srgbClr val="00B0F0"/>
                </a:solidFill>
                <a:latin typeface="Consolas" pitchFamily="49" charset="0"/>
              </a:rPr>
              <a:t>InterMed</a:t>
            </a:r>
          </a:p>
          <a:p>
            <a:pPr algn="ctr" eaLnBrk="0" hangingPunct="0">
              <a:buSzPct val="100000"/>
            </a:pPr>
            <a:r>
              <a:rPr lang="en-US" altLang="en-US" sz="1846"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301263" y="3020158"/>
            <a:ext cx="526074" cy="5275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266092" y="3669323"/>
            <a:ext cx="41030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266094" y="3874478"/>
            <a:ext cx="694592" cy="4249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586406" y="2048608"/>
            <a:ext cx="465534" cy="24178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169629" y="2144590"/>
            <a:ext cx="243529" cy="56344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325566" y="1968011"/>
            <a:ext cx="567836" cy="16119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000502" y="2354874"/>
            <a:ext cx="402981" cy="468923"/>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sz="1662"/>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3781" y="1743809"/>
            <a:ext cx="1811215" cy="44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489" y="1792166"/>
            <a:ext cx="674077" cy="6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1940" y="2708031"/>
            <a:ext cx="722434"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6289" y="2392242"/>
            <a:ext cx="842596" cy="83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170" y="3947747"/>
            <a:ext cx="842597" cy="84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169" y="3289789"/>
            <a:ext cx="844062" cy="8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427" y="2637694"/>
            <a:ext cx="844062" cy="84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1963" y="4123594"/>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3425" y="4884128"/>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9579" y="5410202"/>
            <a:ext cx="655027"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7858" y="5341328"/>
            <a:ext cx="655026"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8182" y="4794740"/>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4825" y="1792166"/>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37435" y="1500555"/>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9502" y="1800958"/>
            <a:ext cx="655027" cy="6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6151" y="2725617"/>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0655" y="2731479"/>
            <a:ext cx="653562" cy="65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6909" y="5064370"/>
            <a:ext cx="655027"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62093" y="4268667"/>
            <a:ext cx="653562"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7066" y="3798278"/>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80943" y="4632082"/>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5889" y="5096609"/>
            <a:ext cx="655026" cy="6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27281" y="2804746"/>
            <a:ext cx="638908" cy="88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latin typeface="+mj-lt"/>
              </a:rPr>
              <a:t>H</a:t>
            </a:r>
            <a:r>
              <a:rPr lang="nl-BE" dirty="0" smtClean="0">
                <a:latin typeface="+mj-lt"/>
              </a:rPr>
              <a:t>ealth </a:t>
            </a:r>
            <a:r>
              <a:rPr lang="nl-BE" dirty="0" err="1" smtClean="0">
                <a:latin typeface="+mj-lt"/>
              </a:rPr>
              <a:t>vaults</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657910" y="1509775"/>
            <a:ext cx="235492" cy="23403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43909400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Personal health viewer: </a:t>
            </a:r>
            <a:r>
              <a:rPr lang="nl-BE" dirty="0" err="1" smtClean="0"/>
              <a:t>MaSanté</a:t>
            </a:r>
            <a:endParaRPr lang="fr-BE"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17" y="1202400"/>
            <a:ext cx="8716183" cy="4639819"/>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864427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2245</Words>
  <Application>Microsoft Office PowerPoint</Application>
  <PresentationFormat>On-screen Show (4:3)</PresentationFormat>
  <Paragraphs>353</Paragraphs>
  <Slides>36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Consolas</vt:lpstr>
      <vt:lpstr>Gill Sans Light</vt:lpstr>
      <vt:lpstr>Wingdings</vt:lpstr>
      <vt:lpstr>1_Custom Design</vt:lpstr>
      <vt:lpstr>eHealth in Belgium: status questionis and applied methodology</vt:lpstr>
      <vt:lpstr>Status questionis</vt:lpstr>
      <vt:lpstr>Status questionis</vt:lpstr>
      <vt:lpstr>Overall architecture</vt:lpstr>
      <vt:lpstr>Basic services</vt:lpstr>
      <vt:lpstr>Hubs &amp; metahub</vt:lpstr>
      <vt:lpstr>Hubs &amp; metahub</vt:lpstr>
      <vt:lpstr>Health vaults</vt:lpstr>
      <vt:lpstr>Personal health viewer: MaSanté</vt:lpstr>
      <vt:lpstr>Personal health viewer: MaSanté</vt:lpstr>
      <vt:lpstr>Personal health viewer: MaSanté</vt:lpstr>
      <vt:lpstr>Triennial roadmaps</vt:lpstr>
      <vt:lpstr>Roadmap 2019-2021: 44 projects</vt:lpstr>
      <vt:lpstr>eHealth platform</vt:lpstr>
      <vt:lpstr>Nexus effect</vt:lpstr>
      <vt:lpstr>Conclusion</vt:lpstr>
      <vt:lpstr>PowerPoint Presentation</vt:lpstr>
      <vt:lpstr>Annex: more detailed status questionis and lessons learned</vt:lpstr>
      <vt:lpstr>Status questionis: health care providers</vt:lpstr>
      <vt:lpstr>Status questionis: health care providers</vt:lpstr>
      <vt:lpstr>Status questionis: health care providers</vt:lpstr>
      <vt:lpstr>Status questionis: health care providers</vt:lpstr>
      <vt:lpstr>Status questionis: health care providers</vt:lpstr>
      <vt:lpstr>Status questionis: health care providers</vt:lpstr>
      <vt:lpstr>Status questionis: health care providers</vt:lpstr>
      <vt:lpstr>Status questionis: health care providers</vt:lpstr>
      <vt:lpstr>Status questionis: health care providers</vt:lpstr>
      <vt:lpstr>Status questionis: patients</vt:lpstr>
      <vt:lpstr>Status questionis: patients</vt:lpstr>
      <vt:lpstr>Status questionis: patients</vt:lpstr>
      <vt:lpstr>Lessons learned</vt:lpstr>
      <vt:lpstr>Lessons learned</vt:lpstr>
      <vt:lpstr>Lessons learned</vt:lpstr>
      <vt:lpstr>Lessons learned</vt:lpstr>
      <vt:lpstr>Lessons learned</vt:lpstr>
      <vt:lpstr>Lessons learned</vt:lpstr>
    </vt:vector>
  </TitlesOfParts>
  <Company>BCSS-KSZ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2.0: zorgverstrekkers</dc:title>
  <dc:creator>Sanne Miseur (KSZ-BCSS)</dc:creator>
  <cp:lastModifiedBy>Frank Robben (KSZ-BCSS)</cp:lastModifiedBy>
  <cp:revision>17</cp:revision>
  <dcterms:created xsi:type="dcterms:W3CDTF">2019-06-12T07:58:03Z</dcterms:created>
  <dcterms:modified xsi:type="dcterms:W3CDTF">2019-06-13T05:06:10Z</dcterms:modified>
</cp:coreProperties>
</file>