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1" r:id="rId3"/>
  </p:sldMasterIdLst>
  <p:notesMasterIdLst>
    <p:notesMasterId r:id="rId60"/>
  </p:notesMasterIdLst>
  <p:sldIdLst>
    <p:sldId id="256" r:id="rId4"/>
    <p:sldId id="689" r:id="rId5"/>
    <p:sldId id="690" r:id="rId6"/>
    <p:sldId id="705" r:id="rId7"/>
    <p:sldId id="691" r:id="rId8"/>
    <p:sldId id="692" r:id="rId9"/>
    <p:sldId id="693" r:id="rId10"/>
    <p:sldId id="694" r:id="rId11"/>
    <p:sldId id="407" r:id="rId12"/>
    <p:sldId id="408" r:id="rId13"/>
    <p:sldId id="699" r:id="rId14"/>
    <p:sldId id="696" r:id="rId15"/>
    <p:sldId id="697" r:id="rId16"/>
    <p:sldId id="698" r:id="rId17"/>
    <p:sldId id="695" r:id="rId18"/>
    <p:sldId id="706" r:id="rId19"/>
    <p:sldId id="546" r:id="rId20"/>
    <p:sldId id="700" r:id="rId21"/>
    <p:sldId id="701" r:id="rId22"/>
    <p:sldId id="548" r:id="rId23"/>
    <p:sldId id="553" r:id="rId24"/>
    <p:sldId id="554" r:id="rId25"/>
    <p:sldId id="555" r:id="rId26"/>
    <p:sldId id="556" r:id="rId27"/>
    <p:sldId id="557" r:id="rId28"/>
    <p:sldId id="558" r:id="rId29"/>
    <p:sldId id="559" r:id="rId30"/>
    <p:sldId id="356" r:id="rId31"/>
    <p:sldId id="390" r:id="rId32"/>
    <p:sldId id="380" r:id="rId33"/>
    <p:sldId id="563" r:id="rId34"/>
    <p:sldId id="534" r:id="rId35"/>
    <p:sldId id="533" r:id="rId36"/>
    <p:sldId id="443" r:id="rId37"/>
    <p:sldId id="564" r:id="rId38"/>
    <p:sldId id="565" r:id="rId39"/>
    <p:sldId id="566" r:id="rId40"/>
    <p:sldId id="567" r:id="rId41"/>
    <p:sldId id="472" r:id="rId42"/>
    <p:sldId id="474" r:id="rId43"/>
    <p:sldId id="562" r:id="rId44"/>
    <p:sldId id="707" r:id="rId45"/>
    <p:sldId id="702" r:id="rId46"/>
    <p:sldId id="293" r:id="rId47"/>
    <p:sldId id="291" r:id="rId48"/>
    <p:sldId id="703" r:id="rId49"/>
    <p:sldId id="262" r:id="rId50"/>
    <p:sldId id="366" r:id="rId51"/>
    <p:sldId id="346" r:id="rId52"/>
    <p:sldId id="348" r:id="rId53"/>
    <p:sldId id="704" r:id="rId54"/>
    <p:sldId id="350" r:id="rId55"/>
    <p:sldId id="405" r:id="rId56"/>
    <p:sldId id="406" r:id="rId57"/>
    <p:sldId id="573" r:id="rId58"/>
    <p:sldId id="258" r:id="rId59"/>
  </p:sldIdLst>
  <p:sldSz cx="9144000" cy="6858000" type="screen4x3"/>
  <p:notesSz cx="6794500" cy="99314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65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291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E34ABA-1A19-47B3-9F61-DD3D1E610E43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E8F9E5-784E-43A6-8113-40DBC640CBD7}">
      <dgm:prSet phldrT="[Text]" custT="1"/>
      <dgm:spPr/>
      <dgm:t>
        <a:bodyPr/>
        <a:lstStyle/>
        <a:p>
          <a:r>
            <a:rPr lang="nl-BE" sz="1800" b="0" dirty="0">
              <a:solidFill>
                <a:srgbClr val="B82400"/>
              </a:solidFill>
            </a:rPr>
            <a:t>Cluster 0</a:t>
          </a:r>
          <a:r>
            <a:rPr lang="nl-BE" sz="1800" b="0" dirty="0"/>
            <a:t>  </a:t>
          </a:r>
          <a:r>
            <a:rPr lang="nl-BE" sz="1800" dirty="0"/>
            <a:t>Fundamenten</a:t>
          </a:r>
          <a:endParaRPr lang="en-US" sz="1800" dirty="0"/>
        </a:p>
      </dgm:t>
    </dgm:pt>
    <dgm:pt modelId="{141D8DAA-E787-4F45-BF09-51B5EAFD5C0A}" type="parTrans" cxnId="{885EE787-797D-4E94-9A70-45694734EAE8}">
      <dgm:prSet/>
      <dgm:spPr/>
      <dgm:t>
        <a:bodyPr/>
        <a:lstStyle/>
        <a:p>
          <a:endParaRPr lang="en-US"/>
        </a:p>
      </dgm:t>
    </dgm:pt>
    <dgm:pt modelId="{20013B63-1494-4E7D-BD92-101200E51D1F}" type="sibTrans" cxnId="{885EE787-797D-4E94-9A70-45694734EAE8}">
      <dgm:prSet/>
      <dgm:spPr/>
      <dgm:t>
        <a:bodyPr/>
        <a:lstStyle/>
        <a:p>
          <a:endParaRPr lang="en-US"/>
        </a:p>
      </dgm:t>
    </dgm:pt>
    <dgm:pt modelId="{1E8244F7-F566-4EB2-9E31-A7B32F23AADD}">
      <dgm:prSet phldrT="[Text]" custT="1"/>
      <dgm:spPr/>
      <dgm:t>
        <a:bodyPr/>
        <a:lstStyle/>
        <a:p>
          <a:r>
            <a:rPr lang="nl-BE" sz="1800" dirty="0">
              <a:solidFill>
                <a:srgbClr val="B82400"/>
              </a:solidFill>
            </a:rPr>
            <a:t>Cluster 1 </a:t>
          </a:r>
          <a:r>
            <a:rPr lang="nl-BE" sz="1800" dirty="0"/>
            <a:t>Transversaal</a:t>
          </a:r>
          <a:endParaRPr lang="en-US" sz="1800" dirty="0"/>
        </a:p>
      </dgm:t>
    </dgm:pt>
    <dgm:pt modelId="{34791272-3D72-4ACD-99A9-D7196E4CECF9}" type="parTrans" cxnId="{A4F2D8C8-791C-4548-BC04-4377F438BC8C}">
      <dgm:prSet/>
      <dgm:spPr/>
      <dgm:t>
        <a:bodyPr/>
        <a:lstStyle/>
        <a:p>
          <a:endParaRPr lang="en-US"/>
        </a:p>
      </dgm:t>
    </dgm:pt>
    <dgm:pt modelId="{0FB23A73-4C8F-48E2-9146-0310927A62D2}" type="sibTrans" cxnId="{A4F2D8C8-791C-4548-BC04-4377F438BC8C}">
      <dgm:prSet/>
      <dgm:spPr/>
      <dgm:t>
        <a:bodyPr/>
        <a:lstStyle/>
        <a:p>
          <a:endParaRPr lang="en-US"/>
        </a:p>
      </dgm:t>
    </dgm:pt>
    <dgm:pt modelId="{BD52192A-2F98-4A5B-BBDD-709922B0A421}">
      <dgm:prSet phldrT="[Text]" custT="1"/>
      <dgm:spPr/>
      <dgm:t>
        <a:bodyPr/>
        <a:lstStyle/>
        <a:p>
          <a:r>
            <a:rPr lang="nl-BE" sz="1800" dirty="0">
              <a:solidFill>
                <a:srgbClr val="B82400"/>
              </a:solidFill>
            </a:rPr>
            <a:t>Cluster 2 </a:t>
          </a:r>
          <a:r>
            <a:rPr lang="nl-BE" sz="1800" dirty="0"/>
            <a:t>Ondersteuning	</a:t>
          </a:r>
          <a:endParaRPr lang="en-US" sz="1800" dirty="0"/>
        </a:p>
      </dgm:t>
    </dgm:pt>
    <dgm:pt modelId="{8612CCE8-AFD9-4676-8841-BB2C9781A7CA}" type="parTrans" cxnId="{7CA264E2-DBF2-47B2-BDF9-F70AF3F26598}">
      <dgm:prSet/>
      <dgm:spPr/>
      <dgm:t>
        <a:bodyPr/>
        <a:lstStyle/>
        <a:p>
          <a:endParaRPr lang="en-US"/>
        </a:p>
      </dgm:t>
    </dgm:pt>
    <dgm:pt modelId="{82B54F7A-94AD-4674-890F-1C9CE36122F4}" type="sibTrans" cxnId="{7CA264E2-DBF2-47B2-BDF9-F70AF3F26598}">
      <dgm:prSet/>
      <dgm:spPr/>
      <dgm:t>
        <a:bodyPr/>
        <a:lstStyle/>
        <a:p>
          <a:endParaRPr lang="en-US"/>
        </a:p>
      </dgm:t>
    </dgm:pt>
    <dgm:pt modelId="{74BD8445-7895-43B4-BF26-C9F37890DA17}">
      <dgm:prSet phldrT="[Text]" custT="1"/>
      <dgm:spPr/>
      <dgm:t>
        <a:bodyPr/>
        <a:lstStyle/>
        <a:p>
          <a:r>
            <a:rPr lang="en-US" sz="1800" dirty="0">
              <a:solidFill>
                <a:srgbClr val="B82400"/>
              </a:solidFill>
            </a:rPr>
            <a:t>Cluster 3</a:t>
          </a:r>
          <a:r>
            <a:rPr lang="en-US" sz="1800" dirty="0"/>
            <a:t> Operational Excellence</a:t>
          </a:r>
        </a:p>
      </dgm:t>
    </dgm:pt>
    <dgm:pt modelId="{BA38574D-91E9-4625-857D-B13610400651}" type="parTrans" cxnId="{B2D8F1B8-0012-4C0D-B930-EF11C521657E}">
      <dgm:prSet/>
      <dgm:spPr/>
      <dgm:t>
        <a:bodyPr/>
        <a:lstStyle/>
        <a:p>
          <a:endParaRPr lang="en-US"/>
        </a:p>
      </dgm:t>
    </dgm:pt>
    <dgm:pt modelId="{E030ACC6-1038-4D06-81F4-74E80A48C344}" type="sibTrans" cxnId="{B2D8F1B8-0012-4C0D-B930-EF11C521657E}">
      <dgm:prSet/>
      <dgm:spPr/>
      <dgm:t>
        <a:bodyPr/>
        <a:lstStyle/>
        <a:p>
          <a:endParaRPr lang="en-US"/>
        </a:p>
      </dgm:t>
    </dgm:pt>
    <dgm:pt modelId="{8939DBDE-5E33-408B-9AE0-4025972D6CBF}">
      <dgm:prSet custT="1"/>
      <dgm:spPr/>
      <dgm:t>
        <a:bodyPr/>
        <a:lstStyle/>
        <a:p>
          <a:r>
            <a:rPr lang="nl-BE" sz="1800" u="none" dirty="0">
              <a:solidFill>
                <a:srgbClr val="B82400"/>
              </a:solidFill>
            </a:rPr>
            <a:t>Cluster 4 </a:t>
          </a:r>
          <a:r>
            <a:rPr lang="nl-BE" sz="1500" dirty="0"/>
            <a:t>Zorgverstrekkers en zorginstellingen</a:t>
          </a:r>
          <a:endParaRPr lang="en-US" sz="1500" dirty="0"/>
        </a:p>
      </dgm:t>
    </dgm:pt>
    <dgm:pt modelId="{ACF2FF73-CDD3-4C22-8793-E7F1E5A10F6B}" type="parTrans" cxnId="{EC7DC22A-1600-44A8-AD4A-F18617471580}">
      <dgm:prSet/>
      <dgm:spPr/>
      <dgm:t>
        <a:bodyPr/>
        <a:lstStyle/>
        <a:p>
          <a:endParaRPr lang="en-US"/>
        </a:p>
      </dgm:t>
    </dgm:pt>
    <dgm:pt modelId="{77FE0CE4-62F9-4AE6-89DF-D223808E0AD1}" type="sibTrans" cxnId="{EC7DC22A-1600-44A8-AD4A-F18617471580}">
      <dgm:prSet/>
      <dgm:spPr/>
      <dgm:t>
        <a:bodyPr/>
        <a:lstStyle/>
        <a:p>
          <a:endParaRPr lang="en-US"/>
        </a:p>
      </dgm:t>
    </dgm:pt>
    <dgm:pt modelId="{071B2C24-E405-4460-B495-C196535B612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nl-BE" sz="1800" dirty="0">
              <a:solidFill>
                <a:srgbClr val="B82400"/>
              </a:solidFill>
            </a:rPr>
            <a:t>Cluster 5</a:t>
          </a:r>
        </a:p>
        <a:p>
          <a:pPr>
            <a:spcAft>
              <a:spcPts val="0"/>
            </a:spcAft>
          </a:pPr>
          <a:r>
            <a:rPr lang="nl-BE" sz="1800" dirty="0"/>
            <a:t>Patiënt als</a:t>
          </a:r>
        </a:p>
        <a:p>
          <a:pPr>
            <a:spcAft>
              <a:spcPct val="35000"/>
            </a:spcAft>
          </a:pPr>
          <a:r>
            <a:rPr lang="nl-BE" sz="1800" dirty="0" err="1"/>
            <a:t>co-piloot</a:t>
          </a:r>
          <a:endParaRPr lang="en-US" sz="1800" dirty="0"/>
        </a:p>
      </dgm:t>
    </dgm:pt>
    <dgm:pt modelId="{3C388275-7AD0-455B-9D9F-D2A7CB659796}" type="parTrans" cxnId="{65A942D7-1B2C-43D2-A4DB-4A57F648D559}">
      <dgm:prSet/>
      <dgm:spPr/>
      <dgm:t>
        <a:bodyPr/>
        <a:lstStyle/>
        <a:p>
          <a:endParaRPr lang="en-US"/>
        </a:p>
      </dgm:t>
    </dgm:pt>
    <dgm:pt modelId="{7B96AC61-B814-4C9E-9883-DFFF92883D07}" type="sibTrans" cxnId="{65A942D7-1B2C-43D2-A4DB-4A57F648D559}">
      <dgm:prSet/>
      <dgm:spPr/>
      <dgm:t>
        <a:bodyPr/>
        <a:lstStyle/>
        <a:p>
          <a:endParaRPr lang="en-US"/>
        </a:p>
      </dgm:t>
    </dgm:pt>
    <dgm:pt modelId="{828FF879-B7F3-4334-AA1F-C1292D31A280}">
      <dgm:prSet custT="1"/>
      <dgm:spPr/>
      <dgm:t>
        <a:bodyPr/>
        <a:lstStyle/>
        <a:p>
          <a:r>
            <a:rPr lang="nl-BE" sz="1800" dirty="0">
              <a:solidFill>
                <a:srgbClr val="B82400"/>
              </a:solidFill>
            </a:rPr>
            <a:t>Cluster 6 </a:t>
          </a:r>
          <a:r>
            <a:rPr lang="nl-BE" sz="1800" dirty="0" err="1"/>
            <a:t>eGezondheid</a:t>
          </a:r>
          <a:r>
            <a:rPr lang="nl-BE" sz="1800" dirty="0"/>
            <a:t>  &amp; mutualiteiten</a:t>
          </a:r>
          <a:endParaRPr lang="en-US" sz="1800" dirty="0"/>
        </a:p>
      </dgm:t>
    </dgm:pt>
    <dgm:pt modelId="{5B116ED7-F69C-4BC8-AD58-DE53F61C06AE}" type="parTrans" cxnId="{1AAA18A0-30B3-40B1-848B-8FF742A2C2E1}">
      <dgm:prSet/>
      <dgm:spPr/>
      <dgm:t>
        <a:bodyPr/>
        <a:lstStyle/>
        <a:p>
          <a:endParaRPr lang="en-US"/>
        </a:p>
      </dgm:t>
    </dgm:pt>
    <dgm:pt modelId="{AD722727-186D-44CE-8C61-D6184361B801}" type="sibTrans" cxnId="{1AAA18A0-30B3-40B1-848B-8FF742A2C2E1}">
      <dgm:prSet/>
      <dgm:spPr/>
      <dgm:t>
        <a:bodyPr/>
        <a:lstStyle/>
        <a:p>
          <a:endParaRPr lang="en-US"/>
        </a:p>
      </dgm:t>
    </dgm:pt>
    <dgm:pt modelId="{245311CA-C68C-454A-AD9D-13ED7AFA581F}" type="pres">
      <dgm:prSet presAssocID="{DDE34ABA-1A19-47B3-9F61-DD3D1E610E43}" presName="Name0" presStyleCnt="0">
        <dgm:presLayoutVars>
          <dgm:dir/>
          <dgm:resizeHandles val="exact"/>
        </dgm:presLayoutVars>
      </dgm:prSet>
      <dgm:spPr/>
    </dgm:pt>
    <dgm:pt modelId="{902FD4C2-235C-420E-A8DA-D73783C2197B}" type="pres">
      <dgm:prSet presAssocID="{85E8F9E5-784E-43A6-8113-40DBC640CBD7}" presName="compNode" presStyleCnt="0"/>
      <dgm:spPr/>
    </dgm:pt>
    <dgm:pt modelId="{7B1E04B4-B722-4D55-870B-0FD19A057CC4}" type="pres">
      <dgm:prSet presAssocID="{85E8F9E5-784E-43A6-8113-40DBC640CBD7}" presName="pictRect" presStyleLbl="node1" presStyleIdx="0" presStyleCnt="7" custLinFactNeighborX="-2601" custLinFactNeighborY="340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FAD26C7-0936-4740-8ADC-7F7A4C7176E5}" type="pres">
      <dgm:prSet presAssocID="{85E8F9E5-784E-43A6-8113-40DBC640CBD7}" presName="textRect" presStyleLbl="revTx" presStyleIdx="0" presStyleCnt="7">
        <dgm:presLayoutVars>
          <dgm:bulletEnabled val="1"/>
        </dgm:presLayoutVars>
      </dgm:prSet>
      <dgm:spPr/>
    </dgm:pt>
    <dgm:pt modelId="{DFF1D605-2378-4137-A469-0D2C2C9A3479}" type="pres">
      <dgm:prSet presAssocID="{20013B63-1494-4E7D-BD92-101200E51D1F}" presName="sibTrans" presStyleLbl="sibTrans2D1" presStyleIdx="0" presStyleCnt="0"/>
      <dgm:spPr/>
    </dgm:pt>
    <dgm:pt modelId="{FE098B60-B35C-4D19-BF67-CD4223E80872}" type="pres">
      <dgm:prSet presAssocID="{1E8244F7-F566-4EB2-9E31-A7B32F23AADD}" presName="compNode" presStyleCnt="0"/>
      <dgm:spPr/>
    </dgm:pt>
    <dgm:pt modelId="{9F625989-DBEB-44B7-A27B-2CE34A3AF32F}" type="pres">
      <dgm:prSet presAssocID="{1E8244F7-F566-4EB2-9E31-A7B32F23AADD}" presName="pictRect" presStyleLbl="node1" presStyleIdx="1" presStyleCnt="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7ADD1A9-AB16-4311-B162-E2ADDDAE52D6}" type="pres">
      <dgm:prSet presAssocID="{1E8244F7-F566-4EB2-9E31-A7B32F23AADD}" presName="textRect" presStyleLbl="revTx" presStyleIdx="1" presStyleCnt="7">
        <dgm:presLayoutVars>
          <dgm:bulletEnabled val="1"/>
        </dgm:presLayoutVars>
      </dgm:prSet>
      <dgm:spPr/>
    </dgm:pt>
    <dgm:pt modelId="{C0421DD0-1426-4D9B-9B09-2742FB776676}" type="pres">
      <dgm:prSet presAssocID="{0FB23A73-4C8F-48E2-9146-0310927A62D2}" presName="sibTrans" presStyleLbl="sibTrans2D1" presStyleIdx="0" presStyleCnt="0"/>
      <dgm:spPr/>
    </dgm:pt>
    <dgm:pt modelId="{FA3B3901-C497-44D5-9560-5634E544818B}" type="pres">
      <dgm:prSet presAssocID="{BD52192A-2F98-4A5B-BBDD-709922B0A421}" presName="compNode" presStyleCnt="0"/>
      <dgm:spPr/>
    </dgm:pt>
    <dgm:pt modelId="{CA73344E-C6C0-47B8-86C6-1729617AC623}" type="pres">
      <dgm:prSet presAssocID="{BD52192A-2F98-4A5B-BBDD-709922B0A421}" presName="pictRect" presStyleLbl="node1" presStyleIdx="2" presStyleCnt="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3DBECEA-B282-4DA1-80AE-7CD650E659F6}" type="pres">
      <dgm:prSet presAssocID="{BD52192A-2F98-4A5B-BBDD-709922B0A421}" presName="textRect" presStyleLbl="revTx" presStyleIdx="2" presStyleCnt="7" custScaleX="103210">
        <dgm:presLayoutVars>
          <dgm:bulletEnabled val="1"/>
        </dgm:presLayoutVars>
      </dgm:prSet>
      <dgm:spPr/>
    </dgm:pt>
    <dgm:pt modelId="{39DFB848-0FC7-4391-8022-E31ECB4AD7DE}" type="pres">
      <dgm:prSet presAssocID="{82B54F7A-94AD-4674-890F-1C9CE36122F4}" presName="sibTrans" presStyleLbl="sibTrans2D1" presStyleIdx="0" presStyleCnt="0"/>
      <dgm:spPr/>
    </dgm:pt>
    <dgm:pt modelId="{3172ED1E-A687-4EC8-8DB5-61747AB3A5D9}" type="pres">
      <dgm:prSet presAssocID="{74BD8445-7895-43B4-BF26-C9F37890DA17}" presName="compNode" presStyleCnt="0"/>
      <dgm:spPr/>
    </dgm:pt>
    <dgm:pt modelId="{1B159F49-57C6-4C6B-A60C-7D13B75BF3DB}" type="pres">
      <dgm:prSet presAssocID="{74BD8445-7895-43B4-BF26-C9F37890DA17}" presName="pictRect" presStyleLbl="node1" presStyleIdx="3" presStyleCnt="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4176227E-2B94-4F5E-90E1-3B7D31674AA1}" type="pres">
      <dgm:prSet presAssocID="{74BD8445-7895-43B4-BF26-C9F37890DA17}" presName="textRect" presStyleLbl="revTx" presStyleIdx="3" presStyleCnt="7">
        <dgm:presLayoutVars>
          <dgm:bulletEnabled val="1"/>
        </dgm:presLayoutVars>
      </dgm:prSet>
      <dgm:spPr/>
    </dgm:pt>
    <dgm:pt modelId="{935F2388-A9AD-433E-92F9-D416925AF350}" type="pres">
      <dgm:prSet presAssocID="{E030ACC6-1038-4D06-81F4-74E80A48C344}" presName="sibTrans" presStyleLbl="sibTrans2D1" presStyleIdx="0" presStyleCnt="0"/>
      <dgm:spPr/>
    </dgm:pt>
    <dgm:pt modelId="{6D2A12DE-2F8E-4508-A86B-15F6A366E652}" type="pres">
      <dgm:prSet presAssocID="{8939DBDE-5E33-408B-9AE0-4025972D6CBF}" presName="compNode" presStyleCnt="0"/>
      <dgm:spPr/>
    </dgm:pt>
    <dgm:pt modelId="{A5218B44-3CBA-4139-9628-52A6C8CABF44}" type="pres">
      <dgm:prSet presAssocID="{8939DBDE-5E33-408B-9AE0-4025972D6CBF}" presName="pictRect" presStyleLbl="node1" presStyleIdx="4" presStyleCnt="7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883F11E6-1F0F-4B14-9B39-6D1AB78C97B7}" type="pres">
      <dgm:prSet presAssocID="{8939DBDE-5E33-408B-9AE0-4025972D6CBF}" presName="textRect" presStyleLbl="revTx" presStyleIdx="4" presStyleCnt="7">
        <dgm:presLayoutVars>
          <dgm:bulletEnabled val="1"/>
        </dgm:presLayoutVars>
      </dgm:prSet>
      <dgm:spPr/>
    </dgm:pt>
    <dgm:pt modelId="{F6DFC32F-720A-4AB8-BF74-8B322563BEB1}" type="pres">
      <dgm:prSet presAssocID="{77FE0CE4-62F9-4AE6-89DF-D223808E0AD1}" presName="sibTrans" presStyleLbl="sibTrans2D1" presStyleIdx="0" presStyleCnt="0"/>
      <dgm:spPr/>
    </dgm:pt>
    <dgm:pt modelId="{1C7FDBB8-5123-4F62-BD5F-C05F6E956C0D}" type="pres">
      <dgm:prSet presAssocID="{071B2C24-E405-4460-B495-C196535B612A}" presName="compNode" presStyleCnt="0"/>
      <dgm:spPr/>
    </dgm:pt>
    <dgm:pt modelId="{4126C2B6-3357-4BD4-974A-45852777438A}" type="pres">
      <dgm:prSet presAssocID="{071B2C24-E405-4460-B495-C196535B612A}" presName="pictRect" presStyleLbl="node1" presStyleIdx="5" presStyleCnt="7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ED65C3EF-7C5D-45C2-AD05-A123719D8A46}" type="pres">
      <dgm:prSet presAssocID="{071B2C24-E405-4460-B495-C196535B612A}" presName="textRect" presStyleLbl="revTx" presStyleIdx="5" presStyleCnt="7">
        <dgm:presLayoutVars>
          <dgm:bulletEnabled val="1"/>
        </dgm:presLayoutVars>
      </dgm:prSet>
      <dgm:spPr/>
    </dgm:pt>
    <dgm:pt modelId="{5F63A5D5-1DC3-4846-BFAB-74E413BB1F88}" type="pres">
      <dgm:prSet presAssocID="{7B96AC61-B814-4C9E-9883-DFFF92883D07}" presName="sibTrans" presStyleLbl="sibTrans2D1" presStyleIdx="0" presStyleCnt="0"/>
      <dgm:spPr/>
    </dgm:pt>
    <dgm:pt modelId="{70096889-44FC-4AD7-8130-14D0EB039C90}" type="pres">
      <dgm:prSet presAssocID="{828FF879-B7F3-4334-AA1F-C1292D31A280}" presName="compNode" presStyleCnt="0"/>
      <dgm:spPr/>
    </dgm:pt>
    <dgm:pt modelId="{9B297AE8-864D-412B-ABBC-D2436566CB37}" type="pres">
      <dgm:prSet presAssocID="{828FF879-B7F3-4334-AA1F-C1292D31A280}" presName="pictRect" presStyleLbl="node1" presStyleIdx="6" presStyleCnt="7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4610638D-391A-48CE-900A-26AEA1C69B10}" type="pres">
      <dgm:prSet presAssocID="{828FF879-B7F3-4334-AA1F-C1292D31A280}" presName="textRect" presStyleLbl="revTx" presStyleIdx="6" presStyleCnt="7">
        <dgm:presLayoutVars>
          <dgm:bulletEnabled val="1"/>
        </dgm:presLayoutVars>
      </dgm:prSet>
      <dgm:spPr/>
    </dgm:pt>
  </dgm:ptLst>
  <dgm:cxnLst>
    <dgm:cxn modelId="{8E359D11-5246-44BB-A170-6BCE642DEA92}" type="presOf" srcId="{85E8F9E5-784E-43A6-8113-40DBC640CBD7}" destId="{2FAD26C7-0936-4740-8ADC-7F7A4C7176E5}" srcOrd="0" destOrd="0" presId="urn:microsoft.com/office/officeart/2005/8/layout/pList1"/>
    <dgm:cxn modelId="{EC7DC22A-1600-44A8-AD4A-F18617471580}" srcId="{DDE34ABA-1A19-47B3-9F61-DD3D1E610E43}" destId="{8939DBDE-5E33-408B-9AE0-4025972D6CBF}" srcOrd="4" destOrd="0" parTransId="{ACF2FF73-CDD3-4C22-8793-E7F1E5A10F6B}" sibTransId="{77FE0CE4-62F9-4AE6-89DF-D223808E0AD1}"/>
    <dgm:cxn modelId="{2EB0035E-B23A-4A36-944A-93B828BF30E8}" type="presOf" srcId="{7B96AC61-B814-4C9E-9883-DFFF92883D07}" destId="{5F63A5D5-1DC3-4846-BFAB-74E413BB1F88}" srcOrd="0" destOrd="0" presId="urn:microsoft.com/office/officeart/2005/8/layout/pList1"/>
    <dgm:cxn modelId="{AD8FD061-94F8-44CC-B802-C90BB03F195F}" type="presOf" srcId="{DDE34ABA-1A19-47B3-9F61-DD3D1E610E43}" destId="{245311CA-C68C-454A-AD9D-13ED7AFA581F}" srcOrd="0" destOrd="0" presId="urn:microsoft.com/office/officeart/2005/8/layout/pList1"/>
    <dgm:cxn modelId="{155EE644-4D46-4313-9ACF-1793F524B1F1}" type="presOf" srcId="{E030ACC6-1038-4D06-81F4-74E80A48C344}" destId="{935F2388-A9AD-433E-92F9-D416925AF350}" srcOrd="0" destOrd="0" presId="urn:microsoft.com/office/officeart/2005/8/layout/pList1"/>
    <dgm:cxn modelId="{FE9F2C73-8442-4304-9BA9-E9E7EF4CA87E}" type="presOf" srcId="{82B54F7A-94AD-4674-890F-1C9CE36122F4}" destId="{39DFB848-0FC7-4391-8022-E31ECB4AD7DE}" srcOrd="0" destOrd="0" presId="urn:microsoft.com/office/officeart/2005/8/layout/pList1"/>
    <dgm:cxn modelId="{5DBBE653-82A6-45D0-8D84-AB5D9AAA4DC4}" type="presOf" srcId="{0FB23A73-4C8F-48E2-9146-0310927A62D2}" destId="{C0421DD0-1426-4D9B-9B09-2742FB776676}" srcOrd="0" destOrd="0" presId="urn:microsoft.com/office/officeart/2005/8/layout/pList1"/>
    <dgm:cxn modelId="{885EE787-797D-4E94-9A70-45694734EAE8}" srcId="{DDE34ABA-1A19-47B3-9F61-DD3D1E610E43}" destId="{85E8F9E5-784E-43A6-8113-40DBC640CBD7}" srcOrd="0" destOrd="0" parTransId="{141D8DAA-E787-4F45-BF09-51B5EAFD5C0A}" sibTransId="{20013B63-1494-4E7D-BD92-101200E51D1F}"/>
    <dgm:cxn modelId="{160F1895-7F64-41D4-92A8-B3D8F74636DD}" type="presOf" srcId="{828FF879-B7F3-4334-AA1F-C1292D31A280}" destId="{4610638D-391A-48CE-900A-26AEA1C69B10}" srcOrd="0" destOrd="0" presId="urn:microsoft.com/office/officeart/2005/8/layout/pList1"/>
    <dgm:cxn modelId="{144A1697-E4A7-4142-9A05-C34E6B655FAC}" type="presOf" srcId="{74BD8445-7895-43B4-BF26-C9F37890DA17}" destId="{4176227E-2B94-4F5E-90E1-3B7D31674AA1}" srcOrd="0" destOrd="0" presId="urn:microsoft.com/office/officeart/2005/8/layout/pList1"/>
    <dgm:cxn modelId="{DDEAAE98-060C-4AFF-A7C4-614DC3060BE1}" type="presOf" srcId="{77FE0CE4-62F9-4AE6-89DF-D223808E0AD1}" destId="{F6DFC32F-720A-4AB8-BF74-8B322563BEB1}" srcOrd="0" destOrd="0" presId="urn:microsoft.com/office/officeart/2005/8/layout/pList1"/>
    <dgm:cxn modelId="{1AAA18A0-30B3-40B1-848B-8FF742A2C2E1}" srcId="{DDE34ABA-1A19-47B3-9F61-DD3D1E610E43}" destId="{828FF879-B7F3-4334-AA1F-C1292D31A280}" srcOrd="6" destOrd="0" parTransId="{5B116ED7-F69C-4BC8-AD58-DE53F61C06AE}" sibTransId="{AD722727-186D-44CE-8C61-D6184361B801}"/>
    <dgm:cxn modelId="{F14DC7A0-4577-46E2-B7D7-632F6967A7ED}" type="presOf" srcId="{BD52192A-2F98-4A5B-BBDD-709922B0A421}" destId="{93DBECEA-B282-4DA1-80AE-7CD650E659F6}" srcOrd="0" destOrd="0" presId="urn:microsoft.com/office/officeart/2005/8/layout/pList1"/>
    <dgm:cxn modelId="{813AE4B1-CEB5-4B18-A6E3-2BE5BA0B7B89}" type="presOf" srcId="{8939DBDE-5E33-408B-9AE0-4025972D6CBF}" destId="{883F11E6-1F0F-4B14-9B39-6D1AB78C97B7}" srcOrd="0" destOrd="0" presId="urn:microsoft.com/office/officeart/2005/8/layout/pList1"/>
    <dgm:cxn modelId="{337FF6B5-95B9-4AD0-80EE-9297B36101E1}" type="presOf" srcId="{071B2C24-E405-4460-B495-C196535B612A}" destId="{ED65C3EF-7C5D-45C2-AD05-A123719D8A46}" srcOrd="0" destOrd="0" presId="urn:microsoft.com/office/officeart/2005/8/layout/pList1"/>
    <dgm:cxn modelId="{B2D8F1B8-0012-4C0D-B930-EF11C521657E}" srcId="{DDE34ABA-1A19-47B3-9F61-DD3D1E610E43}" destId="{74BD8445-7895-43B4-BF26-C9F37890DA17}" srcOrd="3" destOrd="0" parTransId="{BA38574D-91E9-4625-857D-B13610400651}" sibTransId="{E030ACC6-1038-4D06-81F4-74E80A48C344}"/>
    <dgm:cxn modelId="{540623C0-94BF-4963-BAB9-5A10924171E5}" type="presOf" srcId="{1E8244F7-F566-4EB2-9E31-A7B32F23AADD}" destId="{B7ADD1A9-AB16-4311-B162-E2ADDDAE52D6}" srcOrd="0" destOrd="0" presId="urn:microsoft.com/office/officeart/2005/8/layout/pList1"/>
    <dgm:cxn modelId="{1618E9C1-8458-4E15-B490-67E37FCB8B79}" type="presOf" srcId="{20013B63-1494-4E7D-BD92-101200E51D1F}" destId="{DFF1D605-2378-4137-A469-0D2C2C9A3479}" srcOrd="0" destOrd="0" presId="urn:microsoft.com/office/officeart/2005/8/layout/pList1"/>
    <dgm:cxn modelId="{A4F2D8C8-791C-4548-BC04-4377F438BC8C}" srcId="{DDE34ABA-1A19-47B3-9F61-DD3D1E610E43}" destId="{1E8244F7-F566-4EB2-9E31-A7B32F23AADD}" srcOrd="1" destOrd="0" parTransId="{34791272-3D72-4ACD-99A9-D7196E4CECF9}" sibTransId="{0FB23A73-4C8F-48E2-9146-0310927A62D2}"/>
    <dgm:cxn modelId="{65A942D7-1B2C-43D2-A4DB-4A57F648D559}" srcId="{DDE34ABA-1A19-47B3-9F61-DD3D1E610E43}" destId="{071B2C24-E405-4460-B495-C196535B612A}" srcOrd="5" destOrd="0" parTransId="{3C388275-7AD0-455B-9D9F-D2A7CB659796}" sibTransId="{7B96AC61-B814-4C9E-9883-DFFF92883D07}"/>
    <dgm:cxn modelId="{7CA264E2-DBF2-47B2-BDF9-F70AF3F26598}" srcId="{DDE34ABA-1A19-47B3-9F61-DD3D1E610E43}" destId="{BD52192A-2F98-4A5B-BBDD-709922B0A421}" srcOrd="2" destOrd="0" parTransId="{8612CCE8-AFD9-4676-8841-BB2C9781A7CA}" sibTransId="{82B54F7A-94AD-4674-890F-1C9CE36122F4}"/>
    <dgm:cxn modelId="{CF9B42D9-41A0-4A52-9F64-82C3423CB913}" type="presParOf" srcId="{245311CA-C68C-454A-AD9D-13ED7AFA581F}" destId="{902FD4C2-235C-420E-A8DA-D73783C2197B}" srcOrd="0" destOrd="0" presId="urn:microsoft.com/office/officeart/2005/8/layout/pList1"/>
    <dgm:cxn modelId="{355C1406-BB3D-4CAE-B7CA-32A1EA28AAE3}" type="presParOf" srcId="{902FD4C2-235C-420E-A8DA-D73783C2197B}" destId="{7B1E04B4-B722-4D55-870B-0FD19A057CC4}" srcOrd="0" destOrd="0" presId="urn:microsoft.com/office/officeart/2005/8/layout/pList1"/>
    <dgm:cxn modelId="{6BB3F2AB-9E80-40DA-85EF-09D64ECE1F83}" type="presParOf" srcId="{902FD4C2-235C-420E-A8DA-D73783C2197B}" destId="{2FAD26C7-0936-4740-8ADC-7F7A4C7176E5}" srcOrd="1" destOrd="0" presId="urn:microsoft.com/office/officeart/2005/8/layout/pList1"/>
    <dgm:cxn modelId="{F3EBB279-F576-40F3-9762-7A5C7EDBB919}" type="presParOf" srcId="{245311CA-C68C-454A-AD9D-13ED7AFA581F}" destId="{DFF1D605-2378-4137-A469-0D2C2C9A3479}" srcOrd="1" destOrd="0" presId="urn:microsoft.com/office/officeart/2005/8/layout/pList1"/>
    <dgm:cxn modelId="{C80C242E-7D88-44D6-8053-E6B7C5D0FADD}" type="presParOf" srcId="{245311CA-C68C-454A-AD9D-13ED7AFA581F}" destId="{FE098B60-B35C-4D19-BF67-CD4223E80872}" srcOrd="2" destOrd="0" presId="urn:microsoft.com/office/officeart/2005/8/layout/pList1"/>
    <dgm:cxn modelId="{6B511FBF-76A6-42C4-A944-340524E1D665}" type="presParOf" srcId="{FE098B60-B35C-4D19-BF67-CD4223E80872}" destId="{9F625989-DBEB-44B7-A27B-2CE34A3AF32F}" srcOrd="0" destOrd="0" presId="urn:microsoft.com/office/officeart/2005/8/layout/pList1"/>
    <dgm:cxn modelId="{CA0348F9-1220-4A12-9563-440B63045584}" type="presParOf" srcId="{FE098B60-B35C-4D19-BF67-CD4223E80872}" destId="{B7ADD1A9-AB16-4311-B162-E2ADDDAE52D6}" srcOrd="1" destOrd="0" presId="urn:microsoft.com/office/officeart/2005/8/layout/pList1"/>
    <dgm:cxn modelId="{96CDFD5F-720E-4F58-BA82-A86A36CE3239}" type="presParOf" srcId="{245311CA-C68C-454A-AD9D-13ED7AFA581F}" destId="{C0421DD0-1426-4D9B-9B09-2742FB776676}" srcOrd="3" destOrd="0" presId="urn:microsoft.com/office/officeart/2005/8/layout/pList1"/>
    <dgm:cxn modelId="{92F39F12-8B6F-4A9D-8B90-D067CDC7D550}" type="presParOf" srcId="{245311CA-C68C-454A-AD9D-13ED7AFA581F}" destId="{FA3B3901-C497-44D5-9560-5634E544818B}" srcOrd="4" destOrd="0" presId="urn:microsoft.com/office/officeart/2005/8/layout/pList1"/>
    <dgm:cxn modelId="{5A1F4CB1-5756-423D-A1A8-F3526A94E709}" type="presParOf" srcId="{FA3B3901-C497-44D5-9560-5634E544818B}" destId="{CA73344E-C6C0-47B8-86C6-1729617AC623}" srcOrd="0" destOrd="0" presId="urn:microsoft.com/office/officeart/2005/8/layout/pList1"/>
    <dgm:cxn modelId="{3EF66097-43F5-46A5-A25F-1B365441020A}" type="presParOf" srcId="{FA3B3901-C497-44D5-9560-5634E544818B}" destId="{93DBECEA-B282-4DA1-80AE-7CD650E659F6}" srcOrd="1" destOrd="0" presId="urn:microsoft.com/office/officeart/2005/8/layout/pList1"/>
    <dgm:cxn modelId="{B7B5D0DB-B91F-4C30-8FFC-F2D0B2BF4E13}" type="presParOf" srcId="{245311CA-C68C-454A-AD9D-13ED7AFA581F}" destId="{39DFB848-0FC7-4391-8022-E31ECB4AD7DE}" srcOrd="5" destOrd="0" presId="urn:microsoft.com/office/officeart/2005/8/layout/pList1"/>
    <dgm:cxn modelId="{67762608-59A6-49CC-8DE6-58BB58C3F7B9}" type="presParOf" srcId="{245311CA-C68C-454A-AD9D-13ED7AFA581F}" destId="{3172ED1E-A687-4EC8-8DB5-61747AB3A5D9}" srcOrd="6" destOrd="0" presId="urn:microsoft.com/office/officeart/2005/8/layout/pList1"/>
    <dgm:cxn modelId="{BAD169ED-2331-41A3-AD61-8DA4B5E88D7D}" type="presParOf" srcId="{3172ED1E-A687-4EC8-8DB5-61747AB3A5D9}" destId="{1B159F49-57C6-4C6B-A60C-7D13B75BF3DB}" srcOrd="0" destOrd="0" presId="urn:microsoft.com/office/officeart/2005/8/layout/pList1"/>
    <dgm:cxn modelId="{49014D9F-05E1-4216-A586-401FCFFE3143}" type="presParOf" srcId="{3172ED1E-A687-4EC8-8DB5-61747AB3A5D9}" destId="{4176227E-2B94-4F5E-90E1-3B7D31674AA1}" srcOrd="1" destOrd="0" presId="urn:microsoft.com/office/officeart/2005/8/layout/pList1"/>
    <dgm:cxn modelId="{E3763C3D-97CE-4D59-8CC9-E02DAF53E230}" type="presParOf" srcId="{245311CA-C68C-454A-AD9D-13ED7AFA581F}" destId="{935F2388-A9AD-433E-92F9-D416925AF350}" srcOrd="7" destOrd="0" presId="urn:microsoft.com/office/officeart/2005/8/layout/pList1"/>
    <dgm:cxn modelId="{689358C3-5D29-4267-AFE1-C6F6956FC3DE}" type="presParOf" srcId="{245311CA-C68C-454A-AD9D-13ED7AFA581F}" destId="{6D2A12DE-2F8E-4508-A86B-15F6A366E652}" srcOrd="8" destOrd="0" presId="urn:microsoft.com/office/officeart/2005/8/layout/pList1"/>
    <dgm:cxn modelId="{3D0A22FA-EEC8-40AA-9CEF-49DFB51D8D51}" type="presParOf" srcId="{6D2A12DE-2F8E-4508-A86B-15F6A366E652}" destId="{A5218B44-3CBA-4139-9628-52A6C8CABF44}" srcOrd="0" destOrd="0" presId="urn:microsoft.com/office/officeart/2005/8/layout/pList1"/>
    <dgm:cxn modelId="{5606AF78-8911-4F51-A61E-AF741DF020F0}" type="presParOf" srcId="{6D2A12DE-2F8E-4508-A86B-15F6A366E652}" destId="{883F11E6-1F0F-4B14-9B39-6D1AB78C97B7}" srcOrd="1" destOrd="0" presId="urn:microsoft.com/office/officeart/2005/8/layout/pList1"/>
    <dgm:cxn modelId="{275B1386-28F6-4938-B073-80D1E5E570E6}" type="presParOf" srcId="{245311CA-C68C-454A-AD9D-13ED7AFA581F}" destId="{F6DFC32F-720A-4AB8-BF74-8B322563BEB1}" srcOrd="9" destOrd="0" presId="urn:microsoft.com/office/officeart/2005/8/layout/pList1"/>
    <dgm:cxn modelId="{C3C73847-1A54-486C-9853-643E1527662E}" type="presParOf" srcId="{245311CA-C68C-454A-AD9D-13ED7AFA581F}" destId="{1C7FDBB8-5123-4F62-BD5F-C05F6E956C0D}" srcOrd="10" destOrd="0" presId="urn:microsoft.com/office/officeart/2005/8/layout/pList1"/>
    <dgm:cxn modelId="{93D39A57-FF85-4DA7-AF48-A96BB7878CF1}" type="presParOf" srcId="{1C7FDBB8-5123-4F62-BD5F-C05F6E956C0D}" destId="{4126C2B6-3357-4BD4-974A-45852777438A}" srcOrd="0" destOrd="0" presId="urn:microsoft.com/office/officeart/2005/8/layout/pList1"/>
    <dgm:cxn modelId="{529906C1-FE67-4301-A06C-C9C06AF66BAF}" type="presParOf" srcId="{1C7FDBB8-5123-4F62-BD5F-C05F6E956C0D}" destId="{ED65C3EF-7C5D-45C2-AD05-A123719D8A46}" srcOrd="1" destOrd="0" presId="urn:microsoft.com/office/officeart/2005/8/layout/pList1"/>
    <dgm:cxn modelId="{810D3B84-146A-4BE5-8485-43AB7E99BF76}" type="presParOf" srcId="{245311CA-C68C-454A-AD9D-13ED7AFA581F}" destId="{5F63A5D5-1DC3-4846-BFAB-74E413BB1F88}" srcOrd="11" destOrd="0" presId="urn:microsoft.com/office/officeart/2005/8/layout/pList1"/>
    <dgm:cxn modelId="{11A3E5E8-C7B5-468B-8E62-CDDBBED9F8BC}" type="presParOf" srcId="{245311CA-C68C-454A-AD9D-13ED7AFA581F}" destId="{70096889-44FC-4AD7-8130-14D0EB039C90}" srcOrd="12" destOrd="0" presId="urn:microsoft.com/office/officeart/2005/8/layout/pList1"/>
    <dgm:cxn modelId="{6E612662-F3FD-4B84-BB0F-4604CA113FDE}" type="presParOf" srcId="{70096889-44FC-4AD7-8130-14D0EB039C90}" destId="{9B297AE8-864D-412B-ABBC-D2436566CB37}" srcOrd="0" destOrd="0" presId="urn:microsoft.com/office/officeart/2005/8/layout/pList1"/>
    <dgm:cxn modelId="{A23F280B-C074-4FE2-BD5E-46E284EEA076}" type="presParOf" srcId="{70096889-44FC-4AD7-8130-14D0EB039C90}" destId="{4610638D-391A-48CE-900A-26AEA1C69B10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E04B4-B722-4D55-870B-0FD19A057CC4}">
      <dsp:nvSpPr>
        <dsp:cNvPr id="0" name=""/>
        <dsp:cNvSpPr/>
      </dsp:nvSpPr>
      <dsp:spPr>
        <a:xfrm>
          <a:off x="284346" y="40654"/>
          <a:ext cx="1689368" cy="1163974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AD26C7-0936-4740-8ADC-7F7A4C7176E5}">
      <dsp:nvSpPr>
        <dsp:cNvPr id="0" name=""/>
        <dsp:cNvSpPr/>
      </dsp:nvSpPr>
      <dsp:spPr>
        <a:xfrm>
          <a:off x="328287" y="1165007"/>
          <a:ext cx="1689368" cy="626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0" kern="1200" dirty="0">
              <a:solidFill>
                <a:srgbClr val="B82400"/>
              </a:solidFill>
            </a:rPr>
            <a:t>Cluster 0</a:t>
          </a:r>
          <a:r>
            <a:rPr lang="nl-BE" sz="1800" b="0" kern="1200" dirty="0"/>
            <a:t>  </a:t>
          </a:r>
          <a:r>
            <a:rPr lang="nl-BE" sz="1800" kern="1200" dirty="0"/>
            <a:t>Fundamenten</a:t>
          </a:r>
          <a:endParaRPr lang="en-US" sz="1800" kern="1200" dirty="0"/>
        </a:p>
      </dsp:txBody>
      <dsp:txXfrm>
        <a:off x="328287" y="1165007"/>
        <a:ext cx="1689368" cy="626755"/>
      </dsp:txXfrm>
    </dsp:sp>
    <dsp:sp modelId="{9F625989-DBEB-44B7-A27B-2CE34A3AF32F}">
      <dsp:nvSpPr>
        <dsp:cNvPr id="0" name=""/>
        <dsp:cNvSpPr/>
      </dsp:nvSpPr>
      <dsp:spPr>
        <a:xfrm>
          <a:off x="2186663" y="1033"/>
          <a:ext cx="1689368" cy="1163974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DD1A9-AB16-4311-B162-E2ADDDAE52D6}">
      <dsp:nvSpPr>
        <dsp:cNvPr id="0" name=""/>
        <dsp:cNvSpPr/>
      </dsp:nvSpPr>
      <dsp:spPr>
        <a:xfrm>
          <a:off x="2186663" y="1165007"/>
          <a:ext cx="1689368" cy="626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>
              <a:solidFill>
                <a:srgbClr val="B82400"/>
              </a:solidFill>
            </a:rPr>
            <a:t>Cluster 1 </a:t>
          </a:r>
          <a:r>
            <a:rPr lang="nl-BE" sz="1800" kern="1200" dirty="0"/>
            <a:t>Transversaal</a:t>
          </a:r>
          <a:endParaRPr lang="en-US" sz="1800" kern="1200" dirty="0"/>
        </a:p>
      </dsp:txBody>
      <dsp:txXfrm>
        <a:off x="2186663" y="1165007"/>
        <a:ext cx="1689368" cy="626755"/>
      </dsp:txXfrm>
    </dsp:sp>
    <dsp:sp modelId="{CA73344E-C6C0-47B8-86C6-1729617AC623}">
      <dsp:nvSpPr>
        <dsp:cNvPr id="0" name=""/>
        <dsp:cNvSpPr/>
      </dsp:nvSpPr>
      <dsp:spPr>
        <a:xfrm>
          <a:off x="4072153" y="1033"/>
          <a:ext cx="1689368" cy="1163974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BECEA-B282-4DA1-80AE-7CD650E659F6}">
      <dsp:nvSpPr>
        <dsp:cNvPr id="0" name=""/>
        <dsp:cNvSpPr/>
      </dsp:nvSpPr>
      <dsp:spPr>
        <a:xfrm>
          <a:off x="4045039" y="1165007"/>
          <a:ext cx="1743597" cy="626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>
              <a:solidFill>
                <a:srgbClr val="B82400"/>
              </a:solidFill>
            </a:rPr>
            <a:t>Cluster 2 </a:t>
          </a:r>
          <a:r>
            <a:rPr lang="nl-BE" sz="1800" kern="1200" dirty="0"/>
            <a:t>Ondersteuning	</a:t>
          </a:r>
          <a:endParaRPr lang="en-US" sz="1800" kern="1200" dirty="0"/>
        </a:p>
      </dsp:txBody>
      <dsp:txXfrm>
        <a:off x="4045039" y="1165007"/>
        <a:ext cx="1743597" cy="626755"/>
      </dsp:txXfrm>
    </dsp:sp>
    <dsp:sp modelId="{1B159F49-57C6-4C6B-A60C-7D13B75BF3DB}">
      <dsp:nvSpPr>
        <dsp:cNvPr id="0" name=""/>
        <dsp:cNvSpPr/>
      </dsp:nvSpPr>
      <dsp:spPr>
        <a:xfrm>
          <a:off x="5957644" y="1033"/>
          <a:ext cx="1689368" cy="1163974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6227E-2B94-4F5E-90E1-3B7D31674AA1}">
      <dsp:nvSpPr>
        <dsp:cNvPr id="0" name=""/>
        <dsp:cNvSpPr/>
      </dsp:nvSpPr>
      <dsp:spPr>
        <a:xfrm>
          <a:off x="5957644" y="1165007"/>
          <a:ext cx="1689368" cy="626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B82400"/>
              </a:solidFill>
            </a:rPr>
            <a:t>Cluster 3</a:t>
          </a:r>
          <a:r>
            <a:rPr lang="en-US" sz="1800" kern="1200" dirty="0"/>
            <a:t> Operational Excellence</a:t>
          </a:r>
        </a:p>
      </dsp:txBody>
      <dsp:txXfrm>
        <a:off x="5957644" y="1165007"/>
        <a:ext cx="1689368" cy="626755"/>
      </dsp:txXfrm>
    </dsp:sp>
    <dsp:sp modelId="{A5218B44-3CBA-4139-9628-52A6C8CABF44}">
      <dsp:nvSpPr>
        <dsp:cNvPr id="0" name=""/>
        <dsp:cNvSpPr/>
      </dsp:nvSpPr>
      <dsp:spPr>
        <a:xfrm>
          <a:off x="1284589" y="1960700"/>
          <a:ext cx="1689368" cy="1163974"/>
        </a:xfrm>
        <a:prstGeom prst="round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3F11E6-1F0F-4B14-9B39-6D1AB78C97B7}">
      <dsp:nvSpPr>
        <dsp:cNvPr id="0" name=""/>
        <dsp:cNvSpPr/>
      </dsp:nvSpPr>
      <dsp:spPr>
        <a:xfrm>
          <a:off x="1284589" y="3124675"/>
          <a:ext cx="1689368" cy="626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u="none" kern="1200" dirty="0">
              <a:solidFill>
                <a:srgbClr val="B82400"/>
              </a:solidFill>
            </a:rPr>
            <a:t>Cluster 4 </a:t>
          </a:r>
          <a:r>
            <a:rPr lang="nl-BE" sz="1500" kern="1200" dirty="0"/>
            <a:t>Zorgverstrekkers en zorginstellingen</a:t>
          </a:r>
          <a:endParaRPr lang="en-US" sz="1500" kern="1200" dirty="0"/>
        </a:p>
      </dsp:txBody>
      <dsp:txXfrm>
        <a:off x="1284589" y="3124675"/>
        <a:ext cx="1689368" cy="626755"/>
      </dsp:txXfrm>
    </dsp:sp>
    <dsp:sp modelId="{4126C2B6-3357-4BD4-974A-45852777438A}">
      <dsp:nvSpPr>
        <dsp:cNvPr id="0" name=""/>
        <dsp:cNvSpPr/>
      </dsp:nvSpPr>
      <dsp:spPr>
        <a:xfrm>
          <a:off x="3142965" y="1960700"/>
          <a:ext cx="1689368" cy="1163974"/>
        </a:xfrm>
        <a:prstGeom prst="round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65C3EF-7C5D-45C2-AD05-A123719D8A46}">
      <dsp:nvSpPr>
        <dsp:cNvPr id="0" name=""/>
        <dsp:cNvSpPr/>
      </dsp:nvSpPr>
      <dsp:spPr>
        <a:xfrm>
          <a:off x="3142965" y="3124675"/>
          <a:ext cx="1689368" cy="626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nl-BE" sz="1800" kern="1200" dirty="0">
              <a:solidFill>
                <a:srgbClr val="B82400"/>
              </a:solidFill>
            </a:rPr>
            <a:t>Cluster 5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nl-BE" sz="1800" kern="1200" dirty="0"/>
            <a:t>Patiënt als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 err="1"/>
            <a:t>co-piloot</a:t>
          </a:r>
          <a:endParaRPr lang="en-US" sz="1800" kern="1200" dirty="0"/>
        </a:p>
      </dsp:txBody>
      <dsp:txXfrm>
        <a:off x="3142965" y="3124675"/>
        <a:ext cx="1689368" cy="626755"/>
      </dsp:txXfrm>
    </dsp:sp>
    <dsp:sp modelId="{9B297AE8-864D-412B-ABBC-D2436566CB37}">
      <dsp:nvSpPr>
        <dsp:cNvPr id="0" name=""/>
        <dsp:cNvSpPr/>
      </dsp:nvSpPr>
      <dsp:spPr>
        <a:xfrm>
          <a:off x="5001342" y="1960700"/>
          <a:ext cx="1689368" cy="1163974"/>
        </a:xfrm>
        <a:prstGeom prst="round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10638D-391A-48CE-900A-26AEA1C69B10}">
      <dsp:nvSpPr>
        <dsp:cNvPr id="0" name=""/>
        <dsp:cNvSpPr/>
      </dsp:nvSpPr>
      <dsp:spPr>
        <a:xfrm>
          <a:off x="5001342" y="3124675"/>
          <a:ext cx="1689368" cy="626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>
              <a:solidFill>
                <a:srgbClr val="B82400"/>
              </a:solidFill>
            </a:rPr>
            <a:t>Cluster 6 </a:t>
          </a:r>
          <a:r>
            <a:rPr lang="nl-BE" sz="1800" kern="1200" dirty="0" err="1"/>
            <a:t>eGezondheid</a:t>
          </a:r>
          <a:r>
            <a:rPr lang="nl-BE" sz="1800" kern="1200" dirty="0"/>
            <a:t>  &amp; mutualiteiten</a:t>
          </a:r>
          <a:endParaRPr lang="en-US" sz="1800" kern="1200" dirty="0"/>
        </a:p>
      </dsp:txBody>
      <dsp:txXfrm>
        <a:off x="5001342" y="3124675"/>
        <a:ext cx="1689368" cy="626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EA838-ED85-47EB-B527-52845D49C400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1FBA9-F6FB-4AC2-A16F-D7E38E5E137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218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1FBA9-F6FB-4AC2-A16F-D7E38E5E137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087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5D9F6-8BE4-448E-BA5B-E6CDAD225B26}" type="slidenum">
              <a:rPr lang="nl-NL" smtClean="0"/>
              <a:pPr>
                <a:defRPr/>
              </a:pPr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9035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1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5D9F6-8BE4-448E-BA5B-E6CDAD225B26}" type="slidenum">
              <a:rPr lang="nl-NL" smtClean="0"/>
              <a:pPr>
                <a:defRPr/>
              </a:pPr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9078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1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5D9F6-8BE4-448E-BA5B-E6CDAD225B26}" type="slidenum">
              <a:rPr lang="nl-NL" smtClean="0"/>
              <a:pPr>
                <a:defRPr/>
              </a:pPr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0041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5D9F6-8BE4-448E-BA5B-E6CDAD225B26}" type="slidenum">
              <a:rPr lang="nl-NL" smtClean="0"/>
              <a:pPr>
                <a:defRPr/>
              </a:pPr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5959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5D9F6-8BE4-448E-BA5B-E6CDAD225B26}" type="slidenum">
              <a:rPr lang="nl-NL" smtClean="0"/>
              <a:pPr>
                <a:defRPr/>
              </a:pPr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52602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5D9F6-8BE4-448E-BA5B-E6CDAD225B26}" type="slidenum">
              <a:rPr lang="nl-NL" smtClean="0"/>
              <a:pPr>
                <a:defRPr/>
              </a:pPr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06823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5D9F6-8BE4-448E-BA5B-E6CDAD225B26}" type="slidenum">
              <a:rPr lang="nl-NL" smtClean="0"/>
              <a:pPr>
                <a:defRPr/>
              </a:pPr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3179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5D9F6-8BE4-448E-BA5B-E6CDAD225B26}" type="slidenum">
              <a:rPr lang="nl-NL" smtClean="0"/>
              <a:pPr>
                <a:defRPr/>
              </a:pPr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44350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5D9F6-8BE4-448E-BA5B-E6CDAD225B26}" type="slidenum">
              <a:rPr lang="nl-NL" smtClean="0"/>
              <a:pPr>
                <a:defRPr/>
              </a:pPr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39236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5D9F6-8BE4-448E-BA5B-E6CDAD225B26}" type="slidenum">
              <a:rPr lang="nl-NL" smtClean="0"/>
              <a:pPr>
                <a:defRPr/>
              </a:pPr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4398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 cluster bundelt de projecten die elk hun eigen, specifieke doelstellingen hebben maar die, samen, nog een extra dimensie toevoegen bij de realisatie van de strategische doelstellingen van het programma.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5D9F6-8BE4-448E-BA5B-E6CDAD225B26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77455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5D9F6-8BE4-448E-BA5B-E6CDAD225B26}" type="slidenum">
              <a:rPr lang="nl-NL" smtClean="0"/>
              <a:pPr>
                <a:defRPr/>
              </a:pPr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44403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218C9-D185-4CAF-881B-929F699C94C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61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218C9-D185-4CAF-881B-929F699C94C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397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5D9F6-8BE4-448E-BA5B-E6CDAD225B26}" type="slidenum">
              <a:rPr lang="nl-NL" smtClean="0"/>
              <a:pPr>
                <a:defRPr/>
              </a:pPr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48172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02D5C-24FE-4532-9AA5-0953DFA7EC00}" type="slidenum">
              <a:rPr lang="nl-BE" smtClean="0"/>
              <a:pPr/>
              <a:t>34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03308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218C9-D185-4CAF-881B-929F699C94C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934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218C9-D185-4CAF-881B-929F699C94C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02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218C9-D185-4CAF-881B-929F699C94C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517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218C9-D185-4CAF-881B-929F699C94C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081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5D9F6-8BE4-448E-BA5B-E6CDAD225B26}" type="slidenum">
              <a:rPr lang="nl-NL" smtClean="0"/>
              <a:pPr>
                <a:defRPr/>
              </a:pPr>
              <a:t>41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329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DF498-6B22-4C23-B9DE-FBD91F7FCCAE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4559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5D9F6-8BE4-448E-BA5B-E6CDAD225B26}" type="slidenum">
              <a:rPr lang="nl-NL" smtClean="0"/>
              <a:pPr>
                <a:defRPr/>
              </a:pPr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31177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3F402-1A50-4708-AC9C-28A186E9DB1E}" type="slidenum">
              <a:rPr lang="nl-BE" smtClean="0"/>
              <a:t>45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37146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4912D-6DF3-482B-89E6-E0805CF9E4F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864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4912D-6DF3-482B-89E6-E0805CF9E4F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864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44DA22-75FB-4E11-B454-DD080F4D5A5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nl-BE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5277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1FBA9-F6FB-4AC2-A16F-D7E38E5E1377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540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DF498-6B22-4C23-B9DE-FBD91F7FCCAE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935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D3EEF-F870-4E4A-A0B9-D8CE5BDAF2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03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D3EEF-F870-4E4A-A0B9-D8CE5BDAF2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34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5D9F6-8BE4-448E-BA5B-E6CDAD225B26}" type="slidenum">
              <a:rPr lang="nl-NL" smtClean="0"/>
              <a:pPr>
                <a:defRPr/>
              </a:pPr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167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5D9F6-8BE4-448E-BA5B-E6CDAD225B26}" type="slidenum">
              <a:rPr lang="nl-NL" smtClean="0"/>
              <a:pPr>
                <a:defRPr/>
              </a:pPr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7611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5D9F6-8BE4-448E-BA5B-E6CDAD225B26}" type="slidenum">
              <a:rPr lang="nl-NL" smtClean="0"/>
              <a:pPr>
                <a:defRPr/>
              </a:pPr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3064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plan-egezondheid.be/home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0080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845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7338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215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kel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98C3D2-61B1-456E-BF29-5A9B2360768F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2943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C2E2B6A-6589-455C-95A4-1CE5A34A7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6817-564C-420D-A2C5-348B3A6DD7FF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A4345B3-CDFC-4EFE-9457-63AA8C27B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6881254-58E1-4D32-86F2-316EF4324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61D3-4360-4743-80CD-4650D40EF1D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985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21EB25-96B4-4FE2-B295-FAE04B635E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AD54585-2A74-4759-BC5F-1662ADD5D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9" indent="0" algn="ctr">
              <a:buNone/>
              <a:defRPr sz="1500"/>
            </a:lvl2pPr>
            <a:lvl3pPr marL="685817" indent="0" algn="ctr">
              <a:buNone/>
              <a:defRPr sz="1350"/>
            </a:lvl3pPr>
            <a:lvl4pPr marL="1028726" indent="0" algn="ctr">
              <a:buNone/>
              <a:defRPr sz="1200"/>
            </a:lvl4pPr>
            <a:lvl5pPr marL="1371634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1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9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3061AEE-BF31-4E69-9318-AFF06AD00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3F34-8B85-4E49-B303-96D573596908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2D07158-394A-4065-9430-EA117E3FB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D0BDE6-3C7D-4510-B779-01920F09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7E1A-6171-417D-9B30-C0EAB4BCFDE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8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786" y="274638"/>
            <a:ext cx="8593014" cy="664058"/>
          </a:xfrm>
        </p:spPr>
        <p:txBody>
          <a:bodyPr/>
          <a:lstStyle>
            <a:lvl1pPr algn="l">
              <a:defRPr b="1">
                <a:solidFill>
                  <a:srgbClr val="0070C0"/>
                </a:solidFill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3786" y="1134053"/>
            <a:ext cx="8593015" cy="5032859"/>
          </a:xfrm>
        </p:spPr>
        <p:txBody>
          <a:bodyPr>
            <a:normAutofit/>
          </a:bodyPr>
          <a:lstStyle>
            <a:lvl1pPr marL="316531" indent="-316531">
              <a:buFont typeface="Wingdings" panose="05000000000000000000" pitchFamily="2" charset="2"/>
              <a:buChar char="Ø"/>
              <a:defRPr sz="1662"/>
            </a:lvl1pPr>
            <a:lvl2pPr marL="685817" indent="-263776">
              <a:buFont typeface="Wingdings" panose="05000000000000000000" pitchFamily="2" charset="2"/>
              <a:buChar char="Ø"/>
              <a:defRPr sz="1477"/>
            </a:lvl2pPr>
            <a:lvl3pPr marL="1055103" indent="-211021">
              <a:buFont typeface="Wingdings" panose="05000000000000000000" pitchFamily="2" charset="2"/>
              <a:buChar char="Ø"/>
              <a:defRPr sz="1292"/>
            </a:lvl3pPr>
            <a:lvl4pPr marL="1477145" indent="-211021">
              <a:buFont typeface="Wingdings" panose="05000000000000000000" pitchFamily="2" charset="2"/>
              <a:buChar char="Ø"/>
              <a:defRPr sz="1108"/>
            </a:lvl4pPr>
            <a:lvl5pPr marL="1899186" indent="-211021">
              <a:buFont typeface="Wingdings" panose="05000000000000000000" pitchFamily="2" charset="2"/>
              <a:buChar char="Ø"/>
              <a:defRPr sz="1015"/>
            </a:lvl5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  <a:p>
            <a:pPr lvl="3"/>
            <a:r>
              <a:rPr lang="nl-BE" dirty="0"/>
              <a:t>Vierde niveau</a:t>
            </a:r>
          </a:p>
          <a:p>
            <a:pPr lvl="4"/>
            <a:r>
              <a:rPr lang="nl-BE" dirty="0"/>
              <a:t>Vijfde niveau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4"/>
          </p:nvPr>
        </p:nvSpPr>
        <p:spPr>
          <a:xfrm>
            <a:off x="4097019" y="6604000"/>
            <a:ext cx="472830" cy="236013"/>
          </a:xfrm>
          <a:prstGeom prst="rect">
            <a:avLst/>
          </a:prstGeom>
        </p:spPr>
        <p:txBody>
          <a:bodyPr/>
          <a:lstStyle>
            <a:lvl1pPr>
              <a:defRPr sz="923" b="0" i="0">
                <a:solidFill>
                  <a:srgbClr val="0070C0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5E98C3D2-61B1-456E-BF29-5A9B2360768F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9" name="Picture 2" descr="http://plan-egezondheid.be.178-208-48-194.yoolspreview.be/wp-content/uploads/nl-logo.jp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2678" y="6432069"/>
            <a:ext cx="1672002" cy="414820"/>
          </a:xfrm>
          <a:prstGeom prst="rect">
            <a:avLst/>
          </a:prstGeom>
          <a:noFill/>
        </p:spPr>
      </p:pic>
      <p:pic>
        <p:nvPicPr>
          <p:cNvPr id="7" name="Picture 4" descr="http://plan-egezondheid.be.178-208-48-194.yoolspreview.be/wp-content/uploads/fr-logo.jp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466097" y="6432069"/>
            <a:ext cx="1672002" cy="4148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654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0"/>
          <p:cNvSpPr>
            <a:spLocks noGrp="1"/>
          </p:cNvSpPr>
          <p:nvPr>
            <p:ph type="title"/>
          </p:nvPr>
        </p:nvSpPr>
        <p:spPr>
          <a:xfrm>
            <a:off x="322265" y="109537"/>
            <a:ext cx="8440737" cy="842963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823929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07/05/2019</a:t>
            </a:r>
            <a:endParaRPr lang="fr-B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/>
              <a:t>- </a:t>
            </a:r>
            <a:fld id="{30A9230E-FFBB-4CCB-ABD7-198084EDE768}" type="slidenum">
              <a:rPr lang="fr-BE" smtClean="0"/>
              <a:pPr/>
              <a:t>‹nr.›</a:t>
            </a:fld>
            <a:r>
              <a:rPr lang="fr-BE" dirty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09919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" Target="../slides/slide15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" Target="../slides/slide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Lijn-onde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78427"/>
            <a:ext cx="9144000" cy="88040"/>
          </a:xfrm>
          <a:prstGeom prst="rect">
            <a:avLst/>
          </a:prstGeom>
        </p:spPr>
      </p:pic>
      <p:pic>
        <p:nvPicPr>
          <p:cNvPr id="12" name="Picture 7" descr="be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63128" y="6248573"/>
            <a:ext cx="423672" cy="313944"/>
          </a:xfrm>
          <a:prstGeom prst="rect">
            <a:avLst/>
          </a:prstGeom>
        </p:spPr>
      </p:pic>
      <p:pic>
        <p:nvPicPr>
          <p:cNvPr id="13" name="Afbeelding 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" t="34348" r="85726" b="1238"/>
          <a:stretch/>
        </p:blipFill>
        <p:spPr>
          <a:xfrm>
            <a:off x="187902" y="848847"/>
            <a:ext cx="1030218" cy="1120995"/>
          </a:xfrm>
          <a:prstGeom prst="rect">
            <a:avLst/>
          </a:prstGeom>
        </p:spPr>
      </p:pic>
      <p:sp>
        <p:nvSpPr>
          <p:cNvPr id="6" name="Tekstvak 5"/>
          <p:cNvSpPr txBox="1"/>
          <p:nvPr userDrawn="1"/>
        </p:nvSpPr>
        <p:spPr>
          <a:xfrm>
            <a:off x="1403648" y="1052736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Minister van Sociale Zaken en Volksgezondheid</a:t>
            </a:r>
          </a:p>
          <a:p>
            <a:r>
              <a:rPr lang="nl-NL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Ministre des Affaires sociales et de la Santé publique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1410332" y="1439512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accent1">
                    <a:lumMod val="75000"/>
                  </a:schemeClr>
                </a:solidFill>
              </a:rPr>
              <a:t>MAGGIE DE BLOCK</a:t>
            </a:r>
          </a:p>
        </p:txBody>
      </p:sp>
      <p:sp>
        <p:nvSpPr>
          <p:cNvPr id="8" name="Tekstvak 7"/>
          <p:cNvSpPr txBox="1"/>
          <p:nvPr userDrawn="1"/>
        </p:nvSpPr>
        <p:spPr>
          <a:xfrm>
            <a:off x="467544" y="6262770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Minister van Sociale Zaken en Volksgezondheid,</a:t>
            </a:r>
          </a:p>
          <a:p>
            <a:r>
              <a:rPr lang="nl-N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Ministre des Affaires sociales et de la Santé publique,</a:t>
            </a:r>
          </a:p>
        </p:txBody>
      </p:sp>
      <p:sp>
        <p:nvSpPr>
          <p:cNvPr id="9" name="Tekstvak 8"/>
          <p:cNvSpPr txBox="1"/>
          <p:nvPr userDrawn="1"/>
        </p:nvSpPr>
        <p:spPr>
          <a:xfrm>
            <a:off x="3237268" y="6388012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err="1">
                <a:solidFill>
                  <a:schemeClr val="accent1">
                    <a:lumMod val="75000"/>
                  </a:schemeClr>
                </a:solidFill>
              </a:rPr>
              <a:t>Maggie</a:t>
            </a:r>
            <a:r>
              <a:rPr lang="nl-NL" sz="1200" dirty="0">
                <a:solidFill>
                  <a:schemeClr val="accent1">
                    <a:lumMod val="75000"/>
                  </a:schemeClr>
                </a:solidFill>
              </a:rPr>
              <a:t> De Block</a:t>
            </a:r>
          </a:p>
        </p:txBody>
      </p:sp>
      <p:cxnSp>
        <p:nvCxnSpPr>
          <p:cNvPr id="3" name="Rechte verbindingslijn 2"/>
          <p:cNvCxnSpPr/>
          <p:nvPr userDrawn="1"/>
        </p:nvCxnSpPr>
        <p:spPr>
          <a:xfrm>
            <a:off x="1331640" y="1154375"/>
            <a:ext cx="0" cy="504056"/>
          </a:xfrm>
          <a:prstGeom prst="line">
            <a:avLst/>
          </a:prstGeom>
          <a:ln w="635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082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nl-BE"/>
          </a:p>
        </p:txBody>
      </p:sp>
      <p:pic>
        <p:nvPicPr>
          <p:cNvPr id="7" name="Picture 6" descr="Lijn-onder.jp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6778427"/>
            <a:ext cx="9144000" cy="88040"/>
          </a:xfrm>
          <a:prstGeom prst="rect">
            <a:avLst/>
          </a:prstGeom>
        </p:spPr>
      </p:pic>
      <p:pic>
        <p:nvPicPr>
          <p:cNvPr id="8" name="Picture 7" descr="be.jpg">
            <a:hlinkClick r:id="rId11" action="ppaction://hlinksldjump"/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263128" y="6248573"/>
            <a:ext cx="423672" cy="313944"/>
          </a:xfrm>
          <a:prstGeom prst="rect">
            <a:avLst/>
          </a:prstGeom>
        </p:spPr>
      </p:pic>
      <p:sp>
        <p:nvSpPr>
          <p:cNvPr id="6" name="Tekstvak 5"/>
          <p:cNvSpPr txBox="1"/>
          <p:nvPr userDrawn="1"/>
        </p:nvSpPr>
        <p:spPr>
          <a:xfrm>
            <a:off x="467544" y="6262770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Minister van Sociale Zaken en Volksgezondheid,</a:t>
            </a:r>
          </a:p>
          <a:p>
            <a:r>
              <a:rPr lang="nl-N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Ministre des Affaires sociales et de la Santé publique,</a:t>
            </a:r>
          </a:p>
        </p:txBody>
      </p:sp>
      <p:sp>
        <p:nvSpPr>
          <p:cNvPr id="10" name="Tekstvak 9"/>
          <p:cNvSpPr txBox="1"/>
          <p:nvPr userDrawn="1"/>
        </p:nvSpPr>
        <p:spPr>
          <a:xfrm>
            <a:off x="3237268" y="6388012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err="1">
                <a:solidFill>
                  <a:schemeClr val="accent1">
                    <a:lumMod val="75000"/>
                  </a:schemeClr>
                </a:solidFill>
              </a:rPr>
              <a:t>Maggie</a:t>
            </a:r>
            <a:r>
              <a:rPr lang="nl-NL" sz="1200" dirty="0">
                <a:solidFill>
                  <a:schemeClr val="accent1">
                    <a:lumMod val="75000"/>
                  </a:schemeClr>
                </a:solidFill>
              </a:rPr>
              <a:t> De Block</a:t>
            </a:r>
          </a:p>
        </p:txBody>
      </p:sp>
    </p:spTree>
    <p:extLst>
      <p:ext uri="{BB962C8B-B14F-4D97-AF65-F5344CB8AC3E}">
        <p14:creationId xmlns:p14="http://schemas.microsoft.com/office/powerpoint/2010/main" val="40882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9" r:id="rId4"/>
    <p:sldLayoutId id="2147483672" r:id="rId5"/>
    <p:sldLayoutId id="2147483676" r:id="rId6"/>
    <p:sldLayoutId id="2147483677" r:id="rId7"/>
    <p:sldLayoutId id="2147483678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Lijn-onde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78427"/>
            <a:ext cx="9144000" cy="88040"/>
          </a:xfrm>
          <a:prstGeom prst="rect">
            <a:avLst/>
          </a:prstGeom>
        </p:spPr>
      </p:pic>
      <p:pic>
        <p:nvPicPr>
          <p:cNvPr id="8" name="Picture 10" descr="be.jpg">
            <a:hlinkClick r:id="rId4" action="ppaction://hlinksldjump"/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63128" y="6248573"/>
            <a:ext cx="423672" cy="313944"/>
          </a:xfrm>
          <a:prstGeom prst="rect">
            <a:avLst/>
          </a:prstGeom>
        </p:spPr>
      </p:pic>
      <p:sp>
        <p:nvSpPr>
          <p:cNvPr id="10" name="Tekstvak 2"/>
          <p:cNvSpPr txBox="1"/>
          <p:nvPr userDrawn="1"/>
        </p:nvSpPr>
        <p:spPr>
          <a:xfrm>
            <a:off x="2984602" y="3167482"/>
            <a:ext cx="5566867" cy="189282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3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</a:rPr>
              <a:t>Beleidscel</a:t>
            </a:r>
            <a:r>
              <a:rPr kumimoji="0" lang="nl-BE" sz="13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</a:rPr>
              <a:t> van de minister van Sociale Zaken en Volksgezondheid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3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n-lt"/>
              </a:rPr>
              <a:t>Cellule stratégique de la Ministre des Affaires sociales et de la Santé publique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3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3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</a:rPr>
              <a:t>Finance </a:t>
            </a:r>
            <a:r>
              <a:rPr kumimoji="0" lang="nl-BE" sz="13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n-lt"/>
              </a:rPr>
              <a:t>Tower			Tour des Finances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3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</a:rPr>
              <a:t>Kruidtuinlaan 50 bus </a:t>
            </a:r>
            <a:r>
              <a:rPr kumimoji="0" lang="nl-BE" sz="13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n-lt"/>
              </a:rPr>
              <a:t>175		Boulevard du Jardin Botanique 50/175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3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</a:rPr>
              <a:t>B- 1000 </a:t>
            </a:r>
            <a:r>
              <a:rPr kumimoji="0" lang="nl-BE" sz="13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n-lt"/>
              </a:rPr>
              <a:t>Brussel			B- 1000 Bruxelles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3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3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sym typeface="Wingdings"/>
              </a:rPr>
              <a:t>  </a:t>
            </a:r>
            <a:r>
              <a:rPr kumimoji="0" lang="nl-BE" sz="13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</a:rPr>
              <a:t>+32 2 528 69 00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3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sym typeface="Wingdings"/>
              </a:rPr>
              <a:t> </a:t>
            </a:r>
            <a:r>
              <a:rPr kumimoji="0" lang="nl-BE" sz="1300" b="0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sym typeface="Wingdings"/>
              </a:rPr>
              <a:t>i</a:t>
            </a:r>
            <a:r>
              <a:rPr kumimoji="0" lang="nl-BE" sz="1300" b="0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nfo.maggiedeblock@minsoc.fed.be</a:t>
            </a:r>
            <a:endParaRPr kumimoji="0" lang="en-GB" sz="1300" b="0" i="0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6" name="Afbeelding 2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" t="34348" r="85726" b="1238"/>
          <a:stretch/>
        </p:blipFill>
        <p:spPr>
          <a:xfrm>
            <a:off x="1835696" y="1772816"/>
            <a:ext cx="1030218" cy="1120995"/>
          </a:xfrm>
          <a:prstGeom prst="rect">
            <a:avLst/>
          </a:prstGeom>
        </p:spPr>
      </p:pic>
      <p:sp>
        <p:nvSpPr>
          <p:cNvPr id="9" name="Tekstvak 8"/>
          <p:cNvSpPr txBox="1"/>
          <p:nvPr userDrawn="1"/>
        </p:nvSpPr>
        <p:spPr>
          <a:xfrm>
            <a:off x="3051442" y="1976705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Minister van Sociale Zaken en Volksgezondheid</a:t>
            </a:r>
          </a:p>
          <a:p>
            <a:r>
              <a:rPr lang="nl-NL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Ministre des Affaires sociales et de la Santé publique</a:t>
            </a:r>
          </a:p>
        </p:txBody>
      </p:sp>
      <p:sp>
        <p:nvSpPr>
          <p:cNvPr id="11" name="Tekstvak 10"/>
          <p:cNvSpPr txBox="1"/>
          <p:nvPr userDrawn="1"/>
        </p:nvSpPr>
        <p:spPr>
          <a:xfrm>
            <a:off x="3058126" y="2363481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accent1">
                    <a:lumMod val="75000"/>
                  </a:schemeClr>
                </a:solidFill>
              </a:rPr>
              <a:t>MAGGIE DE BLOCK</a:t>
            </a:r>
          </a:p>
        </p:txBody>
      </p:sp>
      <p:cxnSp>
        <p:nvCxnSpPr>
          <p:cNvPr id="12" name="Rechte verbindingslijn 11"/>
          <p:cNvCxnSpPr/>
          <p:nvPr userDrawn="1"/>
        </p:nvCxnSpPr>
        <p:spPr>
          <a:xfrm>
            <a:off x="2979434" y="2078344"/>
            <a:ext cx="0" cy="504056"/>
          </a:xfrm>
          <a:prstGeom prst="line">
            <a:avLst/>
          </a:prstGeom>
          <a:ln w="635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63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jpeg"/><Relationship Id="rId5" Type="http://schemas.openxmlformats.org/officeDocument/2006/relationships/image" Target="../media/image17.emf"/><Relationship Id="rId4" Type="http://schemas.openxmlformats.org/officeDocument/2006/relationships/package" Target="../embeddings/Microsoft_Excel_Worksheet.xls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jpeg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26.tmp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7" Type="http://schemas.openxmlformats.org/officeDocument/2006/relationships/image" Target="../media/image18.jpe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tmp"/><Relationship Id="rId5" Type="http://schemas.openxmlformats.org/officeDocument/2006/relationships/image" Target="../media/image26.tmp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slide" Target="slide1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jpg"/><Relationship Id="rId7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8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openxmlformats.org/officeDocument/2006/relationships/image" Target="../media/image32.jp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g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g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jp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g"/><Relationship Id="rId5" Type="http://schemas.openxmlformats.org/officeDocument/2006/relationships/image" Target="../media/image38.png"/><Relationship Id="rId4" Type="http://schemas.openxmlformats.org/officeDocument/2006/relationships/image" Target="../media/image3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7" Type="http://schemas.openxmlformats.org/officeDocument/2006/relationships/image" Target="../media/image4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7" Type="http://schemas.openxmlformats.org/officeDocument/2006/relationships/image" Target="../media/image74.jp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70.jpg"/><Relationship Id="rId7" Type="http://schemas.openxmlformats.org/officeDocument/2006/relationships/image" Target="../media/image74.jp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75.png"/><Relationship Id="rId4" Type="http://schemas.openxmlformats.org/officeDocument/2006/relationships/image" Target="../media/image71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ehealth.fgov.be/nl/egezondheid/roadmap-30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558608" cy="1470025"/>
          </a:xfrm>
          <a:prstGeom prst="rect">
            <a:avLst/>
          </a:prstGeom>
        </p:spPr>
        <p:txBody>
          <a:bodyPr/>
          <a:lstStyle/>
          <a:p>
            <a:r>
              <a:rPr lang="nl-BE" sz="3600" dirty="0"/>
              <a:t>Wat WORDT er gerealiseerd middels het plan </a:t>
            </a:r>
            <a:r>
              <a:rPr lang="nl-BE" sz="3600" dirty="0" err="1"/>
              <a:t>eGezondheid</a:t>
            </a:r>
            <a:r>
              <a:rPr lang="nl-BE" sz="3600" dirty="0"/>
              <a:t> 3.0 ?</a:t>
            </a:r>
          </a:p>
        </p:txBody>
      </p:sp>
      <p:cxnSp>
        <p:nvCxnSpPr>
          <p:cNvPr id="7" name="Straight Connector 11"/>
          <p:cNvCxnSpPr/>
          <p:nvPr/>
        </p:nvCxnSpPr>
        <p:spPr>
          <a:xfrm>
            <a:off x="4153695" y="4000500"/>
            <a:ext cx="831850" cy="1588"/>
          </a:xfrm>
          <a:prstGeom prst="line">
            <a:avLst/>
          </a:prstGeom>
          <a:noFill/>
          <a:ln w="9525" cap="flat" cmpd="sng" algn="ctr">
            <a:solidFill>
              <a:srgbClr val="1B408B"/>
            </a:solidFill>
            <a:prstDash val="sysDot"/>
          </a:ln>
          <a:effectLst/>
        </p:spPr>
      </p:cxnSp>
      <p:sp>
        <p:nvSpPr>
          <p:cNvPr id="4" name="Ondertitel 4"/>
          <p:cNvSpPr txBox="1">
            <a:spLocks/>
          </p:cNvSpPr>
          <p:nvPr/>
        </p:nvSpPr>
        <p:spPr>
          <a:xfrm>
            <a:off x="1371600" y="4149080"/>
            <a:ext cx="6400800" cy="12485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BE" sz="2000" dirty="0"/>
              <a:t>NVKVV, mei 2019</a:t>
            </a:r>
            <a:endParaRPr lang="en-GB" sz="2000" dirty="0"/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66DE0BE1-24F9-4677-9C38-C9872D679083}"/>
              </a:ext>
            </a:extLst>
          </p:cNvPr>
          <p:cNvSpPr txBox="1">
            <a:spLocks/>
          </p:cNvSpPr>
          <p:nvPr/>
        </p:nvSpPr>
        <p:spPr>
          <a:xfrm>
            <a:off x="4789140" y="5306566"/>
            <a:ext cx="4648944" cy="6396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BE" sz="1400" dirty="0"/>
              <a:t>Etienne </a:t>
            </a:r>
            <a:r>
              <a:rPr lang="nl-BE" sz="1400" dirty="0" err="1"/>
              <a:t>Maerien</a:t>
            </a:r>
            <a:endParaRPr lang="nl-BE" sz="1400" dirty="0"/>
          </a:p>
          <a:p>
            <a:pPr marL="0" indent="0" algn="ctr">
              <a:buNone/>
            </a:pPr>
            <a:r>
              <a:rPr lang="nl-BE" sz="1400" dirty="0"/>
              <a:t>eHealth adviseur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83381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369" y="1137713"/>
            <a:ext cx="5768309" cy="50188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Persoonlijk</a:t>
            </a:r>
            <a:r>
              <a:rPr lang="en-GB" dirty="0"/>
              <a:t> </a:t>
            </a:r>
            <a:r>
              <a:rPr lang="en-GB" dirty="0" err="1"/>
              <a:t>gezondheidsportaal</a:t>
            </a:r>
            <a:endParaRPr lang="en-GB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55241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DFDF96C0-BCE7-4142-8F81-C52FA9C8CEC0}"/>
              </a:ext>
            </a:extLst>
          </p:cNvPr>
          <p:cNvSpPr/>
          <p:nvPr/>
        </p:nvSpPr>
        <p:spPr>
          <a:xfrm>
            <a:off x="434618" y="4643895"/>
            <a:ext cx="2952328" cy="62318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FC9E03EC-853B-4D65-A8BA-325706C4A7C9}"/>
              </a:ext>
            </a:extLst>
          </p:cNvPr>
          <p:cNvSpPr/>
          <p:nvPr/>
        </p:nvSpPr>
        <p:spPr>
          <a:xfrm>
            <a:off x="434618" y="3435347"/>
            <a:ext cx="2952328" cy="92975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DFEAC2AF-2A4F-4636-AF93-6890B0560177}"/>
              </a:ext>
            </a:extLst>
          </p:cNvPr>
          <p:cNvSpPr/>
          <p:nvPr/>
        </p:nvSpPr>
        <p:spPr>
          <a:xfrm>
            <a:off x="467544" y="2060848"/>
            <a:ext cx="2952328" cy="115212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nl-B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Retroplanning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9C0103-31FC-43A7-9BB0-5182C5D409C0}"/>
              </a:ext>
            </a:extLst>
          </p:cNvPr>
          <p:cNvSpPr txBox="1"/>
          <p:nvPr/>
        </p:nvSpPr>
        <p:spPr>
          <a:xfrm>
            <a:off x="5161628" y="901829"/>
            <a:ext cx="3982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US" sz="1200" dirty="0">
                <a:solidFill>
                  <a:srgbClr val="C81F55"/>
                </a:solidFill>
                <a:latin typeface="Calibri" panose="020F0502020204030204"/>
              </a:rPr>
              <a:t>www.mijngezondheid.belgie.be</a:t>
            </a:r>
          </a:p>
          <a:p>
            <a:pPr algn="r" defTabSz="685800"/>
            <a:r>
              <a:rPr lang="en-US" sz="1200" dirty="0">
                <a:solidFill>
                  <a:srgbClr val="C81F55"/>
                </a:solidFill>
                <a:latin typeface="Calibri" panose="020F0502020204030204"/>
              </a:rPr>
              <a:t>www.masante.belgique.be   </a:t>
            </a:r>
          </a:p>
          <a:p>
            <a:pPr algn="r" defTabSz="685800"/>
            <a:r>
              <a:rPr lang="en-US" sz="1200" dirty="0">
                <a:solidFill>
                  <a:srgbClr val="C81F55"/>
                </a:solidFill>
                <a:latin typeface="Calibri" panose="020F0502020204030204"/>
              </a:rPr>
              <a:t>www.meinegesundheit.belgien.be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ADF48B-802C-4772-A986-3B2EC8EDB0CB}"/>
              </a:ext>
            </a:extLst>
          </p:cNvPr>
          <p:cNvSpPr txBox="1"/>
          <p:nvPr/>
        </p:nvSpPr>
        <p:spPr>
          <a:xfrm>
            <a:off x="5029200" y="5672377"/>
            <a:ext cx="24503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i="1"/>
              <a:t>* Geschatte streefdatum PROD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30FE9FD-9CFE-460D-AB73-7F90A77AC8AF}"/>
              </a:ext>
            </a:extLst>
          </p:cNvPr>
          <p:cNvSpPr txBox="1">
            <a:spLocks/>
          </p:cNvSpPr>
          <p:nvPr/>
        </p:nvSpPr>
        <p:spPr>
          <a:xfrm>
            <a:off x="6744586" y="5653334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D314A5-4988-1D4E-985F-E7382DF531A5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 algn="r"/>
              <a:t>11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327395"/>
              </p:ext>
            </p:extLst>
          </p:nvPr>
        </p:nvGraphicFramePr>
        <p:xfrm>
          <a:off x="322263" y="1711325"/>
          <a:ext cx="8577262" cy="394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Worksheet" r:id="rId4" imgW="11826204" imgH="4747248" progId="Excel.Sheet.12">
                  <p:embed/>
                </p:oleObj>
              </mc:Choice>
              <mc:Fallback>
                <p:oleObj name="Worksheet" r:id="rId4" imgW="11826204" imgH="4747248" progId="Excel.Shee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2263" y="1711325"/>
                        <a:ext cx="8577262" cy="3941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6">
            <a:extLst>
              <a:ext uri="{FF2B5EF4-FFF2-40B4-BE49-F238E27FC236}">
                <a16:creationId xmlns:a16="http://schemas.microsoft.com/office/drawing/2014/main" id="{4BC0D465-BC00-4E3A-A868-596500CB2D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06" y="156047"/>
            <a:ext cx="2652822" cy="149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629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199" y="5585604"/>
            <a:ext cx="2133600" cy="273844"/>
          </a:xfrm>
        </p:spPr>
        <p:txBody>
          <a:bodyPr/>
          <a:lstStyle/>
          <a:p>
            <a:fld id="{B1D314A5-4988-1D4E-985F-E7382DF531A5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nl-B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Statistieken (1/3)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9C0103-31FC-43A7-9BB0-5182C5D409C0}"/>
              </a:ext>
            </a:extLst>
          </p:cNvPr>
          <p:cNvSpPr txBox="1"/>
          <p:nvPr/>
        </p:nvSpPr>
        <p:spPr>
          <a:xfrm>
            <a:off x="5719864" y="901828"/>
            <a:ext cx="3424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US" sz="1000" dirty="0">
                <a:solidFill>
                  <a:srgbClr val="C81F55"/>
                </a:solidFill>
                <a:latin typeface="Calibri" panose="020F0502020204030204"/>
              </a:rPr>
              <a:t>www.mijngezondheid.belgie.be</a:t>
            </a:r>
          </a:p>
          <a:p>
            <a:pPr algn="r" defTabSz="685800"/>
            <a:r>
              <a:rPr lang="en-US" sz="1000" dirty="0">
                <a:solidFill>
                  <a:srgbClr val="C81F55"/>
                </a:solidFill>
                <a:latin typeface="Calibri" panose="020F0502020204030204"/>
              </a:rPr>
              <a:t>www.masante.belgique.be   </a:t>
            </a:r>
          </a:p>
          <a:p>
            <a:pPr algn="r" defTabSz="685800"/>
            <a:r>
              <a:rPr lang="en-US" sz="1000" dirty="0">
                <a:solidFill>
                  <a:srgbClr val="C81F55"/>
                </a:solidFill>
                <a:latin typeface="Calibri" panose="020F0502020204030204"/>
              </a:rPr>
              <a:t>www.meinegesundheit.belgien.be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48" y="2420669"/>
            <a:ext cx="8715828" cy="19274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9949" y="1998529"/>
            <a:ext cx="63132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nl-NL" sz="2000" b="1" dirty="0">
                <a:solidFill>
                  <a:prstClr val="black"/>
                </a:solidFill>
              </a:rPr>
              <a:t>Algemene Resultaten (tem v1.2, 28/02/’19) :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2641831" y="4477607"/>
          <a:ext cx="6313947" cy="283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4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4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46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3987">
                <a:tc>
                  <a:txBody>
                    <a:bodyPr/>
                    <a:lstStyle/>
                    <a:p>
                      <a:pPr algn="ctr"/>
                      <a:r>
                        <a:rPr lang="nl-BE" sz="1200" b="0" dirty="0"/>
                        <a:t>Mijngezondheid (NL) : 66,27 %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b="0" dirty="0"/>
                        <a:t>Masante</a:t>
                      </a:r>
                      <a:r>
                        <a:rPr lang="nl-BE" sz="1200" b="0" baseline="0" dirty="0"/>
                        <a:t> (</a:t>
                      </a:r>
                      <a:r>
                        <a:rPr lang="nl-BE" sz="1200" b="0" dirty="0"/>
                        <a:t>FR) : 32,39 %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b="0" dirty="0"/>
                        <a:t>Meinegesundheit</a:t>
                      </a:r>
                      <a:r>
                        <a:rPr lang="nl-BE" sz="1200" b="0" baseline="0" dirty="0"/>
                        <a:t> (</a:t>
                      </a:r>
                      <a:r>
                        <a:rPr lang="nl-BE" sz="1200" b="0" dirty="0"/>
                        <a:t>DE) : 1,34</a:t>
                      </a:r>
                      <a:r>
                        <a:rPr lang="nl-BE" sz="1200" b="0" baseline="0" dirty="0"/>
                        <a:t> %</a:t>
                      </a:r>
                      <a:endParaRPr lang="nl-BE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39949" y="4477607"/>
            <a:ext cx="2241995" cy="277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l-BE" sz="1200" b="1" dirty="0">
                <a:solidFill>
                  <a:schemeClr val="bg1"/>
                </a:solidFill>
              </a:rPr>
              <a:t>v1.2</a:t>
            </a:r>
            <a:r>
              <a:rPr lang="nl-BE" sz="1200" b="1" dirty="0"/>
              <a:t> </a:t>
            </a:r>
            <a:r>
              <a:rPr lang="nl-BE" sz="1200" b="1" dirty="0">
                <a:solidFill>
                  <a:schemeClr val="bg1"/>
                </a:solidFill>
              </a:rPr>
              <a:t>taal</a:t>
            </a:r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198" y="5069497"/>
            <a:ext cx="2482002" cy="927100"/>
          </a:xfrm>
          <a:prstGeom prst="rect">
            <a:avLst/>
          </a:prstGeom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2641831" y="4792497"/>
          <a:ext cx="6313947" cy="283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4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4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46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3987">
                <a:tc>
                  <a:txBody>
                    <a:bodyPr/>
                    <a:lstStyle/>
                    <a:p>
                      <a:pPr algn="ctr"/>
                      <a:r>
                        <a:rPr lang="nl-BE" sz="1200" b="0" dirty="0"/>
                        <a:t>eID: 63,58 %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b="0" dirty="0"/>
                        <a:t>itsme® : 31,56 %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b="0" dirty="0"/>
                        <a:t>TOTP: 1,68</a:t>
                      </a:r>
                      <a:r>
                        <a:rPr lang="nl-BE" sz="1200" b="0" baseline="0" dirty="0"/>
                        <a:t> %</a:t>
                      </a:r>
                      <a:endParaRPr lang="nl-BE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39949" y="4792497"/>
            <a:ext cx="2241995" cy="277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l-BE" sz="1200" b="1" dirty="0">
                <a:solidFill>
                  <a:schemeClr val="bg1"/>
                </a:solidFill>
              </a:rPr>
              <a:t>Aanmelden (type)	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72604644-0651-41A2-B7F1-B42C8DD044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06" y="156047"/>
            <a:ext cx="2652822" cy="149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60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14A5-4988-1D4E-985F-E7382DF531A5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nl-B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Statistieken (2/3)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9C0103-31FC-43A7-9BB0-5182C5D409C0}"/>
              </a:ext>
            </a:extLst>
          </p:cNvPr>
          <p:cNvSpPr txBox="1"/>
          <p:nvPr/>
        </p:nvSpPr>
        <p:spPr>
          <a:xfrm>
            <a:off x="5719864" y="901828"/>
            <a:ext cx="3424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US" sz="1000" dirty="0">
                <a:solidFill>
                  <a:srgbClr val="C81F55"/>
                </a:solidFill>
                <a:latin typeface="Calibri" panose="020F0502020204030204"/>
              </a:rPr>
              <a:t>www.mijngezondheid.belgie.be</a:t>
            </a:r>
          </a:p>
          <a:p>
            <a:pPr algn="r" defTabSz="685800"/>
            <a:r>
              <a:rPr lang="en-US" sz="1000" dirty="0">
                <a:solidFill>
                  <a:srgbClr val="C81F55"/>
                </a:solidFill>
                <a:latin typeface="Calibri" panose="020F0502020204030204"/>
              </a:rPr>
              <a:t>www.masante.belgique.be   </a:t>
            </a:r>
          </a:p>
          <a:p>
            <a:pPr algn="r" defTabSz="685800"/>
            <a:r>
              <a:rPr lang="en-US" sz="1000" dirty="0">
                <a:solidFill>
                  <a:srgbClr val="C81F55"/>
                </a:solidFill>
                <a:latin typeface="Calibri" panose="020F0502020204030204"/>
              </a:rPr>
              <a:t>www.meinegesundheit.belgien.be</a:t>
            </a:r>
          </a:p>
        </p:txBody>
      </p:sp>
      <p:sp>
        <p:nvSpPr>
          <p:cNvPr id="8" name="Rectangle 7"/>
          <p:cNvSpPr/>
          <p:nvPr/>
        </p:nvSpPr>
        <p:spPr>
          <a:xfrm>
            <a:off x="239949" y="1998529"/>
            <a:ext cx="63132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nl-NL" sz="2000" b="1" dirty="0">
                <a:solidFill>
                  <a:prstClr val="black"/>
                </a:solidFill>
              </a:rPr>
              <a:t>Algemene Resultaten HUBs (tem v1.2, 28/02/’19) :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2237365" y="4250732"/>
          <a:ext cx="5583672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5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59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3212"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COZO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RSB (ABRUMET)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RSW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VZN KUL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507">
                <a:tc>
                  <a:txBody>
                    <a:bodyPr/>
                    <a:lstStyle/>
                    <a:p>
                      <a:pPr algn="ctr"/>
                      <a:r>
                        <a:rPr lang="nl-BE" sz="1100" dirty="0"/>
                        <a:t>+486 %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dirty="0"/>
                        <a:t>+70 %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dirty="0"/>
                        <a:t>+42 %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dirty="0"/>
                        <a:t>+110 %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1400" y="4250732"/>
            <a:ext cx="2127226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nl-BE" sz="1200" b="1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40" y="2657603"/>
            <a:ext cx="9034260" cy="140223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353" y="4158398"/>
            <a:ext cx="2068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dirty="0">
                <a:solidFill>
                  <a:schemeClr val="bg1"/>
                </a:solidFill>
              </a:rPr>
              <a:t>Groei % patiëntenportalen HUBs (PHV v1 vs v2)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5D86CE0E-F40D-49C1-BD3A-A7D1A276D6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06" y="156047"/>
            <a:ext cx="2652822" cy="149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99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14A5-4988-1D4E-985F-E7382DF531A5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nl-B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Statistieken (3/3)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9C0103-31FC-43A7-9BB0-5182C5D409C0}"/>
              </a:ext>
            </a:extLst>
          </p:cNvPr>
          <p:cNvSpPr txBox="1"/>
          <p:nvPr/>
        </p:nvSpPr>
        <p:spPr>
          <a:xfrm>
            <a:off x="5719864" y="901828"/>
            <a:ext cx="3424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US" sz="1000" dirty="0">
                <a:solidFill>
                  <a:srgbClr val="C81F55"/>
                </a:solidFill>
                <a:latin typeface="Calibri" panose="020F0502020204030204"/>
              </a:rPr>
              <a:t>www.mijngezondheid.belgie.be</a:t>
            </a:r>
          </a:p>
          <a:p>
            <a:pPr algn="r" defTabSz="685800"/>
            <a:r>
              <a:rPr lang="en-US" sz="1000" dirty="0">
                <a:solidFill>
                  <a:srgbClr val="C81F55"/>
                </a:solidFill>
                <a:latin typeface="Calibri" panose="020F0502020204030204"/>
              </a:rPr>
              <a:t>www.masante.belgique.be   </a:t>
            </a:r>
          </a:p>
          <a:p>
            <a:pPr algn="r" defTabSz="685800"/>
            <a:r>
              <a:rPr lang="en-US" sz="1000" dirty="0">
                <a:solidFill>
                  <a:srgbClr val="C81F55"/>
                </a:solidFill>
                <a:latin typeface="Calibri" panose="020F0502020204030204"/>
              </a:rPr>
              <a:t>www.meinegesundheit.belgien.be</a:t>
            </a:r>
          </a:p>
        </p:txBody>
      </p:sp>
      <p:sp>
        <p:nvSpPr>
          <p:cNvPr id="6" name="Rectangle 5"/>
          <p:cNvSpPr/>
          <p:nvPr/>
        </p:nvSpPr>
        <p:spPr>
          <a:xfrm>
            <a:off x="239949" y="1998529"/>
            <a:ext cx="65237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nl-NL" sz="2000" b="1" dirty="0">
                <a:solidFill>
                  <a:prstClr val="black"/>
                </a:solidFill>
              </a:rPr>
              <a:t>Algemene Resultaten Contact Center (tem v1.2, 28/02/’19) 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552779" y="2398639"/>
          <a:ext cx="5174343" cy="3204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Worksheet" r:id="rId3" imgW="4465406" imgH="2766096" progId="Excel.Sheet.12">
                  <p:embed/>
                </p:oleObj>
              </mc:Choice>
              <mc:Fallback>
                <p:oleObj name="Worksheet" r:id="rId3" imgW="4465406" imgH="2766096" progId="Excel.Sheet.12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2779" y="2398639"/>
                        <a:ext cx="5174343" cy="3204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881528" y="2384031"/>
            <a:ext cx="2914129" cy="321891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nl-BE" sz="1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87143" y="2453821"/>
            <a:ext cx="28085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u="sng" dirty="0">
                <a:solidFill>
                  <a:schemeClr val="bg1"/>
                </a:solidFill>
              </a:rPr>
              <a:t>3 belangrijkste opmerkingen </a:t>
            </a:r>
            <a:r>
              <a:rPr lang="nl-BE" dirty="0">
                <a:solidFill>
                  <a:schemeClr val="bg1"/>
                </a:solidFill>
              </a:rPr>
              <a:t>:</a:t>
            </a:r>
          </a:p>
          <a:p>
            <a:endParaRPr lang="nl-BE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arenR"/>
            </a:pPr>
            <a:r>
              <a:rPr lang="nl-BE" sz="1200" b="1" dirty="0">
                <a:solidFill>
                  <a:schemeClr val="bg1"/>
                </a:solidFill>
              </a:rPr>
              <a:t>Minder problemen (-82%) </a:t>
            </a:r>
            <a:r>
              <a:rPr lang="nl-BE" sz="1200" dirty="0">
                <a:solidFill>
                  <a:schemeClr val="bg1"/>
                </a:solidFill>
              </a:rPr>
              <a:t>met aanmelden en </a:t>
            </a:r>
            <a:r>
              <a:rPr lang="nl-BE" sz="1200" b="1" dirty="0">
                <a:solidFill>
                  <a:schemeClr val="bg1"/>
                </a:solidFill>
              </a:rPr>
              <a:t>werking portaal (-88% ) </a:t>
            </a:r>
            <a:r>
              <a:rPr lang="nl-BE" sz="1200" i="1" dirty="0">
                <a:solidFill>
                  <a:schemeClr val="bg1"/>
                </a:solidFill>
              </a:rPr>
              <a:t>=&gt; instructiefilmpjes en stabiliteit datacenter;</a:t>
            </a:r>
          </a:p>
          <a:p>
            <a:pPr marL="228600" indent="-228600">
              <a:buFont typeface="+mj-lt"/>
              <a:buAutoNum type="arabicParenR"/>
            </a:pPr>
            <a:r>
              <a:rPr lang="nl-BE" sz="1200" b="1" dirty="0">
                <a:solidFill>
                  <a:schemeClr val="bg1"/>
                </a:solidFill>
              </a:rPr>
              <a:t>Meer aanmeldingen </a:t>
            </a:r>
            <a:r>
              <a:rPr lang="nl-BE" sz="1200" dirty="0">
                <a:solidFill>
                  <a:schemeClr val="bg1"/>
                </a:solidFill>
              </a:rPr>
              <a:t>geen informatie (Sumehrs, rapporten &amp; resultaten)</a:t>
            </a:r>
            <a:r>
              <a:rPr lang="nl-BE" sz="1200" b="1" dirty="0">
                <a:solidFill>
                  <a:schemeClr val="bg1"/>
                </a:solidFill>
              </a:rPr>
              <a:t> : 147 contactformulieren </a:t>
            </a:r>
            <a:r>
              <a:rPr lang="nl-BE" sz="1200" dirty="0">
                <a:solidFill>
                  <a:schemeClr val="bg1"/>
                </a:solidFill>
              </a:rPr>
              <a:t>tijdens PHV v2 periode</a:t>
            </a:r>
            <a:r>
              <a:rPr lang="nl-BE" sz="1200" i="1" dirty="0">
                <a:solidFill>
                  <a:schemeClr val="bg1"/>
                </a:solidFill>
              </a:rPr>
              <a:t> =&gt; EPD ziekenhuizen, GMD huisartsen</a:t>
            </a:r>
            <a:r>
              <a:rPr lang="nl-BE" sz="1200" dirty="0">
                <a:solidFill>
                  <a:schemeClr val="bg1"/>
                </a:solidFill>
              </a:rPr>
              <a:t>;</a:t>
            </a:r>
          </a:p>
          <a:p>
            <a:pPr marL="228600" indent="-228600">
              <a:buFont typeface="+mj-lt"/>
              <a:buAutoNum type="arabicParenR"/>
            </a:pPr>
            <a:r>
              <a:rPr lang="nl-BE" sz="1200" b="1" dirty="0">
                <a:solidFill>
                  <a:schemeClr val="bg1"/>
                </a:solidFill>
              </a:rPr>
              <a:t>FAQ / veelgestelde vragen </a:t>
            </a:r>
            <a:r>
              <a:rPr lang="nl-BE" sz="1200" dirty="0">
                <a:solidFill>
                  <a:schemeClr val="bg1"/>
                </a:solidFill>
              </a:rPr>
              <a:t>beantwoorden aan de vragen en verwachtingen van de patiënten </a:t>
            </a:r>
            <a:r>
              <a:rPr lang="nl-BE" sz="1200" i="1" dirty="0">
                <a:solidFill>
                  <a:schemeClr val="bg1"/>
                </a:solidFill>
              </a:rPr>
              <a:t>=&gt; ieder kwartaal updates;</a:t>
            </a:r>
            <a:endParaRPr lang="nl-BE" sz="1200" b="1" i="1" dirty="0">
              <a:solidFill>
                <a:schemeClr val="bg1"/>
              </a:solidFill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04C232F4-DC44-4B51-A7A5-5B39A4282B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06" y="156047"/>
            <a:ext cx="2652822" cy="149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41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nl-B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9C0103-31FC-43A7-9BB0-5182C5D409C0}"/>
              </a:ext>
            </a:extLst>
          </p:cNvPr>
          <p:cNvSpPr txBox="1"/>
          <p:nvPr/>
        </p:nvSpPr>
        <p:spPr>
          <a:xfrm>
            <a:off x="5161628" y="901829"/>
            <a:ext cx="3982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US" sz="1200" dirty="0">
                <a:solidFill>
                  <a:srgbClr val="C81F55"/>
                </a:solidFill>
                <a:latin typeface="Calibri" panose="020F0502020204030204"/>
              </a:rPr>
              <a:t>www.mijngezondheid.belgie.be</a:t>
            </a:r>
          </a:p>
          <a:p>
            <a:pPr algn="r" defTabSz="685800"/>
            <a:r>
              <a:rPr lang="en-US" sz="1200" dirty="0">
                <a:solidFill>
                  <a:srgbClr val="C81F55"/>
                </a:solidFill>
                <a:latin typeface="Calibri" panose="020F0502020204030204"/>
              </a:rPr>
              <a:t>www.masante.belgique.be   </a:t>
            </a:r>
          </a:p>
          <a:p>
            <a:pPr algn="r" defTabSz="685800"/>
            <a:r>
              <a:rPr lang="en-US" sz="1200" dirty="0">
                <a:solidFill>
                  <a:srgbClr val="C81F55"/>
                </a:solidFill>
                <a:latin typeface="Calibri" panose="020F0502020204030204"/>
              </a:rPr>
              <a:t>www.meinegesundheit.belgien.be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7087" y="2476690"/>
            <a:ext cx="2538381" cy="3405427"/>
            <a:chOff x="269324" y="1206338"/>
            <a:chExt cx="2248095" cy="3192123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657" y="1762646"/>
              <a:ext cx="1042524" cy="2635815"/>
            </a:xfrm>
            <a:prstGeom prst="rect">
              <a:avLst/>
            </a:prstGeom>
          </p:spPr>
        </p:pic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324" y="1206338"/>
              <a:ext cx="2248095" cy="556308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566584" y="2096942"/>
            <a:ext cx="6577417" cy="2606468"/>
            <a:chOff x="2566582" y="1400229"/>
            <a:chExt cx="6577417" cy="2606468"/>
          </a:xfrm>
        </p:grpSpPr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5772" y="1400229"/>
              <a:ext cx="2735943" cy="461410"/>
            </a:xfrm>
            <a:prstGeom prst="rect">
              <a:avLst/>
            </a:prstGeom>
          </p:spPr>
        </p:pic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6582" y="1942339"/>
              <a:ext cx="6577417" cy="2064358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239949" y="1998529"/>
            <a:ext cx="63132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nl-NL" sz="2000" b="1" dirty="0">
                <a:solidFill>
                  <a:prstClr val="black"/>
                </a:solidFill>
              </a:rPr>
              <a:t>Waar ?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9FC3B26D-EB25-4ABA-B2BE-96BBE35F70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06" y="156047"/>
            <a:ext cx="2652822" cy="149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95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nl-B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9C0103-31FC-43A7-9BB0-5182C5D409C0}"/>
              </a:ext>
            </a:extLst>
          </p:cNvPr>
          <p:cNvSpPr txBox="1"/>
          <p:nvPr/>
        </p:nvSpPr>
        <p:spPr>
          <a:xfrm>
            <a:off x="5161628" y="901829"/>
            <a:ext cx="3982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US" sz="1200" dirty="0">
                <a:solidFill>
                  <a:srgbClr val="C81F55"/>
                </a:solidFill>
                <a:latin typeface="Calibri" panose="020F0502020204030204"/>
              </a:rPr>
              <a:t>www.mijngezondheid.belgie.be</a:t>
            </a:r>
          </a:p>
          <a:p>
            <a:pPr algn="r" defTabSz="685800"/>
            <a:r>
              <a:rPr lang="en-US" sz="1200" dirty="0">
                <a:solidFill>
                  <a:srgbClr val="C81F55"/>
                </a:solidFill>
                <a:latin typeface="Calibri" panose="020F0502020204030204"/>
              </a:rPr>
              <a:t>www.masante.belgique.be   </a:t>
            </a:r>
          </a:p>
          <a:p>
            <a:pPr algn="r" defTabSz="685800"/>
            <a:r>
              <a:rPr lang="en-US" sz="1200" dirty="0">
                <a:solidFill>
                  <a:srgbClr val="C81F55"/>
                </a:solidFill>
                <a:latin typeface="Calibri" panose="020F0502020204030204"/>
              </a:rPr>
              <a:t>www.meinegesundheit.belgien.be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7087" y="2476690"/>
            <a:ext cx="2538381" cy="3405427"/>
            <a:chOff x="269324" y="1206338"/>
            <a:chExt cx="2248095" cy="3192123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657" y="1762646"/>
              <a:ext cx="1042524" cy="2635815"/>
            </a:xfrm>
            <a:prstGeom prst="rect">
              <a:avLst/>
            </a:prstGeom>
          </p:spPr>
        </p:pic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324" y="1206338"/>
              <a:ext cx="2248095" cy="556308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566584" y="2096942"/>
            <a:ext cx="6577417" cy="2606468"/>
            <a:chOff x="2566582" y="1400229"/>
            <a:chExt cx="6577417" cy="2606468"/>
          </a:xfrm>
        </p:grpSpPr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5772" y="1400229"/>
              <a:ext cx="2735943" cy="461410"/>
            </a:xfrm>
            <a:prstGeom prst="rect">
              <a:avLst/>
            </a:prstGeom>
          </p:spPr>
        </p:pic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6582" y="1942339"/>
              <a:ext cx="6577417" cy="2064358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239949" y="1998529"/>
            <a:ext cx="63132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nl-NL" sz="2000" b="1" dirty="0">
                <a:solidFill>
                  <a:prstClr val="black"/>
                </a:solidFill>
              </a:rPr>
              <a:t>Waar ?</a:t>
            </a: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22" y="1799400"/>
            <a:ext cx="6212145" cy="3903807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4E966A87-EA0B-440B-9FBA-1D9ED959D8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06" y="156047"/>
            <a:ext cx="2652822" cy="149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58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BDA37B-9D6E-41EA-A40E-DB0B01DBC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3ECD5C0-C947-4520-AA6E-8F5C181ADA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98C3D2-61B1-456E-BF29-5A9B2360768F}" type="slidenum">
              <a:rPr lang="nl-NL" smtClean="0"/>
              <a:pPr>
                <a:defRPr/>
              </a:pPr>
              <a:t>17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E41416C-E78E-4CF8-A9ED-9FCE36A4D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70" y="1522290"/>
            <a:ext cx="2231293" cy="3925032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586F8D7D-2287-4577-A462-A8148C3FB8A8}"/>
              </a:ext>
            </a:extLst>
          </p:cNvPr>
          <p:cNvSpPr txBox="1">
            <a:spLocks/>
          </p:cNvSpPr>
          <p:nvPr/>
        </p:nvSpPr>
        <p:spPr>
          <a:xfrm>
            <a:off x="-898424" y="682905"/>
            <a:ext cx="4734985" cy="453390"/>
          </a:xfrm>
          <a:solidFill>
            <a:schemeClr val="bg1">
              <a:lumMod val="95000"/>
              <a:alpha val="1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200" dirty="0"/>
              <a:t>Evolutie</a:t>
            </a:r>
            <a:endParaRPr lang="en-US" sz="3200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Diazoom 5">
                <a:extLst>
                  <a:ext uri="{FF2B5EF4-FFF2-40B4-BE49-F238E27FC236}">
                    <a16:creationId xmlns:a16="http://schemas.microsoft.com/office/drawing/2014/main" id="{2D836235-DC62-4B4E-A5B6-FB1E6865D86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36969075"/>
                  </p:ext>
                </p:extLst>
              </p:nvPr>
            </p:nvGraphicFramePr>
            <p:xfrm>
              <a:off x="-6885432" y="-710946"/>
              <a:ext cx="2286000" cy="1714500"/>
            </p:xfrm>
            <a:graphic>
              <a:graphicData uri="http://schemas.microsoft.com/office/powerpoint/2016/slidezoom">
                <pslz:sldZm>
                  <pslz:sldZmObj sldId="256" cId="383381691">
                    <pslz:zmPr id="{1E527453-5187-42F5-A0E0-CF70A694736F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Diazoom 5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2D836235-DC62-4B4E-A5B6-FB1E6865D86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6885432" y="-710946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11" name="Title 1">
            <a:extLst>
              <a:ext uri="{FF2B5EF4-FFF2-40B4-BE49-F238E27FC236}">
                <a16:creationId xmlns:a16="http://schemas.microsoft.com/office/drawing/2014/main" id="{2B8DD61F-670A-4423-AF9E-4D457CDF6861}"/>
              </a:ext>
            </a:extLst>
          </p:cNvPr>
          <p:cNvSpPr txBox="1">
            <a:spLocks/>
          </p:cNvSpPr>
          <p:nvPr/>
        </p:nvSpPr>
        <p:spPr>
          <a:xfrm>
            <a:off x="133164" y="-11780"/>
            <a:ext cx="8229600" cy="1143000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/>
              <a:t>Elektronisch</a:t>
            </a:r>
            <a:r>
              <a:rPr lang="en-GB" dirty="0"/>
              <a:t> </a:t>
            </a:r>
            <a:r>
              <a:rPr lang="en-GB" dirty="0" err="1"/>
              <a:t>medicatie</a:t>
            </a:r>
            <a:r>
              <a:rPr lang="en-GB" dirty="0"/>
              <a:t> </a:t>
            </a:r>
            <a:r>
              <a:rPr lang="en-GB" dirty="0" err="1"/>
              <a:t>voorschrift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0458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BDA37B-9D6E-41EA-A40E-DB0B01DBC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3ECD5C0-C947-4520-AA6E-8F5C181ADA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98C3D2-61B1-456E-BF29-5A9B2360768F}" type="slidenum">
              <a:rPr lang="nl-NL" smtClean="0"/>
              <a:pPr>
                <a:defRPr/>
              </a:pPr>
              <a:t>18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E41416C-E78E-4CF8-A9ED-9FCE36A4D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70" y="1522290"/>
            <a:ext cx="2231293" cy="3925032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586F8D7D-2287-4577-A462-A8148C3FB8A8}"/>
              </a:ext>
            </a:extLst>
          </p:cNvPr>
          <p:cNvSpPr txBox="1">
            <a:spLocks/>
          </p:cNvSpPr>
          <p:nvPr/>
        </p:nvSpPr>
        <p:spPr>
          <a:xfrm>
            <a:off x="-898424" y="682905"/>
            <a:ext cx="4734985" cy="453390"/>
          </a:xfrm>
          <a:solidFill>
            <a:schemeClr val="bg1">
              <a:lumMod val="95000"/>
              <a:alpha val="1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200" dirty="0"/>
              <a:t>Evolutie</a:t>
            </a:r>
            <a:endParaRPr lang="en-US" sz="3200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77B408DB-851F-4D8A-9473-DD7C0128B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0" y="1675759"/>
            <a:ext cx="2987627" cy="392503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A0549B8-2F96-4CDF-ADB8-246B40E9CA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5816" y="1556792"/>
            <a:ext cx="2970601" cy="1179607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Diazoom 5">
                <a:extLst>
                  <a:ext uri="{FF2B5EF4-FFF2-40B4-BE49-F238E27FC236}">
                    <a16:creationId xmlns:a16="http://schemas.microsoft.com/office/drawing/2014/main" id="{2D836235-DC62-4B4E-A5B6-FB1E6865D86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6885432" y="-710946"/>
              <a:ext cx="2286000" cy="1714500"/>
            </p:xfrm>
            <a:graphic>
              <a:graphicData uri="http://schemas.microsoft.com/office/powerpoint/2016/slidezoom">
                <pslz:sldZm>
                  <pslz:sldZmObj sldId="256" cId="383381691">
                    <pslz:zmPr id="{1E527453-5187-42F5-A0E0-CF70A694736F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Diazoom 5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2D836235-DC62-4B4E-A5B6-FB1E6865D86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6885432" y="-710946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11" name="Title 1">
            <a:extLst>
              <a:ext uri="{FF2B5EF4-FFF2-40B4-BE49-F238E27FC236}">
                <a16:creationId xmlns:a16="http://schemas.microsoft.com/office/drawing/2014/main" id="{2B8DD61F-670A-4423-AF9E-4D457CDF6861}"/>
              </a:ext>
            </a:extLst>
          </p:cNvPr>
          <p:cNvSpPr txBox="1">
            <a:spLocks/>
          </p:cNvSpPr>
          <p:nvPr/>
        </p:nvSpPr>
        <p:spPr>
          <a:xfrm>
            <a:off x="133164" y="-11780"/>
            <a:ext cx="8229600" cy="1143000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/>
              <a:t>Elektronisch</a:t>
            </a:r>
            <a:r>
              <a:rPr lang="en-GB" dirty="0"/>
              <a:t> </a:t>
            </a:r>
            <a:r>
              <a:rPr lang="en-GB" dirty="0" err="1"/>
              <a:t>medicatie</a:t>
            </a:r>
            <a:r>
              <a:rPr lang="en-GB" dirty="0"/>
              <a:t> </a:t>
            </a:r>
            <a:r>
              <a:rPr lang="en-GB" dirty="0" err="1"/>
              <a:t>voorschrift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4078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BDA37B-9D6E-41EA-A40E-DB0B01DBC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3ECD5C0-C947-4520-AA6E-8F5C181ADA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98C3D2-61B1-456E-BF29-5A9B2360768F}" type="slidenum">
              <a:rPr lang="nl-NL" smtClean="0"/>
              <a:pPr>
                <a:defRPr/>
              </a:pPr>
              <a:t>19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E41416C-E78E-4CF8-A9ED-9FCE36A4D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70" y="1522290"/>
            <a:ext cx="2231293" cy="392503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03ACD92-AC17-4CD6-B139-9FC3B283FB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404664"/>
            <a:ext cx="3872462" cy="5823438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586F8D7D-2287-4577-A462-A8148C3FB8A8}"/>
              </a:ext>
            </a:extLst>
          </p:cNvPr>
          <p:cNvSpPr txBox="1">
            <a:spLocks/>
          </p:cNvSpPr>
          <p:nvPr/>
        </p:nvSpPr>
        <p:spPr>
          <a:xfrm>
            <a:off x="-898424" y="682905"/>
            <a:ext cx="4734985" cy="453390"/>
          </a:xfrm>
          <a:solidFill>
            <a:schemeClr val="bg1">
              <a:lumMod val="95000"/>
              <a:alpha val="1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200" dirty="0"/>
              <a:t>Evolutie</a:t>
            </a:r>
            <a:endParaRPr lang="en-US" sz="3200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77B408DB-851F-4D8A-9473-DD7C0128B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6080" y="1675759"/>
            <a:ext cx="2987627" cy="392503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A0549B8-2F96-4CDF-ADB8-246B40E9CA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5816" y="1556792"/>
            <a:ext cx="2970601" cy="1179607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Diazoom 5">
                <a:extLst>
                  <a:ext uri="{FF2B5EF4-FFF2-40B4-BE49-F238E27FC236}">
                    <a16:creationId xmlns:a16="http://schemas.microsoft.com/office/drawing/2014/main" id="{2D836235-DC62-4B4E-A5B6-FB1E6865D86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6885432" y="-710946"/>
              <a:ext cx="2286000" cy="1714500"/>
            </p:xfrm>
            <a:graphic>
              <a:graphicData uri="http://schemas.microsoft.com/office/powerpoint/2016/slidezoom">
                <pslz:sldZm>
                  <pslz:sldZmObj sldId="256" cId="383381691">
                    <pslz:zmPr id="{1E527453-5187-42F5-A0E0-CF70A694736F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Diazoom 5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2D836235-DC62-4B4E-A5B6-FB1E6865D86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6885432" y="-710946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11" name="Title 1">
            <a:extLst>
              <a:ext uri="{FF2B5EF4-FFF2-40B4-BE49-F238E27FC236}">
                <a16:creationId xmlns:a16="http://schemas.microsoft.com/office/drawing/2014/main" id="{2B8DD61F-670A-4423-AF9E-4D457CDF6861}"/>
              </a:ext>
            </a:extLst>
          </p:cNvPr>
          <p:cNvSpPr txBox="1">
            <a:spLocks/>
          </p:cNvSpPr>
          <p:nvPr/>
        </p:nvSpPr>
        <p:spPr>
          <a:xfrm>
            <a:off x="133164" y="-11780"/>
            <a:ext cx="8229600" cy="1143000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/>
              <a:t>Elektronisch</a:t>
            </a:r>
            <a:r>
              <a:rPr lang="en-GB" dirty="0"/>
              <a:t> </a:t>
            </a:r>
            <a:r>
              <a:rPr lang="en-GB" dirty="0" err="1"/>
              <a:t>medicatie</a:t>
            </a:r>
            <a:r>
              <a:rPr lang="en-GB" dirty="0"/>
              <a:t> </a:t>
            </a:r>
            <a:r>
              <a:rPr lang="en-GB" dirty="0" err="1"/>
              <a:t>voorschrift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098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dirty="0"/>
              <a:t>Actieplan e-Gezondheid 2019-2021 heeft </a:t>
            </a:r>
            <a:r>
              <a:rPr lang="nl-BE" sz="2400" i="1" dirty="0"/>
              <a:t>specifieke klemtonen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nl-BE" sz="1292" dirty="0"/>
          </a:p>
          <a:p>
            <a:r>
              <a:rPr lang="nl-BE" dirty="0" err="1"/>
              <a:t>Continuiteit</a:t>
            </a:r>
            <a:r>
              <a:rPr lang="nl-BE" dirty="0"/>
              <a:t>: </a:t>
            </a:r>
            <a:r>
              <a:rPr lang="nl-BE" dirty="0" err="1"/>
              <a:t>oa</a:t>
            </a:r>
            <a:r>
              <a:rPr lang="nl-BE" dirty="0"/>
              <a:t>. Uitbreiding van bestaande concepten naar andere doelgroepen of andere toepassingsgebieden </a:t>
            </a:r>
          </a:p>
          <a:p>
            <a:endParaRPr lang="nl-BE" dirty="0"/>
          </a:p>
          <a:p>
            <a:r>
              <a:rPr lang="nl-BE" dirty="0"/>
              <a:t>Focus op ‘</a:t>
            </a:r>
            <a:r>
              <a:rPr lang="nl-BE" dirty="0" err="1"/>
              <a:t>Operational</a:t>
            </a:r>
            <a:r>
              <a:rPr lang="nl-BE" dirty="0"/>
              <a:t> Excellence’</a:t>
            </a:r>
          </a:p>
          <a:p>
            <a:pPr lvl="1"/>
            <a:r>
              <a:rPr lang="nl-BE" dirty="0"/>
              <a:t>ondersteuning van het gebruik, rapportering over gebruik (</a:t>
            </a:r>
            <a:r>
              <a:rPr lang="nl-BE" dirty="0" err="1"/>
              <a:t>KPI’s</a:t>
            </a:r>
            <a:r>
              <a:rPr lang="nl-BE" dirty="0"/>
              <a:t>, e.d.), over beschikbaarheid en </a:t>
            </a:r>
            <a:r>
              <a:rPr lang="nl-BE" dirty="0" err="1"/>
              <a:t>performantie</a:t>
            </a:r>
            <a:r>
              <a:rPr lang="nl-BE" dirty="0"/>
              <a:t>, verbetering van test-faciliteiten, … </a:t>
            </a:r>
          </a:p>
          <a:p>
            <a:endParaRPr lang="nl-BE" dirty="0"/>
          </a:p>
          <a:p>
            <a:r>
              <a:rPr lang="nl-BE" dirty="0"/>
              <a:t>Connectie met Europa en internationale initiatieven en programma’s </a:t>
            </a:r>
          </a:p>
          <a:p>
            <a:endParaRPr lang="nl-BE" dirty="0"/>
          </a:p>
          <a:p>
            <a:r>
              <a:rPr lang="nl-BE" dirty="0"/>
              <a:t>Bijsturen van lopende projecten, met extra focus op het concrete gebruik in de praktijk</a:t>
            </a:r>
          </a:p>
          <a:p>
            <a:endParaRPr lang="nl-BE" dirty="0"/>
          </a:p>
          <a:p>
            <a:r>
              <a:rPr lang="nl-BE" dirty="0"/>
              <a:t>Stoppen van niet langer relevante projecten</a:t>
            </a:r>
          </a:p>
          <a:p>
            <a:endParaRPr lang="nl-BE" dirty="0"/>
          </a:p>
          <a:p>
            <a:r>
              <a:rPr lang="nl-BE" dirty="0"/>
              <a:t>Starten van nieuwe projecten beperkt tot projecten die de lopende projecten kunnen consolideren, harmoniseren en stabiliseren. </a:t>
            </a:r>
          </a:p>
          <a:p>
            <a:pPr lvl="1"/>
            <a:endParaRPr lang="nl-BE" sz="1292" b="1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E98C3D2-61B1-456E-BF29-5A9B2360768F}" type="slidenum">
              <a:rPr lang="nl-NL" smtClean="0"/>
              <a:pPr>
                <a:defRPr/>
              </a:pPr>
              <a:t>2</a:t>
            </a:fld>
            <a:endParaRPr lang="nl-NL" dirty="0"/>
          </a:p>
        </p:txBody>
      </p:sp>
      <p:sp>
        <p:nvSpPr>
          <p:cNvPr id="5" name="Afgeronde rechthoek 4"/>
          <p:cNvSpPr/>
          <p:nvPr/>
        </p:nvSpPr>
        <p:spPr>
          <a:xfrm>
            <a:off x="5364088" y="274638"/>
            <a:ext cx="2775389" cy="449399"/>
          </a:xfrm>
          <a:prstGeom prst="roundRect">
            <a:avLst/>
          </a:prstGeom>
          <a:solidFill>
            <a:srgbClr val="CCF5FC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62"/>
          </a:p>
        </p:txBody>
      </p:sp>
    </p:spTree>
    <p:extLst>
      <p:ext uri="{BB962C8B-B14F-4D97-AF65-F5344CB8AC3E}">
        <p14:creationId xmlns:p14="http://schemas.microsoft.com/office/powerpoint/2010/main" val="1678133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54136D-CF32-4AE0-BA67-F9AF07199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D680A45-2C0C-49E2-9940-1E37B0356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98C3D2-61B1-456E-BF29-5A9B2360768F}" type="slidenum">
              <a:rPr lang="nl-NL" smtClean="0"/>
              <a:pPr>
                <a:defRPr/>
              </a:pPr>
              <a:t>20</a:t>
            </a:fld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4C26253-9702-42F0-AAB5-CC4084033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05" y="1366228"/>
            <a:ext cx="3287706" cy="218781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E6593A6-94B5-4ADE-BC4B-0FCEA2157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3637" y="1124744"/>
            <a:ext cx="1832499" cy="2492863"/>
          </a:xfrm>
          <a:prstGeom prst="rect">
            <a:avLst/>
          </a:prstGeom>
        </p:spPr>
      </p:pic>
      <p:pic>
        <p:nvPicPr>
          <p:cNvPr id="3074" name="Picture 2" descr="Afbeeldingsresultaat voor handscanner in apotheek">
            <a:extLst>
              <a:ext uri="{FF2B5EF4-FFF2-40B4-BE49-F238E27FC236}">
                <a16:creationId xmlns:a16="http://schemas.microsoft.com/office/drawing/2014/main" id="{10F8017F-9641-40D7-A6F2-6C5886D60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507" y="1129812"/>
            <a:ext cx="3071446" cy="307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88A61EA-862C-45A9-8446-CAF4E9B8B2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65" y="4123104"/>
            <a:ext cx="1824892" cy="1368668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5C2FA328-EC79-4877-81A0-14D7E4B7EC1D}"/>
              </a:ext>
            </a:extLst>
          </p:cNvPr>
          <p:cNvSpPr txBox="1">
            <a:spLocks/>
          </p:cNvSpPr>
          <p:nvPr/>
        </p:nvSpPr>
        <p:spPr>
          <a:xfrm>
            <a:off x="125047" y="316817"/>
            <a:ext cx="8561754" cy="453390"/>
          </a:xfrm>
          <a:solidFill>
            <a:schemeClr val="bg1">
              <a:lumMod val="95000"/>
              <a:alpha val="1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/>
              <a:t>Huisarts             Patiënt    Apotheker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11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54136D-CF32-4AE0-BA67-F9AF07199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D680A45-2C0C-49E2-9940-1E37B0356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98C3D2-61B1-456E-BF29-5A9B2360768F}" type="slidenum">
              <a:rPr lang="nl-NL" smtClean="0"/>
              <a:pPr>
                <a:defRPr/>
              </a:pPr>
              <a:t>21</a:t>
            </a:fld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4C26253-9702-42F0-AAB5-CC4084033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05" y="1366228"/>
            <a:ext cx="3287706" cy="218781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E6593A6-94B5-4ADE-BC4B-0FCEA2157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3637" y="1121738"/>
            <a:ext cx="1832499" cy="2492863"/>
          </a:xfrm>
          <a:prstGeom prst="rect">
            <a:avLst/>
          </a:prstGeom>
        </p:spPr>
      </p:pic>
      <p:pic>
        <p:nvPicPr>
          <p:cNvPr id="3074" name="Picture 2" descr="Afbeeldingsresultaat voor handscanner in apotheek">
            <a:extLst>
              <a:ext uri="{FF2B5EF4-FFF2-40B4-BE49-F238E27FC236}">
                <a16:creationId xmlns:a16="http://schemas.microsoft.com/office/drawing/2014/main" id="{10F8017F-9641-40D7-A6F2-6C5886D60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507" y="1129812"/>
            <a:ext cx="3071446" cy="307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C8BB4813-C475-493D-975F-7467ABFA49A2}"/>
              </a:ext>
            </a:extLst>
          </p:cNvPr>
          <p:cNvCxnSpPr>
            <a:cxnSpLocks/>
          </p:cNvCxnSpPr>
          <p:nvPr/>
        </p:nvCxnSpPr>
        <p:spPr>
          <a:xfrm>
            <a:off x="6207099" y="2665535"/>
            <a:ext cx="1064816" cy="11822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FFCD8052-79FA-49C6-A791-0D2C8F7EB5F5}"/>
              </a:ext>
            </a:extLst>
          </p:cNvPr>
          <p:cNvCxnSpPr/>
          <p:nvPr/>
        </p:nvCxnSpPr>
        <p:spPr>
          <a:xfrm flipV="1">
            <a:off x="6029232" y="2769983"/>
            <a:ext cx="1554336" cy="9365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id="{46A1CDE4-A5C1-46EC-B27D-364B6B2DADA8}"/>
              </a:ext>
            </a:extLst>
          </p:cNvPr>
          <p:cNvSpPr txBox="1"/>
          <p:nvPr/>
        </p:nvSpPr>
        <p:spPr>
          <a:xfrm>
            <a:off x="4911116" y="6103942"/>
            <a:ext cx="4366359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954" dirty="0">
                <a:solidFill>
                  <a:srgbClr val="FF0000"/>
                </a:solidFill>
              </a:rPr>
              <a:t>Dematerialisatie</a:t>
            </a:r>
            <a:endParaRPr lang="en-US" sz="2954" dirty="0">
              <a:solidFill>
                <a:srgbClr val="FF0000"/>
              </a:solidFill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A527188-D6D9-4765-98D2-0DD19C522A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12" y="4123104"/>
            <a:ext cx="1824892" cy="1368668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F4644E62-4819-4CBF-8AC6-9100F7870746}"/>
              </a:ext>
            </a:extLst>
          </p:cNvPr>
          <p:cNvSpPr txBox="1">
            <a:spLocks/>
          </p:cNvSpPr>
          <p:nvPr/>
        </p:nvSpPr>
        <p:spPr>
          <a:xfrm>
            <a:off x="125047" y="316817"/>
            <a:ext cx="8561754" cy="453390"/>
          </a:xfrm>
          <a:solidFill>
            <a:schemeClr val="bg1">
              <a:lumMod val="95000"/>
              <a:alpha val="1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/>
              <a:t>Huisarts             Patiënt    Apotheker</a:t>
            </a:r>
            <a:endParaRPr lang="en-US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97A0956-E37A-4C17-B73F-556D984545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254" y="4305706"/>
            <a:ext cx="3442221" cy="1931606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BEB1420F-7F50-4AAC-B233-F07BDC099F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8723" y="3847784"/>
            <a:ext cx="3827130" cy="2151710"/>
          </a:xfrm>
          <a:prstGeom prst="rect">
            <a:avLst/>
          </a:prstGeom>
        </p:spPr>
      </p:pic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894BEB37-59F1-4F4D-8613-E5C1991C251E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3563888" y="5877273"/>
            <a:ext cx="1347228" cy="50014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709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E5E41A06-1026-4BDD-AB1C-2A987AF0E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65" y="4123104"/>
            <a:ext cx="1824892" cy="136866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854136D-CF32-4AE0-BA67-F9AF07199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D680A45-2C0C-49E2-9940-1E37B0356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98C3D2-61B1-456E-BF29-5A9B2360768F}" type="slidenum">
              <a:rPr lang="nl-NL" smtClean="0"/>
              <a:pPr>
                <a:defRPr/>
              </a:pPr>
              <a:t>22</a:t>
            </a:fld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4C26253-9702-42F0-AAB5-CC4084033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05" y="1366228"/>
            <a:ext cx="3287706" cy="218781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3D3D9AE-C968-475B-AD7A-723B353F31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251320"/>
            <a:ext cx="3942612" cy="221663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8C6B9B0-33C2-48EA-9EDA-4568F7D7A5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004" y="4207970"/>
            <a:ext cx="2617401" cy="1745781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611B79CE-1F0C-4252-B95B-70C4BA5232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3204" y="4620372"/>
            <a:ext cx="2617402" cy="1372266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BEF3E534-C492-491C-B8C1-7960FC634D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0549" y="4087444"/>
            <a:ext cx="2006842" cy="2006842"/>
          </a:xfrm>
          <a:prstGeom prst="rect">
            <a:avLst/>
          </a:prstGeom>
        </p:spPr>
      </p:pic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588675C7-2495-43F6-AB85-F0870BEFE7B0}"/>
              </a:ext>
            </a:extLst>
          </p:cNvPr>
          <p:cNvCxnSpPr>
            <a:cxnSpLocks/>
          </p:cNvCxnSpPr>
          <p:nvPr/>
        </p:nvCxnSpPr>
        <p:spPr>
          <a:xfrm flipH="1">
            <a:off x="3452544" y="3365696"/>
            <a:ext cx="2667723" cy="10648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6ACA479B-31E5-4398-9A32-C473B915B675}"/>
              </a:ext>
            </a:extLst>
          </p:cNvPr>
          <p:cNvCxnSpPr>
            <a:cxnSpLocks/>
          </p:cNvCxnSpPr>
          <p:nvPr/>
        </p:nvCxnSpPr>
        <p:spPr>
          <a:xfrm flipH="1">
            <a:off x="5168255" y="3365696"/>
            <a:ext cx="962552" cy="125467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7D898C6E-2A8B-407B-87CB-1E06D009D66D}"/>
              </a:ext>
            </a:extLst>
          </p:cNvPr>
          <p:cNvCxnSpPr>
            <a:cxnSpLocks/>
          </p:cNvCxnSpPr>
          <p:nvPr/>
        </p:nvCxnSpPr>
        <p:spPr>
          <a:xfrm>
            <a:off x="6130806" y="3366094"/>
            <a:ext cx="733826" cy="94453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kstvak 23">
            <a:extLst>
              <a:ext uri="{FF2B5EF4-FFF2-40B4-BE49-F238E27FC236}">
                <a16:creationId xmlns:a16="http://schemas.microsoft.com/office/drawing/2014/main" id="{F65AB621-9B96-4270-9001-04CA93E87988}"/>
              </a:ext>
            </a:extLst>
          </p:cNvPr>
          <p:cNvSpPr txBox="1"/>
          <p:nvPr/>
        </p:nvSpPr>
        <p:spPr>
          <a:xfrm>
            <a:off x="3836049" y="3432746"/>
            <a:ext cx="1139747" cy="60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62" dirty="0" err="1">
                <a:solidFill>
                  <a:srgbClr val="FF0000"/>
                </a:solidFill>
              </a:rPr>
              <a:t>Patient</a:t>
            </a:r>
            <a:r>
              <a:rPr lang="nl-BE" sz="1662" dirty="0">
                <a:solidFill>
                  <a:srgbClr val="FF0000"/>
                </a:solidFill>
              </a:rPr>
              <a:t> - keuze</a:t>
            </a:r>
            <a:endParaRPr lang="en-US" sz="1662" dirty="0">
              <a:solidFill>
                <a:srgbClr val="FF0000"/>
              </a:solidFill>
            </a:endParaRP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A71F58BF-E9CA-41C5-8161-1263603DCECE}"/>
              </a:ext>
            </a:extLst>
          </p:cNvPr>
          <p:cNvSpPr txBox="1">
            <a:spLocks/>
          </p:cNvSpPr>
          <p:nvPr/>
        </p:nvSpPr>
        <p:spPr>
          <a:xfrm>
            <a:off x="125047" y="316817"/>
            <a:ext cx="8561754" cy="453390"/>
          </a:xfrm>
          <a:solidFill>
            <a:schemeClr val="bg1">
              <a:lumMod val="95000"/>
              <a:alpha val="1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/>
              <a:t>Huisarts             Patiënt    Apotheker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188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9A6B8BD-EF53-4859-8D90-7CDE0E765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E505-C8AA-43B6-8ADD-CD1D14E5493C}" type="slidenum">
              <a:rPr lang="en-US" altLang="en-US" smtClean="0"/>
              <a:pPr/>
              <a:t>23</a:t>
            </a:fld>
            <a:endParaRPr lang="en-US" alt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34C424F-34B9-4F44-AC4A-A4C7F017E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93" y="1269885"/>
            <a:ext cx="2517440" cy="3541199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B5208A31-414D-4BD3-9C77-84C321F0A5D7}"/>
              </a:ext>
            </a:extLst>
          </p:cNvPr>
          <p:cNvSpPr/>
          <p:nvPr/>
        </p:nvSpPr>
        <p:spPr>
          <a:xfrm>
            <a:off x="2506214" y="4146453"/>
            <a:ext cx="519422" cy="3506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BDCCCC3-1E95-4CCD-9A15-0A86B7BA2866}"/>
              </a:ext>
            </a:extLst>
          </p:cNvPr>
          <p:cNvSpPr/>
          <p:nvPr/>
        </p:nvSpPr>
        <p:spPr>
          <a:xfrm>
            <a:off x="1610210" y="1269884"/>
            <a:ext cx="792119" cy="279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988BEB4-55C9-401D-A863-8FBAAA29C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6924" y="2398596"/>
            <a:ext cx="5482070" cy="3289242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C2EF1C0F-B3A0-4F94-94D4-823E06D5C82C}"/>
              </a:ext>
            </a:extLst>
          </p:cNvPr>
          <p:cNvSpPr txBox="1">
            <a:spLocks/>
          </p:cNvSpPr>
          <p:nvPr/>
        </p:nvSpPr>
        <p:spPr>
          <a:xfrm>
            <a:off x="125047" y="316817"/>
            <a:ext cx="8561754" cy="453390"/>
          </a:xfrm>
          <a:solidFill>
            <a:schemeClr val="bg1">
              <a:lumMod val="95000"/>
              <a:alpha val="1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dirty="0"/>
              <a:t>	Apotheek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54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B6DFF11-C8CE-43D2-880A-F4E94FDB3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E505-C8AA-43B6-8ADD-CD1D14E5493C}" type="slidenum">
              <a:rPr lang="en-US" altLang="en-US" smtClean="0"/>
              <a:pPr/>
              <a:t>24</a:t>
            </a:fld>
            <a:endParaRPr lang="en-US" alt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CAA3A7E-1824-4893-B3AC-288ACEAF4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80" y="575010"/>
            <a:ext cx="3740924" cy="249395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D23376B4-476B-42B7-BF17-47E24C70EC22}"/>
              </a:ext>
            </a:extLst>
          </p:cNvPr>
          <p:cNvSpPr txBox="1">
            <a:spLocks/>
          </p:cNvSpPr>
          <p:nvPr/>
        </p:nvSpPr>
        <p:spPr>
          <a:xfrm>
            <a:off x="125047" y="-99392"/>
            <a:ext cx="8561754" cy="453390"/>
          </a:xfrm>
          <a:solidFill>
            <a:schemeClr val="bg1">
              <a:lumMod val="95000"/>
              <a:alpha val="1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dirty="0"/>
              <a:t>	Apotheek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3177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B6DFF11-C8CE-43D2-880A-F4E94FDB3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E505-C8AA-43B6-8ADD-CD1D14E5493C}" type="slidenum">
              <a:rPr lang="en-US" altLang="en-US" smtClean="0"/>
              <a:pPr/>
              <a:t>25</a:t>
            </a:fld>
            <a:endParaRPr lang="en-US" alt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CAA3A7E-1824-4893-B3AC-288ACEAF4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80" y="653694"/>
            <a:ext cx="3740924" cy="24939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F33AE04-3E48-40E8-A8F9-8D25B82A5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1" y="406610"/>
            <a:ext cx="4293344" cy="249395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8A3F6B99-5816-47B2-9E32-3AFFA84A9F15}"/>
              </a:ext>
            </a:extLst>
          </p:cNvPr>
          <p:cNvSpPr txBox="1">
            <a:spLocks/>
          </p:cNvSpPr>
          <p:nvPr/>
        </p:nvSpPr>
        <p:spPr>
          <a:xfrm>
            <a:off x="125047" y="-99392"/>
            <a:ext cx="8561754" cy="453390"/>
          </a:xfrm>
          <a:solidFill>
            <a:schemeClr val="bg1">
              <a:lumMod val="95000"/>
              <a:alpha val="1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dirty="0"/>
              <a:t>	Apotheek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821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B6DFF11-C8CE-43D2-880A-F4E94FDB3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E505-C8AA-43B6-8ADD-CD1D14E5493C}" type="slidenum">
              <a:rPr lang="en-US" altLang="en-US" smtClean="0"/>
              <a:pPr/>
              <a:t>26</a:t>
            </a:fld>
            <a:endParaRPr lang="en-US" alt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CAA3A7E-1824-4893-B3AC-288ACEAF4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80" y="653684"/>
            <a:ext cx="3740924" cy="24939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F33AE04-3E48-40E8-A8F9-8D25B82A5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1" y="406610"/>
            <a:ext cx="4293344" cy="249395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7FFBC62-116F-4F27-96D1-804929CFCD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0104" y="3276420"/>
            <a:ext cx="2581056" cy="2693557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C69770AA-8712-4911-ACC3-AF43B26943C9}"/>
              </a:ext>
            </a:extLst>
          </p:cNvPr>
          <p:cNvSpPr txBox="1">
            <a:spLocks/>
          </p:cNvSpPr>
          <p:nvPr/>
        </p:nvSpPr>
        <p:spPr>
          <a:xfrm>
            <a:off x="125047" y="-99392"/>
            <a:ext cx="8561754" cy="453390"/>
          </a:xfrm>
          <a:solidFill>
            <a:schemeClr val="bg1">
              <a:lumMod val="95000"/>
              <a:alpha val="1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dirty="0"/>
              <a:t>	Apotheek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262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B6DFF11-C8CE-43D2-880A-F4E94FDB3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E505-C8AA-43B6-8ADD-CD1D14E5493C}" type="slidenum">
              <a:rPr lang="en-US" altLang="en-US" smtClean="0"/>
              <a:pPr/>
              <a:t>27</a:t>
            </a:fld>
            <a:endParaRPr lang="en-US" alt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CAA3A7E-1824-4893-B3AC-288ACEAF4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80" y="653684"/>
            <a:ext cx="3740924" cy="24939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F33AE04-3E48-40E8-A8F9-8D25B82A5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1" y="406610"/>
            <a:ext cx="4293344" cy="249395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7FFBC62-116F-4F27-96D1-804929CFCD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0104" y="3276420"/>
            <a:ext cx="2581056" cy="269355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B3EED70-CDCE-4598-8771-48F0263371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673" y="3412295"/>
            <a:ext cx="3956538" cy="263769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125AF73-EBD2-47A1-95BE-3076D70FD0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6181" y="3711368"/>
            <a:ext cx="854978" cy="91183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F08820F9-D9E6-46E2-973C-6B6B96E5F14F}"/>
              </a:ext>
            </a:extLst>
          </p:cNvPr>
          <p:cNvSpPr txBox="1">
            <a:spLocks/>
          </p:cNvSpPr>
          <p:nvPr/>
        </p:nvSpPr>
        <p:spPr>
          <a:xfrm>
            <a:off x="125047" y="-99392"/>
            <a:ext cx="8561754" cy="453390"/>
          </a:xfrm>
          <a:solidFill>
            <a:schemeClr val="bg1">
              <a:lumMod val="95000"/>
              <a:alpha val="1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dirty="0"/>
              <a:t>	Apotheek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5388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739" y="2655279"/>
            <a:ext cx="7174523" cy="18287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l-BE" sz="3692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VIDIS</a:t>
            </a:r>
            <a:br>
              <a:rPr lang="nl-BE" sz="3692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BE" sz="2585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 </a:t>
            </a:r>
            <a:r>
              <a:rPr lang="nl-BE" sz="2585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</a:t>
            </a:r>
            <a:r>
              <a:rPr lang="nl-BE" sz="2585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Drug Information System</a:t>
            </a:r>
            <a:endParaRPr lang="nl-NL" sz="2585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73723" y="5750169"/>
            <a:ext cx="7596554" cy="0"/>
          </a:xfrm>
          <a:prstGeom prst="line">
            <a:avLst/>
          </a:prstGeom>
          <a:ln w="254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RIZI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724" y="5820507"/>
            <a:ext cx="562096" cy="4984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819" y="1688443"/>
            <a:ext cx="1995055" cy="1933669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08" y="5884368"/>
            <a:ext cx="3399692" cy="370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371" y="5820509"/>
            <a:ext cx="687265" cy="51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444" y="5849199"/>
            <a:ext cx="933450" cy="405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109" y="5856610"/>
            <a:ext cx="461597" cy="461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41916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773723" y="5750169"/>
            <a:ext cx="7596554" cy="0"/>
          </a:xfrm>
          <a:prstGeom prst="line">
            <a:avLst/>
          </a:prstGeom>
          <a:ln w="254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773723" y="615462"/>
            <a:ext cx="7525602" cy="35272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846" b="1" dirty="0">
                <a:solidFill>
                  <a:schemeClr val="bg1"/>
                </a:solidFill>
              </a:rPr>
              <a:t>VIDIS project - </a:t>
            </a:r>
            <a:r>
              <a:rPr lang="nl-BE" sz="1846" b="1" dirty="0"/>
              <a:t>Virtuele integratie</a:t>
            </a:r>
            <a:endParaRPr lang="en-US" sz="1846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5262" y="1740877"/>
            <a:ext cx="7103878" cy="24618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BE" sz="2215" b="1" dirty="0">
                <a:solidFill>
                  <a:schemeClr val="accent4"/>
                </a:solidFill>
              </a:rPr>
              <a:t>Medicatiedossier</a:t>
            </a:r>
            <a:endParaRPr lang="en-US" sz="2215" b="1" dirty="0">
              <a:solidFill>
                <a:schemeClr val="accent4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25415" y="2162907"/>
            <a:ext cx="3551786" cy="1758462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108" b="1" dirty="0"/>
              <a:t>MEDICATIESCHEMA</a:t>
            </a:r>
          </a:p>
          <a:p>
            <a:pPr algn="ctr"/>
            <a:r>
              <a:rPr lang="nl-BE" sz="1108" b="1" dirty="0"/>
              <a:t>ELEKTRONISCHE VOORSCHRIFTEN</a:t>
            </a:r>
            <a:endParaRPr lang="en-US" sz="1108" b="1" dirty="0"/>
          </a:p>
        </p:txBody>
      </p:sp>
      <p:sp>
        <p:nvSpPr>
          <p:cNvPr id="12" name="Rectangle 11"/>
          <p:cNvSpPr/>
          <p:nvPr/>
        </p:nvSpPr>
        <p:spPr>
          <a:xfrm>
            <a:off x="4677201" y="2162907"/>
            <a:ext cx="1163516" cy="1758462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108" b="1" dirty="0"/>
              <a:t>MACHTIGINGEN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841024" y="2162907"/>
            <a:ext cx="1263161" cy="1758462"/>
          </a:xfrm>
          <a:prstGeom prst="rect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108" b="1" dirty="0"/>
              <a:t>AFGELEVERDE GENEESMIDDELEN</a:t>
            </a:r>
            <a:endParaRPr lang="en-US" sz="1108" b="1" dirty="0"/>
          </a:p>
        </p:txBody>
      </p:sp>
      <p:sp>
        <p:nvSpPr>
          <p:cNvPr id="25" name="Rectangle 24"/>
          <p:cNvSpPr/>
          <p:nvPr/>
        </p:nvSpPr>
        <p:spPr>
          <a:xfrm>
            <a:off x="7092462" y="2162908"/>
            <a:ext cx="1137138" cy="1969477"/>
          </a:xfrm>
          <a:prstGeom prst="rect">
            <a:avLst/>
          </a:prstGeom>
          <a:solidFill>
            <a:srgbClr val="FF66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108" b="1" dirty="0"/>
              <a:t>DAGBOEK</a:t>
            </a:r>
            <a:endParaRPr lang="en-US" sz="1108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92480" y="4645526"/>
            <a:ext cx="7765005" cy="859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776" indent="-263776" algn="just">
              <a:buFont typeface="Arial" pitchFamily="34" charset="0"/>
              <a:buChar char="•"/>
            </a:pPr>
            <a:r>
              <a:rPr lang="nl-BE" sz="1662" dirty="0"/>
              <a:t>van de business processen van voorschrijven, afleveren, terugbetalen en toedienen van geneesmiddelen (ambulante sector – ziekenhuismilieu – WZC)</a:t>
            </a:r>
          </a:p>
          <a:p>
            <a:endParaRPr lang="nl-BE" sz="1662" dirty="0"/>
          </a:p>
        </p:txBody>
      </p:sp>
      <p:sp>
        <p:nvSpPr>
          <p:cNvPr id="17" name="TextBox 16"/>
          <p:cNvSpPr txBox="1"/>
          <p:nvPr/>
        </p:nvSpPr>
        <p:spPr>
          <a:xfrm>
            <a:off x="792480" y="1207954"/>
            <a:ext cx="7104185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776" indent="-263776">
              <a:buFont typeface="Arial" pitchFamily="34" charset="0"/>
              <a:buChar char="•"/>
            </a:pPr>
            <a:r>
              <a:rPr lang="nl-BE" sz="1662" dirty="0"/>
              <a:t>van de informatie uit de partnersystemen 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40D36283-C0CA-48C9-91EE-BA74724C3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167" y="407812"/>
            <a:ext cx="1317728" cy="127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8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351" y="999465"/>
            <a:ext cx="857035" cy="85703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7549" y="505911"/>
            <a:ext cx="8593014" cy="612977"/>
          </a:xfrm>
        </p:spPr>
        <p:txBody>
          <a:bodyPr/>
          <a:lstStyle/>
          <a:p>
            <a:r>
              <a:rPr lang="nl-BE" sz="2400" dirty="0"/>
              <a:t>Actieplan e-Gezondheid 2019-2021 heeft </a:t>
            </a:r>
            <a:r>
              <a:rPr lang="nl-BE" sz="2400" i="1" dirty="0"/>
              <a:t>projecten</a:t>
            </a:r>
            <a:endParaRPr lang="nl-BE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3786" y="1725707"/>
            <a:ext cx="3653024" cy="1320682"/>
          </a:xfrm>
          <a:ln w="127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nl-BE" sz="1292" dirty="0"/>
              <a:t>tijdelijk, met begin en einde</a:t>
            </a:r>
          </a:p>
          <a:p>
            <a:r>
              <a:rPr lang="nl-BE" sz="1292" dirty="0"/>
              <a:t>beschreven in projectfiche, met scope, </a:t>
            </a:r>
            <a:r>
              <a:rPr lang="nl-BE" sz="1292" dirty="0" err="1"/>
              <a:t>milestones</a:t>
            </a:r>
            <a:r>
              <a:rPr lang="nl-BE" sz="1292" dirty="0"/>
              <a:t>, projectfases, timing, budget</a:t>
            </a:r>
          </a:p>
          <a:p>
            <a:r>
              <a:rPr lang="nl-BE" sz="1292" dirty="0"/>
              <a:t>Projectleider en projectteam</a:t>
            </a:r>
          </a:p>
          <a:p>
            <a:pPr lvl="1"/>
            <a:r>
              <a:rPr lang="nl-BE" sz="1108" dirty="0"/>
              <a:t>Incl. eigen </a:t>
            </a:r>
            <a:r>
              <a:rPr lang="nl-BE" sz="1108" dirty="0" err="1"/>
              <a:t>governance</a:t>
            </a:r>
            <a:r>
              <a:rPr lang="nl-BE" sz="1108" dirty="0"/>
              <a:t> binnen mandaat</a:t>
            </a:r>
          </a:p>
          <a:p>
            <a:endParaRPr lang="nl-BE" dirty="0"/>
          </a:p>
        </p:txBody>
      </p:sp>
      <p:sp>
        <p:nvSpPr>
          <p:cNvPr id="21" name="Tijdelijke aanduiding voor inhoud 2"/>
          <p:cNvSpPr txBox="1">
            <a:spLocks/>
          </p:cNvSpPr>
          <p:nvPr/>
        </p:nvSpPr>
        <p:spPr bwMode="auto">
          <a:xfrm>
            <a:off x="4289751" y="1747743"/>
            <a:ext cx="4705865" cy="1655779"/>
          </a:xfrm>
          <a:prstGeom prst="rect">
            <a:avLst/>
          </a:prstGeom>
          <a:noFill/>
          <a:ln w="12700">
            <a:solidFill>
              <a:schemeClr val="accent1">
                <a:shade val="95000"/>
                <a:satMod val="105000"/>
              </a:schemeClr>
            </a:solidFill>
            <a:miter lim="800000"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1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662" dirty="0"/>
              <a:t>voortdurend</a:t>
            </a:r>
          </a:p>
          <a:p>
            <a:r>
              <a:rPr lang="nl-BE" sz="1662" dirty="0"/>
              <a:t>beschreven in dienstfiche, met functionaliteiten en </a:t>
            </a:r>
            <a:r>
              <a:rPr lang="nl-BE" sz="1662" dirty="0" err="1"/>
              <a:t>SLA’s</a:t>
            </a:r>
            <a:endParaRPr lang="nl-BE" sz="1662" dirty="0"/>
          </a:p>
          <a:p>
            <a:r>
              <a:rPr lang="nl-BE" sz="1662" dirty="0"/>
              <a:t>aangeboden door dienstbeheerder</a:t>
            </a:r>
          </a:p>
          <a:p>
            <a:r>
              <a:rPr lang="nl-BE" sz="1662" dirty="0"/>
              <a:t>geen onderdeel van het programma</a:t>
            </a:r>
          </a:p>
          <a:p>
            <a:r>
              <a:rPr lang="nl-BE" sz="1662" dirty="0"/>
              <a:t>bv. </a:t>
            </a:r>
          </a:p>
          <a:p>
            <a:pPr lvl="1"/>
            <a:r>
              <a:rPr lang="nl-BE" sz="1477" dirty="0"/>
              <a:t>basisdiensten eHealth-platform</a:t>
            </a:r>
          </a:p>
          <a:p>
            <a:pPr lvl="1"/>
            <a:r>
              <a:rPr lang="nl-BE" sz="1477" dirty="0"/>
              <a:t>authentieke bronnen</a:t>
            </a:r>
          </a:p>
          <a:p>
            <a:pPr lvl="1"/>
            <a:r>
              <a:rPr lang="nl-BE" sz="1477" dirty="0" err="1"/>
              <a:t>eGezondheidskluizen</a:t>
            </a:r>
            <a:endParaRPr lang="nl-BE" sz="1477" dirty="0"/>
          </a:p>
          <a:p>
            <a:pPr lvl="1"/>
            <a:r>
              <a:rPr lang="nl-BE" sz="1477" dirty="0"/>
              <a:t>Hub/</a:t>
            </a:r>
            <a:r>
              <a:rPr lang="nl-BE" sz="1477" dirty="0" err="1"/>
              <a:t>Metahub</a:t>
            </a:r>
            <a:endParaRPr lang="nl-BE" sz="1477" dirty="0"/>
          </a:p>
        </p:txBody>
      </p:sp>
      <p:sp>
        <p:nvSpPr>
          <p:cNvPr id="23" name="Afgeronde rechthoek 22"/>
          <p:cNvSpPr/>
          <p:nvPr/>
        </p:nvSpPr>
        <p:spPr>
          <a:xfrm>
            <a:off x="339684" y="1231352"/>
            <a:ext cx="2707173" cy="391422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62" dirty="0"/>
              <a:t>Project</a:t>
            </a:r>
          </a:p>
        </p:txBody>
      </p:sp>
      <p:sp>
        <p:nvSpPr>
          <p:cNvPr id="25" name="Afgeronde rechthoek 24"/>
          <p:cNvSpPr/>
          <p:nvPr/>
        </p:nvSpPr>
        <p:spPr>
          <a:xfrm>
            <a:off x="4306632" y="1227924"/>
            <a:ext cx="2707173" cy="391422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62" dirty="0" err="1"/>
              <a:t>eGezondheidsdienst</a:t>
            </a:r>
            <a:endParaRPr lang="nl-BE" sz="1662" dirty="0"/>
          </a:p>
        </p:txBody>
      </p:sp>
      <p:sp>
        <p:nvSpPr>
          <p:cNvPr id="29" name="Afgeronde rechthoek 28"/>
          <p:cNvSpPr/>
          <p:nvPr/>
        </p:nvSpPr>
        <p:spPr>
          <a:xfrm>
            <a:off x="4193385" y="1130258"/>
            <a:ext cx="4950615" cy="2398453"/>
          </a:xfrm>
          <a:prstGeom prst="roundRect">
            <a:avLst/>
          </a:prstGeom>
          <a:solidFill>
            <a:schemeClr val="bg1"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62"/>
          </a:p>
        </p:txBody>
      </p:sp>
      <p:sp>
        <p:nvSpPr>
          <p:cNvPr id="13" name="Afgeronde rechthoek 12"/>
          <p:cNvSpPr/>
          <p:nvPr/>
        </p:nvSpPr>
        <p:spPr>
          <a:xfrm>
            <a:off x="5431382" y="550066"/>
            <a:ext cx="1444874" cy="449399"/>
          </a:xfrm>
          <a:prstGeom prst="roundRect">
            <a:avLst/>
          </a:prstGeom>
          <a:solidFill>
            <a:srgbClr val="CCF5FC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62"/>
          </a:p>
        </p:txBody>
      </p:sp>
    </p:spTree>
    <p:extLst>
      <p:ext uri="{BB962C8B-B14F-4D97-AF65-F5344CB8AC3E}">
        <p14:creationId xmlns:p14="http://schemas.microsoft.com/office/powerpoint/2010/main" val="40720894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773723" y="5750169"/>
            <a:ext cx="7596554" cy="0"/>
          </a:xfrm>
          <a:prstGeom prst="line">
            <a:avLst/>
          </a:prstGeom>
          <a:ln w="254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247" y="1178169"/>
            <a:ext cx="7596554" cy="4431323"/>
          </a:xfrm>
          <a:noFill/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nl-BE" sz="1662" dirty="0"/>
              <a:t>Gegevens- en informatiedeling</a:t>
            </a:r>
          </a:p>
          <a:p>
            <a:pPr algn="just"/>
            <a:r>
              <a:rPr lang="nl-BE" sz="1662" dirty="0"/>
              <a:t>tussen de ambulante zorgactoren</a:t>
            </a:r>
          </a:p>
          <a:p>
            <a:pPr algn="just"/>
            <a:r>
              <a:rPr lang="nl-BE" sz="1662" dirty="0"/>
              <a:t>tussen de ambulante sector en het ziekenhuismilieu</a:t>
            </a:r>
          </a:p>
          <a:p>
            <a:pPr algn="just"/>
            <a:r>
              <a:rPr lang="nl-BE" sz="1662" dirty="0"/>
              <a:t>met en door de patiënt en zijn entourage</a:t>
            </a:r>
          </a:p>
          <a:p>
            <a:pPr marL="0" indent="0" algn="just">
              <a:buNone/>
            </a:pPr>
            <a:r>
              <a:rPr lang="nl-NL" sz="1662" dirty="0"/>
              <a:t>over alle aspecten van de medicamenteuze behandeling van een patiënt</a:t>
            </a:r>
            <a:endParaRPr lang="en-US" sz="1662" dirty="0"/>
          </a:p>
          <a:p>
            <a:pPr marL="0" indent="0" algn="just">
              <a:buNone/>
            </a:pPr>
            <a:endParaRPr lang="nl-BE" sz="1662" dirty="0"/>
          </a:p>
          <a:p>
            <a:pPr marL="0" indent="0" algn="just">
              <a:buNone/>
            </a:pPr>
            <a:r>
              <a:rPr lang="nl-BE" sz="1662" dirty="0"/>
              <a:t>door de gegevens die in de bestaande systemen voor gegevensdeling beschikbaar zijn, virtueel te integreren</a:t>
            </a:r>
          </a:p>
          <a:p>
            <a:pPr marL="0" indent="0" algn="just">
              <a:buNone/>
            </a:pPr>
            <a:r>
              <a:rPr lang="nl-BE" sz="1662" dirty="0"/>
              <a:t>en de processen rond geneesmiddelen beter te orkestreren</a:t>
            </a:r>
          </a:p>
          <a:p>
            <a:pPr marL="0" indent="0" algn="just">
              <a:buNone/>
            </a:pPr>
            <a:endParaRPr lang="nl-BE" sz="1662" dirty="0"/>
          </a:p>
          <a:p>
            <a:pPr marL="0" indent="0" algn="just">
              <a:buNone/>
            </a:pPr>
            <a:r>
              <a:rPr lang="nl-BE" sz="1662" dirty="0"/>
              <a:t>met het oog op het verbeteren van de </a:t>
            </a:r>
            <a:r>
              <a:rPr lang="nl-BE" sz="1662" b="1" dirty="0"/>
              <a:t>kwaliteit van de zorg</a:t>
            </a:r>
            <a:endParaRPr lang="nl-BE" sz="1662" dirty="0"/>
          </a:p>
          <a:p>
            <a:pPr marL="0" indent="0" algn="just">
              <a:buNone/>
            </a:pPr>
            <a:endParaRPr lang="nl-BE" sz="1662" dirty="0"/>
          </a:p>
          <a:p>
            <a:pPr marL="0" indent="0" algn="just">
              <a:buNone/>
            </a:pPr>
            <a:endParaRPr lang="nl-BE" sz="1662" dirty="0"/>
          </a:p>
        </p:txBody>
      </p:sp>
      <p:sp>
        <p:nvSpPr>
          <p:cNvPr id="11" name="Rounded Rectangle 10"/>
          <p:cNvSpPr/>
          <p:nvPr/>
        </p:nvSpPr>
        <p:spPr>
          <a:xfrm>
            <a:off x="773723" y="615462"/>
            <a:ext cx="7525602" cy="35272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846" b="1" dirty="0">
                <a:solidFill>
                  <a:schemeClr val="bg1"/>
                </a:solidFill>
              </a:rPr>
              <a:t>VIDIS project - Objectief</a:t>
            </a:r>
            <a:endParaRPr lang="en-US" sz="1846" b="1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73723" y="4765431"/>
            <a:ext cx="7596554" cy="1183849"/>
          </a:xfrm>
          <a:prstGeom prst="roundRect">
            <a:avLst/>
          </a:prstGeom>
          <a:solidFill>
            <a:srgbClr val="C00000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585" dirty="0">
                <a:solidFill>
                  <a:schemeClr val="bg1"/>
                </a:solidFill>
              </a:rPr>
              <a:t>VIDIS is een project </a:t>
            </a:r>
          </a:p>
          <a:p>
            <a:pPr algn="ctr"/>
            <a:r>
              <a:rPr lang="nl-BE" sz="2585" dirty="0">
                <a:solidFill>
                  <a:schemeClr val="bg1"/>
                </a:solidFill>
              </a:rPr>
              <a:t>Samenbrengen relevante IT systemen</a:t>
            </a:r>
          </a:p>
          <a:p>
            <a:pPr algn="ctr"/>
            <a:r>
              <a:rPr lang="nl-BE" sz="2585" dirty="0">
                <a:solidFill>
                  <a:schemeClr val="bg1"/>
                </a:solidFill>
              </a:rPr>
              <a:t>Digitale transformatie</a:t>
            </a:r>
          </a:p>
        </p:txBody>
      </p:sp>
    </p:spTree>
    <p:extLst>
      <p:ext uri="{BB962C8B-B14F-4D97-AF65-F5344CB8AC3E}">
        <p14:creationId xmlns:p14="http://schemas.microsoft.com/office/powerpoint/2010/main" val="4606759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773723" y="5750169"/>
            <a:ext cx="7596554" cy="0"/>
          </a:xfrm>
          <a:prstGeom prst="line">
            <a:avLst/>
          </a:prstGeom>
          <a:ln w="254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773723" y="615462"/>
            <a:ext cx="7525602" cy="35272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846" b="1" dirty="0">
                <a:solidFill>
                  <a:schemeClr val="bg1"/>
                </a:solidFill>
              </a:rPr>
              <a:t>Het “medicatiedossier” als uitgangspunt voor elke actie </a:t>
            </a:r>
            <a:endParaRPr lang="en-US" sz="1846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1178169"/>
            <a:ext cx="6470526" cy="438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61846" y="2233247"/>
            <a:ext cx="1055077" cy="2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92" dirty="0"/>
              <a:t>software</a:t>
            </a:r>
            <a:endParaRPr lang="en-US" sz="1292" dirty="0"/>
          </a:p>
        </p:txBody>
      </p:sp>
    </p:spTree>
    <p:extLst>
      <p:ext uri="{BB962C8B-B14F-4D97-AF65-F5344CB8AC3E}">
        <p14:creationId xmlns:p14="http://schemas.microsoft.com/office/powerpoint/2010/main" val="24702910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773723" y="5750169"/>
            <a:ext cx="7596554" cy="0"/>
          </a:xfrm>
          <a:prstGeom prst="line">
            <a:avLst/>
          </a:prstGeom>
          <a:ln w="254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773723" y="615462"/>
            <a:ext cx="7525602" cy="35272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846" b="1" dirty="0">
                <a:solidFill>
                  <a:schemeClr val="bg1"/>
                </a:solidFill>
              </a:rPr>
              <a:t>Het “medicatiedossier” als uitgangspunt voor elke actie </a:t>
            </a:r>
            <a:endParaRPr lang="en-US" sz="1846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1178169"/>
            <a:ext cx="6470526" cy="438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638310" y="1059737"/>
            <a:ext cx="2110154" cy="1285801"/>
          </a:xfrm>
          <a:prstGeom prst="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just"/>
            <a:r>
              <a:rPr lang="nl-BE" sz="1108" dirty="0">
                <a:solidFill>
                  <a:srgbClr val="0070C0"/>
                </a:solidFill>
              </a:rPr>
              <a:t>Medicatiedossier =</a:t>
            </a:r>
          </a:p>
          <a:p>
            <a:pPr marL="0" lvl="1" algn="just"/>
            <a:r>
              <a:rPr lang="nl-BE" sz="1108" dirty="0">
                <a:solidFill>
                  <a:srgbClr val="0070C0"/>
                </a:solidFill>
              </a:rPr>
              <a:t>→ het medicatieschema </a:t>
            </a:r>
          </a:p>
          <a:p>
            <a:pPr marL="0" lvl="1" algn="just"/>
            <a:r>
              <a:rPr lang="nl-BE" sz="1108" dirty="0">
                <a:solidFill>
                  <a:srgbClr val="0070C0"/>
                </a:solidFill>
              </a:rPr>
              <a:t>→ informatie over de</a:t>
            </a:r>
          </a:p>
          <a:p>
            <a:pPr marL="0" lvl="1" algn="just"/>
            <a:r>
              <a:rPr lang="nl-BE" sz="1108" dirty="0">
                <a:solidFill>
                  <a:srgbClr val="0070C0"/>
                </a:solidFill>
              </a:rPr>
              <a:t>     terugbetalingsmachtigingen</a:t>
            </a:r>
          </a:p>
          <a:p>
            <a:pPr marL="0" lvl="1" algn="just"/>
            <a:r>
              <a:rPr lang="nl-BE" sz="1108" dirty="0">
                <a:solidFill>
                  <a:srgbClr val="0070C0"/>
                </a:solidFill>
              </a:rPr>
              <a:t>→ een therapietrouw indicator</a:t>
            </a:r>
          </a:p>
          <a:p>
            <a:pPr marL="0" lvl="1" algn="just"/>
            <a:r>
              <a:rPr lang="nl-BE" sz="1108" dirty="0">
                <a:solidFill>
                  <a:srgbClr val="0070C0"/>
                </a:solidFill>
              </a:rPr>
              <a:t>     (indicatie qua aflevering)</a:t>
            </a:r>
          </a:p>
          <a:p>
            <a:pPr marL="0" lvl="1" algn="just"/>
            <a:r>
              <a:rPr lang="nl-BE" sz="1108" dirty="0">
                <a:solidFill>
                  <a:srgbClr val="0070C0"/>
                </a:solidFill>
              </a:rPr>
              <a:t>→ dagboeknotities </a:t>
            </a:r>
            <a:r>
              <a:rPr lang="nl-BE" sz="1108" dirty="0"/>
              <a:t> </a:t>
            </a:r>
            <a:endParaRPr lang="nl-BE" sz="1108" i="1" dirty="0"/>
          </a:p>
        </p:txBody>
      </p:sp>
      <p:sp>
        <p:nvSpPr>
          <p:cNvPr id="2" name="TextBox 1"/>
          <p:cNvSpPr txBox="1"/>
          <p:nvPr/>
        </p:nvSpPr>
        <p:spPr>
          <a:xfrm>
            <a:off x="2461846" y="2233247"/>
            <a:ext cx="1055077" cy="2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92" dirty="0"/>
              <a:t>software</a:t>
            </a:r>
            <a:endParaRPr lang="en-US" sz="1292" dirty="0"/>
          </a:p>
        </p:txBody>
      </p:sp>
      <p:sp>
        <p:nvSpPr>
          <p:cNvPr id="10" name="TextBox 9"/>
          <p:cNvSpPr txBox="1"/>
          <p:nvPr/>
        </p:nvSpPr>
        <p:spPr>
          <a:xfrm>
            <a:off x="5326966" y="1248509"/>
            <a:ext cx="1055077" cy="2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92" dirty="0">
                <a:solidFill>
                  <a:srgbClr val="FF0000"/>
                </a:solidFill>
              </a:rPr>
              <a:t>PHV</a:t>
            </a:r>
            <a:endParaRPr lang="en-US" sz="1292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54131" y="2233247"/>
            <a:ext cx="1546496" cy="262829"/>
          </a:xfrm>
          <a:prstGeom prst="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nl-BE" sz="1108" dirty="0">
                <a:solidFill>
                  <a:srgbClr val="FF0000"/>
                </a:solidFill>
              </a:rPr>
              <a:t>Actieve partner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EE1C1C3A-08FA-44AB-82AD-9295EE82FF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638" y="1109414"/>
            <a:ext cx="1055077" cy="59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48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4FF532DB-3A1B-4A24-857A-8AEE69AFA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E505-C8AA-43B6-8ADD-CD1D14E5493C}" type="slidenum">
              <a:rPr lang="en-US" altLang="en-US" smtClean="0"/>
              <a:pPr/>
              <a:t>33</a:t>
            </a:fld>
            <a:endParaRPr lang="en-US" altLang="en-US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AE90A16E-92A2-4767-8F48-04C056E0F51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5" t="7274" r="9615" b="9700"/>
          <a:stretch/>
        </p:blipFill>
        <p:spPr bwMode="auto">
          <a:xfrm>
            <a:off x="354751" y="1193460"/>
            <a:ext cx="8244890" cy="48441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ounded Rectangle 10">
            <a:extLst>
              <a:ext uri="{FF2B5EF4-FFF2-40B4-BE49-F238E27FC236}">
                <a16:creationId xmlns:a16="http://schemas.microsoft.com/office/drawing/2014/main" id="{1CDA1A77-ACD9-4291-84F2-0BD26AEAD5CE}"/>
              </a:ext>
            </a:extLst>
          </p:cNvPr>
          <p:cNvSpPr/>
          <p:nvPr/>
        </p:nvSpPr>
        <p:spPr>
          <a:xfrm>
            <a:off x="773723" y="615462"/>
            <a:ext cx="7525602" cy="35272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846" b="1" dirty="0">
                <a:solidFill>
                  <a:schemeClr val="bg1"/>
                </a:solidFill>
              </a:rPr>
              <a:t>Het “medicatiedossier” als uitgangspunt voor  “</a:t>
            </a:r>
            <a:r>
              <a:rPr lang="nl-BE" sz="1846" b="1" dirty="0" err="1">
                <a:solidFill>
                  <a:schemeClr val="bg1"/>
                </a:solidFill>
              </a:rPr>
              <a:t>patient</a:t>
            </a:r>
            <a:r>
              <a:rPr lang="nl-BE" sz="1846" b="1" dirty="0">
                <a:solidFill>
                  <a:schemeClr val="bg1"/>
                </a:solidFill>
              </a:rPr>
              <a:t> first” </a:t>
            </a:r>
            <a:endParaRPr lang="en-US" sz="1846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3539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6330461" y="1037493"/>
            <a:ext cx="2110154" cy="47830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rnd" cmpd="sng" algn="ctr">
            <a:solidFill>
              <a:srgbClr val="7030A0"/>
            </a:solidFill>
            <a:prstDash val="dash"/>
          </a:ln>
          <a:effectLst/>
        </p:spPr>
        <p:txBody>
          <a:bodyPr vert="horz" rtlCol="0" anchor="b"/>
          <a:lstStyle/>
          <a:p>
            <a:pPr algn="ctr" defTabSz="844083">
              <a:defRPr/>
            </a:pPr>
            <a:r>
              <a:rPr lang="en-US" sz="1108" kern="0" dirty="0">
                <a:solidFill>
                  <a:sysClr val="windowText" lastClr="000000"/>
                </a:solidFill>
                <a:latin typeface="Calibri"/>
              </a:rPr>
              <a:t>Medication folder view</a:t>
            </a:r>
          </a:p>
        </p:txBody>
      </p:sp>
      <p:grpSp>
        <p:nvGrpSpPr>
          <p:cNvPr id="143" name="Group 142"/>
          <p:cNvGrpSpPr/>
          <p:nvPr/>
        </p:nvGrpSpPr>
        <p:grpSpPr>
          <a:xfrm>
            <a:off x="1158080" y="1344384"/>
            <a:ext cx="577402" cy="631634"/>
            <a:chOff x="754265" y="2570640"/>
            <a:chExt cx="625519" cy="684270"/>
          </a:xfrm>
        </p:grpSpPr>
        <p:sp>
          <p:nvSpPr>
            <p:cNvPr id="144" name="TextBox 143"/>
            <p:cNvSpPr txBox="1"/>
            <p:nvPr/>
          </p:nvSpPr>
          <p:spPr>
            <a:xfrm>
              <a:off x="754265" y="3031863"/>
              <a:ext cx="625519" cy="2230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44083">
                <a:defRPr/>
              </a:pPr>
              <a:r>
                <a:rPr lang="en-US" sz="738" kern="0">
                  <a:solidFill>
                    <a:sysClr val="windowText" lastClr="000000"/>
                  </a:solidFill>
                </a:rPr>
                <a:t>Prescriber</a:t>
              </a:r>
            </a:p>
          </p:txBody>
        </p:sp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2570640"/>
              <a:ext cx="461223" cy="461223"/>
            </a:xfrm>
            <a:prstGeom prst="rect">
              <a:avLst/>
            </a:prstGeom>
          </p:spPr>
        </p:pic>
      </p:grpSp>
      <p:grpSp>
        <p:nvGrpSpPr>
          <p:cNvPr id="146" name="Group 145"/>
          <p:cNvGrpSpPr/>
          <p:nvPr/>
        </p:nvGrpSpPr>
        <p:grpSpPr>
          <a:xfrm>
            <a:off x="1189597" y="4818286"/>
            <a:ext cx="614271" cy="739619"/>
            <a:chOff x="1668182" y="2940313"/>
            <a:chExt cx="665461" cy="801254"/>
          </a:xfrm>
        </p:grpSpPr>
        <p:sp>
          <p:nvSpPr>
            <p:cNvPr id="147" name="TextBox 146"/>
            <p:cNvSpPr txBox="1"/>
            <p:nvPr/>
          </p:nvSpPr>
          <p:spPr>
            <a:xfrm>
              <a:off x="1668182" y="3395501"/>
              <a:ext cx="665461" cy="346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44083">
                <a:defRPr/>
              </a:pPr>
              <a:r>
                <a:rPr lang="en-US" sz="738" kern="0" dirty="0">
                  <a:solidFill>
                    <a:sysClr val="windowText" lastClr="000000"/>
                  </a:solidFill>
                </a:rPr>
                <a:t>Dispensary</a:t>
              </a:r>
            </a:p>
            <a:p>
              <a:pPr defTabSz="844083">
                <a:defRPr/>
              </a:pPr>
              <a:r>
                <a:rPr lang="en-US" sz="738" kern="0" dirty="0">
                  <a:solidFill>
                    <a:sysClr val="windowText" lastClr="000000"/>
                  </a:solidFill>
                </a:rPr>
                <a:t>pharmacist</a:t>
              </a:r>
            </a:p>
          </p:txBody>
        </p:sp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369" y="2940313"/>
              <a:ext cx="461224" cy="461224"/>
            </a:xfrm>
            <a:prstGeom prst="rect">
              <a:avLst/>
            </a:prstGeom>
          </p:spPr>
        </p:pic>
      </p:grpSp>
      <p:sp>
        <p:nvSpPr>
          <p:cNvPr id="155" name="TextBox 154"/>
          <p:cNvSpPr txBox="1"/>
          <p:nvPr/>
        </p:nvSpPr>
        <p:spPr>
          <a:xfrm rot="872209">
            <a:off x="4340727" y="2340145"/>
            <a:ext cx="1463879" cy="191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>
              <a:defRPr/>
            </a:pPr>
            <a:r>
              <a:rPr lang="en-US" sz="646" kern="0" dirty="0"/>
              <a:t>2.b. Create order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3842357" y="1669344"/>
            <a:ext cx="2079415" cy="191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44083">
              <a:defRPr/>
            </a:pPr>
            <a:r>
              <a:rPr lang="en-US" sz="646" kern="0" dirty="0"/>
              <a:t>2.a. Adapt the medication scheme (if needed) &amp; update </a:t>
            </a:r>
          </a:p>
        </p:txBody>
      </p:sp>
      <p:sp>
        <p:nvSpPr>
          <p:cNvPr id="178" name="TextBox 177"/>
          <p:cNvSpPr txBox="1"/>
          <p:nvPr/>
        </p:nvSpPr>
        <p:spPr>
          <a:xfrm rot="19452918">
            <a:off x="3314223" y="3422011"/>
            <a:ext cx="1923925" cy="191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44083">
              <a:defRPr/>
            </a:pPr>
            <a:r>
              <a:rPr lang="nl-BE" sz="646" kern="0" dirty="0">
                <a:solidFill>
                  <a:sysClr val="windowText" lastClr="000000"/>
                </a:solidFill>
              </a:rPr>
              <a:t>4.c. </a:t>
            </a:r>
            <a:r>
              <a:rPr lang="nl-BE" sz="646" kern="0" dirty="0" err="1">
                <a:solidFill>
                  <a:sysClr val="windowText" lastClr="000000"/>
                </a:solidFill>
              </a:rPr>
              <a:t>Adapt</a:t>
            </a:r>
            <a:r>
              <a:rPr lang="nl-BE" sz="646" kern="0" dirty="0">
                <a:solidFill>
                  <a:sysClr val="windowText" lastClr="000000"/>
                </a:solidFill>
              </a:rPr>
              <a:t> </a:t>
            </a:r>
            <a:r>
              <a:rPr lang="nl-BE" sz="646" kern="0" dirty="0" err="1">
                <a:solidFill>
                  <a:sysClr val="windowText" lastClr="000000"/>
                </a:solidFill>
              </a:rPr>
              <a:t>medication</a:t>
            </a:r>
            <a:r>
              <a:rPr lang="nl-BE" sz="646" kern="0" dirty="0">
                <a:solidFill>
                  <a:sysClr val="windowText" lastClr="000000"/>
                </a:solidFill>
              </a:rPr>
              <a:t> </a:t>
            </a:r>
            <a:r>
              <a:rPr lang="nl-BE" sz="646" kern="0" dirty="0" err="1">
                <a:solidFill>
                  <a:sysClr val="windowText" lastClr="000000"/>
                </a:solidFill>
              </a:rPr>
              <a:t>scheme</a:t>
            </a:r>
            <a:r>
              <a:rPr lang="nl-BE" sz="646" kern="0" dirty="0">
                <a:solidFill>
                  <a:sysClr val="windowText" lastClr="000000"/>
                </a:solidFill>
              </a:rPr>
              <a:t> &amp; update (</a:t>
            </a:r>
            <a:r>
              <a:rPr lang="nl-BE" sz="646" kern="0" dirty="0" err="1">
                <a:solidFill>
                  <a:sysClr val="windowText" lastClr="000000"/>
                </a:solidFill>
              </a:rPr>
              <a:t>if</a:t>
            </a:r>
            <a:r>
              <a:rPr lang="nl-BE" sz="646" kern="0" dirty="0">
                <a:solidFill>
                  <a:sysClr val="windowText" lastClr="000000"/>
                </a:solidFill>
              </a:rPr>
              <a:t> </a:t>
            </a:r>
            <a:r>
              <a:rPr lang="nl-BE" sz="646" kern="0" dirty="0" err="1">
                <a:solidFill>
                  <a:sysClr val="windowText" lastClr="000000"/>
                </a:solidFill>
              </a:rPr>
              <a:t>needed</a:t>
            </a:r>
            <a:r>
              <a:rPr lang="nl-BE" sz="646" kern="0" dirty="0">
                <a:solidFill>
                  <a:sysClr val="windowText" lastClr="000000"/>
                </a:solidFill>
              </a:rPr>
              <a:t>)</a:t>
            </a:r>
            <a:endParaRPr lang="en-US" sz="646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188" name="Straight Arrow Connector 187"/>
          <p:cNvCxnSpPr/>
          <p:nvPr/>
        </p:nvCxnSpPr>
        <p:spPr>
          <a:xfrm>
            <a:off x="2391508" y="1639166"/>
            <a:ext cx="4620323" cy="1140669"/>
          </a:xfrm>
          <a:prstGeom prst="straightConnector1">
            <a:avLst/>
          </a:prstGeom>
          <a:noFill/>
          <a:ln w="25400" cap="rnd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sp>
        <p:nvSpPr>
          <p:cNvPr id="189" name="TextBox 188"/>
          <p:cNvSpPr txBox="1"/>
          <p:nvPr/>
        </p:nvSpPr>
        <p:spPr>
          <a:xfrm rot="20458555">
            <a:off x="4581673" y="3430656"/>
            <a:ext cx="1329231" cy="191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>
              <a:defRPr/>
            </a:pPr>
            <a:r>
              <a:rPr lang="en-US" sz="646" kern="0" dirty="0"/>
              <a:t>4.a. Execute order</a:t>
            </a:r>
          </a:p>
        </p:txBody>
      </p:sp>
      <p:cxnSp>
        <p:nvCxnSpPr>
          <p:cNvPr id="156" name="Straight Arrow Connector 155"/>
          <p:cNvCxnSpPr>
            <a:endCxn id="84" idx="1"/>
          </p:cNvCxnSpPr>
          <p:nvPr/>
        </p:nvCxnSpPr>
        <p:spPr>
          <a:xfrm>
            <a:off x="2098362" y="1639165"/>
            <a:ext cx="4409289" cy="1"/>
          </a:xfrm>
          <a:prstGeom prst="straightConnector1">
            <a:avLst/>
          </a:prstGeom>
          <a:noFill/>
          <a:ln w="25400" cap="rnd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cxnSp>
        <p:nvCxnSpPr>
          <p:cNvPr id="173" name="Straight Arrow Connector 172"/>
          <p:cNvCxnSpPr/>
          <p:nvPr/>
        </p:nvCxnSpPr>
        <p:spPr>
          <a:xfrm flipV="1">
            <a:off x="2094060" y="2956752"/>
            <a:ext cx="4955880" cy="1835228"/>
          </a:xfrm>
          <a:prstGeom prst="straightConnector1">
            <a:avLst/>
          </a:prstGeom>
          <a:noFill/>
          <a:ln w="25400" cap="rnd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sp>
        <p:nvSpPr>
          <p:cNvPr id="72" name="Rounded Rectangle 71"/>
          <p:cNvSpPr/>
          <p:nvPr/>
        </p:nvSpPr>
        <p:spPr>
          <a:xfrm>
            <a:off x="773723" y="614432"/>
            <a:ext cx="7525602" cy="35272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846" b="1" dirty="0">
                <a:solidFill>
                  <a:schemeClr val="bg1"/>
                </a:solidFill>
              </a:rPr>
              <a:t>Basisprocessen voorschrijven en afleveren (ambulant)</a:t>
            </a:r>
            <a:endParaRPr lang="en-US" sz="1846" b="1" dirty="0">
              <a:solidFill>
                <a:schemeClr val="bg1"/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773723" y="5890846"/>
            <a:ext cx="7596554" cy="0"/>
          </a:xfrm>
          <a:prstGeom prst="line">
            <a:avLst/>
          </a:prstGeom>
          <a:ln w="254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2039030" y="1334771"/>
            <a:ext cx="4150753" cy="0"/>
          </a:xfrm>
          <a:prstGeom prst="straightConnector1">
            <a:avLst/>
          </a:prstGeom>
          <a:noFill/>
          <a:ln w="25400" cap="rnd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2984450" y="1137530"/>
            <a:ext cx="1426994" cy="191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44083">
              <a:defRPr/>
            </a:pPr>
            <a:r>
              <a:rPr lang="en-US" sz="646" kern="0" dirty="0">
                <a:solidFill>
                  <a:sysClr val="windowText" lastClr="000000"/>
                </a:solidFill>
              </a:rPr>
              <a:t>1.Consult the medication folder view</a:t>
            </a: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652" y="1107832"/>
            <a:ext cx="948226" cy="106266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  <a:effectLst>
            <a:glow>
              <a:schemeClr val="bg1">
                <a:alpha val="0"/>
              </a:schemeClr>
            </a:glow>
            <a:outerShdw sx="200000" sy="200000" algn="ctr" rotWithShape="0">
              <a:schemeClr val="bg1">
                <a:alpha val="0"/>
              </a:schemeClr>
            </a:outerShdw>
            <a:softEdge rad="50800"/>
          </a:effectLst>
        </p:spPr>
      </p:pic>
      <p:sp>
        <p:nvSpPr>
          <p:cNvPr id="85" name="Rectangle 84"/>
          <p:cNvSpPr/>
          <p:nvPr/>
        </p:nvSpPr>
        <p:spPr>
          <a:xfrm>
            <a:off x="6562485" y="1297925"/>
            <a:ext cx="815926" cy="808892"/>
          </a:xfrm>
          <a:prstGeom prst="rect">
            <a:avLst/>
          </a:prstGeom>
          <a:solidFill>
            <a:srgbClr val="C0504D">
              <a:alpha val="5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BE" sz="831" b="1"/>
              <a:t>MEDICATIE</a:t>
            </a:r>
          </a:p>
          <a:p>
            <a:pPr algn="ctr"/>
            <a:r>
              <a:rPr lang="nl-BE" sz="831" b="1"/>
              <a:t>SCHEMA</a:t>
            </a: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552" y="1138011"/>
            <a:ext cx="948226" cy="106266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  <a:effectLst>
            <a:glow>
              <a:schemeClr val="bg1">
                <a:alpha val="0"/>
              </a:schemeClr>
            </a:glow>
            <a:outerShdw sx="200000" sy="200000" algn="ctr" rotWithShape="0">
              <a:schemeClr val="bg1">
                <a:alpha val="0"/>
              </a:schemeClr>
            </a:outerShdw>
            <a:softEdge rad="50800"/>
          </a:effectLst>
        </p:spPr>
      </p:pic>
      <p:sp>
        <p:nvSpPr>
          <p:cNvPr id="87" name="Rectangle 86"/>
          <p:cNvSpPr/>
          <p:nvPr/>
        </p:nvSpPr>
        <p:spPr>
          <a:xfrm>
            <a:off x="7516267" y="1311585"/>
            <a:ext cx="794825" cy="815250"/>
          </a:xfrm>
          <a:prstGeom prst="rect">
            <a:avLst/>
          </a:prstGeom>
          <a:solidFill>
            <a:srgbClr val="FF6600">
              <a:alpha val="5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923" b="1"/>
              <a:t>DAGBOEK</a:t>
            </a:r>
          </a:p>
        </p:txBody>
      </p:sp>
      <p:sp>
        <p:nvSpPr>
          <p:cNvPr id="88" name="Can 87"/>
          <p:cNvSpPr/>
          <p:nvPr/>
        </p:nvSpPr>
        <p:spPr>
          <a:xfrm>
            <a:off x="7100927" y="3356808"/>
            <a:ext cx="721108" cy="974574"/>
          </a:xfrm>
          <a:prstGeom prst="can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92" b="1" dirty="0"/>
              <a:t>GFD</a:t>
            </a:r>
          </a:p>
        </p:txBody>
      </p:sp>
      <p:sp>
        <p:nvSpPr>
          <p:cNvPr id="89" name="Can 88"/>
          <p:cNvSpPr/>
          <p:nvPr/>
        </p:nvSpPr>
        <p:spPr>
          <a:xfrm>
            <a:off x="7112267" y="4484077"/>
            <a:ext cx="721108" cy="973662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923" b="1" dirty="0"/>
              <a:t>DB Akkoorden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7087781" y="2244979"/>
            <a:ext cx="719788" cy="973007"/>
            <a:chOff x="6192180" y="2611849"/>
            <a:chExt cx="654334" cy="675777"/>
          </a:xfrm>
        </p:grpSpPr>
        <p:sp>
          <p:nvSpPr>
            <p:cNvPr id="96" name="Oval 95"/>
            <p:cNvSpPr/>
            <p:nvPr/>
          </p:nvSpPr>
          <p:spPr>
            <a:xfrm>
              <a:off x="6496487" y="292687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662"/>
            </a:p>
          </p:txBody>
        </p:sp>
        <p:sp>
          <p:nvSpPr>
            <p:cNvPr id="97" name="Can 96"/>
            <p:cNvSpPr/>
            <p:nvPr/>
          </p:nvSpPr>
          <p:spPr>
            <a:xfrm>
              <a:off x="6192180" y="2611849"/>
              <a:ext cx="654334" cy="675777"/>
            </a:xfrm>
            <a:prstGeom prst="ca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BE" sz="1108" b="1"/>
                <a:t>Recip-e</a:t>
              </a:r>
            </a:p>
          </p:txBody>
        </p:sp>
      </p:grpSp>
      <p:sp>
        <p:nvSpPr>
          <p:cNvPr id="98" name="Rectangle 97"/>
          <p:cNvSpPr/>
          <p:nvPr/>
        </p:nvSpPr>
        <p:spPr>
          <a:xfrm>
            <a:off x="7087781" y="2375387"/>
            <a:ext cx="719788" cy="808892"/>
          </a:xfrm>
          <a:prstGeom prst="rect">
            <a:avLst/>
          </a:prstGeom>
          <a:solidFill>
            <a:srgbClr val="C0504D">
              <a:alpha val="5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nl-BE" sz="646" b="1" dirty="0"/>
          </a:p>
        </p:txBody>
      </p:sp>
      <p:cxnSp>
        <p:nvCxnSpPr>
          <p:cNvPr id="99" name="Straight Arrow Connector 98"/>
          <p:cNvCxnSpPr/>
          <p:nvPr/>
        </p:nvCxnSpPr>
        <p:spPr>
          <a:xfrm flipH="1" flipV="1">
            <a:off x="2039030" y="5191254"/>
            <a:ext cx="4150752" cy="5294"/>
          </a:xfrm>
          <a:prstGeom prst="straightConnector1">
            <a:avLst/>
          </a:prstGeom>
          <a:noFill/>
          <a:ln w="25400" cap="rnd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01" name="TextBox 100"/>
          <p:cNvSpPr txBox="1"/>
          <p:nvPr/>
        </p:nvSpPr>
        <p:spPr>
          <a:xfrm>
            <a:off x="3202023" y="5212431"/>
            <a:ext cx="1446230" cy="191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44083">
              <a:defRPr/>
            </a:pPr>
            <a:r>
              <a:rPr lang="en-US" sz="646" kern="0" dirty="0">
                <a:solidFill>
                  <a:sysClr val="windowText" lastClr="000000"/>
                </a:solidFill>
              </a:rPr>
              <a:t>3. Consult the medication folder view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1225759" y="2883072"/>
            <a:ext cx="546123" cy="751880"/>
            <a:chOff x="4278724" y="4631429"/>
            <a:chExt cx="591633" cy="814536"/>
          </a:xfrm>
        </p:grpSpPr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4357" y="4631429"/>
              <a:ext cx="576000" cy="576000"/>
            </a:xfrm>
            <a:prstGeom prst="rect">
              <a:avLst/>
            </a:prstGeom>
          </p:spPr>
        </p:pic>
        <p:sp>
          <p:nvSpPr>
            <p:cNvPr id="104" name="TextBox 103"/>
            <p:cNvSpPr txBox="1"/>
            <p:nvPr/>
          </p:nvSpPr>
          <p:spPr>
            <a:xfrm>
              <a:off x="4278724" y="5207428"/>
              <a:ext cx="535216" cy="238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44083">
                <a:defRPr/>
              </a:pPr>
              <a:r>
                <a:rPr lang="en-US" sz="831" kern="0" dirty="0">
                  <a:solidFill>
                    <a:sysClr val="windowText" lastClr="000000"/>
                  </a:solidFill>
                </a:rPr>
                <a:t>Patient</a:t>
              </a:r>
            </a:p>
          </p:txBody>
        </p:sp>
      </p:grpSp>
      <p:sp>
        <p:nvSpPr>
          <p:cNvPr id="125" name="TextBox 124"/>
          <p:cNvSpPr txBox="1"/>
          <p:nvPr/>
        </p:nvSpPr>
        <p:spPr>
          <a:xfrm rot="21156426">
            <a:off x="4685118" y="3911672"/>
            <a:ext cx="1329231" cy="191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>
              <a:defRPr/>
            </a:pPr>
            <a:r>
              <a:rPr lang="en-US" sz="646" kern="0" dirty="0"/>
              <a:t>4.b. Register delivery</a:t>
            </a:r>
          </a:p>
        </p:txBody>
      </p:sp>
      <p:cxnSp>
        <p:nvCxnSpPr>
          <p:cNvPr id="126" name="Straight Arrow Connector 125"/>
          <p:cNvCxnSpPr/>
          <p:nvPr/>
        </p:nvCxnSpPr>
        <p:spPr>
          <a:xfrm flipV="1">
            <a:off x="3202023" y="3909024"/>
            <a:ext cx="3809808" cy="487287"/>
          </a:xfrm>
          <a:prstGeom prst="straightConnector1">
            <a:avLst/>
          </a:prstGeom>
          <a:noFill/>
          <a:ln w="25400" cap="rnd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cxnSp>
        <p:nvCxnSpPr>
          <p:cNvPr id="129" name="Straight Arrow Connector 128"/>
          <p:cNvCxnSpPr/>
          <p:nvPr/>
        </p:nvCxnSpPr>
        <p:spPr>
          <a:xfrm flipV="1">
            <a:off x="3202024" y="2126836"/>
            <a:ext cx="3305628" cy="2269475"/>
          </a:xfrm>
          <a:prstGeom prst="straightConnector1">
            <a:avLst/>
          </a:prstGeom>
          <a:noFill/>
          <a:ln w="25400" cap="rnd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cxnSp>
        <p:nvCxnSpPr>
          <p:cNvPr id="171" name="Straight Arrow Connector 170"/>
          <p:cNvCxnSpPr/>
          <p:nvPr/>
        </p:nvCxnSpPr>
        <p:spPr>
          <a:xfrm flipV="1">
            <a:off x="2098362" y="3224795"/>
            <a:ext cx="1821502" cy="8646"/>
          </a:xfrm>
          <a:prstGeom prst="straightConnector1">
            <a:avLst/>
          </a:prstGeom>
          <a:noFill/>
          <a:ln w="25400" cap="rnd" cmpd="sng" algn="ctr">
            <a:solidFill>
              <a:schemeClr val="tx2">
                <a:lumMod val="60000"/>
                <a:lumOff val="40000"/>
              </a:schemeClr>
            </a:solidFill>
            <a:prstDash val="solid"/>
            <a:tailEnd type="arrow"/>
          </a:ln>
          <a:effectLst/>
        </p:spPr>
      </p:cxnSp>
      <p:cxnSp>
        <p:nvCxnSpPr>
          <p:cNvPr id="172" name="Straight Arrow Connector 171"/>
          <p:cNvCxnSpPr/>
          <p:nvPr/>
        </p:nvCxnSpPr>
        <p:spPr>
          <a:xfrm flipH="1">
            <a:off x="2094060" y="3135135"/>
            <a:ext cx="1748297" cy="0"/>
          </a:xfrm>
          <a:prstGeom prst="straightConnector1">
            <a:avLst/>
          </a:prstGeom>
          <a:noFill/>
          <a:ln w="25400" cap="rnd" cmpd="sng" algn="ctr">
            <a:solidFill>
              <a:schemeClr val="tx2">
                <a:lumMod val="60000"/>
                <a:lumOff val="40000"/>
              </a:schemeClr>
            </a:solidFill>
            <a:prstDash val="soli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>
          <a:xfrm flipV="1">
            <a:off x="4593001" y="1854008"/>
            <a:ext cx="3320679" cy="316490"/>
          </a:xfrm>
          <a:prstGeom prst="straightConnector1">
            <a:avLst/>
          </a:prstGeom>
          <a:noFill/>
          <a:ln w="25400" cap="rnd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sp>
        <p:nvSpPr>
          <p:cNvPr id="44" name="TextBox 43"/>
          <p:cNvSpPr txBox="1"/>
          <p:nvPr/>
        </p:nvSpPr>
        <p:spPr>
          <a:xfrm rot="21239112">
            <a:off x="4956947" y="1873141"/>
            <a:ext cx="1329231" cy="191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>
              <a:defRPr/>
            </a:pPr>
            <a:r>
              <a:rPr lang="en-US" sz="646" kern="0" dirty="0"/>
              <a:t>2.c. Register note (if needed)</a:t>
            </a:r>
          </a:p>
        </p:txBody>
      </p:sp>
      <p:sp>
        <p:nvSpPr>
          <p:cNvPr id="45" name="TextBox 44"/>
          <p:cNvSpPr txBox="1"/>
          <p:nvPr/>
        </p:nvSpPr>
        <p:spPr>
          <a:xfrm rot="20324844">
            <a:off x="5193316" y="2795162"/>
            <a:ext cx="1329231" cy="191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>
              <a:defRPr/>
            </a:pPr>
            <a:r>
              <a:rPr lang="en-US" sz="646" kern="0" dirty="0"/>
              <a:t>4.d. Register note (if needed)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5228412" y="2012255"/>
            <a:ext cx="2579159" cy="1002804"/>
          </a:xfrm>
          <a:prstGeom prst="straightConnector1">
            <a:avLst/>
          </a:prstGeom>
          <a:noFill/>
          <a:ln w="25400" cap="rnd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sp>
        <p:nvSpPr>
          <p:cNvPr id="3" name="Pijl: omlaag 2">
            <a:extLst>
              <a:ext uri="{FF2B5EF4-FFF2-40B4-BE49-F238E27FC236}">
                <a16:creationId xmlns:a16="http://schemas.microsoft.com/office/drawing/2014/main" id="{0B20EFC5-DD25-4704-9DAF-9665850C3D36}"/>
              </a:ext>
            </a:extLst>
          </p:cNvPr>
          <p:cNvSpPr/>
          <p:nvPr/>
        </p:nvSpPr>
        <p:spPr>
          <a:xfrm>
            <a:off x="6759613" y="235334"/>
            <a:ext cx="352654" cy="95803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330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773723" y="5750169"/>
            <a:ext cx="7596554" cy="0"/>
          </a:xfrm>
          <a:prstGeom prst="line">
            <a:avLst/>
          </a:prstGeom>
          <a:ln w="254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247" y="1178169"/>
            <a:ext cx="7596554" cy="4501662"/>
          </a:xfrm>
          <a:noFill/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nl-BE" sz="1477" dirty="0"/>
          </a:p>
          <a:p>
            <a:pPr marL="0" indent="0" algn="just">
              <a:buNone/>
            </a:pPr>
            <a:endParaRPr lang="nl-BE" sz="1477" dirty="0"/>
          </a:p>
        </p:txBody>
      </p:sp>
      <p:sp>
        <p:nvSpPr>
          <p:cNvPr id="11" name="Rounded Rectangle 10"/>
          <p:cNvSpPr/>
          <p:nvPr/>
        </p:nvSpPr>
        <p:spPr>
          <a:xfrm>
            <a:off x="773723" y="396982"/>
            <a:ext cx="7525602" cy="58374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nl-BE" sz="2800" b="1" dirty="0">
                <a:solidFill>
                  <a:schemeClr val="bg1"/>
                </a:solidFill>
              </a:rPr>
              <a:t>Voorschrijven</a:t>
            </a:r>
            <a:r>
              <a:rPr lang="nl-BE" sz="1846" b="1" dirty="0">
                <a:solidFill>
                  <a:schemeClr val="bg1"/>
                </a:solidFill>
              </a:rPr>
              <a:t> van een medicamenteuze behandeling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73723" y="1178169"/>
          <a:ext cx="7525602" cy="2816322"/>
        </p:xfrm>
        <a:graphic>
          <a:graphicData uri="http://schemas.openxmlformats.org/drawingml/2006/table">
            <a:tbl>
              <a:tblPr firstRow="1" firstCol="1" bandRow="1"/>
              <a:tblGrid>
                <a:gridCol w="832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5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02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2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23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97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01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01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81354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MEDICATIESCHEMA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Indicatie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Verantwoordelijke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Identificatie geneesmiddel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Dosis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Farmaceutische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/galenische vorm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Toedienings-weg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Posologie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Duur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Geldig tot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hoge bloeddruk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Dr H (Huisarts)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Moxonidine EG 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0,4 mg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tablet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oraal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‘s morgens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∞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hartfalen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Dr H (Huisarts)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Lisinopril Teva 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 mg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tablet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oraal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per dag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∞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water-retentie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Dr H (Huisarts)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Hygroton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tablet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oraal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per dag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∞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osteoporose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Dr H (Huisarts)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Fosamax 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 mg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tablet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oraal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per dag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∞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botverlies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/fracturen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Dr H (Huisarts)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Sandoz Calcium D 3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bruistablet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oraal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per dag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∞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4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slapeloos-heid</a:t>
                      </a:r>
                      <a:endParaRPr lang="en-US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Dr H (Huisarts)</a:t>
                      </a:r>
                      <a:endParaRPr lang="en-US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Noctamid</a:t>
                      </a:r>
                      <a:r>
                        <a:rPr lang="nl-B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en-US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mg</a:t>
                      </a:r>
                      <a:endParaRPr lang="en-US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tablet</a:t>
                      </a:r>
                      <a:endParaRPr lang="en-US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oraal</a:t>
                      </a:r>
                      <a:endParaRPr lang="en-US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‘s avonds</a:t>
                      </a:r>
                      <a:endParaRPr lang="en-US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week</a:t>
                      </a:r>
                      <a:endParaRPr lang="en-US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25/06/2018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179512" y="3780692"/>
            <a:ext cx="558735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12">
            <a:extLst>
              <a:ext uri="{FF2B5EF4-FFF2-40B4-BE49-F238E27FC236}">
                <a16:creationId xmlns:a16="http://schemas.microsoft.com/office/drawing/2014/main" id="{62453A0C-17E3-41FC-A30E-1271BF934ABF}"/>
              </a:ext>
            </a:extLst>
          </p:cNvPr>
          <p:cNvCxnSpPr>
            <a:cxnSpLocks/>
          </p:cNvCxnSpPr>
          <p:nvPr/>
        </p:nvCxnSpPr>
        <p:spPr>
          <a:xfrm flipH="1">
            <a:off x="8299325" y="3780692"/>
            <a:ext cx="665163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6565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773723" y="5750169"/>
            <a:ext cx="7596554" cy="0"/>
          </a:xfrm>
          <a:prstGeom prst="line">
            <a:avLst/>
          </a:prstGeom>
          <a:ln w="254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247" y="1178169"/>
            <a:ext cx="7596554" cy="4501662"/>
          </a:xfrm>
          <a:noFill/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nl-BE" sz="1477" dirty="0"/>
          </a:p>
          <a:p>
            <a:pPr marL="0" indent="0" algn="just">
              <a:buNone/>
            </a:pPr>
            <a:endParaRPr lang="nl-BE" sz="1477" dirty="0"/>
          </a:p>
        </p:txBody>
      </p:sp>
      <p:sp>
        <p:nvSpPr>
          <p:cNvPr id="11" name="Rounded Rectangle 10"/>
          <p:cNvSpPr/>
          <p:nvPr/>
        </p:nvSpPr>
        <p:spPr>
          <a:xfrm>
            <a:off x="773723" y="396982"/>
            <a:ext cx="7525602" cy="58374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nl-BE" sz="2800" b="1" dirty="0">
                <a:solidFill>
                  <a:schemeClr val="bg1"/>
                </a:solidFill>
              </a:rPr>
              <a:t>Verlengen</a:t>
            </a:r>
            <a:r>
              <a:rPr lang="nl-BE" sz="1846" b="1" dirty="0">
                <a:solidFill>
                  <a:schemeClr val="bg1"/>
                </a:solidFill>
              </a:rPr>
              <a:t> van een medicamenteuze behandeling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820076"/>
              </p:ext>
            </p:extLst>
          </p:nvPr>
        </p:nvGraphicFramePr>
        <p:xfrm>
          <a:off x="1619672" y="1178168"/>
          <a:ext cx="5904654" cy="3422904"/>
        </p:xfrm>
        <a:graphic>
          <a:graphicData uri="http://schemas.openxmlformats.org/drawingml/2006/table">
            <a:tbl>
              <a:tblPr firstRow="1" firstCol="1" bandRow="1"/>
              <a:tblGrid>
                <a:gridCol w="653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8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4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4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30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90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37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37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43254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MEDICATIESCHEMA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8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Indicatie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Verantwoordelijke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Identificatie geneesmiddel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Dosis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Farmaceutische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/galenische vorm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Toedienings-weg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Posologie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Duur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Geldig tot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hoge bloeddruk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Dr H (Huisarts)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Moxonidine EG 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0,4 mg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tablet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oraal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‘s morgens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∞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hartfalen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Dr H (Huisarts)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Lisinopril Teva 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 mg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tablet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oraal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per dag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∞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water-retentie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Dr H (Huisarts)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Hygroton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tablet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oraal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per dag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∞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osteoporose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Dr H (Huisarts)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Fosamax 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 mg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tablet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oraal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per dag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∞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botverlies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/fracturen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Dr H (Huisarts)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Sandoz Calcium D 3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bruistablet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oraal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per dag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∞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6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slapeloos-heid</a:t>
                      </a:r>
                      <a:endParaRPr lang="en-US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Dr H (Huisarts)</a:t>
                      </a:r>
                      <a:endParaRPr lang="en-US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Noctamid</a:t>
                      </a:r>
                      <a:r>
                        <a:rPr lang="nl-B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en-US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mg</a:t>
                      </a:r>
                      <a:endParaRPr lang="en-US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tablet</a:t>
                      </a:r>
                      <a:endParaRPr lang="en-US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oraal</a:t>
                      </a:r>
                      <a:endParaRPr lang="en-US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‘s avonds</a:t>
                      </a:r>
                      <a:endParaRPr lang="en-US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week</a:t>
                      </a:r>
                      <a:endParaRPr lang="en-US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25/06/2018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V="1">
            <a:off x="3165231" y="3780692"/>
            <a:ext cx="0" cy="56270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1A153E75-9527-4272-9E4B-67729D0EF8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746185"/>
              </p:ext>
            </p:extLst>
          </p:nvPr>
        </p:nvGraphicFramePr>
        <p:xfrm>
          <a:off x="882747" y="3546233"/>
          <a:ext cx="7378504" cy="1183092"/>
        </p:xfrm>
        <a:graphic>
          <a:graphicData uri="http://schemas.openxmlformats.org/drawingml/2006/table">
            <a:tbl>
              <a:tblPr firstRow="1" firstCol="1" bandRow="1"/>
              <a:tblGrid>
                <a:gridCol w="831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3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3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88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88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11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86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89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35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14178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MEDICATIESCHEMA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Indicatie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Verantwoordelijke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Identificatie geneesmiddel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Dosis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Farmaceutische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/galenische vorm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Toedienings-weg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Posologie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Duur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Geldig tot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hoge bloeddruk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Dr H (Huisarts)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Moxonidine</a:t>
                      </a: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EG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0,4 mg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tablet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oraal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‘s morgens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∞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15/06/2019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Oval 11">
            <a:extLst>
              <a:ext uri="{FF2B5EF4-FFF2-40B4-BE49-F238E27FC236}">
                <a16:creationId xmlns:a16="http://schemas.microsoft.com/office/drawing/2014/main" id="{B6FC8ACD-7976-47F5-A12B-202D9DD21A90}"/>
              </a:ext>
            </a:extLst>
          </p:cNvPr>
          <p:cNvSpPr/>
          <p:nvPr/>
        </p:nvSpPr>
        <p:spPr>
          <a:xfrm>
            <a:off x="7402025" y="4301201"/>
            <a:ext cx="1055077" cy="49236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</p:spTree>
    <p:extLst>
      <p:ext uri="{BB962C8B-B14F-4D97-AF65-F5344CB8AC3E}">
        <p14:creationId xmlns:p14="http://schemas.microsoft.com/office/powerpoint/2010/main" val="3057251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773723" y="5750169"/>
            <a:ext cx="7596554" cy="0"/>
          </a:xfrm>
          <a:prstGeom prst="line">
            <a:avLst/>
          </a:prstGeom>
          <a:ln w="254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247" y="1178169"/>
            <a:ext cx="7596554" cy="4501662"/>
          </a:xfrm>
          <a:noFill/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nl-BE" sz="1477" dirty="0"/>
          </a:p>
          <a:p>
            <a:pPr marL="0" indent="0" algn="just">
              <a:buNone/>
            </a:pPr>
            <a:endParaRPr lang="nl-BE" sz="1477" dirty="0"/>
          </a:p>
        </p:txBody>
      </p:sp>
      <p:sp>
        <p:nvSpPr>
          <p:cNvPr id="11" name="Rounded Rectangle 10"/>
          <p:cNvSpPr/>
          <p:nvPr/>
        </p:nvSpPr>
        <p:spPr>
          <a:xfrm>
            <a:off x="773723" y="396982"/>
            <a:ext cx="7525602" cy="58374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nl-BE" sz="2800" b="1" dirty="0">
                <a:solidFill>
                  <a:schemeClr val="bg1"/>
                </a:solidFill>
              </a:rPr>
              <a:t>Wijzigen</a:t>
            </a:r>
            <a:r>
              <a:rPr lang="nl-BE" sz="1846" b="1" dirty="0">
                <a:solidFill>
                  <a:schemeClr val="bg1"/>
                </a:solidFill>
              </a:rPr>
              <a:t> van een medicamenteuze behandeling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619672" y="1178168"/>
          <a:ext cx="5904654" cy="3422904"/>
        </p:xfrm>
        <a:graphic>
          <a:graphicData uri="http://schemas.openxmlformats.org/drawingml/2006/table">
            <a:tbl>
              <a:tblPr firstRow="1" firstCol="1" bandRow="1"/>
              <a:tblGrid>
                <a:gridCol w="653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8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4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4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30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90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37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37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43254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MEDICATIESCHEMA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8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Indicatie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Verantwoordelijke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Identificatie geneesmiddel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Dosis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Farmaceutische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/galenische vorm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Toedienings-weg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Posologie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Duur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Geldig tot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hoge bloeddruk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Dr H (Huisarts)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Moxonidine EG 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0,4 mg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tablet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oraal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‘s morgens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∞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hartfalen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Dr H (Huisarts)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Lisinopril Teva 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 mg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tablet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oraal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per dag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∞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water-retentie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Dr H (Huisarts)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Hygroton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tablet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oraal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per dag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∞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osteoporose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Dr H (Huisarts)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Fosamax 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 mg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tablet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oraal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per dag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∞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botverlies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/fracturen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Dr H (Huisarts)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Sandoz Calcium D 3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bruistablet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oraal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per dag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∞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6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slapeloos-heid</a:t>
                      </a:r>
                      <a:endParaRPr lang="en-US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Dr H (Huisarts)</a:t>
                      </a:r>
                      <a:endParaRPr lang="en-US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Noctamid</a:t>
                      </a:r>
                      <a:r>
                        <a:rPr lang="nl-B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en-US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mg</a:t>
                      </a:r>
                      <a:endParaRPr lang="en-US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tablet</a:t>
                      </a:r>
                      <a:endParaRPr lang="en-US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oraal</a:t>
                      </a:r>
                      <a:endParaRPr lang="en-US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‘s avonds</a:t>
                      </a:r>
                      <a:endParaRPr lang="en-US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week</a:t>
                      </a:r>
                      <a:endParaRPr lang="en-US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25/06/2018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V="1">
            <a:off x="3165231" y="3780692"/>
            <a:ext cx="0" cy="56270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1A153E75-9527-4272-9E4B-67729D0EF8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445275"/>
              </p:ext>
            </p:extLst>
          </p:nvPr>
        </p:nvGraphicFramePr>
        <p:xfrm>
          <a:off x="1475658" y="2032212"/>
          <a:ext cx="6331911" cy="1528571"/>
        </p:xfrm>
        <a:graphic>
          <a:graphicData uri="http://schemas.openxmlformats.org/drawingml/2006/table">
            <a:tbl>
              <a:tblPr firstRow="1" firstCol="1" bandRow="1"/>
              <a:tblGrid>
                <a:gridCol w="713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8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4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1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1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32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95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53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35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98362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MEDICATIESCHEMA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Indicatie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Verantwoordelijke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Identificatie geneesmiddel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Dosis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Farmaceutische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/galenische vorm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Toedienings-weg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Posologie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Duur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Geldig tot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hoge bloeddruk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Dr H (Huisarts)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Moxonidine</a:t>
                      </a: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EG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0,4 mg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tablet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oraal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‘s morgens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∞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15/06/2019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Oval 11">
            <a:extLst>
              <a:ext uri="{FF2B5EF4-FFF2-40B4-BE49-F238E27FC236}">
                <a16:creationId xmlns:a16="http://schemas.microsoft.com/office/drawing/2014/main" id="{B6FC8ACD-7976-47F5-A12B-202D9DD21A90}"/>
              </a:ext>
            </a:extLst>
          </p:cNvPr>
          <p:cNvSpPr/>
          <p:nvPr/>
        </p:nvSpPr>
        <p:spPr>
          <a:xfrm>
            <a:off x="7300300" y="3123004"/>
            <a:ext cx="1055077" cy="49236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graphicFrame>
        <p:nvGraphicFramePr>
          <p:cNvPr id="12" name="Table 14">
            <a:extLst>
              <a:ext uri="{FF2B5EF4-FFF2-40B4-BE49-F238E27FC236}">
                <a16:creationId xmlns:a16="http://schemas.microsoft.com/office/drawing/2014/main" id="{1ECC9CF4-27E5-4052-9745-23C1854880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628671"/>
              </p:ext>
            </p:extLst>
          </p:nvPr>
        </p:nvGraphicFramePr>
        <p:xfrm>
          <a:off x="1027249" y="3072501"/>
          <a:ext cx="7378504" cy="1528571"/>
        </p:xfrm>
        <a:graphic>
          <a:graphicData uri="http://schemas.openxmlformats.org/drawingml/2006/table">
            <a:tbl>
              <a:tblPr firstRow="1" firstCol="1" bandRow="1"/>
              <a:tblGrid>
                <a:gridCol w="831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3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3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88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88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11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86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89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35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14178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MEDICATIESCHEMA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Indicatie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Verantwoordelijke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Identificatie geneesmiddel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Dosis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Farmaceutische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/galenische vorm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Toedienings-weg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Posologie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Duur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Geldig tot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hoge bloeddruk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Dr H (Huisarts)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Moxonidine</a:t>
                      </a:r>
                      <a:r>
                        <a:rPr lang="nl-B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SANDOZ</a:t>
                      </a:r>
                      <a:endParaRPr lang="en-US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0,4 mg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tablet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oraal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‘s morgens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∞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15/12/2018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hoge bloeddruk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Dr H (Huisarts)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moxonidine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0,4 mg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tablet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oraal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‘s morgens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∞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15/12/2019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Oval 9">
            <a:extLst>
              <a:ext uri="{FF2B5EF4-FFF2-40B4-BE49-F238E27FC236}">
                <a16:creationId xmlns:a16="http://schemas.microsoft.com/office/drawing/2014/main" id="{6169FF1B-EAFC-489B-818E-6172F906FDF7}"/>
              </a:ext>
            </a:extLst>
          </p:cNvPr>
          <p:cNvSpPr/>
          <p:nvPr/>
        </p:nvSpPr>
        <p:spPr>
          <a:xfrm>
            <a:off x="2945471" y="4167554"/>
            <a:ext cx="1758462" cy="49236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</p:spTree>
    <p:extLst>
      <p:ext uri="{BB962C8B-B14F-4D97-AF65-F5344CB8AC3E}">
        <p14:creationId xmlns:p14="http://schemas.microsoft.com/office/powerpoint/2010/main" val="16309915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773723" y="5750169"/>
            <a:ext cx="7596554" cy="0"/>
          </a:xfrm>
          <a:prstGeom prst="line">
            <a:avLst/>
          </a:prstGeom>
          <a:ln w="254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247" y="1178169"/>
            <a:ext cx="7596554" cy="4501662"/>
          </a:xfrm>
          <a:noFill/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nl-BE" sz="1477" dirty="0"/>
          </a:p>
          <a:p>
            <a:pPr marL="0" indent="0" algn="just">
              <a:buNone/>
            </a:pPr>
            <a:endParaRPr lang="nl-BE" sz="1477" dirty="0"/>
          </a:p>
        </p:txBody>
      </p:sp>
      <p:sp>
        <p:nvSpPr>
          <p:cNvPr id="11" name="Rounded Rectangle 10"/>
          <p:cNvSpPr/>
          <p:nvPr/>
        </p:nvSpPr>
        <p:spPr>
          <a:xfrm>
            <a:off x="773723" y="396982"/>
            <a:ext cx="7525602" cy="58374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nl-BE" sz="2800" b="1" dirty="0">
                <a:solidFill>
                  <a:schemeClr val="bg1"/>
                </a:solidFill>
              </a:rPr>
              <a:t>Stoppen</a:t>
            </a:r>
            <a:r>
              <a:rPr lang="nl-BE" sz="1846" b="1" dirty="0">
                <a:solidFill>
                  <a:schemeClr val="bg1"/>
                </a:solidFill>
              </a:rPr>
              <a:t> van een medicamenteuze behandeling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619672" y="1178168"/>
          <a:ext cx="5904654" cy="3422904"/>
        </p:xfrm>
        <a:graphic>
          <a:graphicData uri="http://schemas.openxmlformats.org/drawingml/2006/table">
            <a:tbl>
              <a:tblPr firstRow="1" firstCol="1" bandRow="1"/>
              <a:tblGrid>
                <a:gridCol w="653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8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4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4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30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90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37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37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43254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MEDICATIESCHEMA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8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Indicatie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Verantwoordelijke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Identificatie geneesmiddel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Dosis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Farmaceutische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/galenische vorm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Toedienings-weg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Posologie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Duur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Geldig tot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hoge bloeddruk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Dr H (Huisarts)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Moxonidine EG 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0,4 mg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tablet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oraal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‘s morgens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∞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hartfalen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Dr H (Huisarts)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Lisinopril Teva 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 mg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tablet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oraal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per dag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∞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water-retentie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Dr H (Huisarts)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Hygroton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tablet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oraal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per dag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∞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osteoporose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Dr H (Huisarts)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Fosamax 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 mg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tablet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oraal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per dag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∞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botverlies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/fracturen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Dr H (Huisarts)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Sandoz Calcium D 3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bruistablet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oraal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per dag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∞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6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slapeloos-heid</a:t>
                      </a:r>
                      <a:endParaRPr lang="en-US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Dr H (Huisarts)</a:t>
                      </a:r>
                      <a:endParaRPr lang="en-US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Noctamid</a:t>
                      </a:r>
                      <a:r>
                        <a:rPr lang="nl-B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en-US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mg</a:t>
                      </a:r>
                      <a:endParaRPr lang="en-US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tablet</a:t>
                      </a:r>
                      <a:endParaRPr lang="en-US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oraal</a:t>
                      </a:r>
                      <a:endParaRPr lang="en-US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‘s avonds</a:t>
                      </a:r>
                      <a:endParaRPr lang="en-US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week</a:t>
                      </a:r>
                      <a:endParaRPr lang="en-US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25/06/2018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V="1">
            <a:off x="3165231" y="3780692"/>
            <a:ext cx="0" cy="56270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1A153E75-9527-4272-9E4B-67729D0EF8B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75658" y="2032212"/>
          <a:ext cx="6331911" cy="1528571"/>
        </p:xfrm>
        <a:graphic>
          <a:graphicData uri="http://schemas.openxmlformats.org/drawingml/2006/table">
            <a:tbl>
              <a:tblPr firstRow="1" firstCol="1" bandRow="1"/>
              <a:tblGrid>
                <a:gridCol w="713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8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4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1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1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32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95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53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35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98362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MEDICATIESCHEMA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Indicatie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Verantwoordelijke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Identificatie geneesmiddel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Dosis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Farmaceutische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/galenische vorm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Toedienings-weg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Posologie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Duur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Geldig tot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hoge bloeddruk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Dr H (Huisarts)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Moxonidine</a:t>
                      </a: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EG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0,4 mg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tablet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oraal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‘s morgens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∞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15/06/2019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Table 14">
            <a:extLst>
              <a:ext uri="{FF2B5EF4-FFF2-40B4-BE49-F238E27FC236}">
                <a16:creationId xmlns:a16="http://schemas.microsoft.com/office/drawing/2014/main" id="{1ECC9CF4-27E5-4052-9745-23C1854880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136298"/>
              </p:ext>
            </p:extLst>
          </p:nvPr>
        </p:nvGraphicFramePr>
        <p:xfrm>
          <a:off x="1335820" y="3027320"/>
          <a:ext cx="6692565" cy="2007573"/>
        </p:xfrm>
        <a:graphic>
          <a:graphicData uri="http://schemas.openxmlformats.org/drawingml/2006/table">
            <a:tbl>
              <a:tblPr firstRow="1" firstCol="1" bandRow="1"/>
              <a:tblGrid>
                <a:gridCol w="753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5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5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59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38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37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72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76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85834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MEDICATIESCHEMA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Indicatie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Verantwoordelijke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Identificatie geneesmiddel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Dosis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Farmaceutische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/galenische vorm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Toedienings-weg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Posologie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Duur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Geldig tot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hoge bloeddruk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Dr H (Huisarts)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Moxonidine</a:t>
                      </a:r>
                      <a:r>
                        <a:rPr lang="nl-BE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SANDOZ</a:t>
                      </a:r>
                      <a:endParaRPr lang="en-US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0,4 mg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tablet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oraal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‘s morgens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∞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15/12/2018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hoge bloeddruk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Dr H (Huisarts)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moxonidine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0,4 mg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tablet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oraal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‘s morgens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∞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15/12/2019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" name="Table 1">
            <a:extLst>
              <a:ext uri="{FF2B5EF4-FFF2-40B4-BE49-F238E27FC236}">
                <a16:creationId xmlns:a16="http://schemas.microsoft.com/office/drawing/2014/main" id="{1CC016F9-B177-445E-8652-9D8CCD77F1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789735"/>
              </p:ext>
            </p:extLst>
          </p:nvPr>
        </p:nvGraphicFramePr>
        <p:xfrm>
          <a:off x="1002600" y="3980637"/>
          <a:ext cx="7378504" cy="1183092"/>
        </p:xfrm>
        <a:graphic>
          <a:graphicData uri="http://schemas.openxmlformats.org/drawingml/2006/table">
            <a:tbl>
              <a:tblPr firstRow="1" firstCol="1" bandRow="1"/>
              <a:tblGrid>
                <a:gridCol w="831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3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3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88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88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11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86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89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35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14178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MEDICATIESCHEMA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Indicatie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Verantwoordelijke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Identificatie geneesmiddel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Dosis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Farmaceutische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/galenische vorm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Toedienings-weg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Posologie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Duur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Geldig tot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hoge bloeddruk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Dr H (Huisarts)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Moxonidine EG 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0,4 mg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tablet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oraal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‘s morgens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∞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12/06/2018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Oval 11">
            <a:extLst>
              <a:ext uri="{FF2B5EF4-FFF2-40B4-BE49-F238E27FC236}">
                <a16:creationId xmlns:a16="http://schemas.microsoft.com/office/drawing/2014/main" id="{B6FC8ACD-7976-47F5-A12B-202D9DD21A90}"/>
              </a:ext>
            </a:extLst>
          </p:cNvPr>
          <p:cNvSpPr/>
          <p:nvPr/>
        </p:nvSpPr>
        <p:spPr>
          <a:xfrm>
            <a:off x="7616933" y="4788708"/>
            <a:ext cx="1055077" cy="49236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</p:spTree>
    <p:extLst>
      <p:ext uri="{BB962C8B-B14F-4D97-AF65-F5344CB8AC3E}">
        <p14:creationId xmlns:p14="http://schemas.microsoft.com/office/powerpoint/2010/main" val="7303070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7200" y="5943600"/>
            <a:ext cx="8229600" cy="0"/>
          </a:xfrm>
          <a:prstGeom prst="line">
            <a:avLst/>
          </a:prstGeom>
          <a:ln w="254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457200" y="381000"/>
            <a:ext cx="8152736" cy="38211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bg1"/>
                </a:solidFill>
              </a:rPr>
              <a:t>Complex </a:t>
            </a:r>
            <a:r>
              <a:rPr lang="en-GB" sz="2000" b="1" dirty="0" err="1">
                <a:solidFill>
                  <a:schemeClr val="bg1"/>
                </a:solidFill>
              </a:rPr>
              <a:t>geheel</a:t>
            </a:r>
            <a:r>
              <a:rPr lang="en-GB" sz="2000" b="1" dirty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832716"/>
            <a:ext cx="8152736" cy="511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99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351" y="999465"/>
            <a:ext cx="857035" cy="85703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7549" y="505911"/>
            <a:ext cx="8593014" cy="612977"/>
          </a:xfrm>
        </p:spPr>
        <p:txBody>
          <a:bodyPr/>
          <a:lstStyle/>
          <a:p>
            <a:r>
              <a:rPr lang="nl-BE" sz="2400" dirty="0"/>
              <a:t>Actieplan e-Gezondheid 2019-2021 heeft </a:t>
            </a:r>
            <a:r>
              <a:rPr lang="nl-BE" sz="2400" i="1" dirty="0"/>
              <a:t>projecten</a:t>
            </a:r>
            <a:endParaRPr lang="nl-BE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3786" y="1725707"/>
            <a:ext cx="3653024" cy="1320682"/>
          </a:xfrm>
          <a:ln w="127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nl-BE" sz="1292" dirty="0"/>
              <a:t>tijdelijk, met begin en einde</a:t>
            </a:r>
          </a:p>
          <a:p>
            <a:r>
              <a:rPr lang="nl-BE" sz="1292" dirty="0"/>
              <a:t>beschreven in projectfiche, met scope, </a:t>
            </a:r>
            <a:r>
              <a:rPr lang="nl-BE" sz="1292" dirty="0" err="1"/>
              <a:t>milestones</a:t>
            </a:r>
            <a:r>
              <a:rPr lang="nl-BE" sz="1292" dirty="0"/>
              <a:t>, projectfases, timing, budget</a:t>
            </a:r>
          </a:p>
          <a:p>
            <a:r>
              <a:rPr lang="nl-BE" sz="1292" dirty="0"/>
              <a:t>Projectleider en projectteam</a:t>
            </a:r>
          </a:p>
          <a:p>
            <a:pPr lvl="1"/>
            <a:r>
              <a:rPr lang="nl-BE" sz="1108" dirty="0"/>
              <a:t>Incl. eigen </a:t>
            </a:r>
            <a:r>
              <a:rPr lang="nl-BE" sz="1108" dirty="0" err="1"/>
              <a:t>governance</a:t>
            </a:r>
            <a:r>
              <a:rPr lang="nl-BE" sz="1108" dirty="0"/>
              <a:t> binnen mandaat</a:t>
            </a:r>
          </a:p>
          <a:p>
            <a:endParaRPr lang="nl-BE" dirty="0"/>
          </a:p>
        </p:txBody>
      </p:sp>
      <p:sp>
        <p:nvSpPr>
          <p:cNvPr id="20" name="Tijdelijke aanduiding voor inhoud 2"/>
          <p:cNvSpPr txBox="1">
            <a:spLocks/>
          </p:cNvSpPr>
          <p:nvPr/>
        </p:nvSpPr>
        <p:spPr bwMode="auto">
          <a:xfrm>
            <a:off x="4289750" y="4044700"/>
            <a:ext cx="4705864" cy="208123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1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662" dirty="0"/>
              <a:t>uitvoering van concreet projectplan met details van scope-afbakening, timing en doorlooptijd </a:t>
            </a:r>
          </a:p>
          <a:p>
            <a:r>
              <a:rPr lang="nl-BE" sz="1662" dirty="0"/>
              <a:t>‘business’-project</a:t>
            </a:r>
          </a:p>
          <a:p>
            <a:pPr lvl="1"/>
            <a:r>
              <a:rPr lang="nl-BE" sz="1477" dirty="0"/>
              <a:t>klemtoon op organisatorische, niet-ICT-activiteiten, bv. project ‘Incentives’, project ‘Opleiding’, …</a:t>
            </a:r>
          </a:p>
          <a:p>
            <a:r>
              <a:rPr lang="nl-BE" sz="1662" dirty="0"/>
              <a:t>‘ICT’-project</a:t>
            </a:r>
          </a:p>
          <a:p>
            <a:pPr lvl="1"/>
            <a:r>
              <a:rPr lang="nl-BE" sz="1477" dirty="0"/>
              <a:t>klemtoon op ICT-activiteiten, bv. technische analyse, toepassingsontwikkeling, testen, …. </a:t>
            </a:r>
          </a:p>
          <a:p>
            <a:pPr lvl="1"/>
            <a:endParaRPr lang="nl-BE" sz="1477" dirty="0"/>
          </a:p>
          <a:p>
            <a:pPr lvl="1"/>
            <a:endParaRPr lang="nl-BE" sz="1477" dirty="0"/>
          </a:p>
          <a:p>
            <a:pPr marL="52755" indent="0">
              <a:buNone/>
            </a:pPr>
            <a:r>
              <a:rPr lang="nl-BE" sz="1662" u="sng" dirty="0"/>
              <a:t>Resultaat</a:t>
            </a:r>
            <a:r>
              <a:rPr lang="nl-BE" sz="1662" dirty="0"/>
              <a:t> : Operationeel, werkend systeem</a:t>
            </a:r>
          </a:p>
          <a:p>
            <a:endParaRPr lang="nl-BE" sz="1662" dirty="0"/>
          </a:p>
          <a:p>
            <a:endParaRPr lang="nl-BE" sz="1662" dirty="0"/>
          </a:p>
          <a:p>
            <a:pPr lvl="1"/>
            <a:endParaRPr lang="nl-BE" sz="1477" dirty="0"/>
          </a:p>
          <a:p>
            <a:pPr marL="389586" lvl="1" indent="0">
              <a:buNone/>
            </a:pPr>
            <a:endParaRPr lang="nl-BE" sz="1477" dirty="0"/>
          </a:p>
          <a:p>
            <a:endParaRPr lang="nl-BE" sz="1662" dirty="0"/>
          </a:p>
        </p:txBody>
      </p:sp>
      <p:sp>
        <p:nvSpPr>
          <p:cNvPr id="21" name="Tijdelijke aanduiding voor inhoud 2"/>
          <p:cNvSpPr txBox="1">
            <a:spLocks/>
          </p:cNvSpPr>
          <p:nvPr/>
        </p:nvSpPr>
        <p:spPr bwMode="auto">
          <a:xfrm>
            <a:off x="4289751" y="1747743"/>
            <a:ext cx="4705865" cy="1655779"/>
          </a:xfrm>
          <a:prstGeom prst="rect">
            <a:avLst/>
          </a:prstGeom>
          <a:noFill/>
          <a:ln w="12700">
            <a:solidFill>
              <a:schemeClr val="accent1">
                <a:shade val="95000"/>
                <a:satMod val="105000"/>
              </a:schemeClr>
            </a:solidFill>
            <a:miter lim="800000"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1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662" dirty="0"/>
              <a:t>voortdurend</a:t>
            </a:r>
          </a:p>
          <a:p>
            <a:r>
              <a:rPr lang="nl-BE" sz="1662" dirty="0"/>
              <a:t>beschreven in dienstfiche, met functionaliteiten en </a:t>
            </a:r>
            <a:r>
              <a:rPr lang="nl-BE" sz="1662" dirty="0" err="1"/>
              <a:t>SLA’s</a:t>
            </a:r>
            <a:endParaRPr lang="nl-BE" sz="1662" dirty="0"/>
          </a:p>
          <a:p>
            <a:r>
              <a:rPr lang="nl-BE" sz="1662" dirty="0"/>
              <a:t>aangeboden door dienstbeheerder</a:t>
            </a:r>
          </a:p>
          <a:p>
            <a:r>
              <a:rPr lang="nl-BE" sz="1662" dirty="0"/>
              <a:t>geen onderdeel van het programma</a:t>
            </a:r>
          </a:p>
          <a:p>
            <a:r>
              <a:rPr lang="nl-BE" sz="1662" dirty="0"/>
              <a:t>bv. </a:t>
            </a:r>
          </a:p>
          <a:p>
            <a:pPr lvl="1"/>
            <a:r>
              <a:rPr lang="nl-BE" sz="1477" dirty="0"/>
              <a:t>basisdiensten eHealth-platform</a:t>
            </a:r>
          </a:p>
          <a:p>
            <a:pPr lvl="1"/>
            <a:r>
              <a:rPr lang="nl-BE" sz="1477" dirty="0"/>
              <a:t>authentieke bronnen</a:t>
            </a:r>
          </a:p>
          <a:p>
            <a:pPr lvl="1"/>
            <a:r>
              <a:rPr lang="nl-BE" sz="1477" dirty="0" err="1"/>
              <a:t>eGezondheidskluizen</a:t>
            </a:r>
            <a:endParaRPr lang="nl-BE" sz="1477" dirty="0"/>
          </a:p>
          <a:p>
            <a:pPr lvl="1"/>
            <a:r>
              <a:rPr lang="nl-BE" sz="1477" dirty="0"/>
              <a:t>Hub/</a:t>
            </a:r>
            <a:r>
              <a:rPr lang="nl-BE" sz="1477" dirty="0" err="1"/>
              <a:t>Metahub</a:t>
            </a:r>
            <a:endParaRPr lang="nl-BE" sz="1477" dirty="0"/>
          </a:p>
        </p:txBody>
      </p:sp>
      <p:sp>
        <p:nvSpPr>
          <p:cNvPr id="22" name="Tijdelijke aanduiding voor inhoud 2"/>
          <p:cNvSpPr txBox="1">
            <a:spLocks/>
          </p:cNvSpPr>
          <p:nvPr/>
        </p:nvSpPr>
        <p:spPr bwMode="auto">
          <a:xfrm>
            <a:off x="82871" y="4093003"/>
            <a:ext cx="3836812" cy="2032931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1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662" dirty="0"/>
              <a:t>uitwerking van een ‘ruw idee’ tot een concreet, uitvoerbaar projectplan</a:t>
            </a:r>
          </a:p>
          <a:p>
            <a:r>
              <a:rPr lang="nl-BE" sz="1662" dirty="0"/>
              <a:t>definitieve inhoudelijke keuzes, gevalideerd door de strategische stakeholders</a:t>
            </a:r>
          </a:p>
          <a:p>
            <a:pPr lvl="1"/>
            <a:endParaRPr lang="nl-BE" sz="1477" dirty="0"/>
          </a:p>
          <a:p>
            <a:pPr marL="52755" indent="0">
              <a:buNone/>
            </a:pPr>
            <a:r>
              <a:rPr lang="nl-BE" sz="1662" u="sng" dirty="0"/>
              <a:t>Resultaat</a:t>
            </a:r>
            <a:r>
              <a:rPr lang="nl-BE" sz="1662" dirty="0"/>
              <a:t> : gedetailleerde inventaris van architectuur en processen + concreet projectvoorstel voor een uitvoeringsproject</a:t>
            </a:r>
          </a:p>
          <a:p>
            <a:pPr lvl="1"/>
            <a:endParaRPr lang="nl-BE" sz="1477" dirty="0"/>
          </a:p>
          <a:p>
            <a:pPr marL="389586" lvl="1" indent="0">
              <a:buNone/>
            </a:pPr>
            <a:endParaRPr lang="nl-BE" sz="1477" dirty="0"/>
          </a:p>
          <a:p>
            <a:endParaRPr lang="nl-BE" sz="1662" dirty="0"/>
          </a:p>
        </p:txBody>
      </p:sp>
      <p:sp>
        <p:nvSpPr>
          <p:cNvPr id="23" name="Afgeronde rechthoek 22"/>
          <p:cNvSpPr/>
          <p:nvPr/>
        </p:nvSpPr>
        <p:spPr>
          <a:xfrm>
            <a:off x="339684" y="1231352"/>
            <a:ext cx="2707173" cy="391422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62" dirty="0"/>
              <a:t>Project</a:t>
            </a:r>
          </a:p>
        </p:txBody>
      </p:sp>
      <p:sp>
        <p:nvSpPr>
          <p:cNvPr id="25" name="Afgeronde rechthoek 24"/>
          <p:cNvSpPr/>
          <p:nvPr/>
        </p:nvSpPr>
        <p:spPr>
          <a:xfrm>
            <a:off x="4306632" y="1227924"/>
            <a:ext cx="2707173" cy="391422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62" dirty="0" err="1"/>
              <a:t>eGezondheidsdienst</a:t>
            </a:r>
            <a:endParaRPr lang="nl-BE" sz="1662" dirty="0"/>
          </a:p>
        </p:txBody>
      </p:sp>
      <p:sp>
        <p:nvSpPr>
          <p:cNvPr id="27" name="Afgeronde rechthoek 26"/>
          <p:cNvSpPr/>
          <p:nvPr/>
        </p:nvSpPr>
        <p:spPr>
          <a:xfrm>
            <a:off x="356842" y="3621196"/>
            <a:ext cx="2707173" cy="391422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62" dirty="0"/>
              <a:t>Concept-project</a:t>
            </a:r>
          </a:p>
        </p:txBody>
      </p:sp>
      <p:sp>
        <p:nvSpPr>
          <p:cNvPr id="28" name="Afgeronde rechthoek 27"/>
          <p:cNvSpPr/>
          <p:nvPr/>
        </p:nvSpPr>
        <p:spPr>
          <a:xfrm>
            <a:off x="4264910" y="3602272"/>
            <a:ext cx="2707173" cy="391422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62" dirty="0"/>
              <a:t>Uitvoerings-project</a:t>
            </a:r>
          </a:p>
        </p:txBody>
      </p:sp>
      <p:sp>
        <p:nvSpPr>
          <p:cNvPr id="29" name="Afgeronde rechthoek 28"/>
          <p:cNvSpPr/>
          <p:nvPr/>
        </p:nvSpPr>
        <p:spPr>
          <a:xfrm>
            <a:off x="4193385" y="1130258"/>
            <a:ext cx="4950615" cy="2398453"/>
          </a:xfrm>
          <a:prstGeom prst="roundRect">
            <a:avLst/>
          </a:prstGeom>
          <a:solidFill>
            <a:schemeClr val="bg1"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62"/>
          </a:p>
        </p:txBody>
      </p:sp>
      <p:sp>
        <p:nvSpPr>
          <p:cNvPr id="13" name="Afgeronde rechthoek 12"/>
          <p:cNvSpPr/>
          <p:nvPr/>
        </p:nvSpPr>
        <p:spPr>
          <a:xfrm>
            <a:off x="5431382" y="550066"/>
            <a:ext cx="1444874" cy="449399"/>
          </a:xfrm>
          <a:prstGeom prst="roundRect">
            <a:avLst/>
          </a:prstGeom>
          <a:solidFill>
            <a:srgbClr val="CCF5FC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62"/>
          </a:p>
        </p:txBody>
      </p:sp>
    </p:spTree>
    <p:extLst>
      <p:ext uri="{BB962C8B-B14F-4D97-AF65-F5344CB8AC3E}">
        <p14:creationId xmlns:p14="http://schemas.microsoft.com/office/powerpoint/2010/main" val="15652160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7200" y="5943600"/>
            <a:ext cx="8229600" cy="0"/>
          </a:xfrm>
          <a:prstGeom prst="line">
            <a:avLst/>
          </a:prstGeom>
          <a:ln w="254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457200" y="116632"/>
            <a:ext cx="8152736" cy="38211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 err="1">
                <a:solidFill>
                  <a:schemeClr val="bg1"/>
                </a:solidFill>
              </a:rPr>
              <a:t>Concretisering</a:t>
            </a:r>
            <a:r>
              <a:rPr lang="en-GB" sz="2000" b="1" dirty="0">
                <a:solidFill>
                  <a:schemeClr val="bg1"/>
                </a:solidFill>
              </a:rPr>
              <a:t> VIDIS : </a:t>
            </a:r>
            <a:r>
              <a:rPr lang="en-GB" sz="2000" b="1" dirty="0">
                <a:solidFill>
                  <a:srgbClr val="FFFF00"/>
                </a:solidFill>
              </a:rPr>
              <a:t>PLANNING FASE 1 ( van 3) 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548680"/>
            <a:ext cx="8458200" cy="1628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nl-BE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Luik 1: Een federale VIDIS </a:t>
            </a:r>
            <a:r>
              <a:rPr lang="nl-BE" sz="28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WebApp </a:t>
            </a:r>
            <a:r>
              <a:rPr lang="nl-BE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(Viewer) 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l-BE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Gepland beschikbaar: </a:t>
            </a:r>
            <a:r>
              <a:rPr lang="nl-BE" sz="20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15/12/2019</a:t>
            </a:r>
            <a:r>
              <a:rPr lang="nl-BE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nl-BE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door software firma’s ingebouwd in de resp. software voor voorschrijvers, patiënten en apothekers, en verplegers tegen </a:t>
            </a:r>
            <a:r>
              <a:rPr lang="nl-BE" sz="20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15/06/2020</a:t>
            </a:r>
            <a:endParaRPr lang="en-US" sz="2000" u="sng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9019" y="2473565"/>
            <a:ext cx="8425962" cy="29885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</a:pPr>
            <a:r>
              <a:rPr lang="nl-BE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Luik 2: Omkadering / </a:t>
            </a:r>
            <a:r>
              <a:rPr lang="en-GB" sz="28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begeleiding</a:t>
            </a: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veranderingsproces</a:t>
            </a: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Wordt </a:t>
            </a:r>
            <a:r>
              <a:rPr lang="nl-BE" sz="20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</a:t>
            </a:r>
            <a:r>
              <a:rPr lang="nl-BE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uitgevoerd in ondersteuning van fase 1, met onder meer: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BE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Een communicatiecampagne om alle betrokken actoren tijdig de correcte informatie te verstrekken over het veranderingsproces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BE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Een opleiding / sensibilisering van de betrokken zorgverstrekkers rond 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nl-BE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het belang om te werken binnen een context van geïntegreerde en multidisciplinaire zorg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nl-BE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het correct invullen van het medicatieschema voor elke patiënt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nl-BE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het gebruik van het medicatieschema als een gedeeld werkmiddel om de kwaliteit van de zorg voor elke patiënt te verhogen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BE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Ondersteuning van het leerproces dat we als sector doorlopen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BE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3039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5384F7-7B4B-478D-8DCA-7A751AA2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Nieuw</a:t>
            </a:r>
            <a:r>
              <a:rPr lang="en-US" dirty="0"/>
              <a:t> </a:t>
            </a:r>
            <a:r>
              <a:rPr lang="en-US" dirty="0" err="1"/>
              <a:t>mogelijkheden</a:t>
            </a:r>
            <a:r>
              <a:rPr lang="en-US" dirty="0"/>
              <a:t> (</a:t>
            </a:r>
            <a:r>
              <a:rPr lang="en-US" dirty="0" err="1"/>
              <a:t>toekomst</a:t>
            </a:r>
            <a:r>
              <a:rPr lang="en-US" dirty="0"/>
              <a:t>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AA3F66D-60F7-4EDB-817E-7036774A04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98C3D2-61B1-456E-BF29-5A9B2360768F}" type="slidenum">
              <a:rPr lang="nl-NL" smtClean="0"/>
              <a:pPr>
                <a:defRPr/>
              </a:pPr>
              <a:t>41</a:t>
            </a:fld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F5F36CB-1CD3-4948-8743-05778ED1477C}"/>
              </a:ext>
            </a:extLst>
          </p:cNvPr>
          <p:cNvSpPr txBox="1"/>
          <p:nvPr/>
        </p:nvSpPr>
        <p:spPr>
          <a:xfrm>
            <a:off x="721783" y="1628800"/>
            <a:ext cx="8409354" cy="2819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776" indent="-263776">
              <a:buFont typeface="Arial" panose="020B0604020202020204" pitchFamily="34" charset="0"/>
              <a:buChar char="•"/>
            </a:pPr>
            <a:r>
              <a:rPr lang="nl-BE" sz="2215" dirty="0"/>
              <a:t>Fundament=  Elektronisch Medicatie voorschrijven</a:t>
            </a:r>
          </a:p>
          <a:p>
            <a:pPr marL="685817" lvl="1" indent="-263776">
              <a:buFont typeface="Arial" panose="020B0604020202020204" pitchFamily="34" charset="0"/>
              <a:buChar char="•"/>
            </a:pPr>
            <a:r>
              <a:rPr lang="nl-BE" sz="2215" dirty="0"/>
              <a:t>Dematerialisatie mogelijk</a:t>
            </a:r>
          </a:p>
          <a:p>
            <a:pPr marL="685817" lvl="1" indent="-263776">
              <a:buFont typeface="Arial" panose="020B0604020202020204" pitchFamily="34" charset="0"/>
              <a:buChar char="•"/>
            </a:pPr>
            <a:r>
              <a:rPr lang="nl-BE" sz="2215" dirty="0"/>
              <a:t>Keuze apotheek mogelijk   (extra business / opportuniteiten)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nl-BE" sz="2215" dirty="0"/>
              <a:t>Resulteert tevens in “medicatie-dossier”</a:t>
            </a:r>
          </a:p>
          <a:p>
            <a:pPr marL="685817" lvl="1" indent="-263776">
              <a:buFont typeface="Arial" panose="020B0604020202020204" pitchFamily="34" charset="0"/>
              <a:buChar char="•"/>
            </a:pPr>
            <a:r>
              <a:rPr lang="nl-BE" sz="2215" dirty="0"/>
              <a:t>Inzichtelijk voor de burger</a:t>
            </a:r>
          </a:p>
          <a:p>
            <a:pPr marL="685817" lvl="1" indent="-263776">
              <a:buFont typeface="Arial" panose="020B0604020202020204" pitchFamily="34" charset="0"/>
              <a:buChar char="•"/>
            </a:pPr>
            <a:r>
              <a:rPr lang="nl-BE" sz="2215" dirty="0"/>
              <a:t>Veiliger voorschrijven en afleveren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endParaRPr lang="nl-BE" sz="2215" dirty="0"/>
          </a:p>
          <a:p>
            <a:endParaRPr lang="nl-BE" sz="2215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9AC6237-8D89-4B10-9214-9E618F268987}"/>
              </a:ext>
            </a:extLst>
          </p:cNvPr>
          <p:cNvSpPr txBox="1">
            <a:spLocks/>
          </p:cNvSpPr>
          <p:nvPr/>
        </p:nvSpPr>
        <p:spPr>
          <a:xfrm>
            <a:off x="125047" y="316817"/>
            <a:ext cx="8561754" cy="453390"/>
          </a:xfrm>
          <a:solidFill>
            <a:schemeClr val="bg1">
              <a:lumMod val="95000"/>
              <a:alpha val="1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200" dirty="0"/>
              <a:t>Van Elektronisch medicatie voorschrijven naar een geïntegreerd beheer van medicatie voorschriften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27852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5384F7-7B4B-478D-8DCA-7A751AA2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Nieuw</a:t>
            </a:r>
            <a:r>
              <a:rPr lang="en-US" dirty="0"/>
              <a:t> </a:t>
            </a:r>
            <a:r>
              <a:rPr lang="en-US" dirty="0" err="1"/>
              <a:t>mogelijkheden</a:t>
            </a:r>
            <a:r>
              <a:rPr lang="en-US" dirty="0"/>
              <a:t> (</a:t>
            </a:r>
            <a:r>
              <a:rPr lang="en-US" dirty="0" err="1"/>
              <a:t>toekomst</a:t>
            </a:r>
            <a:r>
              <a:rPr lang="en-US" dirty="0"/>
              <a:t>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AA3F66D-60F7-4EDB-817E-7036774A04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98C3D2-61B1-456E-BF29-5A9B2360768F}" type="slidenum">
              <a:rPr lang="nl-NL" smtClean="0"/>
              <a:pPr>
                <a:defRPr/>
              </a:pPr>
              <a:t>42</a:t>
            </a:fld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F5F36CB-1CD3-4948-8743-05778ED1477C}"/>
              </a:ext>
            </a:extLst>
          </p:cNvPr>
          <p:cNvSpPr txBox="1"/>
          <p:nvPr/>
        </p:nvSpPr>
        <p:spPr>
          <a:xfrm>
            <a:off x="721783" y="1628800"/>
            <a:ext cx="8409354" cy="4523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776" indent="-263776">
              <a:buFont typeface="Arial" panose="020B0604020202020204" pitchFamily="34" charset="0"/>
              <a:buChar char="•"/>
            </a:pPr>
            <a:r>
              <a:rPr lang="nl-BE" sz="2215" dirty="0"/>
              <a:t>Fundament=  Elektronisch Medicatie voorschrijven</a:t>
            </a:r>
          </a:p>
          <a:p>
            <a:pPr marL="685817" lvl="1" indent="-263776">
              <a:buFont typeface="Arial" panose="020B0604020202020204" pitchFamily="34" charset="0"/>
              <a:buChar char="•"/>
            </a:pPr>
            <a:r>
              <a:rPr lang="nl-BE" sz="2215" dirty="0"/>
              <a:t>Dematerialisatie mogelijk</a:t>
            </a:r>
          </a:p>
          <a:p>
            <a:pPr marL="685817" lvl="1" indent="-263776">
              <a:buFont typeface="Arial" panose="020B0604020202020204" pitchFamily="34" charset="0"/>
              <a:buChar char="•"/>
            </a:pPr>
            <a:r>
              <a:rPr lang="nl-BE" sz="2215" dirty="0"/>
              <a:t>Keuze apotheek mogelijk   (extra business / opportuniteiten)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nl-BE" sz="2215" dirty="0"/>
              <a:t>Resulteert tevens in “medicatie-dossier”</a:t>
            </a:r>
          </a:p>
          <a:p>
            <a:pPr marL="685817" lvl="1" indent="-263776">
              <a:buFont typeface="Arial" panose="020B0604020202020204" pitchFamily="34" charset="0"/>
              <a:buChar char="•"/>
            </a:pPr>
            <a:r>
              <a:rPr lang="nl-BE" sz="2215" dirty="0"/>
              <a:t>Inzichtelijk voor de burger</a:t>
            </a:r>
          </a:p>
          <a:p>
            <a:pPr marL="685817" lvl="1" indent="-263776">
              <a:buFont typeface="Arial" panose="020B0604020202020204" pitchFamily="34" charset="0"/>
              <a:buChar char="•"/>
            </a:pPr>
            <a:r>
              <a:rPr lang="nl-BE" sz="2215" dirty="0"/>
              <a:t>Veiliger voorschrijven en afleveren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endParaRPr lang="nl-BE" sz="2215" dirty="0"/>
          </a:p>
          <a:p>
            <a:r>
              <a:rPr lang="nl-BE" sz="2400" b="1" dirty="0" err="1">
                <a:solidFill>
                  <a:srgbClr val="FF0000"/>
                </a:solidFill>
              </a:rPr>
              <a:t>Toekomst-mogelijkheden</a:t>
            </a:r>
            <a:r>
              <a:rPr lang="nl-BE" sz="2400" b="1" dirty="0">
                <a:solidFill>
                  <a:srgbClr val="FF0000"/>
                </a:solidFill>
              </a:rPr>
              <a:t>: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nl-BE" sz="2215" dirty="0">
                <a:solidFill>
                  <a:srgbClr val="FF0000"/>
                </a:solidFill>
              </a:rPr>
              <a:t>Ondersteuning middels Beslisondersteuning systemen </a:t>
            </a:r>
          </a:p>
          <a:p>
            <a:pPr marL="685817" lvl="1" indent="-263776">
              <a:buFont typeface="Arial" panose="020B0604020202020204" pitchFamily="34" charset="0"/>
              <a:buChar char="•"/>
            </a:pPr>
            <a:r>
              <a:rPr lang="nl-BE" sz="2215" dirty="0">
                <a:solidFill>
                  <a:srgbClr val="FF0000"/>
                </a:solidFill>
              </a:rPr>
              <a:t>Voorschrijver</a:t>
            </a:r>
          </a:p>
          <a:p>
            <a:pPr marL="685817" lvl="1" indent="-263776">
              <a:buFont typeface="Arial" panose="020B0604020202020204" pitchFamily="34" charset="0"/>
              <a:buChar char="•"/>
            </a:pPr>
            <a:r>
              <a:rPr lang="nl-BE" sz="2215" dirty="0" err="1">
                <a:solidFill>
                  <a:srgbClr val="FF0000"/>
                </a:solidFill>
              </a:rPr>
              <a:t>Afleveraar</a:t>
            </a:r>
            <a:endParaRPr lang="nl-BE" sz="2215" dirty="0">
              <a:solidFill>
                <a:srgbClr val="FF0000"/>
              </a:solidFill>
            </a:endParaRP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nl-BE" sz="2215" dirty="0" err="1">
                <a:solidFill>
                  <a:srgbClr val="FF0000"/>
                </a:solidFill>
              </a:rPr>
              <a:t>Patient</a:t>
            </a:r>
            <a:r>
              <a:rPr lang="nl-BE" sz="2215" dirty="0">
                <a:solidFill>
                  <a:srgbClr val="FF0000"/>
                </a:solidFill>
              </a:rPr>
              <a:t> zou medicatieschema kunnen laten evalueren</a:t>
            </a:r>
          </a:p>
          <a:p>
            <a:pPr marL="685817" lvl="1" indent="-263776">
              <a:buFont typeface="Arial" panose="020B0604020202020204" pitchFamily="34" charset="0"/>
              <a:buChar char="•"/>
            </a:pPr>
            <a:r>
              <a:rPr lang="nl-BE" sz="2215" dirty="0">
                <a:solidFill>
                  <a:srgbClr val="FF0000"/>
                </a:solidFill>
              </a:rPr>
              <a:t>2nd opinion door hetzelfde beslisondersteuning systeem</a:t>
            </a:r>
            <a:endParaRPr lang="en-US" sz="2215" dirty="0">
              <a:solidFill>
                <a:srgbClr val="FF0000"/>
              </a:solidFill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9AC6237-8D89-4B10-9214-9E618F268987}"/>
              </a:ext>
            </a:extLst>
          </p:cNvPr>
          <p:cNvSpPr txBox="1">
            <a:spLocks/>
          </p:cNvSpPr>
          <p:nvPr/>
        </p:nvSpPr>
        <p:spPr>
          <a:xfrm>
            <a:off x="125047" y="316817"/>
            <a:ext cx="8561754" cy="453390"/>
          </a:xfrm>
          <a:solidFill>
            <a:schemeClr val="bg1">
              <a:lumMod val="95000"/>
              <a:alpha val="1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200" dirty="0"/>
              <a:t>Van Elektronisch medicatie voorschrijven naar een geïntegreerd beheer van medicatie voorschriften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715306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73694"/>
            <a:ext cx="7294533" cy="5835626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86136" y="116391"/>
            <a:ext cx="8568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/>
              <a:t>Aanroep CDS: detectie van drug-drug/allergie/</a:t>
            </a:r>
            <a:r>
              <a:rPr lang="nl-BE" sz="2400" b="1" dirty="0" err="1"/>
              <a:t>disease</a:t>
            </a:r>
            <a:r>
              <a:rPr lang="nl-BE" sz="2400" b="1" dirty="0"/>
              <a:t> interacties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9308B81-C929-41A8-A5DD-B4C2FFEEB835}"/>
              </a:ext>
            </a:extLst>
          </p:cNvPr>
          <p:cNvSpPr/>
          <p:nvPr/>
        </p:nvSpPr>
        <p:spPr>
          <a:xfrm flipV="1">
            <a:off x="3419872" y="2636912"/>
            <a:ext cx="1080120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064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1182707"/>
            <a:ext cx="3454400" cy="4542536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08000" y="228600"/>
            <a:ext cx="812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err="1"/>
              <a:t>Clinical</a:t>
            </a:r>
            <a:r>
              <a:rPr lang="nl-BE" sz="2800" b="1" dirty="0"/>
              <a:t> </a:t>
            </a:r>
            <a:r>
              <a:rPr lang="nl-BE" sz="2800" b="1" dirty="0" err="1"/>
              <a:t>decision</a:t>
            </a:r>
            <a:r>
              <a:rPr lang="nl-BE" sz="2800" b="1" dirty="0"/>
              <a:t> support: een veiligheidsgordel voor de voorschrijver tijdens het voorschrijf-proces 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749300" y="5848353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Maar!!  Een veiligheidsgordel is niet een rijbewijs !! </a:t>
            </a:r>
          </a:p>
        </p:txBody>
      </p:sp>
    </p:spTree>
    <p:extLst>
      <p:ext uri="{BB962C8B-B14F-4D97-AF65-F5344CB8AC3E}">
        <p14:creationId xmlns:p14="http://schemas.microsoft.com/office/powerpoint/2010/main" val="35043126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CustomShape 1"/>
          <p:cNvSpPr/>
          <p:nvPr/>
        </p:nvSpPr>
        <p:spPr>
          <a:xfrm>
            <a:off x="95040" y="129440"/>
            <a:ext cx="8045660" cy="2830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BE" sz="3200" b="1" dirty="0">
                <a:solidFill>
                  <a:srgbClr val="000000"/>
                </a:solidFill>
                <a:latin typeface="Calibri"/>
              </a:rPr>
              <a:t>D</a:t>
            </a:r>
            <a:r>
              <a:rPr lang="en-US" sz="3200" b="1" dirty="0">
                <a:solidFill>
                  <a:srgbClr val="000000"/>
                </a:solidFill>
                <a:latin typeface="Calibri"/>
              </a:rPr>
              <a:t>e </a:t>
            </a:r>
            <a:r>
              <a:rPr lang="en-US" sz="3200" b="1" dirty="0" err="1">
                <a:solidFill>
                  <a:srgbClr val="000000"/>
                </a:solidFill>
                <a:latin typeface="Calibri"/>
              </a:rPr>
              <a:t>beslis</a:t>
            </a:r>
            <a:r>
              <a:rPr lang="en-US" sz="3200" b="1" dirty="0">
                <a:solidFill>
                  <a:srgbClr val="000000"/>
                </a:solidFill>
                <a:latin typeface="Calibri"/>
              </a:rPr>
              <a:t>-regels </a:t>
            </a:r>
            <a:r>
              <a:rPr lang="en-US" sz="3200" b="1" dirty="0" err="1">
                <a:solidFill>
                  <a:srgbClr val="000000"/>
                </a:solidFill>
                <a:latin typeface="Calibri"/>
              </a:rPr>
              <a:t>behoeven</a:t>
            </a:r>
            <a:r>
              <a:rPr lang="en-US" sz="32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/>
              </a:rPr>
              <a:t>een</a:t>
            </a:r>
            <a:r>
              <a:rPr lang="en-US" sz="32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/>
              </a:rPr>
              <a:t>goed</a:t>
            </a:r>
            <a:r>
              <a:rPr lang="en-US" sz="32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/>
              </a:rPr>
              <a:t>beheer</a:t>
            </a:r>
            <a:r>
              <a:rPr lang="en-US" sz="3200" b="1" dirty="0">
                <a:solidFill>
                  <a:srgbClr val="000000"/>
                </a:solidFill>
                <a:latin typeface="Calibri"/>
              </a:rPr>
              <a:t>!</a:t>
            </a:r>
          </a:p>
          <a:p>
            <a:pPr>
              <a:lnSpc>
                <a:spcPct val="100000"/>
              </a:lnSpc>
            </a:pPr>
            <a:endParaRPr lang="en-US" sz="24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2400" b="1" dirty="0" err="1">
                <a:solidFill>
                  <a:srgbClr val="000000"/>
                </a:solidFill>
                <a:latin typeface="Calibri"/>
              </a:rPr>
              <a:t>Mensen</a:t>
            </a:r>
            <a:r>
              <a:rPr lang="en-US" sz="2400" b="1" dirty="0">
                <a:solidFill>
                  <a:srgbClr val="000000"/>
                </a:solidFill>
                <a:latin typeface="Calibri"/>
              </a:rPr>
              <a:t> met health </a:t>
            </a:r>
            <a:r>
              <a:rPr lang="en-US" sz="2400" b="1" dirty="0" err="1">
                <a:solidFill>
                  <a:srgbClr val="000000"/>
                </a:solidFill>
                <a:latin typeface="Calibri"/>
              </a:rPr>
              <a:t>en</a:t>
            </a:r>
            <a:r>
              <a:rPr lang="en-US" sz="2400" b="1" dirty="0">
                <a:solidFill>
                  <a:srgbClr val="000000"/>
                </a:solidFill>
                <a:latin typeface="Calibri"/>
              </a:rPr>
              <a:t> pharma </a:t>
            </a:r>
            <a:r>
              <a:rPr lang="en-US" sz="2400" b="1" dirty="0" err="1">
                <a:solidFill>
                  <a:srgbClr val="000000"/>
                </a:solidFill>
                <a:latin typeface="Calibri"/>
              </a:rPr>
              <a:t>kennis</a:t>
            </a:r>
            <a:r>
              <a:rPr lang="en-US" sz="2400" b="1" dirty="0">
                <a:solidFill>
                  <a:srgbClr val="000000"/>
                </a:solidFill>
                <a:latin typeface="Calibri"/>
              </a:rPr>
              <a:t>/</a:t>
            </a:r>
            <a:r>
              <a:rPr lang="en-US" sz="2400" b="1" dirty="0" err="1">
                <a:solidFill>
                  <a:srgbClr val="000000"/>
                </a:solidFill>
                <a:latin typeface="Calibri"/>
              </a:rPr>
              <a:t>ervaring</a:t>
            </a:r>
            <a:r>
              <a:rPr lang="en-US" sz="2400" b="1" dirty="0">
                <a:solidFill>
                  <a:srgbClr val="000000"/>
                </a:solidFill>
                <a:latin typeface="Calibri"/>
              </a:rPr>
              <a:t> </a:t>
            </a:r>
            <a:endParaRPr sz="2400" b="1" dirty="0"/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	</a:t>
            </a:r>
            <a:endParaRPr dirty="0"/>
          </a:p>
        </p:txBody>
      </p:sp>
      <p:sp>
        <p:nvSpPr>
          <p:cNvPr id="459" name="CustomShape 2"/>
          <p:cNvSpPr/>
          <p:nvPr/>
        </p:nvSpPr>
        <p:spPr>
          <a:xfrm>
            <a:off x="324360" y="3859560"/>
            <a:ext cx="3496680" cy="13914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dirty="0" err="1">
                <a:solidFill>
                  <a:srgbClr val="000000"/>
                </a:solidFill>
                <a:latin typeface="Calibri"/>
              </a:rPr>
              <a:t>Aangevuld</a:t>
            </a:r>
            <a:r>
              <a:rPr lang="en-US" sz="2400" b="1" dirty="0">
                <a:solidFill>
                  <a:srgbClr val="000000"/>
                </a:solidFill>
                <a:latin typeface="Calibri"/>
              </a:rPr>
              <a:t> met  </a:t>
            </a:r>
          </a:p>
          <a:p>
            <a:pPr>
              <a:lnSpc>
                <a:spcPct val="100000"/>
              </a:lnSpc>
            </a:pPr>
            <a:endParaRPr lang="en-US" sz="2400" b="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  <a:latin typeface="Calibri"/>
              </a:rPr>
              <a:t>	ICT</a:t>
            </a:r>
          </a:p>
          <a:p>
            <a:pPr>
              <a:lnSpc>
                <a:spcPct val="100000"/>
              </a:lnSpc>
            </a:pPr>
            <a:endParaRPr lang="en-US" sz="2400" b="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  <a:latin typeface="Calibri"/>
              </a:rPr>
              <a:t>	Experts 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  <a:latin typeface="Calibri"/>
              </a:rPr>
              <a:t> 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9BD324A-9BAD-4467-9860-CCEF9A845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476" y="1612334"/>
            <a:ext cx="6505416" cy="433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294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BE" dirty="0" err="1"/>
              <a:t>Decision</a:t>
            </a:r>
            <a:r>
              <a:rPr lang="fr-BE" dirty="0"/>
              <a:t> Support System</a:t>
            </a:r>
            <a:br>
              <a:rPr lang="fr-BE" dirty="0"/>
            </a:br>
            <a:r>
              <a:rPr lang="fr-BE" dirty="0" err="1"/>
              <a:t>voor</a:t>
            </a:r>
            <a:br>
              <a:rPr lang="fr-BE" dirty="0"/>
            </a:br>
            <a:r>
              <a:rPr lang="fr-BE" dirty="0" err="1"/>
              <a:t>medische</a:t>
            </a:r>
            <a:r>
              <a:rPr lang="fr-BE" dirty="0"/>
              <a:t> </a:t>
            </a:r>
            <a:r>
              <a:rPr lang="fr-BE" dirty="0" err="1"/>
              <a:t>beeldvorming</a:t>
            </a:r>
            <a:endParaRPr lang="en-US" dirty="0"/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DA2C270F-C450-48FC-B0EE-96B3D54ECB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348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fr-BE" sz="4000" dirty="0" err="1"/>
              <a:t>Europees</a:t>
            </a:r>
            <a:r>
              <a:rPr lang="fr-BE" sz="4000" dirty="0"/>
              <a:t> </a:t>
            </a:r>
            <a:r>
              <a:rPr lang="fr-BE" sz="4000" dirty="0" err="1"/>
              <a:t>lastenboek</a:t>
            </a:r>
            <a:r>
              <a:rPr lang="fr-BE" sz="4000" dirty="0"/>
              <a:t> in </a:t>
            </a:r>
            <a:r>
              <a:rPr lang="fr-BE" sz="4000" dirty="0" err="1"/>
              <a:t>voorbereiding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0017"/>
            <a:ext cx="8229600" cy="6259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800" b="1" dirty="0">
                <a:solidFill>
                  <a:srgbClr val="0070C0"/>
                </a:solidFill>
              </a:rPr>
              <a:t>Centrale of </a:t>
            </a:r>
            <a:r>
              <a:rPr lang="fr-BE" sz="2800" b="1" dirty="0" err="1">
                <a:solidFill>
                  <a:srgbClr val="0070C0"/>
                </a:solidFill>
              </a:rPr>
              <a:t>decentrale</a:t>
            </a:r>
            <a:r>
              <a:rPr lang="fr-BE" sz="2800" b="1" dirty="0">
                <a:solidFill>
                  <a:srgbClr val="0070C0"/>
                </a:solidFill>
              </a:rPr>
              <a:t> </a:t>
            </a:r>
            <a:r>
              <a:rPr lang="fr-BE" sz="2800" b="1" dirty="0" err="1">
                <a:solidFill>
                  <a:srgbClr val="0070C0"/>
                </a:solidFill>
              </a:rPr>
              <a:t>inrichting</a:t>
            </a:r>
            <a:r>
              <a:rPr lang="fr-BE" sz="2800" b="1" dirty="0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55934"/>
            <a:ext cx="3772939" cy="42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786" y="824808"/>
            <a:ext cx="2778648" cy="505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48" y="2104407"/>
            <a:ext cx="4640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i="1" u="sng" dirty="0" err="1">
                <a:solidFill>
                  <a:srgbClr val="7030A0"/>
                </a:solidFill>
              </a:rPr>
              <a:t>Centraal</a:t>
            </a:r>
            <a:endParaRPr lang="fr-BE" sz="1400" i="1" u="sng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dirty="0"/>
              <a:t>1 </a:t>
            </a:r>
            <a:r>
              <a:rPr lang="fr-BE" sz="1400" dirty="0" err="1"/>
              <a:t>integratie</a:t>
            </a:r>
            <a:r>
              <a:rPr lang="fr-BE" sz="1400" dirty="0"/>
              <a:t> </a:t>
            </a:r>
            <a:r>
              <a:rPr lang="fr-BE" sz="1400" dirty="0" err="1"/>
              <a:t>specificatie</a:t>
            </a:r>
            <a:endParaRPr lang="fr-B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dirty="0" err="1"/>
              <a:t>Beheer</a:t>
            </a:r>
            <a:r>
              <a:rPr lang="fr-BE" sz="1400" dirty="0"/>
              <a:t> </a:t>
            </a:r>
            <a:r>
              <a:rPr lang="fr-BE" sz="1400" dirty="0" err="1"/>
              <a:t>beslisregels</a:t>
            </a:r>
            <a:r>
              <a:rPr lang="fr-BE" sz="1400" dirty="0"/>
              <a:t>: </a:t>
            </a:r>
            <a:r>
              <a:rPr lang="fr-BE" sz="1400" dirty="0" err="1"/>
              <a:t>toegevoegde</a:t>
            </a:r>
            <a:r>
              <a:rPr lang="fr-BE" sz="1400" dirty="0"/>
              <a:t> </a:t>
            </a:r>
            <a:r>
              <a:rPr lang="fr-BE" sz="1400" dirty="0" err="1"/>
              <a:t>waarde</a:t>
            </a:r>
            <a:r>
              <a:rPr lang="fr-BE" sz="1400" dirty="0"/>
              <a:t> </a:t>
            </a:r>
            <a:r>
              <a:rPr lang="fr-BE" sz="1400" dirty="0" err="1"/>
              <a:t>voor</a:t>
            </a:r>
            <a:r>
              <a:rPr lang="fr-BE" sz="1400" dirty="0"/>
              <a:t> </a:t>
            </a:r>
            <a:r>
              <a:rPr lang="fr-BE" sz="1400" dirty="0" err="1"/>
              <a:t>iedereen</a:t>
            </a:r>
            <a:endParaRPr lang="fr-B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dirty="0" err="1"/>
              <a:t>Veranderen</a:t>
            </a:r>
            <a:r>
              <a:rPr lang="fr-BE" sz="1400" dirty="0"/>
              <a:t> van </a:t>
            </a:r>
            <a:r>
              <a:rPr lang="fr-BE" sz="1400" dirty="0" err="1"/>
              <a:t>leverancier</a:t>
            </a:r>
            <a:r>
              <a:rPr lang="fr-BE" sz="1400" dirty="0"/>
              <a:t> </a:t>
            </a:r>
            <a:r>
              <a:rPr lang="fr-BE" sz="1400" dirty="0" err="1"/>
              <a:t>is</a:t>
            </a:r>
            <a:r>
              <a:rPr lang="fr-BE" sz="1400" dirty="0"/>
              <a:t> </a:t>
            </a:r>
            <a:r>
              <a:rPr lang="fr-BE" sz="1400" dirty="0" err="1"/>
              <a:t>gemakkelijker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119542" y="4228905"/>
            <a:ext cx="25488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i="1" u="sng" dirty="0" err="1">
                <a:solidFill>
                  <a:srgbClr val="7030A0"/>
                </a:solidFill>
              </a:rPr>
              <a:t>Decentraal</a:t>
            </a:r>
            <a:endParaRPr lang="fr-BE" sz="1400" i="1" u="sng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dirty="0" err="1"/>
              <a:t>Minder</a:t>
            </a:r>
            <a:r>
              <a:rPr lang="fr-BE" sz="1400" dirty="0"/>
              <a:t> </a:t>
            </a:r>
            <a:r>
              <a:rPr lang="fr-BE" sz="1400" dirty="0" err="1"/>
              <a:t>afhankelijkheid</a:t>
            </a:r>
            <a:endParaRPr lang="fr-B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dirty="0" err="1"/>
              <a:t>Kosten</a:t>
            </a:r>
            <a:r>
              <a:rPr lang="fr-BE" sz="1400" dirty="0"/>
              <a:t> </a:t>
            </a:r>
            <a:r>
              <a:rPr lang="fr-BE" sz="1400" dirty="0" err="1"/>
              <a:t>worden</a:t>
            </a:r>
            <a:r>
              <a:rPr lang="fr-BE" sz="1400" dirty="0"/>
              <a:t> </a:t>
            </a:r>
            <a:r>
              <a:rPr lang="fr-BE" sz="1400" dirty="0" err="1"/>
              <a:t>verspreid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1654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Niet-medicamenteus voorschrift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>
                <a:solidFill>
                  <a:srgbClr val="0070C0"/>
                </a:solidFill>
              </a:rPr>
              <a:t>Voorschrijven van thuisverpleging/kiné/logo/…</a:t>
            </a:r>
          </a:p>
          <a:p>
            <a:endParaRPr lang="nl-BE" sz="2100" dirty="0"/>
          </a:p>
          <a:p>
            <a:endParaRPr lang="nl-BE" sz="2100" dirty="0"/>
          </a:p>
          <a:p>
            <a:r>
              <a:rPr lang="nl-BE" sz="2100" dirty="0"/>
              <a:t>9 scenario’s m.b.t. voorschrijver en zorgverlener</a:t>
            </a:r>
          </a:p>
          <a:p>
            <a:r>
              <a:rPr lang="nl-BE" sz="2100" dirty="0"/>
              <a:t>3 scenario’s m.b.t de verzekeringsinstellingen</a:t>
            </a:r>
          </a:p>
          <a:p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8477-68D8-4965-8EB5-AA655FE9456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159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700" y="1912977"/>
            <a:ext cx="5069863" cy="25714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2100" dirty="0"/>
              <a:t>Scenario 1: een niet-medicamenteus voorschrift elektronisch voorschrijven en uitvoeren</a:t>
            </a:r>
            <a:endParaRPr lang="en-US" sz="2100" dirty="0"/>
          </a:p>
        </p:txBody>
      </p:sp>
      <p:sp>
        <p:nvSpPr>
          <p:cNvPr id="7" name="TextBox 6"/>
          <p:cNvSpPr txBox="1"/>
          <p:nvPr/>
        </p:nvSpPr>
        <p:spPr>
          <a:xfrm>
            <a:off x="845586" y="4561671"/>
            <a:ext cx="6210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68" indent="-257168">
              <a:buAutoNum type="arabicPeriod"/>
            </a:pPr>
            <a:r>
              <a:rPr lang="nl-BE" sz="1200" dirty="0"/>
              <a:t>Patiënt raadpleegt zijn voorschrijver </a:t>
            </a:r>
          </a:p>
          <a:p>
            <a:pPr marL="257168" indent="-257168">
              <a:buAutoNum type="arabicPeriod"/>
            </a:pPr>
            <a:r>
              <a:rPr lang="nl-BE" sz="1200" dirty="0"/>
              <a:t>Voorschrijver maakt een nieuw voorschrift op voor gewenste discipline</a:t>
            </a:r>
          </a:p>
          <a:p>
            <a:pPr marL="257168" indent="-257168">
              <a:buAutoNum type="arabicPeriod"/>
            </a:pPr>
            <a:r>
              <a:rPr lang="nl-BE" sz="1200" dirty="0"/>
              <a:t>Voorschrift wordt doorgestuurd naar UHMEP</a:t>
            </a:r>
          </a:p>
          <a:p>
            <a:pPr marL="257168" indent="-257168">
              <a:buAutoNum type="arabicPeriod"/>
            </a:pPr>
            <a:r>
              <a:rPr lang="nl-BE" sz="1200" dirty="0"/>
              <a:t>UHMEP bevestigt ontvangst met Referentie ID</a:t>
            </a:r>
          </a:p>
          <a:p>
            <a:pPr marL="257168" indent="-257168">
              <a:buAutoNum type="arabicPeriod"/>
            </a:pPr>
            <a:r>
              <a:rPr lang="nl-BE" sz="1200" dirty="0"/>
              <a:t>Voorschrijver geeft patiënt papieren voorschrift dat referentie ID bevat</a:t>
            </a:r>
          </a:p>
          <a:p>
            <a:pPr marL="257168" indent="-257168">
              <a:buAutoNum type="arabicPeriod"/>
            </a:pPr>
            <a:r>
              <a:rPr lang="nl-BE" sz="1200" dirty="0"/>
              <a:t>Patiënt raadpleegt voorschrift via de website Mijngezondheid.belgie.be</a:t>
            </a:r>
          </a:p>
        </p:txBody>
      </p:sp>
      <p:sp>
        <p:nvSpPr>
          <p:cNvPr id="23" name="Up Arrow 22"/>
          <p:cNvSpPr/>
          <p:nvPr/>
        </p:nvSpPr>
        <p:spPr>
          <a:xfrm rot="5400000">
            <a:off x="2358514" y="2229617"/>
            <a:ext cx="138014" cy="306290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Up Arrow 23"/>
          <p:cNvSpPr/>
          <p:nvPr/>
        </p:nvSpPr>
        <p:spPr>
          <a:xfrm rot="5400000">
            <a:off x="3439933" y="2033058"/>
            <a:ext cx="118934" cy="718490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Up Arrow 24"/>
          <p:cNvSpPr/>
          <p:nvPr/>
        </p:nvSpPr>
        <p:spPr>
          <a:xfrm rot="16200000">
            <a:off x="3418209" y="2175395"/>
            <a:ext cx="122741" cy="678846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Up-Down Arrow 26"/>
          <p:cNvSpPr/>
          <p:nvPr/>
        </p:nvSpPr>
        <p:spPr>
          <a:xfrm>
            <a:off x="4153729" y="2785768"/>
            <a:ext cx="132663" cy="357775"/>
          </a:xfrm>
          <a:prstGeom prst="up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TextBox 38"/>
          <p:cNvSpPr txBox="1"/>
          <p:nvPr/>
        </p:nvSpPr>
        <p:spPr>
          <a:xfrm>
            <a:off x="2301480" y="2159711"/>
            <a:ext cx="162017" cy="1962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BE" sz="675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en-US" sz="675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67500" y="2187449"/>
            <a:ext cx="162017" cy="1962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BE" sz="675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en-US" sz="675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06655" y="2558030"/>
            <a:ext cx="162017" cy="1962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BE" sz="675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en-US" sz="675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28691" y="2878093"/>
            <a:ext cx="162017" cy="1962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BE" sz="675" dirty="0">
                <a:solidFill>
                  <a:schemeClr val="accent3">
                    <a:lumMod val="50000"/>
                  </a:schemeClr>
                </a:solidFill>
              </a:rPr>
              <a:t>6</a:t>
            </a:r>
            <a:endParaRPr lang="en-US" sz="675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4" name="Up Arrow 33"/>
          <p:cNvSpPr/>
          <p:nvPr/>
        </p:nvSpPr>
        <p:spPr>
          <a:xfrm rot="7680000">
            <a:off x="3141387" y="2703693"/>
            <a:ext cx="163873" cy="1320005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TextBox 34"/>
          <p:cNvSpPr txBox="1"/>
          <p:nvPr/>
        </p:nvSpPr>
        <p:spPr>
          <a:xfrm>
            <a:off x="3304170" y="3277133"/>
            <a:ext cx="162017" cy="1962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BE" sz="675" dirty="0">
                <a:solidFill>
                  <a:schemeClr val="accent3">
                    <a:lumMod val="50000"/>
                  </a:schemeClr>
                </a:solidFill>
              </a:rPr>
              <a:t>5</a:t>
            </a:r>
            <a:endParaRPr lang="en-US" sz="675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6" name="Left Arrow 35"/>
          <p:cNvSpPr/>
          <p:nvPr/>
        </p:nvSpPr>
        <p:spPr>
          <a:xfrm rot="2285789">
            <a:off x="2209020" y="3392580"/>
            <a:ext cx="1677931" cy="167507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TextBox 36"/>
          <p:cNvSpPr txBox="1"/>
          <p:nvPr/>
        </p:nvSpPr>
        <p:spPr>
          <a:xfrm>
            <a:off x="2881243" y="3406779"/>
            <a:ext cx="162017" cy="1962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BE" sz="675" dirty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en-US" sz="675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675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411" y="517281"/>
            <a:ext cx="9133079" cy="612977"/>
          </a:xfrm>
        </p:spPr>
        <p:txBody>
          <a:bodyPr/>
          <a:lstStyle/>
          <a:p>
            <a:r>
              <a:rPr lang="nl-BE" sz="2400" dirty="0"/>
              <a:t>Actieplan e-Gezondheid 2019-2021 heeft een</a:t>
            </a:r>
            <a:r>
              <a:rPr lang="nl-BE" sz="2400" i="1" dirty="0"/>
              <a:t> </a:t>
            </a:r>
            <a:r>
              <a:rPr lang="nl-BE" sz="2400" i="1" dirty="0" err="1"/>
              <a:t>programma-structuur</a:t>
            </a:r>
            <a:endParaRPr lang="nl-BE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3786" y="1130259"/>
            <a:ext cx="8198423" cy="5229510"/>
          </a:xfrm>
        </p:spPr>
        <p:txBody>
          <a:bodyPr>
            <a:normAutofit/>
          </a:bodyPr>
          <a:lstStyle/>
          <a:p>
            <a:r>
              <a:rPr lang="nl-BE" sz="2031" dirty="0" err="1"/>
              <a:t>Governance</a:t>
            </a:r>
            <a:endParaRPr lang="nl-BE" sz="2031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pPr lvl="1"/>
            <a:endParaRPr lang="nl-BE" dirty="0"/>
          </a:p>
          <a:p>
            <a:pPr lvl="1"/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E98C3D2-61B1-456E-BF29-5A9B2360768F}" type="slidenum">
              <a:rPr lang="nl-NL" smtClean="0"/>
              <a:pPr>
                <a:defRPr/>
              </a:pPr>
              <a:t>5</a:t>
            </a:fld>
            <a:endParaRPr lang="nl-NL" dirty="0"/>
          </a:p>
        </p:txBody>
      </p:sp>
      <p:pic>
        <p:nvPicPr>
          <p:cNvPr id="39" name="Afbeelding 38"/>
          <p:cNvPicPr>
            <a:picLocks noChangeAspect="1"/>
          </p:cNvPicPr>
          <p:nvPr/>
        </p:nvPicPr>
        <p:blipFill rotWithShape="1">
          <a:blip r:embed="rId2"/>
          <a:srcRect l="-1" r="1123" b="1470"/>
          <a:stretch/>
        </p:blipFill>
        <p:spPr>
          <a:xfrm>
            <a:off x="1001620" y="1627250"/>
            <a:ext cx="5103237" cy="3397026"/>
          </a:xfrm>
          <a:prstGeom prst="rect">
            <a:avLst/>
          </a:prstGeom>
        </p:spPr>
      </p:pic>
      <p:cxnSp>
        <p:nvCxnSpPr>
          <p:cNvPr id="41" name="Rechte verbindingslijn met pijl 40"/>
          <p:cNvCxnSpPr/>
          <p:nvPr/>
        </p:nvCxnSpPr>
        <p:spPr>
          <a:xfrm flipV="1">
            <a:off x="4660456" y="2539751"/>
            <a:ext cx="1556943" cy="641624"/>
          </a:xfrm>
          <a:prstGeom prst="straightConnector1">
            <a:avLst/>
          </a:prstGeom>
          <a:ln w="31750">
            <a:solidFill>
              <a:schemeClr val="accent3">
                <a:lumMod val="95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met pijl 41"/>
          <p:cNvCxnSpPr/>
          <p:nvPr/>
        </p:nvCxnSpPr>
        <p:spPr>
          <a:xfrm>
            <a:off x="4660456" y="3426187"/>
            <a:ext cx="1570433" cy="98302"/>
          </a:xfrm>
          <a:prstGeom prst="straightConnector1">
            <a:avLst/>
          </a:prstGeom>
          <a:ln w="31750">
            <a:solidFill>
              <a:schemeClr val="accent3">
                <a:lumMod val="95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Afgeronde rechthoek 45"/>
          <p:cNvSpPr/>
          <p:nvPr/>
        </p:nvSpPr>
        <p:spPr>
          <a:xfrm>
            <a:off x="6217399" y="2868227"/>
            <a:ext cx="2926601" cy="65626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3776" indent="-263776">
              <a:buFont typeface="Wingdings" panose="05000000000000000000" pitchFamily="2" charset="2"/>
              <a:buChar char="Ø"/>
            </a:pPr>
            <a:r>
              <a:rPr lang="nl-BE" sz="1292" dirty="0">
                <a:solidFill>
                  <a:srgbClr val="000000"/>
                </a:solidFill>
                <a:latin typeface="Gill Sans MT" panose="020B0502020104020203" pitchFamily="34" charset="0"/>
              </a:rPr>
              <a:t>Strikt federaal projecten </a:t>
            </a:r>
          </a:p>
          <a:p>
            <a:pPr marL="263776" indent="-263776">
              <a:buFont typeface="Wingdings" panose="05000000000000000000" pitchFamily="2" charset="2"/>
              <a:buChar char="Ø"/>
            </a:pPr>
            <a:r>
              <a:rPr lang="nl-BE" sz="1292" dirty="0">
                <a:solidFill>
                  <a:srgbClr val="000000"/>
                </a:solidFill>
                <a:latin typeface="Gill Sans MT" panose="020B0502020104020203" pitchFamily="34" charset="0"/>
              </a:rPr>
              <a:t>Strikt (</a:t>
            </a:r>
            <a:r>
              <a:rPr lang="nl-BE" sz="1292" dirty="0" err="1">
                <a:solidFill>
                  <a:srgbClr val="000000"/>
                </a:solidFill>
                <a:latin typeface="Gill Sans MT" panose="020B0502020104020203" pitchFamily="34" charset="0"/>
              </a:rPr>
              <a:t>inter</a:t>
            </a:r>
            <a:r>
              <a:rPr lang="nl-BE" sz="1292" dirty="0">
                <a:solidFill>
                  <a:srgbClr val="000000"/>
                </a:solidFill>
                <a:latin typeface="Gill Sans MT" panose="020B0502020104020203" pitchFamily="34" charset="0"/>
              </a:rPr>
              <a:t>)gefedereerde projecten</a:t>
            </a:r>
          </a:p>
          <a:p>
            <a:pPr marL="263776" indent="-263776">
              <a:buFont typeface="Wingdings" panose="05000000000000000000" pitchFamily="2" charset="2"/>
              <a:buChar char="Ø"/>
            </a:pPr>
            <a:r>
              <a:rPr lang="nl-BE" sz="1292" dirty="0" err="1">
                <a:solidFill>
                  <a:srgbClr val="000000"/>
                </a:solidFill>
                <a:latin typeface="Gill Sans MT" panose="020B0502020104020203" pitchFamily="34" charset="0"/>
              </a:rPr>
              <a:t>Interfederale</a:t>
            </a:r>
            <a:r>
              <a:rPr lang="nl-BE" sz="1292" dirty="0">
                <a:solidFill>
                  <a:srgbClr val="000000"/>
                </a:solidFill>
                <a:latin typeface="Gill Sans MT" panose="020B0502020104020203" pitchFamily="34" charset="0"/>
              </a:rPr>
              <a:t> projecten</a:t>
            </a:r>
            <a:endParaRPr lang="nl-BE" sz="1292" dirty="0"/>
          </a:p>
        </p:txBody>
      </p:sp>
      <p:sp>
        <p:nvSpPr>
          <p:cNvPr id="9" name="Afgeronde rechthoek 8"/>
          <p:cNvSpPr/>
          <p:nvPr/>
        </p:nvSpPr>
        <p:spPr>
          <a:xfrm>
            <a:off x="6230889" y="2539750"/>
            <a:ext cx="2926602" cy="32847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292" dirty="0">
                <a:solidFill>
                  <a:srgbClr val="000000"/>
                </a:solidFill>
                <a:latin typeface="Gill Sans MT" panose="020B0502020104020203" pitchFamily="34" charset="0"/>
              </a:rPr>
              <a:t>3 Program Boards :</a:t>
            </a:r>
            <a:endParaRPr lang="nl-BE" sz="1292" dirty="0"/>
          </a:p>
        </p:txBody>
      </p:sp>
      <p:sp>
        <p:nvSpPr>
          <p:cNvPr id="10" name="Afgeronde rechthoek 9"/>
          <p:cNvSpPr/>
          <p:nvPr/>
        </p:nvSpPr>
        <p:spPr>
          <a:xfrm>
            <a:off x="5868144" y="558454"/>
            <a:ext cx="2992251" cy="449399"/>
          </a:xfrm>
          <a:prstGeom prst="roundRect">
            <a:avLst/>
          </a:prstGeom>
          <a:solidFill>
            <a:srgbClr val="CCF5FC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62"/>
          </a:p>
        </p:txBody>
      </p:sp>
    </p:spTree>
    <p:extLst>
      <p:ext uri="{BB962C8B-B14F-4D97-AF65-F5344CB8AC3E}">
        <p14:creationId xmlns:p14="http://schemas.microsoft.com/office/powerpoint/2010/main" val="21087826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700" y="1912977"/>
            <a:ext cx="5069863" cy="25714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2100" dirty="0"/>
              <a:t>Scenario 1: een niet-medicamenteus voorschrift elektronisch voorschrijven en uitvoeren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5586" y="4444263"/>
            <a:ext cx="62106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68" indent="-257168">
              <a:buFont typeface="+mj-lt"/>
              <a:buAutoNum type="arabicPeriod" startAt="7"/>
            </a:pPr>
            <a:r>
              <a:rPr lang="nl-BE" sz="1200" dirty="0"/>
              <a:t>Patiënt contacteert zorgverlener voor afspraak</a:t>
            </a:r>
          </a:p>
          <a:p>
            <a:pPr marL="257168" indent="-257168">
              <a:buFont typeface="+mj-lt"/>
              <a:buAutoNum type="arabicPeriod" startAt="7"/>
            </a:pPr>
            <a:r>
              <a:rPr lang="nl-BE" sz="1200" dirty="0"/>
              <a:t>Zorgverlener</a:t>
            </a:r>
          </a:p>
          <a:p>
            <a:pPr marL="600060" lvl="1" indent="-257168">
              <a:buFont typeface="+mj-lt"/>
              <a:buAutoNum type="alphaLcPeriod"/>
            </a:pPr>
            <a:r>
              <a:rPr lang="nl-BE" sz="1200" dirty="0"/>
              <a:t>Zoekt het voorschrift op o.b.v. ref. ID en rijksregisternummer</a:t>
            </a:r>
          </a:p>
          <a:p>
            <a:pPr marL="600060" lvl="1" indent="-257168">
              <a:buFont typeface="+mj-lt"/>
              <a:buAutoNum type="alphaLcPeriod"/>
            </a:pPr>
            <a:r>
              <a:rPr lang="nl-BE" sz="1200" dirty="0"/>
              <a:t>Ziet de patiënt en duidt voorschrift aan als ‘in uitvoering’</a:t>
            </a:r>
          </a:p>
          <a:p>
            <a:pPr marL="600060" lvl="1" indent="-257168">
              <a:buFont typeface="+mj-lt"/>
              <a:buAutoNum type="alphaLcPeriod"/>
            </a:pPr>
            <a:r>
              <a:rPr lang="nl-BE" sz="1200" dirty="0"/>
              <a:t>Sluit voorschrift af na uitvoering</a:t>
            </a:r>
          </a:p>
        </p:txBody>
      </p:sp>
      <p:sp>
        <p:nvSpPr>
          <p:cNvPr id="10" name="Up Arrow 9"/>
          <p:cNvSpPr/>
          <p:nvPr/>
        </p:nvSpPr>
        <p:spPr>
          <a:xfrm rot="3292969">
            <a:off x="5587978" y="2676409"/>
            <a:ext cx="146470" cy="1701815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Up-Down Arrow 20"/>
          <p:cNvSpPr/>
          <p:nvPr/>
        </p:nvSpPr>
        <p:spPr>
          <a:xfrm rot="16200000">
            <a:off x="5571830" y="1652873"/>
            <a:ext cx="178764" cy="1441851"/>
          </a:xfrm>
          <a:prstGeom prst="up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Up Arrow 31"/>
          <p:cNvSpPr/>
          <p:nvPr/>
        </p:nvSpPr>
        <p:spPr>
          <a:xfrm rot="5400000">
            <a:off x="2359849" y="2229661"/>
            <a:ext cx="138014" cy="306290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Up Arrow 32"/>
          <p:cNvSpPr/>
          <p:nvPr/>
        </p:nvSpPr>
        <p:spPr>
          <a:xfrm rot="5400000">
            <a:off x="3441268" y="2033101"/>
            <a:ext cx="118934" cy="718490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Up Arrow 33"/>
          <p:cNvSpPr/>
          <p:nvPr/>
        </p:nvSpPr>
        <p:spPr>
          <a:xfrm rot="16200000">
            <a:off x="3419544" y="2175438"/>
            <a:ext cx="122741" cy="678846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Up Arrow 34"/>
          <p:cNvSpPr/>
          <p:nvPr/>
        </p:nvSpPr>
        <p:spPr>
          <a:xfrm rot="7680000">
            <a:off x="3142722" y="2703736"/>
            <a:ext cx="163873" cy="1320005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Up-Down Arrow 35"/>
          <p:cNvSpPr/>
          <p:nvPr/>
        </p:nvSpPr>
        <p:spPr>
          <a:xfrm>
            <a:off x="4155064" y="2785812"/>
            <a:ext cx="132663" cy="357775"/>
          </a:xfrm>
          <a:prstGeom prst="up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TextBox 38"/>
          <p:cNvSpPr txBox="1"/>
          <p:nvPr/>
        </p:nvSpPr>
        <p:spPr>
          <a:xfrm>
            <a:off x="2302815" y="2159755"/>
            <a:ext cx="162017" cy="1962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BE" sz="675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en-US" sz="675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68835" y="2187493"/>
            <a:ext cx="162017" cy="1962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BE" sz="675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en-US" sz="675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07990" y="2558074"/>
            <a:ext cx="162017" cy="1962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BE" sz="675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en-US" sz="675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05505" y="3277177"/>
            <a:ext cx="162017" cy="1962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BE" sz="675" dirty="0">
                <a:solidFill>
                  <a:schemeClr val="accent3">
                    <a:lumMod val="50000"/>
                  </a:schemeClr>
                </a:solidFill>
              </a:rPr>
              <a:t>5</a:t>
            </a:r>
            <a:endParaRPr lang="en-US" sz="675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30026" y="2878136"/>
            <a:ext cx="162017" cy="1962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BE" sz="675" dirty="0">
                <a:solidFill>
                  <a:schemeClr val="accent3">
                    <a:lumMod val="50000"/>
                  </a:schemeClr>
                </a:solidFill>
              </a:rPr>
              <a:t>6</a:t>
            </a:r>
            <a:endParaRPr lang="en-US" sz="675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 rot="2285789">
            <a:off x="2210355" y="3392623"/>
            <a:ext cx="1677931" cy="167507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/>
          <p:cNvSpPr txBox="1"/>
          <p:nvPr/>
        </p:nvSpPr>
        <p:spPr>
          <a:xfrm>
            <a:off x="2882578" y="3406823"/>
            <a:ext cx="162017" cy="1962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BE" sz="675" dirty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en-US" sz="675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80205" y="3567900"/>
            <a:ext cx="162017" cy="1962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BE" sz="675" dirty="0">
                <a:solidFill>
                  <a:schemeClr val="accent3">
                    <a:lumMod val="50000"/>
                  </a:schemeClr>
                </a:solidFill>
              </a:rPr>
              <a:t>7</a:t>
            </a:r>
            <a:endParaRPr lang="en-US" sz="675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36308" y="2186865"/>
            <a:ext cx="162017" cy="1962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BE" sz="675" dirty="0">
                <a:solidFill>
                  <a:schemeClr val="accent3">
                    <a:lumMod val="50000"/>
                  </a:schemeClr>
                </a:solidFill>
              </a:rPr>
              <a:t>8</a:t>
            </a:r>
            <a:endParaRPr lang="en-US" sz="675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0856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nl-BE" dirty="0"/>
              <a:t>Overige scenario’s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686800" cy="5001419"/>
          </a:xfrm>
        </p:spPr>
        <p:txBody>
          <a:bodyPr>
            <a:normAutofit fontScale="92500" lnSpcReduction="10000"/>
          </a:bodyPr>
          <a:lstStyle/>
          <a:p>
            <a:r>
              <a:rPr lang="nl-BE" sz="2100" dirty="0"/>
              <a:t>Scenario 2: doorverwijzen naar een andere zorgverlener</a:t>
            </a:r>
          </a:p>
          <a:p>
            <a:r>
              <a:rPr lang="nl-BE" sz="2000" dirty="0"/>
              <a:t>Scenario 3: de zorgverlener vraagt een verlenging van het voorschrift</a:t>
            </a:r>
          </a:p>
          <a:p>
            <a:r>
              <a:rPr lang="nl-BE" sz="2000" dirty="0"/>
              <a:t>Scenario 3: de zorgverlener vraagt een verlenging van het voorschrift</a:t>
            </a:r>
          </a:p>
          <a:p>
            <a:r>
              <a:rPr lang="nl-BE" sz="2000" dirty="0"/>
              <a:t>Scenario 4: de zorgverlener vraagt een nieuw voorschrift</a:t>
            </a:r>
          </a:p>
          <a:p>
            <a:r>
              <a:rPr lang="nl-BE" sz="2000" dirty="0"/>
              <a:t>Scenario 5: wijziging van zorgverlener voor eenzelfde voorschrift</a:t>
            </a:r>
          </a:p>
          <a:p>
            <a:r>
              <a:rPr lang="nl-BE" sz="2000" dirty="0"/>
              <a:t>Scenario 6: uitvoeringsdatum van het voorschrift overschreden</a:t>
            </a:r>
          </a:p>
          <a:p>
            <a:r>
              <a:rPr lang="nl-BE" sz="2000" dirty="0"/>
              <a:t>Scenario 7: annulering van het voorschrift door de voorschrijver</a:t>
            </a:r>
          </a:p>
          <a:p>
            <a:r>
              <a:rPr lang="nl-BE" sz="2000" dirty="0"/>
              <a:t>Scenario 8: annulering van het voorstel tot een voorschrift door de zorgverlener</a:t>
            </a:r>
          </a:p>
          <a:p>
            <a:r>
              <a:rPr lang="nl-BE" sz="2000" dirty="0"/>
              <a:t>Scenario 9: voorschrift met voorakkoord van de adviserend arts</a:t>
            </a:r>
          </a:p>
          <a:p>
            <a:pPr marL="0" indent="0">
              <a:buNone/>
            </a:pPr>
            <a:r>
              <a:rPr lang="nl-BE" sz="2000" dirty="0"/>
              <a:t>----------------------------------------------------------------------------------------------------------------</a:t>
            </a:r>
          </a:p>
          <a:p>
            <a:r>
              <a:rPr lang="nl-BE" sz="2000" dirty="0"/>
              <a:t>Scenario 1: facturatie van een zorgverlening, het bijhorend voorschrift werd afgesloten door de zorgverlener</a:t>
            </a:r>
          </a:p>
          <a:p>
            <a:r>
              <a:rPr lang="nl-BE" sz="2000" dirty="0"/>
              <a:t>Scenario 2: facturatie van een zorgverlening, het bijhorend voorschrift werd NIET afgesloten door de zorgverlener</a:t>
            </a:r>
          </a:p>
          <a:p>
            <a:r>
              <a:rPr lang="nl-BE" sz="2000" dirty="0"/>
              <a:t>Scenario 3: facturatie 2 zorgverleningen voor verschillende </a:t>
            </a:r>
            <a:r>
              <a:rPr lang="nl-BE" sz="2000" dirty="0" err="1"/>
              <a:t>pathologiën</a:t>
            </a:r>
            <a:endParaRPr lang="fr-BE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348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700" y="1912977"/>
            <a:ext cx="5069863" cy="2571493"/>
          </a:xfrm>
          <a:prstGeom prst="rect">
            <a:avLst/>
          </a:prstGeom>
        </p:spPr>
      </p:pic>
      <p:sp>
        <p:nvSpPr>
          <p:cNvPr id="28" name="Up Arrow 27"/>
          <p:cNvSpPr/>
          <p:nvPr/>
        </p:nvSpPr>
        <p:spPr>
          <a:xfrm rot="3292969">
            <a:off x="5587978" y="2676409"/>
            <a:ext cx="146470" cy="1701815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Up-Down Arrow 28"/>
          <p:cNvSpPr/>
          <p:nvPr/>
        </p:nvSpPr>
        <p:spPr>
          <a:xfrm rot="16200000">
            <a:off x="5571830" y="1652873"/>
            <a:ext cx="178764" cy="1441851"/>
          </a:xfrm>
          <a:prstGeom prst="up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Up Arrow 36"/>
          <p:cNvSpPr/>
          <p:nvPr/>
        </p:nvSpPr>
        <p:spPr>
          <a:xfrm rot="5400000">
            <a:off x="2359849" y="2229661"/>
            <a:ext cx="138014" cy="306290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Up Arrow 45"/>
          <p:cNvSpPr/>
          <p:nvPr/>
        </p:nvSpPr>
        <p:spPr>
          <a:xfrm rot="5400000">
            <a:off x="3441268" y="2033101"/>
            <a:ext cx="118934" cy="718490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Up Arrow 46"/>
          <p:cNvSpPr/>
          <p:nvPr/>
        </p:nvSpPr>
        <p:spPr>
          <a:xfrm rot="16200000">
            <a:off x="3419544" y="2175438"/>
            <a:ext cx="122741" cy="678846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Up Arrow 47"/>
          <p:cNvSpPr/>
          <p:nvPr/>
        </p:nvSpPr>
        <p:spPr>
          <a:xfrm rot="7680000">
            <a:off x="3142722" y="2703736"/>
            <a:ext cx="163873" cy="1320005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9" name="Up-Down Arrow 48"/>
          <p:cNvSpPr/>
          <p:nvPr/>
        </p:nvSpPr>
        <p:spPr>
          <a:xfrm>
            <a:off x="4155064" y="2785812"/>
            <a:ext cx="132663" cy="357775"/>
          </a:xfrm>
          <a:prstGeom prst="up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" name="TextBox 49"/>
          <p:cNvSpPr txBox="1"/>
          <p:nvPr/>
        </p:nvSpPr>
        <p:spPr>
          <a:xfrm>
            <a:off x="2302815" y="2159755"/>
            <a:ext cx="162017" cy="1962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BE" sz="675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en-US" sz="675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368835" y="2187493"/>
            <a:ext cx="162017" cy="1962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BE" sz="675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en-US" sz="675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507990" y="2558074"/>
            <a:ext cx="162017" cy="1962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BE" sz="675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en-US" sz="675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305505" y="3277177"/>
            <a:ext cx="162017" cy="1962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BE" sz="675" dirty="0">
                <a:solidFill>
                  <a:schemeClr val="accent3">
                    <a:lumMod val="50000"/>
                  </a:schemeClr>
                </a:solidFill>
              </a:rPr>
              <a:t>5</a:t>
            </a:r>
            <a:endParaRPr lang="en-US" sz="675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030026" y="2878136"/>
            <a:ext cx="162017" cy="1962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BE" sz="675" dirty="0">
                <a:solidFill>
                  <a:schemeClr val="accent3">
                    <a:lumMod val="50000"/>
                  </a:schemeClr>
                </a:solidFill>
              </a:rPr>
              <a:t>6</a:t>
            </a:r>
            <a:endParaRPr lang="en-US" sz="675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5" name="Left Arrow 54"/>
          <p:cNvSpPr/>
          <p:nvPr/>
        </p:nvSpPr>
        <p:spPr>
          <a:xfrm rot="2285789">
            <a:off x="2210355" y="3392623"/>
            <a:ext cx="1677931" cy="167507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6" name="TextBox 55"/>
          <p:cNvSpPr txBox="1"/>
          <p:nvPr/>
        </p:nvSpPr>
        <p:spPr>
          <a:xfrm>
            <a:off x="2882578" y="3406823"/>
            <a:ext cx="162017" cy="1962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BE" sz="675" dirty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en-US" sz="675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580205" y="3567900"/>
            <a:ext cx="162017" cy="1962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BE" sz="675" dirty="0">
                <a:solidFill>
                  <a:schemeClr val="accent3">
                    <a:lumMod val="50000"/>
                  </a:schemeClr>
                </a:solidFill>
              </a:rPr>
              <a:t>7</a:t>
            </a:r>
            <a:endParaRPr lang="en-US" sz="675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36308" y="2186865"/>
            <a:ext cx="162017" cy="1962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BE" sz="675" dirty="0">
                <a:solidFill>
                  <a:schemeClr val="accent3">
                    <a:lumMod val="50000"/>
                  </a:schemeClr>
                </a:solidFill>
              </a:rPr>
              <a:t>8</a:t>
            </a:r>
            <a:endParaRPr lang="en-US" sz="675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2100" dirty="0"/>
              <a:t>Scenario 2: doorverwijzen naar een andere zorgverlener</a:t>
            </a:r>
            <a:endParaRPr lang="en-US" sz="2100" dirty="0"/>
          </a:p>
        </p:txBody>
      </p:sp>
      <p:sp>
        <p:nvSpPr>
          <p:cNvPr id="4" name="Rounded Rectangle 3"/>
          <p:cNvSpPr/>
          <p:nvPr/>
        </p:nvSpPr>
        <p:spPr>
          <a:xfrm>
            <a:off x="1930920" y="1953686"/>
            <a:ext cx="1917778" cy="2106234"/>
          </a:xfrm>
          <a:prstGeom prst="round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ounded Rectangle 23"/>
          <p:cNvSpPr/>
          <p:nvPr/>
        </p:nvSpPr>
        <p:spPr>
          <a:xfrm>
            <a:off x="3795192" y="2768416"/>
            <a:ext cx="492535" cy="382467"/>
          </a:xfrm>
          <a:prstGeom prst="round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0" name="TextBox 59"/>
          <p:cNvSpPr txBox="1"/>
          <p:nvPr/>
        </p:nvSpPr>
        <p:spPr>
          <a:xfrm>
            <a:off x="845586" y="4465146"/>
            <a:ext cx="62106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68" indent="-257168">
              <a:buFont typeface="+mj-lt"/>
              <a:buAutoNum type="arabicPeriod" startAt="7"/>
            </a:pPr>
            <a:r>
              <a:rPr lang="nl-BE" sz="1200" dirty="0"/>
              <a:t>Patiënt contacteert zorgverlener voor afspraak</a:t>
            </a:r>
          </a:p>
          <a:p>
            <a:pPr marL="257168" indent="-257168">
              <a:buFont typeface="+mj-lt"/>
              <a:buAutoNum type="arabicPeriod" startAt="7"/>
            </a:pPr>
            <a:r>
              <a:rPr lang="nl-BE" sz="1200" dirty="0"/>
              <a:t>Zorgverlener</a:t>
            </a:r>
            <a:endParaRPr lang="nl-BE" sz="1200" dirty="0">
              <a:solidFill>
                <a:srgbClr val="FF0000"/>
              </a:solidFill>
            </a:endParaRPr>
          </a:p>
          <a:p>
            <a:pPr marL="600060" lvl="1" indent="-257168">
              <a:buFont typeface="+mj-lt"/>
              <a:buAutoNum type="alphaLcPeriod"/>
            </a:pPr>
            <a:r>
              <a:rPr lang="nl-BE" sz="1200" dirty="0"/>
              <a:t>Zoekt het voorschrift op o.b.v. ref. ID en rijksregisternummer</a:t>
            </a:r>
            <a:br>
              <a:rPr lang="nl-BE" sz="1200" dirty="0"/>
            </a:br>
            <a:r>
              <a:rPr lang="nl-BE" sz="1200" dirty="0">
                <a:sym typeface="Wingdings" panose="05000000000000000000" pitchFamily="2" charset="2"/>
              </a:rPr>
              <a:t> Stelt vast dat het uitvoeren van het voorschrift buiten zijn specialiteitsdomein ligt</a:t>
            </a:r>
            <a:endParaRPr lang="nl-BE" sz="1200" dirty="0"/>
          </a:p>
          <a:p>
            <a:pPr marL="600060" lvl="1" indent="-257168">
              <a:buFont typeface="+mj-lt"/>
              <a:buAutoNum type="alphaLcPeriod"/>
            </a:pPr>
            <a:r>
              <a:rPr lang="nl-BE" sz="1200" strike="sngStrike" dirty="0">
                <a:solidFill>
                  <a:schemeClr val="bg1">
                    <a:lumMod val="50000"/>
                  </a:schemeClr>
                </a:solidFill>
              </a:rPr>
              <a:t>Ziet de patiënt en duidt voorschrift aan als ‘in uitvoering’</a:t>
            </a:r>
          </a:p>
          <a:p>
            <a:pPr marL="600060" lvl="1" indent="-257168">
              <a:buFont typeface="+mj-lt"/>
              <a:buAutoNum type="alphaLcPeriod"/>
            </a:pPr>
            <a:r>
              <a:rPr lang="nl-BE" sz="1200" strike="sngStrike" dirty="0">
                <a:solidFill>
                  <a:schemeClr val="bg1">
                    <a:lumMod val="50000"/>
                  </a:schemeClr>
                </a:solidFill>
              </a:rPr>
              <a:t>Sluit voorschrift af na uitvoering</a:t>
            </a:r>
            <a:br>
              <a:rPr lang="nl-BE" sz="1200" strike="sngStrike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l-BE" sz="1200" dirty="0">
                <a:sym typeface="Wingdings" panose="05000000000000000000" pitchFamily="2" charset="2"/>
              </a:rPr>
              <a:t> Zorgverlener verwijst patiënt door naar andere zorgverlener</a:t>
            </a:r>
            <a:endParaRPr lang="nl-BE" sz="1200" strike="sngStrik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8477-68D8-4965-8EB5-AA655FE9456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687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>
            <a:extLst>
              <a:ext uri="{FF2B5EF4-FFF2-40B4-BE49-F238E27FC236}">
                <a16:creationId xmlns:a16="http://schemas.microsoft.com/office/drawing/2014/main" id="{3603DFDD-A0B7-4BA9-9B61-FFB3811C42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87" y="1065976"/>
            <a:ext cx="1165390" cy="1364478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7D76301-6196-4D5E-8EF5-2CEF60754B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487" y="1094464"/>
            <a:ext cx="1165390" cy="136447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3B5F91B-BBF3-47C7-AEB4-9B6C5FC67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239" y="1930163"/>
            <a:ext cx="2025264" cy="312163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5BC3FC0-F5D7-4ECA-90E5-E7CCC30AF3A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474" y="1832218"/>
            <a:ext cx="1670755" cy="298034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239F4EB-0DDC-4D5B-AC6E-4A4668F680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363" y="2680993"/>
            <a:ext cx="760228" cy="1404815"/>
          </a:xfrm>
          <a:prstGeom prst="rect">
            <a:avLst/>
          </a:prstGeom>
        </p:spPr>
      </p:pic>
      <p:sp>
        <p:nvSpPr>
          <p:cNvPr id="9" name="Cilinder 8">
            <a:extLst>
              <a:ext uri="{FF2B5EF4-FFF2-40B4-BE49-F238E27FC236}">
                <a16:creationId xmlns:a16="http://schemas.microsoft.com/office/drawing/2014/main" id="{E8927265-FDEF-486C-A93B-C2D6A77C8CE8}"/>
              </a:ext>
            </a:extLst>
          </p:cNvPr>
          <p:cNvSpPr/>
          <p:nvPr/>
        </p:nvSpPr>
        <p:spPr>
          <a:xfrm>
            <a:off x="3698315" y="5067249"/>
            <a:ext cx="1670754" cy="1020726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sz="1662" dirty="0" err="1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Verwijs</a:t>
            </a:r>
            <a:r>
              <a:rPr lang="en-US" sz="1662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62" dirty="0" err="1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opdracht</a:t>
            </a:r>
            <a:r>
              <a:rPr lang="en-US" sz="1662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62" dirty="0" err="1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definities</a:t>
            </a:r>
            <a:endParaRPr lang="en-US" sz="1662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02CAB2C-C57C-499A-97DE-0F31E9095D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290492"/>
            <a:ext cx="1392865" cy="146893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6F4F706-C4AA-4A72-BD0A-29B60ABAC0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1012" y="2462501"/>
            <a:ext cx="1392865" cy="1468938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89BA72AC-29B0-4F25-8FC8-856EF0B6FF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86" y="782952"/>
            <a:ext cx="1415127" cy="56605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6711F57D-A1BB-4713-8645-DEA6E49637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06" y="857251"/>
            <a:ext cx="1415127" cy="566050"/>
          </a:xfrm>
          <a:prstGeom prst="rect">
            <a:avLst/>
          </a:prstGeom>
        </p:spPr>
      </p:pic>
      <p:sp>
        <p:nvSpPr>
          <p:cNvPr id="18" name="Pijl: rechts 17">
            <a:extLst>
              <a:ext uri="{FF2B5EF4-FFF2-40B4-BE49-F238E27FC236}">
                <a16:creationId xmlns:a16="http://schemas.microsoft.com/office/drawing/2014/main" id="{6EA989C9-02E8-4217-81DC-076C54D64FD7}"/>
              </a:ext>
            </a:extLst>
          </p:cNvPr>
          <p:cNvSpPr/>
          <p:nvPr/>
        </p:nvSpPr>
        <p:spPr>
          <a:xfrm rot="10800000">
            <a:off x="2518475" y="3303303"/>
            <a:ext cx="1392864" cy="104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sp>
        <p:nvSpPr>
          <p:cNvPr id="19" name="Pijl: rechts 18">
            <a:extLst>
              <a:ext uri="{FF2B5EF4-FFF2-40B4-BE49-F238E27FC236}">
                <a16:creationId xmlns:a16="http://schemas.microsoft.com/office/drawing/2014/main" id="{11C22282-C374-4AF0-8E03-A9C5B54DADDB}"/>
              </a:ext>
            </a:extLst>
          </p:cNvPr>
          <p:cNvSpPr/>
          <p:nvPr/>
        </p:nvSpPr>
        <p:spPr>
          <a:xfrm flipV="1">
            <a:off x="4671399" y="3424292"/>
            <a:ext cx="1070182" cy="144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12BA1A03-C35E-4C04-9ABE-7FE029DAD819}"/>
              </a:ext>
            </a:extLst>
          </p:cNvPr>
          <p:cNvCxnSpPr>
            <a:cxnSpLocks/>
          </p:cNvCxnSpPr>
          <p:nvPr/>
        </p:nvCxnSpPr>
        <p:spPr>
          <a:xfrm flipH="1">
            <a:off x="5247168" y="4322739"/>
            <a:ext cx="903534" cy="739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069855B7-1244-41B2-8507-8B5F1D39D6B4}"/>
              </a:ext>
            </a:extLst>
          </p:cNvPr>
          <p:cNvCxnSpPr>
            <a:cxnSpLocks/>
          </p:cNvCxnSpPr>
          <p:nvPr/>
        </p:nvCxnSpPr>
        <p:spPr>
          <a:xfrm flipH="1">
            <a:off x="5361469" y="4927837"/>
            <a:ext cx="694470" cy="24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B2EA61BB-C3E5-4127-AA7E-11CAE83AF143}"/>
              </a:ext>
            </a:extLst>
          </p:cNvPr>
          <p:cNvCxnSpPr>
            <a:cxnSpLocks/>
          </p:cNvCxnSpPr>
          <p:nvPr/>
        </p:nvCxnSpPr>
        <p:spPr>
          <a:xfrm flipH="1">
            <a:off x="5361468" y="5215017"/>
            <a:ext cx="903534" cy="125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CD37E579-0582-4C4C-B73C-91A0130844C7}"/>
              </a:ext>
            </a:extLst>
          </p:cNvPr>
          <p:cNvCxnSpPr>
            <a:cxnSpLocks/>
          </p:cNvCxnSpPr>
          <p:nvPr/>
        </p:nvCxnSpPr>
        <p:spPr>
          <a:xfrm flipH="1">
            <a:off x="5305530" y="5418500"/>
            <a:ext cx="750409" cy="27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ijl: gekromd omlaag 29">
            <a:extLst>
              <a:ext uri="{FF2B5EF4-FFF2-40B4-BE49-F238E27FC236}">
                <a16:creationId xmlns:a16="http://schemas.microsoft.com/office/drawing/2014/main" id="{3A082F22-949B-42A8-9F79-51AAA9859916}"/>
              </a:ext>
            </a:extLst>
          </p:cNvPr>
          <p:cNvSpPr/>
          <p:nvPr/>
        </p:nvSpPr>
        <p:spPr>
          <a:xfrm>
            <a:off x="2540865" y="2285225"/>
            <a:ext cx="1518551" cy="54968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>
              <a:solidFill>
                <a:schemeClr val="tx1"/>
              </a:solidFill>
            </a:endParaRPr>
          </a:p>
        </p:txBody>
      </p:sp>
      <p:sp>
        <p:nvSpPr>
          <p:cNvPr id="32" name="Pijl: gekromd omhoog 31">
            <a:extLst>
              <a:ext uri="{FF2B5EF4-FFF2-40B4-BE49-F238E27FC236}">
                <a16:creationId xmlns:a16="http://schemas.microsoft.com/office/drawing/2014/main" id="{2539F5BB-8EF0-4804-846B-92A78C7CFD4B}"/>
              </a:ext>
            </a:extLst>
          </p:cNvPr>
          <p:cNvSpPr/>
          <p:nvPr/>
        </p:nvSpPr>
        <p:spPr>
          <a:xfrm rot="10800000">
            <a:off x="4623882" y="2402461"/>
            <a:ext cx="1344134" cy="40421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>
              <a:solidFill>
                <a:schemeClr val="tx1"/>
              </a:solidFill>
            </a:endParaRP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9B94E66F-3F94-4381-8B37-C25372E787C5}"/>
              </a:ext>
            </a:extLst>
          </p:cNvPr>
          <p:cNvSpPr txBox="1"/>
          <p:nvPr/>
        </p:nvSpPr>
        <p:spPr>
          <a:xfrm>
            <a:off x="6411433" y="4927838"/>
            <a:ext cx="406130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62" dirty="0"/>
              <a:t>A</a:t>
            </a:r>
            <a:endParaRPr lang="en-US" sz="1662" dirty="0"/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9134871E-CAD6-4345-ACBD-E75BD8E2E92E}"/>
              </a:ext>
            </a:extLst>
          </p:cNvPr>
          <p:cNvSpPr txBox="1"/>
          <p:nvPr/>
        </p:nvSpPr>
        <p:spPr>
          <a:xfrm>
            <a:off x="3065711" y="3496423"/>
            <a:ext cx="406130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62" dirty="0"/>
              <a:t>B</a:t>
            </a:r>
            <a:endParaRPr lang="en-US" sz="1662" dirty="0"/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8C7D086B-C075-488D-AE25-FDB049119E31}"/>
              </a:ext>
            </a:extLst>
          </p:cNvPr>
          <p:cNvSpPr txBox="1"/>
          <p:nvPr/>
        </p:nvSpPr>
        <p:spPr>
          <a:xfrm>
            <a:off x="4955337" y="3604692"/>
            <a:ext cx="406130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62" dirty="0"/>
              <a:t>I</a:t>
            </a:r>
            <a:endParaRPr lang="en-US" sz="1662" dirty="0"/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DD4F523C-7205-43E6-92A0-468D5C189838}"/>
              </a:ext>
            </a:extLst>
          </p:cNvPr>
          <p:cNvSpPr txBox="1"/>
          <p:nvPr/>
        </p:nvSpPr>
        <p:spPr>
          <a:xfrm>
            <a:off x="5235535" y="2508757"/>
            <a:ext cx="406130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62" dirty="0"/>
              <a:t>K</a:t>
            </a:r>
            <a:endParaRPr lang="en-US" sz="1662" dirty="0"/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FAF27AE7-ABA5-427D-A993-1FE9FB86895B}"/>
              </a:ext>
            </a:extLst>
          </p:cNvPr>
          <p:cNvSpPr txBox="1"/>
          <p:nvPr/>
        </p:nvSpPr>
        <p:spPr>
          <a:xfrm>
            <a:off x="3096407" y="2429262"/>
            <a:ext cx="406130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62" dirty="0"/>
              <a:t>C</a:t>
            </a:r>
            <a:endParaRPr lang="en-US" sz="1662" dirty="0"/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EF1871CE-1537-4E4A-93D1-8C209503AB59}"/>
              </a:ext>
            </a:extLst>
          </p:cNvPr>
          <p:cNvSpPr txBox="1"/>
          <p:nvPr/>
        </p:nvSpPr>
        <p:spPr>
          <a:xfrm>
            <a:off x="1334550" y="2919971"/>
            <a:ext cx="406130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62" dirty="0"/>
              <a:t>D</a:t>
            </a:r>
            <a:endParaRPr lang="en-US" sz="1662" dirty="0"/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15984936-ED0A-4256-B8F6-30BCAA34BEB8}"/>
              </a:ext>
            </a:extLst>
          </p:cNvPr>
          <p:cNvSpPr txBox="1"/>
          <p:nvPr/>
        </p:nvSpPr>
        <p:spPr>
          <a:xfrm>
            <a:off x="2010334" y="4853235"/>
            <a:ext cx="406130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62" dirty="0"/>
              <a:t>E</a:t>
            </a:r>
            <a:endParaRPr lang="en-US" sz="1662" dirty="0"/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085ECEE5-370C-4BAA-9018-4BCF4FA71832}"/>
              </a:ext>
            </a:extLst>
          </p:cNvPr>
          <p:cNvSpPr txBox="1"/>
          <p:nvPr/>
        </p:nvSpPr>
        <p:spPr>
          <a:xfrm>
            <a:off x="7016438" y="2727587"/>
            <a:ext cx="406130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62" dirty="0"/>
              <a:t>J</a:t>
            </a:r>
            <a:endParaRPr lang="en-US" sz="1662" dirty="0"/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8C9AA057-39DE-49F9-98E8-87BBDCBA2F39}"/>
              </a:ext>
            </a:extLst>
          </p:cNvPr>
          <p:cNvSpPr txBox="1"/>
          <p:nvPr/>
        </p:nvSpPr>
        <p:spPr>
          <a:xfrm>
            <a:off x="8277444" y="1927229"/>
            <a:ext cx="406130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62" dirty="0"/>
              <a:t>H</a:t>
            </a:r>
            <a:endParaRPr lang="en-US" sz="1662" dirty="0"/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2641F61F-4126-43F1-961F-6731704CBF21}"/>
              </a:ext>
            </a:extLst>
          </p:cNvPr>
          <p:cNvSpPr txBox="1"/>
          <p:nvPr/>
        </p:nvSpPr>
        <p:spPr>
          <a:xfrm>
            <a:off x="550403" y="2328023"/>
            <a:ext cx="406130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62" dirty="0"/>
              <a:t>F</a:t>
            </a:r>
            <a:endParaRPr lang="en-US" sz="1662" dirty="0"/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4D2E6196-813B-418B-876D-5D6CF53DE830}"/>
              </a:ext>
            </a:extLst>
          </p:cNvPr>
          <p:cNvSpPr txBox="1"/>
          <p:nvPr/>
        </p:nvSpPr>
        <p:spPr>
          <a:xfrm>
            <a:off x="3151001" y="1284802"/>
            <a:ext cx="406130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62" dirty="0"/>
              <a:t>G</a:t>
            </a:r>
            <a:endParaRPr lang="en-US" sz="1662" dirty="0"/>
          </a:p>
        </p:txBody>
      </p:sp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id="{2B00274B-F64A-494A-9B26-0EEE7658A2C7}"/>
              </a:ext>
            </a:extLst>
          </p:cNvPr>
          <p:cNvCxnSpPr>
            <a:cxnSpLocks/>
          </p:cNvCxnSpPr>
          <p:nvPr/>
        </p:nvCxnSpPr>
        <p:spPr>
          <a:xfrm flipH="1" flipV="1">
            <a:off x="1392865" y="4574568"/>
            <a:ext cx="2125186" cy="6404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met pijl 45">
            <a:extLst>
              <a:ext uri="{FF2B5EF4-FFF2-40B4-BE49-F238E27FC236}">
                <a16:creationId xmlns:a16="http://schemas.microsoft.com/office/drawing/2014/main" id="{C3878501-30DA-41AB-8E59-6226F274E39A}"/>
              </a:ext>
            </a:extLst>
          </p:cNvPr>
          <p:cNvCxnSpPr>
            <a:cxnSpLocks/>
          </p:cNvCxnSpPr>
          <p:nvPr/>
        </p:nvCxnSpPr>
        <p:spPr>
          <a:xfrm flipH="1">
            <a:off x="1280183" y="2577786"/>
            <a:ext cx="763026" cy="989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met pijl 47">
            <a:extLst>
              <a:ext uri="{FF2B5EF4-FFF2-40B4-BE49-F238E27FC236}">
                <a16:creationId xmlns:a16="http://schemas.microsoft.com/office/drawing/2014/main" id="{264433DF-0982-4468-8655-4E3CC766D072}"/>
              </a:ext>
            </a:extLst>
          </p:cNvPr>
          <p:cNvCxnSpPr>
            <a:cxnSpLocks/>
          </p:cNvCxnSpPr>
          <p:nvPr/>
        </p:nvCxnSpPr>
        <p:spPr>
          <a:xfrm flipH="1" flipV="1">
            <a:off x="6473618" y="2470498"/>
            <a:ext cx="1272084" cy="315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met pijl 49">
            <a:extLst>
              <a:ext uri="{FF2B5EF4-FFF2-40B4-BE49-F238E27FC236}">
                <a16:creationId xmlns:a16="http://schemas.microsoft.com/office/drawing/2014/main" id="{4F460382-167A-402E-8BDE-B26B7AC1CC7A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8317877" y="1776702"/>
            <a:ext cx="371374" cy="682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met pijl 52">
            <a:extLst>
              <a:ext uri="{FF2B5EF4-FFF2-40B4-BE49-F238E27FC236}">
                <a16:creationId xmlns:a16="http://schemas.microsoft.com/office/drawing/2014/main" id="{EFF77F73-71C9-44AB-903C-AC547CA805DD}"/>
              </a:ext>
            </a:extLst>
          </p:cNvPr>
          <p:cNvCxnSpPr>
            <a:cxnSpLocks/>
          </p:cNvCxnSpPr>
          <p:nvPr/>
        </p:nvCxnSpPr>
        <p:spPr>
          <a:xfrm flipV="1">
            <a:off x="768418" y="2285226"/>
            <a:ext cx="224286" cy="952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chte verbindingslijn met pijl 55">
            <a:extLst>
              <a:ext uri="{FF2B5EF4-FFF2-40B4-BE49-F238E27FC236}">
                <a16:creationId xmlns:a16="http://schemas.microsoft.com/office/drawing/2014/main" id="{398F88B8-B847-49C6-8B9E-27ABD9339701}"/>
              </a:ext>
            </a:extLst>
          </p:cNvPr>
          <p:cNvCxnSpPr>
            <a:cxnSpLocks/>
          </p:cNvCxnSpPr>
          <p:nvPr/>
        </p:nvCxnSpPr>
        <p:spPr>
          <a:xfrm>
            <a:off x="1835186" y="1235416"/>
            <a:ext cx="57458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ilinder 44">
            <a:extLst>
              <a:ext uri="{FF2B5EF4-FFF2-40B4-BE49-F238E27FC236}">
                <a16:creationId xmlns:a16="http://schemas.microsoft.com/office/drawing/2014/main" id="{9F556265-E130-41C1-9E9E-AB441BACD130}"/>
              </a:ext>
            </a:extLst>
          </p:cNvPr>
          <p:cNvSpPr/>
          <p:nvPr/>
        </p:nvSpPr>
        <p:spPr>
          <a:xfrm>
            <a:off x="629415" y="5255691"/>
            <a:ext cx="1539627" cy="670782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nl-BE" sz="1662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62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SS </a:t>
            </a:r>
          </a:p>
          <a:p>
            <a:endParaRPr lang="en-US" sz="1662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46E61431-3C55-4695-9F90-40C00480B6E7}"/>
              </a:ext>
            </a:extLst>
          </p:cNvPr>
          <p:cNvCxnSpPr/>
          <p:nvPr/>
        </p:nvCxnSpPr>
        <p:spPr>
          <a:xfrm>
            <a:off x="956533" y="4759429"/>
            <a:ext cx="0" cy="445407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kstvak 46">
            <a:extLst>
              <a:ext uri="{FF2B5EF4-FFF2-40B4-BE49-F238E27FC236}">
                <a16:creationId xmlns:a16="http://schemas.microsoft.com/office/drawing/2014/main" id="{92018DC6-7EE9-4C85-BB9F-434C5D3A3DC9}"/>
              </a:ext>
            </a:extLst>
          </p:cNvPr>
          <p:cNvSpPr txBox="1"/>
          <p:nvPr/>
        </p:nvSpPr>
        <p:spPr>
          <a:xfrm>
            <a:off x="484281" y="4854590"/>
            <a:ext cx="406130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62" dirty="0"/>
              <a:t>E+</a:t>
            </a:r>
            <a:endParaRPr lang="en-US" sz="1662" dirty="0"/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A5F43789-F05A-4FA9-861A-2C40DDF2C860}"/>
              </a:ext>
            </a:extLst>
          </p:cNvPr>
          <p:cNvSpPr txBox="1">
            <a:spLocks/>
          </p:cNvSpPr>
          <p:nvPr/>
        </p:nvSpPr>
        <p:spPr>
          <a:xfrm>
            <a:off x="-963799" y="-6709"/>
            <a:ext cx="8229600" cy="449888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100" dirty="0"/>
              <a:t>Verwijzen naar een andere zorgverlener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71294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>
            <a:extLst>
              <a:ext uri="{FF2B5EF4-FFF2-40B4-BE49-F238E27FC236}">
                <a16:creationId xmlns:a16="http://schemas.microsoft.com/office/drawing/2014/main" id="{3603DFDD-A0B7-4BA9-9B61-FFB3811C42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87" y="1065976"/>
            <a:ext cx="1165390" cy="1364478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7D76301-6196-4D5E-8EF5-2CEF60754B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487" y="1094464"/>
            <a:ext cx="1165390" cy="136447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3B5F91B-BBF3-47C7-AEB4-9B6C5FC67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239" y="1930163"/>
            <a:ext cx="2025264" cy="312163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5BC3FC0-F5D7-4ECA-90E5-E7CCC30AF3A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474" y="1832218"/>
            <a:ext cx="1670755" cy="298034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239F4EB-0DDC-4D5B-AC6E-4A4668F680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363" y="918791"/>
            <a:ext cx="760228" cy="3167017"/>
          </a:xfrm>
          <a:prstGeom prst="rect">
            <a:avLst/>
          </a:prstGeom>
        </p:spPr>
      </p:pic>
      <p:sp>
        <p:nvSpPr>
          <p:cNvPr id="9" name="Cilinder 8">
            <a:extLst>
              <a:ext uri="{FF2B5EF4-FFF2-40B4-BE49-F238E27FC236}">
                <a16:creationId xmlns:a16="http://schemas.microsoft.com/office/drawing/2014/main" id="{E8927265-FDEF-486C-A93B-C2D6A77C8CE8}"/>
              </a:ext>
            </a:extLst>
          </p:cNvPr>
          <p:cNvSpPr/>
          <p:nvPr/>
        </p:nvSpPr>
        <p:spPr>
          <a:xfrm>
            <a:off x="3693094" y="5063578"/>
            <a:ext cx="1670754" cy="1020726"/>
          </a:xfrm>
          <a:prstGeom prst="can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sz="1662" dirty="0" err="1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Verwijs</a:t>
            </a:r>
            <a:r>
              <a:rPr lang="en-US" sz="1662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62" dirty="0" err="1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opdracht</a:t>
            </a:r>
            <a:r>
              <a:rPr lang="en-US" sz="1662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62" dirty="0" err="1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definities</a:t>
            </a:r>
            <a:endParaRPr lang="en-US" sz="1662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02CAB2C-C57C-499A-97DE-0F31E9095D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290492"/>
            <a:ext cx="1392865" cy="146893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6F4F706-C4AA-4A72-BD0A-29B60ABAC0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1012" y="2462501"/>
            <a:ext cx="1392865" cy="1468938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89BA72AC-29B0-4F25-8FC8-856EF0B6FF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86" y="782952"/>
            <a:ext cx="1415127" cy="56605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6711F57D-A1BB-4713-8645-DEA6E49637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06" y="857251"/>
            <a:ext cx="1415127" cy="566050"/>
          </a:xfrm>
          <a:prstGeom prst="rect">
            <a:avLst/>
          </a:prstGeom>
        </p:spPr>
      </p:pic>
      <p:sp>
        <p:nvSpPr>
          <p:cNvPr id="18" name="Pijl: rechts 17">
            <a:extLst>
              <a:ext uri="{FF2B5EF4-FFF2-40B4-BE49-F238E27FC236}">
                <a16:creationId xmlns:a16="http://schemas.microsoft.com/office/drawing/2014/main" id="{6EA989C9-02E8-4217-81DC-076C54D64FD7}"/>
              </a:ext>
            </a:extLst>
          </p:cNvPr>
          <p:cNvSpPr/>
          <p:nvPr/>
        </p:nvSpPr>
        <p:spPr>
          <a:xfrm rot="10800000">
            <a:off x="2518475" y="3303303"/>
            <a:ext cx="1392864" cy="104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sp>
        <p:nvSpPr>
          <p:cNvPr id="19" name="Pijl: rechts 18">
            <a:extLst>
              <a:ext uri="{FF2B5EF4-FFF2-40B4-BE49-F238E27FC236}">
                <a16:creationId xmlns:a16="http://schemas.microsoft.com/office/drawing/2014/main" id="{11C22282-C374-4AF0-8E03-A9C5B54DADDB}"/>
              </a:ext>
            </a:extLst>
          </p:cNvPr>
          <p:cNvSpPr/>
          <p:nvPr/>
        </p:nvSpPr>
        <p:spPr>
          <a:xfrm flipV="1">
            <a:off x="4671399" y="3424292"/>
            <a:ext cx="1070182" cy="144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12BA1A03-C35E-4C04-9ABE-7FE029DAD819}"/>
              </a:ext>
            </a:extLst>
          </p:cNvPr>
          <p:cNvCxnSpPr>
            <a:cxnSpLocks/>
          </p:cNvCxnSpPr>
          <p:nvPr/>
        </p:nvCxnSpPr>
        <p:spPr>
          <a:xfrm flipH="1">
            <a:off x="5247168" y="4322739"/>
            <a:ext cx="903534" cy="739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069855B7-1244-41B2-8507-8B5F1D39D6B4}"/>
              </a:ext>
            </a:extLst>
          </p:cNvPr>
          <p:cNvCxnSpPr>
            <a:cxnSpLocks/>
          </p:cNvCxnSpPr>
          <p:nvPr/>
        </p:nvCxnSpPr>
        <p:spPr>
          <a:xfrm flipH="1">
            <a:off x="5361469" y="4927837"/>
            <a:ext cx="694470" cy="24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B2EA61BB-C3E5-4127-AA7E-11CAE83AF143}"/>
              </a:ext>
            </a:extLst>
          </p:cNvPr>
          <p:cNvCxnSpPr>
            <a:cxnSpLocks/>
          </p:cNvCxnSpPr>
          <p:nvPr/>
        </p:nvCxnSpPr>
        <p:spPr>
          <a:xfrm flipH="1">
            <a:off x="5361468" y="5215017"/>
            <a:ext cx="903534" cy="125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CD37E579-0582-4C4C-B73C-91A0130844C7}"/>
              </a:ext>
            </a:extLst>
          </p:cNvPr>
          <p:cNvCxnSpPr>
            <a:cxnSpLocks/>
          </p:cNvCxnSpPr>
          <p:nvPr/>
        </p:nvCxnSpPr>
        <p:spPr>
          <a:xfrm flipH="1">
            <a:off x="5305530" y="5418500"/>
            <a:ext cx="750409" cy="27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ijl: gekromd omlaag 29">
            <a:extLst>
              <a:ext uri="{FF2B5EF4-FFF2-40B4-BE49-F238E27FC236}">
                <a16:creationId xmlns:a16="http://schemas.microsoft.com/office/drawing/2014/main" id="{3A082F22-949B-42A8-9F79-51AAA9859916}"/>
              </a:ext>
            </a:extLst>
          </p:cNvPr>
          <p:cNvSpPr/>
          <p:nvPr/>
        </p:nvSpPr>
        <p:spPr>
          <a:xfrm>
            <a:off x="2540865" y="2285225"/>
            <a:ext cx="1518551" cy="54968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>
              <a:solidFill>
                <a:schemeClr val="tx1"/>
              </a:solidFill>
            </a:endParaRPr>
          </a:p>
        </p:txBody>
      </p:sp>
      <p:sp>
        <p:nvSpPr>
          <p:cNvPr id="32" name="Pijl: gekromd omhoog 31">
            <a:extLst>
              <a:ext uri="{FF2B5EF4-FFF2-40B4-BE49-F238E27FC236}">
                <a16:creationId xmlns:a16="http://schemas.microsoft.com/office/drawing/2014/main" id="{2539F5BB-8EF0-4804-846B-92A78C7CFD4B}"/>
              </a:ext>
            </a:extLst>
          </p:cNvPr>
          <p:cNvSpPr/>
          <p:nvPr/>
        </p:nvSpPr>
        <p:spPr>
          <a:xfrm rot="10800000">
            <a:off x="4623882" y="2402461"/>
            <a:ext cx="1344134" cy="40421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>
              <a:solidFill>
                <a:schemeClr val="tx1"/>
              </a:solidFill>
            </a:endParaRP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9B94E66F-3F94-4381-8B37-C25372E787C5}"/>
              </a:ext>
            </a:extLst>
          </p:cNvPr>
          <p:cNvSpPr txBox="1"/>
          <p:nvPr/>
        </p:nvSpPr>
        <p:spPr>
          <a:xfrm>
            <a:off x="6411433" y="4927838"/>
            <a:ext cx="406130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62" dirty="0"/>
              <a:t>A</a:t>
            </a:r>
            <a:endParaRPr lang="en-US" sz="1662" dirty="0"/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9134871E-CAD6-4345-ACBD-E75BD8E2E92E}"/>
              </a:ext>
            </a:extLst>
          </p:cNvPr>
          <p:cNvSpPr txBox="1"/>
          <p:nvPr/>
        </p:nvSpPr>
        <p:spPr>
          <a:xfrm>
            <a:off x="3065711" y="3496423"/>
            <a:ext cx="406130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62" dirty="0"/>
              <a:t>B</a:t>
            </a:r>
            <a:endParaRPr lang="en-US" sz="1662" dirty="0"/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8C7D086B-C075-488D-AE25-FDB049119E31}"/>
              </a:ext>
            </a:extLst>
          </p:cNvPr>
          <p:cNvSpPr txBox="1"/>
          <p:nvPr/>
        </p:nvSpPr>
        <p:spPr>
          <a:xfrm>
            <a:off x="4955337" y="3604692"/>
            <a:ext cx="406130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62" dirty="0"/>
              <a:t>I</a:t>
            </a:r>
            <a:endParaRPr lang="en-US" sz="1662" dirty="0"/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DD4F523C-7205-43E6-92A0-468D5C189838}"/>
              </a:ext>
            </a:extLst>
          </p:cNvPr>
          <p:cNvSpPr txBox="1"/>
          <p:nvPr/>
        </p:nvSpPr>
        <p:spPr>
          <a:xfrm>
            <a:off x="5235535" y="2508757"/>
            <a:ext cx="406130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62" dirty="0"/>
              <a:t>K</a:t>
            </a:r>
            <a:endParaRPr lang="en-US" sz="1662" dirty="0"/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FAF27AE7-ABA5-427D-A993-1FE9FB86895B}"/>
              </a:ext>
            </a:extLst>
          </p:cNvPr>
          <p:cNvSpPr txBox="1"/>
          <p:nvPr/>
        </p:nvSpPr>
        <p:spPr>
          <a:xfrm>
            <a:off x="3096407" y="2429262"/>
            <a:ext cx="406130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62" dirty="0"/>
              <a:t>C</a:t>
            </a:r>
            <a:endParaRPr lang="en-US" sz="1662" dirty="0"/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EF1871CE-1537-4E4A-93D1-8C209503AB59}"/>
              </a:ext>
            </a:extLst>
          </p:cNvPr>
          <p:cNvSpPr txBox="1"/>
          <p:nvPr/>
        </p:nvSpPr>
        <p:spPr>
          <a:xfrm>
            <a:off x="1334550" y="2919971"/>
            <a:ext cx="406130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62" dirty="0"/>
              <a:t>D</a:t>
            </a:r>
            <a:endParaRPr lang="en-US" sz="1662" dirty="0"/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15984936-ED0A-4256-B8F6-30BCAA34BEB8}"/>
              </a:ext>
            </a:extLst>
          </p:cNvPr>
          <p:cNvSpPr txBox="1"/>
          <p:nvPr/>
        </p:nvSpPr>
        <p:spPr>
          <a:xfrm>
            <a:off x="2010334" y="4853235"/>
            <a:ext cx="406130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62" dirty="0"/>
              <a:t>E</a:t>
            </a:r>
            <a:endParaRPr lang="en-US" sz="1662" dirty="0"/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085ECEE5-370C-4BAA-9018-4BCF4FA71832}"/>
              </a:ext>
            </a:extLst>
          </p:cNvPr>
          <p:cNvSpPr txBox="1"/>
          <p:nvPr/>
        </p:nvSpPr>
        <p:spPr>
          <a:xfrm>
            <a:off x="7016438" y="2727587"/>
            <a:ext cx="406130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62" dirty="0"/>
              <a:t>J</a:t>
            </a:r>
            <a:endParaRPr lang="en-US" sz="1662" dirty="0"/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8C9AA057-39DE-49F9-98E8-87BBDCBA2F39}"/>
              </a:ext>
            </a:extLst>
          </p:cNvPr>
          <p:cNvSpPr txBox="1"/>
          <p:nvPr/>
        </p:nvSpPr>
        <p:spPr>
          <a:xfrm>
            <a:off x="8277444" y="1927229"/>
            <a:ext cx="406130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62" dirty="0"/>
              <a:t>H</a:t>
            </a:r>
            <a:endParaRPr lang="en-US" sz="1662" dirty="0"/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2641F61F-4126-43F1-961F-6731704CBF21}"/>
              </a:ext>
            </a:extLst>
          </p:cNvPr>
          <p:cNvSpPr txBox="1"/>
          <p:nvPr/>
        </p:nvSpPr>
        <p:spPr>
          <a:xfrm>
            <a:off x="550403" y="2328023"/>
            <a:ext cx="406130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62" dirty="0"/>
              <a:t>F</a:t>
            </a:r>
            <a:endParaRPr lang="en-US" sz="1662" dirty="0"/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4D2E6196-813B-418B-876D-5D6CF53DE830}"/>
              </a:ext>
            </a:extLst>
          </p:cNvPr>
          <p:cNvSpPr txBox="1"/>
          <p:nvPr/>
        </p:nvSpPr>
        <p:spPr>
          <a:xfrm>
            <a:off x="3151001" y="1284802"/>
            <a:ext cx="406130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62" dirty="0"/>
              <a:t>G</a:t>
            </a:r>
            <a:endParaRPr lang="en-US" sz="1662" dirty="0"/>
          </a:p>
        </p:txBody>
      </p:sp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id="{2B00274B-F64A-494A-9B26-0EEE7658A2C7}"/>
              </a:ext>
            </a:extLst>
          </p:cNvPr>
          <p:cNvCxnSpPr>
            <a:cxnSpLocks/>
          </p:cNvCxnSpPr>
          <p:nvPr/>
        </p:nvCxnSpPr>
        <p:spPr>
          <a:xfrm flipH="1" flipV="1">
            <a:off x="1392865" y="4574568"/>
            <a:ext cx="2125186" cy="6404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met pijl 45">
            <a:extLst>
              <a:ext uri="{FF2B5EF4-FFF2-40B4-BE49-F238E27FC236}">
                <a16:creationId xmlns:a16="http://schemas.microsoft.com/office/drawing/2014/main" id="{C3878501-30DA-41AB-8E59-6226F274E39A}"/>
              </a:ext>
            </a:extLst>
          </p:cNvPr>
          <p:cNvCxnSpPr>
            <a:cxnSpLocks/>
          </p:cNvCxnSpPr>
          <p:nvPr/>
        </p:nvCxnSpPr>
        <p:spPr>
          <a:xfrm flipH="1">
            <a:off x="1280183" y="2577786"/>
            <a:ext cx="763026" cy="989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met pijl 47">
            <a:extLst>
              <a:ext uri="{FF2B5EF4-FFF2-40B4-BE49-F238E27FC236}">
                <a16:creationId xmlns:a16="http://schemas.microsoft.com/office/drawing/2014/main" id="{264433DF-0982-4468-8655-4E3CC766D072}"/>
              </a:ext>
            </a:extLst>
          </p:cNvPr>
          <p:cNvCxnSpPr>
            <a:cxnSpLocks/>
          </p:cNvCxnSpPr>
          <p:nvPr/>
        </p:nvCxnSpPr>
        <p:spPr>
          <a:xfrm flipH="1" flipV="1">
            <a:off x="6473618" y="2470498"/>
            <a:ext cx="1272084" cy="315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met pijl 49">
            <a:extLst>
              <a:ext uri="{FF2B5EF4-FFF2-40B4-BE49-F238E27FC236}">
                <a16:creationId xmlns:a16="http://schemas.microsoft.com/office/drawing/2014/main" id="{4F460382-167A-402E-8BDE-B26B7AC1CC7A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8317877" y="1776702"/>
            <a:ext cx="371374" cy="682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met pijl 52">
            <a:extLst>
              <a:ext uri="{FF2B5EF4-FFF2-40B4-BE49-F238E27FC236}">
                <a16:creationId xmlns:a16="http://schemas.microsoft.com/office/drawing/2014/main" id="{EFF77F73-71C9-44AB-903C-AC547CA805DD}"/>
              </a:ext>
            </a:extLst>
          </p:cNvPr>
          <p:cNvCxnSpPr>
            <a:cxnSpLocks/>
          </p:cNvCxnSpPr>
          <p:nvPr/>
        </p:nvCxnSpPr>
        <p:spPr>
          <a:xfrm flipV="1">
            <a:off x="768418" y="2285226"/>
            <a:ext cx="224286" cy="952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chte verbindingslijn met pijl 55">
            <a:extLst>
              <a:ext uri="{FF2B5EF4-FFF2-40B4-BE49-F238E27FC236}">
                <a16:creationId xmlns:a16="http://schemas.microsoft.com/office/drawing/2014/main" id="{398F88B8-B847-49C6-8B9E-27ABD9339701}"/>
              </a:ext>
            </a:extLst>
          </p:cNvPr>
          <p:cNvCxnSpPr>
            <a:cxnSpLocks/>
          </p:cNvCxnSpPr>
          <p:nvPr/>
        </p:nvCxnSpPr>
        <p:spPr>
          <a:xfrm>
            <a:off x="1835186" y="1235416"/>
            <a:ext cx="2076154" cy="8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ilinder 44">
            <a:extLst>
              <a:ext uri="{FF2B5EF4-FFF2-40B4-BE49-F238E27FC236}">
                <a16:creationId xmlns:a16="http://schemas.microsoft.com/office/drawing/2014/main" id="{9F556265-E130-41C1-9E9E-AB441BACD130}"/>
              </a:ext>
            </a:extLst>
          </p:cNvPr>
          <p:cNvSpPr/>
          <p:nvPr/>
        </p:nvSpPr>
        <p:spPr>
          <a:xfrm>
            <a:off x="629415" y="5255691"/>
            <a:ext cx="1539627" cy="670782"/>
          </a:xfrm>
          <a:prstGeom prst="can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nl-BE" sz="1662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62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SS </a:t>
            </a:r>
          </a:p>
          <a:p>
            <a:endParaRPr lang="en-US" sz="1662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46E61431-3C55-4695-9F90-40C00480B6E7}"/>
              </a:ext>
            </a:extLst>
          </p:cNvPr>
          <p:cNvCxnSpPr/>
          <p:nvPr/>
        </p:nvCxnSpPr>
        <p:spPr>
          <a:xfrm>
            <a:off x="956533" y="4759429"/>
            <a:ext cx="0" cy="445407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kstvak 46">
            <a:extLst>
              <a:ext uri="{FF2B5EF4-FFF2-40B4-BE49-F238E27FC236}">
                <a16:creationId xmlns:a16="http://schemas.microsoft.com/office/drawing/2014/main" id="{92018DC6-7EE9-4C85-BB9F-434C5D3A3DC9}"/>
              </a:ext>
            </a:extLst>
          </p:cNvPr>
          <p:cNvSpPr txBox="1"/>
          <p:nvPr/>
        </p:nvSpPr>
        <p:spPr>
          <a:xfrm>
            <a:off x="484281" y="4854590"/>
            <a:ext cx="406130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62" dirty="0"/>
              <a:t>E+</a:t>
            </a:r>
            <a:endParaRPr lang="en-US" sz="1662" dirty="0"/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68E9E9E2-D3B9-48CC-BBA2-DE22F54FB440}"/>
              </a:ext>
            </a:extLst>
          </p:cNvPr>
          <p:cNvSpPr txBox="1"/>
          <p:nvPr/>
        </p:nvSpPr>
        <p:spPr>
          <a:xfrm>
            <a:off x="6530542" y="1528973"/>
            <a:ext cx="406130" cy="60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62" dirty="0"/>
              <a:t>G+</a:t>
            </a:r>
            <a:endParaRPr lang="en-US" sz="1662" dirty="0"/>
          </a:p>
        </p:txBody>
      </p:sp>
      <p:pic>
        <p:nvPicPr>
          <p:cNvPr id="57" name="Afbeelding 56">
            <a:extLst>
              <a:ext uri="{FF2B5EF4-FFF2-40B4-BE49-F238E27FC236}">
                <a16:creationId xmlns:a16="http://schemas.microsoft.com/office/drawing/2014/main" id="{D466D618-0359-4E05-B837-C29F486852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2755" y="386780"/>
            <a:ext cx="2209113" cy="1242020"/>
          </a:xfrm>
          <a:prstGeom prst="rect">
            <a:avLst/>
          </a:prstGeom>
        </p:spPr>
      </p:pic>
      <p:pic>
        <p:nvPicPr>
          <p:cNvPr id="49" name="Afbeelding 48">
            <a:extLst>
              <a:ext uri="{FF2B5EF4-FFF2-40B4-BE49-F238E27FC236}">
                <a16:creationId xmlns:a16="http://schemas.microsoft.com/office/drawing/2014/main" id="{FFEBDF24-3341-40BD-AEDE-927727CDC6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1898" y="1140610"/>
            <a:ext cx="847240" cy="893513"/>
          </a:xfrm>
          <a:prstGeom prst="rect">
            <a:avLst/>
          </a:prstGeom>
        </p:spPr>
      </p:pic>
      <p:sp>
        <p:nvSpPr>
          <p:cNvPr id="51" name="Title 1">
            <a:extLst>
              <a:ext uri="{FF2B5EF4-FFF2-40B4-BE49-F238E27FC236}">
                <a16:creationId xmlns:a16="http://schemas.microsoft.com/office/drawing/2014/main" id="{FAB32F92-E4FE-4409-95C9-860EA3F00011}"/>
              </a:ext>
            </a:extLst>
          </p:cNvPr>
          <p:cNvSpPr txBox="1">
            <a:spLocks/>
          </p:cNvSpPr>
          <p:nvPr/>
        </p:nvSpPr>
        <p:spPr>
          <a:xfrm>
            <a:off x="-963799" y="-6709"/>
            <a:ext cx="8229600" cy="449888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100" dirty="0"/>
              <a:t>Verwijzen naar een andere zorgverlener</a:t>
            </a:r>
            <a:endParaRPr lang="en-US" sz="2100" dirty="0"/>
          </a:p>
        </p:txBody>
      </p:sp>
      <p:cxnSp>
        <p:nvCxnSpPr>
          <p:cNvPr id="54" name="Rechte verbindingslijn met pijl 53">
            <a:extLst>
              <a:ext uri="{FF2B5EF4-FFF2-40B4-BE49-F238E27FC236}">
                <a16:creationId xmlns:a16="http://schemas.microsoft.com/office/drawing/2014/main" id="{C767FAC5-5F7B-4DCC-8984-51C68056A94F}"/>
              </a:ext>
            </a:extLst>
          </p:cNvPr>
          <p:cNvCxnSpPr>
            <a:cxnSpLocks/>
          </p:cNvCxnSpPr>
          <p:nvPr/>
        </p:nvCxnSpPr>
        <p:spPr>
          <a:xfrm>
            <a:off x="6357343" y="1324816"/>
            <a:ext cx="1065225" cy="391616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chte verbindingslijn met pijl 51">
            <a:extLst>
              <a:ext uri="{FF2B5EF4-FFF2-40B4-BE49-F238E27FC236}">
                <a16:creationId xmlns:a16="http://schemas.microsoft.com/office/drawing/2014/main" id="{4494D776-C5A2-452D-ACF2-0C51B33B34FE}"/>
              </a:ext>
            </a:extLst>
          </p:cNvPr>
          <p:cNvCxnSpPr>
            <a:cxnSpLocks/>
          </p:cNvCxnSpPr>
          <p:nvPr/>
        </p:nvCxnSpPr>
        <p:spPr>
          <a:xfrm flipV="1">
            <a:off x="4701897" y="1140610"/>
            <a:ext cx="1039684" cy="977214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E56E0B26-BF43-4CA5-BF48-423699CDADEB}"/>
              </a:ext>
            </a:extLst>
          </p:cNvPr>
          <p:cNvSpPr txBox="1"/>
          <p:nvPr/>
        </p:nvSpPr>
        <p:spPr>
          <a:xfrm>
            <a:off x="7422568" y="4740177"/>
            <a:ext cx="16363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solidFill>
                  <a:srgbClr val="0070C0"/>
                </a:solidFill>
              </a:rPr>
              <a:t>Digitaal </a:t>
            </a:r>
          </a:p>
          <a:p>
            <a:r>
              <a:rPr lang="nl-BE" sz="3200" dirty="0">
                <a:solidFill>
                  <a:srgbClr val="0070C0"/>
                </a:solidFill>
              </a:rPr>
              <a:t>verwijs</a:t>
            </a:r>
          </a:p>
          <a:p>
            <a:r>
              <a:rPr lang="nl-BE" sz="3200" dirty="0">
                <a:solidFill>
                  <a:srgbClr val="0070C0"/>
                </a:solidFill>
              </a:rPr>
              <a:t>platform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268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49147" y="2365499"/>
            <a:ext cx="7174523" cy="12573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77C9F2"/>
                </a:solidFill>
              </a:rPr>
              <a:t>Dank </a:t>
            </a:r>
            <a:r>
              <a:rPr lang="en-GB" dirty="0" err="1">
                <a:solidFill>
                  <a:srgbClr val="77C9F2"/>
                </a:solidFill>
              </a:rPr>
              <a:t>voor</a:t>
            </a:r>
            <a:r>
              <a:rPr lang="en-GB" dirty="0">
                <a:solidFill>
                  <a:srgbClr val="77C9F2"/>
                </a:solidFill>
              </a:rPr>
              <a:t> </a:t>
            </a:r>
            <a:r>
              <a:rPr lang="en-GB" dirty="0" err="1">
                <a:solidFill>
                  <a:srgbClr val="77C9F2"/>
                </a:solidFill>
              </a:rPr>
              <a:t>uw</a:t>
            </a:r>
            <a:r>
              <a:rPr lang="en-GB" dirty="0">
                <a:solidFill>
                  <a:srgbClr val="77C9F2"/>
                </a:solidFill>
              </a:rPr>
              <a:t> </a:t>
            </a:r>
            <a:r>
              <a:rPr lang="en-GB" dirty="0" err="1">
                <a:solidFill>
                  <a:srgbClr val="77C9F2"/>
                </a:solidFill>
              </a:rPr>
              <a:t>aandacht</a:t>
            </a:r>
            <a:br>
              <a:rPr lang="en-GB" noProof="0" dirty="0">
                <a:solidFill>
                  <a:srgbClr val="77C9F2"/>
                </a:solidFill>
              </a:rPr>
            </a:br>
            <a:endParaRPr lang="en-GB" noProof="0" dirty="0">
              <a:solidFill>
                <a:srgbClr val="77C9F2"/>
              </a:solidFill>
            </a:endParaRPr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2461846" y="2107224"/>
            <a:ext cx="4220308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44083" eaLnBrk="0" hangingPunct="0">
              <a:buSzPct val="100000"/>
              <a:defRPr/>
            </a:pPr>
            <a:endParaRPr lang="fr-BE" altLang="en-US" sz="1662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1230327" y="3634315"/>
            <a:ext cx="3588727" cy="1456168"/>
            <a:chOff x="1078854" y="2708463"/>
            <a:chExt cx="3887788" cy="1578221"/>
          </a:xfrm>
        </p:grpSpPr>
        <p:pic>
          <p:nvPicPr>
            <p:cNvPr id="12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2"/>
            <p:cNvSpPr txBox="1">
              <a:spLocks noChangeArrowheads="1"/>
            </p:cNvSpPr>
            <p:nvPr userDrawn="1"/>
          </p:nvSpPr>
          <p:spPr bwMode="auto">
            <a:xfrm>
              <a:off x="1078854" y="2708463"/>
              <a:ext cx="3887788" cy="1578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844083">
                <a:defRPr/>
              </a:pPr>
              <a:endParaRPr lang="fr-BE" altLang="en-US" sz="1477" dirty="0">
                <a:solidFill>
                  <a:srgbClr val="0D0D0D"/>
                </a:solidFill>
                <a:cs typeface="Arial" pitchFamily="34" charset="0"/>
              </a:endParaRPr>
            </a:p>
            <a:p>
              <a:pPr defTabSz="844083">
                <a:defRPr/>
              </a:pPr>
              <a:endParaRPr lang="fr-BE" altLang="en-US" sz="1477" dirty="0">
                <a:solidFill>
                  <a:srgbClr val="0D0D0D"/>
                </a:solidFill>
                <a:cs typeface="Arial" pitchFamily="34" charset="0"/>
              </a:endParaRPr>
            </a:p>
            <a:p>
              <a:pPr defTabSz="844083">
                <a:defRPr/>
              </a:pPr>
              <a:endParaRPr lang="fr-BE" altLang="en-US" sz="1477" dirty="0">
                <a:solidFill>
                  <a:srgbClr val="0D0D0D"/>
                </a:solidFill>
                <a:cs typeface="Arial" pitchFamily="34" charset="0"/>
              </a:endParaRPr>
            </a:p>
            <a:p>
              <a:pPr defTabSz="844083">
                <a:defRPr/>
              </a:pPr>
              <a:endParaRPr lang="fr-BE" altLang="en-US" sz="1477" dirty="0">
                <a:solidFill>
                  <a:srgbClr val="0D0D0D"/>
                </a:solidFill>
                <a:cs typeface="Arial" pitchFamily="34" charset="0"/>
              </a:endParaRPr>
            </a:p>
            <a:p>
              <a:pPr defTabSz="844083">
                <a:defRPr/>
              </a:pPr>
              <a:r>
                <a:rPr lang="fr-BE" altLang="en-US" sz="1477" dirty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Etienne.maerien@minsoc.fed.be </a:t>
              </a:r>
            </a:p>
            <a:p>
              <a:pPr defTabSz="844083">
                <a:defRPr/>
              </a:pPr>
              <a:endParaRPr lang="fr-BE" altLang="en-US" sz="1477" dirty="0">
                <a:solidFill>
                  <a:prstClr val="black"/>
                </a:solidFill>
                <a:latin typeface="Calibri"/>
                <a:cs typeface="Arial" pitchFamily="34" charset="0"/>
                <a:sym typeface="Arial" pitchFamily="34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/>
              <a:t>- </a:t>
            </a:r>
            <a:fld id="{30A9230E-FFBB-4CCB-ABD7-198084EDE768}" type="slidenum">
              <a:rPr lang="fr-BE" smtClean="0"/>
              <a:pPr/>
              <a:t>55</a:t>
            </a:fld>
            <a:r>
              <a:rPr lang="fr-BE"/>
              <a:t> -</a:t>
            </a:r>
            <a:endParaRPr lang="fr-BE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1F439CB-22C8-4F9F-931B-CAEDA03EA562}"/>
              </a:ext>
            </a:extLst>
          </p:cNvPr>
          <p:cNvSpPr txBox="1"/>
          <p:nvPr/>
        </p:nvSpPr>
        <p:spPr>
          <a:xfrm>
            <a:off x="1230327" y="5053766"/>
            <a:ext cx="6366227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2" dirty="0">
                <a:hlinkClick r:id="rId4"/>
              </a:rPr>
              <a:t>https://www.ehealth.fgov.be/nl/egezondheid/roadmap-30</a:t>
            </a:r>
            <a:r>
              <a:rPr lang="en-US" sz="1662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66141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0426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bundeling van sterk samenhangende projecten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224" y="517281"/>
            <a:ext cx="8593014" cy="612977"/>
          </a:xfrm>
        </p:spPr>
        <p:txBody>
          <a:bodyPr/>
          <a:lstStyle/>
          <a:p>
            <a:r>
              <a:rPr lang="nl-BE" sz="2400" dirty="0"/>
              <a:t>Actieplan e-Gezondheid 2019-2021 heeft </a:t>
            </a:r>
            <a:r>
              <a:rPr lang="nl-BE" sz="2400" i="1" dirty="0"/>
              <a:t>7 Clusters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E98C3D2-61B1-456E-BF29-5A9B2360768F}" type="slidenum">
              <a:rPr lang="nl-NL" smtClean="0"/>
              <a:pPr>
                <a:defRPr/>
              </a:pPr>
              <a:t>6</a:t>
            </a:fld>
            <a:endParaRPr lang="nl-NL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422031" y="2187307"/>
          <a:ext cx="7975300" cy="3752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Afgeronde rechthoek 6"/>
          <p:cNvSpPr/>
          <p:nvPr/>
        </p:nvSpPr>
        <p:spPr>
          <a:xfrm>
            <a:off x="5364088" y="569730"/>
            <a:ext cx="1712507" cy="449399"/>
          </a:xfrm>
          <a:prstGeom prst="roundRect">
            <a:avLst/>
          </a:prstGeom>
          <a:solidFill>
            <a:srgbClr val="CCF5FC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62"/>
          </a:p>
        </p:txBody>
      </p:sp>
    </p:spTree>
    <p:extLst>
      <p:ext uri="{BB962C8B-B14F-4D97-AF65-F5344CB8AC3E}">
        <p14:creationId xmlns:p14="http://schemas.microsoft.com/office/powerpoint/2010/main" val="1980753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" y="799298"/>
            <a:ext cx="1741998" cy="3090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BE" sz="1477" i="1" dirty="0">
                <a:solidFill>
                  <a:srgbClr val="0070C0"/>
                </a:solidFill>
              </a:rPr>
              <a:t>0 Fundamenten	</a:t>
            </a:r>
            <a:endParaRPr lang="nl-BE" sz="1477" dirty="0"/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 bwMode="auto">
          <a:xfrm>
            <a:off x="2" y="2856968"/>
            <a:ext cx="2379534" cy="34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1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477" i="1" dirty="0">
                <a:solidFill>
                  <a:srgbClr val="0070C0"/>
                </a:solidFill>
              </a:rPr>
              <a:t>3 Operational Excellence	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E98C3D2-61B1-456E-BF29-5A9B2360768F}" type="slidenum">
              <a:rPr lang="nl-NL" smtClean="0"/>
              <a:pPr>
                <a:defRPr/>
              </a:pPr>
              <a:t>7</a:t>
            </a:fld>
            <a:endParaRPr lang="nl-NL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 bwMode="auto">
          <a:xfrm>
            <a:off x="68261" y="1078773"/>
            <a:ext cx="3747938" cy="2168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1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0.1 </a:t>
            </a:r>
            <a:r>
              <a:rPr lang="nl-BE" sz="969" dirty="0" err="1">
                <a:solidFill>
                  <a:srgbClr val="000000"/>
                </a:solidFill>
              </a:rPr>
              <a:t>Informed</a:t>
            </a:r>
            <a:r>
              <a:rPr lang="nl-BE" sz="969" dirty="0">
                <a:solidFill>
                  <a:srgbClr val="000000"/>
                </a:solidFill>
              </a:rPr>
              <a:t> Consent</a:t>
            </a:r>
          </a:p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0.2 </a:t>
            </a:r>
            <a:r>
              <a:rPr lang="nl-BE" sz="969" dirty="0" err="1">
                <a:solidFill>
                  <a:srgbClr val="000000"/>
                </a:solidFill>
              </a:rPr>
              <a:t>Therapeutische,zorg</a:t>
            </a:r>
            <a:r>
              <a:rPr lang="nl-BE" sz="969" dirty="0">
                <a:solidFill>
                  <a:srgbClr val="000000"/>
                </a:solidFill>
              </a:rPr>
              <a:t>- en andere relaties</a:t>
            </a:r>
          </a:p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0.3 User-management</a:t>
            </a:r>
          </a:p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0.4 </a:t>
            </a:r>
            <a:r>
              <a:rPr lang="nl-BE" sz="969" dirty="0"/>
              <a:t>Regels voor ‘kluis van e-Gezondheid’ </a:t>
            </a:r>
            <a:endParaRPr lang="nl-BE" sz="969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0.5 Informatie-standaarden</a:t>
            </a:r>
          </a:p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0.6 Terminologie</a:t>
            </a:r>
          </a:p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0.7 </a:t>
            </a:r>
            <a:r>
              <a:rPr lang="nl-BE" sz="969" dirty="0" err="1">
                <a:solidFill>
                  <a:srgbClr val="000000"/>
                </a:solidFill>
              </a:rPr>
              <a:t>Cobrha</a:t>
            </a:r>
            <a:r>
              <a:rPr lang="nl-BE" sz="969" dirty="0">
                <a:solidFill>
                  <a:srgbClr val="000000"/>
                </a:solidFill>
              </a:rPr>
              <a:t> Next </a:t>
            </a:r>
            <a:r>
              <a:rPr lang="nl-BE" sz="969" dirty="0" err="1">
                <a:solidFill>
                  <a:srgbClr val="000000"/>
                </a:solidFill>
              </a:rPr>
              <a:t>Generation&amp;UPPAD</a:t>
            </a:r>
            <a:endParaRPr lang="nl-BE" sz="969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0.8 Strategisch onderzoek over samenwerkingsmodel met </a:t>
            </a:r>
            <a:r>
              <a:rPr lang="nl-BE" sz="969" dirty="0" err="1">
                <a:solidFill>
                  <a:srgbClr val="000000"/>
                </a:solidFill>
              </a:rPr>
              <a:t>software-leveranciers</a:t>
            </a:r>
            <a:endParaRPr lang="nl-BE" sz="969" dirty="0">
              <a:solidFill>
                <a:srgbClr val="000000"/>
              </a:solidFill>
            </a:endParaRP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 bwMode="auto">
          <a:xfrm>
            <a:off x="6872381" y="2971417"/>
            <a:ext cx="2164029" cy="46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1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477" i="1" dirty="0">
                <a:solidFill>
                  <a:srgbClr val="0070C0"/>
                </a:solidFill>
              </a:rPr>
              <a:t>5 </a:t>
            </a:r>
            <a:r>
              <a:rPr lang="nl-BE" sz="1477" i="1" dirty="0" err="1">
                <a:solidFill>
                  <a:srgbClr val="0070C0"/>
                </a:solidFill>
              </a:rPr>
              <a:t>Patient</a:t>
            </a:r>
            <a:r>
              <a:rPr lang="nl-BE" sz="1477" i="1" dirty="0">
                <a:solidFill>
                  <a:srgbClr val="0070C0"/>
                </a:solidFill>
              </a:rPr>
              <a:t> als </a:t>
            </a:r>
            <a:r>
              <a:rPr lang="nl-BE" sz="1477" i="1" dirty="0" err="1">
                <a:solidFill>
                  <a:srgbClr val="0070C0"/>
                </a:solidFill>
              </a:rPr>
              <a:t>co-piloot</a:t>
            </a:r>
            <a:endParaRPr lang="nl-BE" sz="1477" i="1" dirty="0">
              <a:solidFill>
                <a:srgbClr val="0070C0"/>
              </a:solidFill>
            </a:endParaRPr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 bwMode="auto">
          <a:xfrm>
            <a:off x="3613871" y="1141283"/>
            <a:ext cx="2233686" cy="79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1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1.1 Communicatie</a:t>
            </a:r>
          </a:p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1.2 Programma-monitoring</a:t>
            </a: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 bwMode="auto">
          <a:xfrm>
            <a:off x="6736803" y="1132306"/>
            <a:ext cx="2483934" cy="89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1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2.1 Incentives</a:t>
            </a:r>
          </a:p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2.2 Gedragscode &amp; richtlijnen over delen van persoonlijke gezondheidsgegevens</a:t>
            </a:r>
          </a:p>
          <a:p>
            <a:pPr marL="0" indent="0">
              <a:buNone/>
            </a:pPr>
            <a:endParaRPr lang="nl-BE" sz="969" dirty="0">
              <a:solidFill>
                <a:srgbClr val="000000"/>
              </a:solidFill>
            </a:endParaRPr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 bwMode="auto">
          <a:xfrm>
            <a:off x="1" y="3205314"/>
            <a:ext cx="3342483" cy="130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1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3.1 Basisarchitectuur</a:t>
            </a:r>
          </a:p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3.2 Service Management</a:t>
            </a:r>
          </a:p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3.3 Business </a:t>
            </a:r>
            <a:r>
              <a:rPr lang="nl-BE" sz="969" dirty="0" err="1">
                <a:solidFill>
                  <a:srgbClr val="000000"/>
                </a:solidFill>
              </a:rPr>
              <a:t>Continuity</a:t>
            </a:r>
            <a:endParaRPr lang="nl-BE" sz="969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3.4 Documentatie, help desk &amp; support</a:t>
            </a:r>
          </a:p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3.5 Testomgevingen, </a:t>
            </a:r>
            <a:r>
              <a:rPr lang="nl-BE" sz="969" dirty="0" err="1">
                <a:solidFill>
                  <a:srgbClr val="000000"/>
                </a:solidFill>
              </a:rPr>
              <a:t>flows</a:t>
            </a:r>
            <a:r>
              <a:rPr lang="nl-BE" sz="969" dirty="0">
                <a:solidFill>
                  <a:srgbClr val="000000"/>
                </a:solidFill>
              </a:rPr>
              <a:t>, processen, data</a:t>
            </a:r>
          </a:p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3.6 Kwaliteit van gezondheidssoftware</a:t>
            </a:r>
          </a:p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3.7 Opleiding en vorming</a:t>
            </a:r>
          </a:p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3.8 Administratieve werklastverlaging voor zorgverleners</a:t>
            </a:r>
          </a:p>
          <a:p>
            <a:pPr marL="0" indent="0">
              <a:buNone/>
            </a:pPr>
            <a:endParaRPr lang="nl-BE" sz="969" dirty="0">
              <a:solidFill>
                <a:srgbClr val="000000"/>
              </a:solidFill>
            </a:endParaRPr>
          </a:p>
        </p:txBody>
      </p:sp>
      <p:sp>
        <p:nvSpPr>
          <p:cNvPr id="15" name="Tijdelijke aanduiding voor inhoud 2"/>
          <p:cNvSpPr txBox="1">
            <a:spLocks/>
          </p:cNvSpPr>
          <p:nvPr/>
        </p:nvSpPr>
        <p:spPr bwMode="auto">
          <a:xfrm>
            <a:off x="3602351" y="3299776"/>
            <a:ext cx="3285976" cy="305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1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4.1 </a:t>
            </a:r>
            <a:r>
              <a:rPr lang="nl-BE" sz="969" dirty="0" err="1">
                <a:solidFill>
                  <a:srgbClr val="000000"/>
                </a:solidFill>
              </a:rPr>
              <a:t>Multi-disciplinaire</a:t>
            </a:r>
            <a:r>
              <a:rPr lang="nl-BE" sz="969" dirty="0">
                <a:solidFill>
                  <a:srgbClr val="000000"/>
                </a:solidFill>
              </a:rPr>
              <a:t> informatie-uitwisseling</a:t>
            </a:r>
          </a:p>
          <a:p>
            <a:pPr marL="0" indent="0">
              <a:buNone/>
            </a:pPr>
            <a:r>
              <a:rPr lang="nl-BE" sz="969" dirty="0"/>
              <a:t>4.2 </a:t>
            </a:r>
            <a:r>
              <a:rPr lang="nl-BE" sz="969" dirty="0" err="1"/>
              <a:t>Multi-disciplinaire</a:t>
            </a:r>
            <a:r>
              <a:rPr lang="nl-BE" sz="969" dirty="0"/>
              <a:t> functionaliteiten</a:t>
            </a:r>
          </a:p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4.3 </a:t>
            </a:r>
            <a:r>
              <a:rPr lang="nl-BE" sz="969" dirty="0" err="1">
                <a:solidFill>
                  <a:srgbClr val="000000"/>
                </a:solidFill>
              </a:rPr>
              <a:t>Electronisch</a:t>
            </a:r>
            <a:r>
              <a:rPr lang="nl-BE" sz="969" dirty="0">
                <a:solidFill>
                  <a:srgbClr val="000000"/>
                </a:solidFill>
              </a:rPr>
              <a:t> voorschrift</a:t>
            </a:r>
          </a:p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4.4 VIDIS – evolutie van elektronisch voorschrijven</a:t>
            </a:r>
          </a:p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4.5 Beslissingsondersteunend platform</a:t>
            </a:r>
          </a:p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4.6 </a:t>
            </a:r>
            <a:r>
              <a:rPr lang="nl-BE" sz="969" dirty="0" err="1">
                <a:solidFill>
                  <a:srgbClr val="000000"/>
                </a:solidFill>
              </a:rPr>
              <a:t>BelRAI</a:t>
            </a:r>
            <a:endParaRPr lang="nl-BE" sz="969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4.7 Arbeidsongeschiktheid</a:t>
            </a:r>
          </a:p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4.8 MEDEX</a:t>
            </a:r>
          </a:p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4.9 EPD in alle instellingen</a:t>
            </a:r>
          </a:p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4.10 Publicatie van gestructureerde informatie</a:t>
            </a:r>
          </a:p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4.11 Registers</a:t>
            </a:r>
          </a:p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4.12 Communicatie over en planning van zorg</a:t>
            </a:r>
          </a:p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4.13 </a:t>
            </a:r>
            <a:r>
              <a:rPr lang="nl-BE" sz="969" dirty="0" err="1">
                <a:solidFill>
                  <a:srgbClr val="000000"/>
                </a:solidFill>
              </a:rPr>
              <a:t>Connecting</a:t>
            </a:r>
            <a:r>
              <a:rPr lang="nl-BE" sz="969" dirty="0">
                <a:solidFill>
                  <a:srgbClr val="000000"/>
                </a:solidFill>
              </a:rPr>
              <a:t> Europe </a:t>
            </a:r>
            <a:r>
              <a:rPr lang="nl-BE" sz="969" dirty="0" err="1">
                <a:solidFill>
                  <a:srgbClr val="000000"/>
                </a:solidFill>
              </a:rPr>
              <a:t>Facilty</a:t>
            </a:r>
            <a:r>
              <a:rPr lang="nl-BE" sz="969" dirty="0">
                <a:solidFill>
                  <a:srgbClr val="000000"/>
                </a:solidFill>
              </a:rPr>
              <a:t> </a:t>
            </a:r>
            <a:r>
              <a:rPr lang="nl-BE" sz="969" dirty="0" err="1">
                <a:solidFill>
                  <a:srgbClr val="000000"/>
                </a:solidFill>
              </a:rPr>
              <a:t>Patient</a:t>
            </a:r>
            <a:r>
              <a:rPr lang="nl-BE" sz="969" dirty="0">
                <a:solidFill>
                  <a:srgbClr val="000000"/>
                </a:solidFill>
              </a:rPr>
              <a:t> Summary</a:t>
            </a:r>
          </a:p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4.14 Modulatie van patiënttoegang door zorgaanbieders</a:t>
            </a:r>
          </a:p>
        </p:txBody>
      </p:sp>
      <p:sp>
        <p:nvSpPr>
          <p:cNvPr id="18" name="Tijdelijke aanduiding voor inhoud 2"/>
          <p:cNvSpPr txBox="1">
            <a:spLocks/>
          </p:cNvSpPr>
          <p:nvPr/>
        </p:nvSpPr>
        <p:spPr bwMode="auto">
          <a:xfrm>
            <a:off x="6888328" y="3336015"/>
            <a:ext cx="3044009" cy="66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1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5.1 Persoonlijk gezondheidsportaal</a:t>
            </a:r>
          </a:p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5.2 Digitaal Verwijsplatform</a:t>
            </a:r>
          </a:p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5.3 </a:t>
            </a:r>
            <a:r>
              <a:rPr lang="nl-BE" sz="969" dirty="0" err="1">
                <a:solidFill>
                  <a:srgbClr val="000000"/>
                </a:solidFill>
              </a:rPr>
              <a:t>Orgadon</a:t>
            </a:r>
            <a:endParaRPr lang="nl-BE" sz="969" dirty="0">
              <a:solidFill>
                <a:srgbClr val="000000"/>
              </a:solidFill>
            </a:endParaRPr>
          </a:p>
        </p:txBody>
      </p:sp>
      <p:sp>
        <p:nvSpPr>
          <p:cNvPr id="20" name="Tijdelijke aanduiding voor inhoud 2"/>
          <p:cNvSpPr txBox="1">
            <a:spLocks/>
          </p:cNvSpPr>
          <p:nvPr/>
        </p:nvSpPr>
        <p:spPr bwMode="auto">
          <a:xfrm>
            <a:off x="91709" y="4810316"/>
            <a:ext cx="3668202" cy="135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1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969" dirty="0">
                <a:solidFill>
                  <a:srgbClr val="000000"/>
                </a:solidFill>
              </a:rPr>
              <a:t>6.1 e-</a:t>
            </a:r>
            <a:r>
              <a:rPr lang="fr-FR" sz="969" dirty="0" err="1">
                <a:solidFill>
                  <a:srgbClr val="000000"/>
                </a:solidFill>
              </a:rPr>
              <a:t>Attest</a:t>
            </a:r>
            <a:r>
              <a:rPr lang="fr-FR" sz="969" dirty="0">
                <a:solidFill>
                  <a:srgbClr val="000000"/>
                </a:solidFill>
              </a:rPr>
              <a:t> </a:t>
            </a:r>
            <a:r>
              <a:rPr lang="fr-FR" sz="969" dirty="0" err="1">
                <a:solidFill>
                  <a:srgbClr val="000000"/>
                </a:solidFill>
              </a:rPr>
              <a:t>voor</a:t>
            </a:r>
            <a:r>
              <a:rPr lang="fr-FR" sz="969" dirty="0">
                <a:solidFill>
                  <a:srgbClr val="000000"/>
                </a:solidFill>
              </a:rPr>
              <a:t> arts-</a:t>
            </a:r>
            <a:r>
              <a:rPr lang="fr-FR" sz="969" dirty="0" err="1">
                <a:solidFill>
                  <a:srgbClr val="000000"/>
                </a:solidFill>
              </a:rPr>
              <a:t>specialist</a:t>
            </a:r>
            <a:r>
              <a:rPr lang="fr-FR" sz="969" dirty="0">
                <a:solidFill>
                  <a:srgbClr val="000000"/>
                </a:solidFill>
              </a:rPr>
              <a:t>, </a:t>
            </a:r>
            <a:r>
              <a:rPr lang="fr-FR" sz="969" dirty="0" err="1">
                <a:solidFill>
                  <a:srgbClr val="000000"/>
                </a:solidFill>
              </a:rPr>
              <a:t>tandarts</a:t>
            </a:r>
            <a:r>
              <a:rPr lang="fr-FR" sz="969" dirty="0">
                <a:solidFill>
                  <a:srgbClr val="000000"/>
                </a:solidFill>
              </a:rPr>
              <a:t>, kiné &amp; </a:t>
            </a:r>
            <a:r>
              <a:rPr lang="fr-FR" sz="969" dirty="0" err="1">
                <a:solidFill>
                  <a:srgbClr val="000000"/>
                </a:solidFill>
              </a:rPr>
              <a:t>logopedisten</a:t>
            </a:r>
            <a:endParaRPr lang="fr-FR" sz="969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969" dirty="0">
                <a:solidFill>
                  <a:srgbClr val="000000"/>
                </a:solidFill>
              </a:rPr>
              <a:t>6.2 </a:t>
            </a:r>
            <a:r>
              <a:rPr lang="fr-FR" sz="969" dirty="0" err="1">
                <a:solidFill>
                  <a:srgbClr val="000000"/>
                </a:solidFill>
              </a:rPr>
              <a:t>eFac</a:t>
            </a:r>
            <a:r>
              <a:rPr lang="fr-FR" sz="969" dirty="0">
                <a:solidFill>
                  <a:srgbClr val="000000"/>
                </a:solidFill>
              </a:rPr>
              <a:t> </a:t>
            </a:r>
            <a:r>
              <a:rPr lang="fr-FR" sz="969" dirty="0" err="1">
                <a:solidFill>
                  <a:srgbClr val="000000"/>
                </a:solidFill>
              </a:rPr>
              <a:t>voor</a:t>
            </a:r>
            <a:r>
              <a:rPr lang="fr-FR" sz="969" dirty="0">
                <a:solidFill>
                  <a:srgbClr val="000000"/>
                </a:solidFill>
              </a:rPr>
              <a:t> </a:t>
            </a:r>
            <a:r>
              <a:rPr lang="fr-FR" sz="969" dirty="0" err="1">
                <a:solidFill>
                  <a:srgbClr val="000000"/>
                </a:solidFill>
              </a:rPr>
              <a:t>Medische</a:t>
            </a:r>
            <a:r>
              <a:rPr lang="fr-FR" sz="969" dirty="0">
                <a:solidFill>
                  <a:srgbClr val="000000"/>
                </a:solidFill>
              </a:rPr>
              <a:t> </a:t>
            </a:r>
            <a:r>
              <a:rPr lang="fr-FR" sz="969" dirty="0" err="1">
                <a:solidFill>
                  <a:srgbClr val="000000"/>
                </a:solidFill>
              </a:rPr>
              <a:t>Huizen</a:t>
            </a:r>
            <a:r>
              <a:rPr lang="fr-FR" sz="969" dirty="0">
                <a:solidFill>
                  <a:srgbClr val="000000"/>
                </a:solidFill>
              </a:rPr>
              <a:t>, kiné &amp; </a:t>
            </a:r>
            <a:r>
              <a:rPr lang="fr-FR" sz="969" dirty="0" err="1">
                <a:solidFill>
                  <a:srgbClr val="000000"/>
                </a:solidFill>
              </a:rPr>
              <a:t>logopedisten</a:t>
            </a:r>
            <a:endParaRPr lang="fr-FR" sz="969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969" dirty="0">
                <a:solidFill>
                  <a:srgbClr val="000000"/>
                </a:solidFill>
              </a:rPr>
              <a:t>6.3 </a:t>
            </a:r>
            <a:r>
              <a:rPr lang="fr-FR" sz="969" dirty="0" err="1">
                <a:solidFill>
                  <a:srgbClr val="000000"/>
                </a:solidFill>
              </a:rPr>
              <a:t>Raadpleging</a:t>
            </a:r>
            <a:r>
              <a:rPr lang="fr-FR" sz="969" dirty="0">
                <a:solidFill>
                  <a:srgbClr val="000000"/>
                </a:solidFill>
              </a:rPr>
              <a:t> </a:t>
            </a:r>
            <a:r>
              <a:rPr lang="fr-FR" sz="969" dirty="0" err="1">
                <a:solidFill>
                  <a:srgbClr val="000000"/>
                </a:solidFill>
              </a:rPr>
              <a:t>Lid-gegevens</a:t>
            </a:r>
            <a:endParaRPr lang="fr-FR" sz="969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969" dirty="0">
                <a:solidFill>
                  <a:srgbClr val="000000"/>
                </a:solidFill>
              </a:rPr>
              <a:t>6.4 </a:t>
            </a:r>
            <a:r>
              <a:rPr lang="fr-FR" sz="969" dirty="0" err="1">
                <a:solidFill>
                  <a:srgbClr val="000000"/>
                </a:solidFill>
              </a:rPr>
              <a:t>Digitalisatie</a:t>
            </a:r>
            <a:r>
              <a:rPr lang="fr-FR" sz="969" dirty="0">
                <a:solidFill>
                  <a:srgbClr val="000000"/>
                </a:solidFill>
              </a:rPr>
              <a:t> van </a:t>
            </a:r>
            <a:r>
              <a:rPr lang="fr-FR" sz="969" dirty="0" err="1">
                <a:solidFill>
                  <a:srgbClr val="000000"/>
                </a:solidFill>
              </a:rPr>
              <a:t>revalidatie-overeenkomsten</a:t>
            </a:r>
            <a:endParaRPr lang="fr-FR" sz="969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969" dirty="0">
                <a:solidFill>
                  <a:srgbClr val="000000"/>
                </a:solidFill>
              </a:rPr>
              <a:t>6.5 </a:t>
            </a:r>
            <a:r>
              <a:rPr lang="fr-FR" sz="969" dirty="0" err="1">
                <a:solidFill>
                  <a:srgbClr val="000000"/>
                </a:solidFill>
              </a:rPr>
              <a:t>Digitalisatie</a:t>
            </a:r>
            <a:r>
              <a:rPr lang="fr-FR" sz="969" dirty="0">
                <a:solidFill>
                  <a:srgbClr val="000000"/>
                </a:solidFill>
              </a:rPr>
              <a:t> van </a:t>
            </a:r>
            <a:r>
              <a:rPr lang="fr-FR" sz="969" dirty="0" err="1">
                <a:solidFill>
                  <a:srgbClr val="000000"/>
                </a:solidFill>
              </a:rPr>
              <a:t>Hoofdstuk</a:t>
            </a:r>
            <a:r>
              <a:rPr lang="fr-FR" sz="969" dirty="0">
                <a:solidFill>
                  <a:srgbClr val="000000"/>
                </a:solidFill>
              </a:rPr>
              <a:t> IV-</a:t>
            </a:r>
            <a:r>
              <a:rPr lang="fr-FR" sz="969" dirty="0" err="1">
                <a:solidFill>
                  <a:srgbClr val="000000"/>
                </a:solidFill>
              </a:rPr>
              <a:t>akkoorden</a:t>
            </a:r>
            <a:endParaRPr lang="fr-FR" sz="969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969" dirty="0">
                <a:solidFill>
                  <a:srgbClr val="000000"/>
                </a:solidFill>
              </a:rPr>
              <a:t>6.6 </a:t>
            </a:r>
            <a:r>
              <a:rPr lang="fr-FR" sz="969" dirty="0" err="1">
                <a:solidFill>
                  <a:srgbClr val="000000"/>
                </a:solidFill>
              </a:rPr>
              <a:t>Abonnementen</a:t>
            </a:r>
            <a:r>
              <a:rPr lang="fr-FR" sz="969" dirty="0">
                <a:solidFill>
                  <a:srgbClr val="000000"/>
                </a:solidFill>
              </a:rPr>
              <a:t> </a:t>
            </a:r>
            <a:r>
              <a:rPr lang="fr-FR" sz="969" dirty="0" err="1">
                <a:solidFill>
                  <a:srgbClr val="000000"/>
                </a:solidFill>
              </a:rPr>
              <a:t>bij</a:t>
            </a:r>
            <a:r>
              <a:rPr lang="fr-FR" sz="969" dirty="0">
                <a:solidFill>
                  <a:srgbClr val="000000"/>
                </a:solidFill>
              </a:rPr>
              <a:t> </a:t>
            </a:r>
            <a:r>
              <a:rPr lang="fr-FR" sz="969" dirty="0" err="1">
                <a:solidFill>
                  <a:srgbClr val="000000"/>
                </a:solidFill>
              </a:rPr>
              <a:t>Medische</a:t>
            </a:r>
            <a:r>
              <a:rPr lang="fr-FR" sz="969" dirty="0">
                <a:solidFill>
                  <a:srgbClr val="000000"/>
                </a:solidFill>
              </a:rPr>
              <a:t> </a:t>
            </a:r>
            <a:r>
              <a:rPr lang="fr-FR" sz="969" dirty="0" err="1">
                <a:solidFill>
                  <a:srgbClr val="000000"/>
                </a:solidFill>
              </a:rPr>
              <a:t>Huizen</a:t>
            </a:r>
            <a:endParaRPr lang="fr-FR" sz="969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969" dirty="0">
                <a:solidFill>
                  <a:srgbClr val="000000"/>
                </a:solidFill>
              </a:rPr>
              <a:t>6.7 </a:t>
            </a:r>
            <a:r>
              <a:rPr lang="fr-FR" sz="969" dirty="0" err="1">
                <a:solidFill>
                  <a:srgbClr val="000000"/>
                </a:solidFill>
              </a:rPr>
              <a:t>Digitalisatie</a:t>
            </a:r>
            <a:r>
              <a:rPr lang="fr-FR" sz="969" dirty="0">
                <a:solidFill>
                  <a:srgbClr val="000000"/>
                </a:solidFill>
              </a:rPr>
              <a:t> van kiné-</a:t>
            </a:r>
            <a:r>
              <a:rPr lang="fr-FR" sz="969" dirty="0" err="1">
                <a:solidFill>
                  <a:srgbClr val="000000"/>
                </a:solidFill>
              </a:rPr>
              <a:t>akkoorden</a:t>
            </a:r>
            <a:endParaRPr lang="fr-FR" sz="969" dirty="0">
              <a:solidFill>
                <a:srgbClr val="000000"/>
              </a:solidFill>
            </a:endParaRPr>
          </a:p>
        </p:txBody>
      </p:sp>
      <p:sp>
        <p:nvSpPr>
          <p:cNvPr id="22" name="Tijdelijke aanduiding voor inhoud 2"/>
          <p:cNvSpPr txBox="1">
            <a:spLocks/>
          </p:cNvSpPr>
          <p:nvPr/>
        </p:nvSpPr>
        <p:spPr bwMode="auto">
          <a:xfrm>
            <a:off x="3592907" y="832219"/>
            <a:ext cx="1768674" cy="30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1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477" i="1" dirty="0">
                <a:solidFill>
                  <a:srgbClr val="0070C0"/>
                </a:solidFill>
              </a:rPr>
              <a:t>1 Transversaal	</a:t>
            </a:r>
            <a:endParaRPr lang="nl-BE" sz="1477" dirty="0">
              <a:solidFill>
                <a:srgbClr val="000000"/>
              </a:solidFill>
            </a:endParaRPr>
          </a:p>
        </p:txBody>
      </p:sp>
      <p:sp>
        <p:nvSpPr>
          <p:cNvPr id="24" name="Tijdelijke aanduiding voor inhoud 2"/>
          <p:cNvSpPr txBox="1">
            <a:spLocks/>
          </p:cNvSpPr>
          <p:nvPr/>
        </p:nvSpPr>
        <p:spPr bwMode="auto">
          <a:xfrm>
            <a:off x="6725686" y="823242"/>
            <a:ext cx="1565404" cy="30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1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477" i="1" dirty="0">
                <a:solidFill>
                  <a:srgbClr val="0070C0"/>
                </a:solidFill>
              </a:rPr>
              <a:t>2 Ondersteuning</a:t>
            </a:r>
          </a:p>
          <a:p>
            <a:endParaRPr lang="nl-BE" sz="1477" dirty="0">
              <a:solidFill>
                <a:srgbClr val="000000"/>
              </a:solidFill>
            </a:endParaRPr>
          </a:p>
        </p:txBody>
      </p:sp>
      <p:sp>
        <p:nvSpPr>
          <p:cNvPr id="25" name="Tijdelijke aanduiding voor inhoud 2"/>
          <p:cNvSpPr txBox="1">
            <a:spLocks/>
          </p:cNvSpPr>
          <p:nvPr/>
        </p:nvSpPr>
        <p:spPr bwMode="auto">
          <a:xfrm>
            <a:off x="3602353" y="3002690"/>
            <a:ext cx="3218788" cy="30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1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477" i="1" dirty="0">
                <a:solidFill>
                  <a:srgbClr val="0070C0"/>
                </a:solidFill>
              </a:rPr>
              <a:t>4 Zorgverstrekkers en zorginstellingen</a:t>
            </a:r>
            <a:endParaRPr lang="nl-BE" sz="1477" dirty="0">
              <a:solidFill>
                <a:srgbClr val="000000"/>
              </a:solidFill>
            </a:endParaRPr>
          </a:p>
        </p:txBody>
      </p:sp>
      <p:sp>
        <p:nvSpPr>
          <p:cNvPr id="27" name="Tijdelijke aanduiding voor inhoud 2"/>
          <p:cNvSpPr txBox="1">
            <a:spLocks/>
          </p:cNvSpPr>
          <p:nvPr/>
        </p:nvSpPr>
        <p:spPr bwMode="auto">
          <a:xfrm>
            <a:off x="73752" y="4516418"/>
            <a:ext cx="3686159" cy="44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1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477" i="1" dirty="0">
                <a:solidFill>
                  <a:srgbClr val="0070C0"/>
                </a:solidFill>
              </a:rPr>
              <a:t>6 </a:t>
            </a:r>
            <a:r>
              <a:rPr lang="nl-BE" sz="1477" i="1" dirty="0" err="1">
                <a:solidFill>
                  <a:srgbClr val="0070C0"/>
                </a:solidFill>
              </a:rPr>
              <a:t>eGezondheid</a:t>
            </a:r>
            <a:r>
              <a:rPr lang="nl-BE" sz="1477" i="1" dirty="0">
                <a:solidFill>
                  <a:srgbClr val="0070C0"/>
                </a:solidFill>
              </a:rPr>
              <a:t> met Mutualiteiten</a:t>
            </a:r>
          </a:p>
        </p:txBody>
      </p:sp>
      <p:sp>
        <p:nvSpPr>
          <p:cNvPr id="19" name="Titel 1"/>
          <p:cNvSpPr txBox="1">
            <a:spLocks/>
          </p:cNvSpPr>
          <p:nvPr/>
        </p:nvSpPr>
        <p:spPr bwMode="auto">
          <a:xfrm>
            <a:off x="82224" y="233692"/>
            <a:ext cx="8593014" cy="61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70C0"/>
                </a:solidFill>
                <a:latin typeface="Gill Sans"/>
                <a:ea typeface="Gill Sans"/>
                <a:cs typeface="Gill Sans"/>
              </a:defRPr>
            </a:lvl1pPr>
            <a:lvl2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D16A49"/>
                </a:solidFill>
                <a:latin typeface="Gill Sans"/>
                <a:ea typeface="Gill Sans"/>
                <a:cs typeface="Gill Sans"/>
              </a:defRPr>
            </a:lvl2pPr>
            <a:lvl3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D16A49"/>
                </a:solidFill>
                <a:latin typeface="Gill Sans"/>
                <a:ea typeface="Gill Sans"/>
                <a:cs typeface="Gill Sans"/>
              </a:defRPr>
            </a:lvl3pPr>
            <a:lvl4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D16A49"/>
                </a:solidFill>
                <a:latin typeface="Gill Sans"/>
                <a:ea typeface="Gill Sans"/>
                <a:cs typeface="Gill Sans"/>
              </a:defRPr>
            </a:lvl4pPr>
            <a:lvl5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D16A49"/>
                </a:solidFill>
                <a:latin typeface="Gill Sans"/>
                <a:ea typeface="Gill Sans"/>
                <a:cs typeface="Gill Sans"/>
              </a:defRPr>
            </a:lvl5pPr>
            <a:lvl6pPr marL="457200" algn="r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16A49"/>
                </a:solidFill>
                <a:latin typeface="Gill Sans"/>
                <a:ea typeface="Gill Sans"/>
                <a:cs typeface="Gill Sans"/>
              </a:defRPr>
            </a:lvl6pPr>
            <a:lvl7pPr marL="914400" algn="r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16A49"/>
                </a:solidFill>
                <a:latin typeface="Gill Sans"/>
                <a:ea typeface="Gill Sans"/>
                <a:cs typeface="Gill Sans"/>
              </a:defRPr>
            </a:lvl7pPr>
            <a:lvl8pPr marL="1371600" algn="r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16A49"/>
                </a:solidFill>
                <a:latin typeface="Gill Sans"/>
                <a:ea typeface="Gill Sans"/>
                <a:cs typeface="Gill Sans"/>
              </a:defRPr>
            </a:lvl8pPr>
            <a:lvl9pPr marL="1828800" algn="r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16A49"/>
                </a:solidFill>
                <a:latin typeface="Gill Sans"/>
                <a:ea typeface="Gill Sans"/>
                <a:cs typeface="Gill Sans"/>
              </a:defRPr>
            </a:lvl9pPr>
          </a:lstStyle>
          <a:p>
            <a:r>
              <a:rPr lang="nl-BE" dirty="0"/>
              <a:t>Actieplan e-Gezondheid 2019-2021 heeft </a:t>
            </a:r>
            <a:r>
              <a:rPr lang="nl-BE" i="1" dirty="0"/>
              <a:t>44 projecten</a:t>
            </a:r>
          </a:p>
        </p:txBody>
      </p:sp>
      <p:sp>
        <p:nvSpPr>
          <p:cNvPr id="9" name="Afgeronde rechthoek 8"/>
          <p:cNvSpPr/>
          <p:nvPr/>
        </p:nvSpPr>
        <p:spPr>
          <a:xfrm>
            <a:off x="63573" y="1108361"/>
            <a:ext cx="1343197" cy="196418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62"/>
          </a:p>
        </p:txBody>
      </p:sp>
      <p:sp>
        <p:nvSpPr>
          <p:cNvPr id="21" name="Afgeronde rechthoek 20"/>
          <p:cNvSpPr/>
          <p:nvPr/>
        </p:nvSpPr>
        <p:spPr>
          <a:xfrm>
            <a:off x="71384" y="1282730"/>
            <a:ext cx="2495227" cy="200240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62"/>
          </a:p>
        </p:txBody>
      </p:sp>
      <p:sp>
        <p:nvSpPr>
          <p:cNvPr id="23" name="Afgeronde rechthoek 22"/>
          <p:cNvSpPr/>
          <p:nvPr/>
        </p:nvSpPr>
        <p:spPr>
          <a:xfrm>
            <a:off x="83890" y="1492348"/>
            <a:ext cx="1322880" cy="154744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62"/>
          </a:p>
        </p:txBody>
      </p:sp>
      <p:sp>
        <p:nvSpPr>
          <p:cNvPr id="26" name="Afgeronde rechthoek 25"/>
          <p:cNvSpPr/>
          <p:nvPr/>
        </p:nvSpPr>
        <p:spPr>
          <a:xfrm>
            <a:off x="76718" y="1653125"/>
            <a:ext cx="2377313" cy="161220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62"/>
          </a:p>
        </p:txBody>
      </p:sp>
      <p:sp>
        <p:nvSpPr>
          <p:cNvPr id="28" name="Afgeronde rechthoek 27"/>
          <p:cNvSpPr/>
          <p:nvPr/>
        </p:nvSpPr>
        <p:spPr>
          <a:xfrm>
            <a:off x="55749" y="1833105"/>
            <a:ext cx="1729286" cy="148492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62"/>
          </a:p>
        </p:txBody>
      </p:sp>
      <p:sp>
        <p:nvSpPr>
          <p:cNvPr id="29" name="Afgeronde rechthoek 28"/>
          <p:cNvSpPr/>
          <p:nvPr/>
        </p:nvSpPr>
        <p:spPr>
          <a:xfrm>
            <a:off x="63559" y="2021642"/>
            <a:ext cx="1127506" cy="156902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62"/>
          </a:p>
        </p:txBody>
      </p:sp>
      <p:sp>
        <p:nvSpPr>
          <p:cNvPr id="30" name="Afgeronde rechthoek 29"/>
          <p:cNvSpPr/>
          <p:nvPr/>
        </p:nvSpPr>
        <p:spPr>
          <a:xfrm>
            <a:off x="63553" y="2376123"/>
            <a:ext cx="3342483" cy="346998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62"/>
          </a:p>
        </p:txBody>
      </p:sp>
      <p:sp>
        <p:nvSpPr>
          <p:cNvPr id="31" name="Afgeronde rechthoek 30"/>
          <p:cNvSpPr/>
          <p:nvPr/>
        </p:nvSpPr>
        <p:spPr>
          <a:xfrm>
            <a:off x="68262" y="3212367"/>
            <a:ext cx="1244722" cy="177563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62"/>
          </a:p>
        </p:txBody>
      </p:sp>
      <p:sp>
        <p:nvSpPr>
          <p:cNvPr id="32" name="Afgeronde rechthoek 31"/>
          <p:cNvSpPr/>
          <p:nvPr/>
        </p:nvSpPr>
        <p:spPr>
          <a:xfrm>
            <a:off x="60446" y="4298707"/>
            <a:ext cx="3073523" cy="177563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62"/>
          </a:p>
        </p:txBody>
      </p:sp>
      <p:sp>
        <p:nvSpPr>
          <p:cNvPr id="33" name="Afgeronde rechthoek 32"/>
          <p:cNvSpPr/>
          <p:nvPr/>
        </p:nvSpPr>
        <p:spPr>
          <a:xfrm>
            <a:off x="3655535" y="4048610"/>
            <a:ext cx="2192022" cy="177563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62"/>
          </a:p>
        </p:txBody>
      </p:sp>
      <p:sp>
        <p:nvSpPr>
          <p:cNvPr id="34" name="Afgeronde rechthoek 33"/>
          <p:cNvSpPr/>
          <p:nvPr/>
        </p:nvSpPr>
        <p:spPr>
          <a:xfrm flipV="1">
            <a:off x="3655528" y="4553489"/>
            <a:ext cx="914321" cy="177562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62"/>
          </a:p>
        </p:txBody>
      </p:sp>
      <p:sp>
        <p:nvSpPr>
          <p:cNvPr id="35" name="Afgeronde rechthoek 34"/>
          <p:cNvSpPr/>
          <p:nvPr/>
        </p:nvSpPr>
        <p:spPr>
          <a:xfrm flipV="1">
            <a:off x="6888328" y="3511579"/>
            <a:ext cx="1786910" cy="204126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62"/>
          </a:p>
        </p:txBody>
      </p:sp>
      <p:sp>
        <p:nvSpPr>
          <p:cNvPr id="36" name="Afgeronde rechthoek 35"/>
          <p:cNvSpPr/>
          <p:nvPr/>
        </p:nvSpPr>
        <p:spPr>
          <a:xfrm rot="10800000" flipV="1">
            <a:off x="7315200" y="5909458"/>
            <a:ext cx="1568748" cy="204126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477" dirty="0">
                <a:solidFill>
                  <a:schemeClr val="tx1"/>
                </a:solidFill>
              </a:rPr>
              <a:t>Concept-project</a:t>
            </a:r>
          </a:p>
        </p:txBody>
      </p:sp>
      <p:sp>
        <p:nvSpPr>
          <p:cNvPr id="37" name="Afgeronde rechthoek 36"/>
          <p:cNvSpPr/>
          <p:nvPr/>
        </p:nvSpPr>
        <p:spPr>
          <a:xfrm>
            <a:off x="5344421" y="348955"/>
            <a:ext cx="1881319" cy="449399"/>
          </a:xfrm>
          <a:prstGeom prst="roundRect">
            <a:avLst/>
          </a:prstGeom>
          <a:solidFill>
            <a:srgbClr val="CCF5FC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62"/>
          </a:p>
        </p:txBody>
      </p:sp>
      <p:sp>
        <p:nvSpPr>
          <p:cNvPr id="38" name="Afgeronde rechthoek 37"/>
          <p:cNvSpPr/>
          <p:nvPr/>
        </p:nvSpPr>
        <p:spPr>
          <a:xfrm>
            <a:off x="3680587" y="3842413"/>
            <a:ext cx="2886906" cy="177563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62"/>
          </a:p>
        </p:txBody>
      </p:sp>
    </p:spTree>
    <p:extLst>
      <p:ext uri="{BB962C8B-B14F-4D97-AF65-F5344CB8AC3E}">
        <p14:creationId xmlns:p14="http://schemas.microsoft.com/office/powerpoint/2010/main" val="2313415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" y="799298"/>
            <a:ext cx="1741998" cy="3090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BE" sz="1477" i="1" dirty="0">
                <a:solidFill>
                  <a:srgbClr val="0070C0"/>
                </a:solidFill>
              </a:rPr>
              <a:t>0 Fundamenten	</a:t>
            </a:r>
            <a:endParaRPr lang="nl-BE" sz="1477" dirty="0"/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 bwMode="auto">
          <a:xfrm>
            <a:off x="2" y="2856968"/>
            <a:ext cx="2379534" cy="34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1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477" i="1" dirty="0">
                <a:solidFill>
                  <a:srgbClr val="0070C0"/>
                </a:solidFill>
              </a:rPr>
              <a:t>3 Operational Excellence	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E98C3D2-61B1-456E-BF29-5A9B2360768F}" type="slidenum">
              <a:rPr lang="nl-NL" smtClean="0"/>
              <a:pPr>
                <a:defRPr/>
              </a:pPr>
              <a:t>8</a:t>
            </a:fld>
            <a:endParaRPr lang="nl-NL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 bwMode="auto">
          <a:xfrm>
            <a:off x="68261" y="1078773"/>
            <a:ext cx="3747938" cy="2168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1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0.1 </a:t>
            </a:r>
            <a:r>
              <a:rPr lang="nl-BE" sz="969" dirty="0" err="1">
                <a:solidFill>
                  <a:srgbClr val="000000"/>
                </a:solidFill>
              </a:rPr>
              <a:t>Informed</a:t>
            </a:r>
            <a:r>
              <a:rPr lang="nl-BE" sz="969" dirty="0">
                <a:solidFill>
                  <a:srgbClr val="000000"/>
                </a:solidFill>
              </a:rPr>
              <a:t> Consent</a:t>
            </a:r>
          </a:p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0.2 </a:t>
            </a:r>
            <a:r>
              <a:rPr lang="nl-BE" sz="969" dirty="0" err="1">
                <a:solidFill>
                  <a:srgbClr val="000000"/>
                </a:solidFill>
              </a:rPr>
              <a:t>Therapeutische,zorg</a:t>
            </a:r>
            <a:r>
              <a:rPr lang="nl-BE" sz="969" dirty="0">
                <a:solidFill>
                  <a:srgbClr val="000000"/>
                </a:solidFill>
              </a:rPr>
              <a:t>- en andere relaties</a:t>
            </a:r>
          </a:p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0.3 User-management</a:t>
            </a:r>
          </a:p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0.4 </a:t>
            </a:r>
            <a:r>
              <a:rPr lang="nl-BE" sz="969" dirty="0"/>
              <a:t>Regels voor ‘kluis van e-Gezondheid’ </a:t>
            </a:r>
            <a:endParaRPr lang="nl-BE" sz="969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0.5 Informatie-standaarden</a:t>
            </a:r>
          </a:p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0.6 Terminologie</a:t>
            </a:r>
          </a:p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0.7 </a:t>
            </a:r>
            <a:r>
              <a:rPr lang="nl-BE" sz="969" dirty="0" err="1">
                <a:solidFill>
                  <a:srgbClr val="000000"/>
                </a:solidFill>
              </a:rPr>
              <a:t>Cobrha</a:t>
            </a:r>
            <a:r>
              <a:rPr lang="nl-BE" sz="969" dirty="0">
                <a:solidFill>
                  <a:srgbClr val="000000"/>
                </a:solidFill>
              </a:rPr>
              <a:t> Next </a:t>
            </a:r>
            <a:r>
              <a:rPr lang="nl-BE" sz="969" dirty="0" err="1">
                <a:solidFill>
                  <a:srgbClr val="000000"/>
                </a:solidFill>
              </a:rPr>
              <a:t>Generation&amp;UPPAD</a:t>
            </a:r>
            <a:endParaRPr lang="nl-BE" sz="969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0.8 Strategisch onderzoek over samenwerkingsmodel met </a:t>
            </a:r>
            <a:r>
              <a:rPr lang="nl-BE" sz="969" dirty="0" err="1">
                <a:solidFill>
                  <a:srgbClr val="000000"/>
                </a:solidFill>
              </a:rPr>
              <a:t>software-leveranciers</a:t>
            </a:r>
            <a:endParaRPr lang="nl-BE" sz="969" dirty="0">
              <a:solidFill>
                <a:srgbClr val="000000"/>
              </a:solidFill>
            </a:endParaRP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 bwMode="auto">
          <a:xfrm>
            <a:off x="6872381" y="2971417"/>
            <a:ext cx="2164029" cy="46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1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477" i="1" dirty="0">
                <a:solidFill>
                  <a:srgbClr val="0070C0"/>
                </a:solidFill>
              </a:rPr>
              <a:t>5 </a:t>
            </a:r>
            <a:r>
              <a:rPr lang="nl-BE" sz="1477" i="1" dirty="0" err="1">
                <a:solidFill>
                  <a:srgbClr val="0070C0"/>
                </a:solidFill>
              </a:rPr>
              <a:t>Patient</a:t>
            </a:r>
            <a:r>
              <a:rPr lang="nl-BE" sz="1477" i="1" dirty="0">
                <a:solidFill>
                  <a:srgbClr val="0070C0"/>
                </a:solidFill>
              </a:rPr>
              <a:t> als </a:t>
            </a:r>
            <a:r>
              <a:rPr lang="nl-BE" sz="1477" i="1" dirty="0" err="1">
                <a:solidFill>
                  <a:srgbClr val="0070C0"/>
                </a:solidFill>
              </a:rPr>
              <a:t>co-piloot</a:t>
            </a:r>
            <a:endParaRPr lang="nl-BE" sz="1477" i="1" dirty="0">
              <a:solidFill>
                <a:srgbClr val="0070C0"/>
              </a:solidFill>
            </a:endParaRPr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 bwMode="auto">
          <a:xfrm>
            <a:off x="3613871" y="1141283"/>
            <a:ext cx="2233686" cy="79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1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1.1 Communicatie</a:t>
            </a:r>
          </a:p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1.2 Programma-monitoring</a:t>
            </a: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 bwMode="auto">
          <a:xfrm>
            <a:off x="6736803" y="1132306"/>
            <a:ext cx="2483934" cy="89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1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2.1 Incentives</a:t>
            </a:r>
          </a:p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2.2 Gedragscode &amp; richtlijnen over delen van persoonlijke gezondheidsgegevens</a:t>
            </a:r>
          </a:p>
          <a:p>
            <a:pPr marL="0" indent="0">
              <a:buNone/>
            </a:pPr>
            <a:endParaRPr lang="nl-BE" sz="969" dirty="0">
              <a:solidFill>
                <a:srgbClr val="000000"/>
              </a:solidFill>
            </a:endParaRPr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 bwMode="auto">
          <a:xfrm>
            <a:off x="1" y="3205314"/>
            <a:ext cx="3342483" cy="130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1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3.1 Basisarchitectuur</a:t>
            </a:r>
          </a:p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3.2 Service Management</a:t>
            </a:r>
          </a:p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3.3 Business </a:t>
            </a:r>
            <a:r>
              <a:rPr lang="nl-BE" sz="969" dirty="0" err="1">
                <a:solidFill>
                  <a:srgbClr val="000000"/>
                </a:solidFill>
              </a:rPr>
              <a:t>Continuity</a:t>
            </a:r>
            <a:endParaRPr lang="nl-BE" sz="969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3.4 Documentatie, help desk &amp; support</a:t>
            </a:r>
          </a:p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3.5 Testomgevingen, </a:t>
            </a:r>
            <a:r>
              <a:rPr lang="nl-BE" sz="969" dirty="0" err="1">
                <a:solidFill>
                  <a:srgbClr val="000000"/>
                </a:solidFill>
              </a:rPr>
              <a:t>flows</a:t>
            </a:r>
            <a:r>
              <a:rPr lang="nl-BE" sz="969" dirty="0">
                <a:solidFill>
                  <a:srgbClr val="000000"/>
                </a:solidFill>
              </a:rPr>
              <a:t>, processen, data</a:t>
            </a:r>
          </a:p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3.6 Kwaliteit van gezondheidssoftware</a:t>
            </a:r>
          </a:p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3.7 Opleiding en vorming</a:t>
            </a:r>
          </a:p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3.8 Administratieve werklastverlaging voor zorgverleners</a:t>
            </a:r>
          </a:p>
          <a:p>
            <a:pPr marL="0" indent="0">
              <a:buNone/>
            </a:pPr>
            <a:endParaRPr lang="nl-BE" sz="969" dirty="0">
              <a:solidFill>
                <a:srgbClr val="000000"/>
              </a:solidFill>
            </a:endParaRPr>
          </a:p>
        </p:txBody>
      </p:sp>
      <p:sp>
        <p:nvSpPr>
          <p:cNvPr id="15" name="Tijdelijke aanduiding voor inhoud 2"/>
          <p:cNvSpPr txBox="1">
            <a:spLocks/>
          </p:cNvSpPr>
          <p:nvPr/>
        </p:nvSpPr>
        <p:spPr bwMode="auto">
          <a:xfrm>
            <a:off x="3602351" y="3299776"/>
            <a:ext cx="3285976" cy="305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1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4.1 </a:t>
            </a:r>
            <a:r>
              <a:rPr lang="nl-BE" sz="969" dirty="0" err="1">
                <a:solidFill>
                  <a:srgbClr val="000000"/>
                </a:solidFill>
              </a:rPr>
              <a:t>Multi-disciplinaire</a:t>
            </a:r>
            <a:r>
              <a:rPr lang="nl-BE" sz="969" dirty="0">
                <a:solidFill>
                  <a:srgbClr val="000000"/>
                </a:solidFill>
              </a:rPr>
              <a:t> informatie-uitwisseling</a:t>
            </a:r>
          </a:p>
          <a:p>
            <a:pPr marL="0" indent="0">
              <a:buNone/>
            </a:pPr>
            <a:r>
              <a:rPr lang="nl-BE" sz="969" dirty="0"/>
              <a:t>4.2 </a:t>
            </a:r>
            <a:r>
              <a:rPr lang="nl-BE" sz="969" dirty="0" err="1"/>
              <a:t>Multi-disciplinaire</a:t>
            </a:r>
            <a:r>
              <a:rPr lang="nl-BE" sz="969" dirty="0"/>
              <a:t> functionaliteiten</a:t>
            </a:r>
          </a:p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4.3 </a:t>
            </a:r>
            <a:r>
              <a:rPr lang="nl-BE" sz="969" dirty="0" err="1">
                <a:solidFill>
                  <a:srgbClr val="000000"/>
                </a:solidFill>
              </a:rPr>
              <a:t>Electronisch</a:t>
            </a:r>
            <a:r>
              <a:rPr lang="nl-BE" sz="969" dirty="0">
                <a:solidFill>
                  <a:srgbClr val="000000"/>
                </a:solidFill>
              </a:rPr>
              <a:t> voorschrift</a:t>
            </a:r>
          </a:p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4.4 VIDIS – evolutie van elektronisch voorschrijven</a:t>
            </a:r>
          </a:p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4.5 Beslissingsondersteunend platform</a:t>
            </a:r>
          </a:p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4.6 </a:t>
            </a:r>
            <a:r>
              <a:rPr lang="nl-BE" sz="969" dirty="0" err="1">
                <a:solidFill>
                  <a:srgbClr val="000000"/>
                </a:solidFill>
              </a:rPr>
              <a:t>BelRAI</a:t>
            </a:r>
            <a:endParaRPr lang="nl-BE" sz="969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4.7 Arbeidsongeschiktheid</a:t>
            </a:r>
          </a:p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4.8 MEDEX</a:t>
            </a:r>
          </a:p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4.9 EPD in alle instellingen</a:t>
            </a:r>
          </a:p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4.10 Publicatie van gestructureerde informatie</a:t>
            </a:r>
          </a:p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4.11 Registers</a:t>
            </a:r>
          </a:p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4.12 Communicatie over en planning van zorg</a:t>
            </a:r>
          </a:p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4.13 </a:t>
            </a:r>
            <a:r>
              <a:rPr lang="nl-BE" sz="969" dirty="0" err="1">
                <a:solidFill>
                  <a:srgbClr val="000000"/>
                </a:solidFill>
              </a:rPr>
              <a:t>Connecting</a:t>
            </a:r>
            <a:r>
              <a:rPr lang="nl-BE" sz="969" dirty="0">
                <a:solidFill>
                  <a:srgbClr val="000000"/>
                </a:solidFill>
              </a:rPr>
              <a:t> Europe </a:t>
            </a:r>
            <a:r>
              <a:rPr lang="nl-BE" sz="969" dirty="0" err="1">
                <a:solidFill>
                  <a:srgbClr val="000000"/>
                </a:solidFill>
              </a:rPr>
              <a:t>Facilty</a:t>
            </a:r>
            <a:r>
              <a:rPr lang="nl-BE" sz="969" dirty="0">
                <a:solidFill>
                  <a:srgbClr val="000000"/>
                </a:solidFill>
              </a:rPr>
              <a:t> </a:t>
            </a:r>
            <a:r>
              <a:rPr lang="nl-BE" sz="969" dirty="0" err="1">
                <a:solidFill>
                  <a:srgbClr val="000000"/>
                </a:solidFill>
              </a:rPr>
              <a:t>Patient</a:t>
            </a:r>
            <a:r>
              <a:rPr lang="nl-BE" sz="969" dirty="0">
                <a:solidFill>
                  <a:srgbClr val="000000"/>
                </a:solidFill>
              </a:rPr>
              <a:t> Summary</a:t>
            </a:r>
          </a:p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4.14 Modulatie van patiënttoegang door zorgaanbieders</a:t>
            </a:r>
          </a:p>
        </p:txBody>
      </p:sp>
      <p:sp>
        <p:nvSpPr>
          <p:cNvPr id="18" name="Tijdelijke aanduiding voor inhoud 2"/>
          <p:cNvSpPr txBox="1">
            <a:spLocks/>
          </p:cNvSpPr>
          <p:nvPr/>
        </p:nvSpPr>
        <p:spPr bwMode="auto">
          <a:xfrm>
            <a:off x="6888328" y="3336015"/>
            <a:ext cx="3044009" cy="66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1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5.1 Persoonlijk gezondheidsportaal</a:t>
            </a:r>
          </a:p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5.2 Digitaal Verwijsplatform</a:t>
            </a:r>
          </a:p>
          <a:p>
            <a:pPr marL="0" indent="0">
              <a:buNone/>
            </a:pPr>
            <a:r>
              <a:rPr lang="nl-BE" sz="969" dirty="0">
                <a:solidFill>
                  <a:srgbClr val="000000"/>
                </a:solidFill>
              </a:rPr>
              <a:t>5.3 </a:t>
            </a:r>
            <a:r>
              <a:rPr lang="nl-BE" sz="969" dirty="0" err="1">
                <a:solidFill>
                  <a:srgbClr val="000000"/>
                </a:solidFill>
              </a:rPr>
              <a:t>Orgadon</a:t>
            </a:r>
            <a:endParaRPr lang="nl-BE" sz="969" dirty="0">
              <a:solidFill>
                <a:srgbClr val="000000"/>
              </a:solidFill>
            </a:endParaRPr>
          </a:p>
        </p:txBody>
      </p:sp>
      <p:sp>
        <p:nvSpPr>
          <p:cNvPr id="20" name="Tijdelijke aanduiding voor inhoud 2"/>
          <p:cNvSpPr txBox="1">
            <a:spLocks/>
          </p:cNvSpPr>
          <p:nvPr/>
        </p:nvSpPr>
        <p:spPr bwMode="auto">
          <a:xfrm>
            <a:off x="91709" y="4810316"/>
            <a:ext cx="3668202" cy="135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1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969" dirty="0">
                <a:solidFill>
                  <a:srgbClr val="000000"/>
                </a:solidFill>
              </a:rPr>
              <a:t>6.1 e-</a:t>
            </a:r>
            <a:r>
              <a:rPr lang="fr-FR" sz="969" dirty="0" err="1">
                <a:solidFill>
                  <a:srgbClr val="000000"/>
                </a:solidFill>
              </a:rPr>
              <a:t>Attest</a:t>
            </a:r>
            <a:r>
              <a:rPr lang="fr-FR" sz="969" dirty="0">
                <a:solidFill>
                  <a:srgbClr val="000000"/>
                </a:solidFill>
              </a:rPr>
              <a:t> </a:t>
            </a:r>
            <a:r>
              <a:rPr lang="fr-FR" sz="969" dirty="0" err="1">
                <a:solidFill>
                  <a:srgbClr val="000000"/>
                </a:solidFill>
              </a:rPr>
              <a:t>voor</a:t>
            </a:r>
            <a:r>
              <a:rPr lang="fr-FR" sz="969" dirty="0">
                <a:solidFill>
                  <a:srgbClr val="000000"/>
                </a:solidFill>
              </a:rPr>
              <a:t> arts-</a:t>
            </a:r>
            <a:r>
              <a:rPr lang="fr-FR" sz="969" dirty="0" err="1">
                <a:solidFill>
                  <a:srgbClr val="000000"/>
                </a:solidFill>
              </a:rPr>
              <a:t>specialist</a:t>
            </a:r>
            <a:r>
              <a:rPr lang="fr-FR" sz="969" dirty="0">
                <a:solidFill>
                  <a:srgbClr val="000000"/>
                </a:solidFill>
              </a:rPr>
              <a:t>, </a:t>
            </a:r>
            <a:r>
              <a:rPr lang="fr-FR" sz="969" dirty="0" err="1">
                <a:solidFill>
                  <a:srgbClr val="000000"/>
                </a:solidFill>
              </a:rPr>
              <a:t>tandarts</a:t>
            </a:r>
            <a:r>
              <a:rPr lang="fr-FR" sz="969" dirty="0">
                <a:solidFill>
                  <a:srgbClr val="000000"/>
                </a:solidFill>
              </a:rPr>
              <a:t>, kiné &amp; </a:t>
            </a:r>
            <a:r>
              <a:rPr lang="fr-FR" sz="969" dirty="0" err="1">
                <a:solidFill>
                  <a:srgbClr val="000000"/>
                </a:solidFill>
              </a:rPr>
              <a:t>logopedisten</a:t>
            </a:r>
            <a:endParaRPr lang="fr-FR" sz="969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969" dirty="0">
                <a:solidFill>
                  <a:srgbClr val="000000"/>
                </a:solidFill>
              </a:rPr>
              <a:t>6.2 </a:t>
            </a:r>
            <a:r>
              <a:rPr lang="fr-FR" sz="969" dirty="0" err="1">
                <a:solidFill>
                  <a:srgbClr val="000000"/>
                </a:solidFill>
              </a:rPr>
              <a:t>eFac</a:t>
            </a:r>
            <a:r>
              <a:rPr lang="fr-FR" sz="969" dirty="0">
                <a:solidFill>
                  <a:srgbClr val="000000"/>
                </a:solidFill>
              </a:rPr>
              <a:t> </a:t>
            </a:r>
            <a:r>
              <a:rPr lang="fr-FR" sz="969" dirty="0" err="1">
                <a:solidFill>
                  <a:srgbClr val="000000"/>
                </a:solidFill>
              </a:rPr>
              <a:t>voor</a:t>
            </a:r>
            <a:r>
              <a:rPr lang="fr-FR" sz="969" dirty="0">
                <a:solidFill>
                  <a:srgbClr val="000000"/>
                </a:solidFill>
              </a:rPr>
              <a:t> </a:t>
            </a:r>
            <a:r>
              <a:rPr lang="fr-FR" sz="969" dirty="0" err="1">
                <a:solidFill>
                  <a:srgbClr val="000000"/>
                </a:solidFill>
              </a:rPr>
              <a:t>Medische</a:t>
            </a:r>
            <a:r>
              <a:rPr lang="fr-FR" sz="969" dirty="0">
                <a:solidFill>
                  <a:srgbClr val="000000"/>
                </a:solidFill>
              </a:rPr>
              <a:t> </a:t>
            </a:r>
            <a:r>
              <a:rPr lang="fr-FR" sz="969" dirty="0" err="1">
                <a:solidFill>
                  <a:srgbClr val="000000"/>
                </a:solidFill>
              </a:rPr>
              <a:t>Huizen</a:t>
            </a:r>
            <a:r>
              <a:rPr lang="fr-FR" sz="969" dirty="0">
                <a:solidFill>
                  <a:srgbClr val="000000"/>
                </a:solidFill>
              </a:rPr>
              <a:t>, kiné &amp; </a:t>
            </a:r>
            <a:r>
              <a:rPr lang="fr-FR" sz="969" dirty="0" err="1">
                <a:solidFill>
                  <a:srgbClr val="000000"/>
                </a:solidFill>
              </a:rPr>
              <a:t>logopedisten</a:t>
            </a:r>
            <a:endParaRPr lang="fr-FR" sz="969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969" dirty="0">
                <a:solidFill>
                  <a:srgbClr val="000000"/>
                </a:solidFill>
              </a:rPr>
              <a:t>6.3 </a:t>
            </a:r>
            <a:r>
              <a:rPr lang="fr-FR" sz="969" dirty="0" err="1">
                <a:solidFill>
                  <a:srgbClr val="000000"/>
                </a:solidFill>
              </a:rPr>
              <a:t>Raadpleging</a:t>
            </a:r>
            <a:r>
              <a:rPr lang="fr-FR" sz="969" dirty="0">
                <a:solidFill>
                  <a:srgbClr val="000000"/>
                </a:solidFill>
              </a:rPr>
              <a:t> </a:t>
            </a:r>
            <a:r>
              <a:rPr lang="fr-FR" sz="969" dirty="0" err="1">
                <a:solidFill>
                  <a:srgbClr val="000000"/>
                </a:solidFill>
              </a:rPr>
              <a:t>Lid-gegevens</a:t>
            </a:r>
            <a:endParaRPr lang="fr-FR" sz="969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969" dirty="0">
                <a:solidFill>
                  <a:srgbClr val="000000"/>
                </a:solidFill>
              </a:rPr>
              <a:t>6.4 </a:t>
            </a:r>
            <a:r>
              <a:rPr lang="fr-FR" sz="969" dirty="0" err="1">
                <a:solidFill>
                  <a:srgbClr val="000000"/>
                </a:solidFill>
              </a:rPr>
              <a:t>Digitalisatie</a:t>
            </a:r>
            <a:r>
              <a:rPr lang="fr-FR" sz="969" dirty="0">
                <a:solidFill>
                  <a:srgbClr val="000000"/>
                </a:solidFill>
              </a:rPr>
              <a:t> van </a:t>
            </a:r>
            <a:r>
              <a:rPr lang="fr-FR" sz="969" dirty="0" err="1">
                <a:solidFill>
                  <a:srgbClr val="000000"/>
                </a:solidFill>
              </a:rPr>
              <a:t>revalidatie-overeenkomsten</a:t>
            </a:r>
            <a:endParaRPr lang="fr-FR" sz="969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969" dirty="0">
                <a:solidFill>
                  <a:srgbClr val="000000"/>
                </a:solidFill>
              </a:rPr>
              <a:t>6.5 </a:t>
            </a:r>
            <a:r>
              <a:rPr lang="fr-FR" sz="969" dirty="0" err="1">
                <a:solidFill>
                  <a:srgbClr val="000000"/>
                </a:solidFill>
              </a:rPr>
              <a:t>Digitalisatie</a:t>
            </a:r>
            <a:r>
              <a:rPr lang="fr-FR" sz="969" dirty="0">
                <a:solidFill>
                  <a:srgbClr val="000000"/>
                </a:solidFill>
              </a:rPr>
              <a:t> van </a:t>
            </a:r>
            <a:r>
              <a:rPr lang="fr-FR" sz="969" dirty="0" err="1">
                <a:solidFill>
                  <a:srgbClr val="000000"/>
                </a:solidFill>
              </a:rPr>
              <a:t>Hoofdstuk</a:t>
            </a:r>
            <a:r>
              <a:rPr lang="fr-FR" sz="969" dirty="0">
                <a:solidFill>
                  <a:srgbClr val="000000"/>
                </a:solidFill>
              </a:rPr>
              <a:t> IV-</a:t>
            </a:r>
            <a:r>
              <a:rPr lang="fr-FR" sz="969" dirty="0" err="1">
                <a:solidFill>
                  <a:srgbClr val="000000"/>
                </a:solidFill>
              </a:rPr>
              <a:t>akkoorden</a:t>
            </a:r>
            <a:endParaRPr lang="fr-FR" sz="969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969" dirty="0">
                <a:solidFill>
                  <a:srgbClr val="000000"/>
                </a:solidFill>
              </a:rPr>
              <a:t>6.6 </a:t>
            </a:r>
            <a:r>
              <a:rPr lang="fr-FR" sz="969" dirty="0" err="1">
                <a:solidFill>
                  <a:srgbClr val="000000"/>
                </a:solidFill>
              </a:rPr>
              <a:t>Abonnementen</a:t>
            </a:r>
            <a:r>
              <a:rPr lang="fr-FR" sz="969" dirty="0">
                <a:solidFill>
                  <a:srgbClr val="000000"/>
                </a:solidFill>
              </a:rPr>
              <a:t> </a:t>
            </a:r>
            <a:r>
              <a:rPr lang="fr-FR" sz="969" dirty="0" err="1">
                <a:solidFill>
                  <a:srgbClr val="000000"/>
                </a:solidFill>
              </a:rPr>
              <a:t>bij</a:t>
            </a:r>
            <a:r>
              <a:rPr lang="fr-FR" sz="969" dirty="0">
                <a:solidFill>
                  <a:srgbClr val="000000"/>
                </a:solidFill>
              </a:rPr>
              <a:t> </a:t>
            </a:r>
            <a:r>
              <a:rPr lang="fr-FR" sz="969" dirty="0" err="1">
                <a:solidFill>
                  <a:srgbClr val="000000"/>
                </a:solidFill>
              </a:rPr>
              <a:t>Medische</a:t>
            </a:r>
            <a:r>
              <a:rPr lang="fr-FR" sz="969" dirty="0">
                <a:solidFill>
                  <a:srgbClr val="000000"/>
                </a:solidFill>
              </a:rPr>
              <a:t> </a:t>
            </a:r>
            <a:r>
              <a:rPr lang="fr-FR" sz="969" dirty="0" err="1">
                <a:solidFill>
                  <a:srgbClr val="000000"/>
                </a:solidFill>
              </a:rPr>
              <a:t>Huizen</a:t>
            </a:r>
            <a:endParaRPr lang="fr-FR" sz="969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969" dirty="0">
                <a:solidFill>
                  <a:srgbClr val="000000"/>
                </a:solidFill>
              </a:rPr>
              <a:t>6.7 </a:t>
            </a:r>
            <a:r>
              <a:rPr lang="fr-FR" sz="969" dirty="0" err="1">
                <a:solidFill>
                  <a:srgbClr val="000000"/>
                </a:solidFill>
              </a:rPr>
              <a:t>Digitalisatie</a:t>
            </a:r>
            <a:r>
              <a:rPr lang="fr-FR" sz="969" dirty="0">
                <a:solidFill>
                  <a:srgbClr val="000000"/>
                </a:solidFill>
              </a:rPr>
              <a:t> van kiné-</a:t>
            </a:r>
            <a:r>
              <a:rPr lang="fr-FR" sz="969" dirty="0" err="1">
                <a:solidFill>
                  <a:srgbClr val="000000"/>
                </a:solidFill>
              </a:rPr>
              <a:t>akkoorden</a:t>
            </a:r>
            <a:endParaRPr lang="fr-FR" sz="969" dirty="0">
              <a:solidFill>
                <a:srgbClr val="000000"/>
              </a:solidFill>
            </a:endParaRPr>
          </a:p>
        </p:txBody>
      </p:sp>
      <p:sp>
        <p:nvSpPr>
          <p:cNvPr id="22" name="Tijdelijke aanduiding voor inhoud 2"/>
          <p:cNvSpPr txBox="1">
            <a:spLocks/>
          </p:cNvSpPr>
          <p:nvPr/>
        </p:nvSpPr>
        <p:spPr bwMode="auto">
          <a:xfrm>
            <a:off x="3592907" y="832219"/>
            <a:ext cx="1768674" cy="30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1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477" i="1" dirty="0">
                <a:solidFill>
                  <a:srgbClr val="0070C0"/>
                </a:solidFill>
              </a:rPr>
              <a:t>1 Transversaal	</a:t>
            </a:r>
            <a:endParaRPr lang="nl-BE" sz="1477" dirty="0">
              <a:solidFill>
                <a:srgbClr val="000000"/>
              </a:solidFill>
            </a:endParaRPr>
          </a:p>
        </p:txBody>
      </p:sp>
      <p:sp>
        <p:nvSpPr>
          <p:cNvPr id="24" name="Tijdelijke aanduiding voor inhoud 2"/>
          <p:cNvSpPr txBox="1">
            <a:spLocks/>
          </p:cNvSpPr>
          <p:nvPr/>
        </p:nvSpPr>
        <p:spPr bwMode="auto">
          <a:xfrm>
            <a:off x="6725686" y="823242"/>
            <a:ext cx="1565404" cy="30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1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477" i="1" dirty="0">
                <a:solidFill>
                  <a:srgbClr val="0070C0"/>
                </a:solidFill>
              </a:rPr>
              <a:t>2 Ondersteuning</a:t>
            </a:r>
          </a:p>
          <a:p>
            <a:endParaRPr lang="nl-BE" sz="1477" dirty="0">
              <a:solidFill>
                <a:srgbClr val="000000"/>
              </a:solidFill>
            </a:endParaRPr>
          </a:p>
        </p:txBody>
      </p:sp>
      <p:sp>
        <p:nvSpPr>
          <p:cNvPr id="25" name="Tijdelijke aanduiding voor inhoud 2"/>
          <p:cNvSpPr txBox="1">
            <a:spLocks/>
          </p:cNvSpPr>
          <p:nvPr/>
        </p:nvSpPr>
        <p:spPr bwMode="auto">
          <a:xfrm>
            <a:off x="3602353" y="3002690"/>
            <a:ext cx="3218788" cy="30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1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477" i="1" dirty="0">
                <a:solidFill>
                  <a:srgbClr val="0070C0"/>
                </a:solidFill>
              </a:rPr>
              <a:t>4 Zorgverstrekkers en zorginstellingen</a:t>
            </a:r>
            <a:endParaRPr lang="nl-BE" sz="1477" dirty="0">
              <a:solidFill>
                <a:srgbClr val="000000"/>
              </a:solidFill>
            </a:endParaRPr>
          </a:p>
        </p:txBody>
      </p:sp>
      <p:sp>
        <p:nvSpPr>
          <p:cNvPr id="27" name="Tijdelijke aanduiding voor inhoud 2"/>
          <p:cNvSpPr txBox="1">
            <a:spLocks/>
          </p:cNvSpPr>
          <p:nvPr/>
        </p:nvSpPr>
        <p:spPr bwMode="auto">
          <a:xfrm>
            <a:off x="73752" y="4516418"/>
            <a:ext cx="3686159" cy="44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100" kern="1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477" i="1" dirty="0">
                <a:solidFill>
                  <a:srgbClr val="0070C0"/>
                </a:solidFill>
              </a:rPr>
              <a:t>6 </a:t>
            </a:r>
            <a:r>
              <a:rPr lang="nl-BE" sz="1477" i="1" dirty="0" err="1">
                <a:solidFill>
                  <a:srgbClr val="0070C0"/>
                </a:solidFill>
              </a:rPr>
              <a:t>eGezondheid</a:t>
            </a:r>
            <a:r>
              <a:rPr lang="nl-BE" sz="1477" i="1" dirty="0">
                <a:solidFill>
                  <a:srgbClr val="0070C0"/>
                </a:solidFill>
              </a:rPr>
              <a:t> met Mutualiteiten</a:t>
            </a:r>
          </a:p>
        </p:txBody>
      </p:sp>
      <p:sp>
        <p:nvSpPr>
          <p:cNvPr id="19" name="Titel 1"/>
          <p:cNvSpPr txBox="1">
            <a:spLocks/>
          </p:cNvSpPr>
          <p:nvPr/>
        </p:nvSpPr>
        <p:spPr bwMode="auto">
          <a:xfrm>
            <a:off x="82224" y="233692"/>
            <a:ext cx="8593014" cy="61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70C0"/>
                </a:solidFill>
                <a:latin typeface="Gill Sans"/>
                <a:ea typeface="Gill Sans"/>
                <a:cs typeface="Gill Sans"/>
              </a:defRPr>
            </a:lvl1pPr>
            <a:lvl2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D16A49"/>
                </a:solidFill>
                <a:latin typeface="Gill Sans"/>
                <a:ea typeface="Gill Sans"/>
                <a:cs typeface="Gill Sans"/>
              </a:defRPr>
            </a:lvl2pPr>
            <a:lvl3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D16A49"/>
                </a:solidFill>
                <a:latin typeface="Gill Sans"/>
                <a:ea typeface="Gill Sans"/>
                <a:cs typeface="Gill Sans"/>
              </a:defRPr>
            </a:lvl3pPr>
            <a:lvl4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D16A49"/>
                </a:solidFill>
                <a:latin typeface="Gill Sans"/>
                <a:ea typeface="Gill Sans"/>
                <a:cs typeface="Gill Sans"/>
              </a:defRPr>
            </a:lvl4pPr>
            <a:lvl5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D16A49"/>
                </a:solidFill>
                <a:latin typeface="Gill Sans"/>
                <a:ea typeface="Gill Sans"/>
                <a:cs typeface="Gill Sans"/>
              </a:defRPr>
            </a:lvl5pPr>
            <a:lvl6pPr marL="457200" algn="r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16A49"/>
                </a:solidFill>
                <a:latin typeface="Gill Sans"/>
                <a:ea typeface="Gill Sans"/>
                <a:cs typeface="Gill Sans"/>
              </a:defRPr>
            </a:lvl6pPr>
            <a:lvl7pPr marL="914400" algn="r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16A49"/>
                </a:solidFill>
                <a:latin typeface="Gill Sans"/>
                <a:ea typeface="Gill Sans"/>
                <a:cs typeface="Gill Sans"/>
              </a:defRPr>
            </a:lvl7pPr>
            <a:lvl8pPr marL="1371600" algn="r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16A49"/>
                </a:solidFill>
                <a:latin typeface="Gill Sans"/>
                <a:ea typeface="Gill Sans"/>
                <a:cs typeface="Gill Sans"/>
              </a:defRPr>
            </a:lvl8pPr>
            <a:lvl9pPr marL="1828800" algn="r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16A49"/>
                </a:solidFill>
                <a:latin typeface="Gill Sans"/>
                <a:ea typeface="Gill Sans"/>
                <a:cs typeface="Gill Sans"/>
              </a:defRPr>
            </a:lvl9pPr>
          </a:lstStyle>
          <a:p>
            <a:r>
              <a:rPr lang="nl-BE" dirty="0"/>
              <a:t>Actieplan e-Gezondheid 2019-2021 heeft </a:t>
            </a:r>
            <a:r>
              <a:rPr lang="nl-BE" i="1" dirty="0"/>
              <a:t>44 projecten</a:t>
            </a:r>
          </a:p>
        </p:txBody>
      </p:sp>
      <p:sp>
        <p:nvSpPr>
          <p:cNvPr id="21" name="Afgeronde rechthoek 20"/>
          <p:cNvSpPr/>
          <p:nvPr/>
        </p:nvSpPr>
        <p:spPr>
          <a:xfrm>
            <a:off x="3688382" y="3672770"/>
            <a:ext cx="2467794" cy="548369"/>
          </a:xfrm>
          <a:prstGeom prst="roundRect">
            <a:avLst/>
          </a:prstGeom>
          <a:solidFill>
            <a:srgbClr val="EA693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62"/>
          </a:p>
        </p:txBody>
      </p:sp>
      <p:sp>
        <p:nvSpPr>
          <p:cNvPr id="28" name="Afgeronde rechthoek 27"/>
          <p:cNvSpPr/>
          <p:nvPr/>
        </p:nvSpPr>
        <p:spPr>
          <a:xfrm>
            <a:off x="6879190" y="3356992"/>
            <a:ext cx="1796047" cy="374002"/>
          </a:xfrm>
          <a:prstGeom prst="roundRect">
            <a:avLst/>
          </a:prstGeom>
          <a:solidFill>
            <a:srgbClr val="E87B55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62"/>
          </a:p>
        </p:txBody>
      </p:sp>
      <p:sp>
        <p:nvSpPr>
          <p:cNvPr id="37" name="Afgeronde rechthoek 36"/>
          <p:cNvSpPr/>
          <p:nvPr/>
        </p:nvSpPr>
        <p:spPr>
          <a:xfrm>
            <a:off x="5335269" y="313641"/>
            <a:ext cx="1881319" cy="449399"/>
          </a:xfrm>
          <a:prstGeom prst="roundRect">
            <a:avLst/>
          </a:prstGeom>
          <a:solidFill>
            <a:srgbClr val="CCF5FC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62"/>
          </a:p>
        </p:txBody>
      </p:sp>
    </p:spTree>
    <p:extLst>
      <p:ext uri="{BB962C8B-B14F-4D97-AF65-F5344CB8AC3E}">
        <p14:creationId xmlns:p14="http://schemas.microsoft.com/office/powerpoint/2010/main" val="1435759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 err="1"/>
              <a:t>Persoonlijk</a:t>
            </a:r>
            <a:r>
              <a:rPr lang="en-GB" noProof="0" dirty="0"/>
              <a:t> </a:t>
            </a:r>
            <a:r>
              <a:rPr lang="en-GB" noProof="0" dirty="0" err="1"/>
              <a:t>gezondhei</a:t>
            </a:r>
            <a:r>
              <a:rPr lang="en-GB" dirty="0" err="1"/>
              <a:t>dsportaal</a:t>
            </a:r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88" y="1368463"/>
            <a:ext cx="8440615" cy="445664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418275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3011</Words>
  <Application>Microsoft Office PowerPoint</Application>
  <PresentationFormat>Diavoorstelling (4:3)</PresentationFormat>
  <Paragraphs>945</Paragraphs>
  <Slides>56</Slides>
  <Notes>35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3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56</vt:i4>
      </vt:variant>
    </vt:vector>
  </HeadingPairs>
  <TitlesOfParts>
    <vt:vector size="69" baseType="lpstr">
      <vt:lpstr>Arial</vt:lpstr>
      <vt:lpstr>Calibri</vt:lpstr>
      <vt:lpstr>Courier New</vt:lpstr>
      <vt:lpstr>Gill Sans</vt:lpstr>
      <vt:lpstr>Gill Sans Light</vt:lpstr>
      <vt:lpstr>Gill Sans MT</vt:lpstr>
      <vt:lpstr>Times New Roman</vt:lpstr>
      <vt:lpstr>Wingdings</vt:lpstr>
      <vt:lpstr>Thème Office</vt:lpstr>
      <vt:lpstr>Conception personnalisée</vt:lpstr>
      <vt:lpstr>1_Conception personnalisée</vt:lpstr>
      <vt:lpstr>Worksheet</vt:lpstr>
      <vt:lpstr>Microsoft Excel-werkblad</vt:lpstr>
      <vt:lpstr>Wat WORDT er gerealiseerd middels het plan eGezondheid 3.0 ?</vt:lpstr>
      <vt:lpstr>Actieplan e-Gezondheid 2019-2021 heeft specifieke klemtonen</vt:lpstr>
      <vt:lpstr>Actieplan e-Gezondheid 2019-2021 heeft projecten</vt:lpstr>
      <vt:lpstr>Actieplan e-Gezondheid 2019-2021 heeft projecten</vt:lpstr>
      <vt:lpstr>Actieplan e-Gezondheid 2019-2021 heeft een programma-structuur</vt:lpstr>
      <vt:lpstr>Actieplan e-Gezondheid 2019-2021 heeft 7 Clusters</vt:lpstr>
      <vt:lpstr>PowerPoint-presentatie</vt:lpstr>
      <vt:lpstr>PowerPoint-presentatie</vt:lpstr>
      <vt:lpstr>Persoonlijk gezondheidsportaal</vt:lpstr>
      <vt:lpstr>Persoonlijk gezondheidsportaal</vt:lpstr>
      <vt:lpstr>Retroplanning </vt:lpstr>
      <vt:lpstr>Statistieken (1/3) </vt:lpstr>
      <vt:lpstr>Statistieken (2/3) </vt:lpstr>
      <vt:lpstr>Statistieken (3/3) </vt:lpstr>
      <vt:lpstr>Communicatie</vt:lpstr>
      <vt:lpstr>Communicatie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VIDIS Virtual Integrated Drug Information System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Nieuw mogelijkheden (toekomst)</vt:lpstr>
      <vt:lpstr>Nieuw mogelijkheden (toekomst)</vt:lpstr>
      <vt:lpstr>PowerPoint-presentatie</vt:lpstr>
      <vt:lpstr>PowerPoint-presentatie</vt:lpstr>
      <vt:lpstr>PowerPoint-presentatie</vt:lpstr>
      <vt:lpstr>Decision Support System voor medische beeldvorming</vt:lpstr>
      <vt:lpstr>Europees lastenboek in voorbereiding</vt:lpstr>
      <vt:lpstr>Niet-medicamenteus voorschrift</vt:lpstr>
      <vt:lpstr>Scenario 1: een niet-medicamenteus voorschrift elektronisch voorschrijven en uitvoeren</vt:lpstr>
      <vt:lpstr>Scenario 1: een niet-medicamenteus voorschrift elektronisch voorschrijven en uitvoeren</vt:lpstr>
      <vt:lpstr>Overige scenario’s</vt:lpstr>
      <vt:lpstr>Scenario 2: doorverwijzen naar een andere zorgverlener</vt:lpstr>
      <vt:lpstr>PowerPoint-presentatie</vt:lpstr>
      <vt:lpstr>PowerPoint-presentatie</vt:lpstr>
      <vt:lpstr>Dank voor uw aandacht </vt:lpstr>
      <vt:lpstr>PowerPoint-presentatie</vt:lpstr>
    </vt:vector>
  </TitlesOfParts>
  <Company>FOD Sociale Zekerheid / SPF Sécurité Sociale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Niego Pierre</dc:creator>
  <cp:lastModifiedBy>Maerien Etienne</cp:lastModifiedBy>
  <cp:revision>133</cp:revision>
  <cp:lastPrinted>2019-05-10T11:20:31Z</cp:lastPrinted>
  <dcterms:created xsi:type="dcterms:W3CDTF">2015-04-16T11:19:59Z</dcterms:created>
  <dcterms:modified xsi:type="dcterms:W3CDTF">2019-05-13T08:49:03Z</dcterms:modified>
</cp:coreProperties>
</file>