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0" r:id="rId1"/>
    <p:sldMasterId id="2147483683" r:id="rId2"/>
  </p:sldMasterIdLst>
  <p:notesMasterIdLst>
    <p:notesMasterId r:id="rId61"/>
  </p:notesMasterIdLst>
  <p:handoutMasterIdLst>
    <p:handoutMasterId r:id="rId62"/>
  </p:handoutMasterIdLst>
  <p:sldIdLst>
    <p:sldId id="256" r:id="rId3"/>
    <p:sldId id="397" r:id="rId4"/>
    <p:sldId id="381" r:id="rId5"/>
    <p:sldId id="391" r:id="rId6"/>
    <p:sldId id="392" r:id="rId7"/>
    <p:sldId id="422" r:id="rId8"/>
    <p:sldId id="393" r:id="rId9"/>
    <p:sldId id="395" r:id="rId10"/>
    <p:sldId id="396" r:id="rId11"/>
    <p:sldId id="418" r:id="rId12"/>
    <p:sldId id="423" r:id="rId13"/>
    <p:sldId id="398" r:id="rId14"/>
    <p:sldId id="402" r:id="rId15"/>
    <p:sldId id="382" r:id="rId16"/>
    <p:sldId id="404" r:id="rId17"/>
    <p:sldId id="405" r:id="rId18"/>
    <p:sldId id="376" r:id="rId19"/>
    <p:sldId id="424" r:id="rId20"/>
    <p:sldId id="383" r:id="rId21"/>
    <p:sldId id="384" r:id="rId22"/>
    <p:sldId id="370" r:id="rId23"/>
    <p:sldId id="425" r:id="rId24"/>
    <p:sldId id="413" r:id="rId25"/>
    <p:sldId id="412" r:id="rId26"/>
    <p:sldId id="385" r:id="rId27"/>
    <p:sldId id="426" r:id="rId28"/>
    <p:sldId id="427" r:id="rId29"/>
    <p:sldId id="386" r:id="rId30"/>
    <p:sldId id="406" r:id="rId31"/>
    <p:sldId id="387" r:id="rId32"/>
    <p:sldId id="407" r:id="rId33"/>
    <p:sldId id="408" r:id="rId34"/>
    <p:sldId id="409" r:id="rId35"/>
    <p:sldId id="410" r:id="rId36"/>
    <p:sldId id="411" r:id="rId37"/>
    <p:sldId id="375" r:id="rId38"/>
    <p:sldId id="388" r:id="rId39"/>
    <p:sldId id="389" r:id="rId40"/>
    <p:sldId id="390" r:id="rId41"/>
    <p:sldId id="416" r:id="rId42"/>
    <p:sldId id="428" r:id="rId43"/>
    <p:sldId id="429" r:id="rId44"/>
    <p:sldId id="430" r:id="rId45"/>
    <p:sldId id="431" r:id="rId46"/>
    <p:sldId id="379" r:id="rId47"/>
    <p:sldId id="293" r:id="rId48"/>
    <p:sldId id="297" r:id="rId49"/>
    <p:sldId id="279" r:id="rId50"/>
    <p:sldId id="280" r:id="rId51"/>
    <p:sldId id="281" r:id="rId52"/>
    <p:sldId id="282" r:id="rId53"/>
    <p:sldId id="283" r:id="rId54"/>
    <p:sldId id="284" r:id="rId55"/>
    <p:sldId id="298" r:id="rId56"/>
    <p:sldId id="432" r:id="rId57"/>
    <p:sldId id="434" r:id="rId58"/>
    <p:sldId id="435" r:id="rId59"/>
    <p:sldId id="295" r:id="rId60"/>
  </p:sldIdLst>
  <p:sldSz cx="9906000" cy="6858000" type="A4"/>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766F"/>
    <a:srgbClr val="77C9F2"/>
    <a:srgbClr val="525252"/>
    <a:srgbClr val="000000"/>
    <a:srgbClr val="90C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60" autoAdjust="0"/>
    <p:restoredTop sz="94690" autoAdjust="0"/>
  </p:normalViewPr>
  <p:slideViewPr>
    <p:cSldViewPr>
      <p:cViewPr varScale="1">
        <p:scale>
          <a:sx n="126" d="100"/>
          <a:sy n="126" d="100"/>
        </p:scale>
        <p:origin x="1224" y="114"/>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181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a:t>Deelbudgetten in %</a:t>
            </a:r>
          </a:p>
        </c:rich>
      </c:tx>
      <c:layout>
        <c:manualLayout>
          <c:xMode val="edge"/>
          <c:yMode val="edge"/>
          <c:x val="0.3480446494815756"/>
          <c:y val="1.9912662033967552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'Verdeling High Level'!$A$94</c:f>
              <c:strCache>
                <c:ptCount val="1"/>
                <c:pt idx="0">
                  <c:v>Sokkel per Ziekenhuis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'Verdeling High Level'!$B$93:$E$93</c:f>
              <c:strCache>
                <c:ptCount val="4"/>
                <c:pt idx="0">
                  <c:v>2016</c:v>
                </c:pt>
                <c:pt idx="1">
                  <c:v>2017</c:v>
                </c:pt>
                <c:pt idx="2">
                  <c:v>2018</c:v>
                </c:pt>
                <c:pt idx="3">
                  <c:v>2019</c:v>
                </c:pt>
              </c:strCache>
            </c:strRef>
          </c:cat>
          <c:val>
            <c:numRef>
              <c:f>'Verdeling High Level'!$B$94:$E$94</c:f>
              <c:numCache>
                <c:formatCode>0%</c:formatCode>
                <c:ptCount val="4"/>
                <c:pt idx="0">
                  <c:v>0.2</c:v>
                </c:pt>
                <c:pt idx="1">
                  <c:v>0.15</c:v>
                </c:pt>
                <c:pt idx="2">
                  <c:v>0.1</c:v>
                </c:pt>
                <c:pt idx="3">
                  <c:v>0.05</c:v>
                </c:pt>
              </c:numCache>
            </c:numRef>
          </c:val>
          <c:extLst>
            <c:ext xmlns:c16="http://schemas.microsoft.com/office/drawing/2014/chart" uri="{C3380CC4-5D6E-409C-BE32-E72D297353CC}">
              <c16:uniqueId val="{00000000-D9B6-4E03-883C-B1372D3511EB}"/>
            </c:ext>
          </c:extLst>
        </c:ser>
        <c:ser>
          <c:idx val="1"/>
          <c:order val="1"/>
          <c:tx>
            <c:strRef>
              <c:f>'Verdeling High Level'!$A$95</c:f>
              <c:strCache>
                <c:ptCount val="1"/>
                <c:pt idx="0">
                  <c:v>Sokkel per Bed</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'Verdeling High Level'!$B$93:$E$93</c:f>
              <c:strCache>
                <c:ptCount val="4"/>
                <c:pt idx="0">
                  <c:v>2016</c:v>
                </c:pt>
                <c:pt idx="1">
                  <c:v>2017</c:v>
                </c:pt>
                <c:pt idx="2">
                  <c:v>2018</c:v>
                </c:pt>
                <c:pt idx="3">
                  <c:v>2019</c:v>
                </c:pt>
              </c:strCache>
            </c:strRef>
          </c:cat>
          <c:val>
            <c:numRef>
              <c:f>'Verdeling High Level'!$B$95:$E$95</c:f>
              <c:numCache>
                <c:formatCode>0%</c:formatCode>
                <c:ptCount val="4"/>
                <c:pt idx="0">
                  <c:v>0.25</c:v>
                </c:pt>
                <c:pt idx="1">
                  <c:v>0.2</c:v>
                </c:pt>
                <c:pt idx="2">
                  <c:v>0.15</c:v>
                </c:pt>
                <c:pt idx="3">
                  <c:v>0.1</c:v>
                </c:pt>
              </c:numCache>
            </c:numRef>
          </c:val>
          <c:extLst>
            <c:ext xmlns:c16="http://schemas.microsoft.com/office/drawing/2014/chart" uri="{C3380CC4-5D6E-409C-BE32-E72D297353CC}">
              <c16:uniqueId val="{00000001-D9B6-4E03-883C-B1372D3511EB}"/>
            </c:ext>
          </c:extLst>
        </c:ser>
        <c:ser>
          <c:idx val="2"/>
          <c:order val="2"/>
          <c:tx>
            <c:strRef>
              <c:f>'Verdeling High Level'!$A$96</c:f>
              <c:strCache>
                <c:ptCount val="1"/>
                <c:pt idx="0">
                  <c:v>Budget Accelerator</c:v>
                </c:pt>
              </c:strCache>
            </c:strRef>
          </c:tx>
          <c:spPr>
            <a:solidFill>
              <a:srgbClr val="77C9F2"/>
            </a:solidFill>
            <a:ln>
              <a:solidFill>
                <a:srgbClr val="00B0F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'Verdeling High Level'!$B$93:$E$93</c:f>
              <c:strCache>
                <c:ptCount val="4"/>
                <c:pt idx="0">
                  <c:v>2016</c:v>
                </c:pt>
                <c:pt idx="1">
                  <c:v>2017</c:v>
                </c:pt>
                <c:pt idx="2">
                  <c:v>2018</c:v>
                </c:pt>
                <c:pt idx="3">
                  <c:v>2019</c:v>
                </c:pt>
              </c:strCache>
            </c:strRef>
          </c:cat>
          <c:val>
            <c:numRef>
              <c:f>'Verdeling High Level'!$B$96:$E$96</c:f>
              <c:numCache>
                <c:formatCode>0%</c:formatCode>
                <c:ptCount val="4"/>
                <c:pt idx="0">
                  <c:v>0.55000000000000004</c:v>
                </c:pt>
                <c:pt idx="1">
                  <c:v>0.59999999999999987</c:v>
                </c:pt>
                <c:pt idx="2">
                  <c:v>0.7</c:v>
                </c:pt>
                <c:pt idx="3">
                  <c:v>0.79999999999999993</c:v>
                </c:pt>
              </c:numCache>
            </c:numRef>
          </c:val>
          <c:extLst>
            <c:ext xmlns:c16="http://schemas.microsoft.com/office/drawing/2014/chart" uri="{C3380CC4-5D6E-409C-BE32-E72D297353CC}">
              <c16:uniqueId val="{00000002-D9B6-4E03-883C-B1372D3511EB}"/>
            </c:ext>
          </c:extLst>
        </c:ser>
        <c:ser>
          <c:idx val="3"/>
          <c:order val="3"/>
          <c:tx>
            <c:strRef>
              <c:f>'Verdeling High Level'!$A$97</c:f>
              <c:strCache>
                <c:ptCount val="1"/>
                <c:pt idx="0">
                  <c:v>Budget Early Adopters</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'Verdeling High Level'!$B$93:$E$93</c:f>
              <c:strCache>
                <c:ptCount val="4"/>
                <c:pt idx="0">
                  <c:v>2016</c:v>
                </c:pt>
                <c:pt idx="1">
                  <c:v>2017</c:v>
                </c:pt>
                <c:pt idx="2">
                  <c:v>2018</c:v>
                </c:pt>
                <c:pt idx="3">
                  <c:v>2019</c:v>
                </c:pt>
              </c:strCache>
            </c:strRef>
          </c:cat>
          <c:val>
            <c:numRef>
              <c:f>'Verdeling High Level'!$B$97:$E$97</c:f>
              <c:numCache>
                <c:formatCode>0%</c:formatCode>
                <c:ptCount val="4"/>
                <c:pt idx="0">
                  <c:v>0</c:v>
                </c:pt>
                <c:pt idx="1">
                  <c:v>0.05</c:v>
                </c:pt>
                <c:pt idx="2">
                  <c:v>0.05</c:v>
                </c:pt>
                <c:pt idx="3">
                  <c:v>0.05</c:v>
                </c:pt>
              </c:numCache>
            </c:numRef>
          </c:val>
          <c:extLst>
            <c:ext xmlns:c16="http://schemas.microsoft.com/office/drawing/2014/chart" uri="{C3380CC4-5D6E-409C-BE32-E72D297353CC}">
              <c16:uniqueId val="{00000003-D9B6-4E03-883C-B1372D3511EB}"/>
            </c:ext>
          </c:extLst>
        </c:ser>
        <c:dLbls>
          <c:showLegendKey val="0"/>
          <c:showVal val="0"/>
          <c:showCatName val="0"/>
          <c:showSerName val="0"/>
          <c:showPercent val="0"/>
          <c:showBubbleSize val="0"/>
        </c:dLbls>
        <c:gapWidth val="150"/>
        <c:overlap val="100"/>
        <c:axId val="241334168"/>
        <c:axId val="241334560"/>
      </c:barChart>
      <c:catAx>
        <c:axId val="241334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241334560"/>
        <c:crosses val="autoZero"/>
        <c:auto val="1"/>
        <c:lblAlgn val="ctr"/>
        <c:lblOffset val="100"/>
        <c:noMultiLvlLbl val="0"/>
      </c:catAx>
      <c:valAx>
        <c:axId val="24133456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41334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image" Target="../media/image61.pn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image" Target="../media/image61.pn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E34ABA-1A19-47B3-9F61-DD3D1E610E4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85E8F9E5-784E-43A6-8113-40DBC640CBD7}">
      <dgm:prSet phldrT="[Text]" custT="1"/>
      <dgm:spPr/>
      <dgm:t>
        <a:bodyPr/>
        <a:lstStyle/>
        <a:p>
          <a:r>
            <a:rPr lang="nl-BE" sz="1800" b="0">
              <a:solidFill>
                <a:srgbClr val="B82400"/>
              </a:solidFill>
            </a:rPr>
            <a:t>Cluster 0</a:t>
          </a:r>
          <a:r>
            <a:rPr lang="nl-BE" sz="1800" b="0"/>
            <a:t>  </a:t>
          </a:r>
          <a:r>
            <a:rPr lang="nl-BE" sz="1800"/>
            <a:t>Fundamenten</a:t>
          </a:r>
        </a:p>
      </dgm:t>
    </dgm:pt>
    <dgm:pt modelId="{141D8DAA-E787-4F45-BF09-51B5EAFD5C0A}" type="parTrans" cxnId="{885EE787-797D-4E94-9A70-45694734EAE8}">
      <dgm:prSet/>
      <dgm:spPr/>
      <dgm:t>
        <a:bodyPr/>
        <a:lstStyle/>
        <a:p>
          <a:endParaRPr lang="en-US"/>
        </a:p>
      </dgm:t>
    </dgm:pt>
    <dgm:pt modelId="{20013B63-1494-4E7D-BD92-101200E51D1F}" type="sibTrans" cxnId="{885EE787-797D-4E94-9A70-45694734EAE8}">
      <dgm:prSet/>
      <dgm:spPr/>
      <dgm:t>
        <a:bodyPr/>
        <a:lstStyle/>
        <a:p>
          <a:endParaRPr lang="en-US"/>
        </a:p>
      </dgm:t>
    </dgm:pt>
    <dgm:pt modelId="{1E8244F7-F566-4EB2-9E31-A7B32F23AADD}">
      <dgm:prSet phldrT="[Text]" custT="1"/>
      <dgm:spPr/>
      <dgm:t>
        <a:bodyPr/>
        <a:lstStyle/>
        <a:p>
          <a:r>
            <a:rPr lang="nl-BE" sz="1800">
              <a:solidFill>
                <a:srgbClr val="B82400"/>
              </a:solidFill>
            </a:rPr>
            <a:t>Cluster 1 </a:t>
          </a:r>
          <a:r>
            <a:rPr lang="nl-BE" sz="1800"/>
            <a:t>Transversaal</a:t>
          </a:r>
        </a:p>
      </dgm:t>
    </dgm:pt>
    <dgm:pt modelId="{34791272-3D72-4ACD-99A9-D7196E4CECF9}" type="parTrans" cxnId="{A4F2D8C8-791C-4548-BC04-4377F438BC8C}">
      <dgm:prSet/>
      <dgm:spPr/>
      <dgm:t>
        <a:bodyPr/>
        <a:lstStyle/>
        <a:p>
          <a:endParaRPr lang="en-US"/>
        </a:p>
      </dgm:t>
    </dgm:pt>
    <dgm:pt modelId="{0FB23A73-4C8F-48E2-9146-0310927A62D2}" type="sibTrans" cxnId="{A4F2D8C8-791C-4548-BC04-4377F438BC8C}">
      <dgm:prSet/>
      <dgm:spPr/>
      <dgm:t>
        <a:bodyPr/>
        <a:lstStyle/>
        <a:p>
          <a:endParaRPr lang="en-US"/>
        </a:p>
      </dgm:t>
    </dgm:pt>
    <dgm:pt modelId="{BD52192A-2F98-4A5B-BBDD-709922B0A421}">
      <dgm:prSet phldrT="[Text]" custT="1"/>
      <dgm:spPr/>
      <dgm:t>
        <a:bodyPr/>
        <a:lstStyle/>
        <a:p>
          <a:r>
            <a:rPr lang="nl-BE" sz="1800">
              <a:solidFill>
                <a:srgbClr val="B82400"/>
              </a:solidFill>
            </a:rPr>
            <a:t>Cluster 2 </a:t>
          </a:r>
          <a:r>
            <a:rPr lang="nl-BE" sz="1800"/>
            <a:t>Ondersteuning	</a:t>
          </a:r>
        </a:p>
      </dgm:t>
    </dgm:pt>
    <dgm:pt modelId="{8612CCE8-AFD9-4676-8841-BB2C9781A7CA}" type="parTrans" cxnId="{7CA264E2-DBF2-47B2-BDF9-F70AF3F26598}">
      <dgm:prSet/>
      <dgm:spPr/>
      <dgm:t>
        <a:bodyPr/>
        <a:lstStyle/>
        <a:p>
          <a:endParaRPr lang="en-US"/>
        </a:p>
      </dgm:t>
    </dgm:pt>
    <dgm:pt modelId="{82B54F7A-94AD-4674-890F-1C9CE36122F4}" type="sibTrans" cxnId="{7CA264E2-DBF2-47B2-BDF9-F70AF3F26598}">
      <dgm:prSet/>
      <dgm:spPr/>
      <dgm:t>
        <a:bodyPr/>
        <a:lstStyle/>
        <a:p>
          <a:endParaRPr lang="en-US"/>
        </a:p>
      </dgm:t>
    </dgm:pt>
    <dgm:pt modelId="{74BD8445-7895-43B4-BF26-C9F37890DA17}">
      <dgm:prSet phldrT="[Text]" custT="1"/>
      <dgm:spPr/>
      <dgm:t>
        <a:bodyPr/>
        <a:lstStyle/>
        <a:p>
          <a:r>
            <a:rPr lang="nl-BE" sz="1800">
              <a:solidFill>
                <a:srgbClr val="B82400"/>
              </a:solidFill>
            </a:rPr>
            <a:t>Cluster 3</a:t>
          </a:r>
          <a:r>
            <a:rPr lang="nl-BE" sz="1800"/>
            <a:t> Operational excellence</a:t>
          </a:r>
        </a:p>
      </dgm:t>
    </dgm:pt>
    <dgm:pt modelId="{BA38574D-91E9-4625-857D-B13610400651}" type="parTrans" cxnId="{B2D8F1B8-0012-4C0D-B930-EF11C521657E}">
      <dgm:prSet/>
      <dgm:spPr/>
      <dgm:t>
        <a:bodyPr/>
        <a:lstStyle/>
        <a:p>
          <a:endParaRPr lang="en-US"/>
        </a:p>
      </dgm:t>
    </dgm:pt>
    <dgm:pt modelId="{E030ACC6-1038-4D06-81F4-74E80A48C344}" type="sibTrans" cxnId="{B2D8F1B8-0012-4C0D-B930-EF11C521657E}">
      <dgm:prSet/>
      <dgm:spPr/>
      <dgm:t>
        <a:bodyPr/>
        <a:lstStyle/>
        <a:p>
          <a:endParaRPr lang="en-US"/>
        </a:p>
      </dgm:t>
    </dgm:pt>
    <dgm:pt modelId="{8939DBDE-5E33-408B-9AE0-4025972D6CBF}">
      <dgm:prSet custT="1"/>
      <dgm:spPr/>
      <dgm:t>
        <a:bodyPr/>
        <a:lstStyle/>
        <a:p>
          <a:r>
            <a:rPr lang="nl-BE" sz="1800" u="none">
              <a:solidFill>
                <a:srgbClr val="B82400"/>
              </a:solidFill>
            </a:rPr>
            <a:t>Cluster 4 </a:t>
          </a:r>
          <a:r>
            <a:rPr lang="nl-BE" sz="1800"/>
            <a:t>Zorgverstrekkers en zorginstellingen</a:t>
          </a:r>
        </a:p>
      </dgm:t>
    </dgm:pt>
    <dgm:pt modelId="{ACF2FF73-CDD3-4C22-8793-E7F1E5A10F6B}" type="parTrans" cxnId="{EC7DC22A-1600-44A8-AD4A-F18617471580}">
      <dgm:prSet/>
      <dgm:spPr/>
      <dgm:t>
        <a:bodyPr/>
        <a:lstStyle/>
        <a:p>
          <a:endParaRPr lang="en-US"/>
        </a:p>
      </dgm:t>
    </dgm:pt>
    <dgm:pt modelId="{77FE0CE4-62F9-4AE6-89DF-D223808E0AD1}" type="sibTrans" cxnId="{EC7DC22A-1600-44A8-AD4A-F18617471580}">
      <dgm:prSet/>
      <dgm:spPr/>
      <dgm:t>
        <a:bodyPr/>
        <a:lstStyle/>
        <a:p>
          <a:endParaRPr lang="en-US"/>
        </a:p>
      </dgm:t>
    </dgm:pt>
    <dgm:pt modelId="{071B2C24-E405-4460-B495-C196535B612A}">
      <dgm:prSet custT="1"/>
      <dgm:spPr/>
      <dgm:t>
        <a:bodyPr/>
        <a:lstStyle/>
        <a:p>
          <a:r>
            <a:rPr lang="nl-BE" sz="1800">
              <a:solidFill>
                <a:srgbClr val="B82400"/>
              </a:solidFill>
            </a:rPr>
            <a:t>Cluster 5 </a:t>
          </a:r>
          <a:r>
            <a:rPr lang="nl-BE" sz="1800"/>
            <a:t>Patiënt als </a:t>
          </a:r>
          <a:br>
            <a:rPr lang="nl-BE" sz="1800"/>
          </a:br>
          <a:r>
            <a:rPr lang="nl-BE" sz="1800"/>
            <a:t>co-piloot</a:t>
          </a:r>
        </a:p>
      </dgm:t>
    </dgm:pt>
    <dgm:pt modelId="{3C388275-7AD0-455B-9D9F-D2A7CB659796}" type="parTrans" cxnId="{65A942D7-1B2C-43D2-A4DB-4A57F648D559}">
      <dgm:prSet/>
      <dgm:spPr/>
      <dgm:t>
        <a:bodyPr/>
        <a:lstStyle/>
        <a:p>
          <a:endParaRPr lang="en-US"/>
        </a:p>
      </dgm:t>
    </dgm:pt>
    <dgm:pt modelId="{7B96AC61-B814-4C9E-9883-DFFF92883D07}" type="sibTrans" cxnId="{65A942D7-1B2C-43D2-A4DB-4A57F648D559}">
      <dgm:prSet/>
      <dgm:spPr/>
      <dgm:t>
        <a:bodyPr/>
        <a:lstStyle/>
        <a:p>
          <a:endParaRPr lang="en-US"/>
        </a:p>
      </dgm:t>
    </dgm:pt>
    <dgm:pt modelId="{828FF879-B7F3-4334-AA1F-C1292D31A280}">
      <dgm:prSet custT="1"/>
      <dgm:spPr/>
      <dgm:t>
        <a:bodyPr/>
        <a:lstStyle/>
        <a:p>
          <a:r>
            <a:rPr lang="nl-BE" sz="1800">
              <a:solidFill>
                <a:srgbClr val="B82400"/>
              </a:solidFill>
            </a:rPr>
            <a:t>Cluster 6 </a:t>
          </a:r>
          <a:r>
            <a:rPr lang="nl-BE" sz="1800"/>
            <a:t>eGezondheid  met ziekenfondsen</a:t>
          </a:r>
        </a:p>
      </dgm:t>
    </dgm:pt>
    <dgm:pt modelId="{5B116ED7-F69C-4BC8-AD58-DE53F61C06AE}" type="parTrans" cxnId="{1AAA18A0-30B3-40B1-848B-8FF742A2C2E1}">
      <dgm:prSet/>
      <dgm:spPr/>
      <dgm:t>
        <a:bodyPr/>
        <a:lstStyle/>
        <a:p>
          <a:endParaRPr lang="en-US"/>
        </a:p>
      </dgm:t>
    </dgm:pt>
    <dgm:pt modelId="{AD722727-186D-44CE-8C61-D6184361B801}" type="sibTrans" cxnId="{1AAA18A0-30B3-40B1-848B-8FF742A2C2E1}">
      <dgm:prSet/>
      <dgm:spPr/>
      <dgm:t>
        <a:bodyPr/>
        <a:lstStyle/>
        <a:p>
          <a:endParaRPr lang="en-US"/>
        </a:p>
      </dgm:t>
    </dgm:pt>
    <dgm:pt modelId="{245311CA-C68C-454A-AD9D-13ED7AFA581F}" type="pres">
      <dgm:prSet presAssocID="{DDE34ABA-1A19-47B3-9F61-DD3D1E610E43}" presName="Name0" presStyleCnt="0">
        <dgm:presLayoutVars>
          <dgm:dir/>
          <dgm:resizeHandles val="exact"/>
        </dgm:presLayoutVars>
      </dgm:prSet>
      <dgm:spPr/>
      <dgm:t>
        <a:bodyPr/>
        <a:lstStyle/>
        <a:p>
          <a:endParaRPr lang="en-US"/>
        </a:p>
      </dgm:t>
    </dgm:pt>
    <dgm:pt modelId="{902FD4C2-235C-420E-A8DA-D73783C2197B}" type="pres">
      <dgm:prSet presAssocID="{85E8F9E5-784E-43A6-8113-40DBC640CBD7}" presName="compNode" presStyleCnt="0"/>
      <dgm:spPr/>
    </dgm:pt>
    <dgm:pt modelId="{7B1E04B4-B722-4D55-870B-0FD19A057CC4}" type="pres">
      <dgm:prSet presAssocID="{85E8F9E5-784E-43A6-8113-40DBC640CBD7}" presName="pictRect" presStyleLbl="node1" presStyleIdx="0" presStyleCnt="7" custLinFactNeighborX="-2601" custLinFactNeighborY="3404"/>
      <dgm:spPr>
        <a:blipFill rotWithShape="1">
          <a:blip xmlns:r="http://schemas.openxmlformats.org/officeDocument/2006/relationships" r:embed="rId1"/>
          <a:stretch>
            <a:fillRect/>
          </a:stretch>
        </a:blipFill>
      </dgm:spPr>
      <dgm:t>
        <a:bodyPr/>
        <a:lstStyle/>
        <a:p>
          <a:endParaRPr lang="nl-BE"/>
        </a:p>
      </dgm:t>
    </dgm:pt>
    <dgm:pt modelId="{2FAD26C7-0936-4740-8ADC-7F7A4C7176E5}" type="pres">
      <dgm:prSet presAssocID="{85E8F9E5-784E-43A6-8113-40DBC640CBD7}" presName="textRect" presStyleLbl="revTx" presStyleIdx="0" presStyleCnt="7">
        <dgm:presLayoutVars>
          <dgm:bulletEnabled val="1"/>
        </dgm:presLayoutVars>
      </dgm:prSet>
      <dgm:spPr/>
      <dgm:t>
        <a:bodyPr/>
        <a:lstStyle/>
        <a:p>
          <a:endParaRPr lang="en-US"/>
        </a:p>
      </dgm:t>
    </dgm:pt>
    <dgm:pt modelId="{DFF1D605-2378-4137-A469-0D2C2C9A3479}" type="pres">
      <dgm:prSet presAssocID="{20013B63-1494-4E7D-BD92-101200E51D1F}" presName="sibTrans" presStyleLbl="sibTrans2D1" presStyleIdx="0" presStyleCnt="0"/>
      <dgm:spPr/>
      <dgm:t>
        <a:bodyPr/>
        <a:lstStyle/>
        <a:p>
          <a:endParaRPr lang="en-US"/>
        </a:p>
      </dgm:t>
    </dgm:pt>
    <dgm:pt modelId="{FE098B60-B35C-4D19-BF67-CD4223E80872}" type="pres">
      <dgm:prSet presAssocID="{1E8244F7-F566-4EB2-9E31-A7B32F23AADD}" presName="compNode" presStyleCnt="0"/>
      <dgm:spPr/>
    </dgm:pt>
    <dgm:pt modelId="{9F625989-DBEB-44B7-A27B-2CE34A3AF32F}" type="pres">
      <dgm:prSet presAssocID="{1E8244F7-F566-4EB2-9E31-A7B32F23AADD}" presName="pictRect" presStyleLbl="node1" presStyleIdx="1" presStyleCnt="7"/>
      <dgm:spPr>
        <a:blipFill rotWithShape="1">
          <a:blip xmlns:r="http://schemas.openxmlformats.org/officeDocument/2006/relationships" r:embed="rId2"/>
          <a:stretch>
            <a:fillRect/>
          </a:stretch>
        </a:blipFill>
      </dgm:spPr>
    </dgm:pt>
    <dgm:pt modelId="{B7ADD1A9-AB16-4311-B162-E2ADDDAE52D6}" type="pres">
      <dgm:prSet presAssocID="{1E8244F7-F566-4EB2-9E31-A7B32F23AADD}" presName="textRect" presStyleLbl="revTx" presStyleIdx="1" presStyleCnt="7">
        <dgm:presLayoutVars>
          <dgm:bulletEnabled val="1"/>
        </dgm:presLayoutVars>
      </dgm:prSet>
      <dgm:spPr/>
      <dgm:t>
        <a:bodyPr/>
        <a:lstStyle/>
        <a:p>
          <a:endParaRPr lang="en-US"/>
        </a:p>
      </dgm:t>
    </dgm:pt>
    <dgm:pt modelId="{C0421DD0-1426-4D9B-9B09-2742FB776676}" type="pres">
      <dgm:prSet presAssocID="{0FB23A73-4C8F-48E2-9146-0310927A62D2}" presName="sibTrans" presStyleLbl="sibTrans2D1" presStyleIdx="0" presStyleCnt="0"/>
      <dgm:spPr/>
      <dgm:t>
        <a:bodyPr/>
        <a:lstStyle/>
        <a:p>
          <a:endParaRPr lang="en-US"/>
        </a:p>
      </dgm:t>
    </dgm:pt>
    <dgm:pt modelId="{FA3B3901-C497-44D5-9560-5634E544818B}" type="pres">
      <dgm:prSet presAssocID="{BD52192A-2F98-4A5B-BBDD-709922B0A421}" presName="compNode" presStyleCnt="0"/>
      <dgm:spPr/>
    </dgm:pt>
    <dgm:pt modelId="{CA73344E-C6C0-47B8-86C6-1729617AC623}" type="pres">
      <dgm:prSet presAssocID="{BD52192A-2F98-4A5B-BBDD-709922B0A421}" presName="pictRect" presStyleLbl="node1" presStyleIdx="2" presStyleCnt="7"/>
      <dgm:spPr>
        <a:blipFill rotWithShape="1">
          <a:blip xmlns:r="http://schemas.openxmlformats.org/officeDocument/2006/relationships" r:embed="rId3"/>
          <a:stretch>
            <a:fillRect/>
          </a:stretch>
        </a:blipFill>
      </dgm:spPr>
    </dgm:pt>
    <dgm:pt modelId="{93DBECEA-B282-4DA1-80AE-7CD650E659F6}" type="pres">
      <dgm:prSet presAssocID="{BD52192A-2F98-4A5B-BBDD-709922B0A421}" presName="textRect" presStyleLbl="revTx" presStyleIdx="2" presStyleCnt="7" custScaleX="103210">
        <dgm:presLayoutVars>
          <dgm:bulletEnabled val="1"/>
        </dgm:presLayoutVars>
      </dgm:prSet>
      <dgm:spPr/>
      <dgm:t>
        <a:bodyPr/>
        <a:lstStyle/>
        <a:p>
          <a:endParaRPr lang="en-US"/>
        </a:p>
      </dgm:t>
    </dgm:pt>
    <dgm:pt modelId="{39DFB848-0FC7-4391-8022-E31ECB4AD7DE}" type="pres">
      <dgm:prSet presAssocID="{82B54F7A-94AD-4674-890F-1C9CE36122F4}" presName="sibTrans" presStyleLbl="sibTrans2D1" presStyleIdx="0" presStyleCnt="0"/>
      <dgm:spPr/>
      <dgm:t>
        <a:bodyPr/>
        <a:lstStyle/>
        <a:p>
          <a:endParaRPr lang="en-US"/>
        </a:p>
      </dgm:t>
    </dgm:pt>
    <dgm:pt modelId="{3172ED1E-A687-4EC8-8DB5-61747AB3A5D9}" type="pres">
      <dgm:prSet presAssocID="{74BD8445-7895-43B4-BF26-C9F37890DA17}" presName="compNode" presStyleCnt="0"/>
      <dgm:spPr/>
    </dgm:pt>
    <dgm:pt modelId="{1B159F49-57C6-4C6B-A60C-7D13B75BF3DB}" type="pres">
      <dgm:prSet presAssocID="{74BD8445-7895-43B4-BF26-C9F37890DA17}" presName="pictRect" presStyleLbl="node1" presStyleIdx="3" presStyleCnt="7"/>
      <dgm:spPr>
        <a:blipFill rotWithShape="1">
          <a:blip xmlns:r="http://schemas.openxmlformats.org/officeDocument/2006/relationships" r:embed="rId4"/>
          <a:stretch>
            <a:fillRect/>
          </a:stretch>
        </a:blipFill>
      </dgm:spPr>
      <dgm:t>
        <a:bodyPr/>
        <a:lstStyle/>
        <a:p>
          <a:endParaRPr lang="en-US"/>
        </a:p>
      </dgm:t>
    </dgm:pt>
    <dgm:pt modelId="{4176227E-2B94-4F5E-90E1-3B7D31674AA1}" type="pres">
      <dgm:prSet presAssocID="{74BD8445-7895-43B4-BF26-C9F37890DA17}" presName="textRect" presStyleLbl="revTx" presStyleIdx="3" presStyleCnt="7">
        <dgm:presLayoutVars>
          <dgm:bulletEnabled val="1"/>
        </dgm:presLayoutVars>
      </dgm:prSet>
      <dgm:spPr/>
      <dgm:t>
        <a:bodyPr/>
        <a:lstStyle/>
        <a:p>
          <a:endParaRPr lang="en-US"/>
        </a:p>
      </dgm:t>
    </dgm:pt>
    <dgm:pt modelId="{935F2388-A9AD-433E-92F9-D416925AF350}" type="pres">
      <dgm:prSet presAssocID="{E030ACC6-1038-4D06-81F4-74E80A48C344}" presName="sibTrans" presStyleLbl="sibTrans2D1" presStyleIdx="0" presStyleCnt="0"/>
      <dgm:spPr/>
      <dgm:t>
        <a:bodyPr/>
        <a:lstStyle/>
        <a:p>
          <a:endParaRPr lang="en-US"/>
        </a:p>
      </dgm:t>
    </dgm:pt>
    <dgm:pt modelId="{6D2A12DE-2F8E-4508-A86B-15F6A366E652}" type="pres">
      <dgm:prSet presAssocID="{8939DBDE-5E33-408B-9AE0-4025972D6CBF}" presName="compNode" presStyleCnt="0"/>
      <dgm:spPr/>
    </dgm:pt>
    <dgm:pt modelId="{A5218B44-3CBA-4139-9628-52A6C8CABF44}" type="pres">
      <dgm:prSet presAssocID="{8939DBDE-5E33-408B-9AE0-4025972D6CBF}" presName="pictRect" presStyleLbl="node1" presStyleIdx="4" presStyleCnt="7" custLinFactNeighborX="451" custLinFactNeighborY="7605"/>
      <dgm:spPr>
        <a:blipFill rotWithShape="1">
          <a:blip xmlns:r="http://schemas.openxmlformats.org/officeDocument/2006/relationships" r:embed="rId5"/>
          <a:stretch>
            <a:fillRect/>
          </a:stretch>
        </a:blipFill>
      </dgm:spPr>
    </dgm:pt>
    <dgm:pt modelId="{883F11E6-1F0F-4B14-9B39-6D1AB78C97B7}" type="pres">
      <dgm:prSet presAssocID="{8939DBDE-5E33-408B-9AE0-4025972D6CBF}" presName="textRect" presStyleLbl="revTx" presStyleIdx="4" presStyleCnt="7" custScaleX="114400" custLinFactNeighborX="-2324" custLinFactNeighborY="21038">
        <dgm:presLayoutVars>
          <dgm:bulletEnabled val="1"/>
        </dgm:presLayoutVars>
      </dgm:prSet>
      <dgm:spPr/>
      <dgm:t>
        <a:bodyPr/>
        <a:lstStyle/>
        <a:p>
          <a:endParaRPr lang="en-US"/>
        </a:p>
      </dgm:t>
    </dgm:pt>
    <dgm:pt modelId="{F6DFC32F-720A-4AB8-BF74-8B322563BEB1}" type="pres">
      <dgm:prSet presAssocID="{77FE0CE4-62F9-4AE6-89DF-D223808E0AD1}" presName="sibTrans" presStyleLbl="sibTrans2D1" presStyleIdx="0" presStyleCnt="0"/>
      <dgm:spPr/>
      <dgm:t>
        <a:bodyPr/>
        <a:lstStyle/>
        <a:p>
          <a:endParaRPr lang="en-US"/>
        </a:p>
      </dgm:t>
    </dgm:pt>
    <dgm:pt modelId="{1C7FDBB8-5123-4F62-BD5F-C05F6E956C0D}" type="pres">
      <dgm:prSet presAssocID="{071B2C24-E405-4460-B495-C196535B612A}" presName="compNode" presStyleCnt="0"/>
      <dgm:spPr/>
    </dgm:pt>
    <dgm:pt modelId="{4126C2B6-3357-4BD4-974A-45852777438A}" type="pres">
      <dgm:prSet presAssocID="{071B2C24-E405-4460-B495-C196535B612A}" presName="pictRect" presStyleLbl="node1" presStyleIdx="5" presStyleCnt="7" custLinFactNeighborX="451" custLinFactNeighborY="7605"/>
      <dgm:spPr>
        <a:blipFill rotWithShape="1">
          <a:blip xmlns:r="http://schemas.openxmlformats.org/officeDocument/2006/relationships" r:embed="rId6"/>
          <a:stretch>
            <a:fillRect/>
          </a:stretch>
        </a:blipFill>
      </dgm:spPr>
    </dgm:pt>
    <dgm:pt modelId="{ED65C3EF-7C5D-45C2-AD05-A123719D8A46}" type="pres">
      <dgm:prSet presAssocID="{071B2C24-E405-4460-B495-C196535B612A}" presName="textRect" presStyleLbl="revTx" presStyleIdx="5" presStyleCnt="7" custLinFactNeighborX="-2324" custLinFactNeighborY="21038">
        <dgm:presLayoutVars>
          <dgm:bulletEnabled val="1"/>
        </dgm:presLayoutVars>
      </dgm:prSet>
      <dgm:spPr/>
      <dgm:t>
        <a:bodyPr/>
        <a:lstStyle/>
        <a:p>
          <a:endParaRPr lang="en-US"/>
        </a:p>
      </dgm:t>
    </dgm:pt>
    <dgm:pt modelId="{5F63A5D5-1DC3-4846-BFAB-74E413BB1F88}" type="pres">
      <dgm:prSet presAssocID="{7B96AC61-B814-4C9E-9883-DFFF92883D07}" presName="sibTrans" presStyleLbl="sibTrans2D1" presStyleIdx="0" presStyleCnt="0"/>
      <dgm:spPr/>
      <dgm:t>
        <a:bodyPr/>
        <a:lstStyle/>
        <a:p>
          <a:endParaRPr lang="en-US"/>
        </a:p>
      </dgm:t>
    </dgm:pt>
    <dgm:pt modelId="{70096889-44FC-4AD7-8130-14D0EB039C90}" type="pres">
      <dgm:prSet presAssocID="{828FF879-B7F3-4334-AA1F-C1292D31A280}" presName="compNode" presStyleCnt="0"/>
      <dgm:spPr/>
    </dgm:pt>
    <dgm:pt modelId="{9B297AE8-864D-412B-ABBC-D2436566CB37}" type="pres">
      <dgm:prSet presAssocID="{828FF879-B7F3-4334-AA1F-C1292D31A280}" presName="pictRect" presStyleLbl="node1" presStyleIdx="6" presStyleCnt="7" custLinFactNeighborX="451" custLinFactNeighborY="7605"/>
      <dgm:spPr>
        <a:blipFill rotWithShape="1">
          <a:blip xmlns:r="http://schemas.openxmlformats.org/officeDocument/2006/relationships" r:embed="rId7"/>
          <a:stretch>
            <a:fillRect/>
          </a:stretch>
        </a:blipFill>
      </dgm:spPr>
    </dgm:pt>
    <dgm:pt modelId="{4610638D-391A-48CE-900A-26AEA1C69B10}" type="pres">
      <dgm:prSet presAssocID="{828FF879-B7F3-4334-AA1F-C1292D31A280}" presName="textRect" presStyleLbl="revTx" presStyleIdx="6" presStyleCnt="7" custLinFactNeighborX="-2324" custLinFactNeighborY="21038">
        <dgm:presLayoutVars>
          <dgm:bulletEnabled val="1"/>
        </dgm:presLayoutVars>
      </dgm:prSet>
      <dgm:spPr/>
      <dgm:t>
        <a:bodyPr/>
        <a:lstStyle/>
        <a:p>
          <a:endParaRPr lang="en-US"/>
        </a:p>
      </dgm:t>
    </dgm:pt>
  </dgm:ptLst>
  <dgm:cxnLst>
    <dgm:cxn modelId="{B2D8F1B8-0012-4C0D-B930-EF11C521657E}" srcId="{DDE34ABA-1A19-47B3-9F61-DD3D1E610E43}" destId="{74BD8445-7895-43B4-BF26-C9F37890DA17}" srcOrd="3" destOrd="0" parTransId="{BA38574D-91E9-4625-857D-B13610400651}" sibTransId="{E030ACC6-1038-4D06-81F4-74E80A48C344}"/>
    <dgm:cxn modelId="{EC7DC22A-1600-44A8-AD4A-F18617471580}" srcId="{DDE34ABA-1A19-47B3-9F61-DD3D1E610E43}" destId="{8939DBDE-5E33-408B-9AE0-4025972D6CBF}" srcOrd="4" destOrd="0" parTransId="{ACF2FF73-CDD3-4C22-8793-E7F1E5A10F6B}" sibTransId="{77FE0CE4-62F9-4AE6-89DF-D223808E0AD1}"/>
    <dgm:cxn modelId="{2EB0035E-B23A-4A36-944A-93B828BF30E8}" type="presOf" srcId="{7B96AC61-B814-4C9E-9883-DFFF92883D07}" destId="{5F63A5D5-1DC3-4846-BFAB-74E413BB1F88}" srcOrd="0" destOrd="0" presId="urn:microsoft.com/office/officeart/2005/8/layout/pList1"/>
    <dgm:cxn modelId="{1AAA18A0-30B3-40B1-848B-8FF742A2C2E1}" srcId="{DDE34ABA-1A19-47B3-9F61-DD3D1E610E43}" destId="{828FF879-B7F3-4334-AA1F-C1292D31A280}" srcOrd="6" destOrd="0" parTransId="{5B116ED7-F69C-4BC8-AD58-DE53F61C06AE}" sibTransId="{AD722727-186D-44CE-8C61-D6184361B801}"/>
    <dgm:cxn modelId="{160F1895-7F64-41D4-92A8-B3D8F74636DD}" type="presOf" srcId="{828FF879-B7F3-4334-AA1F-C1292D31A280}" destId="{4610638D-391A-48CE-900A-26AEA1C69B10}" srcOrd="0" destOrd="0" presId="urn:microsoft.com/office/officeart/2005/8/layout/pList1"/>
    <dgm:cxn modelId="{5DBBE653-82A6-45D0-8D84-AB5D9AAA4DC4}" type="presOf" srcId="{0FB23A73-4C8F-48E2-9146-0310927A62D2}" destId="{C0421DD0-1426-4D9B-9B09-2742FB776676}" srcOrd="0" destOrd="0" presId="urn:microsoft.com/office/officeart/2005/8/layout/pList1"/>
    <dgm:cxn modelId="{155EE644-4D46-4313-9ACF-1793F524B1F1}" type="presOf" srcId="{E030ACC6-1038-4D06-81F4-74E80A48C344}" destId="{935F2388-A9AD-433E-92F9-D416925AF350}" srcOrd="0" destOrd="0" presId="urn:microsoft.com/office/officeart/2005/8/layout/pList1"/>
    <dgm:cxn modelId="{813AE4B1-CEB5-4B18-A6E3-2BE5BA0B7B89}" type="presOf" srcId="{8939DBDE-5E33-408B-9AE0-4025972D6CBF}" destId="{883F11E6-1F0F-4B14-9B39-6D1AB78C97B7}" srcOrd="0" destOrd="0" presId="urn:microsoft.com/office/officeart/2005/8/layout/pList1"/>
    <dgm:cxn modelId="{FE9F2C73-8442-4304-9BA9-E9E7EF4CA87E}" type="presOf" srcId="{82B54F7A-94AD-4674-890F-1C9CE36122F4}" destId="{39DFB848-0FC7-4391-8022-E31ECB4AD7DE}" srcOrd="0" destOrd="0" presId="urn:microsoft.com/office/officeart/2005/8/layout/pList1"/>
    <dgm:cxn modelId="{337FF6B5-95B9-4AD0-80EE-9297B36101E1}" type="presOf" srcId="{071B2C24-E405-4460-B495-C196535B612A}" destId="{ED65C3EF-7C5D-45C2-AD05-A123719D8A46}" srcOrd="0" destOrd="0" presId="urn:microsoft.com/office/officeart/2005/8/layout/pList1"/>
    <dgm:cxn modelId="{8E359D11-5246-44BB-A170-6BCE642DEA92}" type="presOf" srcId="{85E8F9E5-784E-43A6-8113-40DBC640CBD7}" destId="{2FAD26C7-0936-4740-8ADC-7F7A4C7176E5}" srcOrd="0" destOrd="0" presId="urn:microsoft.com/office/officeart/2005/8/layout/pList1"/>
    <dgm:cxn modelId="{65A942D7-1B2C-43D2-A4DB-4A57F648D559}" srcId="{DDE34ABA-1A19-47B3-9F61-DD3D1E610E43}" destId="{071B2C24-E405-4460-B495-C196535B612A}" srcOrd="5" destOrd="0" parTransId="{3C388275-7AD0-455B-9D9F-D2A7CB659796}" sibTransId="{7B96AC61-B814-4C9E-9883-DFFF92883D07}"/>
    <dgm:cxn modelId="{AD8FD061-94F8-44CC-B802-C90BB03F195F}" type="presOf" srcId="{DDE34ABA-1A19-47B3-9F61-DD3D1E610E43}" destId="{245311CA-C68C-454A-AD9D-13ED7AFA581F}" srcOrd="0" destOrd="0" presId="urn:microsoft.com/office/officeart/2005/8/layout/pList1"/>
    <dgm:cxn modelId="{540623C0-94BF-4963-BAB9-5A10924171E5}" type="presOf" srcId="{1E8244F7-F566-4EB2-9E31-A7B32F23AADD}" destId="{B7ADD1A9-AB16-4311-B162-E2ADDDAE52D6}" srcOrd="0" destOrd="0" presId="urn:microsoft.com/office/officeart/2005/8/layout/pList1"/>
    <dgm:cxn modelId="{1618E9C1-8458-4E15-B490-67E37FCB8B79}" type="presOf" srcId="{20013B63-1494-4E7D-BD92-101200E51D1F}" destId="{DFF1D605-2378-4137-A469-0D2C2C9A3479}" srcOrd="0" destOrd="0" presId="urn:microsoft.com/office/officeart/2005/8/layout/pList1"/>
    <dgm:cxn modelId="{A4F2D8C8-791C-4548-BC04-4377F438BC8C}" srcId="{DDE34ABA-1A19-47B3-9F61-DD3D1E610E43}" destId="{1E8244F7-F566-4EB2-9E31-A7B32F23AADD}" srcOrd="1" destOrd="0" parTransId="{34791272-3D72-4ACD-99A9-D7196E4CECF9}" sibTransId="{0FB23A73-4C8F-48E2-9146-0310927A62D2}"/>
    <dgm:cxn modelId="{885EE787-797D-4E94-9A70-45694734EAE8}" srcId="{DDE34ABA-1A19-47B3-9F61-DD3D1E610E43}" destId="{85E8F9E5-784E-43A6-8113-40DBC640CBD7}" srcOrd="0" destOrd="0" parTransId="{141D8DAA-E787-4F45-BF09-51B5EAFD5C0A}" sibTransId="{20013B63-1494-4E7D-BD92-101200E51D1F}"/>
    <dgm:cxn modelId="{7CA264E2-DBF2-47B2-BDF9-F70AF3F26598}" srcId="{DDE34ABA-1A19-47B3-9F61-DD3D1E610E43}" destId="{BD52192A-2F98-4A5B-BBDD-709922B0A421}" srcOrd="2" destOrd="0" parTransId="{8612CCE8-AFD9-4676-8841-BB2C9781A7CA}" sibTransId="{82B54F7A-94AD-4674-890F-1C9CE36122F4}"/>
    <dgm:cxn modelId="{F14DC7A0-4577-46E2-B7D7-632F6967A7ED}" type="presOf" srcId="{BD52192A-2F98-4A5B-BBDD-709922B0A421}" destId="{93DBECEA-B282-4DA1-80AE-7CD650E659F6}" srcOrd="0" destOrd="0" presId="urn:microsoft.com/office/officeart/2005/8/layout/pList1"/>
    <dgm:cxn modelId="{144A1697-E4A7-4142-9A05-C34E6B655FAC}" type="presOf" srcId="{74BD8445-7895-43B4-BF26-C9F37890DA17}" destId="{4176227E-2B94-4F5E-90E1-3B7D31674AA1}" srcOrd="0" destOrd="0" presId="urn:microsoft.com/office/officeart/2005/8/layout/pList1"/>
    <dgm:cxn modelId="{DDEAAE98-060C-4AFF-A7C4-614DC3060BE1}" type="presOf" srcId="{77FE0CE4-62F9-4AE6-89DF-D223808E0AD1}" destId="{F6DFC32F-720A-4AB8-BF74-8B322563BEB1}" srcOrd="0" destOrd="0" presId="urn:microsoft.com/office/officeart/2005/8/layout/pList1"/>
    <dgm:cxn modelId="{CF9B42D9-41A0-4A52-9F64-82C3423CB913}" type="presParOf" srcId="{245311CA-C68C-454A-AD9D-13ED7AFA581F}" destId="{902FD4C2-235C-420E-A8DA-D73783C2197B}" srcOrd="0" destOrd="0" presId="urn:microsoft.com/office/officeart/2005/8/layout/pList1"/>
    <dgm:cxn modelId="{355C1406-BB3D-4CAE-B7CA-32A1EA28AAE3}" type="presParOf" srcId="{902FD4C2-235C-420E-A8DA-D73783C2197B}" destId="{7B1E04B4-B722-4D55-870B-0FD19A057CC4}" srcOrd="0" destOrd="0" presId="urn:microsoft.com/office/officeart/2005/8/layout/pList1"/>
    <dgm:cxn modelId="{6BB3F2AB-9E80-40DA-85EF-09D64ECE1F83}" type="presParOf" srcId="{902FD4C2-235C-420E-A8DA-D73783C2197B}" destId="{2FAD26C7-0936-4740-8ADC-7F7A4C7176E5}" srcOrd="1" destOrd="0" presId="urn:microsoft.com/office/officeart/2005/8/layout/pList1"/>
    <dgm:cxn modelId="{F3EBB279-F576-40F3-9762-7A5C7EDBB919}" type="presParOf" srcId="{245311CA-C68C-454A-AD9D-13ED7AFA581F}" destId="{DFF1D605-2378-4137-A469-0D2C2C9A3479}" srcOrd="1" destOrd="0" presId="urn:microsoft.com/office/officeart/2005/8/layout/pList1"/>
    <dgm:cxn modelId="{C80C242E-7D88-44D6-8053-E6B7C5D0FADD}" type="presParOf" srcId="{245311CA-C68C-454A-AD9D-13ED7AFA581F}" destId="{FE098B60-B35C-4D19-BF67-CD4223E80872}" srcOrd="2" destOrd="0" presId="urn:microsoft.com/office/officeart/2005/8/layout/pList1"/>
    <dgm:cxn modelId="{6B511FBF-76A6-42C4-A944-340524E1D665}" type="presParOf" srcId="{FE098B60-B35C-4D19-BF67-CD4223E80872}" destId="{9F625989-DBEB-44B7-A27B-2CE34A3AF32F}" srcOrd="0" destOrd="0" presId="urn:microsoft.com/office/officeart/2005/8/layout/pList1"/>
    <dgm:cxn modelId="{CA0348F9-1220-4A12-9563-440B63045584}" type="presParOf" srcId="{FE098B60-B35C-4D19-BF67-CD4223E80872}" destId="{B7ADD1A9-AB16-4311-B162-E2ADDDAE52D6}" srcOrd="1" destOrd="0" presId="urn:microsoft.com/office/officeart/2005/8/layout/pList1"/>
    <dgm:cxn modelId="{96CDFD5F-720E-4F58-BA82-A86A36CE3239}" type="presParOf" srcId="{245311CA-C68C-454A-AD9D-13ED7AFA581F}" destId="{C0421DD0-1426-4D9B-9B09-2742FB776676}" srcOrd="3" destOrd="0" presId="urn:microsoft.com/office/officeart/2005/8/layout/pList1"/>
    <dgm:cxn modelId="{92F39F12-8B6F-4A9D-8B90-D067CDC7D550}" type="presParOf" srcId="{245311CA-C68C-454A-AD9D-13ED7AFA581F}" destId="{FA3B3901-C497-44D5-9560-5634E544818B}" srcOrd="4" destOrd="0" presId="urn:microsoft.com/office/officeart/2005/8/layout/pList1"/>
    <dgm:cxn modelId="{5A1F4CB1-5756-423D-A1A8-F3526A94E709}" type="presParOf" srcId="{FA3B3901-C497-44D5-9560-5634E544818B}" destId="{CA73344E-C6C0-47B8-86C6-1729617AC623}" srcOrd="0" destOrd="0" presId="urn:microsoft.com/office/officeart/2005/8/layout/pList1"/>
    <dgm:cxn modelId="{3EF66097-43F5-46A5-A25F-1B365441020A}" type="presParOf" srcId="{FA3B3901-C497-44D5-9560-5634E544818B}" destId="{93DBECEA-B282-4DA1-80AE-7CD650E659F6}" srcOrd="1" destOrd="0" presId="urn:microsoft.com/office/officeart/2005/8/layout/pList1"/>
    <dgm:cxn modelId="{B7B5D0DB-B91F-4C30-8FFC-F2D0B2BF4E13}" type="presParOf" srcId="{245311CA-C68C-454A-AD9D-13ED7AFA581F}" destId="{39DFB848-0FC7-4391-8022-E31ECB4AD7DE}" srcOrd="5" destOrd="0" presId="urn:microsoft.com/office/officeart/2005/8/layout/pList1"/>
    <dgm:cxn modelId="{67762608-59A6-49CC-8DE6-58BB58C3F7B9}" type="presParOf" srcId="{245311CA-C68C-454A-AD9D-13ED7AFA581F}" destId="{3172ED1E-A687-4EC8-8DB5-61747AB3A5D9}" srcOrd="6" destOrd="0" presId="urn:microsoft.com/office/officeart/2005/8/layout/pList1"/>
    <dgm:cxn modelId="{BAD169ED-2331-41A3-AD61-8DA4B5E88D7D}" type="presParOf" srcId="{3172ED1E-A687-4EC8-8DB5-61747AB3A5D9}" destId="{1B159F49-57C6-4C6B-A60C-7D13B75BF3DB}" srcOrd="0" destOrd="0" presId="urn:microsoft.com/office/officeart/2005/8/layout/pList1"/>
    <dgm:cxn modelId="{49014D9F-05E1-4216-A586-401FCFFE3143}" type="presParOf" srcId="{3172ED1E-A687-4EC8-8DB5-61747AB3A5D9}" destId="{4176227E-2B94-4F5E-90E1-3B7D31674AA1}" srcOrd="1" destOrd="0" presId="urn:microsoft.com/office/officeart/2005/8/layout/pList1"/>
    <dgm:cxn modelId="{E3763C3D-97CE-4D59-8CC9-E02DAF53E230}" type="presParOf" srcId="{245311CA-C68C-454A-AD9D-13ED7AFA581F}" destId="{935F2388-A9AD-433E-92F9-D416925AF350}" srcOrd="7" destOrd="0" presId="urn:microsoft.com/office/officeart/2005/8/layout/pList1"/>
    <dgm:cxn modelId="{689358C3-5D29-4267-AFE1-C6F6956FC3DE}" type="presParOf" srcId="{245311CA-C68C-454A-AD9D-13ED7AFA581F}" destId="{6D2A12DE-2F8E-4508-A86B-15F6A366E652}" srcOrd="8" destOrd="0" presId="urn:microsoft.com/office/officeart/2005/8/layout/pList1"/>
    <dgm:cxn modelId="{3D0A22FA-EEC8-40AA-9CEF-49DFB51D8D51}" type="presParOf" srcId="{6D2A12DE-2F8E-4508-A86B-15F6A366E652}" destId="{A5218B44-3CBA-4139-9628-52A6C8CABF44}" srcOrd="0" destOrd="0" presId="urn:microsoft.com/office/officeart/2005/8/layout/pList1"/>
    <dgm:cxn modelId="{5606AF78-8911-4F51-A61E-AF741DF020F0}" type="presParOf" srcId="{6D2A12DE-2F8E-4508-A86B-15F6A366E652}" destId="{883F11E6-1F0F-4B14-9B39-6D1AB78C97B7}" srcOrd="1" destOrd="0" presId="urn:microsoft.com/office/officeart/2005/8/layout/pList1"/>
    <dgm:cxn modelId="{275B1386-28F6-4938-B073-80D1E5E570E6}" type="presParOf" srcId="{245311CA-C68C-454A-AD9D-13ED7AFA581F}" destId="{F6DFC32F-720A-4AB8-BF74-8B322563BEB1}" srcOrd="9" destOrd="0" presId="urn:microsoft.com/office/officeart/2005/8/layout/pList1"/>
    <dgm:cxn modelId="{C3C73847-1A54-486C-9853-643E1527662E}" type="presParOf" srcId="{245311CA-C68C-454A-AD9D-13ED7AFA581F}" destId="{1C7FDBB8-5123-4F62-BD5F-C05F6E956C0D}" srcOrd="10" destOrd="0" presId="urn:microsoft.com/office/officeart/2005/8/layout/pList1"/>
    <dgm:cxn modelId="{93D39A57-FF85-4DA7-AF48-A96BB7878CF1}" type="presParOf" srcId="{1C7FDBB8-5123-4F62-BD5F-C05F6E956C0D}" destId="{4126C2B6-3357-4BD4-974A-45852777438A}" srcOrd="0" destOrd="0" presId="urn:microsoft.com/office/officeart/2005/8/layout/pList1"/>
    <dgm:cxn modelId="{529906C1-FE67-4301-A06C-C9C06AF66BAF}" type="presParOf" srcId="{1C7FDBB8-5123-4F62-BD5F-C05F6E956C0D}" destId="{ED65C3EF-7C5D-45C2-AD05-A123719D8A46}" srcOrd="1" destOrd="0" presId="urn:microsoft.com/office/officeart/2005/8/layout/pList1"/>
    <dgm:cxn modelId="{810D3B84-146A-4BE5-8485-43AB7E99BF76}" type="presParOf" srcId="{245311CA-C68C-454A-AD9D-13ED7AFA581F}" destId="{5F63A5D5-1DC3-4846-BFAB-74E413BB1F88}" srcOrd="11" destOrd="0" presId="urn:microsoft.com/office/officeart/2005/8/layout/pList1"/>
    <dgm:cxn modelId="{11A3E5E8-C7B5-468B-8E62-CDDBBED9F8BC}" type="presParOf" srcId="{245311CA-C68C-454A-AD9D-13ED7AFA581F}" destId="{70096889-44FC-4AD7-8130-14D0EB039C90}" srcOrd="12" destOrd="0" presId="urn:microsoft.com/office/officeart/2005/8/layout/pList1"/>
    <dgm:cxn modelId="{6E612662-F3FD-4B84-BB0F-4604CA113FDE}" type="presParOf" srcId="{70096889-44FC-4AD7-8130-14D0EB039C90}" destId="{9B297AE8-864D-412B-ABBC-D2436566CB37}" srcOrd="0" destOrd="0" presId="urn:microsoft.com/office/officeart/2005/8/layout/pList1"/>
    <dgm:cxn modelId="{A23F280B-C074-4FE2-BD5E-46E284EEA076}" type="presParOf" srcId="{70096889-44FC-4AD7-8130-14D0EB039C90}" destId="{4610638D-391A-48CE-900A-26AEA1C69B1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E04B4-B722-4D55-870B-0FD19A057CC4}">
      <dsp:nvSpPr>
        <dsp:cNvPr id="0" name=""/>
        <dsp:cNvSpPr/>
      </dsp:nvSpPr>
      <dsp:spPr>
        <a:xfrm>
          <a:off x="152085" y="43082"/>
          <a:ext cx="1749703" cy="1205545"/>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AD26C7-0936-4740-8ADC-7F7A4C7176E5}">
      <dsp:nvSpPr>
        <dsp:cNvPr id="0" name=""/>
        <dsp:cNvSpPr/>
      </dsp:nvSpPr>
      <dsp:spPr>
        <a:xfrm>
          <a:off x="197595" y="1207590"/>
          <a:ext cx="1749703"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nl-BE" sz="1800" b="0" kern="1200">
              <a:solidFill>
                <a:srgbClr val="B82400"/>
              </a:solidFill>
            </a:rPr>
            <a:t>Cluster 0</a:t>
          </a:r>
          <a:r>
            <a:rPr lang="nl-BE" sz="1800" b="0" kern="1200"/>
            <a:t>  </a:t>
          </a:r>
          <a:r>
            <a:rPr lang="nl-BE" sz="1800" kern="1200"/>
            <a:t>Fundamenten</a:t>
          </a:r>
        </a:p>
      </dsp:txBody>
      <dsp:txXfrm>
        <a:off x="197595" y="1207590"/>
        <a:ext cx="1749703" cy="649139"/>
      </dsp:txXfrm>
    </dsp:sp>
    <dsp:sp modelId="{9F625989-DBEB-44B7-A27B-2CE34A3AF32F}">
      <dsp:nvSpPr>
        <dsp:cNvPr id="0" name=""/>
        <dsp:cNvSpPr/>
      </dsp:nvSpPr>
      <dsp:spPr>
        <a:xfrm>
          <a:off x="2122342" y="2045"/>
          <a:ext cx="1749703" cy="1205545"/>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ADD1A9-AB16-4311-B162-E2ADDDAE52D6}">
      <dsp:nvSpPr>
        <dsp:cNvPr id="0" name=""/>
        <dsp:cNvSpPr/>
      </dsp:nvSpPr>
      <dsp:spPr>
        <a:xfrm>
          <a:off x="2122342" y="1207590"/>
          <a:ext cx="1749703"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nl-BE" sz="1800" kern="1200">
              <a:solidFill>
                <a:srgbClr val="B82400"/>
              </a:solidFill>
            </a:rPr>
            <a:t>Cluster 1 </a:t>
          </a:r>
          <a:r>
            <a:rPr lang="nl-BE" sz="1800" kern="1200"/>
            <a:t>Transversaal</a:t>
          </a:r>
        </a:p>
      </dsp:txBody>
      <dsp:txXfrm>
        <a:off x="2122342" y="1207590"/>
        <a:ext cx="1749703" cy="649139"/>
      </dsp:txXfrm>
    </dsp:sp>
    <dsp:sp modelId="{CA73344E-C6C0-47B8-86C6-1729617AC623}">
      <dsp:nvSpPr>
        <dsp:cNvPr id="0" name=""/>
        <dsp:cNvSpPr/>
      </dsp:nvSpPr>
      <dsp:spPr>
        <a:xfrm>
          <a:off x="4075172" y="2045"/>
          <a:ext cx="1749703" cy="1205545"/>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DBECEA-B282-4DA1-80AE-7CD650E659F6}">
      <dsp:nvSpPr>
        <dsp:cNvPr id="0" name=""/>
        <dsp:cNvSpPr/>
      </dsp:nvSpPr>
      <dsp:spPr>
        <a:xfrm>
          <a:off x="4047089" y="1207590"/>
          <a:ext cx="1805868"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nl-BE" sz="1800" kern="1200">
              <a:solidFill>
                <a:srgbClr val="B82400"/>
              </a:solidFill>
            </a:rPr>
            <a:t>Cluster 2 </a:t>
          </a:r>
          <a:r>
            <a:rPr lang="nl-BE" sz="1800" kern="1200"/>
            <a:t>Ondersteuning	</a:t>
          </a:r>
        </a:p>
      </dsp:txBody>
      <dsp:txXfrm>
        <a:off x="4047089" y="1207590"/>
        <a:ext cx="1805868" cy="649139"/>
      </dsp:txXfrm>
    </dsp:sp>
    <dsp:sp modelId="{1B159F49-57C6-4C6B-A60C-7D13B75BF3DB}">
      <dsp:nvSpPr>
        <dsp:cNvPr id="0" name=""/>
        <dsp:cNvSpPr/>
      </dsp:nvSpPr>
      <dsp:spPr>
        <a:xfrm>
          <a:off x="6028002" y="2045"/>
          <a:ext cx="1749703" cy="1205545"/>
        </a:xfrm>
        <a:prstGeom prst="round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76227E-2B94-4F5E-90E1-3B7D31674AA1}">
      <dsp:nvSpPr>
        <dsp:cNvPr id="0" name=""/>
        <dsp:cNvSpPr/>
      </dsp:nvSpPr>
      <dsp:spPr>
        <a:xfrm>
          <a:off x="6028002" y="1207590"/>
          <a:ext cx="1749703"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nl-BE" sz="1800" kern="1200">
              <a:solidFill>
                <a:srgbClr val="B82400"/>
              </a:solidFill>
            </a:rPr>
            <a:t>Cluster 3</a:t>
          </a:r>
          <a:r>
            <a:rPr lang="nl-BE" sz="1800" kern="1200"/>
            <a:t> Operational excellence</a:t>
          </a:r>
        </a:p>
      </dsp:txBody>
      <dsp:txXfrm>
        <a:off x="6028002" y="1207590"/>
        <a:ext cx="1749703" cy="649139"/>
      </dsp:txXfrm>
    </dsp:sp>
    <dsp:sp modelId="{A5218B44-3CBA-4139-9628-52A6C8CABF44}">
      <dsp:nvSpPr>
        <dsp:cNvPr id="0" name=""/>
        <dsp:cNvSpPr/>
      </dsp:nvSpPr>
      <dsp:spPr>
        <a:xfrm>
          <a:off x="1195943" y="2123382"/>
          <a:ext cx="1749703" cy="1205545"/>
        </a:xfrm>
        <a:prstGeom prst="round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3F11E6-1F0F-4B14-9B39-6D1AB78C97B7}">
      <dsp:nvSpPr>
        <dsp:cNvPr id="0" name=""/>
        <dsp:cNvSpPr/>
      </dsp:nvSpPr>
      <dsp:spPr>
        <a:xfrm>
          <a:off x="1021410" y="3239292"/>
          <a:ext cx="2001660"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nl-BE" sz="1800" u="none" kern="1200">
              <a:solidFill>
                <a:srgbClr val="B82400"/>
              </a:solidFill>
            </a:rPr>
            <a:t>Cluster 4 </a:t>
          </a:r>
          <a:r>
            <a:rPr lang="nl-BE" sz="1800" kern="1200"/>
            <a:t>Zorgverstrekkers en zorginstellingen</a:t>
          </a:r>
        </a:p>
      </dsp:txBody>
      <dsp:txXfrm>
        <a:off x="1021410" y="3239292"/>
        <a:ext cx="2001660" cy="649139"/>
      </dsp:txXfrm>
    </dsp:sp>
    <dsp:sp modelId="{4126C2B6-3357-4BD4-974A-45852777438A}">
      <dsp:nvSpPr>
        <dsp:cNvPr id="0" name=""/>
        <dsp:cNvSpPr/>
      </dsp:nvSpPr>
      <dsp:spPr>
        <a:xfrm>
          <a:off x="3246668" y="2123382"/>
          <a:ext cx="1749703" cy="1205545"/>
        </a:xfrm>
        <a:prstGeom prst="round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65C3EF-7C5D-45C2-AD05-A123719D8A46}">
      <dsp:nvSpPr>
        <dsp:cNvPr id="0" name=""/>
        <dsp:cNvSpPr/>
      </dsp:nvSpPr>
      <dsp:spPr>
        <a:xfrm>
          <a:off x="3198114" y="3239292"/>
          <a:ext cx="1749703"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nl-BE" sz="1800" kern="1200">
              <a:solidFill>
                <a:srgbClr val="B82400"/>
              </a:solidFill>
            </a:rPr>
            <a:t>Cluster 5 </a:t>
          </a:r>
          <a:r>
            <a:rPr lang="nl-BE" sz="1800" kern="1200"/>
            <a:t>Patiënt als </a:t>
          </a:r>
          <a:br>
            <a:rPr lang="nl-BE" sz="1800" kern="1200"/>
          </a:br>
          <a:r>
            <a:rPr lang="nl-BE" sz="1800" kern="1200"/>
            <a:t>co-piloot</a:t>
          </a:r>
        </a:p>
      </dsp:txBody>
      <dsp:txXfrm>
        <a:off x="3198114" y="3239292"/>
        <a:ext cx="1749703" cy="649139"/>
      </dsp:txXfrm>
    </dsp:sp>
    <dsp:sp modelId="{9B297AE8-864D-412B-ABBC-D2436566CB37}">
      <dsp:nvSpPr>
        <dsp:cNvPr id="0" name=""/>
        <dsp:cNvSpPr/>
      </dsp:nvSpPr>
      <dsp:spPr>
        <a:xfrm>
          <a:off x="5171415" y="2123382"/>
          <a:ext cx="1749703" cy="1205545"/>
        </a:xfrm>
        <a:prstGeom prst="roundRect">
          <a:avLst/>
        </a:prstGeom>
        <a:blipFill rotWithShape="1">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10638D-391A-48CE-900A-26AEA1C69B10}">
      <dsp:nvSpPr>
        <dsp:cNvPr id="0" name=""/>
        <dsp:cNvSpPr/>
      </dsp:nvSpPr>
      <dsp:spPr>
        <a:xfrm>
          <a:off x="5122861" y="3239292"/>
          <a:ext cx="1749703"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nl-BE" sz="1800" kern="1200">
              <a:solidFill>
                <a:srgbClr val="B82400"/>
              </a:solidFill>
            </a:rPr>
            <a:t>Cluster 6 </a:t>
          </a:r>
          <a:r>
            <a:rPr lang="nl-BE" sz="1800" kern="1200"/>
            <a:t>eGezondheid  met ziekenfondsen</a:t>
          </a:r>
        </a:p>
      </dsp:txBody>
      <dsp:txXfrm>
        <a:off x="5122861" y="3239292"/>
        <a:ext cx="1749703" cy="649139"/>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A3FA20-096E-4683-9DCA-AA699271F950}" type="datetimeFigureOut">
              <a:rPr lang="fr-BE" smtClean="0"/>
              <a:t>10/05/2019</a:t>
            </a:fld>
            <a:endParaRPr lang="fr-B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9F856E-F6AB-48BE-86F9-940222F82635}" type="slidenum">
              <a:rPr lang="fr-BE" smtClean="0"/>
              <a:t>‹#›</a:t>
            </a:fld>
            <a:endParaRPr lang="fr-BE"/>
          </a:p>
        </p:txBody>
      </p:sp>
    </p:spTree>
    <p:extLst>
      <p:ext uri="{BB962C8B-B14F-4D97-AF65-F5344CB8AC3E}">
        <p14:creationId xmlns:p14="http://schemas.microsoft.com/office/powerpoint/2010/main" val="288427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0CDFC-4227-4C65-BFFE-606B768D4FEF}" type="datetimeFigureOut">
              <a:rPr lang="fr-BE" smtClean="0"/>
              <a:t>10/05/2019</a:t>
            </a:fld>
            <a:endParaRPr lang="fr-BE"/>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DF498-6B22-4C23-B9DE-FBD91F7FCCAE}" type="slidenum">
              <a:rPr lang="fr-BE" smtClean="0"/>
              <a:t>‹#›</a:t>
            </a:fld>
            <a:endParaRPr lang="fr-BE"/>
          </a:p>
        </p:txBody>
      </p:sp>
    </p:spTree>
    <p:extLst>
      <p:ext uri="{BB962C8B-B14F-4D97-AF65-F5344CB8AC3E}">
        <p14:creationId xmlns:p14="http://schemas.microsoft.com/office/powerpoint/2010/main" val="303039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3127829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15</a:t>
            </a:fld>
            <a:endParaRPr lang="nl-BE"/>
          </a:p>
        </p:txBody>
      </p:sp>
    </p:spTree>
    <p:extLst>
      <p:ext uri="{BB962C8B-B14F-4D97-AF65-F5344CB8AC3E}">
        <p14:creationId xmlns:p14="http://schemas.microsoft.com/office/powerpoint/2010/main" val="4270125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16</a:t>
            </a:fld>
            <a:endParaRPr lang="nl-BE"/>
          </a:p>
        </p:txBody>
      </p:sp>
    </p:spTree>
    <p:extLst>
      <p:ext uri="{BB962C8B-B14F-4D97-AF65-F5344CB8AC3E}">
        <p14:creationId xmlns:p14="http://schemas.microsoft.com/office/powerpoint/2010/main" val="3391314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656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374BF-2A30-4511-BF77-A6388C3A86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743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1455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35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9872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6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DF003-9532-45B2-A88B-F94D0FEB79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082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US" dirty="0" smtClean="0"/>
          </a:p>
        </p:txBody>
      </p:sp>
      <p:sp>
        <p:nvSpPr>
          <p:cNvPr id="91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32CD6338-BEDF-43B6-9497-59283FC58D4F}" type="slidenum">
              <a:rPr lang="en-US" altLang="en-US" smtClean="0">
                <a:latin typeface="Calibri" pitchFamily="34" charset="0"/>
              </a:rPr>
              <a:pPr fontAlgn="base">
                <a:spcBef>
                  <a:spcPct val="0"/>
                </a:spcBef>
                <a:spcAft>
                  <a:spcPct val="0"/>
                </a:spcAft>
                <a:defRPr/>
              </a:pPr>
              <a:t>37</a:t>
            </a:fld>
            <a:endParaRPr lang="nl-BE" altLang="en-US" dirty="0" smtClean="0">
              <a:latin typeface="Calibri" pitchFamily="34" charset="0"/>
            </a:endParaRPr>
          </a:p>
        </p:txBody>
      </p:sp>
    </p:spTree>
    <p:extLst>
      <p:ext uri="{BB962C8B-B14F-4D97-AF65-F5344CB8AC3E}">
        <p14:creationId xmlns:p14="http://schemas.microsoft.com/office/powerpoint/2010/main" val="851677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789738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EDF498-6B22-4C23-B9DE-FBD91F7FCCAE}" type="slidenum">
              <a:rPr lang="fr-BE" smtClean="0"/>
              <a:t>40</a:t>
            </a:fld>
            <a:endParaRPr lang="fr-BE"/>
          </a:p>
        </p:txBody>
      </p:sp>
    </p:spTree>
    <p:extLst>
      <p:ext uri="{BB962C8B-B14F-4D97-AF65-F5344CB8AC3E}">
        <p14:creationId xmlns:p14="http://schemas.microsoft.com/office/powerpoint/2010/main" val="508955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28688">
              <a:defRPr sz="3200" b="1">
                <a:solidFill>
                  <a:schemeClr val="tx1"/>
                </a:solidFill>
                <a:latin typeface="Times New Roman" pitchFamily="18" charset="0"/>
              </a:defRPr>
            </a:lvl1pPr>
            <a:lvl2pPr marL="742950" indent="-285750" defTabSz="928688">
              <a:defRPr sz="3200" b="1">
                <a:solidFill>
                  <a:schemeClr val="tx1"/>
                </a:solidFill>
                <a:latin typeface="Times New Roman" pitchFamily="18" charset="0"/>
              </a:defRPr>
            </a:lvl2pPr>
            <a:lvl3pPr marL="1143000" indent="-228600" defTabSz="928688">
              <a:defRPr sz="3200" b="1">
                <a:solidFill>
                  <a:schemeClr val="tx1"/>
                </a:solidFill>
                <a:latin typeface="Times New Roman" pitchFamily="18" charset="0"/>
              </a:defRPr>
            </a:lvl3pPr>
            <a:lvl4pPr marL="1600200" indent="-228600" defTabSz="928688">
              <a:defRPr sz="3200" b="1">
                <a:solidFill>
                  <a:schemeClr val="tx1"/>
                </a:solidFill>
                <a:latin typeface="Times New Roman" pitchFamily="18" charset="0"/>
              </a:defRPr>
            </a:lvl4pPr>
            <a:lvl5pPr marL="2057400" indent="-228600" defTabSz="928688">
              <a:defRPr sz="3200" b="1">
                <a:solidFill>
                  <a:schemeClr val="tx1"/>
                </a:solidFill>
                <a:latin typeface="Times New Roman" pitchFamily="18" charset="0"/>
              </a:defRPr>
            </a:lvl5pPr>
            <a:lvl6pPr marL="2514600" indent="-228600" defTabSz="928688" eaLnBrk="0" fontAlgn="base" hangingPunct="0">
              <a:spcBef>
                <a:spcPct val="0"/>
              </a:spcBef>
              <a:spcAft>
                <a:spcPct val="0"/>
              </a:spcAft>
              <a:defRPr sz="3200" b="1">
                <a:solidFill>
                  <a:schemeClr val="tx1"/>
                </a:solidFill>
                <a:latin typeface="Times New Roman" pitchFamily="18" charset="0"/>
              </a:defRPr>
            </a:lvl6pPr>
            <a:lvl7pPr marL="2971800" indent="-228600" defTabSz="928688" eaLnBrk="0" fontAlgn="base" hangingPunct="0">
              <a:spcBef>
                <a:spcPct val="0"/>
              </a:spcBef>
              <a:spcAft>
                <a:spcPct val="0"/>
              </a:spcAft>
              <a:defRPr sz="3200" b="1">
                <a:solidFill>
                  <a:schemeClr val="tx1"/>
                </a:solidFill>
                <a:latin typeface="Times New Roman" pitchFamily="18" charset="0"/>
              </a:defRPr>
            </a:lvl7pPr>
            <a:lvl8pPr marL="3429000" indent="-228600" defTabSz="928688" eaLnBrk="0" fontAlgn="base" hangingPunct="0">
              <a:spcBef>
                <a:spcPct val="0"/>
              </a:spcBef>
              <a:spcAft>
                <a:spcPct val="0"/>
              </a:spcAft>
              <a:defRPr sz="3200" b="1">
                <a:solidFill>
                  <a:schemeClr val="tx1"/>
                </a:solidFill>
                <a:latin typeface="Times New Roman" pitchFamily="18" charset="0"/>
              </a:defRPr>
            </a:lvl8pPr>
            <a:lvl9pPr marL="3886200" indent="-228600" defTabSz="928688" eaLnBrk="0" fontAlgn="base" hangingPunct="0">
              <a:spcBef>
                <a:spcPct val="0"/>
              </a:spcBef>
              <a:spcAft>
                <a:spcPct val="0"/>
              </a:spcAft>
              <a:defRPr sz="3200" b="1">
                <a:solidFill>
                  <a:schemeClr val="tx1"/>
                </a:solidFill>
                <a:latin typeface="Times New Roman" pitchFamily="18" charset="0"/>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57021076-4BFF-411B-B7F4-15E703EEE8EA}" type="slidenum">
              <a:rPr kumimoji="0" lang="nl-NL"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28688" rtl="0" eaLnBrk="1" fontAlgn="auto" latinLnBrk="0" hangingPunct="1">
                <a:lnSpc>
                  <a:spcPct val="100000"/>
                </a:lnSpc>
                <a:spcBef>
                  <a:spcPts val="0"/>
                </a:spcBef>
                <a:spcAft>
                  <a:spcPts val="0"/>
                </a:spcAft>
                <a:buClrTx/>
                <a:buSzTx/>
                <a:buFontTx/>
                <a:buNone/>
                <a:tabLst/>
                <a:defRPr/>
              </a:pPr>
              <a:t>41</a:t>
            </a:fld>
            <a:endParaRPr kumimoji="0" lang="nl-NL"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endParaRPr>
          </a:p>
        </p:txBody>
      </p:sp>
      <p:sp>
        <p:nvSpPr>
          <p:cNvPr id="33795" name="Rectangle 2"/>
          <p:cNvSpPr>
            <a:spLocks noGrp="1" noRot="1" noChangeAspect="1" noChangeArrowheads="1" noTextEdit="1"/>
          </p:cNvSpPr>
          <p:nvPr>
            <p:ph type="sldImg"/>
          </p:nvPr>
        </p:nvSpPr>
        <p:spPr>
          <a:xfrm>
            <a:off x="712788" y="746125"/>
            <a:ext cx="5373687" cy="3721100"/>
          </a:xfrm>
          <a:ln/>
        </p:spPr>
      </p:sp>
      <p:sp>
        <p:nvSpPr>
          <p:cNvPr id="33796" name="Rectangle 3"/>
          <p:cNvSpPr>
            <a:spLocks noGrp="1" noChangeArrowheads="1"/>
          </p:cNvSpPr>
          <p:nvPr>
            <p:ph type="body" idx="1"/>
          </p:nvPr>
        </p:nvSpPr>
        <p:spPr>
          <a:xfrm>
            <a:off x="679450" y="4714875"/>
            <a:ext cx="5438775" cy="4465638"/>
          </a:xfrm>
          <a:noFill/>
        </p:spPr>
        <p:txBody>
          <a:bodyPr/>
          <a:lstStyle/>
          <a:p>
            <a:pPr eaLnBrk="1" hangingPunct="1"/>
            <a:endParaRPr lang="fr-BE" altLang="en-US" smtClean="0"/>
          </a:p>
        </p:txBody>
      </p:sp>
    </p:spTree>
    <p:extLst>
      <p:ext uri="{BB962C8B-B14F-4D97-AF65-F5344CB8AC3E}">
        <p14:creationId xmlns:p14="http://schemas.microsoft.com/office/powerpoint/2010/main" val="3674407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00150" y="1143000"/>
            <a:ext cx="4457700" cy="3086100"/>
          </a:xfrm>
        </p:spPr>
      </p:sp>
      <p:sp>
        <p:nvSpPr>
          <p:cNvPr id="3" name="Tijdelijke aanduiding voor notities 2"/>
          <p:cNvSpPr>
            <a:spLocks noGrp="1"/>
          </p:cNvSpPr>
          <p:nvPr>
            <p:ph type="body" idx="1"/>
          </p:nvPr>
        </p:nvSpPr>
        <p:spPr/>
        <p:txBody>
          <a:bodyPr/>
          <a:lstStyle/>
          <a:p>
            <a:r>
              <a:rPr lang="nl-BE" sz="1200" b="0" i="0" u="none" strike="noStrike" kern="1200" baseline="0" dirty="0" smtClean="0">
                <a:solidFill>
                  <a:schemeClr val="tx1"/>
                </a:solidFill>
                <a:latin typeface="+mn-lt"/>
                <a:ea typeface="+mn-ea"/>
                <a:cs typeface="+mn-cs"/>
              </a:rPr>
              <a:t>Een cluster bundelt de projecten die elk hun eigen, specifieke doelstellingen hebben maar die, samen, nog een extra dimensie toevoegen bij de realisatie van de strategische doelstellingen van het programma. </a:t>
            </a:r>
            <a:endParaRPr lang="nl-BE" dirty="0"/>
          </a:p>
        </p:txBody>
      </p:sp>
      <p:sp>
        <p:nvSpPr>
          <p:cNvPr id="4" name="Tijdelijke aanduiding voor dianummer 3"/>
          <p:cNvSpPr>
            <a:spLocks noGrp="1"/>
          </p:cNvSpPr>
          <p:nvPr>
            <p:ph type="sldNum" sz="quarter" idx="10"/>
          </p:nvPr>
        </p:nvSpPr>
        <p:spPr/>
        <p:txBody>
          <a:bodyPr/>
          <a:lstStyle/>
          <a:p>
            <a:pPr>
              <a:defRPr/>
            </a:pPr>
            <a:fld id="{68A5D9F6-8BE4-448E-BA5B-E6CDAD225B26}" type="slidenum">
              <a:rPr lang="nl-NL" smtClean="0"/>
              <a:pPr>
                <a:defRPr/>
              </a:pPr>
              <a:t>46</a:t>
            </a:fld>
            <a:endParaRPr lang="nl-NL"/>
          </a:p>
        </p:txBody>
      </p:sp>
    </p:spTree>
    <p:extLst>
      <p:ext uri="{BB962C8B-B14F-4D97-AF65-F5344CB8AC3E}">
        <p14:creationId xmlns:p14="http://schemas.microsoft.com/office/powerpoint/2010/main" val="204956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498472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4A62674-ADB2-42D4-B8E9-13688C3B98A9}" type="slidenum">
              <a:rPr lang="en-US" smtClean="0"/>
              <a:pPr>
                <a:defRPr/>
              </a:pPr>
              <a:t>7</a:t>
            </a:fld>
            <a:endParaRPr lang="fr-BE" dirty="0"/>
          </a:p>
        </p:txBody>
      </p:sp>
    </p:spTree>
    <p:extLst>
      <p:ext uri="{BB962C8B-B14F-4D97-AF65-F5344CB8AC3E}">
        <p14:creationId xmlns:p14="http://schemas.microsoft.com/office/powerpoint/2010/main" val="1585930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3180845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290444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NL</a:t>
            </a:r>
          </a:p>
        </p:txBody>
      </p:sp>
      <p:sp>
        <p:nvSpPr>
          <p:cNvPr id="4" name="Slide Number Placeholder 3"/>
          <p:cNvSpPr>
            <a:spLocks noGrp="1"/>
          </p:cNvSpPr>
          <p:nvPr>
            <p:ph type="sldNum" sz="quarter" idx="10"/>
          </p:nvPr>
        </p:nvSpPr>
        <p:spPr/>
        <p:txBody>
          <a:bodyPr/>
          <a:lstStyle/>
          <a:p>
            <a:fld id="{986DAB8C-1B49-4728-8012-01A213B6DF72}" type="slidenum">
              <a:rPr lang="en-US" smtClean="0"/>
              <a:t>10</a:t>
            </a:fld>
            <a:endParaRPr lang="en-US" smtClean="0"/>
          </a:p>
        </p:txBody>
      </p:sp>
    </p:spTree>
    <p:extLst>
      <p:ext uri="{BB962C8B-B14F-4D97-AF65-F5344CB8AC3E}">
        <p14:creationId xmlns:p14="http://schemas.microsoft.com/office/powerpoint/2010/main" val="2665618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717157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639666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jpeg"/><Relationship Id="rId4"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plan-egezondheid.be/home" TargetMode="External"/><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7380" y="1265211"/>
            <a:ext cx="8420100" cy="1470025"/>
          </a:xfrm>
          <a:prstGeom prst="rect">
            <a:avLst/>
          </a:prstGeom>
        </p:spPr>
        <p:txBody>
          <a:bodyPr/>
          <a:lstStyle>
            <a:lvl1pPr algn="ctr">
              <a:defRPr>
                <a:solidFill>
                  <a:srgbClr val="77C9F2"/>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2031961" y="2774425"/>
            <a:ext cx="69342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smtClean="0"/>
              <a:t>Click to edit Master subtitle style</a:t>
            </a:r>
            <a:endParaRPr lang="fr-BE" dirty="0"/>
          </a:p>
        </p:txBody>
      </p:sp>
      <p:grpSp>
        <p:nvGrpSpPr>
          <p:cNvPr id="6" name="Group 11"/>
          <p:cNvGrpSpPr>
            <a:grpSpLocks/>
          </p:cNvGrpSpPr>
          <p:nvPr userDrawn="1"/>
        </p:nvGrpSpPr>
        <p:grpSpPr bwMode="auto">
          <a:xfrm>
            <a:off x="5499061" y="3068966"/>
            <a:ext cx="4624520" cy="2800767"/>
            <a:chOff x="4406900" y="2676525"/>
            <a:chExt cx="4268788"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https://www.ksz.fgov.be</a:t>
              </a:r>
            </a:p>
            <a:p>
              <a:pPr>
                <a:defRPr/>
              </a:pPr>
              <a:r>
                <a:rPr lang="fr-BE" altLang="en-US" sz="1600" dirty="0" smtClean="0">
                  <a:latin typeface="+mn-lt"/>
                  <a:cs typeface="Arial" pitchFamily="34" charset="0"/>
                  <a:sym typeface="Arial" pitchFamily="34" charset="0"/>
                </a:rPr>
                <a:t>https://www.frankrobben.be</a:t>
              </a:r>
              <a:endParaRPr lang="fr-BE" altLang="en-US" sz="1600" dirty="0" smtClean="0">
                <a:latin typeface="+mn-lt"/>
                <a:cs typeface="Arial" pitchFamily="34" charset="0"/>
              </a:endParaRPr>
            </a:p>
          </p:txBody>
        </p:sp>
      </p:grpSp>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r="77950" b="92280"/>
          <a:stretch/>
        </p:blipFill>
        <p:spPr>
          <a:xfrm>
            <a:off x="7371273" y="6326668"/>
            <a:ext cx="2184243" cy="531341"/>
          </a:xfrm>
          <a:prstGeom prst="rect">
            <a:avLst/>
          </a:prstGeom>
        </p:spPr>
      </p:pic>
    </p:spTree>
    <p:extLst>
      <p:ext uri="{BB962C8B-B14F-4D97-AF65-F5344CB8AC3E}">
        <p14:creationId xmlns:p14="http://schemas.microsoft.com/office/powerpoint/2010/main" val="3041654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
        <p:nvSpPr>
          <p:cNvPr id="3" name="Rectangle 2"/>
          <p:cNvSpPr/>
          <p:nvPr userDrawn="1"/>
        </p:nvSpPr>
        <p:spPr>
          <a:xfrm>
            <a:off x="8709" y="836712"/>
            <a:ext cx="988200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516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443236" y="1387227"/>
            <a:ext cx="4524132" cy="4176122"/>
          </a:xfrm>
          <a:prstGeom prst="rect">
            <a:avLst/>
          </a:prstGeom>
          <a:solidFill>
            <a:srgbClr val="525252"/>
          </a:solidFill>
          <a:ln>
            <a:noFill/>
          </a:ln>
        </p:spPr>
      </p:pic>
      <p:grpSp>
        <p:nvGrpSpPr>
          <p:cNvPr id="6" name="Group 11"/>
          <p:cNvGrpSpPr>
            <a:grpSpLocks/>
          </p:cNvGrpSpPr>
          <p:nvPr userDrawn="1"/>
        </p:nvGrpSpPr>
        <p:grpSpPr bwMode="auto">
          <a:xfrm>
            <a:off x="4967430" y="2132862"/>
            <a:ext cx="4624520" cy="2800767"/>
            <a:chOff x="4406900" y="2676525"/>
            <a:chExt cx="4268788" cy="2802021"/>
          </a:xfrm>
        </p:grpSpPr>
        <p:pic>
          <p:nvPicPr>
            <p:cNvPr id="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https://www.ksz.fgov.be</a:t>
              </a:r>
            </a:p>
            <a:p>
              <a:pPr>
                <a:defRPr/>
              </a:pPr>
              <a:r>
                <a:rPr lang="fr-BE" altLang="en-US" sz="1600" dirty="0" smtClean="0">
                  <a:latin typeface="+mn-lt"/>
                  <a:cs typeface="Arial" pitchFamily="34" charset="0"/>
                  <a:sym typeface="Arial" pitchFamily="34" charset="0"/>
                </a:rPr>
                <a:t>https://www.frankrobben.be</a:t>
              </a:r>
              <a:endParaRPr lang="fr-BE" altLang="en-US" sz="1600" dirty="0" smtClean="0">
                <a:latin typeface="+mn-lt"/>
                <a:cs typeface="Arial" pitchFamily="34" charset="0"/>
              </a:endParaRPr>
            </a:p>
          </p:txBody>
        </p:sp>
      </p:grpSp>
    </p:spTree>
    <p:extLst>
      <p:ext uri="{BB962C8B-B14F-4D97-AF65-F5344CB8AC3E}">
        <p14:creationId xmlns:p14="http://schemas.microsoft.com/office/powerpoint/2010/main" val="2948375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01601" y="274638"/>
            <a:ext cx="9309099" cy="664058"/>
          </a:xfrm>
        </p:spPr>
        <p:txBody>
          <a:bodyPr/>
          <a:lstStyle>
            <a:lvl1pPr algn="l">
              <a:defRPr b="1">
                <a:solidFill>
                  <a:srgbClr val="0070C0"/>
                </a:solidFill>
              </a:defRPr>
            </a:lvl1pPr>
          </a:lstStyle>
          <a:p>
            <a:r>
              <a:rPr lang="nl-BE" dirty="0"/>
              <a:t>Titelstijl van model bewerken</a:t>
            </a:r>
            <a:endParaRPr lang="nl-NL" dirty="0"/>
          </a:p>
        </p:txBody>
      </p:sp>
      <p:sp>
        <p:nvSpPr>
          <p:cNvPr id="3" name="Tijdelijke aanduiding voor inhoud 2"/>
          <p:cNvSpPr>
            <a:spLocks noGrp="1"/>
          </p:cNvSpPr>
          <p:nvPr>
            <p:ph idx="1"/>
          </p:nvPr>
        </p:nvSpPr>
        <p:spPr>
          <a:xfrm>
            <a:off x="101601" y="1134052"/>
            <a:ext cx="9309100" cy="5032859"/>
          </a:xfrm>
        </p:spPr>
        <p:txBody>
          <a:bodyPr>
            <a:normAutofit/>
          </a:bodyPr>
          <a:lstStyle>
            <a:lvl1pPr marL="342900" indent="-342900">
              <a:buFont typeface="Wingdings" panose="05000000000000000000" pitchFamily="2" charset="2"/>
              <a:buChar char="Ø"/>
              <a:defRPr sz="1800"/>
            </a:lvl1pPr>
            <a:lvl2pPr marL="742950" indent="-285750">
              <a:buFont typeface="Wingdings" panose="05000000000000000000" pitchFamily="2" charset="2"/>
              <a:buChar char="Ø"/>
              <a:defRPr sz="1600"/>
            </a:lvl2pPr>
            <a:lvl3pPr marL="1143000" indent="-228600">
              <a:buFont typeface="Wingdings" panose="05000000000000000000" pitchFamily="2" charset="2"/>
              <a:buChar char="Ø"/>
              <a:defRPr sz="1400"/>
            </a:lvl3pPr>
            <a:lvl4pPr marL="1600200" indent="-228600">
              <a:buFont typeface="Wingdings" panose="05000000000000000000" pitchFamily="2" charset="2"/>
              <a:buChar char="Ø"/>
              <a:defRPr sz="1200"/>
            </a:lvl4pPr>
            <a:lvl5pPr marL="2057400" indent="-228600">
              <a:buFont typeface="Wingdings" panose="05000000000000000000" pitchFamily="2" charset="2"/>
              <a:buChar char="Ø"/>
              <a:defRPr sz="1100"/>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a:p>
            <a:pPr lvl="4"/>
            <a:r>
              <a:rPr lang="nl-BE" dirty="0"/>
              <a:t>Vijfde niveau</a:t>
            </a:r>
            <a:endParaRPr lang="nl-NL" dirty="0"/>
          </a:p>
        </p:txBody>
      </p:sp>
      <p:sp>
        <p:nvSpPr>
          <p:cNvPr id="8" name="Tijdelijke aanduiding voor dianummer 5"/>
          <p:cNvSpPr>
            <a:spLocks noGrp="1"/>
          </p:cNvSpPr>
          <p:nvPr>
            <p:ph type="sldNum" sz="quarter" idx="14"/>
          </p:nvPr>
        </p:nvSpPr>
        <p:spPr>
          <a:xfrm>
            <a:off x="4438438" y="6603999"/>
            <a:ext cx="512232" cy="236013"/>
          </a:xfrm>
          <a:prstGeom prst="rect">
            <a:avLst/>
          </a:prstGeom>
        </p:spPr>
        <p:txBody>
          <a:bodyPr/>
          <a:lstStyle>
            <a:lvl1pPr>
              <a:defRPr sz="1000" b="0" i="0">
                <a:solidFill>
                  <a:srgbClr val="0070C0"/>
                </a:solidFill>
                <a:latin typeface="Gill Sans"/>
                <a:cs typeface="Gill Sans"/>
              </a:defRPr>
            </a:lvl1pPr>
          </a:lstStyle>
          <a:p>
            <a:pPr>
              <a:defRPr/>
            </a:pPr>
            <a:fld id="{5E98C3D2-61B1-456E-BF29-5A9B2360768F}" type="slidenum">
              <a:rPr lang="nl-NL" smtClean="0"/>
              <a:pPr>
                <a:defRPr/>
              </a:pPr>
              <a:t>‹#›</a:t>
            </a:fld>
            <a:endParaRPr lang="nl-NL" dirty="0"/>
          </a:p>
        </p:txBody>
      </p:sp>
      <p:pic>
        <p:nvPicPr>
          <p:cNvPr id="9" name="Picture 2" descr="http://plan-egezondheid.be.178-208-48-194.yoolspreview.be/wp-content/uploads/nl-logo.jpg">
            <a:hlinkClick r:id="rId2"/>
          </p:cNvPr>
          <p:cNvPicPr>
            <a:picLocks noChangeAspect="1" noChangeArrowheads="1"/>
          </p:cNvPicPr>
          <p:nvPr userDrawn="1"/>
        </p:nvPicPr>
        <p:blipFill>
          <a:blip r:embed="rId3"/>
          <a:srcRect/>
          <a:stretch>
            <a:fillRect/>
          </a:stretch>
        </p:blipFill>
        <p:spPr bwMode="auto">
          <a:xfrm>
            <a:off x="13734" y="6432069"/>
            <a:ext cx="1811336" cy="414820"/>
          </a:xfrm>
          <a:prstGeom prst="rect">
            <a:avLst/>
          </a:prstGeom>
          <a:noFill/>
        </p:spPr>
      </p:pic>
      <p:pic>
        <p:nvPicPr>
          <p:cNvPr id="7" name="Picture 4" descr="http://plan-egezondheid.be.178-208-48-194.yoolspreview.be/wp-content/uploads/fr-logo.jpg">
            <a:hlinkClick r:id="rId2"/>
          </p:cNvPr>
          <p:cNvPicPr>
            <a:picLocks noChangeAspect="1" noChangeArrowheads="1"/>
          </p:cNvPicPr>
          <p:nvPr userDrawn="1"/>
        </p:nvPicPr>
        <p:blipFill>
          <a:blip r:embed="rId4"/>
          <a:srcRect/>
          <a:stretch>
            <a:fillRect/>
          </a:stretch>
        </p:blipFill>
        <p:spPr bwMode="auto">
          <a:xfrm>
            <a:off x="8088272" y="6432068"/>
            <a:ext cx="1811336" cy="414821"/>
          </a:xfrm>
          <a:prstGeom prst="rect">
            <a:avLst/>
          </a:prstGeom>
          <a:noFill/>
        </p:spPr>
      </p:pic>
    </p:spTree>
    <p:extLst>
      <p:ext uri="{BB962C8B-B14F-4D97-AF65-F5344CB8AC3E}">
        <p14:creationId xmlns:p14="http://schemas.microsoft.com/office/powerpoint/2010/main" val="4136066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p>
            <a:r>
              <a:rPr lang="en-US" dirty="0" smtClean="0"/>
              <a:t>Click to edit Master title style</a:t>
            </a:r>
            <a:endParaRPr lang="fr-BE" dirty="0"/>
          </a:p>
        </p:txBody>
      </p:sp>
      <p:sp>
        <p:nvSpPr>
          <p:cNvPr id="3" name="Content Placeholder 2"/>
          <p:cNvSpPr>
            <a:spLocks noGrp="1"/>
          </p:cNvSpPr>
          <p:nvPr>
            <p:ph idx="1" hasCustomPrompt="1"/>
          </p:nvPr>
        </p:nvSpPr>
        <p:spPr>
          <a:xfrm>
            <a:off x="495300" y="1052736"/>
            <a:ext cx="8915400" cy="5256584"/>
          </a:xfrm>
          <a:prstGeom prst="rect">
            <a:avLst/>
          </a:prstGeom>
        </p:spPr>
        <p:txBody>
          <a:bodyPr/>
          <a:lstStyle>
            <a:lvl2pPr>
              <a:defRPr/>
            </a:lvl2pPr>
            <a:lvl3pPr>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7" name="Date Placeholder 3"/>
          <p:cNvSpPr>
            <a:spLocks noGrp="1"/>
          </p:cNvSpPr>
          <p:nvPr>
            <p:ph type="dt" sz="half" idx="2"/>
          </p:nvPr>
        </p:nvSpPr>
        <p:spPr>
          <a:xfrm>
            <a:off x="495300" y="644826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dirty="0"/>
          </a:p>
        </p:txBody>
      </p:sp>
      <p:sp>
        <p:nvSpPr>
          <p:cNvPr id="8"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4285088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lvl1pPr>
              <a:defRPr>
                <a:solidFill>
                  <a:srgbClr val="77C9F2"/>
                </a:solidFill>
              </a:defRPr>
            </a:lvl1pPr>
          </a:lstStyle>
          <a:p>
            <a:r>
              <a:rPr lang="en-US" dirty="0" smtClean="0"/>
              <a:t>Click to edit Master title style</a:t>
            </a:r>
            <a:endParaRPr lang="fr-BE" dirty="0"/>
          </a:p>
        </p:txBody>
      </p:sp>
      <p:sp>
        <p:nvSpPr>
          <p:cNvPr id="3" name="Text Placeholder 2"/>
          <p:cNvSpPr>
            <a:spLocks noGrp="1"/>
          </p:cNvSpPr>
          <p:nvPr>
            <p:ph type="body" idx="1"/>
          </p:nvPr>
        </p:nvSpPr>
        <p:spPr>
          <a:xfrm>
            <a:off x="272480" y="937830"/>
            <a:ext cx="4599690" cy="505146"/>
          </a:xfrm>
          <a:prstGeom prst="rect">
            <a:avLst/>
          </a:prstGeom>
        </p:spPr>
        <p:txBody>
          <a:bodyPr anchor="b"/>
          <a:lstStyle>
            <a:lvl1pPr marL="0" indent="0">
              <a:buNone/>
              <a:defRPr sz="2400" b="1"/>
            </a:lvl1pPr>
            <a:lvl2pPr marL="457192" indent="0">
              <a:buNone/>
              <a:defRPr sz="2000" b="1"/>
            </a:lvl2pPr>
            <a:lvl3pPr marL="914384" indent="0">
              <a:buNone/>
              <a:defRPr sz="1800" b="1"/>
            </a:lvl3pPr>
            <a:lvl4pPr marL="1371577" indent="0">
              <a:buNone/>
              <a:defRPr sz="1600" b="1"/>
            </a:lvl4pPr>
            <a:lvl5pPr marL="1828767" indent="0">
              <a:buNone/>
              <a:defRPr sz="1600" b="1"/>
            </a:lvl5pPr>
            <a:lvl6pPr marL="2285961" indent="0">
              <a:buNone/>
              <a:defRPr sz="1600" b="1"/>
            </a:lvl6pPr>
            <a:lvl7pPr marL="2743152" indent="0">
              <a:buNone/>
              <a:defRPr sz="1600" b="1"/>
            </a:lvl7pPr>
            <a:lvl8pPr marL="3200343" indent="0">
              <a:buNone/>
              <a:defRPr sz="1600" b="1"/>
            </a:lvl8pPr>
            <a:lvl9pPr marL="3657537" indent="0">
              <a:buNone/>
              <a:defRPr sz="1600" b="1"/>
            </a:lvl9pPr>
          </a:lstStyle>
          <a:p>
            <a:pPr lvl="0"/>
            <a:r>
              <a:rPr lang="en-US" smtClean="0"/>
              <a:t>Click to edit Master text styles</a:t>
            </a:r>
          </a:p>
        </p:txBody>
      </p:sp>
      <p:sp>
        <p:nvSpPr>
          <p:cNvPr id="4" name="Content Placeholder 3"/>
          <p:cNvSpPr>
            <a:spLocks noGrp="1"/>
          </p:cNvSpPr>
          <p:nvPr>
            <p:ph sz="half" idx="2" hasCustomPrompt="1"/>
          </p:nvPr>
        </p:nvSpPr>
        <p:spPr>
          <a:xfrm>
            <a:off x="272480" y="1481263"/>
            <a:ext cx="4599690" cy="4828061"/>
          </a:xfrm>
          <a:prstGeom prst="rect">
            <a:avLst/>
          </a:prstGeom>
        </p:spPr>
        <p:txBody>
          <a:bodyPr/>
          <a:lstStyle>
            <a:lvl1pPr>
              <a:defRPr sz="2400"/>
            </a:lvl1pPr>
            <a:lvl2pPr>
              <a:spcBef>
                <a:spcPts val="600"/>
              </a:spcBef>
              <a:defRPr sz="2000"/>
            </a:lvl2pPr>
            <a:lvl3pPr>
              <a:spcBef>
                <a:spcPts val="600"/>
              </a:spcBef>
              <a:defRPr sz="1800"/>
            </a:lvl3pPr>
            <a:lvl4pPr>
              <a:spcBef>
                <a:spcPts val="600"/>
              </a:spcBef>
              <a:defRPr sz="1600"/>
            </a:lvl4pPr>
            <a:lvl5pPr>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5" name="Text Placeholder 4"/>
          <p:cNvSpPr>
            <a:spLocks noGrp="1"/>
          </p:cNvSpPr>
          <p:nvPr>
            <p:ph type="body" sz="quarter" idx="3"/>
          </p:nvPr>
        </p:nvSpPr>
        <p:spPr>
          <a:xfrm>
            <a:off x="5032114" y="937830"/>
            <a:ext cx="4601410" cy="505146"/>
          </a:xfrm>
          <a:prstGeom prst="rect">
            <a:avLst/>
          </a:prstGeom>
        </p:spPr>
        <p:txBody>
          <a:bodyPr anchor="b"/>
          <a:lstStyle>
            <a:lvl1pPr marL="0" indent="0">
              <a:buNone/>
              <a:defRPr sz="2400" b="1"/>
            </a:lvl1pPr>
            <a:lvl2pPr marL="457192" indent="0">
              <a:buNone/>
              <a:defRPr sz="2000" b="1"/>
            </a:lvl2pPr>
            <a:lvl3pPr marL="914384" indent="0">
              <a:buNone/>
              <a:defRPr sz="1800" b="1"/>
            </a:lvl3pPr>
            <a:lvl4pPr marL="1371577" indent="0">
              <a:buNone/>
              <a:defRPr sz="1600" b="1"/>
            </a:lvl4pPr>
            <a:lvl5pPr marL="1828767" indent="0">
              <a:buNone/>
              <a:defRPr sz="1600" b="1"/>
            </a:lvl5pPr>
            <a:lvl6pPr marL="2285961" indent="0">
              <a:buNone/>
              <a:defRPr sz="1600" b="1"/>
            </a:lvl6pPr>
            <a:lvl7pPr marL="2743152" indent="0">
              <a:buNone/>
              <a:defRPr sz="1600" b="1"/>
            </a:lvl7pPr>
            <a:lvl8pPr marL="3200343" indent="0">
              <a:buNone/>
              <a:defRPr sz="1600" b="1"/>
            </a:lvl8pPr>
            <a:lvl9pPr marL="3657537" indent="0">
              <a:buNone/>
              <a:defRPr sz="1600" b="1"/>
            </a:lvl9pPr>
          </a:lstStyle>
          <a:p>
            <a:pPr lvl="0"/>
            <a:r>
              <a:rPr lang="en-US" dirty="0" smtClean="0"/>
              <a:t>Click to edit Master text styles</a:t>
            </a:r>
          </a:p>
        </p:txBody>
      </p:sp>
      <p:sp>
        <p:nvSpPr>
          <p:cNvPr id="6" name="Content Placeholder 5"/>
          <p:cNvSpPr>
            <a:spLocks noGrp="1"/>
          </p:cNvSpPr>
          <p:nvPr>
            <p:ph sz="quarter" idx="4" hasCustomPrompt="1"/>
          </p:nvPr>
        </p:nvSpPr>
        <p:spPr>
          <a:xfrm>
            <a:off x="5032114" y="1482606"/>
            <a:ext cx="4601410" cy="4815831"/>
          </a:xfrm>
          <a:prstGeom prst="rect">
            <a:avLst/>
          </a:prstGeom>
        </p:spPr>
        <p:txBody>
          <a:bodyPr/>
          <a:lstStyle>
            <a:lvl1pPr>
              <a:defRPr sz="2400"/>
            </a:lvl1pPr>
            <a:lvl2pPr>
              <a:spcBef>
                <a:spcPts val="600"/>
              </a:spcBef>
              <a:defRPr sz="2000"/>
            </a:lvl2pPr>
            <a:lvl3pPr>
              <a:spcBef>
                <a:spcPts val="600"/>
              </a:spcBef>
              <a:defRPr sz="1800"/>
            </a:lvl3pPr>
            <a:lvl4pPr>
              <a:spcBef>
                <a:spcPts val="600"/>
              </a:spcBef>
              <a:defRPr sz="1600"/>
            </a:lvl4pPr>
            <a:lvl5pPr>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10"/>
          </p:nvPr>
        </p:nvSpPr>
        <p:spPr>
          <a:xfrm>
            <a:off x="495300" y="644826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dirty="0"/>
          </a:p>
        </p:txBody>
      </p:sp>
      <p:sp>
        <p:nvSpPr>
          <p:cNvPr id="11" name="Slide Number Placeholder 5"/>
          <p:cNvSpPr>
            <a:spLocks noGrp="1"/>
          </p:cNvSpPr>
          <p:nvPr>
            <p:ph type="sldNum" sz="quarter" idx="11"/>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866617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lvl1pPr>
              <a:defRPr>
                <a:solidFill>
                  <a:srgbClr val="77C9F2"/>
                </a:solidFill>
              </a:defRPr>
            </a:lvl1pPr>
          </a:lstStyle>
          <a:p>
            <a:r>
              <a:rPr lang="en-US" dirty="0" smtClean="0"/>
              <a:t>Click to edit Master title style</a:t>
            </a:r>
            <a:endParaRPr lang="fr-BE" dirty="0"/>
          </a:p>
        </p:txBody>
      </p:sp>
      <p:sp>
        <p:nvSpPr>
          <p:cNvPr id="6" name="Date Placeholder 3"/>
          <p:cNvSpPr>
            <a:spLocks noGrp="1"/>
          </p:cNvSpPr>
          <p:nvPr>
            <p:ph type="dt" sz="half" idx="2"/>
          </p:nvPr>
        </p:nvSpPr>
        <p:spPr>
          <a:xfrm>
            <a:off x="495300" y="644826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dirty="0"/>
          </a:p>
        </p:txBody>
      </p:sp>
      <p:sp>
        <p:nvSpPr>
          <p:cNvPr id="7"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11599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443236" y="1387227"/>
            <a:ext cx="4524132" cy="4176122"/>
          </a:xfrm>
          <a:prstGeom prst="rect">
            <a:avLst/>
          </a:prstGeom>
          <a:solidFill>
            <a:srgbClr val="525252"/>
          </a:solidFill>
          <a:ln>
            <a:noFill/>
          </a:ln>
        </p:spPr>
      </p:pic>
      <p:grpSp>
        <p:nvGrpSpPr>
          <p:cNvPr id="6" name="Group 11"/>
          <p:cNvGrpSpPr>
            <a:grpSpLocks/>
          </p:cNvGrpSpPr>
          <p:nvPr userDrawn="1"/>
        </p:nvGrpSpPr>
        <p:grpSpPr bwMode="auto">
          <a:xfrm>
            <a:off x="4967430" y="2132862"/>
            <a:ext cx="4624520" cy="2800767"/>
            <a:chOff x="4406900" y="2676525"/>
            <a:chExt cx="4268788" cy="2802021"/>
          </a:xfrm>
        </p:grpSpPr>
        <p:pic>
          <p:nvPicPr>
            <p:cNvPr id="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https://www.ksz.fgov.be</a:t>
              </a:r>
            </a:p>
            <a:p>
              <a:pPr>
                <a:defRPr/>
              </a:pPr>
              <a:r>
                <a:rPr lang="fr-BE" altLang="en-US" sz="1600" dirty="0" smtClean="0">
                  <a:latin typeface="+mn-lt"/>
                  <a:cs typeface="Arial" pitchFamily="34" charset="0"/>
                  <a:sym typeface="Arial" pitchFamily="34" charset="0"/>
                </a:rPr>
                <a:t>https://www.frankrobben.be</a:t>
              </a:r>
              <a:endParaRPr lang="fr-BE" altLang="en-US" sz="1600" dirty="0" smtClean="0">
                <a:latin typeface="+mn-lt"/>
                <a:cs typeface="Arial" pitchFamily="34" charset="0"/>
              </a:endParaRPr>
            </a:p>
          </p:txBody>
        </p:sp>
      </p:grpSp>
    </p:spTree>
    <p:extLst>
      <p:ext uri="{BB962C8B-B14F-4D97-AF65-F5344CB8AC3E}">
        <p14:creationId xmlns:p14="http://schemas.microsoft.com/office/powerpoint/2010/main" val="3217516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7380" y="1265211"/>
            <a:ext cx="8420100" cy="1470025"/>
          </a:xfrm>
          <a:prstGeom prst="rect">
            <a:avLst/>
          </a:prstGeom>
        </p:spPr>
        <p:txBody>
          <a:bodyPr/>
          <a:lstStyle>
            <a:lvl1pPr algn="ctr">
              <a:defRPr>
                <a:solidFill>
                  <a:srgbClr val="77C9F2"/>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2031961" y="2774425"/>
            <a:ext cx="69342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smtClean="0"/>
              <a:t>Click to edit Master subtitle style</a:t>
            </a:r>
            <a:endParaRPr lang="fr-BE" dirty="0"/>
          </a:p>
        </p:txBody>
      </p:sp>
      <p:grpSp>
        <p:nvGrpSpPr>
          <p:cNvPr id="6" name="Group 11"/>
          <p:cNvGrpSpPr>
            <a:grpSpLocks/>
          </p:cNvGrpSpPr>
          <p:nvPr userDrawn="1"/>
        </p:nvGrpSpPr>
        <p:grpSpPr bwMode="auto">
          <a:xfrm>
            <a:off x="5499061" y="3068966"/>
            <a:ext cx="4624520" cy="2800767"/>
            <a:chOff x="4406900" y="2676525"/>
            <a:chExt cx="4268788"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https://www.ksz.fgov.be</a:t>
              </a:r>
            </a:p>
            <a:p>
              <a:pPr>
                <a:defRPr/>
              </a:pPr>
              <a:r>
                <a:rPr lang="fr-BE" altLang="en-US" sz="1600" dirty="0" smtClean="0">
                  <a:latin typeface="+mn-lt"/>
                  <a:cs typeface="Arial" pitchFamily="34" charset="0"/>
                  <a:sym typeface="Arial" pitchFamily="34" charset="0"/>
                </a:rPr>
                <a:t>https://www.frankrobben.be</a:t>
              </a:r>
              <a:endParaRPr lang="fr-BE" altLang="en-US" sz="1600" dirty="0" smtClean="0">
                <a:latin typeface="+mn-lt"/>
                <a:cs typeface="Arial" pitchFamily="34" charset="0"/>
              </a:endParaRPr>
            </a:p>
          </p:txBody>
        </p:sp>
      </p:grpSp>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r="77950" b="92280"/>
          <a:stretch/>
        </p:blipFill>
        <p:spPr>
          <a:xfrm>
            <a:off x="7371273" y="6326668"/>
            <a:ext cx="2184243" cy="531341"/>
          </a:xfrm>
          <a:prstGeom prst="rect">
            <a:avLst/>
          </a:prstGeom>
        </p:spPr>
      </p:pic>
    </p:spTree>
    <p:extLst>
      <p:ext uri="{BB962C8B-B14F-4D97-AF65-F5344CB8AC3E}">
        <p14:creationId xmlns:p14="http://schemas.microsoft.com/office/powerpoint/2010/main" val="1352227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p>
            <a:r>
              <a:rPr lang="en-US" dirty="0" smtClean="0"/>
              <a:t>Click to edit Master title style</a:t>
            </a:r>
            <a:endParaRPr lang="fr-BE" dirty="0"/>
          </a:p>
        </p:txBody>
      </p:sp>
      <p:sp>
        <p:nvSpPr>
          <p:cNvPr id="3" name="Content Placeholder 2"/>
          <p:cNvSpPr>
            <a:spLocks noGrp="1"/>
          </p:cNvSpPr>
          <p:nvPr>
            <p:ph idx="1" hasCustomPrompt="1"/>
          </p:nvPr>
        </p:nvSpPr>
        <p:spPr>
          <a:xfrm>
            <a:off x="495300" y="1052736"/>
            <a:ext cx="8915400" cy="5256584"/>
          </a:xfrm>
          <a:prstGeom prst="rect">
            <a:avLst/>
          </a:prstGeom>
        </p:spPr>
        <p:txBody>
          <a:bodyPr/>
          <a:lstStyle>
            <a:lvl2pPr>
              <a:defRPr/>
            </a:lvl2pPr>
            <a:lvl3pPr>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8"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12611752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lvl1pPr>
              <a:defRPr>
                <a:solidFill>
                  <a:srgbClr val="77C9F2"/>
                </a:solidFill>
              </a:defRPr>
            </a:lvl1pPr>
          </a:lstStyle>
          <a:p>
            <a:r>
              <a:rPr lang="en-US" dirty="0" smtClean="0"/>
              <a:t>Click to edit Master title style</a:t>
            </a:r>
            <a:endParaRPr lang="fr-BE" dirty="0"/>
          </a:p>
        </p:txBody>
      </p:sp>
      <p:sp>
        <p:nvSpPr>
          <p:cNvPr id="3" name="Text Placeholder 2"/>
          <p:cNvSpPr>
            <a:spLocks noGrp="1"/>
          </p:cNvSpPr>
          <p:nvPr>
            <p:ph type="body" idx="1"/>
          </p:nvPr>
        </p:nvSpPr>
        <p:spPr>
          <a:xfrm>
            <a:off x="272480" y="937830"/>
            <a:ext cx="4599690" cy="505146"/>
          </a:xfrm>
          <a:prstGeom prst="rect">
            <a:avLst/>
          </a:prstGeom>
        </p:spPr>
        <p:txBody>
          <a:bodyPr anchor="b"/>
          <a:lstStyle>
            <a:lvl1pPr marL="0" indent="0">
              <a:buNone/>
              <a:defRPr sz="2400" b="1"/>
            </a:lvl1pPr>
            <a:lvl2pPr marL="457192" indent="0">
              <a:buNone/>
              <a:defRPr sz="2000" b="1"/>
            </a:lvl2pPr>
            <a:lvl3pPr marL="914384" indent="0">
              <a:buNone/>
              <a:defRPr sz="1800" b="1"/>
            </a:lvl3pPr>
            <a:lvl4pPr marL="1371577" indent="0">
              <a:buNone/>
              <a:defRPr sz="1600" b="1"/>
            </a:lvl4pPr>
            <a:lvl5pPr marL="1828767" indent="0">
              <a:buNone/>
              <a:defRPr sz="1600" b="1"/>
            </a:lvl5pPr>
            <a:lvl6pPr marL="2285961" indent="0">
              <a:buNone/>
              <a:defRPr sz="1600" b="1"/>
            </a:lvl6pPr>
            <a:lvl7pPr marL="2743152" indent="0">
              <a:buNone/>
              <a:defRPr sz="1600" b="1"/>
            </a:lvl7pPr>
            <a:lvl8pPr marL="3200343" indent="0">
              <a:buNone/>
              <a:defRPr sz="1600" b="1"/>
            </a:lvl8pPr>
            <a:lvl9pPr marL="3657537" indent="0">
              <a:buNone/>
              <a:defRPr sz="1600" b="1"/>
            </a:lvl9pPr>
          </a:lstStyle>
          <a:p>
            <a:pPr lvl="0"/>
            <a:r>
              <a:rPr lang="en-US" smtClean="0"/>
              <a:t>Click to edit Master text styles</a:t>
            </a:r>
          </a:p>
        </p:txBody>
      </p:sp>
      <p:sp>
        <p:nvSpPr>
          <p:cNvPr id="4" name="Content Placeholder 3"/>
          <p:cNvSpPr>
            <a:spLocks noGrp="1"/>
          </p:cNvSpPr>
          <p:nvPr>
            <p:ph sz="half" idx="2" hasCustomPrompt="1"/>
          </p:nvPr>
        </p:nvSpPr>
        <p:spPr>
          <a:xfrm>
            <a:off x="272480" y="1481263"/>
            <a:ext cx="4599690" cy="4828061"/>
          </a:xfrm>
          <a:prstGeom prst="rect">
            <a:avLst/>
          </a:prstGeom>
        </p:spPr>
        <p:txBody>
          <a:bodyPr/>
          <a:lstStyle>
            <a:lvl1pPr>
              <a:defRPr sz="2400"/>
            </a:lvl1pPr>
            <a:lvl2pPr>
              <a:spcBef>
                <a:spcPts val="600"/>
              </a:spcBef>
              <a:defRPr sz="2000"/>
            </a:lvl2pPr>
            <a:lvl3pPr>
              <a:spcBef>
                <a:spcPts val="600"/>
              </a:spcBef>
              <a:defRPr sz="1800"/>
            </a:lvl3pPr>
            <a:lvl4pPr>
              <a:spcBef>
                <a:spcPts val="600"/>
              </a:spcBef>
              <a:defRPr sz="1600"/>
            </a:lvl4pPr>
            <a:lvl5pPr>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5" name="Text Placeholder 4"/>
          <p:cNvSpPr>
            <a:spLocks noGrp="1"/>
          </p:cNvSpPr>
          <p:nvPr>
            <p:ph type="body" sz="quarter" idx="3"/>
          </p:nvPr>
        </p:nvSpPr>
        <p:spPr>
          <a:xfrm>
            <a:off x="5032114" y="937830"/>
            <a:ext cx="4601410" cy="505146"/>
          </a:xfrm>
          <a:prstGeom prst="rect">
            <a:avLst/>
          </a:prstGeom>
        </p:spPr>
        <p:txBody>
          <a:bodyPr anchor="b"/>
          <a:lstStyle>
            <a:lvl1pPr marL="0" indent="0">
              <a:buNone/>
              <a:defRPr sz="2400" b="1"/>
            </a:lvl1pPr>
            <a:lvl2pPr marL="457192" indent="0">
              <a:buNone/>
              <a:defRPr sz="2000" b="1"/>
            </a:lvl2pPr>
            <a:lvl3pPr marL="914384" indent="0">
              <a:buNone/>
              <a:defRPr sz="1800" b="1"/>
            </a:lvl3pPr>
            <a:lvl4pPr marL="1371577" indent="0">
              <a:buNone/>
              <a:defRPr sz="1600" b="1"/>
            </a:lvl4pPr>
            <a:lvl5pPr marL="1828767" indent="0">
              <a:buNone/>
              <a:defRPr sz="1600" b="1"/>
            </a:lvl5pPr>
            <a:lvl6pPr marL="2285961" indent="0">
              <a:buNone/>
              <a:defRPr sz="1600" b="1"/>
            </a:lvl6pPr>
            <a:lvl7pPr marL="2743152" indent="0">
              <a:buNone/>
              <a:defRPr sz="1600" b="1"/>
            </a:lvl7pPr>
            <a:lvl8pPr marL="3200343" indent="0">
              <a:buNone/>
              <a:defRPr sz="1600" b="1"/>
            </a:lvl8pPr>
            <a:lvl9pPr marL="3657537" indent="0">
              <a:buNone/>
              <a:defRPr sz="1600" b="1"/>
            </a:lvl9pPr>
          </a:lstStyle>
          <a:p>
            <a:pPr lvl="0"/>
            <a:r>
              <a:rPr lang="en-US" dirty="0" smtClean="0"/>
              <a:t>Click to edit Master text styles</a:t>
            </a:r>
          </a:p>
        </p:txBody>
      </p:sp>
      <p:sp>
        <p:nvSpPr>
          <p:cNvPr id="6" name="Content Placeholder 5"/>
          <p:cNvSpPr>
            <a:spLocks noGrp="1"/>
          </p:cNvSpPr>
          <p:nvPr>
            <p:ph sz="quarter" idx="4" hasCustomPrompt="1"/>
          </p:nvPr>
        </p:nvSpPr>
        <p:spPr>
          <a:xfrm>
            <a:off x="5032114" y="1482606"/>
            <a:ext cx="4601410" cy="4815831"/>
          </a:xfrm>
          <a:prstGeom prst="rect">
            <a:avLst/>
          </a:prstGeom>
        </p:spPr>
        <p:txBody>
          <a:bodyPr/>
          <a:lstStyle>
            <a:lvl1pPr>
              <a:defRPr sz="2400"/>
            </a:lvl1pPr>
            <a:lvl2pPr>
              <a:spcBef>
                <a:spcPts val="600"/>
              </a:spcBef>
              <a:defRPr sz="2000"/>
            </a:lvl2pPr>
            <a:lvl3pPr>
              <a:spcBef>
                <a:spcPts val="600"/>
              </a:spcBef>
              <a:defRPr sz="1800"/>
            </a:lvl3pPr>
            <a:lvl4pPr>
              <a:spcBef>
                <a:spcPts val="600"/>
              </a:spcBef>
              <a:defRPr sz="1600"/>
            </a:lvl4pPr>
            <a:lvl5pPr>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11"/>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686218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lvl1pPr>
              <a:defRPr>
                <a:solidFill>
                  <a:srgbClr val="77C9F2"/>
                </a:solidFill>
              </a:defRPr>
            </a:lvl1pPr>
          </a:lstStyle>
          <a:p>
            <a:r>
              <a:rPr lang="en-US" dirty="0" smtClean="0"/>
              <a:t>Click to edit Master title style</a:t>
            </a:r>
            <a:endParaRPr lang="fr-BE" dirty="0"/>
          </a:p>
        </p:txBody>
      </p:sp>
      <p:sp>
        <p:nvSpPr>
          <p:cNvPr id="7"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8383339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0" y="0"/>
            <a:ext cx="9906000"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495300" y="1052738"/>
            <a:ext cx="8915400" cy="52274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2"/>
          </p:nvPr>
        </p:nvSpPr>
        <p:spPr>
          <a:xfrm>
            <a:off x="495300" y="644826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dirty="0"/>
          </a:p>
        </p:txBody>
      </p:sp>
      <p:sp>
        <p:nvSpPr>
          <p:cNvPr id="11"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7" name="Straight Connector 6"/>
          <p:cNvCxnSpPr/>
          <p:nvPr userDrawn="1"/>
        </p:nvCxnSpPr>
        <p:spPr>
          <a:xfrm>
            <a:off x="0" y="908720"/>
            <a:ext cx="9906000" cy="0"/>
          </a:xfrm>
          <a:prstGeom prst="line">
            <a:avLst/>
          </a:prstGeom>
          <a:ln w="19050">
            <a:solidFill>
              <a:srgbClr val="77C9F2"/>
            </a:solidFill>
          </a:ln>
        </p:spPr>
        <p:style>
          <a:lnRef idx="1">
            <a:schemeClr val="accent5"/>
          </a:lnRef>
          <a:fillRef idx="0">
            <a:schemeClr val="accent5"/>
          </a:fillRef>
          <a:effectRef idx="0">
            <a:schemeClr val="accent5"/>
          </a:effectRef>
          <a:fontRef idx="minor">
            <a:schemeClr val="tx1"/>
          </a:fontRef>
        </p:style>
      </p:cxnSp>
      <p:pic>
        <p:nvPicPr>
          <p:cNvPr id="12" name="Picture 11"/>
          <p:cNvPicPr>
            <a:picLocks noChangeAspect="1"/>
          </p:cNvPicPr>
          <p:nvPr userDrawn="1"/>
        </p:nvPicPr>
        <p:blipFill rotWithShape="1">
          <a:blip r:embed="rId7">
            <a:extLst>
              <a:ext uri="{28A0092B-C50C-407E-A947-70E740481C1C}">
                <a14:useLocalDpi xmlns:a14="http://schemas.microsoft.com/office/drawing/2010/main" val="0"/>
              </a:ext>
            </a:extLst>
          </a:blip>
          <a:srcRect r="77950" b="92280"/>
          <a:stretch/>
        </p:blipFill>
        <p:spPr>
          <a:xfrm>
            <a:off x="7371273" y="6326668"/>
            <a:ext cx="2184243" cy="531341"/>
          </a:xfrm>
          <a:prstGeom prst="rect">
            <a:avLst/>
          </a:prstGeom>
        </p:spPr>
      </p:pic>
    </p:spTree>
    <p:extLst>
      <p:ext uri="{BB962C8B-B14F-4D97-AF65-F5344CB8AC3E}">
        <p14:creationId xmlns:p14="http://schemas.microsoft.com/office/powerpoint/2010/main" val="420627470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5" r:id="rId3"/>
    <p:sldLayoutId id="2147483676" r:id="rId4"/>
    <p:sldLayoutId id="2147483682" r:id="rId5"/>
  </p:sldLayoutIdLst>
  <p:hf hdr="0" ftr="0" dt="0"/>
  <p:txStyles>
    <p:titleStyle>
      <a:lvl1pPr algn="ctr" defTabSz="914384" rtl="0" eaLnBrk="1" latinLnBrk="0" hangingPunct="1">
        <a:spcBef>
          <a:spcPct val="0"/>
        </a:spcBef>
        <a:buNone/>
        <a:defRPr sz="3599" kern="1200">
          <a:solidFill>
            <a:srgbClr val="77C9F2"/>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0" y="0"/>
            <a:ext cx="9906000"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495300" y="1052738"/>
            <a:ext cx="8915400" cy="52274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7" name="Straight Connector 6"/>
          <p:cNvCxnSpPr/>
          <p:nvPr userDrawn="1"/>
        </p:nvCxnSpPr>
        <p:spPr>
          <a:xfrm>
            <a:off x="0" y="908720"/>
            <a:ext cx="9906000" cy="0"/>
          </a:xfrm>
          <a:prstGeom prst="line">
            <a:avLst/>
          </a:prstGeom>
          <a:ln w="19050">
            <a:solidFill>
              <a:srgbClr val="77C9F2"/>
            </a:solidFill>
          </a:ln>
        </p:spPr>
        <p:style>
          <a:lnRef idx="1">
            <a:schemeClr val="accent5"/>
          </a:lnRef>
          <a:fillRef idx="0">
            <a:schemeClr val="accent5"/>
          </a:fillRef>
          <a:effectRef idx="0">
            <a:schemeClr val="accent5"/>
          </a:effectRef>
          <a:fontRef idx="minor">
            <a:schemeClr val="tx1"/>
          </a:fontRef>
        </p:style>
      </p:cxnSp>
      <p:pic>
        <p:nvPicPr>
          <p:cNvPr id="13" name="Picture 12"/>
          <p:cNvPicPr>
            <a:picLocks noChangeAspect="1"/>
          </p:cNvPicPr>
          <p:nvPr userDrawn="1"/>
        </p:nvPicPr>
        <p:blipFill rotWithShape="1">
          <a:blip r:embed="rId9">
            <a:extLst>
              <a:ext uri="{28A0092B-C50C-407E-A947-70E740481C1C}">
                <a14:useLocalDpi xmlns:a14="http://schemas.microsoft.com/office/drawing/2010/main" val="0"/>
              </a:ext>
            </a:extLst>
          </a:blip>
          <a:srcRect r="77950" b="92280"/>
          <a:stretch/>
        </p:blipFill>
        <p:spPr>
          <a:xfrm>
            <a:off x="7371273" y="6326668"/>
            <a:ext cx="2184243" cy="531341"/>
          </a:xfrm>
          <a:prstGeom prst="rect">
            <a:avLst/>
          </a:prstGeom>
        </p:spPr>
      </p:pic>
    </p:spTree>
    <p:extLst>
      <p:ext uri="{BB962C8B-B14F-4D97-AF65-F5344CB8AC3E}">
        <p14:creationId xmlns:p14="http://schemas.microsoft.com/office/powerpoint/2010/main" val="169377524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95" r:id="rId5"/>
    <p:sldLayoutId id="2147483688" r:id="rId6"/>
    <p:sldLayoutId id="2147483692" r:id="rId7"/>
  </p:sldLayoutIdLst>
  <p:timing>
    <p:tnLst>
      <p:par>
        <p:cTn id="1" dur="indefinite" restart="never" nodeType="tmRoot"/>
      </p:par>
    </p:tnLst>
  </p:timing>
  <p:hf hdr="0" ftr="0" dt="0"/>
  <p:txStyles>
    <p:titleStyle>
      <a:lvl1pPr algn="ctr" defTabSz="914384" rtl="0" eaLnBrk="1" latinLnBrk="0" hangingPunct="1">
        <a:spcBef>
          <a:spcPct val="0"/>
        </a:spcBef>
        <a:buNone/>
        <a:defRPr sz="3599" kern="1200">
          <a:solidFill>
            <a:srgbClr val="77C9F2"/>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mhealthbelgium.be/"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jp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jpg"/><Relationship Id="rId11" Type="http://schemas.openxmlformats.org/officeDocument/2006/relationships/image" Target="../media/image57.jp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8504" y="1556792"/>
            <a:ext cx="8948148" cy="1470025"/>
          </a:xfrm>
        </p:spPr>
        <p:txBody>
          <a:bodyPr>
            <a:noAutofit/>
          </a:bodyPr>
          <a:lstStyle/>
          <a:p>
            <a:r>
              <a:rPr lang="nl-BE" sz="4800" dirty="0" smtClean="0"/>
              <a:t>Wat is er gerealiseerd van de </a:t>
            </a:r>
            <a:r>
              <a:rPr lang="nl-BE" sz="4800" dirty="0" err="1" smtClean="0"/>
              <a:t>roadmap</a:t>
            </a:r>
            <a:r>
              <a:rPr lang="nl-BE" sz="4800" dirty="0" smtClean="0"/>
              <a:t> </a:t>
            </a:r>
            <a:r>
              <a:rPr lang="nl-BE" sz="4800" dirty="0" err="1" smtClean="0"/>
              <a:t>eGezondheid</a:t>
            </a:r>
            <a:r>
              <a:rPr lang="nl-BE" sz="4800" dirty="0" smtClean="0"/>
              <a:t> 2.0 ?</a:t>
            </a:r>
            <a:endParaRPr lang="nl-BE" sz="4800" dirty="0"/>
          </a:p>
        </p:txBody>
      </p:sp>
    </p:spTree>
    <p:extLst>
      <p:ext uri="{BB962C8B-B14F-4D97-AF65-F5344CB8AC3E}">
        <p14:creationId xmlns:p14="http://schemas.microsoft.com/office/powerpoint/2010/main" val="722710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Gegevensdelingsakkoord</a:t>
            </a:r>
            <a:endParaRPr lang="fr-BE" dirty="0"/>
          </a:p>
        </p:txBody>
      </p:sp>
      <p:sp>
        <p:nvSpPr>
          <p:cNvPr id="3" name="Content Placeholder 2"/>
          <p:cNvSpPr>
            <a:spLocks noGrp="1"/>
          </p:cNvSpPr>
          <p:nvPr>
            <p:ph idx="1"/>
          </p:nvPr>
        </p:nvSpPr>
        <p:spPr/>
        <p:txBody>
          <a:bodyPr/>
          <a:lstStyle/>
          <a:p>
            <a:pPr lvl="2"/>
            <a:endParaRPr lang="fr-BE" smtClean="0"/>
          </a:p>
          <a:p>
            <a:pPr lvl="2"/>
            <a:endParaRPr lang="fr-BE" smtClean="0"/>
          </a:p>
          <a:p>
            <a:pPr lvl="2"/>
            <a:endParaRPr lang="fr-BE" smtClean="0"/>
          </a:p>
          <a:p>
            <a:endParaRPr lang="fr-BE" dirty="0" smtClean="0"/>
          </a:p>
        </p:txBody>
      </p:sp>
      <p:pic>
        <p:nvPicPr>
          <p:cNvPr id="5" name="Picture 4"/>
          <p:cNvPicPr>
            <a:picLocks noChangeAspect="1"/>
          </p:cNvPicPr>
          <p:nvPr/>
        </p:nvPicPr>
        <p:blipFill>
          <a:blip r:embed="rId3"/>
          <a:stretch>
            <a:fillRect/>
          </a:stretch>
        </p:blipFill>
        <p:spPr>
          <a:xfrm>
            <a:off x="1208585" y="1124744"/>
            <a:ext cx="7631429" cy="4974190"/>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10</a:t>
            </a:fld>
            <a:r>
              <a:rPr lang="fr-BE" smtClean="0"/>
              <a:t> </a:t>
            </a:r>
            <a:endParaRPr lang="fr-BE" dirty="0"/>
          </a:p>
        </p:txBody>
      </p:sp>
    </p:spTree>
    <p:extLst>
      <p:ext uri="{BB962C8B-B14F-4D97-AF65-F5344CB8AC3E}">
        <p14:creationId xmlns:p14="http://schemas.microsoft.com/office/powerpoint/2010/main" val="2311706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t>Roadmap</a:t>
            </a:r>
            <a:r>
              <a:rPr lang="nl-BE" dirty="0"/>
              <a:t> 2.0: zorgverstrekkers</a:t>
            </a:r>
          </a:p>
        </p:txBody>
      </p:sp>
      <p:sp>
        <p:nvSpPr>
          <p:cNvPr id="3" name="Content Placeholder 2"/>
          <p:cNvSpPr>
            <a:spLocks noGrp="1"/>
          </p:cNvSpPr>
          <p:nvPr>
            <p:ph idx="1"/>
          </p:nvPr>
        </p:nvSpPr>
        <p:spPr/>
        <p:txBody>
          <a:bodyPr/>
          <a:lstStyle/>
          <a:p>
            <a:pPr>
              <a:buFont typeface="Calibri" panose="020F0502020204030204" pitchFamily="34" charset="0"/>
              <a:buChar char="◌"/>
            </a:pPr>
            <a:r>
              <a:rPr lang="nl-BE" dirty="0"/>
              <a:t>Elk ziekenhuis beschikt over een geïntegreerd, multidisciplinair elektronisch patiëntendossier (EPD</a:t>
            </a:r>
            <a:r>
              <a:rPr lang="nl-BE" dirty="0" smtClean="0"/>
              <a:t>)</a:t>
            </a:r>
          </a:p>
          <a:p>
            <a:pPr lvl="1">
              <a:buFont typeface="Arial" panose="020B0604020202020204" pitchFamily="34" charset="0"/>
              <a:buChar char="•"/>
            </a:pPr>
            <a:r>
              <a:rPr lang="en-GB" dirty="0"/>
              <a:t>77 % </a:t>
            </a:r>
            <a:r>
              <a:rPr lang="en-GB" dirty="0" smtClean="0"/>
              <a:t>van de </a:t>
            </a:r>
            <a:r>
              <a:rPr lang="en-GB" dirty="0" err="1" smtClean="0"/>
              <a:t>ziekenhuizen</a:t>
            </a:r>
            <a:r>
              <a:rPr lang="en-GB" dirty="0" smtClean="0"/>
              <a:t> </a:t>
            </a:r>
            <a:r>
              <a:rPr lang="en-GB" dirty="0" err="1" smtClean="0"/>
              <a:t>beschikt</a:t>
            </a:r>
            <a:r>
              <a:rPr lang="en-GB" dirty="0" smtClean="0"/>
              <a:t> over </a:t>
            </a:r>
            <a:r>
              <a:rPr lang="en-GB" dirty="0" err="1" smtClean="0"/>
              <a:t>een</a:t>
            </a:r>
            <a:r>
              <a:rPr lang="en-GB" dirty="0" smtClean="0"/>
              <a:t> </a:t>
            </a:r>
            <a:r>
              <a:rPr lang="en-GB" dirty="0" err="1" smtClean="0"/>
              <a:t>strategisch</a:t>
            </a:r>
            <a:r>
              <a:rPr lang="en-GB" dirty="0" smtClean="0"/>
              <a:t> </a:t>
            </a:r>
            <a:r>
              <a:rPr lang="en-GB" dirty="0"/>
              <a:t>ICT plan</a:t>
            </a:r>
          </a:p>
          <a:p>
            <a:pPr lvl="1">
              <a:buFont typeface="Arial" panose="020B0604020202020204" pitchFamily="34" charset="0"/>
              <a:buChar char="•"/>
            </a:pPr>
            <a:r>
              <a:rPr lang="en-GB" dirty="0"/>
              <a:t>75</a:t>
            </a:r>
            <a:r>
              <a:rPr lang="en-GB" dirty="0" smtClean="0"/>
              <a:t>% van de </a:t>
            </a:r>
            <a:r>
              <a:rPr lang="en-GB" dirty="0" err="1" smtClean="0"/>
              <a:t>ziekenhuizen</a:t>
            </a:r>
            <a:r>
              <a:rPr lang="en-GB" dirty="0" smtClean="0"/>
              <a:t> </a:t>
            </a:r>
            <a:r>
              <a:rPr lang="en-GB" dirty="0" err="1" smtClean="0"/>
              <a:t>beschikt</a:t>
            </a:r>
            <a:r>
              <a:rPr lang="en-GB" dirty="0" smtClean="0"/>
              <a:t> over </a:t>
            </a:r>
            <a:r>
              <a:rPr lang="en-GB" dirty="0" err="1" smtClean="0"/>
              <a:t>een</a:t>
            </a:r>
            <a:r>
              <a:rPr lang="en-GB" dirty="0" smtClean="0"/>
              <a:t> </a:t>
            </a:r>
            <a:r>
              <a:rPr lang="en-GB" dirty="0" err="1" smtClean="0"/>
              <a:t>meerjaren</a:t>
            </a:r>
            <a:r>
              <a:rPr lang="en-GB" dirty="0" smtClean="0"/>
              <a:t> ICT budget</a:t>
            </a:r>
            <a:endParaRPr lang="en-GB" dirty="0"/>
          </a:p>
          <a:p>
            <a:pPr lvl="1">
              <a:buFont typeface="Arial" panose="020B0604020202020204" pitchFamily="34" charset="0"/>
              <a:buChar char="•"/>
            </a:pPr>
            <a:r>
              <a:rPr lang="en-GB" dirty="0"/>
              <a:t>85% </a:t>
            </a:r>
            <a:r>
              <a:rPr lang="en-GB" dirty="0" smtClean="0"/>
              <a:t>van de </a:t>
            </a:r>
            <a:r>
              <a:rPr lang="en-GB" dirty="0" err="1" smtClean="0"/>
              <a:t>ziekenhuizen</a:t>
            </a:r>
            <a:r>
              <a:rPr lang="en-GB" dirty="0" smtClean="0"/>
              <a:t> </a:t>
            </a:r>
            <a:r>
              <a:rPr lang="en-GB" dirty="0" err="1" smtClean="0"/>
              <a:t>beschikt</a:t>
            </a:r>
            <a:r>
              <a:rPr lang="en-GB" dirty="0" smtClean="0"/>
              <a:t> over </a:t>
            </a:r>
            <a:r>
              <a:rPr lang="en-GB" dirty="0" err="1" smtClean="0"/>
              <a:t>een</a:t>
            </a:r>
            <a:r>
              <a:rPr lang="en-GB" dirty="0" smtClean="0"/>
              <a:t> ICT governance </a:t>
            </a:r>
            <a:r>
              <a:rPr lang="en-GB" dirty="0" err="1" smtClean="0"/>
              <a:t>structuur</a:t>
            </a:r>
            <a:endParaRPr lang="en-GB" dirty="0"/>
          </a:p>
          <a:p>
            <a:pPr lvl="1">
              <a:buFont typeface="Arial" panose="020B0604020202020204" pitchFamily="34" charset="0"/>
              <a:buChar char="•"/>
            </a:pPr>
            <a:r>
              <a:rPr lang="nl-BE" dirty="0" smtClean="0"/>
              <a:t>blijft een actiepunt (4.9) in </a:t>
            </a:r>
            <a:r>
              <a:rPr lang="nl-BE" dirty="0" err="1" smtClean="0"/>
              <a:t>roadmap</a:t>
            </a:r>
            <a:r>
              <a:rPr lang="nl-BE" dirty="0" smtClean="0"/>
              <a:t> 3.0</a:t>
            </a:r>
            <a:endParaRPr lang="nl-BE" dirty="0"/>
          </a:p>
          <a:p>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11</a:t>
            </a:fld>
            <a:r>
              <a:rPr lang="fr-BE" smtClean="0"/>
              <a:t> </a:t>
            </a:r>
            <a:endParaRPr lang="fr-BE" dirty="0"/>
          </a:p>
        </p:txBody>
      </p:sp>
    </p:spTree>
    <p:extLst>
      <p:ext uri="{BB962C8B-B14F-4D97-AF65-F5344CB8AC3E}">
        <p14:creationId xmlns:p14="http://schemas.microsoft.com/office/powerpoint/2010/main" val="3685106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Ziekenhuizen</a:t>
            </a:r>
            <a:r>
              <a:rPr lang="en-GB" dirty="0" smtClean="0"/>
              <a:t>: Belgian Meaningful Use Criteria</a:t>
            </a:r>
            <a:endParaRPr lang="en-GB" noProof="0" dirty="0"/>
          </a:p>
        </p:txBody>
      </p:sp>
      <p:graphicFrame>
        <p:nvGraphicFramePr>
          <p:cNvPr id="8" name="Table 7"/>
          <p:cNvGraphicFramePr>
            <a:graphicFrameLocks noGrp="1"/>
          </p:cNvGraphicFramePr>
          <p:nvPr>
            <p:extLst>
              <p:ext uri="{D42A27DB-BD31-4B8C-83A1-F6EECF244321}">
                <p14:modId xmlns:p14="http://schemas.microsoft.com/office/powerpoint/2010/main" val="3014480566"/>
              </p:ext>
            </p:extLst>
          </p:nvPr>
        </p:nvGraphicFramePr>
        <p:xfrm>
          <a:off x="416496" y="980728"/>
          <a:ext cx="9073008" cy="5328600"/>
        </p:xfrm>
        <a:graphic>
          <a:graphicData uri="http://schemas.openxmlformats.org/drawingml/2006/table">
            <a:tbl>
              <a:tblPr firstRow="1" firstCol="1" bandRow="1">
                <a:tableStyleId>{5C22544A-7EE6-4342-B048-85BDC9FD1C3A}</a:tableStyleId>
              </a:tblPr>
              <a:tblGrid>
                <a:gridCol w="3985340">
                  <a:extLst>
                    <a:ext uri="{9D8B030D-6E8A-4147-A177-3AD203B41FA5}">
                      <a16:colId xmlns:a16="http://schemas.microsoft.com/office/drawing/2014/main" val="20000"/>
                    </a:ext>
                  </a:extLst>
                </a:gridCol>
                <a:gridCol w="1681783">
                  <a:extLst>
                    <a:ext uri="{9D8B030D-6E8A-4147-A177-3AD203B41FA5}">
                      <a16:colId xmlns:a16="http://schemas.microsoft.com/office/drawing/2014/main" val="20001"/>
                    </a:ext>
                  </a:extLst>
                </a:gridCol>
                <a:gridCol w="1135295">
                  <a:extLst>
                    <a:ext uri="{9D8B030D-6E8A-4147-A177-3AD203B41FA5}">
                      <a16:colId xmlns:a16="http://schemas.microsoft.com/office/drawing/2014/main" val="20002"/>
                    </a:ext>
                  </a:extLst>
                </a:gridCol>
                <a:gridCol w="1135295">
                  <a:extLst>
                    <a:ext uri="{9D8B030D-6E8A-4147-A177-3AD203B41FA5}">
                      <a16:colId xmlns:a16="http://schemas.microsoft.com/office/drawing/2014/main" val="20003"/>
                    </a:ext>
                  </a:extLst>
                </a:gridCol>
                <a:gridCol w="1135295">
                  <a:extLst>
                    <a:ext uri="{9D8B030D-6E8A-4147-A177-3AD203B41FA5}">
                      <a16:colId xmlns:a16="http://schemas.microsoft.com/office/drawing/2014/main" val="20004"/>
                    </a:ext>
                  </a:extLst>
                </a:gridCol>
              </a:tblGrid>
              <a:tr h="253849">
                <a:tc>
                  <a:txBody>
                    <a:bodyPr/>
                    <a:lstStyle/>
                    <a:p>
                      <a:pPr>
                        <a:spcAft>
                          <a:spcPts val="200"/>
                        </a:spcAft>
                      </a:pPr>
                      <a:r>
                        <a:rPr lang="nl-NL" sz="1100" dirty="0">
                          <a:effectLst/>
                        </a:rPr>
                        <a:t>Functionaliteiten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200"/>
                        </a:spcAft>
                      </a:pPr>
                      <a:r>
                        <a:rPr lang="nl-NL" sz="1100" dirty="0">
                          <a:effectLst/>
                        </a:rPr>
                        <a:t>Stap 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200"/>
                        </a:spcAft>
                      </a:pPr>
                      <a:r>
                        <a:rPr lang="nl-NL" sz="1100" dirty="0">
                          <a:effectLst/>
                        </a:rPr>
                        <a:t>Stap 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200"/>
                        </a:spcAft>
                      </a:pPr>
                      <a:r>
                        <a:rPr lang="nl-NL" sz="1100">
                          <a:effectLst/>
                        </a:rPr>
                        <a:t>Stap 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200"/>
                        </a:spcAft>
                      </a:pPr>
                      <a:r>
                        <a:rPr lang="nl-NL" sz="1100" dirty="0">
                          <a:effectLst/>
                        </a:rPr>
                        <a:t>Stap 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59620">
                <a:tc>
                  <a:txBody>
                    <a:bodyPr/>
                    <a:lstStyle/>
                    <a:p>
                      <a:pPr marL="0" lvl="0" indent="0" algn="just">
                        <a:lnSpc>
                          <a:spcPct val="107000"/>
                        </a:lnSpc>
                        <a:spcAft>
                          <a:spcPts val="200"/>
                        </a:spcAft>
                        <a:buSzPts val="1100"/>
                        <a:buFont typeface="Calibri" panose="020F0502020204030204" pitchFamily="34" charset="0"/>
                        <a:buNone/>
                      </a:pPr>
                      <a:r>
                        <a:rPr lang="nl-NL" sz="1100" dirty="0" smtClean="0">
                          <a:effectLst/>
                        </a:rPr>
                        <a:t>1. Unieke </a:t>
                      </a:r>
                      <a:r>
                        <a:rPr lang="nl-NL" sz="1100" dirty="0">
                          <a:effectLst/>
                        </a:rPr>
                        <a:t>patiëntidentificatie en -beschrijving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80%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2. Lijst </a:t>
                      </a:r>
                      <a:r>
                        <a:rPr lang="nl-NL" sz="1100" dirty="0">
                          <a:effectLst/>
                        </a:rPr>
                        <a:t>van problemen (actieve en passieve)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dirty="0">
                          <a:effectLst/>
                        </a:rPr>
                        <a:t>20%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50%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80%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3. Lijst </a:t>
                      </a:r>
                      <a:r>
                        <a:rPr lang="nl-NL" sz="1100" dirty="0">
                          <a:effectLst/>
                        </a:rPr>
                        <a:t>van allergieën en intoleranties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30%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60%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4. Elektronisch </a:t>
                      </a:r>
                      <a:r>
                        <a:rPr lang="nl-NL" sz="1100" dirty="0">
                          <a:effectLst/>
                        </a:rPr>
                        <a:t>voorschrijven van geneesmiddelen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30%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60%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5. Geneesmiddeleninteracties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dirty="0" smtClean="0">
                          <a:effectLst/>
                          <a:latin typeface="+mn-lt"/>
                          <a:ea typeface="+mn-ea"/>
                          <a:cs typeface="+mn-cs"/>
                        </a:rPr>
                        <a:t>Neen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smtClean="0">
                          <a:effectLst/>
                          <a:latin typeface="+mn-lt"/>
                          <a:ea typeface="+mn-ea"/>
                          <a:cs typeface="+mn-cs"/>
                        </a:rPr>
                        <a:t>Neen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smtClean="0">
                          <a:effectLst/>
                        </a:rPr>
                        <a:t>Neen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smtClean="0">
                          <a:effectLst/>
                        </a:rPr>
                        <a:t>Ja</a:t>
                      </a:r>
                      <a:r>
                        <a:rPr lang="nl-NL" sz="11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12652">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6. Elektronisch </a:t>
                      </a:r>
                      <a:r>
                        <a:rPr lang="nl-NL" sz="1100" dirty="0">
                          <a:effectLst/>
                        </a:rPr>
                        <a:t>register van de toegediende geneesmiddelen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30%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60%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7. Module </a:t>
                      </a:r>
                      <a:r>
                        <a:rPr lang="nl-NL" sz="1100" dirty="0">
                          <a:effectLst/>
                        </a:rPr>
                        <a:t>voor verpleegkundige zorgplanning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30%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60%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8. Beheer </a:t>
                      </a:r>
                      <a:r>
                        <a:rPr lang="nl-NL" sz="1100" dirty="0">
                          <a:effectLst/>
                        </a:rPr>
                        <a:t>van de afspraken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&gt;0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1015399">
                <a:tc>
                  <a:txBody>
                    <a:bodyPr/>
                    <a:lstStyle/>
                    <a:p>
                      <a:pPr marL="0" lvl="0" indent="0">
                        <a:lnSpc>
                          <a:spcPct val="107000"/>
                        </a:lnSpc>
                        <a:spcAft>
                          <a:spcPts val="200"/>
                        </a:spcAft>
                        <a:buSzPts val="1100"/>
                        <a:buFont typeface="Calibri" panose="020F0502020204030204" pitchFamily="34" charset="0"/>
                        <a:buNone/>
                      </a:pPr>
                      <a:r>
                        <a:rPr lang="nl-BE" sz="1100" dirty="0" smtClean="0">
                          <a:effectLst/>
                        </a:rPr>
                        <a:t>9. Elektronisch </a:t>
                      </a:r>
                      <a:r>
                        <a:rPr lang="nl-BE" sz="1100" dirty="0">
                          <a:effectLst/>
                        </a:rPr>
                        <a:t>invoeren van aanvragen voor medische beeldvorming, laboratorium of adviezen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1 op 3 (RX, labo, raadpleging) a rato van 50%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2 op 3 (RX, labo, raadpleging) a rato van 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3 op 3 (RX, labo, raadpleging) a rato van 50%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3 op 3 (RX, labo, raadpleging) a rato van 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10. Elektronische </a:t>
                      </a:r>
                      <a:r>
                        <a:rPr lang="nl-NL" sz="1100" dirty="0">
                          <a:effectLst/>
                        </a:rPr>
                        <a:t>ontslagbrief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80%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90%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59620">
                <a:tc>
                  <a:txBody>
                    <a:bodyPr/>
                    <a:lstStyle/>
                    <a:p>
                      <a:pPr marL="0" lvl="0" indent="0">
                        <a:lnSpc>
                          <a:spcPct val="107000"/>
                        </a:lnSpc>
                        <a:spcAft>
                          <a:spcPts val="200"/>
                        </a:spcAft>
                        <a:buSzPts val="1100"/>
                        <a:buFont typeface="Calibri" panose="020F0502020204030204" pitchFamily="34" charset="0"/>
                        <a:buNone/>
                      </a:pPr>
                      <a:r>
                        <a:rPr lang="nl-BE" sz="1100" dirty="0" smtClean="0">
                          <a:effectLst/>
                        </a:rPr>
                        <a:t>11. Registratie </a:t>
                      </a:r>
                      <a:r>
                        <a:rPr lang="nl-BE" sz="1100" dirty="0">
                          <a:effectLst/>
                        </a:rPr>
                        <a:t>van vitale parameters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50%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65%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80%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12. Registratie </a:t>
                      </a:r>
                      <a:r>
                        <a:rPr lang="nl-NL" sz="1100" dirty="0">
                          <a:effectLst/>
                        </a:rPr>
                        <a:t>van geïnformeerde toestemming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&gt;0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13. Registratie </a:t>
                      </a:r>
                      <a:r>
                        <a:rPr lang="nl-NL" sz="1100" dirty="0">
                          <a:effectLst/>
                        </a:rPr>
                        <a:t>van de therapeutische wilsverklaring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fr-BE"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14. Medische </a:t>
                      </a:r>
                      <a:r>
                        <a:rPr lang="nl-NL" sz="1100" dirty="0" err="1">
                          <a:effectLst/>
                        </a:rPr>
                        <a:t>resultatens</a:t>
                      </a:r>
                      <a:r>
                        <a:rPr lang="nl-BE" sz="1100" dirty="0" err="1">
                          <a:effectLst/>
                        </a:rPr>
                        <a:t>erver</a:t>
                      </a:r>
                      <a:r>
                        <a:rPr lang="nl-BE"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80%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4"/>
                  </a:ext>
                </a:extLst>
              </a:tr>
              <a:tr h="53126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15. Elektronische </a:t>
                      </a:r>
                      <a:r>
                        <a:rPr lang="nl-NL" sz="1100" dirty="0">
                          <a:effectLst/>
                        </a:rPr>
                        <a:t>communicatie met </a:t>
                      </a:r>
                      <a:r>
                        <a:rPr lang="nl-NL" sz="1100" dirty="0" err="1">
                          <a:effectLst/>
                        </a:rPr>
                        <a:t>HUB’s</a:t>
                      </a:r>
                      <a:r>
                        <a:rPr lang="nl-NL" sz="1100" dirty="0">
                          <a:effectLst/>
                        </a:rPr>
                        <a:t> en interactie met </a:t>
                      </a:r>
                      <a:r>
                        <a:rPr lang="nl-NL" sz="1100" dirty="0" err="1">
                          <a:effectLst/>
                        </a:rPr>
                        <a:t>e-Health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80%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98%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5"/>
                  </a:ext>
                </a:extLst>
              </a:tr>
            </a:tbl>
          </a:graphicData>
        </a:graphic>
      </p:graphicFrame>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12</a:t>
            </a:fld>
            <a:r>
              <a:rPr lang="fr-BE" smtClean="0"/>
              <a:t> </a:t>
            </a:r>
            <a:endParaRPr lang="fr-BE" dirty="0"/>
          </a:p>
        </p:txBody>
      </p:sp>
    </p:spTree>
    <p:extLst>
      <p:ext uri="{BB962C8B-B14F-4D97-AF65-F5344CB8AC3E}">
        <p14:creationId xmlns:p14="http://schemas.microsoft.com/office/powerpoint/2010/main" val="2839487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Actie </a:t>
            </a:r>
            <a:r>
              <a:rPr lang="nl-BE" dirty="0"/>
              <a:t>2: ziekenhuis-EPD</a:t>
            </a:r>
          </a:p>
        </p:txBody>
      </p:sp>
      <p:sp>
        <p:nvSpPr>
          <p:cNvPr id="4099" name="Rectangle 3"/>
          <p:cNvSpPr>
            <a:spLocks noGrp="1" noChangeArrowheads="1"/>
          </p:cNvSpPr>
          <p:nvPr>
            <p:ph idx="1"/>
          </p:nvPr>
        </p:nvSpPr>
        <p:spPr/>
        <p:txBody>
          <a:bodyPr/>
          <a:lstStyle/>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7" name="Content Placeholder 2"/>
          <p:cNvSpPr txBox="1">
            <a:spLocks/>
          </p:cNvSpPr>
          <p:nvPr/>
        </p:nvSpPr>
        <p:spPr>
          <a:xfrm>
            <a:off x="6596445" y="2276872"/>
            <a:ext cx="2921000" cy="3014662"/>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endParaRPr lang="nl-BE" dirty="0"/>
          </a:p>
          <a:p>
            <a:pPr marL="457200" lvl="1" indent="0">
              <a:buNone/>
              <a:defRPr/>
            </a:pPr>
            <a:r>
              <a:rPr lang="nl-BE" dirty="0" err="1">
                <a:solidFill>
                  <a:schemeClr val="tx1">
                    <a:lumMod val="65000"/>
                    <a:lumOff val="35000"/>
                  </a:schemeClr>
                </a:solidFill>
              </a:rPr>
              <a:t>Early</a:t>
            </a:r>
            <a:r>
              <a:rPr lang="nl-BE" dirty="0">
                <a:solidFill>
                  <a:schemeClr val="tx1">
                    <a:lumMod val="65000"/>
                    <a:lumOff val="35000"/>
                  </a:schemeClr>
                </a:solidFill>
              </a:rPr>
              <a:t> Adopters Progressief Budget</a:t>
            </a:r>
          </a:p>
          <a:p>
            <a:pPr marL="457200" lvl="1" indent="0">
              <a:buNone/>
              <a:defRPr/>
            </a:pPr>
            <a:r>
              <a:rPr lang="nl-BE" dirty="0">
                <a:solidFill>
                  <a:schemeClr val="tx1">
                    <a:lumMod val="65000"/>
                    <a:lumOff val="35000"/>
                  </a:schemeClr>
                </a:solidFill>
              </a:rPr>
              <a:t>	van 0% naar 5%</a:t>
            </a:r>
          </a:p>
          <a:p>
            <a:pPr marL="457200" lvl="1" indent="0">
              <a:buNone/>
              <a:defRPr/>
            </a:pPr>
            <a:endParaRPr lang="nl-BE" dirty="0">
              <a:solidFill>
                <a:schemeClr val="tx1">
                  <a:lumMod val="65000"/>
                  <a:lumOff val="35000"/>
                </a:schemeClr>
              </a:solidFill>
            </a:endParaRPr>
          </a:p>
          <a:p>
            <a:pPr marL="457200" lvl="1" indent="0">
              <a:buNone/>
              <a:defRPr/>
            </a:pPr>
            <a:r>
              <a:rPr lang="nl-BE" dirty="0">
                <a:solidFill>
                  <a:schemeClr val="tx1">
                    <a:lumMod val="65000"/>
                    <a:lumOff val="35000"/>
                  </a:schemeClr>
                </a:solidFill>
              </a:rPr>
              <a:t>Accelerator budget:</a:t>
            </a:r>
          </a:p>
          <a:p>
            <a:pPr marL="457200" lvl="1" indent="0">
              <a:buNone/>
              <a:defRPr/>
            </a:pPr>
            <a:r>
              <a:rPr lang="nl-BE" dirty="0">
                <a:solidFill>
                  <a:schemeClr val="tx1">
                    <a:lumMod val="65000"/>
                    <a:lumOff val="35000"/>
                  </a:schemeClr>
                </a:solidFill>
              </a:rPr>
              <a:t>	= evolutief</a:t>
            </a:r>
          </a:p>
          <a:p>
            <a:pPr marL="457200" lvl="1" indent="0">
              <a:buNone/>
              <a:defRPr/>
            </a:pPr>
            <a:endParaRPr lang="nl-BE" dirty="0">
              <a:solidFill>
                <a:schemeClr val="tx1">
                  <a:lumMod val="65000"/>
                  <a:lumOff val="35000"/>
                </a:schemeClr>
              </a:solidFill>
            </a:endParaRPr>
          </a:p>
          <a:p>
            <a:pPr marL="457200" lvl="1" indent="0">
              <a:buNone/>
              <a:defRPr/>
            </a:pPr>
            <a:r>
              <a:rPr lang="nl-BE" dirty="0">
                <a:solidFill>
                  <a:schemeClr val="tx1">
                    <a:lumMod val="65000"/>
                    <a:lumOff val="35000"/>
                  </a:schemeClr>
                </a:solidFill>
              </a:rPr>
              <a:t>Sokkel per bed = degressief </a:t>
            </a:r>
          </a:p>
          <a:p>
            <a:pPr marL="457200" lvl="1" indent="0">
              <a:buNone/>
              <a:defRPr/>
            </a:pPr>
            <a:r>
              <a:rPr lang="nl-BE" dirty="0">
                <a:solidFill>
                  <a:schemeClr val="tx1">
                    <a:lumMod val="65000"/>
                    <a:lumOff val="35000"/>
                  </a:schemeClr>
                </a:solidFill>
              </a:rPr>
              <a:t>	van 25% naar 10%</a:t>
            </a:r>
          </a:p>
          <a:p>
            <a:pPr marL="457200" lvl="1" indent="0">
              <a:buNone/>
              <a:defRPr/>
            </a:pPr>
            <a:endParaRPr lang="nl-BE" dirty="0">
              <a:solidFill>
                <a:schemeClr val="tx1">
                  <a:lumMod val="65000"/>
                  <a:lumOff val="35000"/>
                </a:schemeClr>
              </a:solidFill>
            </a:endParaRPr>
          </a:p>
          <a:p>
            <a:pPr marL="457200" lvl="1" indent="0">
              <a:buNone/>
              <a:defRPr/>
            </a:pPr>
            <a:r>
              <a:rPr lang="nl-BE" dirty="0">
                <a:solidFill>
                  <a:schemeClr val="tx1">
                    <a:lumMod val="65000"/>
                    <a:lumOff val="35000"/>
                  </a:schemeClr>
                </a:solidFill>
              </a:rPr>
              <a:t>Sokkel per ziekenhuis = degressief</a:t>
            </a:r>
          </a:p>
          <a:p>
            <a:pPr marL="457200" lvl="1" indent="0">
              <a:buNone/>
              <a:defRPr/>
            </a:pPr>
            <a:r>
              <a:rPr lang="nl-BE" dirty="0">
                <a:solidFill>
                  <a:schemeClr val="tx1">
                    <a:lumMod val="65000"/>
                    <a:lumOff val="35000"/>
                  </a:schemeClr>
                </a:solidFill>
              </a:rPr>
              <a:t>	van 20% naar 5%</a:t>
            </a:r>
          </a:p>
          <a:p>
            <a:pPr marL="457200" lvl="1" indent="0">
              <a:buNone/>
              <a:defRPr/>
            </a:pPr>
            <a:endParaRPr lang="nl-BE" dirty="0"/>
          </a:p>
        </p:txBody>
      </p:sp>
      <p:cxnSp>
        <p:nvCxnSpPr>
          <p:cNvPr id="8" name="Straight Connector 7"/>
          <p:cNvCxnSpPr/>
          <p:nvPr/>
        </p:nvCxnSpPr>
        <p:spPr>
          <a:xfrm>
            <a:off x="6249145" y="1999469"/>
            <a:ext cx="866175" cy="4005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76963" y="3252788"/>
            <a:ext cx="900112" cy="55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176963" y="4065589"/>
            <a:ext cx="922780" cy="3719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176963" y="4581526"/>
            <a:ext cx="900112" cy="7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Chart 18"/>
          <p:cNvGraphicFramePr>
            <a:graphicFrameLocks/>
          </p:cNvGraphicFramePr>
          <p:nvPr>
            <p:extLst/>
          </p:nvPr>
        </p:nvGraphicFramePr>
        <p:xfrm>
          <a:off x="703390" y="1340768"/>
          <a:ext cx="6121818"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13</a:t>
            </a:fld>
            <a:r>
              <a:rPr lang="fr-BE" smtClean="0"/>
              <a:t> </a:t>
            </a:r>
            <a:endParaRPr lang="fr-BE" dirty="0"/>
          </a:p>
        </p:txBody>
      </p:sp>
    </p:spTree>
    <p:extLst>
      <p:ext uri="{BB962C8B-B14F-4D97-AF65-F5344CB8AC3E}">
        <p14:creationId xmlns:p14="http://schemas.microsoft.com/office/powerpoint/2010/main" val="2732375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Roadmap</a:t>
            </a:r>
            <a:r>
              <a:rPr lang="nl-BE" dirty="0" smtClean="0"/>
              <a:t> 2.0: zorgverstrekkers</a:t>
            </a:r>
            <a:endParaRPr lang="nl-BE" dirty="0"/>
          </a:p>
        </p:txBody>
      </p:sp>
      <p:sp>
        <p:nvSpPr>
          <p:cNvPr id="3" name="Tijdelijke aanduiding voor inhoud 2"/>
          <p:cNvSpPr>
            <a:spLocks noGrp="1"/>
          </p:cNvSpPr>
          <p:nvPr>
            <p:ph idx="1"/>
          </p:nvPr>
        </p:nvSpPr>
        <p:spPr/>
        <p:txBody>
          <a:bodyPr>
            <a:normAutofit fontScale="92500" lnSpcReduction="10000"/>
          </a:bodyPr>
          <a:lstStyle/>
          <a:p>
            <a:pPr>
              <a:buFont typeface="Calibri" panose="020F0502020204030204" pitchFamily="34" charset="0"/>
              <a:buChar char="◌"/>
            </a:pPr>
            <a:r>
              <a:rPr lang="nl-BE" dirty="0" smtClean="0"/>
              <a:t>Voor alle andere soorten zorgverstrekkers is een EPD gedefinieerd, en ook zij kunnen bepaalde informatie uit hun EPD publiceren en actualiseren in de beveiligde kluis</a:t>
            </a:r>
          </a:p>
          <a:p>
            <a:pPr lvl="1">
              <a:buFont typeface="Arial" panose="020B0604020202020204" pitchFamily="34" charset="0"/>
              <a:buChar char="•"/>
            </a:pPr>
            <a:r>
              <a:rPr lang="nl-BE" dirty="0" smtClean="0"/>
              <a:t>beschikbaar voor thuisverplegenden en kinesisten, waarvoor geactualiseerde versie in uitwerking is</a:t>
            </a:r>
          </a:p>
          <a:p>
            <a:pPr lvl="1">
              <a:buFont typeface="Arial" panose="020B0604020202020204" pitchFamily="34" charset="0"/>
              <a:buChar char="•"/>
            </a:pPr>
            <a:r>
              <a:rPr lang="nl-BE" dirty="0" smtClean="0"/>
              <a:t>blijft een actiepunt (3.6) in </a:t>
            </a:r>
            <a:r>
              <a:rPr lang="nl-BE" dirty="0" err="1" smtClean="0"/>
              <a:t>roadmap</a:t>
            </a:r>
            <a:r>
              <a:rPr lang="nl-BE" dirty="0" smtClean="0"/>
              <a:t> 3.0</a:t>
            </a:r>
          </a:p>
          <a:p>
            <a:pPr>
              <a:buFont typeface="Wingdings" panose="05000000000000000000" pitchFamily="2" charset="2"/>
              <a:buChar char="ü"/>
            </a:pPr>
            <a:endParaRPr lang="nl-BE" dirty="0" smtClean="0"/>
          </a:p>
          <a:p>
            <a:pPr>
              <a:buFont typeface="Wingdings" panose="05000000000000000000" pitchFamily="2" charset="2"/>
              <a:buChar char="ü"/>
            </a:pPr>
            <a:r>
              <a:rPr lang="nl-BE" dirty="0" smtClean="0"/>
              <a:t>Geneesmiddelen en medische prestaties worden elektronisch voorgeschreven</a:t>
            </a:r>
          </a:p>
          <a:p>
            <a:pPr lvl="1">
              <a:buFont typeface="Arial" panose="020B0604020202020204" pitchFamily="34" charset="0"/>
              <a:buChar char="•"/>
            </a:pPr>
            <a:r>
              <a:rPr lang="nl-BE" dirty="0" smtClean="0"/>
              <a:t>actiepunten 4.3 en 4.4 in </a:t>
            </a:r>
            <a:r>
              <a:rPr lang="nl-BE" dirty="0" err="1" smtClean="0"/>
              <a:t>roadmap</a:t>
            </a:r>
            <a:r>
              <a:rPr lang="nl-BE" dirty="0" smtClean="0"/>
              <a:t> 3.0 (zie presentatie Etienne Maeriën)</a:t>
            </a:r>
          </a:p>
          <a:p>
            <a:pPr lvl="2">
              <a:buFont typeface="Calibri" panose="020F0502020204030204" pitchFamily="34" charset="0"/>
              <a:buChar char="−"/>
            </a:pPr>
            <a:r>
              <a:rPr lang="nl-BE" dirty="0" smtClean="0"/>
              <a:t>volledige dematerialisatie</a:t>
            </a:r>
          </a:p>
          <a:p>
            <a:pPr lvl="2">
              <a:buFont typeface="Calibri" panose="020F0502020204030204" pitchFamily="34" charset="0"/>
              <a:buChar char="−"/>
            </a:pPr>
            <a:r>
              <a:rPr lang="nl-BE" dirty="0" smtClean="0"/>
              <a:t>uitbreiding tot andere soorten voorschriften</a:t>
            </a:r>
          </a:p>
          <a:p>
            <a:pPr lvl="2">
              <a:buFont typeface="Calibri" panose="020F0502020204030204" pitchFamily="34" charset="0"/>
              <a:buChar char="−"/>
            </a:pPr>
            <a:r>
              <a:rPr lang="nl-BE" dirty="0" smtClean="0"/>
              <a:t>VIDIS</a:t>
            </a:r>
          </a:p>
          <a:p>
            <a:pPr marL="0" indent="0">
              <a:buNone/>
            </a:pPr>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a:t>
            </a:fld>
            <a:r>
              <a:rPr lang="fr-BE" smtClean="0"/>
              <a:t> </a:t>
            </a:r>
            <a:endParaRPr lang="fr-BE" dirty="0"/>
          </a:p>
        </p:txBody>
      </p:sp>
    </p:spTree>
    <p:extLst>
      <p:ext uri="{BB962C8B-B14F-4D97-AF65-F5344CB8AC3E}">
        <p14:creationId xmlns:p14="http://schemas.microsoft.com/office/powerpoint/2010/main" val="4247390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BE" dirty="0" err="1"/>
              <a:t>E</a:t>
            </a:r>
            <a:r>
              <a:rPr lang="fr-BE" dirty="0" err="1" smtClean="0"/>
              <a:t>lektronisch</a:t>
            </a:r>
            <a:r>
              <a:rPr lang="fr-BE" dirty="0" smtClean="0"/>
              <a:t> </a:t>
            </a:r>
            <a:r>
              <a:rPr lang="fr-BE" dirty="0" err="1" smtClean="0"/>
              <a:t>voorschrift</a:t>
            </a:r>
            <a:r>
              <a:rPr lang="fr-BE" dirty="0" smtClean="0"/>
              <a:t> met </a:t>
            </a:r>
            <a:r>
              <a:rPr lang="fr-BE" dirty="0" err="1" smtClean="0"/>
              <a:t>Recip</a:t>
            </a:r>
            <a:r>
              <a:rPr lang="fr-BE" dirty="0" smtClean="0"/>
              <a:t>-e code</a:t>
            </a:r>
            <a:endParaRPr lang="nl-B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601" y="1556792"/>
            <a:ext cx="576167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15</a:t>
            </a:fld>
            <a:r>
              <a:rPr lang="fr-BE" smtClean="0"/>
              <a:t> </a:t>
            </a:r>
            <a:endParaRPr lang="fr-BE" dirty="0"/>
          </a:p>
        </p:txBody>
      </p:sp>
    </p:spTree>
    <p:extLst>
      <p:ext uri="{BB962C8B-B14F-4D97-AF65-F5344CB8AC3E}">
        <p14:creationId xmlns:p14="http://schemas.microsoft.com/office/powerpoint/2010/main" val="4280472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BE" dirty="0" err="1" smtClean="0"/>
              <a:t>Volledig</a:t>
            </a:r>
            <a:r>
              <a:rPr lang="fr-BE" dirty="0" smtClean="0"/>
              <a:t> </a:t>
            </a:r>
            <a:r>
              <a:rPr lang="fr-BE" dirty="0" err="1" smtClean="0"/>
              <a:t>elektronisch</a:t>
            </a:r>
            <a:r>
              <a:rPr lang="fr-BE" dirty="0" smtClean="0"/>
              <a:t> </a:t>
            </a:r>
            <a:r>
              <a:rPr lang="fr-BE" dirty="0" err="1" smtClean="0"/>
              <a:t>voorschrift</a:t>
            </a:r>
            <a:endParaRPr lang="nl-BE"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42158" y="1454779"/>
            <a:ext cx="8221684" cy="4451680"/>
          </a:xfr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16</a:t>
            </a:fld>
            <a:r>
              <a:rPr lang="fr-BE" smtClean="0"/>
              <a:t> </a:t>
            </a:r>
            <a:endParaRPr lang="fr-BE" dirty="0"/>
          </a:p>
        </p:txBody>
      </p:sp>
    </p:spTree>
    <p:extLst>
      <p:ext uri="{BB962C8B-B14F-4D97-AF65-F5344CB8AC3E}">
        <p14:creationId xmlns:p14="http://schemas.microsoft.com/office/powerpoint/2010/main" val="1883081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t>Elektronisch geneesmiddelenvoorschrift</a:t>
            </a:r>
            <a:endParaRPr lang="nl-BE" dirty="0"/>
          </a:p>
        </p:txBody>
      </p:sp>
      <p:pic>
        <p:nvPicPr>
          <p:cNvPr id="6" name="Picture 5"/>
          <p:cNvPicPr>
            <a:picLocks noChangeAspect="1"/>
          </p:cNvPicPr>
          <p:nvPr/>
        </p:nvPicPr>
        <p:blipFill>
          <a:blip r:embed="rId2"/>
          <a:stretch>
            <a:fillRect/>
          </a:stretch>
        </p:blipFill>
        <p:spPr>
          <a:xfrm>
            <a:off x="1280592" y="1412776"/>
            <a:ext cx="7340220" cy="4413887"/>
          </a:xfrm>
          <a:prstGeom prst="rect">
            <a:avLst/>
          </a:prstGeom>
        </p:spPr>
      </p:pic>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17</a:t>
            </a:fld>
            <a:r>
              <a:rPr lang="fr-BE" smtClean="0"/>
              <a:t> </a:t>
            </a:r>
            <a:endParaRPr lang="fr-BE" dirty="0"/>
          </a:p>
        </p:txBody>
      </p:sp>
    </p:spTree>
    <p:extLst>
      <p:ext uri="{BB962C8B-B14F-4D97-AF65-F5344CB8AC3E}">
        <p14:creationId xmlns:p14="http://schemas.microsoft.com/office/powerpoint/2010/main" val="1372178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t>Roadmap</a:t>
            </a:r>
            <a:r>
              <a:rPr lang="nl-BE" dirty="0"/>
              <a:t> 2.0: zorgverstrekkers</a:t>
            </a:r>
          </a:p>
        </p:txBody>
      </p:sp>
      <p:sp>
        <p:nvSpPr>
          <p:cNvPr id="3" name="Content Placeholder 2"/>
          <p:cNvSpPr>
            <a:spLocks noGrp="1"/>
          </p:cNvSpPr>
          <p:nvPr>
            <p:ph idx="1"/>
          </p:nvPr>
        </p:nvSpPr>
        <p:spPr/>
        <p:txBody>
          <a:bodyPr/>
          <a:lstStyle/>
          <a:p>
            <a:pPr>
              <a:buFont typeface="Wingdings" panose="05000000000000000000" pitchFamily="2" charset="2"/>
              <a:buChar char="ü"/>
            </a:pPr>
            <a:r>
              <a:rPr lang="nl-BE" dirty="0"/>
              <a:t>Apothekers publiceren informatie over de afgeleverde geneesmiddelen in het Gedeeld Farmaceutisch Dossier (GFD), dat het medicatieschema voedt; het medicatieschema van de patiënt bevindt zich eveneens in de beveiligde kluis en wordt onder andere gedeeld tussen artsen, apothekers, thuisverpleging en </a:t>
            </a:r>
            <a:r>
              <a:rPr lang="nl-BE" dirty="0" smtClean="0"/>
              <a:t>ziekenhuizen</a:t>
            </a:r>
          </a:p>
          <a:p>
            <a:pPr>
              <a:buFont typeface="Wingdings" panose="05000000000000000000" pitchFamily="2" charset="2"/>
              <a:buChar char="ü"/>
            </a:pPr>
            <a:endParaRPr lang="nl-BE" dirty="0"/>
          </a:p>
          <a:p>
            <a:pPr>
              <a:buFont typeface="Wingdings" panose="05000000000000000000" pitchFamily="2" charset="2"/>
              <a:buChar char="ü"/>
            </a:pPr>
            <a:r>
              <a:rPr lang="nl-BE" dirty="0"/>
              <a:t>De huisarts heeft via zijn EMD toegang tot alle relevante, gepubliceerde medische informatie over zijn/haar </a:t>
            </a:r>
            <a:r>
              <a:rPr lang="nl-BE" dirty="0" smtClean="0"/>
              <a:t>patiënten</a:t>
            </a:r>
            <a:endParaRPr lang="nl-BE" dirty="0"/>
          </a:p>
          <a:p>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18</a:t>
            </a:fld>
            <a:r>
              <a:rPr lang="fr-BE" smtClean="0"/>
              <a:t> </a:t>
            </a:r>
            <a:endParaRPr lang="fr-BE" dirty="0"/>
          </a:p>
        </p:txBody>
      </p:sp>
    </p:spTree>
    <p:extLst>
      <p:ext uri="{BB962C8B-B14F-4D97-AF65-F5344CB8AC3E}">
        <p14:creationId xmlns:p14="http://schemas.microsoft.com/office/powerpoint/2010/main" val="1071005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zorgverstrekkers</a:t>
            </a:r>
            <a:endParaRPr lang="nl-BE" dirty="0"/>
          </a:p>
        </p:txBody>
      </p:sp>
      <p:sp>
        <p:nvSpPr>
          <p:cNvPr id="3" name="Content Placeholder 2"/>
          <p:cNvSpPr>
            <a:spLocks noGrp="1"/>
          </p:cNvSpPr>
          <p:nvPr>
            <p:ph idx="1"/>
          </p:nvPr>
        </p:nvSpPr>
        <p:spPr/>
        <p:txBody>
          <a:bodyPr>
            <a:normAutofit/>
          </a:bodyPr>
          <a:lstStyle/>
          <a:p>
            <a:pPr>
              <a:buFont typeface="Calibri" panose="020F0502020204030204" pitchFamily="34" charset="0"/>
              <a:buChar char="◌"/>
            </a:pPr>
            <a:r>
              <a:rPr lang="nl-BE" dirty="0" smtClean="0"/>
              <a:t>Elke andere zorgverstrekker heeft toegang tot alle relevante, gepubliceerde informatie van zijn/haar patiënten; hiervoor worden filters gedefinieerd; de informatie kan ook multidisciplinair aangevuld worden</a:t>
            </a:r>
          </a:p>
          <a:p>
            <a:pPr lvl="1">
              <a:buFont typeface="Arial" panose="020B0604020202020204" pitchFamily="34" charset="0"/>
              <a:buChar char="•"/>
            </a:pPr>
            <a:r>
              <a:rPr lang="nl-BE" dirty="0"/>
              <a:t>blijft een actiepunt </a:t>
            </a:r>
            <a:r>
              <a:rPr lang="nl-BE" dirty="0" smtClean="0"/>
              <a:t>(4.1 en 4.2) in </a:t>
            </a:r>
            <a:r>
              <a:rPr lang="nl-BE" dirty="0" err="1"/>
              <a:t>roadmap</a:t>
            </a:r>
            <a:r>
              <a:rPr lang="nl-BE" dirty="0"/>
              <a:t> 3.0</a:t>
            </a:r>
          </a:p>
          <a:p>
            <a:endParaRPr lang="nl-BE" dirty="0" smtClean="0"/>
          </a:p>
          <a:p>
            <a:pPr>
              <a:buFont typeface="Calibri" panose="020F0502020204030204" pitchFamily="34" charset="0"/>
              <a:buChar char="◌"/>
            </a:pPr>
            <a:r>
              <a:rPr lang="nl-BE" dirty="0" smtClean="0"/>
              <a:t>Er wordt naar gestreefd dat zoveel mogelijk medische informatie op een gestructureerde en semantisch </a:t>
            </a:r>
            <a:r>
              <a:rPr lang="nl-BE" dirty="0" err="1" smtClean="0"/>
              <a:t>interoperabele</a:t>
            </a:r>
            <a:r>
              <a:rPr lang="nl-BE" dirty="0" smtClean="0"/>
              <a:t> manier wordt aangemaakt en gepubliceerd</a:t>
            </a:r>
          </a:p>
          <a:p>
            <a:pPr lvl="1">
              <a:buFont typeface="Arial" panose="020B0604020202020204" pitchFamily="34" charset="0"/>
              <a:buChar char="•"/>
            </a:pPr>
            <a:r>
              <a:rPr lang="nl-BE" dirty="0"/>
              <a:t>blijft een actiepunt </a:t>
            </a:r>
            <a:r>
              <a:rPr lang="nl-BE" dirty="0" smtClean="0"/>
              <a:t>(0.5 en 0.6) in </a:t>
            </a:r>
            <a:r>
              <a:rPr lang="nl-BE" dirty="0" err="1"/>
              <a:t>roadmap</a:t>
            </a:r>
            <a:r>
              <a:rPr lang="nl-BE" dirty="0"/>
              <a:t> </a:t>
            </a:r>
            <a:r>
              <a:rPr lang="nl-BE" dirty="0" smtClean="0"/>
              <a:t>3.0</a:t>
            </a:r>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19</a:t>
            </a:fld>
            <a:r>
              <a:rPr lang="fr-BE" smtClean="0"/>
              <a:t> </a:t>
            </a:r>
            <a:endParaRPr lang="fr-BE" dirty="0"/>
          </a:p>
        </p:txBody>
      </p:sp>
    </p:spTree>
    <p:extLst>
      <p:ext uri="{BB962C8B-B14F-4D97-AF65-F5344CB8AC3E}">
        <p14:creationId xmlns:p14="http://schemas.microsoft.com/office/powerpoint/2010/main" val="2586916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Roadmap </a:t>
            </a:r>
            <a:r>
              <a:rPr lang="en-GB" noProof="0" dirty="0" err="1" smtClean="0"/>
              <a:t>eGezondheid</a:t>
            </a:r>
            <a:r>
              <a:rPr lang="en-GB" noProof="0" dirty="0" smtClean="0"/>
              <a:t> 2.0</a:t>
            </a:r>
            <a:endParaRPr lang="en-GB" noProof="0" dirty="0"/>
          </a:p>
        </p:txBody>
      </p:sp>
      <p:sp>
        <p:nvSpPr>
          <p:cNvPr id="4099" name="Rectangle 3"/>
          <p:cNvSpPr>
            <a:spLocks noGrp="1" noChangeArrowheads="1"/>
          </p:cNvSpPr>
          <p:nvPr>
            <p:ph idx="1"/>
          </p:nvPr>
        </p:nvSpPr>
        <p:spPr/>
        <p:txBody>
          <a:bodyPr/>
          <a:lstStyle/>
          <a:p>
            <a:endParaRPr lang="en-GB" noProof="0" smtClean="0"/>
          </a:p>
          <a:p>
            <a:endParaRPr lang="en-GB" noProof="0" smtClean="0"/>
          </a:p>
          <a:p>
            <a:endParaRPr lang="en-GB" noProof="0" smtClean="0"/>
          </a:p>
          <a:p>
            <a:pPr lvl="1"/>
            <a:endParaRPr lang="en-GB" noProof="0" smtClean="0"/>
          </a:p>
          <a:p>
            <a:endParaRPr lang="en-GB" noProof="0" dirty="0" smtClean="0"/>
          </a:p>
        </p:txBody>
      </p:sp>
      <p:grpSp>
        <p:nvGrpSpPr>
          <p:cNvPr id="8" name="Group 7"/>
          <p:cNvGrpSpPr/>
          <p:nvPr/>
        </p:nvGrpSpPr>
        <p:grpSpPr>
          <a:xfrm>
            <a:off x="2288705" y="980729"/>
            <a:ext cx="5598823" cy="5419081"/>
            <a:chOff x="1691680" y="476672"/>
            <a:chExt cx="5958863" cy="5851129"/>
          </a:xfrm>
        </p:grpSpPr>
        <p:pic>
          <p:nvPicPr>
            <p:cNvPr id="3" name="Picture 2"/>
            <p:cNvPicPr>
              <a:picLocks noChangeAspect="1"/>
            </p:cNvPicPr>
            <p:nvPr/>
          </p:nvPicPr>
          <p:blipFill>
            <a:blip r:embed="rId3"/>
            <a:stretch>
              <a:fillRect/>
            </a:stretch>
          </p:blipFill>
          <p:spPr>
            <a:xfrm>
              <a:off x="1691680" y="476672"/>
              <a:ext cx="5840598" cy="2338229"/>
            </a:xfrm>
            <a:prstGeom prst="rect">
              <a:avLst/>
            </a:prstGeom>
          </p:spPr>
        </p:pic>
        <p:pic>
          <p:nvPicPr>
            <p:cNvPr id="5" name="Picture 4"/>
            <p:cNvPicPr>
              <a:picLocks noChangeAspect="1"/>
            </p:cNvPicPr>
            <p:nvPr/>
          </p:nvPicPr>
          <p:blipFill>
            <a:blip r:embed="rId4"/>
            <a:stretch>
              <a:fillRect/>
            </a:stretch>
          </p:blipFill>
          <p:spPr>
            <a:xfrm>
              <a:off x="1691680" y="2768313"/>
              <a:ext cx="5958863" cy="2457470"/>
            </a:xfrm>
            <a:prstGeom prst="rect">
              <a:avLst/>
            </a:prstGeom>
          </p:spPr>
        </p:pic>
        <p:pic>
          <p:nvPicPr>
            <p:cNvPr id="7" name="Picture 6"/>
            <p:cNvPicPr>
              <a:picLocks noChangeAspect="1"/>
            </p:cNvPicPr>
            <p:nvPr/>
          </p:nvPicPr>
          <p:blipFill>
            <a:blip r:embed="rId5"/>
            <a:stretch>
              <a:fillRect/>
            </a:stretch>
          </p:blipFill>
          <p:spPr>
            <a:xfrm>
              <a:off x="1691680" y="5085184"/>
              <a:ext cx="5853776" cy="1242617"/>
            </a:xfrm>
            <a:prstGeom prst="rect">
              <a:avLst/>
            </a:prstGeom>
          </p:spPr>
        </p:pic>
      </p:gr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2</a:t>
            </a:fld>
            <a:r>
              <a:rPr lang="fr-BE" smtClean="0"/>
              <a:t> </a:t>
            </a:r>
            <a:endParaRPr lang="fr-BE" dirty="0"/>
          </a:p>
        </p:txBody>
      </p:sp>
    </p:spTree>
    <p:extLst>
      <p:ext uri="{BB962C8B-B14F-4D97-AF65-F5344CB8AC3E}">
        <p14:creationId xmlns:p14="http://schemas.microsoft.com/office/powerpoint/2010/main" val="1142069825"/>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zorgverstrekkers</a:t>
            </a:r>
            <a:endParaRPr lang="nl-BE"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nl-BE" dirty="0" smtClean="0"/>
              <a:t>Alle zorgverstrekkers kunnen met elkaar communiceren via de </a:t>
            </a:r>
            <a:r>
              <a:rPr lang="nl-BE" dirty="0" err="1" smtClean="0">
                <a:solidFill>
                  <a:srgbClr val="087670"/>
                </a:solidFill>
              </a:rPr>
              <a:t>eHealth</a:t>
            </a:r>
            <a:r>
              <a:rPr lang="nl-BE" dirty="0" err="1" smtClean="0"/>
              <a:t>box</a:t>
            </a:r>
            <a:r>
              <a:rPr lang="nl-BE" dirty="0" smtClean="0"/>
              <a:t>; een aantal elektronische standaardformulieren worden hiertoe ter beschikking gesteld</a:t>
            </a:r>
          </a:p>
          <a:p>
            <a:pPr lvl="1">
              <a:buFont typeface="Arial" panose="020B0604020202020204" pitchFamily="34" charset="0"/>
              <a:buChar char="•"/>
            </a:pPr>
            <a:r>
              <a:rPr lang="nl-BE" dirty="0" smtClean="0"/>
              <a:t>evolutie van functionaliteiten van </a:t>
            </a:r>
            <a:r>
              <a:rPr lang="nl-BE" dirty="0" err="1" smtClean="0">
                <a:solidFill>
                  <a:srgbClr val="07766F"/>
                </a:solidFill>
              </a:rPr>
              <a:t>eHealth</a:t>
            </a:r>
            <a:r>
              <a:rPr lang="nl-BE" dirty="0" err="1" smtClean="0"/>
              <a:t>box</a:t>
            </a:r>
            <a:r>
              <a:rPr lang="nl-BE" dirty="0" smtClean="0"/>
              <a:t> is voorzien, </a:t>
            </a:r>
            <a:r>
              <a:rPr lang="nl-BE" dirty="0" err="1" smtClean="0"/>
              <a:t>oa</a:t>
            </a:r>
            <a:r>
              <a:rPr lang="nl-BE" dirty="0" smtClean="0"/>
              <a:t> voor verzending naar (zorgverleners in) zorginstellingen</a:t>
            </a:r>
          </a:p>
          <a:p>
            <a:pPr lvl="2"/>
            <a:endParaRPr lang="nl-BE" dirty="0" smtClean="0"/>
          </a:p>
          <a:p>
            <a:endParaRPr lang="nl-BE" dirty="0" smtClean="0"/>
          </a:p>
          <a:p>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20</a:t>
            </a:fld>
            <a:r>
              <a:rPr lang="fr-BE" smtClean="0"/>
              <a:t> </a:t>
            </a:r>
            <a:endParaRPr lang="fr-BE" dirty="0"/>
          </a:p>
        </p:txBody>
      </p:sp>
    </p:spTree>
    <p:extLst>
      <p:ext uri="{BB962C8B-B14F-4D97-AF65-F5344CB8AC3E}">
        <p14:creationId xmlns:p14="http://schemas.microsoft.com/office/powerpoint/2010/main" val="4259475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err="1" smtClean="0"/>
              <a:t>eHealthbox</a:t>
            </a:r>
            <a:endParaRPr lang="nl-BE" dirty="0"/>
          </a:p>
        </p:txBody>
      </p:sp>
      <p:pic>
        <p:nvPicPr>
          <p:cNvPr id="8" name="Picture 7"/>
          <p:cNvPicPr>
            <a:picLocks noChangeAspect="1"/>
          </p:cNvPicPr>
          <p:nvPr/>
        </p:nvPicPr>
        <p:blipFill>
          <a:blip r:embed="rId2"/>
          <a:stretch>
            <a:fillRect/>
          </a:stretch>
        </p:blipFill>
        <p:spPr>
          <a:xfrm>
            <a:off x="1640632" y="1052736"/>
            <a:ext cx="7156225" cy="5212181"/>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21</a:t>
            </a:fld>
            <a:r>
              <a:rPr lang="fr-BE" smtClean="0"/>
              <a:t> </a:t>
            </a:r>
            <a:endParaRPr lang="fr-BE" dirty="0"/>
          </a:p>
        </p:txBody>
      </p:sp>
    </p:spTree>
    <p:extLst>
      <p:ext uri="{BB962C8B-B14F-4D97-AF65-F5344CB8AC3E}">
        <p14:creationId xmlns:p14="http://schemas.microsoft.com/office/powerpoint/2010/main" val="42310603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t>Roadmap</a:t>
            </a:r>
            <a:r>
              <a:rPr lang="nl-BE" dirty="0"/>
              <a:t> 2.0: zorgverstrekkers</a:t>
            </a:r>
          </a:p>
        </p:txBody>
      </p:sp>
      <p:sp>
        <p:nvSpPr>
          <p:cNvPr id="3" name="Content Placeholder 2"/>
          <p:cNvSpPr>
            <a:spLocks noGrp="1"/>
          </p:cNvSpPr>
          <p:nvPr>
            <p:ph idx="1"/>
          </p:nvPr>
        </p:nvSpPr>
        <p:spPr/>
        <p:txBody>
          <a:bodyPr/>
          <a:lstStyle/>
          <a:p>
            <a:pPr>
              <a:buFont typeface="Wingdings" panose="05000000000000000000" pitchFamily="2" charset="2"/>
              <a:buChar char="ü"/>
            </a:pPr>
            <a:r>
              <a:rPr lang="nl-BE" dirty="0"/>
              <a:t>De zorgverstrekkers kunnen </a:t>
            </a:r>
            <a:r>
              <a:rPr lang="nl-BE" dirty="0" err="1"/>
              <a:t>telegeneeskunde</a:t>
            </a:r>
            <a:r>
              <a:rPr lang="nl-BE" dirty="0"/>
              <a:t> toepassen door gebruik te maken van mobile health-toepassingen die officieel geregistreerd zijn; deze registratie wordt afhankelijk gesteld van een aantal controles op het vlak van gegevensbescherming, interoperabiliteit, EU-label voor medische hulpmiddelen en </a:t>
            </a:r>
            <a:r>
              <a:rPr lang="nl-BE" dirty="0" err="1"/>
              <a:t>evidence</a:t>
            </a:r>
            <a:r>
              <a:rPr lang="nl-BE" dirty="0"/>
              <a:t> </a:t>
            </a:r>
            <a:r>
              <a:rPr lang="nl-BE" dirty="0" err="1"/>
              <a:t>based</a:t>
            </a:r>
            <a:r>
              <a:rPr lang="nl-BE" dirty="0"/>
              <a:t> </a:t>
            </a:r>
            <a:r>
              <a:rPr lang="nl-BE" dirty="0" err="1"/>
              <a:t>medicine</a:t>
            </a:r>
            <a:r>
              <a:rPr lang="nl-BE" dirty="0"/>
              <a:t> (EBM</a:t>
            </a:r>
            <a:r>
              <a:rPr lang="nl-BE" dirty="0" smtClean="0"/>
              <a:t>)</a:t>
            </a:r>
          </a:p>
          <a:p>
            <a:pPr lvl="1">
              <a:buFont typeface="Arial" panose="020B0604020202020204" pitchFamily="34" charset="0"/>
              <a:buChar char="•"/>
            </a:pPr>
            <a:r>
              <a:rPr lang="nl-BE" dirty="0"/>
              <a:t>zie </a:t>
            </a:r>
            <a:r>
              <a:rPr lang="nl-BE" dirty="0">
                <a:hlinkClick r:id="rId2"/>
              </a:rPr>
              <a:t>https://mhealthbelgium.be</a:t>
            </a:r>
            <a:r>
              <a:rPr lang="nl-BE" dirty="0" smtClean="0">
                <a:hlinkClick r:id="rId2"/>
              </a:rPr>
              <a:t>/</a:t>
            </a:r>
            <a:r>
              <a:rPr lang="nl-BE" dirty="0" smtClean="0"/>
              <a:t> </a:t>
            </a:r>
            <a:endParaRPr lang="nl-BE" dirty="0"/>
          </a:p>
          <a:p>
            <a:pPr lvl="1">
              <a:buFont typeface="Arial" panose="020B0604020202020204" pitchFamily="34" charset="0"/>
              <a:buChar char="•"/>
            </a:pPr>
            <a:r>
              <a:rPr lang="nl-BE" dirty="0"/>
              <a:t>6</a:t>
            </a:r>
            <a:r>
              <a:rPr lang="nl-BE" dirty="0" smtClean="0"/>
              <a:t> apps zijn inmiddels aangemeld op niveau M1</a:t>
            </a:r>
            <a:endParaRPr lang="nl-BE" dirty="0"/>
          </a:p>
          <a:p>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22</a:t>
            </a:fld>
            <a:r>
              <a:rPr lang="fr-BE" smtClean="0"/>
              <a:t> </a:t>
            </a:r>
            <a:endParaRPr lang="fr-BE" dirty="0"/>
          </a:p>
        </p:txBody>
      </p:sp>
    </p:spTree>
    <p:extLst>
      <p:ext uri="{BB962C8B-B14F-4D97-AF65-F5344CB8AC3E}">
        <p14:creationId xmlns:p14="http://schemas.microsoft.com/office/powerpoint/2010/main" val="26942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Mobiele gezondheidsapps</a:t>
            </a:r>
            <a:endParaRPr lang="fr-BE" dirty="0"/>
          </a:p>
        </p:txBody>
      </p:sp>
      <p:pic>
        <p:nvPicPr>
          <p:cNvPr id="5" name="Content Placeholder 4"/>
          <p:cNvPicPr>
            <a:picLocks noGrp="1" noChangeAspect="1"/>
          </p:cNvPicPr>
          <p:nvPr>
            <p:ph idx="1"/>
          </p:nvPr>
        </p:nvPicPr>
        <p:blipFill>
          <a:blip r:embed="rId2"/>
          <a:stretch>
            <a:fillRect/>
          </a:stretch>
        </p:blipFill>
        <p:spPr>
          <a:xfrm>
            <a:off x="1153028" y="1052513"/>
            <a:ext cx="7599945" cy="5256212"/>
          </a:xfr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23</a:t>
            </a:fld>
            <a:r>
              <a:rPr lang="fr-BE" smtClean="0"/>
              <a:t> </a:t>
            </a:r>
            <a:endParaRPr lang="fr-BE" dirty="0"/>
          </a:p>
        </p:txBody>
      </p:sp>
    </p:spTree>
    <p:extLst>
      <p:ext uri="{BB962C8B-B14F-4D97-AF65-F5344CB8AC3E}">
        <p14:creationId xmlns:p14="http://schemas.microsoft.com/office/powerpoint/2010/main" val="167503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err="1" smtClean="0">
                <a:solidFill>
                  <a:srgbClr val="77C9F2"/>
                </a:solidFill>
                <a:latin typeface="+mj-lt"/>
              </a:rPr>
              <a:t>Mobiele</a:t>
            </a:r>
            <a:r>
              <a:rPr lang="en-GB" noProof="0" dirty="0" smtClean="0">
                <a:solidFill>
                  <a:srgbClr val="77C9F2"/>
                </a:solidFill>
                <a:latin typeface="+mj-lt"/>
              </a:rPr>
              <a:t> </a:t>
            </a:r>
            <a:r>
              <a:rPr lang="en-GB" noProof="0" dirty="0" err="1" smtClean="0">
                <a:solidFill>
                  <a:srgbClr val="77C9F2"/>
                </a:solidFill>
                <a:latin typeface="+mj-lt"/>
              </a:rPr>
              <a:t>gezondheidsapps</a:t>
            </a:r>
            <a:r>
              <a:rPr lang="en-GB" noProof="0" dirty="0" smtClean="0">
                <a:solidFill>
                  <a:srgbClr val="77C9F2"/>
                </a:solidFill>
                <a:latin typeface="+mj-lt"/>
              </a:rPr>
              <a:t> - </a:t>
            </a:r>
            <a:r>
              <a:rPr lang="en-GB" noProof="0" dirty="0" err="1" smtClean="0">
                <a:solidFill>
                  <a:srgbClr val="77C9F2"/>
                </a:solidFill>
                <a:latin typeface="+mj-lt"/>
              </a:rPr>
              <a:t>Validatiepiramide</a:t>
            </a:r>
            <a:endParaRPr lang="en-GB" noProof="0" dirty="0">
              <a:solidFill>
                <a:srgbClr val="77C9F2"/>
              </a:solidFill>
              <a:latin typeface="+mj-lt"/>
            </a:endParaRPr>
          </a:p>
        </p:txBody>
      </p:sp>
      <p:grpSp>
        <p:nvGrpSpPr>
          <p:cNvPr id="24" name="Group 23"/>
          <p:cNvGrpSpPr/>
          <p:nvPr/>
        </p:nvGrpSpPr>
        <p:grpSpPr>
          <a:xfrm>
            <a:off x="488504" y="1052514"/>
            <a:ext cx="8928992" cy="5328815"/>
            <a:chOff x="107504" y="1052513"/>
            <a:chExt cx="8928992" cy="5328815"/>
          </a:xfrm>
        </p:grpSpPr>
        <p:grpSp>
          <p:nvGrpSpPr>
            <p:cNvPr id="19" name="Group 18"/>
            <p:cNvGrpSpPr/>
            <p:nvPr/>
          </p:nvGrpSpPr>
          <p:grpSpPr>
            <a:xfrm>
              <a:off x="107504" y="1052513"/>
              <a:ext cx="8928992" cy="5256211"/>
              <a:chOff x="-540568" y="1052513"/>
              <a:chExt cx="8928992" cy="5256211"/>
            </a:xfrm>
          </p:grpSpPr>
          <p:grpSp>
            <p:nvGrpSpPr>
              <p:cNvPr id="13" name="Group 12"/>
              <p:cNvGrpSpPr/>
              <p:nvPr/>
            </p:nvGrpSpPr>
            <p:grpSpPr>
              <a:xfrm>
                <a:off x="1549678" y="1052513"/>
                <a:ext cx="6044643" cy="5256211"/>
                <a:chOff x="1549678" y="1052513"/>
                <a:chExt cx="6044643" cy="5256211"/>
              </a:xfrm>
            </p:grpSpPr>
            <p:sp>
              <p:nvSpPr>
                <p:cNvPr id="14" name="Isosceles Triangle 13"/>
                <p:cNvSpPr/>
                <p:nvPr/>
              </p:nvSpPr>
              <p:spPr>
                <a:xfrm>
                  <a:off x="1549678" y="1052513"/>
                  <a:ext cx="5256211" cy="5256211"/>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4177784" y="1340772"/>
                  <a:ext cx="3416537" cy="951661"/>
                </a:xfrm>
                <a:custGeom>
                  <a:avLst/>
                  <a:gdLst>
                    <a:gd name="connsiteX0" fmla="*/ 0 w 3416537"/>
                    <a:gd name="connsiteY0" fmla="*/ 158613 h 951661"/>
                    <a:gd name="connsiteX1" fmla="*/ 158613 w 3416537"/>
                    <a:gd name="connsiteY1" fmla="*/ 0 h 951661"/>
                    <a:gd name="connsiteX2" fmla="*/ 3257924 w 3416537"/>
                    <a:gd name="connsiteY2" fmla="*/ 0 h 951661"/>
                    <a:gd name="connsiteX3" fmla="*/ 3416537 w 3416537"/>
                    <a:gd name="connsiteY3" fmla="*/ 158613 h 951661"/>
                    <a:gd name="connsiteX4" fmla="*/ 3416537 w 3416537"/>
                    <a:gd name="connsiteY4" fmla="*/ 793048 h 951661"/>
                    <a:gd name="connsiteX5" fmla="*/ 3257924 w 3416537"/>
                    <a:gd name="connsiteY5" fmla="*/ 951661 h 951661"/>
                    <a:gd name="connsiteX6" fmla="*/ 158613 w 3416537"/>
                    <a:gd name="connsiteY6" fmla="*/ 951661 h 951661"/>
                    <a:gd name="connsiteX7" fmla="*/ 0 w 3416537"/>
                    <a:gd name="connsiteY7" fmla="*/ 793048 h 951661"/>
                    <a:gd name="connsiteX8" fmla="*/ 0 w 3416537"/>
                    <a:gd name="connsiteY8" fmla="*/ 158613 h 9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6537" h="951661">
                      <a:moveTo>
                        <a:pt x="0" y="158613"/>
                      </a:moveTo>
                      <a:cubicBezTo>
                        <a:pt x="0" y="71013"/>
                        <a:pt x="71013" y="0"/>
                        <a:pt x="158613" y="0"/>
                      </a:cubicBezTo>
                      <a:lnTo>
                        <a:pt x="3257924" y="0"/>
                      </a:lnTo>
                      <a:cubicBezTo>
                        <a:pt x="3345524" y="0"/>
                        <a:pt x="3416537" y="71013"/>
                        <a:pt x="3416537" y="158613"/>
                      </a:cubicBezTo>
                      <a:lnTo>
                        <a:pt x="3416537" y="793048"/>
                      </a:lnTo>
                      <a:cubicBezTo>
                        <a:pt x="3416537" y="880648"/>
                        <a:pt x="3345524" y="951661"/>
                        <a:pt x="3257924" y="951661"/>
                      </a:cubicBezTo>
                      <a:lnTo>
                        <a:pt x="158613" y="951661"/>
                      </a:lnTo>
                      <a:cubicBezTo>
                        <a:pt x="71013" y="951661"/>
                        <a:pt x="0" y="880648"/>
                        <a:pt x="0" y="793048"/>
                      </a:cubicBezTo>
                      <a:lnTo>
                        <a:pt x="0" y="15861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416" tIns="107416" rIns="107416" bIns="107416" numCol="1" spcCol="1270" anchor="ctr" anchorCtr="0">
                  <a:noAutofit/>
                </a:bodyPr>
                <a:lstStyle/>
                <a:p>
                  <a:pPr defTabSz="711200">
                    <a:lnSpc>
                      <a:spcPct val="90000"/>
                    </a:lnSpc>
                    <a:spcBef>
                      <a:spcPct val="0"/>
                    </a:spcBef>
                    <a:spcAft>
                      <a:spcPct val="35000"/>
                    </a:spcAft>
                    <a:defRPr/>
                  </a:pPr>
                  <a:r>
                    <a:rPr lang="en-US" sz="1600" b="1" dirty="0">
                      <a:solidFill>
                        <a:prstClr val="black">
                          <a:hueOff val="0"/>
                          <a:satOff val="0"/>
                          <a:lumOff val="0"/>
                          <a:alphaOff val="0"/>
                        </a:prstClr>
                      </a:solidFill>
                      <a:latin typeface="Calibri"/>
                    </a:rPr>
                    <a:t>M3</a:t>
                  </a:r>
                  <a:r>
                    <a:rPr lang="en-US" sz="1500" dirty="0">
                      <a:solidFill>
                        <a:prstClr val="black">
                          <a:hueOff val="0"/>
                          <a:satOff val="0"/>
                          <a:lumOff val="0"/>
                          <a:alphaOff val="0"/>
                        </a:prstClr>
                      </a:solidFill>
                      <a:latin typeface="Calibri"/>
                    </a:rPr>
                    <a:t/>
                  </a:r>
                  <a:br>
                    <a:rPr lang="en-US" sz="1500" dirty="0">
                      <a:solidFill>
                        <a:prstClr val="black">
                          <a:hueOff val="0"/>
                          <a:satOff val="0"/>
                          <a:lumOff val="0"/>
                          <a:alphaOff val="0"/>
                        </a:prstClr>
                      </a:solidFill>
                      <a:latin typeface="Calibri"/>
                    </a:rPr>
                  </a:br>
                  <a:r>
                    <a:rPr lang="en-GB" sz="1500" dirty="0">
                      <a:solidFill>
                        <a:prstClr val="black">
                          <a:hueOff val="0"/>
                          <a:satOff val="0"/>
                          <a:lumOff val="0"/>
                          <a:alphaOff val="0"/>
                        </a:prstClr>
                      </a:solidFill>
                      <a:latin typeface="Calibri"/>
                    </a:rPr>
                    <a:t>Requires M2 </a:t>
                  </a:r>
                  <a:br>
                    <a:rPr lang="en-GB" sz="1500" dirty="0">
                      <a:solidFill>
                        <a:prstClr val="black">
                          <a:hueOff val="0"/>
                          <a:satOff val="0"/>
                          <a:lumOff val="0"/>
                          <a:alphaOff val="0"/>
                        </a:prstClr>
                      </a:solidFill>
                      <a:latin typeface="Calibri"/>
                    </a:rPr>
                  </a:br>
                  <a:r>
                    <a:rPr lang="en-GB" sz="1500" dirty="0">
                      <a:solidFill>
                        <a:prstClr val="black">
                          <a:hueOff val="0"/>
                          <a:satOff val="0"/>
                          <a:lumOff val="0"/>
                          <a:alphaOff val="0"/>
                        </a:prstClr>
                      </a:solidFill>
                      <a:latin typeface="Calibri"/>
                    </a:rPr>
                    <a:t>Positioned within Belgian health system </a:t>
                  </a:r>
                  <a:br>
                    <a:rPr lang="en-GB" sz="1500" dirty="0">
                      <a:solidFill>
                        <a:prstClr val="black">
                          <a:hueOff val="0"/>
                          <a:satOff val="0"/>
                          <a:lumOff val="0"/>
                          <a:alphaOff val="0"/>
                        </a:prstClr>
                      </a:solidFill>
                      <a:latin typeface="Calibri"/>
                    </a:rPr>
                  </a:br>
                  <a:r>
                    <a:rPr lang="en-GB" sz="1500" dirty="0">
                      <a:solidFill>
                        <a:prstClr val="black">
                          <a:hueOff val="0"/>
                          <a:satOff val="0"/>
                          <a:lumOff val="0"/>
                          <a:alphaOff val="0"/>
                        </a:prstClr>
                      </a:solidFill>
                      <a:latin typeface="Calibri"/>
                    </a:rPr>
                    <a:t>Conditional financing (expert committee)</a:t>
                  </a:r>
                  <a:endParaRPr lang="en-US" sz="1500" dirty="0">
                    <a:solidFill>
                      <a:prstClr val="black">
                        <a:hueOff val="0"/>
                        <a:satOff val="0"/>
                        <a:lumOff val="0"/>
                        <a:alphaOff val="0"/>
                      </a:prstClr>
                    </a:solidFill>
                    <a:latin typeface="Calibri"/>
                  </a:endParaRPr>
                </a:p>
              </p:txBody>
            </p:sp>
            <p:sp>
              <p:nvSpPr>
                <p:cNvPr id="16" name="Freeform 15"/>
                <p:cNvSpPr/>
                <p:nvPr/>
              </p:nvSpPr>
              <p:spPr>
                <a:xfrm>
                  <a:off x="4177784" y="2649517"/>
                  <a:ext cx="3416537" cy="1645052"/>
                </a:xfrm>
                <a:custGeom>
                  <a:avLst/>
                  <a:gdLst>
                    <a:gd name="connsiteX0" fmla="*/ 0 w 3416537"/>
                    <a:gd name="connsiteY0" fmla="*/ 274181 h 1645052"/>
                    <a:gd name="connsiteX1" fmla="*/ 274181 w 3416537"/>
                    <a:gd name="connsiteY1" fmla="*/ 0 h 1645052"/>
                    <a:gd name="connsiteX2" fmla="*/ 3142356 w 3416537"/>
                    <a:gd name="connsiteY2" fmla="*/ 0 h 1645052"/>
                    <a:gd name="connsiteX3" fmla="*/ 3416537 w 3416537"/>
                    <a:gd name="connsiteY3" fmla="*/ 274181 h 1645052"/>
                    <a:gd name="connsiteX4" fmla="*/ 3416537 w 3416537"/>
                    <a:gd name="connsiteY4" fmla="*/ 1370871 h 1645052"/>
                    <a:gd name="connsiteX5" fmla="*/ 3142356 w 3416537"/>
                    <a:gd name="connsiteY5" fmla="*/ 1645052 h 1645052"/>
                    <a:gd name="connsiteX6" fmla="*/ 274181 w 3416537"/>
                    <a:gd name="connsiteY6" fmla="*/ 1645052 h 1645052"/>
                    <a:gd name="connsiteX7" fmla="*/ 0 w 3416537"/>
                    <a:gd name="connsiteY7" fmla="*/ 1370871 h 1645052"/>
                    <a:gd name="connsiteX8" fmla="*/ 0 w 3416537"/>
                    <a:gd name="connsiteY8" fmla="*/ 274181 h 164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6537" h="1645052">
                      <a:moveTo>
                        <a:pt x="0" y="274181"/>
                      </a:moveTo>
                      <a:cubicBezTo>
                        <a:pt x="0" y="122755"/>
                        <a:pt x="122755" y="0"/>
                        <a:pt x="274181" y="0"/>
                      </a:cubicBezTo>
                      <a:lnTo>
                        <a:pt x="3142356" y="0"/>
                      </a:lnTo>
                      <a:cubicBezTo>
                        <a:pt x="3293782" y="0"/>
                        <a:pt x="3416537" y="122755"/>
                        <a:pt x="3416537" y="274181"/>
                      </a:cubicBezTo>
                      <a:lnTo>
                        <a:pt x="3416537" y="1370871"/>
                      </a:lnTo>
                      <a:cubicBezTo>
                        <a:pt x="3416537" y="1522297"/>
                        <a:pt x="3293782" y="1645052"/>
                        <a:pt x="3142356" y="1645052"/>
                      </a:cubicBezTo>
                      <a:lnTo>
                        <a:pt x="274181" y="1645052"/>
                      </a:lnTo>
                      <a:cubicBezTo>
                        <a:pt x="122755" y="1645052"/>
                        <a:pt x="0" y="1522297"/>
                        <a:pt x="0" y="1370871"/>
                      </a:cubicBezTo>
                      <a:lnTo>
                        <a:pt x="0" y="27418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1265" tIns="141265" rIns="141265" bIns="141265" numCol="1" spcCol="1270" anchor="ctr" anchorCtr="0">
                  <a:noAutofit/>
                </a:bodyPr>
                <a:lstStyle/>
                <a:p>
                  <a:pPr defTabSz="711200">
                    <a:lnSpc>
                      <a:spcPct val="90000"/>
                    </a:lnSpc>
                    <a:spcBef>
                      <a:spcPct val="0"/>
                    </a:spcBef>
                    <a:spcAft>
                      <a:spcPct val="35000"/>
                    </a:spcAft>
                    <a:defRPr/>
                  </a:pPr>
                  <a:r>
                    <a:rPr lang="en-US" sz="1600" b="1" dirty="0">
                      <a:solidFill>
                        <a:prstClr val="black">
                          <a:hueOff val="0"/>
                          <a:satOff val="0"/>
                          <a:lumOff val="0"/>
                          <a:alphaOff val="0"/>
                        </a:prstClr>
                      </a:solidFill>
                      <a:latin typeface="Calibri"/>
                    </a:rPr>
                    <a:t>M2</a:t>
                  </a:r>
                  <a:r>
                    <a:rPr lang="en-US" sz="1100" dirty="0">
                      <a:solidFill>
                        <a:prstClr val="black">
                          <a:hueOff val="0"/>
                          <a:satOff val="0"/>
                          <a:lumOff val="0"/>
                          <a:alphaOff val="0"/>
                        </a:prstClr>
                      </a:solidFill>
                      <a:latin typeface="Calibri"/>
                    </a:rPr>
                    <a:t/>
                  </a:r>
                  <a:br>
                    <a:rPr lang="en-US" sz="1100" dirty="0">
                      <a:solidFill>
                        <a:prstClr val="black">
                          <a:hueOff val="0"/>
                          <a:satOff val="0"/>
                          <a:lumOff val="0"/>
                          <a:alphaOff val="0"/>
                        </a:prstClr>
                      </a:solidFill>
                      <a:latin typeface="Calibri"/>
                    </a:rPr>
                  </a:br>
                  <a:r>
                    <a:rPr lang="en-US" sz="1500" dirty="0">
                      <a:solidFill>
                        <a:prstClr val="black">
                          <a:hueOff val="0"/>
                          <a:satOff val="0"/>
                          <a:lumOff val="0"/>
                          <a:alphaOff val="0"/>
                        </a:prstClr>
                      </a:solidFill>
                      <a:latin typeface="Calibri"/>
                    </a:rPr>
                    <a:t>Requires M1</a:t>
                  </a:r>
                  <a:br>
                    <a:rPr lang="en-US" sz="1500" dirty="0">
                      <a:solidFill>
                        <a:prstClr val="black">
                          <a:hueOff val="0"/>
                          <a:satOff val="0"/>
                          <a:lumOff val="0"/>
                          <a:alphaOff val="0"/>
                        </a:prstClr>
                      </a:solidFill>
                      <a:latin typeface="Calibri"/>
                    </a:rPr>
                  </a:br>
                  <a:r>
                    <a:rPr lang="en-GB" sz="1500" dirty="0">
                      <a:solidFill>
                        <a:prstClr val="black">
                          <a:hueOff val="0"/>
                          <a:satOff val="0"/>
                          <a:lumOff val="0"/>
                          <a:alphaOff val="0"/>
                        </a:prstClr>
                      </a:solidFill>
                      <a:latin typeface="Calibri"/>
                    </a:rPr>
                    <a:t>Validated by administrations (or trusted third parties) </a:t>
                  </a:r>
                  <a:br>
                    <a:rPr lang="en-GB" sz="1500" dirty="0">
                      <a:solidFill>
                        <a:prstClr val="black">
                          <a:hueOff val="0"/>
                          <a:satOff val="0"/>
                          <a:lumOff val="0"/>
                          <a:alphaOff val="0"/>
                        </a:prstClr>
                      </a:solidFill>
                      <a:latin typeface="Calibri"/>
                    </a:rPr>
                  </a:br>
                  <a:r>
                    <a:rPr lang="en-GB" sz="1500" dirty="0">
                      <a:solidFill>
                        <a:prstClr val="black">
                          <a:hueOff val="0"/>
                          <a:satOff val="0"/>
                          <a:lumOff val="0"/>
                          <a:alphaOff val="0"/>
                        </a:prstClr>
                      </a:solidFill>
                      <a:latin typeface="Calibri"/>
                    </a:rPr>
                    <a:t>Security - Authentication (</a:t>
                  </a:r>
                  <a:r>
                    <a:rPr lang="en-GB" sz="1500" dirty="0" err="1">
                      <a:solidFill>
                        <a:srgbClr val="087670"/>
                      </a:solidFill>
                      <a:latin typeface="Calibri"/>
                    </a:rPr>
                    <a:t>eHP</a:t>
                  </a:r>
                  <a:r>
                    <a:rPr lang="en-GB" sz="1500" dirty="0">
                      <a:solidFill>
                        <a:prstClr val="black">
                          <a:hueOff val="0"/>
                          <a:satOff val="0"/>
                          <a:lumOff val="0"/>
                          <a:alphaOff val="0"/>
                        </a:prstClr>
                      </a:solidFill>
                      <a:latin typeface="Calibri"/>
                    </a:rPr>
                    <a:t>)</a:t>
                  </a:r>
                  <a:br>
                    <a:rPr lang="en-GB" sz="1500" dirty="0">
                      <a:solidFill>
                        <a:prstClr val="black">
                          <a:hueOff val="0"/>
                          <a:satOff val="0"/>
                          <a:lumOff val="0"/>
                          <a:alphaOff val="0"/>
                        </a:prstClr>
                      </a:solidFill>
                      <a:latin typeface="Calibri"/>
                    </a:rPr>
                  </a:br>
                  <a:r>
                    <a:rPr lang="en-GB" sz="1500" dirty="0">
                      <a:solidFill>
                        <a:prstClr val="black">
                          <a:hueOff val="0"/>
                          <a:satOff val="0"/>
                          <a:lumOff val="0"/>
                          <a:alphaOff val="0"/>
                        </a:prstClr>
                      </a:solidFill>
                      <a:latin typeface="Calibri"/>
                    </a:rPr>
                    <a:t>Interoperability (</a:t>
                  </a:r>
                  <a:r>
                    <a:rPr lang="en-GB" sz="1500" dirty="0" err="1">
                      <a:solidFill>
                        <a:srgbClr val="087670"/>
                      </a:solidFill>
                      <a:latin typeface="Calibri"/>
                    </a:rPr>
                    <a:t>eHP</a:t>
                  </a:r>
                  <a:r>
                    <a:rPr lang="en-GB" sz="1500" dirty="0">
                      <a:solidFill>
                        <a:prstClr val="black">
                          <a:hueOff val="0"/>
                          <a:satOff val="0"/>
                          <a:lumOff val="0"/>
                          <a:alphaOff val="0"/>
                        </a:prstClr>
                      </a:solidFill>
                      <a:latin typeface="Calibri"/>
                    </a:rPr>
                    <a:t> + SPF -FOD) </a:t>
                  </a:r>
                  <a:br>
                    <a:rPr lang="en-GB" sz="1500" dirty="0">
                      <a:solidFill>
                        <a:prstClr val="black">
                          <a:hueOff val="0"/>
                          <a:satOff val="0"/>
                          <a:lumOff val="0"/>
                          <a:alphaOff val="0"/>
                        </a:prstClr>
                      </a:solidFill>
                      <a:latin typeface="Calibri"/>
                    </a:rPr>
                  </a:br>
                  <a:r>
                    <a:rPr lang="en-GB" sz="1500" dirty="0">
                      <a:solidFill>
                        <a:prstClr val="black">
                          <a:hueOff val="0"/>
                          <a:satOff val="0"/>
                          <a:lumOff val="0"/>
                          <a:alphaOff val="0"/>
                        </a:prstClr>
                      </a:solidFill>
                      <a:latin typeface="Calibri"/>
                    </a:rPr>
                    <a:t>Scientific evidence (publications</a:t>
                  </a:r>
                  <a:r>
                    <a:rPr lang="en-GB" sz="1100" dirty="0">
                      <a:solidFill>
                        <a:prstClr val="black">
                          <a:hueOff val="0"/>
                          <a:satOff val="0"/>
                          <a:lumOff val="0"/>
                          <a:alphaOff val="0"/>
                        </a:prstClr>
                      </a:solidFill>
                      <a:latin typeface="Calibri"/>
                    </a:rPr>
                    <a:t>) </a:t>
                  </a:r>
                  <a:endParaRPr lang="en-US" sz="1100" dirty="0">
                    <a:solidFill>
                      <a:prstClr val="black">
                        <a:hueOff val="0"/>
                        <a:satOff val="0"/>
                        <a:lumOff val="0"/>
                        <a:alphaOff val="0"/>
                      </a:prstClr>
                    </a:solidFill>
                    <a:latin typeface="Calibri"/>
                  </a:endParaRPr>
                </a:p>
              </p:txBody>
            </p:sp>
            <p:sp>
              <p:nvSpPr>
                <p:cNvPr id="17" name="Freeform 16"/>
                <p:cNvSpPr/>
                <p:nvPr/>
              </p:nvSpPr>
              <p:spPr>
                <a:xfrm>
                  <a:off x="4177784" y="4671798"/>
                  <a:ext cx="3416537" cy="1249855"/>
                </a:xfrm>
                <a:custGeom>
                  <a:avLst/>
                  <a:gdLst>
                    <a:gd name="connsiteX0" fmla="*/ 0 w 3416537"/>
                    <a:gd name="connsiteY0" fmla="*/ 208313 h 1249855"/>
                    <a:gd name="connsiteX1" fmla="*/ 208313 w 3416537"/>
                    <a:gd name="connsiteY1" fmla="*/ 0 h 1249855"/>
                    <a:gd name="connsiteX2" fmla="*/ 3208224 w 3416537"/>
                    <a:gd name="connsiteY2" fmla="*/ 0 h 1249855"/>
                    <a:gd name="connsiteX3" fmla="*/ 3416537 w 3416537"/>
                    <a:gd name="connsiteY3" fmla="*/ 208313 h 1249855"/>
                    <a:gd name="connsiteX4" fmla="*/ 3416537 w 3416537"/>
                    <a:gd name="connsiteY4" fmla="*/ 1041542 h 1249855"/>
                    <a:gd name="connsiteX5" fmla="*/ 3208224 w 3416537"/>
                    <a:gd name="connsiteY5" fmla="*/ 1249855 h 1249855"/>
                    <a:gd name="connsiteX6" fmla="*/ 208313 w 3416537"/>
                    <a:gd name="connsiteY6" fmla="*/ 1249855 h 1249855"/>
                    <a:gd name="connsiteX7" fmla="*/ 0 w 3416537"/>
                    <a:gd name="connsiteY7" fmla="*/ 1041542 h 1249855"/>
                    <a:gd name="connsiteX8" fmla="*/ 0 w 3416537"/>
                    <a:gd name="connsiteY8" fmla="*/ 208313 h 12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6537" h="1249855">
                      <a:moveTo>
                        <a:pt x="0" y="208313"/>
                      </a:moveTo>
                      <a:cubicBezTo>
                        <a:pt x="0" y="93265"/>
                        <a:pt x="93265" y="0"/>
                        <a:pt x="208313" y="0"/>
                      </a:cubicBezTo>
                      <a:lnTo>
                        <a:pt x="3208224" y="0"/>
                      </a:lnTo>
                      <a:cubicBezTo>
                        <a:pt x="3323272" y="0"/>
                        <a:pt x="3416537" y="93265"/>
                        <a:pt x="3416537" y="208313"/>
                      </a:cubicBezTo>
                      <a:lnTo>
                        <a:pt x="3416537" y="1041542"/>
                      </a:lnTo>
                      <a:cubicBezTo>
                        <a:pt x="3416537" y="1156590"/>
                        <a:pt x="3323272" y="1249855"/>
                        <a:pt x="3208224" y="1249855"/>
                      </a:cubicBezTo>
                      <a:lnTo>
                        <a:pt x="208313" y="1249855"/>
                      </a:lnTo>
                      <a:cubicBezTo>
                        <a:pt x="93265" y="1249855"/>
                        <a:pt x="0" y="1156590"/>
                        <a:pt x="0" y="1041542"/>
                      </a:cubicBezTo>
                      <a:lnTo>
                        <a:pt x="0" y="20831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1973" tIns="121973" rIns="121973" bIns="121973" numCol="1" spcCol="1270" anchor="ctr" anchorCtr="0">
                  <a:noAutofit/>
                </a:bodyPr>
                <a:lstStyle/>
                <a:p>
                  <a:pPr defTabSz="711200">
                    <a:lnSpc>
                      <a:spcPct val="90000"/>
                    </a:lnSpc>
                    <a:spcBef>
                      <a:spcPct val="0"/>
                    </a:spcBef>
                    <a:spcAft>
                      <a:spcPct val="35000"/>
                    </a:spcAft>
                    <a:defRPr/>
                  </a:pPr>
                  <a:r>
                    <a:rPr lang="en-US" sz="1600" b="1" dirty="0">
                      <a:solidFill>
                        <a:prstClr val="black">
                          <a:hueOff val="0"/>
                          <a:satOff val="0"/>
                          <a:lumOff val="0"/>
                          <a:alphaOff val="0"/>
                        </a:prstClr>
                      </a:solidFill>
                      <a:latin typeface="Calibri"/>
                    </a:rPr>
                    <a:t>M1</a:t>
                  </a:r>
                  <a:r>
                    <a:rPr lang="en-US" sz="1400" dirty="0">
                      <a:solidFill>
                        <a:prstClr val="black">
                          <a:hueOff val="0"/>
                          <a:satOff val="0"/>
                          <a:lumOff val="0"/>
                          <a:alphaOff val="0"/>
                        </a:prstClr>
                      </a:solidFill>
                      <a:latin typeface="Calibri"/>
                    </a:rPr>
                    <a:t/>
                  </a:r>
                  <a:br>
                    <a:rPr lang="en-US" sz="1400" dirty="0">
                      <a:solidFill>
                        <a:prstClr val="black">
                          <a:hueOff val="0"/>
                          <a:satOff val="0"/>
                          <a:lumOff val="0"/>
                          <a:alphaOff val="0"/>
                        </a:prstClr>
                      </a:solidFill>
                      <a:latin typeface="Calibri"/>
                    </a:rPr>
                  </a:br>
                  <a:r>
                    <a:rPr lang="en-US" sz="1500" dirty="0">
                      <a:solidFill>
                        <a:prstClr val="black">
                          <a:hueOff val="0"/>
                          <a:satOff val="0"/>
                          <a:lumOff val="0"/>
                          <a:alphaOff val="0"/>
                        </a:prstClr>
                      </a:solidFill>
                      <a:latin typeface="Calibri"/>
                    </a:rPr>
                    <a:t>CE certified as Medical device AFMPS-FAGG)</a:t>
                  </a:r>
                  <a:br>
                    <a:rPr lang="en-US" sz="1500" dirty="0">
                      <a:solidFill>
                        <a:prstClr val="black">
                          <a:hueOff val="0"/>
                          <a:satOff val="0"/>
                          <a:lumOff val="0"/>
                          <a:alphaOff val="0"/>
                        </a:prstClr>
                      </a:solidFill>
                      <a:latin typeface="Calibri"/>
                    </a:rPr>
                  </a:br>
                  <a:r>
                    <a:rPr lang="en-US" sz="1500" dirty="0">
                      <a:solidFill>
                        <a:prstClr val="black">
                          <a:hueOff val="0"/>
                          <a:satOff val="0"/>
                          <a:lumOff val="0"/>
                          <a:alphaOff val="0"/>
                        </a:prstClr>
                      </a:solidFill>
                      <a:latin typeface="Calibri"/>
                    </a:rPr>
                    <a:t>GDPR compliant</a:t>
                  </a:r>
                  <a:br>
                    <a:rPr lang="en-US" sz="1500" dirty="0">
                      <a:solidFill>
                        <a:prstClr val="black">
                          <a:hueOff val="0"/>
                          <a:satOff val="0"/>
                          <a:lumOff val="0"/>
                          <a:alphaOff val="0"/>
                        </a:prstClr>
                      </a:solidFill>
                      <a:latin typeface="Calibri"/>
                    </a:rPr>
                  </a:br>
                  <a:r>
                    <a:rPr lang="en-US" sz="1500" dirty="0">
                      <a:solidFill>
                        <a:prstClr val="black">
                          <a:hueOff val="0"/>
                          <a:satOff val="0"/>
                          <a:lumOff val="0"/>
                          <a:alphaOff val="0"/>
                        </a:prstClr>
                      </a:solidFill>
                      <a:latin typeface="Calibri"/>
                    </a:rPr>
                    <a:t>Belgian privacy law compliant</a:t>
                  </a:r>
                </a:p>
              </p:txBody>
            </p:sp>
          </p:grpSp>
          <p:sp>
            <p:nvSpPr>
              <p:cNvPr id="8" name="Up Arrow 7"/>
              <p:cNvSpPr/>
              <p:nvPr/>
            </p:nvSpPr>
            <p:spPr>
              <a:xfrm>
                <a:off x="6084168" y="4077072"/>
                <a:ext cx="2304256" cy="864096"/>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sz="1600" dirty="0">
                    <a:solidFill>
                      <a:prstClr val="white"/>
                    </a:solidFill>
                    <a:latin typeface="Calibri"/>
                  </a:rPr>
                  <a:t>BE </a:t>
                </a:r>
                <a:r>
                  <a:rPr lang="fr-BE" sz="1600" dirty="0" err="1">
                    <a:solidFill>
                      <a:prstClr val="white"/>
                    </a:solidFill>
                    <a:latin typeface="Calibri"/>
                  </a:rPr>
                  <a:t>mHealth</a:t>
                </a:r>
                <a:r>
                  <a:rPr lang="fr-BE" sz="1600" dirty="0">
                    <a:solidFill>
                      <a:prstClr val="white"/>
                    </a:solidFill>
                    <a:latin typeface="Calibri"/>
                  </a:rPr>
                  <a:t> Validation</a:t>
                </a:r>
              </a:p>
            </p:txBody>
          </p:sp>
          <p:sp>
            <p:nvSpPr>
              <p:cNvPr id="11" name="Up Arrow 10"/>
              <p:cNvSpPr/>
              <p:nvPr/>
            </p:nvSpPr>
            <p:spPr>
              <a:xfrm>
                <a:off x="5868144" y="2276872"/>
                <a:ext cx="2304256" cy="864096"/>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sz="1600" dirty="0" err="1">
                    <a:solidFill>
                      <a:prstClr val="white"/>
                    </a:solidFill>
                    <a:latin typeface="Calibri"/>
                  </a:rPr>
                  <a:t>CostBenefit</a:t>
                </a:r>
                <a:r>
                  <a:rPr lang="fr-BE" sz="1600" dirty="0">
                    <a:solidFill>
                      <a:prstClr val="white"/>
                    </a:solidFill>
                    <a:latin typeface="Calibri"/>
                  </a:rPr>
                  <a:t/>
                </a:r>
                <a:br>
                  <a:rPr lang="fr-BE" sz="1600" dirty="0">
                    <a:solidFill>
                      <a:prstClr val="white"/>
                    </a:solidFill>
                    <a:latin typeface="Calibri"/>
                  </a:rPr>
                </a:br>
                <a:r>
                  <a:rPr lang="fr-BE" sz="1600" dirty="0">
                    <a:solidFill>
                      <a:prstClr val="white"/>
                    </a:solidFill>
                    <a:latin typeface="Calibri"/>
                  </a:rPr>
                  <a:t>Triple </a:t>
                </a:r>
                <a:r>
                  <a:rPr lang="fr-BE" sz="1600" dirty="0" err="1">
                    <a:solidFill>
                      <a:prstClr val="white"/>
                    </a:solidFill>
                    <a:latin typeface="Calibri"/>
                  </a:rPr>
                  <a:t>Aim</a:t>
                </a:r>
                <a:endParaRPr lang="fr-BE" sz="1600" dirty="0">
                  <a:solidFill>
                    <a:prstClr val="white"/>
                  </a:solidFill>
                  <a:latin typeface="Calibri"/>
                </a:endParaRPr>
              </a:p>
            </p:txBody>
          </p:sp>
          <p:sp>
            <p:nvSpPr>
              <p:cNvPr id="12" name="Right Arrow 11"/>
              <p:cNvSpPr/>
              <p:nvPr/>
            </p:nvSpPr>
            <p:spPr>
              <a:xfrm>
                <a:off x="-540568" y="4365104"/>
                <a:ext cx="2592288" cy="129614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dirty="0">
                    <a:solidFill>
                      <a:prstClr val="white"/>
                    </a:solidFill>
                    <a:latin typeface="Calibri"/>
                  </a:rPr>
                  <a:t>CE </a:t>
                </a:r>
              </a:p>
              <a:p>
                <a:pPr algn="ctr">
                  <a:defRPr/>
                </a:pPr>
                <a:r>
                  <a:rPr lang="fr-BE" dirty="0" err="1">
                    <a:solidFill>
                      <a:prstClr val="white"/>
                    </a:solidFill>
                    <a:latin typeface="Calibri"/>
                  </a:rPr>
                  <a:t>Medical</a:t>
                </a:r>
                <a:r>
                  <a:rPr lang="fr-BE" dirty="0">
                    <a:solidFill>
                      <a:prstClr val="white"/>
                    </a:solidFill>
                    <a:latin typeface="Calibri"/>
                  </a:rPr>
                  <a:t> </a:t>
                </a:r>
                <a:r>
                  <a:rPr lang="fr-BE" dirty="0" err="1">
                    <a:solidFill>
                      <a:prstClr val="white"/>
                    </a:solidFill>
                    <a:latin typeface="Calibri"/>
                  </a:rPr>
                  <a:t>device</a:t>
                </a:r>
                <a:endParaRPr lang="fr-BE" dirty="0">
                  <a:solidFill>
                    <a:prstClr val="white"/>
                  </a:solidFill>
                  <a:latin typeface="Calibri"/>
                </a:endParaRPr>
              </a:p>
            </p:txBody>
          </p:sp>
        </p:grpSp>
        <p:sp>
          <p:nvSpPr>
            <p:cNvPr id="23" name="Curved Up Arrow 22"/>
            <p:cNvSpPr/>
            <p:nvPr/>
          </p:nvSpPr>
          <p:spPr>
            <a:xfrm>
              <a:off x="1115616" y="5589240"/>
              <a:ext cx="6768752" cy="79208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BE">
                <a:solidFill>
                  <a:prstClr val="black"/>
                </a:solidFill>
                <a:latin typeface="Calibri"/>
              </a:endParaRPr>
            </a:p>
          </p:txBody>
        </p:sp>
      </p:gr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24</a:t>
            </a:fld>
            <a:r>
              <a:rPr lang="fr-BE" smtClean="0"/>
              <a:t> </a:t>
            </a:r>
            <a:endParaRPr lang="fr-BE" dirty="0"/>
          </a:p>
        </p:txBody>
      </p:sp>
    </p:spTree>
    <p:extLst>
      <p:ext uri="{BB962C8B-B14F-4D97-AF65-F5344CB8AC3E}">
        <p14:creationId xmlns:p14="http://schemas.microsoft.com/office/powerpoint/2010/main" val="1777601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zorgverstrekkers</a:t>
            </a:r>
            <a:endParaRPr lang="fr-BE" dirty="0"/>
          </a:p>
        </p:txBody>
      </p:sp>
      <p:sp>
        <p:nvSpPr>
          <p:cNvPr id="3" name="Content Placeholder 2"/>
          <p:cNvSpPr>
            <a:spLocks noGrp="1"/>
          </p:cNvSpPr>
          <p:nvPr>
            <p:ph idx="1"/>
          </p:nvPr>
        </p:nvSpPr>
        <p:spPr/>
        <p:txBody>
          <a:bodyPr/>
          <a:lstStyle/>
          <a:p>
            <a:pPr>
              <a:buFont typeface="Calibri" panose="020F0502020204030204" pitchFamily="34" charset="0"/>
              <a:buChar char="◌"/>
            </a:pPr>
            <a:r>
              <a:rPr lang="nl-BE" dirty="0" smtClean="0"/>
              <a:t>De registers zijn geoptimaliseerd en </a:t>
            </a:r>
            <a:r>
              <a:rPr lang="nl-BE" dirty="0" err="1" smtClean="0"/>
              <a:t>geüniformiseerd</a:t>
            </a:r>
            <a:r>
              <a:rPr lang="nl-BE" dirty="0" smtClean="0"/>
              <a:t> en de registratie gebeurt zoveel mogelijk automatisch vanuit het EMD/EPD</a:t>
            </a:r>
          </a:p>
          <a:p>
            <a:pPr lvl="1">
              <a:buFont typeface="Arial" panose="020B0604020202020204" pitchFamily="34" charset="0"/>
              <a:buChar char="•"/>
            </a:pPr>
            <a:r>
              <a:rPr lang="nl-BE" dirty="0" smtClean="0"/>
              <a:t>connectoren ter beschikking gesteld door </a:t>
            </a:r>
            <a:r>
              <a:rPr lang="nl-BE" dirty="0" err="1" smtClean="0"/>
              <a:t>HealthData</a:t>
            </a:r>
            <a:endParaRPr lang="nl-BE" dirty="0" smtClean="0"/>
          </a:p>
          <a:p>
            <a:pPr lvl="1">
              <a:buFont typeface="Arial" panose="020B0604020202020204" pitchFamily="34" charset="0"/>
              <a:buChar char="•"/>
            </a:pPr>
            <a:r>
              <a:rPr lang="nl-BE" dirty="0" smtClean="0"/>
              <a:t>blijft een actiepunt (4.11) in </a:t>
            </a:r>
            <a:r>
              <a:rPr lang="nl-BE" dirty="0" err="1" smtClean="0"/>
              <a:t>roadmap</a:t>
            </a:r>
            <a:r>
              <a:rPr lang="nl-BE" dirty="0" smtClean="0"/>
              <a:t> 3.0</a:t>
            </a:r>
          </a:p>
          <a:p>
            <a:pPr lvl="2">
              <a:buFont typeface="Calibri" panose="020F0502020204030204" pitchFamily="34" charset="0"/>
              <a:buChar char="−"/>
            </a:pPr>
            <a:r>
              <a:rPr lang="nl-BE" dirty="0"/>
              <a:t>er is onvoldoende inzicht of de </a:t>
            </a:r>
            <a:r>
              <a:rPr lang="nl-BE" dirty="0" smtClean="0"/>
              <a:t>verzamelde informatie </a:t>
            </a:r>
            <a:r>
              <a:rPr lang="nl-BE" dirty="0"/>
              <a:t>in de verschillende registers een </a:t>
            </a:r>
            <a:r>
              <a:rPr lang="nl-BE" dirty="0" err="1"/>
              <a:t>kwaliteitsverhogend</a:t>
            </a:r>
            <a:r>
              <a:rPr lang="nl-BE" dirty="0"/>
              <a:t> effect </a:t>
            </a:r>
            <a:r>
              <a:rPr lang="nl-BE" dirty="0" smtClean="0"/>
              <a:t>heeft</a:t>
            </a:r>
          </a:p>
          <a:p>
            <a:pPr lvl="2">
              <a:buFont typeface="Calibri" panose="020F0502020204030204" pitchFamily="34" charset="0"/>
              <a:buChar char="−"/>
            </a:pPr>
            <a:r>
              <a:rPr lang="nl-BE" dirty="0" smtClean="0"/>
              <a:t>gegevens </a:t>
            </a:r>
            <a:r>
              <a:rPr lang="nl-BE" dirty="0"/>
              <a:t>die aangeleverd moeten </a:t>
            </a:r>
            <a:r>
              <a:rPr lang="nl-BE" dirty="0" smtClean="0"/>
              <a:t>een </a:t>
            </a:r>
            <a:r>
              <a:rPr lang="nl-BE" dirty="0"/>
              <a:t>algemeen nut ondersteunen</a:t>
            </a:r>
          </a:p>
          <a:p>
            <a:pPr lvl="2">
              <a:buFont typeface="Calibri" panose="020F0502020204030204" pitchFamily="34" charset="0"/>
              <a:buChar char="◌"/>
            </a:pPr>
            <a:endParaRPr lang="nl-BE" dirty="0" smtClean="0"/>
          </a:p>
          <a:p>
            <a:pPr lvl="1">
              <a:buFont typeface="Calibri" panose="020F0502020204030204" pitchFamily="34" charset="0"/>
              <a:buChar char="◌"/>
            </a:pPr>
            <a:endParaRPr lang="nl-BE" dirty="0" smtClean="0"/>
          </a:p>
          <a:p>
            <a:endParaRPr lang="nl-BE" dirty="0" smtClean="0"/>
          </a:p>
          <a:p>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25</a:t>
            </a:fld>
            <a:r>
              <a:rPr lang="fr-BE" smtClean="0"/>
              <a:t> </a:t>
            </a:r>
            <a:endParaRPr lang="fr-BE" dirty="0"/>
          </a:p>
        </p:txBody>
      </p:sp>
    </p:spTree>
    <p:extLst>
      <p:ext uri="{BB962C8B-B14F-4D97-AF65-F5344CB8AC3E}">
        <p14:creationId xmlns:p14="http://schemas.microsoft.com/office/powerpoint/2010/main" val="2399124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t>Roadmap</a:t>
            </a:r>
            <a:r>
              <a:rPr lang="nl-BE" dirty="0"/>
              <a:t> 2.0: zorgverstrekkers</a:t>
            </a:r>
          </a:p>
        </p:txBody>
      </p:sp>
      <p:sp>
        <p:nvSpPr>
          <p:cNvPr id="3" name="Content Placeholder 2"/>
          <p:cNvSpPr>
            <a:spLocks noGrp="1"/>
          </p:cNvSpPr>
          <p:nvPr>
            <p:ph idx="1"/>
          </p:nvPr>
        </p:nvSpPr>
        <p:spPr/>
        <p:txBody>
          <a:bodyPr/>
          <a:lstStyle/>
          <a:p>
            <a:pPr>
              <a:buFont typeface="Wingdings" panose="05000000000000000000" pitchFamily="2" charset="2"/>
              <a:buChar char="ü"/>
            </a:pPr>
            <a:r>
              <a:rPr lang="nl-BE" dirty="0"/>
              <a:t>Tracering van implantaten en geneesmiddelen gebeurt volgens internationale normen</a:t>
            </a:r>
          </a:p>
          <a:p>
            <a:endParaRPr lang="nl-BE" dirty="0"/>
          </a:p>
          <a:p>
            <a:pPr>
              <a:buFont typeface="Wingdings" panose="05000000000000000000" pitchFamily="2" charset="2"/>
              <a:buChar char="ü"/>
            </a:pPr>
            <a:r>
              <a:rPr lang="nl-BE" dirty="0"/>
              <a:t>Alle gegevensuitwisseling tussen de zorgverstrekkers en de ziekenfondsen verloopt </a:t>
            </a:r>
            <a:r>
              <a:rPr lang="nl-BE" dirty="0" smtClean="0"/>
              <a:t>elektronisch</a:t>
            </a:r>
          </a:p>
          <a:p>
            <a:pPr lvl="1">
              <a:buFont typeface="Arial" panose="020B0604020202020204" pitchFamily="34" charset="0"/>
              <a:buChar char="•"/>
            </a:pPr>
            <a:r>
              <a:rPr lang="nl-BE" dirty="0" smtClean="0"/>
              <a:t>zijn gerealiseerd voor huisartsen</a:t>
            </a:r>
          </a:p>
          <a:p>
            <a:pPr lvl="2">
              <a:buFont typeface="Calibri" panose="020F0502020204030204" pitchFamily="34" charset="0"/>
              <a:buChar char="−"/>
            </a:pPr>
            <a:r>
              <a:rPr lang="nl-BE" dirty="0" smtClean="0"/>
              <a:t>raadpleging verzekerbaarheidstoestand</a:t>
            </a:r>
          </a:p>
          <a:p>
            <a:pPr lvl="2">
              <a:buFont typeface="Calibri" panose="020F0502020204030204" pitchFamily="34" charset="0"/>
              <a:buChar char="−"/>
            </a:pPr>
            <a:r>
              <a:rPr lang="nl-BE" dirty="0" smtClean="0"/>
              <a:t>hoofdstuk IV-akkoorden</a:t>
            </a:r>
          </a:p>
          <a:p>
            <a:pPr lvl="2">
              <a:buFont typeface="Calibri" panose="020F0502020204030204" pitchFamily="34" charset="0"/>
              <a:buChar char="−"/>
            </a:pPr>
            <a:r>
              <a:rPr lang="nl-BE" dirty="0" err="1" smtClean="0"/>
              <a:t>eFac</a:t>
            </a:r>
            <a:r>
              <a:rPr lang="nl-BE" dirty="0" smtClean="0"/>
              <a:t> (facturatiebestanden)</a:t>
            </a:r>
          </a:p>
          <a:p>
            <a:pPr lvl="2">
              <a:buFont typeface="Calibri" panose="020F0502020204030204" pitchFamily="34" charset="0"/>
              <a:buChar char="−"/>
            </a:pPr>
            <a:r>
              <a:rPr lang="nl-BE" dirty="0" err="1" smtClean="0"/>
              <a:t>eAttest</a:t>
            </a:r>
            <a:r>
              <a:rPr lang="nl-BE" dirty="0" smtClean="0"/>
              <a:t> (getuigschriften van verstrekte hulp)</a:t>
            </a:r>
          </a:p>
          <a:p>
            <a:pPr lvl="1">
              <a:buFont typeface="Arial" panose="020B0604020202020204" pitchFamily="34" charset="0"/>
              <a:buChar char="•"/>
            </a:pPr>
            <a:r>
              <a:rPr lang="nl-BE" dirty="0" smtClean="0"/>
              <a:t>blijft een reeks actiepunten (6.1 tem 6.7) in </a:t>
            </a:r>
            <a:r>
              <a:rPr lang="nl-BE" dirty="0" err="1" smtClean="0"/>
              <a:t>roadmap</a:t>
            </a:r>
            <a:r>
              <a:rPr lang="nl-BE" dirty="0" smtClean="0"/>
              <a:t> 3.0 </a:t>
            </a:r>
            <a:endParaRPr lang="nl-BE" dirty="0"/>
          </a:p>
          <a:p>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26</a:t>
            </a:fld>
            <a:r>
              <a:rPr lang="fr-BE" smtClean="0"/>
              <a:t> </a:t>
            </a:r>
            <a:endParaRPr lang="fr-BE" dirty="0"/>
          </a:p>
        </p:txBody>
      </p:sp>
    </p:spTree>
    <p:extLst>
      <p:ext uri="{BB962C8B-B14F-4D97-AF65-F5344CB8AC3E}">
        <p14:creationId xmlns:p14="http://schemas.microsoft.com/office/powerpoint/2010/main" val="504859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3.0: ziekenfondsen</a:t>
            </a:r>
            <a:endParaRPr lang="nl-BE" dirty="0"/>
          </a:p>
        </p:txBody>
      </p:sp>
      <p:sp>
        <p:nvSpPr>
          <p:cNvPr id="3" name="Content Placeholder 2"/>
          <p:cNvSpPr>
            <a:spLocks noGrp="1"/>
          </p:cNvSpPr>
          <p:nvPr>
            <p:ph idx="1"/>
          </p:nvPr>
        </p:nvSpPr>
        <p:spPr/>
        <p:txBody>
          <a:bodyPr/>
          <a:lstStyle/>
          <a:p>
            <a:r>
              <a:rPr lang="fr-FR" dirty="0" err="1" smtClean="0"/>
              <a:t>eAttest</a:t>
            </a:r>
            <a:r>
              <a:rPr lang="fr-FR" dirty="0" smtClean="0"/>
              <a:t> </a:t>
            </a:r>
            <a:r>
              <a:rPr lang="fr-FR" dirty="0" err="1" smtClean="0"/>
              <a:t>voor</a:t>
            </a:r>
            <a:r>
              <a:rPr lang="fr-FR" dirty="0" smtClean="0"/>
              <a:t> arts-</a:t>
            </a:r>
            <a:r>
              <a:rPr lang="fr-FR" dirty="0" err="1" smtClean="0"/>
              <a:t>specialist</a:t>
            </a:r>
            <a:r>
              <a:rPr lang="fr-FR" dirty="0" smtClean="0"/>
              <a:t>, </a:t>
            </a:r>
            <a:r>
              <a:rPr lang="fr-FR" dirty="0" err="1" smtClean="0"/>
              <a:t>tandarts</a:t>
            </a:r>
            <a:r>
              <a:rPr lang="fr-FR" dirty="0" smtClean="0"/>
              <a:t>, </a:t>
            </a:r>
            <a:r>
              <a:rPr lang="fr-FR" dirty="0" err="1" smtClean="0"/>
              <a:t>kine</a:t>
            </a:r>
            <a:r>
              <a:rPr lang="fr-FR" dirty="0" smtClean="0"/>
              <a:t> &amp; </a:t>
            </a:r>
            <a:r>
              <a:rPr lang="fr-FR" dirty="0" err="1" smtClean="0"/>
              <a:t>logopedisten</a:t>
            </a:r>
            <a:endParaRPr lang="fr-FR" dirty="0" smtClean="0"/>
          </a:p>
          <a:p>
            <a:r>
              <a:rPr lang="fr-FR" dirty="0" err="1" smtClean="0"/>
              <a:t>eFac</a:t>
            </a:r>
            <a:r>
              <a:rPr lang="fr-FR" dirty="0" smtClean="0"/>
              <a:t> </a:t>
            </a:r>
            <a:r>
              <a:rPr lang="fr-FR" dirty="0" err="1" smtClean="0"/>
              <a:t>voor</a:t>
            </a:r>
            <a:r>
              <a:rPr lang="fr-FR" dirty="0" smtClean="0"/>
              <a:t> </a:t>
            </a:r>
            <a:r>
              <a:rPr lang="fr-FR" dirty="0" err="1" smtClean="0"/>
              <a:t>medische</a:t>
            </a:r>
            <a:r>
              <a:rPr lang="fr-FR" dirty="0" smtClean="0"/>
              <a:t> </a:t>
            </a:r>
            <a:r>
              <a:rPr lang="fr-FR" dirty="0" err="1" smtClean="0"/>
              <a:t>huizen</a:t>
            </a:r>
            <a:r>
              <a:rPr lang="fr-FR" dirty="0" smtClean="0"/>
              <a:t>, </a:t>
            </a:r>
            <a:r>
              <a:rPr lang="fr-FR" dirty="0" err="1" smtClean="0"/>
              <a:t>kine</a:t>
            </a:r>
            <a:r>
              <a:rPr lang="fr-FR" dirty="0" smtClean="0"/>
              <a:t> &amp; </a:t>
            </a:r>
            <a:r>
              <a:rPr lang="fr-FR" dirty="0" err="1" smtClean="0"/>
              <a:t>logopedisten</a:t>
            </a:r>
            <a:endParaRPr lang="fr-FR" dirty="0" smtClean="0"/>
          </a:p>
          <a:p>
            <a:r>
              <a:rPr lang="fr-FR" dirty="0" err="1" smtClean="0"/>
              <a:t>raadpleging</a:t>
            </a:r>
            <a:r>
              <a:rPr lang="fr-FR" dirty="0" smtClean="0"/>
              <a:t> van </a:t>
            </a:r>
            <a:r>
              <a:rPr lang="fr-FR" dirty="0" err="1" smtClean="0"/>
              <a:t>lid-gegevens</a:t>
            </a:r>
            <a:endParaRPr lang="fr-FR" dirty="0" smtClean="0"/>
          </a:p>
          <a:p>
            <a:r>
              <a:rPr lang="fr-FR" dirty="0" err="1" smtClean="0"/>
              <a:t>digitalisatie</a:t>
            </a:r>
            <a:r>
              <a:rPr lang="fr-FR" dirty="0" smtClean="0"/>
              <a:t> van </a:t>
            </a:r>
            <a:r>
              <a:rPr lang="fr-FR" dirty="0" err="1" smtClean="0"/>
              <a:t>revalidatie-overeenkomsten</a:t>
            </a:r>
            <a:endParaRPr lang="fr-FR" dirty="0" smtClean="0"/>
          </a:p>
          <a:p>
            <a:r>
              <a:rPr lang="fr-FR" dirty="0" err="1" smtClean="0"/>
              <a:t>verdere</a:t>
            </a:r>
            <a:r>
              <a:rPr lang="fr-FR" dirty="0" smtClean="0"/>
              <a:t> </a:t>
            </a:r>
            <a:r>
              <a:rPr lang="fr-FR" dirty="0" err="1" smtClean="0"/>
              <a:t>digitalisatie</a:t>
            </a:r>
            <a:r>
              <a:rPr lang="fr-FR" dirty="0" smtClean="0"/>
              <a:t> van </a:t>
            </a:r>
            <a:r>
              <a:rPr lang="fr-FR" dirty="0" err="1" smtClean="0"/>
              <a:t>hoofdstuk</a:t>
            </a:r>
            <a:r>
              <a:rPr lang="fr-FR" dirty="0" smtClean="0"/>
              <a:t> IV-</a:t>
            </a:r>
            <a:r>
              <a:rPr lang="fr-FR" dirty="0" err="1" smtClean="0"/>
              <a:t>akkoorden</a:t>
            </a:r>
            <a:endParaRPr lang="fr-FR" dirty="0" smtClean="0"/>
          </a:p>
          <a:p>
            <a:r>
              <a:rPr lang="fr-FR" dirty="0" err="1" smtClean="0"/>
              <a:t>abonnementen</a:t>
            </a:r>
            <a:r>
              <a:rPr lang="fr-FR" dirty="0" smtClean="0"/>
              <a:t> </a:t>
            </a:r>
            <a:r>
              <a:rPr lang="fr-FR" dirty="0" err="1" smtClean="0"/>
              <a:t>bij</a:t>
            </a:r>
            <a:r>
              <a:rPr lang="fr-FR" dirty="0" smtClean="0"/>
              <a:t> </a:t>
            </a:r>
            <a:r>
              <a:rPr lang="fr-FR" dirty="0" err="1" smtClean="0"/>
              <a:t>medische</a:t>
            </a:r>
            <a:r>
              <a:rPr lang="fr-FR" dirty="0" smtClean="0"/>
              <a:t> </a:t>
            </a:r>
            <a:r>
              <a:rPr lang="fr-FR" dirty="0" err="1" smtClean="0"/>
              <a:t>huizen</a:t>
            </a:r>
            <a:endParaRPr lang="fr-FR" dirty="0" smtClean="0"/>
          </a:p>
          <a:p>
            <a:r>
              <a:rPr lang="fr-FR" dirty="0" err="1" smtClean="0"/>
              <a:t>digitalisatie</a:t>
            </a:r>
            <a:r>
              <a:rPr lang="fr-FR" dirty="0" smtClean="0"/>
              <a:t> van </a:t>
            </a:r>
            <a:r>
              <a:rPr lang="fr-FR" dirty="0" err="1" smtClean="0"/>
              <a:t>kine-akkoorden</a:t>
            </a:r>
            <a:endParaRPr lang="fr-FR" dirty="0" smtClean="0"/>
          </a:p>
          <a:p>
            <a:endParaRPr lang="nl-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27</a:t>
            </a:fld>
            <a:r>
              <a:rPr lang="fr-BE" smtClean="0"/>
              <a:t> </a:t>
            </a:r>
            <a:endParaRPr lang="fr-BE" dirty="0"/>
          </a:p>
        </p:txBody>
      </p:sp>
    </p:spTree>
    <p:extLst>
      <p:ext uri="{BB962C8B-B14F-4D97-AF65-F5344CB8AC3E}">
        <p14:creationId xmlns:p14="http://schemas.microsoft.com/office/powerpoint/2010/main" val="2025093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zorgverstrekkers</a:t>
            </a:r>
            <a:endParaRPr lang="nl-BE" dirty="0"/>
          </a:p>
        </p:txBody>
      </p:sp>
      <p:sp>
        <p:nvSpPr>
          <p:cNvPr id="22531" name="Content Placeholder 2"/>
          <p:cNvSpPr>
            <a:spLocks noGrp="1"/>
          </p:cNvSpPr>
          <p:nvPr>
            <p:ph idx="1"/>
          </p:nvPr>
        </p:nvSpPr>
        <p:spPr/>
        <p:txBody>
          <a:bodyPr>
            <a:normAutofit fontScale="92500" lnSpcReduction="20000"/>
          </a:bodyPr>
          <a:lstStyle/>
          <a:p>
            <a:pPr>
              <a:buFont typeface="Wingdings" panose="05000000000000000000" pitchFamily="2" charset="2"/>
              <a:buChar char="ü"/>
            </a:pPr>
            <a:r>
              <a:rPr lang="nl-BE" altLang="fr-FR" dirty="0" smtClean="0"/>
              <a:t>De zorgverstrekkers krijgen incentives voor het gebruik van en zinvol toepassen van </a:t>
            </a:r>
            <a:r>
              <a:rPr lang="nl-BE" altLang="fr-FR" dirty="0" err="1" smtClean="0"/>
              <a:t>eGezondheid</a:t>
            </a:r>
            <a:r>
              <a:rPr lang="nl-BE" altLang="fr-FR" dirty="0" smtClean="0"/>
              <a:t>; financiële incentives kunnen zowel een federaal luik hebben als een luik voor de verschillende gemeenschappen en gewesten</a:t>
            </a:r>
          </a:p>
          <a:p>
            <a:pPr>
              <a:buFont typeface="Wingdings" panose="05000000000000000000" pitchFamily="2" charset="2"/>
              <a:buChar char="ü"/>
            </a:pPr>
            <a:endParaRPr lang="nl-BE" altLang="fr-FR" dirty="0" smtClean="0"/>
          </a:p>
          <a:p>
            <a:pPr>
              <a:buFont typeface="Wingdings" panose="05000000000000000000" pitchFamily="2" charset="2"/>
              <a:buChar char="ü"/>
            </a:pPr>
            <a:r>
              <a:rPr lang="nl-BE" altLang="fr-FR" dirty="0" smtClean="0"/>
              <a:t>Elke zorgverstrekker wordt opgeleid in </a:t>
            </a:r>
            <a:r>
              <a:rPr lang="nl-BE" altLang="fr-FR" dirty="0" err="1" smtClean="0"/>
              <a:t>eGezondheid</a:t>
            </a:r>
            <a:r>
              <a:rPr lang="nl-BE" altLang="fr-FR" dirty="0" smtClean="0"/>
              <a:t>, zowel via het basisonderwijspakket als via navorming </a:t>
            </a:r>
          </a:p>
          <a:p>
            <a:pPr lvl="1"/>
            <a:r>
              <a:rPr lang="nl-BE" dirty="0" smtClean="0"/>
              <a:t>Vlaanderen: </a:t>
            </a:r>
            <a:r>
              <a:rPr lang="nl-BE" dirty="0" err="1" smtClean="0"/>
              <a:t>Eenlijn</a:t>
            </a:r>
            <a:endParaRPr lang="nl-BE" dirty="0" smtClean="0"/>
          </a:p>
          <a:p>
            <a:pPr lvl="1"/>
            <a:r>
              <a:rPr lang="nl-BE" dirty="0" smtClean="0"/>
              <a:t>Wallonië</a:t>
            </a:r>
            <a:r>
              <a:rPr lang="nl-BE" dirty="0"/>
              <a:t>:  </a:t>
            </a:r>
            <a:r>
              <a:rPr lang="nl-BE" dirty="0" err="1"/>
              <a:t>eSanté</a:t>
            </a:r>
            <a:r>
              <a:rPr lang="nl-BE" dirty="0"/>
              <a:t> </a:t>
            </a:r>
            <a:r>
              <a:rPr lang="nl-BE" dirty="0" err="1"/>
              <a:t>Wallonie</a:t>
            </a:r>
            <a:endParaRPr lang="nl-BE" dirty="0"/>
          </a:p>
          <a:p>
            <a:pPr lvl="1"/>
            <a:r>
              <a:rPr lang="nl-BE" dirty="0"/>
              <a:t>Brussel: eHealth Academy </a:t>
            </a:r>
          </a:p>
          <a:p>
            <a:endParaRPr lang="nl-BE" altLang="fr-FR" dirty="0" smtClean="0"/>
          </a:p>
          <a:p>
            <a:pPr>
              <a:buFont typeface="Wingdings" panose="05000000000000000000" pitchFamily="2" charset="2"/>
              <a:buChar char="ü"/>
            </a:pPr>
            <a:r>
              <a:rPr lang="nl-BE" altLang="fr-FR" dirty="0" smtClean="0"/>
              <a:t>Elke zorgverstrekker heeft een uniek loket ter beschikking voor de verstrekking van alle administratieve informatie ten behoeve van het RIZIV, de FOD Volksgezondheid en de deelstaten (“</a:t>
            </a:r>
            <a:r>
              <a:rPr lang="nl-BE" altLang="fr-FR" dirty="0" err="1" smtClean="0"/>
              <a:t>only</a:t>
            </a:r>
            <a:r>
              <a:rPr lang="nl-BE" altLang="fr-FR" dirty="0" smtClean="0"/>
              <a:t> </a:t>
            </a:r>
            <a:r>
              <a:rPr lang="nl-BE" altLang="fr-FR" dirty="0" err="1" smtClean="0"/>
              <a:t>once</a:t>
            </a:r>
            <a:r>
              <a:rPr lang="nl-BE" altLang="fr-FR" dirty="0" smtClean="0"/>
              <a:t>” principe)</a:t>
            </a:r>
          </a:p>
          <a:p>
            <a:endParaRPr lang="nl-BE" altLang="fr-FR" dirty="0" smtClean="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28</a:t>
            </a:fld>
            <a:r>
              <a:rPr lang="fr-BE" smtClean="0"/>
              <a:t> </a:t>
            </a:r>
            <a:endParaRPr lang="fr-BE" dirty="0"/>
          </a:p>
        </p:txBody>
      </p:sp>
    </p:spTree>
    <p:extLst>
      <p:ext uri="{BB962C8B-B14F-4D97-AF65-F5344CB8AC3E}">
        <p14:creationId xmlns:p14="http://schemas.microsoft.com/office/powerpoint/2010/main" val="36243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noProof="0" dirty="0" smtClean="0">
                <a:solidFill>
                  <a:srgbClr val="77C9F2"/>
                </a:solidFill>
                <a:latin typeface="+mj-lt"/>
              </a:rPr>
              <a:t>UPPAD</a:t>
            </a:r>
            <a:endParaRPr lang="en-GB" noProof="0" dirty="0">
              <a:solidFill>
                <a:srgbClr val="77C9F2"/>
              </a:solidFill>
              <a:latin typeface="+mj-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790" y="1268761"/>
            <a:ext cx="8405683" cy="4483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29</a:t>
            </a:fld>
            <a:r>
              <a:rPr lang="fr-BE" smtClean="0"/>
              <a:t> </a:t>
            </a:r>
            <a:endParaRPr lang="fr-BE" dirty="0"/>
          </a:p>
        </p:txBody>
      </p:sp>
    </p:spTree>
    <p:extLst>
      <p:ext uri="{BB962C8B-B14F-4D97-AF65-F5344CB8AC3E}">
        <p14:creationId xmlns:p14="http://schemas.microsoft.com/office/powerpoint/2010/main" val="1864101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zorgverstrekkers</a:t>
            </a:r>
            <a:endParaRPr lang="nl-BE"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nl-BE" dirty="0" smtClean="0"/>
              <a:t>Elke huisarts beheert een elektronisch medisch dossier (EMD) voor elke patiënt, en publiceert en actualiseert voor elke patiënt een </a:t>
            </a:r>
            <a:r>
              <a:rPr lang="nl-BE" dirty="0" err="1" smtClean="0"/>
              <a:t>SumEHR</a:t>
            </a:r>
            <a:r>
              <a:rPr lang="nl-BE" dirty="0" smtClean="0"/>
              <a:t> in de beveiligde kluis (Vitalink, </a:t>
            </a:r>
            <a:r>
              <a:rPr lang="nl-BE" dirty="0" err="1" smtClean="0"/>
              <a:t>Intermed</a:t>
            </a:r>
            <a:r>
              <a:rPr lang="nl-BE" dirty="0" smtClean="0"/>
              <a:t> of </a:t>
            </a:r>
            <a:r>
              <a:rPr lang="nl-BE" dirty="0" err="1" smtClean="0"/>
              <a:t>BruSafe</a:t>
            </a:r>
            <a:r>
              <a:rPr lang="nl-BE" dirty="0" smtClean="0"/>
              <a:t>)</a:t>
            </a:r>
          </a:p>
          <a:p>
            <a:pPr lvl="1">
              <a:buFont typeface="Arial" panose="020B0604020202020204" pitchFamily="34" charset="0"/>
              <a:buChar char="•"/>
            </a:pPr>
            <a:r>
              <a:rPr lang="nl-BE" dirty="0" smtClean="0"/>
              <a:t>3,24 miljoen patiënten beschikken over </a:t>
            </a:r>
            <a:r>
              <a:rPr lang="nl-BE" dirty="0" err="1" smtClean="0"/>
              <a:t>SumEHR</a:t>
            </a:r>
            <a:r>
              <a:rPr lang="nl-BE" dirty="0" smtClean="0"/>
              <a:t> in een gezondheidskluis</a:t>
            </a:r>
          </a:p>
          <a:p>
            <a:pPr lvl="1">
              <a:buFont typeface="Arial" panose="020B0604020202020204" pitchFamily="34" charset="0"/>
              <a:buChar char="•"/>
            </a:pPr>
            <a:r>
              <a:rPr lang="nl-BE" dirty="0" err="1" smtClean="0"/>
              <a:t>SumEHR</a:t>
            </a:r>
            <a:r>
              <a:rPr lang="nl-BE" dirty="0" smtClean="0"/>
              <a:t> v2 wordt geïmplementeerd</a:t>
            </a:r>
          </a:p>
          <a:p>
            <a:pPr lvl="1">
              <a:buFont typeface="Arial" panose="020B0604020202020204" pitchFamily="34" charset="0"/>
              <a:buChar char="•"/>
            </a:pPr>
            <a:r>
              <a:rPr lang="nl-BE" dirty="0" smtClean="0"/>
              <a:t>nood aan verbetering van kwaliteit van informatie in de </a:t>
            </a:r>
            <a:r>
              <a:rPr lang="nl-BE" dirty="0" err="1" smtClean="0"/>
              <a:t>SumEHR</a:t>
            </a:r>
            <a:r>
              <a:rPr lang="nl-BE" dirty="0" smtClean="0"/>
              <a:t> =&gt; aanpassing registratiecriteria voor huisartsensoftware</a:t>
            </a:r>
          </a:p>
          <a:p>
            <a:endParaRPr lang="nl-BE" dirty="0" smtClean="0"/>
          </a:p>
          <a:p>
            <a:endParaRPr lang="nl-BE" dirty="0" smtClean="0"/>
          </a:p>
          <a:p>
            <a:endParaRPr lang="nl-BE" dirty="0" smtClean="0"/>
          </a:p>
          <a:p>
            <a:endParaRPr lang="nl-BE" dirty="0" smtClean="0"/>
          </a:p>
          <a:p>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a:t>
            </a:fld>
            <a:r>
              <a:rPr lang="fr-BE" smtClean="0"/>
              <a:t> </a:t>
            </a:r>
            <a:endParaRPr lang="fr-BE" dirty="0"/>
          </a:p>
        </p:txBody>
      </p:sp>
    </p:spTree>
    <p:extLst>
      <p:ext uri="{BB962C8B-B14F-4D97-AF65-F5344CB8AC3E}">
        <p14:creationId xmlns:p14="http://schemas.microsoft.com/office/powerpoint/2010/main" val="3662810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patiënten</a:t>
            </a:r>
            <a:endParaRPr lang="nl-BE" dirty="0"/>
          </a:p>
        </p:txBody>
      </p:sp>
      <p:sp>
        <p:nvSpPr>
          <p:cNvPr id="23555" name="Content Placeholder 2"/>
          <p:cNvSpPr>
            <a:spLocks noGrp="1"/>
          </p:cNvSpPr>
          <p:nvPr>
            <p:ph idx="1"/>
          </p:nvPr>
        </p:nvSpPr>
        <p:spPr/>
        <p:txBody>
          <a:bodyPr>
            <a:normAutofit/>
          </a:bodyPr>
          <a:lstStyle/>
          <a:p>
            <a:pPr>
              <a:buFont typeface="Wingdings" panose="05000000000000000000" pitchFamily="2" charset="2"/>
              <a:buChar char="ü"/>
            </a:pPr>
            <a:r>
              <a:rPr lang="nl-BE" altLang="fr-FR" dirty="0" smtClean="0"/>
              <a:t>De patiënt heeft toegang tot de informatie over zichzelf die in de beveiligde kluizen en via het hub-</a:t>
            </a:r>
            <a:r>
              <a:rPr lang="nl-BE" altLang="fr-FR" dirty="0" err="1" smtClean="0"/>
              <a:t>metahubsysteem</a:t>
            </a:r>
            <a:r>
              <a:rPr lang="nl-BE" altLang="fr-FR" dirty="0" smtClean="0"/>
              <a:t> beschikbaar is</a:t>
            </a:r>
          </a:p>
          <a:p>
            <a:endParaRPr lang="nl-BE" altLang="fr-FR" dirty="0" smtClean="0"/>
          </a:p>
          <a:p>
            <a:pPr>
              <a:buFont typeface="Calibri" panose="020F0502020204030204" pitchFamily="34" charset="0"/>
              <a:buChar char="◌"/>
            </a:pPr>
            <a:r>
              <a:rPr lang="nl-BE" altLang="fr-FR" dirty="0" smtClean="0"/>
              <a:t>Er wordt onderzocht of het haalbaar is een consolidatieplatform te voorzien waarop voor de patiënt alle informatie wordt samengevoegd met analysetools en vertaaltools ten behoeve van de patiënt, waardoor hij/zij het dossier beter kan begrijpen; dit draagt bij tot de “health </a:t>
            </a:r>
            <a:r>
              <a:rPr lang="nl-BE" altLang="fr-FR" dirty="0" err="1" smtClean="0"/>
              <a:t>literacy</a:t>
            </a:r>
            <a:r>
              <a:rPr lang="nl-BE" altLang="fr-FR" dirty="0" smtClean="0"/>
              <a:t>” van de patiënt</a:t>
            </a:r>
          </a:p>
          <a:p>
            <a:endParaRPr lang="nl-BE" altLang="fr-FR" dirty="0" smtClean="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30</a:t>
            </a:fld>
            <a:r>
              <a:rPr lang="fr-BE" smtClean="0"/>
              <a:t> </a:t>
            </a:r>
            <a:endParaRPr lang="fr-BE" dirty="0"/>
          </a:p>
        </p:txBody>
      </p:sp>
    </p:spTree>
    <p:extLst>
      <p:ext uri="{BB962C8B-B14F-4D97-AF65-F5344CB8AC3E}">
        <p14:creationId xmlns:p14="http://schemas.microsoft.com/office/powerpoint/2010/main" val="357100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MijnGezondheid</a:t>
            </a:r>
            <a:endParaRPr lang="en-GB" noProof="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20" y="1196752"/>
            <a:ext cx="9144000" cy="4828032"/>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31</a:t>
            </a:fld>
            <a:r>
              <a:rPr lang="fr-BE" smtClean="0"/>
              <a:t> </a:t>
            </a:r>
            <a:endParaRPr lang="fr-BE" dirty="0"/>
          </a:p>
        </p:txBody>
      </p:sp>
    </p:spTree>
    <p:extLst>
      <p:ext uri="{BB962C8B-B14F-4D97-AF65-F5344CB8AC3E}">
        <p14:creationId xmlns:p14="http://schemas.microsoft.com/office/powerpoint/2010/main" val="40418275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649" y="946772"/>
            <a:ext cx="6249001" cy="5437053"/>
          </a:xfrm>
          <a:prstGeom prst="rect">
            <a:avLst/>
          </a:prstGeom>
        </p:spPr>
      </p:pic>
      <p:sp>
        <p:nvSpPr>
          <p:cNvPr id="2" name="Title 1"/>
          <p:cNvSpPr>
            <a:spLocks noGrp="1"/>
          </p:cNvSpPr>
          <p:nvPr>
            <p:ph type="title"/>
          </p:nvPr>
        </p:nvSpPr>
        <p:spPr/>
        <p:txBody>
          <a:bodyPr>
            <a:normAutofit/>
          </a:bodyPr>
          <a:lstStyle/>
          <a:p>
            <a:r>
              <a:rPr lang="en-GB" dirty="0" err="1" smtClean="0"/>
              <a:t>MijnGezondheid</a:t>
            </a:r>
            <a:endParaRPr lang="en-GB" noProof="0"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32</a:t>
            </a:fld>
            <a:r>
              <a:rPr lang="fr-BE" smtClean="0"/>
              <a:t> </a:t>
            </a:r>
            <a:endParaRPr lang="fr-BE" dirty="0"/>
          </a:p>
        </p:txBody>
      </p:sp>
    </p:spTree>
    <p:extLst>
      <p:ext uri="{BB962C8B-B14F-4D97-AF65-F5344CB8AC3E}">
        <p14:creationId xmlns:p14="http://schemas.microsoft.com/office/powerpoint/2010/main" val="17552411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MijnGezondheid</a:t>
            </a:r>
            <a:endParaRPr lang="en-GB" noProof="0" dirty="0"/>
          </a:p>
        </p:txBody>
      </p:sp>
      <p:pic>
        <p:nvPicPr>
          <p:cNvPr id="3" name="Picture 2"/>
          <p:cNvPicPr>
            <a:picLocks noChangeAspect="1"/>
          </p:cNvPicPr>
          <p:nvPr/>
        </p:nvPicPr>
        <p:blipFill>
          <a:blip r:embed="rId3"/>
          <a:stretch>
            <a:fillRect/>
          </a:stretch>
        </p:blipFill>
        <p:spPr>
          <a:xfrm>
            <a:off x="560513" y="1124744"/>
            <a:ext cx="8772037" cy="4587212"/>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33</a:t>
            </a:fld>
            <a:r>
              <a:rPr lang="fr-BE" smtClean="0"/>
              <a:t> </a:t>
            </a:r>
            <a:endParaRPr lang="fr-BE" dirty="0"/>
          </a:p>
        </p:txBody>
      </p:sp>
    </p:spTree>
    <p:extLst>
      <p:ext uri="{BB962C8B-B14F-4D97-AF65-F5344CB8AC3E}">
        <p14:creationId xmlns:p14="http://schemas.microsoft.com/office/powerpoint/2010/main" val="2869929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MijnGezondheid</a:t>
            </a:r>
            <a:endParaRPr lang="en-GB" noProof="0" dirty="0"/>
          </a:p>
        </p:txBody>
      </p:sp>
      <p:pic>
        <p:nvPicPr>
          <p:cNvPr id="3" name="Picture 2"/>
          <p:cNvPicPr>
            <a:picLocks noChangeAspect="1"/>
          </p:cNvPicPr>
          <p:nvPr/>
        </p:nvPicPr>
        <p:blipFill>
          <a:blip r:embed="rId3"/>
          <a:stretch>
            <a:fillRect/>
          </a:stretch>
        </p:blipFill>
        <p:spPr>
          <a:xfrm>
            <a:off x="1059396" y="940047"/>
            <a:ext cx="7787208" cy="5496853"/>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34</a:t>
            </a:fld>
            <a:r>
              <a:rPr lang="fr-BE" smtClean="0"/>
              <a:t> </a:t>
            </a:r>
            <a:endParaRPr lang="fr-BE" dirty="0"/>
          </a:p>
        </p:txBody>
      </p:sp>
    </p:spTree>
    <p:extLst>
      <p:ext uri="{BB962C8B-B14F-4D97-AF65-F5344CB8AC3E}">
        <p14:creationId xmlns:p14="http://schemas.microsoft.com/office/powerpoint/2010/main" val="41218090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err="1" smtClean="0">
                <a:solidFill>
                  <a:srgbClr val="77C9F2"/>
                </a:solidFill>
                <a:latin typeface="+mj-lt"/>
              </a:rPr>
              <a:t>Authenticatiemiddelen</a:t>
            </a:r>
            <a:endParaRPr lang="en-GB" noProof="0" dirty="0">
              <a:solidFill>
                <a:srgbClr val="77C9F2"/>
              </a:solidFill>
              <a:latin typeface="+mj-lt"/>
            </a:endParaRPr>
          </a:p>
        </p:txBody>
      </p:sp>
      <p:sp>
        <p:nvSpPr>
          <p:cNvPr id="3" name="Rounded Rectangle 2"/>
          <p:cNvSpPr/>
          <p:nvPr/>
        </p:nvSpPr>
        <p:spPr>
          <a:xfrm>
            <a:off x="2176685" y="1524199"/>
            <a:ext cx="2648277" cy="30469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defRPr/>
            </a:pPr>
            <a:endParaRPr lang="en-US" dirty="0">
              <a:solidFill>
                <a:prstClr val="black"/>
              </a:solidFill>
              <a:latin typeface="Calibri"/>
            </a:endParaRPr>
          </a:p>
        </p:txBody>
      </p:sp>
      <p:graphicFrame>
        <p:nvGraphicFramePr>
          <p:cNvPr id="15" name="Table 14"/>
          <p:cNvGraphicFramePr>
            <a:graphicFrameLocks noGrp="1"/>
          </p:cNvGraphicFramePr>
          <p:nvPr>
            <p:extLst/>
          </p:nvPr>
        </p:nvGraphicFramePr>
        <p:xfrm>
          <a:off x="4903120" y="3767851"/>
          <a:ext cx="2592288" cy="790252"/>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790252">
                <a:tc>
                  <a:txBody>
                    <a:bodyPr/>
                    <a:lstStyle/>
                    <a:p>
                      <a:endParaRPr lang="nl-BE" dirty="0"/>
                    </a:p>
                  </a:txBody>
                  <a:tcPr marL="90000" marR="90000" marT="108000" marB="46800"/>
                </a:tc>
                <a:tc>
                  <a:txBody>
                    <a:bodyPr/>
                    <a:lstStyle/>
                    <a:p>
                      <a:r>
                        <a:rPr lang="fr-BE" sz="1400" baseline="0" dirty="0" smtClean="0"/>
                        <a:t>Security code</a:t>
                      </a:r>
                      <a:br>
                        <a:rPr lang="fr-BE" sz="1400" baseline="0" dirty="0" smtClean="0"/>
                      </a:br>
                      <a:r>
                        <a:rPr lang="fr-BE" sz="1400" baseline="0" dirty="0" smtClean="0"/>
                        <a:t>via SMS, user-id +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703" y="3841257"/>
            <a:ext cx="501884" cy="643441"/>
          </a:xfrm>
          <a:prstGeom prst="rect">
            <a:avLst/>
          </a:prstGeom>
        </p:spPr>
      </p:pic>
      <p:graphicFrame>
        <p:nvGraphicFramePr>
          <p:cNvPr id="21" name="Table 20"/>
          <p:cNvGraphicFramePr>
            <a:graphicFrameLocks noGrp="1"/>
          </p:cNvGraphicFramePr>
          <p:nvPr>
            <p:extLst/>
          </p:nvPr>
        </p:nvGraphicFramePr>
        <p:xfrm>
          <a:off x="2216696" y="5327578"/>
          <a:ext cx="2592288" cy="63443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634436">
                <a:tc>
                  <a:txBody>
                    <a:bodyPr/>
                    <a:lstStyle/>
                    <a:p>
                      <a:endParaRPr lang="nl-BE" dirty="0"/>
                    </a:p>
                  </a:txBody>
                  <a:tcPr marL="90000" marR="90000" marT="108000" marB="46800"/>
                </a:tc>
                <a:tc>
                  <a:txBody>
                    <a:bodyPr/>
                    <a:lstStyle/>
                    <a:p>
                      <a:r>
                        <a:rPr lang="fr-BE" sz="1400" dirty="0" smtClean="0"/>
                        <a:t>User-id </a:t>
                      </a:r>
                      <a:r>
                        <a:rPr lang="fr-BE" sz="1400" baseline="0" dirty="0" smtClean="0"/>
                        <a:t>+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9398" y="5385067"/>
            <a:ext cx="409539" cy="409539"/>
          </a:xfrm>
          <a:prstGeom prst="rect">
            <a:avLst/>
          </a:prstGeom>
        </p:spPr>
      </p:pic>
      <p:sp>
        <p:nvSpPr>
          <p:cNvPr id="25" name="TextBox 24"/>
          <p:cNvSpPr txBox="1"/>
          <p:nvPr/>
        </p:nvSpPr>
        <p:spPr>
          <a:xfrm>
            <a:off x="1395918" y="6047658"/>
            <a:ext cx="711605" cy="369332"/>
          </a:xfrm>
          <a:prstGeom prst="rect">
            <a:avLst/>
          </a:prstGeom>
          <a:noFill/>
        </p:spPr>
        <p:txBody>
          <a:bodyPr wrap="none" rtlCol="0">
            <a:spAutoFit/>
          </a:bodyPr>
          <a:lstStyle/>
          <a:p>
            <a:pPr algn="ctr">
              <a:defRPr/>
            </a:pPr>
            <a:r>
              <a:rPr lang="fr-BE" dirty="0">
                <a:solidFill>
                  <a:prstClr val="black"/>
                </a:solidFill>
                <a:latin typeface="Calibri"/>
              </a:rPr>
              <a:t>Weak</a:t>
            </a:r>
            <a:endParaRPr lang="nl-BE" dirty="0">
              <a:solidFill>
                <a:prstClr val="black"/>
              </a:solidFill>
              <a:latin typeface="Calibri"/>
            </a:endParaRPr>
          </a:p>
        </p:txBody>
      </p:sp>
      <p:sp>
        <p:nvSpPr>
          <p:cNvPr id="26" name="Up-Down Arrow 25"/>
          <p:cNvSpPr/>
          <p:nvPr/>
        </p:nvSpPr>
        <p:spPr>
          <a:xfrm>
            <a:off x="1607704" y="1439146"/>
            <a:ext cx="288032" cy="46085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BE" dirty="0">
              <a:solidFill>
                <a:prstClr val="white"/>
              </a:solidFill>
              <a:latin typeface="Calibri"/>
            </a:endParaRPr>
          </a:p>
        </p:txBody>
      </p:sp>
      <p:graphicFrame>
        <p:nvGraphicFramePr>
          <p:cNvPr id="22" name="Table 21"/>
          <p:cNvGraphicFramePr>
            <a:graphicFrameLocks noGrp="1"/>
          </p:cNvGraphicFramePr>
          <p:nvPr>
            <p:extLst/>
          </p:nvPr>
        </p:nvGraphicFramePr>
        <p:xfrm>
          <a:off x="2204679" y="4586566"/>
          <a:ext cx="2592288" cy="733680"/>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681749">
                <a:tc>
                  <a:txBody>
                    <a:bodyPr/>
                    <a:lstStyle/>
                    <a:p>
                      <a:endParaRPr lang="nl-BE" dirty="0"/>
                    </a:p>
                  </a:txBody>
                  <a:tcPr marL="90000" marR="90000" marT="108000" marB="46800"/>
                </a:tc>
                <a:tc>
                  <a:txBody>
                    <a:bodyPr/>
                    <a:lstStyle/>
                    <a:p>
                      <a:r>
                        <a:rPr lang="fr-BE" sz="1400" baseline="0" dirty="0" smtClean="0"/>
                        <a:t>Security code on paper (paper token), user-id +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494" y="4739615"/>
            <a:ext cx="447602" cy="275447"/>
          </a:xfrm>
          <a:prstGeom prst="rect">
            <a:avLst/>
          </a:prstGeom>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6786" y="2129532"/>
            <a:ext cx="1523384" cy="106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1346264" y="1052736"/>
            <a:ext cx="796500" cy="369332"/>
          </a:xfrm>
          <a:prstGeom prst="rect">
            <a:avLst/>
          </a:prstGeom>
          <a:noFill/>
        </p:spPr>
        <p:txBody>
          <a:bodyPr wrap="none" rtlCol="0">
            <a:spAutoFit/>
          </a:bodyPr>
          <a:lstStyle/>
          <a:p>
            <a:pPr algn="ctr">
              <a:defRPr/>
            </a:pPr>
            <a:r>
              <a:rPr lang="fr-BE" dirty="0">
                <a:solidFill>
                  <a:prstClr val="black"/>
                </a:solidFill>
                <a:latin typeface="Calibri"/>
              </a:rPr>
              <a:t>Strong</a:t>
            </a:r>
            <a:endParaRPr lang="nl-BE" dirty="0">
              <a:solidFill>
                <a:prstClr val="black"/>
              </a:solidFill>
              <a:latin typeface="Calibri"/>
            </a:endParaRPr>
          </a:p>
        </p:txBody>
      </p:sp>
      <p:graphicFrame>
        <p:nvGraphicFramePr>
          <p:cNvPr id="29" name="Table 28"/>
          <p:cNvGraphicFramePr>
            <a:graphicFrameLocks noGrp="1"/>
          </p:cNvGraphicFramePr>
          <p:nvPr>
            <p:extLst/>
          </p:nvPr>
        </p:nvGraphicFramePr>
        <p:xfrm>
          <a:off x="2176684" y="1524199"/>
          <a:ext cx="2592288" cy="728499"/>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728499">
                <a:tc>
                  <a:txBody>
                    <a:bodyPr/>
                    <a:lstStyle/>
                    <a:p>
                      <a:endParaRPr lang="nl-BE" dirty="0"/>
                    </a:p>
                  </a:txBody>
                  <a:tcPr marL="90000" marR="90000" marT="108000" marB="46800" anchor="ctr"/>
                </a:tc>
                <a:tc>
                  <a:txBody>
                    <a:bodyPr/>
                    <a:lstStyle/>
                    <a:p>
                      <a:r>
                        <a:rPr lang="fr-BE" sz="1400" dirty="0" smtClean="0"/>
                        <a:t>eID + PIN-code with connected card reader</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graphicFrame>
        <p:nvGraphicFramePr>
          <p:cNvPr id="31" name="Table 30"/>
          <p:cNvGraphicFramePr>
            <a:graphicFrameLocks noGrp="1"/>
          </p:cNvGraphicFramePr>
          <p:nvPr>
            <p:extLst/>
          </p:nvPr>
        </p:nvGraphicFramePr>
        <p:xfrm>
          <a:off x="2189097" y="3770950"/>
          <a:ext cx="2592288" cy="81561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815616">
                <a:tc>
                  <a:txBody>
                    <a:bodyPr/>
                    <a:lstStyle/>
                    <a:p>
                      <a:endParaRPr lang="nl-BE" dirty="0"/>
                    </a:p>
                  </a:txBody>
                  <a:tcPr marL="90000" marR="90000" marT="108000" marB="46800"/>
                </a:tc>
                <a:tc>
                  <a:txBody>
                    <a:bodyPr/>
                    <a:lstStyle/>
                    <a:p>
                      <a:r>
                        <a:rPr lang="fr-BE" sz="1400" baseline="0" dirty="0" smtClean="0"/>
                        <a:t>Security code</a:t>
                      </a:r>
                      <a:br>
                        <a:rPr lang="fr-BE" sz="1400" baseline="0" dirty="0" smtClean="0"/>
                      </a:br>
                      <a:r>
                        <a:rPr lang="fr-BE" sz="1400" baseline="0" dirty="0" smtClean="0"/>
                        <a:t>via mobile app, user-id +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graphicFrame>
        <p:nvGraphicFramePr>
          <p:cNvPr id="32" name="Table 31"/>
          <p:cNvGraphicFramePr>
            <a:graphicFrameLocks noGrp="1"/>
          </p:cNvGraphicFramePr>
          <p:nvPr>
            <p:extLst/>
          </p:nvPr>
        </p:nvGraphicFramePr>
        <p:xfrm>
          <a:off x="2189908" y="3048248"/>
          <a:ext cx="2579065" cy="720949"/>
        </p:xfrm>
        <a:graphic>
          <a:graphicData uri="http://schemas.openxmlformats.org/drawingml/2006/table">
            <a:tbl>
              <a:tblPr firstRow="1" bandRow="1">
                <a:tableStyleId>{3B4B98B0-60AC-42C2-AFA5-B58CD77FA1E5}</a:tableStyleId>
              </a:tblPr>
              <a:tblGrid>
                <a:gridCol w="644765">
                  <a:extLst>
                    <a:ext uri="{9D8B030D-6E8A-4147-A177-3AD203B41FA5}">
                      <a16:colId xmlns:a16="http://schemas.microsoft.com/office/drawing/2014/main" val="20000"/>
                    </a:ext>
                  </a:extLst>
                </a:gridCol>
                <a:gridCol w="1934300">
                  <a:extLst>
                    <a:ext uri="{9D8B030D-6E8A-4147-A177-3AD203B41FA5}">
                      <a16:colId xmlns:a16="http://schemas.microsoft.com/office/drawing/2014/main" val="20001"/>
                    </a:ext>
                  </a:extLst>
                </a:gridCol>
              </a:tblGrid>
              <a:tr h="720949">
                <a:tc>
                  <a:txBody>
                    <a:bodyPr/>
                    <a:lstStyle/>
                    <a:p>
                      <a:endParaRPr lang="nl-BE" dirty="0"/>
                    </a:p>
                  </a:txBody>
                  <a:tcPr marL="90000" marR="90000" marT="108000" marB="468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dirty="0" smtClean="0"/>
                        <a:t>SIM</a:t>
                      </a:r>
                      <a:r>
                        <a:rPr lang="fr-BE" sz="1400" baseline="0" dirty="0" smtClean="0"/>
                        <a:t> </a:t>
                      </a:r>
                      <a:r>
                        <a:rPr lang="fr-BE" sz="1400" baseline="0" dirty="0" err="1" smtClean="0"/>
                        <a:t>card</a:t>
                      </a:r>
                      <a:r>
                        <a:rPr lang="fr-BE" sz="1400" baseline="0" dirty="0" smtClean="0"/>
                        <a:t> </a:t>
                      </a:r>
                      <a:r>
                        <a:rPr lang="fr-BE" sz="1400" dirty="0" err="1" smtClean="0"/>
                        <a:t>with</a:t>
                      </a:r>
                      <a:endParaRPr lang="nl-BE" sz="14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sz="1400" dirty="0" smtClean="0"/>
                        <a:t>PIN-code</a:t>
                      </a:r>
                      <a:endParaRPr lang="nl-BE" sz="1400" dirty="0" smtClean="0"/>
                    </a:p>
                  </a:txBody>
                  <a:tcPr marL="90000" marR="90000" marT="46800" marB="46800" anchor="ctr"/>
                </a:tc>
                <a:extLst>
                  <a:ext uri="{0D108BD9-81ED-4DB2-BD59-A6C34878D82A}">
                    <a16:rowId xmlns:a16="http://schemas.microsoft.com/office/drawing/2014/main" val="10000"/>
                  </a:ext>
                </a:extLst>
              </a:tr>
            </a:tbl>
          </a:graphicData>
        </a:graphic>
      </p:graphicFrame>
      <p:pic>
        <p:nvPicPr>
          <p:cNvPr id="4" name="Picture 3"/>
          <p:cNvPicPr>
            <a:picLocks noChangeAspect="1"/>
          </p:cNvPicPr>
          <p:nvPr/>
        </p:nvPicPr>
        <p:blipFill>
          <a:blip r:embed="rId7"/>
          <a:stretch>
            <a:fillRect/>
          </a:stretch>
        </p:blipFill>
        <p:spPr>
          <a:xfrm>
            <a:off x="2243910" y="3111711"/>
            <a:ext cx="565026" cy="568471"/>
          </a:xfrm>
          <a:prstGeom prst="rect">
            <a:avLst/>
          </a:prstGeom>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2687" y="1560649"/>
            <a:ext cx="301535" cy="695850"/>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3065" y="3882248"/>
            <a:ext cx="502632" cy="561458"/>
          </a:xfrm>
          <a:prstGeom prst="rect">
            <a:avLst/>
          </a:prstGeom>
        </p:spPr>
      </p:pic>
      <p:graphicFrame>
        <p:nvGraphicFramePr>
          <p:cNvPr id="36" name="Table 35"/>
          <p:cNvGraphicFramePr>
            <a:graphicFrameLocks noGrp="1"/>
          </p:cNvGraphicFramePr>
          <p:nvPr>
            <p:extLst/>
          </p:nvPr>
        </p:nvGraphicFramePr>
        <p:xfrm>
          <a:off x="2176684" y="2257879"/>
          <a:ext cx="2592288" cy="790369"/>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790369">
                <a:tc>
                  <a:txBody>
                    <a:bodyPr/>
                    <a:lstStyle/>
                    <a:p>
                      <a:endParaRPr lang="nl-BE" dirty="0"/>
                    </a:p>
                  </a:txBody>
                  <a:tcPr marL="90000" marR="90000" marT="108000" marB="46800" anchor="ctr"/>
                </a:tc>
                <a:tc>
                  <a:txBody>
                    <a:bodyPr/>
                    <a:lstStyle/>
                    <a:p>
                      <a:r>
                        <a:rPr lang="fr-BE" sz="1400" dirty="0" smtClean="0"/>
                        <a:t>eID + PIN-code</a:t>
                      </a:r>
                      <a:r>
                        <a:rPr lang="fr-BE" sz="1400" baseline="0" dirty="0" smtClean="0"/>
                        <a:t> with wireless card reader</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59778" y="2350077"/>
            <a:ext cx="299578" cy="599155"/>
          </a:xfrm>
          <a:prstGeom prst="rect">
            <a:avLst/>
          </a:prstGeom>
        </p:spPr>
      </p:pic>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35</a:t>
            </a:fld>
            <a:r>
              <a:rPr lang="fr-BE" smtClean="0"/>
              <a:t> </a:t>
            </a:r>
            <a:endParaRPr lang="fr-BE" dirty="0"/>
          </a:p>
        </p:txBody>
      </p:sp>
    </p:spTree>
    <p:extLst>
      <p:ext uri="{BB962C8B-B14F-4D97-AF65-F5344CB8AC3E}">
        <p14:creationId xmlns:p14="http://schemas.microsoft.com/office/powerpoint/2010/main" val="9383963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t>Enkele cijfers</a:t>
            </a:r>
            <a:endParaRPr lang="nl-BE" dirty="0"/>
          </a:p>
        </p:txBody>
      </p:sp>
      <p:sp>
        <p:nvSpPr>
          <p:cNvPr id="4" name="Tijdelijke aanduiding voor inhoud 3"/>
          <p:cNvSpPr>
            <a:spLocks noGrp="1"/>
          </p:cNvSpPr>
          <p:nvPr>
            <p:ph idx="1"/>
          </p:nvPr>
        </p:nvSpPr>
        <p:spPr/>
        <p:txBody>
          <a:bodyPr>
            <a:normAutofit/>
          </a:bodyPr>
          <a:lstStyle/>
          <a:p>
            <a:endParaRPr lang="nl-BE" dirty="0"/>
          </a:p>
          <a:p>
            <a:pPr lvl="1"/>
            <a:endParaRPr lang="nl-NL" dirty="0">
              <a:solidFill>
                <a:schemeClr val="tx1"/>
              </a:solidFill>
            </a:endParaRPr>
          </a:p>
          <a:p>
            <a:pPr lvl="1"/>
            <a:endParaRPr lang="fr-BE" dirty="0" smtClean="0"/>
          </a:p>
        </p:txBody>
      </p:sp>
      <p:pic>
        <p:nvPicPr>
          <p:cNvPr id="8" name="Picture 7"/>
          <p:cNvPicPr>
            <a:picLocks noChangeAspect="1"/>
          </p:cNvPicPr>
          <p:nvPr/>
        </p:nvPicPr>
        <p:blipFill>
          <a:blip r:embed="rId2"/>
          <a:stretch>
            <a:fillRect/>
          </a:stretch>
        </p:blipFill>
        <p:spPr>
          <a:xfrm>
            <a:off x="776536" y="1054240"/>
            <a:ext cx="8383558" cy="5039056"/>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36</a:t>
            </a:fld>
            <a:r>
              <a:rPr lang="fr-BE" smtClean="0"/>
              <a:t> </a:t>
            </a:r>
            <a:endParaRPr lang="fr-BE" dirty="0"/>
          </a:p>
        </p:txBody>
      </p:sp>
    </p:spTree>
    <p:extLst>
      <p:ext uri="{BB962C8B-B14F-4D97-AF65-F5344CB8AC3E}">
        <p14:creationId xmlns:p14="http://schemas.microsoft.com/office/powerpoint/2010/main" val="18206292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patiënten</a:t>
            </a:r>
            <a:endParaRPr lang="nl-BE" dirty="0"/>
          </a:p>
        </p:txBody>
      </p:sp>
      <p:sp>
        <p:nvSpPr>
          <p:cNvPr id="3" name="Content Placeholder 2"/>
          <p:cNvSpPr>
            <a:spLocks noGrp="1"/>
          </p:cNvSpPr>
          <p:nvPr>
            <p:ph idx="1"/>
          </p:nvPr>
        </p:nvSpPr>
        <p:spPr/>
        <p:txBody>
          <a:bodyPr>
            <a:normAutofit fontScale="92500" lnSpcReduction="10000"/>
          </a:bodyPr>
          <a:lstStyle/>
          <a:p>
            <a:pPr>
              <a:buFont typeface="Calibri" panose="020F0502020204030204" pitchFamily="34" charset="0"/>
              <a:buChar char="◌"/>
            </a:pPr>
            <a:r>
              <a:rPr lang="nl-BE" dirty="0" smtClean="0"/>
              <a:t>De patiënt kan zelf informatie toevoegen, via het consolidatieplatform, in de beveiligde kluis, via een hub of in een beveiligde </a:t>
            </a:r>
            <a:r>
              <a:rPr lang="nl-BE" dirty="0" err="1" smtClean="0"/>
              <a:t>cloud</a:t>
            </a:r>
            <a:endParaRPr lang="nl-BE" dirty="0" smtClean="0"/>
          </a:p>
          <a:p>
            <a:endParaRPr lang="nl-BE" dirty="0" smtClean="0"/>
          </a:p>
          <a:p>
            <a:pPr>
              <a:buFont typeface="Wingdings" panose="05000000000000000000" pitchFamily="2" charset="2"/>
              <a:buChar char="ü"/>
            </a:pPr>
            <a:r>
              <a:rPr lang="nl-BE" dirty="0" smtClean="0"/>
              <a:t>Het geheel aan informatie vanuit de hubs, de kluizen, het consolidatieplatform, en eventueel de beveiligde </a:t>
            </a:r>
            <a:r>
              <a:rPr lang="nl-BE" dirty="0" err="1" smtClean="0"/>
              <a:t>cloud</a:t>
            </a:r>
            <a:r>
              <a:rPr lang="nl-BE" dirty="0" smtClean="0"/>
              <a:t>, vormt het PHR (Personal Health Record) van de patiënt</a:t>
            </a:r>
          </a:p>
          <a:p>
            <a:endParaRPr lang="nl-BE" dirty="0" smtClean="0"/>
          </a:p>
          <a:p>
            <a:pPr>
              <a:buFont typeface="Wingdings" panose="05000000000000000000" pitchFamily="2" charset="2"/>
              <a:buChar char="ü"/>
            </a:pPr>
            <a:r>
              <a:rPr lang="nl-BE" dirty="0" smtClean="0"/>
              <a:t>Via het consolidatieplatform is ook andere relevante informatie beschikbaar vanuit de ziekenfondsen, de Kruispuntbank van de Sociale Zekerheid en andere relevante bronnen zoals bv. de wilsverklaringen inzake orgaandonatie of euthanasie</a:t>
            </a:r>
          </a:p>
          <a:p>
            <a:endParaRPr lang="nl-BE" dirty="0" smtClean="0"/>
          </a:p>
          <a:p>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37</a:t>
            </a:fld>
            <a:r>
              <a:rPr lang="fr-BE" smtClean="0"/>
              <a:t> </a:t>
            </a:r>
            <a:endParaRPr lang="fr-BE" dirty="0"/>
          </a:p>
        </p:txBody>
      </p:sp>
    </p:spTree>
    <p:extLst>
      <p:ext uri="{BB962C8B-B14F-4D97-AF65-F5344CB8AC3E}">
        <p14:creationId xmlns:p14="http://schemas.microsoft.com/office/powerpoint/2010/main" val="1338941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patiënten</a:t>
            </a:r>
            <a:endParaRPr lang="nl-BE" dirty="0"/>
          </a:p>
        </p:txBody>
      </p:sp>
      <p:sp>
        <p:nvSpPr>
          <p:cNvPr id="23555" name="Content Placeholder 2"/>
          <p:cNvSpPr>
            <a:spLocks noGrp="1"/>
          </p:cNvSpPr>
          <p:nvPr>
            <p:ph idx="1"/>
          </p:nvPr>
        </p:nvSpPr>
        <p:spPr/>
        <p:txBody>
          <a:bodyPr/>
          <a:lstStyle/>
          <a:p>
            <a:pPr>
              <a:buFont typeface="Calibri" panose="020F0502020204030204" pitchFamily="34" charset="0"/>
              <a:buChar char="◌"/>
            </a:pPr>
            <a:r>
              <a:rPr lang="nl-BE" dirty="0" smtClean="0"/>
              <a:t>De patiënt heeft toegang tot zijn/haar PHR via verschillende kanalen, </a:t>
            </a:r>
            <a:r>
              <a:rPr lang="nl-BE" dirty="0" err="1" smtClean="0"/>
              <a:t>bvb</a:t>
            </a:r>
            <a:r>
              <a:rPr lang="nl-BE" dirty="0" smtClean="0"/>
              <a:t>. via een app die voor geïnstalleerd is op de smartphone; hierdoor wordt de patiënt geïnformeerd en op de hoogte gebracht van zijn/haar werkelijke toestand en kan hij een hoofdrol vervullen in zijn/haar behandeling</a:t>
            </a:r>
            <a:endParaRPr lang="nl-BE" altLang="en-US" dirty="0" smtClean="0"/>
          </a:p>
          <a:p>
            <a:endParaRPr lang="nl-BE" altLang="en-US" dirty="0" smtClean="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38</a:t>
            </a:fld>
            <a:r>
              <a:rPr lang="fr-BE" smtClean="0"/>
              <a:t> </a:t>
            </a:r>
            <a:endParaRPr lang="fr-BE" dirty="0"/>
          </a:p>
        </p:txBody>
      </p:sp>
    </p:spTree>
    <p:extLst>
      <p:ext uri="{BB962C8B-B14F-4D97-AF65-F5344CB8AC3E}">
        <p14:creationId xmlns:p14="http://schemas.microsoft.com/office/powerpoint/2010/main" val="1536161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patiënten</a:t>
            </a:r>
            <a:endParaRPr lang="fr-BE"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nl-BE" altLang="en-US" dirty="0" smtClean="0"/>
              <a:t>De patiënt krijgt in principe bij de arts geen papier meer (behalve uitzonderlijke vragen)</a:t>
            </a:r>
          </a:p>
          <a:p>
            <a:pPr lvl="1"/>
            <a:r>
              <a:rPr lang="nl-BE" altLang="en-US" dirty="0" smtClean="0"/>
              <a:t>het getuigschrift van verstrekte hulp wordt door de arts elektronisch doorgestuurd naar het ziekenfonds</a:t>
            </a:r>
          </a:p>
          <a:p>
            <a:pPr lvl="1"/>
            <a:r>
              <a:rPr lang="nl-BE" altLang="en-US" dirty="0" smtClean="0"/>
              <a:t>het geneesmiddelenvoorschrift is beschikbaar via de Personal Health Viewer</a:t>
            </a:r>
          </a:p>
          <a:p>
            <a:pPr lvl="1"/>
            <a:r>
              <a:rPr lang="nl-BE" altLang="en-US" dirty="0" smtClean="0"/>
              <a:t>…</a:t>
            </a:r>
          </a:p>
          <a:p>
            <a:pPr>
              <a:buFont typeface="Wingdings" panose="05000000000000000000" pitchFamily="2" charset="2"/>
              <a:buChar char="ü"/>
            </a:pPr>
            <a:endParaRPr lang="nl-BE" altLang="en-US" dirty="0" smtClean="0"/>
          </a:p>
          <a:p>
            <a:pPr>
              <a:buFont typeface="Wingdings" panose="05000000000000000000" pitchFamily="2" charset="2"/>
              <a:buChar char="ü"/>
            </a:pPr>
            <a:r>
              <a:rPr lang="nl-BE" altLang="en-US" dirty="0" smtClean="0"/>
              <a:t>Voorafgaande vereiste voor het bovenstaande: de patiënt geeft zijn/haar gegevensdelingsakkoord</a:t>
            </a:r>
          </a:p>
          <a:p>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39</a:t>
            </a:fld>
            <a:r>
              <a:rPr lang="fr-BE" smtClean="0"/>
              <a:t> </a:t>
            </a:r>
            <a:endParaRPr lang="fr-BE" dirty="0"/>
          </a:p>
        </p:txBody>
      </p:sp>
    </p:spTree>
    <p:extLst>
      <p:ext uri="{BB962C8B-B14F-4D97-AF65-F5344CB8AC3E}">
        <p14:creationId xmlns:p14="http://schemas.microsoft.com/office/powerpoint/2010/main" val="1895941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smtClean="0"/>
              <a:t>EMD-</a:t>
            </a:r>
            <a:r>
              <a:rPr lang="fr-BE" dirty="0" err="1" smtClean="0"/>
              <a:t>structuur</a:t>
            </a:r>
            <a:endParaRPr lang="fr-BE" dirty="0"/>
          </a:p>
        </p:txBody>
      </p:sp>
      <p:sp>
        <p:nvSpPr>
          <p:cNvPr id="3" name="AutoShape 2" descr="Résultat de recherche d'images pour &quot;medische software&quot;"/>
          <p:cNvSpPr>
            <a:spLocks noChangeAspect="1" noChangeArrowheads="1"/>
          </p:cNvSpPr>
          <p:nvPr/>
        </p:nvSpPr>
        <p:spPr bwMode="auto">
          <a:xfrm>
            <a:off x="444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4" name="Picture 3"/>
          <p:cNvPicPr>
            <a:picLocks noChangeAspect="1"/>
          </p:cNvPicPr>
          <p:nvPr/>
        </p:nvPicPr>
        <p:blipFill>
          <a:blip r:embed="rId3"/>
          <a:stretch>
            <a:fillRect/>
          </a:stretch>
        </p:blipFill>
        <p:spPr>
          <a:xfrm>
            <a:off x="749300" y="1045245"/>
            <a:ext cx="7416824" cy="4783852"/>
          </a:xfrm>
          <a:prstGeom prst="rect">
            <a:avLst/>
          </a:prstGeom>
        </p:spPr>
      </p:pic>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4</a:t>
            </a:fld>
            <a:r>
              <a:rPr lang="fr-BE" smtClean="0"/>
              <a:t> </a:t>
            </a:r>
            <a:endParaRPr lang="fr-BE" dirty="0"/>
          </a:p>
        </p:txBody>
      </p:sp>
    </p:spTree>
    <p:extLst>
      <p:ext uri="{BB962C8B-B14F-4D97-AF65-F5344CB8AC3E}">
        <p14:creationId xmlns:p14="http://schemas.microsoft.com/office/powerpoint/2010/main" val="2437092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Tussentijds</a:t>
            </a:r>
            <a:r>
              <a:rPr lang="en-GB" dirty="0" smtClean="0"/>
              <a:t> </a:t>
            </a:r>
            <a:r>
              <a:rPr lang="en-GB" dirty="0" err="1" smtClean="0"/>
              <a:t>besluit</a:t>
            </a:r>
            <a:endParaRPr lang="en-GB" noProof="0" dirty="0"/>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ü"/>
            </a:pPr>
            <a:r>
              <a:rPr lang="nl-NL" dirty="0" smtClean="0"/>
              <a:t>Het </a:t>
            </a:r>
            <a:r>
              <a:rPr lang="nl-NL" dirty="0"/>
              <a:t>delen van gegevens tussen zorgverleners / </a:t>
            </a:r>
            <a:r>
              <a:rPr lang="nl-NL" dirty="0" smtClean="0"/>
              <a:t>instellingen </a:t>
            </a:r>
            <a:r>
              <a:rPr lang="nl-NL" dirty="0"/>
              <a:t>via het hub-meta-</a:t>
            </a:r>
            <a:r>
              <a:rPr lang="nl-NL" dirty="0" err="1"/>
              <a:t>hubsysteem</a:t>
            </a:r>
            <a:r>
              <a:rPr lang="nl-NL" dirty="0"/>
              <a:t>, de gezondheidskluizen en de </a:t>
            </a:r>
            <a:r>
              <a:rPr lang="nl-NL" dirty="0" err="1">
                <a:solidFill>
                  <a:srgbClr val="07766F"/>
                </a:solidFill>
              </a:rPr>
              <a:t>eHealth</a:t>
            </a:r>
            <a:r>
              <a:rPr lang="nl-NL" dirty="0" err="1"/>
              <a:t>Box</a:t>
            </a:r>
            <a:r>
              <a:rPr lang="nl-NL" dirty="0"/>
              <a:t> bereikt </a:t>
            </a:r>
            <a:r>
              <a:rPr lang="nl-NL" dirty="0" smtClean="0"/>
              <a:t>kruissnelheid (&gt; 13,3 miljard transacties over het </a:t>
            </a:r>
            <a:r>
              <a:rPr lang="nl-NL" dirty="0" smtClean="0">
                <a:solidFill>
                  <a:srgbClr val="07766F"/>
                </a:solidFill>
              </a:rPr>
              <a:t>eHealth</a:t>
            </a:r>
            <a:r>
              <a:rPr lang="nl-NL" dirty="0" smtClean="0"/>
              <a:t>-platform in 2018)</a:t>
            </a:r>
            <a:endParaRPr lang="en-US" dirty="0"/>
          </a:p>
          <a:p>
            <a:pPr>
              <a:buFont typeface="Wingdings" panose="05000000000000000000" pitchFamily="2" charset="2"/>
              <a:buChar char="ü"/>
            </a:pPr>
            <a:endParaRPr lang="nl-NL" dirty="0" smtClean="0"/>
          </a:p>
          <a:p>
            <a:pPr>
              <a:buFont typeface="Wingdings" panose="05000000000000000000" pitchFamily="2" charset="2"/>
              <a:buChar char="ü"/>
            </a:pPr>
            <a:r>
              <a:rPr lang="nl-NL" dirty="0" smtClean="0"/>
              <a:t>&gt; </a:t>
            </a:r>
            <a:r>
              <a:rPr lang="nl-NL" dirty="0"/>
              <a:t>75% van de Belgische bevolking heeft nu toestemming gegeven voor het delen van gegevens</a:t>
            </a:r>
            <a:endParaRPr lang="en-US" dirty="0"/>
          </a:p>
          <a:p>
            <a:pPr>
              <a:buFont typeface="Wingdings" panose="05000000000000000000" pitchFamily="2" charset="2"/>
              <a:buChar char="ü"/>
            </a:pPr>
            <a:endParaRPr lang="nl-NL" dirty="0" smtClean="0"/>
          </a:p>
          <a:p>
            <a:pPr>
              <a:buFont typeface="Wingdings" panose="05000000000000000000" pitchFamily="2" charset="2"/>
              <a:buChar char="ü"/>
            </a:pPr>
            <a:r>
              <a:rPr lang="nl-NL" dirty="0" smtClean="0"/>
              <a:t>Het </a:t>
            </a:r>
            <a:r>
              <a:rPr lang="nl-NL" dirty="0"/>
              <a:t>openen van gezondheidsgegevens voor de patiënt begint =&gt; aandacht voor geïntegreerde toegang</a:t>
            </a:r>
            <a:endParaRPr lang="en-US" dirty="0"/>
          </a:p>
          <a:p>
            <a:pPr>
              <a:buFont typeface="Wingdings" panose="05000000000000000000" pitchFamily="2" charset="2"/>
              <a:buChar char="ü"/>
            </a:pPr>
            <a:endParaRPr lang="nl-NL" dirty="0" smtClean="0"/>
          </a:p>
          <a:p>
            <a:pPr>
              <a:buFont typeface="Wingdings" panose="05000000000000000000" pitchFamily="2" charset="2"/>
              <a:buChar char="ü"/>
            </a:pPr>
            <a:r>
              <a:rPr lang="nl-NL" dirty="0" smtClean="0"/>
              <a:t>Er werd ervaring opgedaan </a:t>
            </a:r>
            <a:r>
              <a:rPr lang="nl-NL" dirty="0"/>
              <a:t>met mobiele eHealth-toepassingen</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40</a:t>
            </a:fld>
            <a:r>
              <a:rPr lang="fr-BE" smtClean="0"/>
              <a:t> </a:t>
            </a:r>
            <a:endParaRPr lang="fr-BE" dirty="0"/>
          </a:p>
        </p:txBody>
      </p:sp>
    </p:spTree>
    <p:extLst>
      <p:ext uri="{BB962C8B-B14F-4D97-AF65-F5344CB8AC3E}">
        <p14:creationId xmlns:p14="http://schemas.microsoft.com/office/powerpoint/2010/main" val="2515353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r>
              <a:rPr lang="nl-BE" dirty="0"/>
              <a:t>www.status.ehealth.fgov.be</a:t>
            </a:r>
          </a:p>
        </p:txBody>
      </p:sp>
      <p:pic>
        <p:nvPicPr>
          <p:cNvPr id="6" name="Picture 5"/>
          <p:cNvPicPr>
            <a:picLocks noChangeAspect="1"/>
          </p:cNvPicPr>
          <p:nvPr/>
        </p:nvPicPr>
        <p:blipFill>
          <a:blip r:embed="rId3"/>
          <a:stretch>
            <a:fillRect/>
          </a:stretch>
        </p:blipFill>
        <p:spPr>
          <a:xfrm>
            <a:off x="322914" y="984445"/>
            <a:ext cx="9289032" cy="5364829"/>
          </a:xfrm>
          <a:prstGeom prst="rect">
            <a:avLst/>
          </a:prstGeom>
        </p:spPr>
      </p:pic>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41</a:t>
            </a:fld>
            <a:r>
              <a:rPr lang="fr-BE" smtClean="0"/>
              <a:t> </a:t>
            </a:r>
            <a:endParaRPr lang="fr-BE" dirty="0"/>
          </a:p>
        </p:txBody>
      </p:sp>
    </p:spTree>
    <p:extLst>
      <p:ext uri="{BB962C8B-B14F-4D97-AF65-F5344CB8AC3E}">
        <p14:creationId xmlns:p14="http://schemas.microsoft.com/office/powerpoint/2010/main" val="885201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76629" y="0"/>
            <a:ext cx="5181601" cy="6380019"/>
          </a:xfrm>
          <a:prstGeom prst="rect">
            <a:avLst/>
          </a:prstGeom>
        </p:spPr>
      </p:pic>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42</a:t>
            </a:fld>
            <a:r>
              <a:rPr lang="fr-BE" smtClean="0"/>
              <a:t> </a:t>
            </a:r>
            <a:endParaRPr lang="fr-BE" dirty="0"/>
          </a:p>
        </p:txBody>
      </p:sp>
    </p:spTree>
    <p:extLst>
      <p:ext uri="{BB962C8B-B14F-4D97-AF65-F5344CB8AC3E}">
        <p14:creationId xmlns:p14="http://schemas.microsoft.com/office/powerpoint/2010/main" val="3155921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72680" y="0"/>
            <a:ext cx="5749287" cy="6381328"/>
          </a:xfrm>
          <a:prstGeom prst="rect">
            <a:avLst/>
          </a:prstGeom>
        </p:spPr>
      </p:pic>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43</a:t>
            </a:fld>
            <a:r>
              <a:rPr lang="fr-BE" smtClean="0"/>
              <a:t> </a:t>
            </a:r>
            <a:endParaRPr lang="fr-BE" dirty="0"/>
          </a:p>
        </p:txBody>
      </p:sp>
    </p:spTree>
    <p:extLst>
      <p:ext uri="{BB962C8B-B14F-4D97-AF65-F5344CB8AC3E}">
        <p14:creationId xmlns:p14="http://schemas.microsoft.com/office/powerpoint/2010/main" val="2508441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65000" t="10007" r="15001" b="34997"/>
          <a:stretch/>
        </p:blipFill>
        <p:spPr>
          <a:xfrm>
            <a:off x="1064568" y="0"/>
            <a:ext cx="7776864" cy="6147982"/>
          </a:xfrm>
          <a:prstGeom prst="rect">
            <a:avLst/>
          </a:prstGeom>
        </p:spPr>
      </p:pic>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44</a:t>
            </a:fld>
            <a:r>
              <a:rPr lang="fr-BE" smtClean="0"/>
              <a:t> </a:t>
            </a:r>
            <a:endParaRPr lang="fr-BE" dirty="0"/>
          </a:p>
        </p:txBody>
      </p:sp>
    </p:spTree>
    <p:extLst>
      <p:ext uri="{BB962C8B-B14F-4D97-AF65-F5344CB8AC3E}">
        <p14:creationId xmlns:p14="http://schemas.microsoft.com/office/powerpoint/2010/main" val="757917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err="1" smtClean="0"/>
              <a:t>Roadmap</a:t>
            </a:r>
            <a:r>
              <a:rPr lang="nl-BE" dirty="0" smtClean="0"/>
              <a:t> 3.0 (2019-2021)</a:t>
            </a:r>
            <a:endParaRPr lang="nl-BE" b="1" i="1" dirty="0"/>
          </a:p>
        </p:txBody>
      </p:sp>
      <p:pic>
        <p:nvPicPr>
          <p:cNvPr id="11" name="Afbeelding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362" y="1447265"/>
            <a:ext cx="1878717" cy="1250123"/>
          </a:xfrm>
          <a:prstGeom prst="rect">
            <a:avLst/>
          </a:prstGeom>
        </p:spPr>
      </p:pic>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48" y="4814703"/>
            <a:ext cx="2209606" cy="897652"/>
          </a:xfrm>
          <a:prstGeom prst="rect">
            <a:avLst/>
          </a:prstGeom>
        </p:spPr>
      </p:pic>
      <p:pic>
        <p:nvPicPr>
          <p:cNvPr id="18" name="Afbeelding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0832" y="4567698"/>
            <a:ext cx="1391661" cy="1391661"/>
          </a:xfrm>
          <a:prstGeom prst="rect">
            <a:avLst/>
          </a:prstGeom>
        </p:spPr>
      </p:pic>
      <p:pic>
        <p:nvPicPr>
          <p:cNvPr id="19" name="Afbeelding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8854" y="2828126"/>
            <a:ext cx="1695996" cy="1695996"/>
          </a:xfrm>
          <a:prstGeom prst="rect">
            <a:avLst/>
          </a:prstGeom>
        </p:spPr>
      </p:pic>
      <p:pic>
        <p:nvPicPr>
          <p:cNvPr id="20" name="Afbeelding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401" y="1574225"/>
            <a:ext cx="1183169" cy="1003754"/>
          </a:xfrm>
          <a:prstGeom prst="rect">
            <a:avLst/>
          </a:prstGeom>
        </p:spPr>
      </p:pic>
      <p:pic>
        <p:nvPicPr>
          <p:cNvPr id="21" name="Afbeelding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8720" y="1456977"/>
            <a:ext cx="1248103" cy="1248103"/>
          </a:xfrm>
          <a:prstGeom prst="rect">
            <a:avLst/>
          </a:prstGeom>
        </p:spPr>
      </p:pic>
      <p:pic>
        <p:nvPicPr>
          <p:cNvPr id="22" name="Afbeelding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0692" y="1456977"/>
            <a:ext cx="1138410" cy="1250123"/>
          </a:xfrm>
          <a:prstGeom prst="rect">
            <a:avLst/>
          </a:prstGeom>
        </p:spPr>
      </p:pic>
      <p:pic>
        <p:nvPicPr>
          <p:cNvPr id="23" name="Afbeelding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629" y="3056999"/>
            <a:ext cx="1800225" cy="1238250"/>
          </a:xfrm>
          <a:prstGeom prst="rect">
            <a:avLst/>
          </a:prstGeom>
        </p:spPr>
      </p:pic>
      <p:pic>
        <p:nvPicPr>
          <p:cNvPr id="25" name="Afbeelding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5460" y="3011947"/>
            <a:ext cx="1484886" cy="1051099"/>
          </a:xfrm>
          <a:prstGeom prst="rect">
            <a:avLst/>
          </a:prstGeom>
        </p:spPr>
      </p:pic>
      <p:pic>
        <p:nvPicPr>
          <p:cNvPr id="26" name="Afbeelding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2075" y="2921521"/>
            <a:ext cx="1745820" cy="1307680"/>
          </a:xfrm>
          <a:prstGeom prst="rect">
            <a:avLst/>
          </a:prstGeom>
        </p:spPr>
      </p:pic>
      <p:pic>
        <p:nvPicPr>
          <p:cNvPr id="27" name="Afbeelding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37068" y="4737370"/>
            <a:ext cx="2245658" cy="1057588"/>
          </a:xfrm>
          <a:prstGeom prst="rect">
            <a:avLst/>
          </a:prstGeom>
        </p:spPr>
      </p:pic>
      <p:pic>
        <p:nvPicPr>
          <p:cNvPr id="28" name="Afbeelding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0866" y="4524122"/>
            <a:ext cx="1393707" cy="1393707"/>
          </a:xfrm>
          <a:prstGeom prst="rect">
            <a:avLst/>
          </a:prstGeom>
        </p:spPr>
      </p:pic>
      <p:pic>
        <p:nvPicPr>
          <p:cNvPr id="4" name="Picture 3"/>
          <p:cNvPicPr>
            <a:picLocks noChangeAspect="1"/>
          </p:cNvPicPr>
          <p:nvPr/>
        </p:nvPicPr>
        <p:blipFill rotWithShape="1">
          <a:blip r:embed="rId14" cstate="print">
            <a:extLst>
              <a:ext uri="{28A0092B-C50C-407E-A947-70E740481C1C}">
                <a14:useLocalDpi xmlns:a14="http://schemas.microsoft.com/office/drawing/2010/main" val="0"/>
              </a:ext>
            </a:extLst>
          </a:blip>
          <a:srcRect b="21007"/>
          <a:stretch/>
        </p:blipFill>
        <p:spPr>
          <a:xfrm>
            <a:off x="3892050" y="1456977"/>
            <a:ext cx="1145390" cy="1250123"/>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45</a:t>
            </a:fld>
            <a:r>
              <a:rPr lang="fr-BE" smtClean="0"/>
              <a:t> </a:t>
            </a:r>
            <a:endParaRPr lang="fr-BE" dirty="0"/>
          </a:p>
        </p:txBody>
      </p:sp>
    </p:spTree>
    <p:extLst>
      <p:ext uri="{BB962C8B-B14F-4D97-AF65-F5344CB8AC3E}">
        <p14:creationId xmlns:p14="http://schemas.microsoft.com/office/powerpoint/2010/main" val="38793112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err="1" smtClean="0"/>
              <a:t>Roadmap</a:t>
            </a:r>
            <a:r>
              <a:rPr lang="nl-BE" dirty="0" smtClean="0"/>
              <a:t> 3.0: 7 clusters</a:t>
            </a:r>
            <a:endParaRPr lang="nl-BE" b="1" i="1" dirty="0"/>
          </a:p>
        </p:txBody>
      </p:sp>
      <p:sp>
        <p:nvSpPr>
          <p:cNvPr id="4" name="Tijdelijke aanduiding voor inhoud 3"/>
          <p:cNvSpPr>
            <a:spLocks noGrp="1"/>
          </p:cNvSpPr>
          <p:nvPr>
            <p:ph idx="1"/>
          </p:nvPr>
        </p:nvSpPr>
        <p:spPr/>
        <p:txBody>
          <a:bodyPr/>
          <a:lstStyle/>
          <a:p>
            <a:r>
              <a:rPr lang="nl-BE"/>
              <a:t>Bundeling van sterk samenhangende projecten</a:t>
            </a:r>
          </a:p>
        </p:txBody>
      </p:sp>
      <p:graphicFrame>
        <p:nvGraphicFramePr>
          <p:cNvPr id="6" name="Diagram 5"/>
          <p:cNvGraphicFramePr/>
          <p:nvPr>
            <p:extLst>
              <p:ext uri="{D42A27DB-BD31-4B8C-83A1-F6EECF244321}">
                <p14:modId xmlns:p14="http://schemas.microsoft.com/office/powerpoint/2010/main" val="3389132545"/>
              </p:ext>
            </p:extLst>
          </p:nvPr>
        </p:nvGraphicFramePr>
        <p:xfrm>
          <a:off x="804738" y="1700808"/>
          <a:ext cx="7975301"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46</a:t>
            </a:fld>
            <a:r>
              <a:rPr lang="fr-BE" smtClean="0"/>
              <a:t> </a:t>
            </a:r>
            <a:endParaRPr lang="fr-BE" dirty="0"/>
          </a:p>
        </p:txBody>
      </p:sp>
    </p:spTree>
    <p:extLst>
      <p:ext uri="{BB962C8B-B14F-4D97-AF65-F5344CB8AC3E}">
        <p14:creationId xmlns:p14="http://schemas.microsoft.com/office/powerpoint/2010/main" val="10632040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38769" y="3501008"/>
            <a:ext cx="2886439" cy="57869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ounded Rectangle 20"/>
          <p:cNvSpPr/>
          <p:nvPr/>
        </p:nvSpPr>
        <p:spPr>
          <a:xfrm>
            <a:off x="7080593" y="2895391"/>
            <a:ext cx="2048872" cy="95907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ijdelijke aanduiding voor inhoud 2"/>
          <p:cNvSpPr txBox="1">
            <a:spLocks/>
          </p:cNvSpPr>
          <p:nvPr/>
        </p:nvSpPr>
        <p:spPr bwMode="auto">
          <a:xfrm>
            <a:off x="3948752" y="3135883"/>
            <a:ext cx="3285976" cy="3059992"/>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000" dirty="0">
                <a:solidFill>
                  <a:srgbClr val="000000"/>
                </a:solidFill>
                <a:latin typeface="+mn-lt"/>
              </a:rPr>
              <a:t>4.1 Multidisciplinaire informatie-uitwisseling</a:t>
            </a:r>
          </a:p>
          <a:p>
            <a:pPr marL="0" indent="0">
              <a:buNone/>
            </a:pPr>
            <a:r>
              <a:rPr lang="nl-BE" sz="1000" dirty="0">
                <a:latin typeface="+mn-lt"/>
              </a:rPr>
              <a:t>4.2 Multidisciplinaire functionaliteiten</a:t>
            </a:r>
          </a:p>
          <a:p>
            <a:pPr marL="0" indent="0">
              <a:buNone/>
            </a:pPr>
            <a:r>
              <a:rPr lang="nl-BE" sz="1000" dirty="0">
                <a:solidFill>
                  <a:srgbClr val="000000"/>
                </a:solidFill>
                <a:latin typeface="+mn-lt"/>
              </a:rPr>
              <a:t>4.3 Elektronisch voorschrift</a:t>
            </a:r>
          </a:p>
          <a:p>
            <a:pPr marL="0" indent="0">
              <a:buNone/>
            </a:pPr>
            <a:r>
              <a:rPr lang="nl-BE" sz="1000" dirty="0">
                <a:solidFill>
                  <a:srgbClr val="000000"/>
                </a:solidFill>
                <a:latin typeface="+mn-lt"/>
              </a:rPr>
              <a:t>4.4 VIDIS – evolutie van elektronisch voorschrijven</a:t>
            </a:r>
          </a:p>
          <a:p>
            <a:pPr marL="0" indent="0">
              <a:buNone/>
            </a:pPr>
            <a:r>
              <a:rPr lang="nl-BE" sz="1000" dirty="0">
                <a:solidFill>
                  <a:srgbClr val="000000"/>
                </a:solidFill>
                <a:latin typeface="+mn-lt"/>
              </a:rPr>
              <a:t>4.5 Beslissingsondersteunend platform</a:t>
            </a:r>
          </a:p>
          <a:p>
            <a:pPr marL="0" indent="0">
              <a:buNone/>
            </a:pPr>
            <a:r>
              <a:rPr lang="nl-BE" sz="1000" dirty="0">
                <a:solidFill>
                  <a:srgbClr val="000000"/>
                </a:solidFill>
                <a:latin typeface="+mn-lt"/>
              </a:rPr>
              <a:t>4.6 </a:t>
            </a:r>
            <a:r>
              <a:rPr lang="nl-BE" sz="1000" dirty="0" err="1">
                <a:solidFill>
                  <a:srgbClr val="000000"/>
                </a:solidFill>
                <a:latin typeface="+mn-lt"/>
              </a:rPr>
              <a:t>BelRAI</a:t>
            </a:r>
            <a:endParaRPr lang="nl-BE" sz="1000" dirty="0">
              <a:solidFill>
                <a:srgbClr val="000000"/>
              </a:solidFill>
              <a:latin typeface="+mn-lt"/>
            </a:endParaRPr>
          </a:p>
          <a:p>
            <a:pPr marL="0" indent="0">
              <a:buNone/>
            </a:pPr>
            <a:r>
              <a:rPr lang="nl-BE" sz="1000" dirty="0">
                <a:solidFill>
                  <a:srgbClr val="000000"/>
                </a:solidFill>
                <a:latin typeface="+mn-lt"/>
              </a:rPr>
              <a:t>4.7 Arbeidsongeschiktheid</a:t>
            </a:r>
          </a:p>
          <a:p>
            <a:pPr marL="0" indent="0">
              <a:buNone/>
            </a:pPr>
            <a:r>
              <a:rPr lang="nl-BE" sz="1000" dirty="0">
                <a:solidFill>
                  <a:srgbClr val="000000"/>
                </a:solidFill>
                <a:latin typeface="+mn-lt"/>
              </a:rPr>
              <a:t>4.8 MEDEX</a:t>
            </a:r>
          </a:p>
          <a:p>
            <a:pPr marL="0" indent="0">
              <a:buNone/>
            </a:pPr>
            <a:r>
              <a:rPr lang="nl-BE" sz="1000" dirty="0">
                <a:solidFill>
                  <a:srgbClr val="000000"/>
                </a:solidFill>
                <a:latin typeface="+mn-lt"/>
              </a:rPr>
              <a:t>4.9 EPD in alle instellingen</a:t>
            </a:r>
          </a:p>
          <a:p>
            <a:pPr marL="0" indent="0">
              <a:buNone/>
            </a:pPr>
            <a:r>
              <a:rPr lang="nl-BE" sz="1000" dirty="0">
                <a:solidFill>
                  <a:srgbClr val="000000"/>
                </a:solidFill>
                <a:latin typeface="+mn-lt"/>
              </a:rPr>
              <a:t>4.10 Publicatie van gestructureerde informatie</a:t>
            </a:r>
          </a:p>
          <a:p>
            <a:pPr marL="0" indent="0">
              <a:buNone/>
            </a:pPr>
            <a:r>
              <a:rPr lang="nl-BE" sz="1000" dirty="0">
                <a:solidFill>
                  <a:srgbClr val="000000"/>
                </a:solidFill>
                <a:latin typeface="+mn-lt"/>
              </a:rPr>
              <a:t>4.11 Registers</a:t>
            </a:r>
          </a:p>
          <a:p>
            <a:pPr marL="0" indent="0">
              <a:buNone/>
            </a:pPr>
            <a:r>
              <a:rPr lang="nl-BE" sz="1000" dirty="0">
                <a:solidFill>
                  <a:srgbClr val="000000"/>
                </a:solidFill>
                <a:latin typeface="+mn-lt"/>
              </a:rPr>
              <a:t>4.12 Communicatie over en planning van zorg</a:t>
            </a:r>
          </a:p>
          <a:p>
            <a:pPr marL="0" indent="0">
              <a:buNone/>
            </a:pPr>
            <a:r>
              <a:rPr lang="nl-BE" sz="1000" dirty="0">
                <a:solidFill>
                  <a:srgbClr val="000000"/>
                </a:solidFill>
                <a:latin typeface="+mn-lt"/>
              </a:rPr>
              <a:t>4.13 </a:t>
            </a:r>
            <a:r>
              <a:rPr lang="nl-BE" sz="1000" dirty="0" err="1">
                <a:solidFill>
                  <a:srgbClr val="000000"/>
                </a:solidFill>
                <a:latin typeface="+mn-lt"/>
              </a:rPr>
              <a:t>Connecting</a:t>
            </a:r>
            <a:r>
              <a:rPr lang="nl-BE" sz="1000" dirty="0">
                <a:solidFill>
                  <a:srgbClr val="000000"/>
                </a:solidFill>
                <a:latin typeface="+mn-lt"/>
              </a:rPr>
              <a:t> Europe </a:t>
            </a:r>
            <a:r>
              <a:rPr lang="nl-BE" sz="1000" dirty="0" err="1">
                <a:solidFill>
                  <a:srgbClr val="000000"/>
                </a:solidFill>
                <a:latin typeface="+mn-lt"/>
              </a:rPr>
              <a:t>Facilty</a:t>
            </a:r>
            <a:r>
              <a:rPr lang="nl-BE" sz="1000" dirty="0">
                <a:solidFill>
                  <a:srgbClr val="000000"/>
                </a:solidFill>
                <a:latin typeface="+mn-lt"/>
              </a:rPr>
              <a:t> </a:t>
            </a:r>
            <a:r>
              <a:rPr lang="nl-BE" sz="1000" dirty="0" err="1">
                <a:solidFill>
                  <a:srgbClr val="000000"/>
                </a:solidFill>
                <a:latin typeface="+mn-lt"/>
              </a:rPr>
              <a:t>Patient</a:t>
            </a:r>
            <a:r>
              <a:rPr lang="nl-BE" sz="1000" dirty="0">
                <a:solidFill>
                  <a:srgbClr val="000000"/>
                </a:solidFill>
                <a:latin typeface="+mn-lt"/>
              </a:rPr>
              <a:t> Summary</a:t>
            </a:r>
          </a:p>
          <a:p>
            <a:pPr marL="0" indent="0">
              <a:buNone/>
            </a:pPr>
            <a:r>
              <a:rPr lang="nl-BE" sz="1000" dirty="0">
                <a:solidFill>
                  <a:srgbClr val="000000"/>
                </a:solidFill>
                <a:latin typeface="+mn-lt"/>
              </a:rPr>
              <a:t>4.14 Modulatie van patiënttoegang door zorgaanbieders</a:t>
            </a:r>
          </a:p>
        </p:txBody>
      </p:sp>
      <p:sp>
        <p:nvSpPr>
          <p:cNvPr id="6" name="Tijdelijke aanduiding voor inhoud 2"/>
          <p:cNvSpPr txBox="1">
            <a:spLocks/>
          </p:cNvSpPr>
          <p:nvPr/>
        </p:nvSpPr>
        <p:spPr bwMode="auto">
          <a:xfrm>
            <a:off x="567774" y="1167715"/>
            <a:ext cx="3370995" cy="216830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000" dirty="0">
                <a:solidFill>
                  <a:srgbClr val="000000"/>
                </a:solidFill>
                <a:latin typeface="+mn-lt"/>
              </a:rPr>
              <a:t>0.1 </a:t>
            </a:r>
            <a:r>
              <a:rPr lang="nl-BE" sz="1000" dirty="0" smtClean="0">
                <a:latin typeface="+mn-lt"/>
              </a:rPr>
              <a:t>Gegevensdelingsakkoord</a:t>
            </a:r>
            <a:endParaRPr lang="nl-BE" sz="1000" dirty="0">
              <a:latin typeface="+mn-lt"/>
            </a:endParaRPr>
          </a:p>
          <a:p>
            <a:pPr marL="0" indent="0">
              <a:buNone/>
            </a:pPr>
            <a:r>
              <a:rPr lang="nl-BE" sz="1000" dirty="0">
                <a:solidFill>
                  <a:srgbClr val="000000"/>
                </a:solidFill>
                <a:latin typeface="+mn-lt"/>
              </a:rPr>
              <a:t>0.2 Toegangsmatrix, therapeutische, zorg- en andere relaties</a:t>
            </a:r>
          </a:p>
          <a:p>
            <a:pPr marL="0" indent="0">
              <a:buNone/>
            </a:pPr>
            <a:r>
              <a:rPr lang="nl-BE" sz="1000" dirty="0">
                <a:solidFill>
                  <a:srgbClr val="000000"/>
                </a:solidFill>
                <a:latin typeface="+mn-lt"/>
              </a:rPr>
              <a:t>0.3 Basisdienst gebruikers- en toegangsbeheer</a:t>
            </a:r>
          </a:p>
          <a:p>
            <a:pPr marL="0" indent="0">
              <a:buNone/>
            </a:pPr>
            <a:r>
              <a:rPr lang="nl-BE" sz="1000" dirty="0">
                <a:solidFill>
                  <a:srgbClr val="000000"/>
                </a:solidFill>
                <a:latin typeface="+mn-lt"/>
              </a:rPr>
              <a:t>0.4 </a:t>
            </a:r>
            <a:r>
              <a:rPr lang="nl-BE" sz="1000" dirty="0">
                <a:latin typeface="+mn-lt"/>
              </a:rPr>
              <a:t>Regels voor ‘kluizen van </a:t>
            </a:r>
            <a:r>
              <a:rPr lang="nl-BE" sz="1000" dirty="0" err="1">
                <a:latin typeface="+mn-lt"/>
              </a:rPr>
              <a:t>eGezondheid</a:t>
            </a:r>
            <a:r>
              <a:rPr lang="nl-BE" sz="1000" dirty="0">
                <a:latin typeface="+mn-lt"/>
              </a:rPr>
              <a:t>’ </a:t>
            </a:r>
          </a:p>
          <a:p>
            <a:pPr marL="0" indent="0">
              <a:buNone/>
            </a:pPr>
            <a:r>
              <a:rPr lang="nl-BE" sz="1000" dirty="0">
                <a:solidFill>
                  <a:srgbClr val="000000"/>
                </a:solidFill>
                <a:latin typeface="+mn-lt"/>
              </a:rPr>
              <a:t>0.5 Informatiestandaarden</a:t>
            </a:r>
          </a:p>
          <a:p>
            <a:pPr marL="0" indent="0">
              <a:buNone/>
            </a:pPr>
            <a:r>
              <a:rPr lang="nl-BE" sz="1000" dirty="0">
                <a:solidFill>
                  <a:srgbClr val="000000"/>
                </a:solidFill>
                <a:latin typeface="+mn-lt"/>
              </a:rPr>
              <a:t>0.6 Terminologie</a:t>
            </a:r>
          </a:p>
          <a:p>
            <a:pPr marL="0" indent="0">
              <a:buNone/>
            </a:pPr>
            <a:r>
              <a:rPr lang="nl-BE" sz="1000" dirty="0">
                <a:solidFill>
                  <a:srgbClr val="000000"/>
                </a:solidFill>
                <a:latin typeface="+mn-lt"/>
              </a:rPr>
              <a:t>0.7 </a:t>
            </a:r>
            <a:r>
              <a:rPr lang="nl-BE" sz="1000" dirty="0" err="1">
                <a:solidFill>
                  <a:srgbClr val="000000"/>
                </a:solidFill>
                <a:latin typeface="+mn-lt"/>
              </a:rPr>
              <a:t>Cobrha</a:t>
            </a:r>
            <a:r>
              <a:rPr lang="nl-BE" sz="1000" dirty="0">
                <a:solidFill>
                  <a:srgbClr val="000000"/>
                </a:solidFill>
                <a:latin typeface="+mn-lt"/>
              </a:rPr>
              <a:t> Next </a:t>
            </a:r>
            <a:r>
              <a:rPr lang="nl-BE" sz="1000" dirty="0" err="1">
                <a:solidFill>
                  <a:srgbClr val="000000"/>
                </a:solidFill>
                <a:latin typeface="+mn-lt"/>
              </a:rPr>
              <a:t>Generation&amp;UPPAD</a:t>
            </a:r>
            <a:endParaRPr lang="nl-BE" sz="1000" dirty="0">
              <a:solidFill>
                <a:srgbClr val="000000"/>
              </a:solidFill>
              <a:latin typeface="+mn-lt"/>
            </a:endParaRPr>
          </a:p>
          <a:p>
            <a:pPr marL="0" indent="0">
              <a:buNone/>
            </a:pPr>
            <a:r>
              <a:rPr lang="nl-BE" sz="1000" dirty="0">
                <a:solidFill>
                  <a:srgbClr val="000000"/>
                </a:solidFill>
                <a:latin typeface="+mn-lt"/>
              </a:rPr>
              <a:t>0.8 Strategisch onderzoek over samenwerkingsmodel met </a:t>
            </a:r>
            <a:r>
              <a:rPr lang="nl-BE" sz="1000" dirty="0" err="1">
                <a:solidFill>
                  <a:srgbClr val="000000"/>
                </a:solidFill>
                <a:latin typeface="+mn-lt"/>
              </a:rPr>
              <a:t>software-leveranciers</a:t>
            </a:r>
            <a:endParaRPr lang="nl-BE" sz="1000" dirty="0">
              <a:solidFill>
                <a:srgbClr val="000000"/>
              </a:solidFill>
              <a:latin typeface="+mn-lt"/>
            </a:endParaRPr>
          </a:p>
        </p:txBody>
      </p:sp>
      <p:sp>
        <p:nvSpPr>
          <p:cNvPr id="14" name="Title 13"/>
          <p:cNvSpPr>
            <a:spLocks noGrp="1"/>
          </p:cNvSpPr>
          <p:nvPr>
            <p:ph type="title"/>
          </p:nvPr>
        </p:nvSpPr>
        <p:spPr/>
        <p:txBody>
          <a:bodyPr>
            <a:normAutofit/>
          </a:bodyPr>
          <a:lstStyle/>
          <a:p>
            <a:r>
              <a:rPr lang="nl-BE" dirty="0" err="1" smtClean="0"/>
              <a:t>Roadmap</a:t>
            </a:r>
            <a:r>
              <a:rPr lang="nl-BE" dirty="0" smtClean="0"/>
              <a:t> 3.0: 44 projecten</a:t>
            </a:r>
            <a:endParaRPr lang="nl-BE" b="1" i="1" dirty="0"/>
          </a:p>
        </p:txBody>
      </p:sp>
      <p:sp>
        <p:nvSpPr>
          <p:cNvPr id="3" name="Tijdelijke aanduiding voor inhoud 2"/>
          <p:cNvSpPr>
            <a:spLocks noGrp="1"/>
          </p:cNvSpPr>
          <p:nvPr>
            <p:ph idx="1"/>
          </p:nvPr>
        </p:nvSpPr>
        <p:spPr>
          <a:xfrm>
            <a:off x="547816" y="942604"/>
            <a:ext cx="1379080" cy="272227"/>
          </a:xfrm>
        </p:spPr>
        <p:txBody>
          <a:bodyPr>
            <a:noAutofit/>
          </a:bodyPr>
          <a:lstStyle/>
          <a:p>
            <a:pPr marL="0" indent="0">
              <a:buNone/>
            </a:pPr>
            <a:r>
              <a:rPr lang="nl-BE" sz="1400" i="1">
                <a:solidFill>
                  <a:srgbClr val="0070C0"/>
                </a:solidFill>
              </a:rPr>
              <a:t>0 Fundamenten</a:t>
            </a:r>
          </a:p>
        </p:txBody>
      </p:sp>
      <p:sp>
        <p:nvSpPr>
          <p:cNvPr id="7" name="Tijdelijke aanduiding voor inhoud 2"/>
          <p:cNvSpPr txBox="1">
            <a:spLocks/>
          </p:cNvSpPr>
          <p:nvPr/>
        </p:nvSpPr>
        <p:spPr bwMode="auto">
          <a:xfrm>
            <a:off x="547816" y="2901989"/>
            <a:ext cx="2379534" cy="226719"/>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400" i="1">
                <a:solidFill>
                  <a:srgbClr val="0070C0"/>
                </a:solidFill>
                <a:latin typeface="+mn-lt"/>
              </a:rPr>
              <a:t>3 Operational excellence	</a:t>
            </a:r>
          </a:p>
        </p:txBody>
      </p:sp>
      <p:sp>
        <p:nvSpPr>
          <p:cNvPr id="8" name="Tijdelijke aanduiding voor inhoud 2"/>
          <p:cNvSpPr txBox="1">
            <a:spLocks/>
          </p:cNvSpPr>
          <p:nvPr/>
        </p:nvSpPr>
        <p:spPr bwMode="auto">
          <a:xfrm>
            <a:off x="7113033" y="2927866"/>
            <a:ext cx="2164029" cy="258364"/>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400" i="1">
                <a:solidFill>
                  <a:srgbClr val="0070C0"/>
                </a:solidFill>
                <a:latin typeface="+mn-lt"/>
              </a:rPr>
              <a:t>5 Patient als co-piloot</a:t>
            </a:r>
          </a:p>
        </p:txBody>
      </p:sp>
      <p:sp>
        <p:nvSpPr>
          <p:cNvPr id="10" name="Tijdelijke aanduiding voor inhoud 2"/>
          <p:cNvSpPr txBox="1">
            <a:spLocks/>
          </p:cNvSpPr>
          <p:nvPr/>
        </p:nvSpPr>
        <p:spPr bwMode="auto">
          <a:xfrm>
            <a:off x="3984308" y="1157433"/>
            <a:ext cx="2233686" cy="797821"/>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049">
                <a:solidFill>
                  <a:srgbClr val="000000"/>
                </a:solidFill>
                <a:latin typeface="+mn-lt"/>
              </a:rPr>
              <a:t>1.1 Communicatie</a:t>
            </a:r>
          </a:p>
          <a:p>
            <a:pPr marL="0" indent="0">
              <a:buNone/>
            </a:pPr>
            <a:r>
              <a:rPr lang="nl-BE" sz="1049">
                <a:solidFill>
                  <a:srgbClr val="000000"/>
                </a:solidFill>
                <a:latin typeface="+mn-lt"/>
              </a:rPr>
              <a:t>1.2 Programma-monitoring</a:t>
            </a:r>
          </a:p>
        </p:txBody>
      </p:sp>
      <p:sp>
        <p:nvSpPr>
          <p:cNvPr id="11" name="Tijdelijke aanduiding voor inhoud 2"/>
          <p:cNvSpPr txBox="1">
            <a:spLocks/>
          </p:cNvSpPr>
          <p:nvPr/>
        </p:nvSpPr>
        <p:spPr bwMode="auto">
          <a:xfrm>
            <a:off x="7113026" y="1157431"/>
            <a:ext cx="2483934" cy="896320"/>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000">
                <a:solidFill>
                  <a:srgbClr val="000000"/>
                </a:solidFill>
                <a:latin typeface="+mn-lt"/>
              </a:rPr>
              <a:t>2.1 Incentives</a:t>
            </a:r>
          </a:p>
          <a:p>
            <a:pPr marL="0" indent="0">
              <a:buNone/>
            </a:pPr>
            <a:r>
              <a:rPr lang="nl-BE" sz="1000">
                <a:solidFill>
                  <a:srgbClr val="000000"/>
                </a:solidFill>
                <a:latin typeface="+mn-lt"/>
              </a:rPr>
              <a:t>2.2 Gedragscode &amp; richtlijnen over delen van persoonlijke gezondheidsgegevens</a:t>
            </a:r>
          </a:p>
          <a:p>
            <a:pPr marL="0" indent="0">
              <a:buNone/>
            </a:pPr>
            <a:endParaRPr lang="nl-BE" sz="968" dirty="0">
              <a:solidFill>
                <a:srgbClr val="000000"/>
              </a:solidFill>
              <a:latin typeface="+mn-lt"/>
            </a:endParaRPr>
          </a:p>
        </p:txBody>
      </p:sp>
      <p:sp>
        <p:nvSpPr>
          <p:cNvPr id="12" name="Tijdelijke aanduiding voor inhoud 2"/>
          <p:cNvSpPr txBox="1">
            <a:spLocks/>
          </p:cNvSpPr>
          <p:nvPr/>
        </p:nvSpPr>
        <p:spPr bwMode="auto">
          <a:xfrm>
            <a:off x="547816" y="3184738"/>
            <a:ext cx="3342483" cy="1302056"/>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fontScale="92500" lnSpcReduction="20000"/>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100">
                <a:solidFill>
                  <a:srgbClr val="000000"/>
                </a:solidFill>
                <a:latin typeface="+mn-lt"/>
              </a:rPr>
              <a:t>3.1 Basisarchitectuur</a:t>
            </a:r>
          </a:p>
          <a:p>
            <a:pPr marL="0" indent="0">
              <a:buNone/>
            </a:pPr>
            <a:r>
              <a:rPr lang="nl-BE" sz="1100">
                <a:solidFill>
                  <a:srgbClr val="000000"/>
                </a:solidFill>
                <a:latin typeface="+mn-lt"/>
              </a:rPr>
              <a:t>3.2 SLA’s en service management</a:t>
            </a:r>
          </a:p>
          <a:p>
            <a:pPr marL="0" indent="0">
              <a:buNone/>
            </a:pPr>
            <a:r>
              <a:rPr lang="nl-BE" sz="1100">
                <a:solidFill>
                  <a:srgbClr val="000000"/>
                </a:solidFill>
                <a:latin typeface="+mn-lt"/>
              </a:rPr>
              <a:t>3.3 Business continuity</a:t>
            </a:r>
          </a:p>
          <a:p>
            <a:pPr marL="0" indent="0">
              <a:buNone/>
            </a:pPr>
            <a:r>
              <a:rPr lang="nl-BE" sz="1100">
                <a:solidFill>
                  <a:srgbClr val="000000"/>
                </a:solidFill>
                <a:latin typeface="+mn-lt"/>
              </a:rPr>
              <a:t>3.4 Documentatie, helpdesk &amp; support</a:t>
            </a:r>
          </a:p>
          <a:p>
            <a:pPr marL="0" indent="0">
              <a:buNone/>
            </a:pPr>
            <a:r>
              <a:rPr lang="nl-BE" sz="1100">
                <a:solidFill>
                  <a:srgbClr val="000000"/>
                </a:solidFill>
                <a:latin typeface="+mn-lt"/>
              </a:rPr>
              <a:t>3.5 Testomgevingen, flows, processen, data</a:t>
            </a:r>
          </a:p>
          <a:p>
            <a:pPr marL="0" indent="0">
              <a:buNone/>
            </a:pPr>
            <a:r>
              <a:rPr lang="nl-BE" sz="1100">
                <a:solidFill>
                  <a:srgbClr val="000000"/>
                </a:solidFill>
                <a:latin typeface="+mn-lt"/>
              </a:rPr>
              <a:t>3.6 Kwaliteit van gezondheidssoftware</a:t>
            </a:r>
          </a:p>
          <a:p>
            <a:pPr marL="0" indent="0">
              <a:buNone/>
            </a:pPr>
            <a:r>
              <a:rPr lang="nl-BE" sz="1100">
                <a:solidFill>
                  <a:srgbClr val="000000"/>
                </a:solidFill>
                <a:latin typeface="+mn-lt"/>
              </a:rPr>
              <a:t>3.7 Opleiding en vorming</a:t>
            </a:r>
          </a:p>
          <a:p>
            <a:pPr marL="0" indent="0">
              <a:buNone/>
            </a:pPr>
            <a:r>
              <a:rPr lang="nl-BE" sz="1100">
                <a:solidFill>
                  <a:srgbClr val="000000"/>
                </a:solidFill>
                <a:latin typeface="+mn-lt"/>
              </a:rPr>
              <a:t>3.8 Administratieve werklastverlaging voor zorgverleners</a:t>
            </a:r>
          </a:p>
          <a:p>
            <a:pPr marL="0" indent="0">
              <a:buNone/>
            </a:pPr>
            <a:endParaRPr lang="nl-BE" sz="1100" dirty="0">
              <a:solidFill>
                <a:srgbClr val="000000"/>
              </a:solidFill>
              <a:latin typeface="+mn-lt"/>
            </a:endParaRPr>
          </a:p>
        </p:txBody>
      </p:sp>
      <p:sp>
        <p:nvSpPr>
          <p:cNvPr id="18" name="Tijdelijke aanduiding voor inhoud 2"/>
          <p:cNvSpPr txBox="1">
            <a:spLocks/>
          </p:cNvSpPr>
          <p:nvPr/>
        </p:nvSpPr>
        <p:spPr bwMode="auto">
          <a:xfrm>
            <a:off x="7113028" y="3192978"/>
            <a:ext cx="3044009" cy="661490"/>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000">
                <a:solidFill>
                  <a:srgbClr val="000000"/>
                </a:solidFill>
                <a:latin typeface="+mn-lt"/>
              </a:rPr>
              <a:t>5.1 Persoonlijk gezondheidsportaal</a:t>
            </a:r>
          </a:p>
          <a:p>
            <a:pPr marL="0" indent="0">
              <a:buNone/>
            </a:pPr>
            <a:r>
              <a:rPr lang="nl-BE" sz="1000">
                <a:solidFill>
                  <a:srgbClr val="000000"/>
                </a:solidFill>
                <a:latin typeface="+mn-lt"/>
              </a:rPr>
              <a:t>5.2 Digitaal Verwijsplatform</a:t>
            </a:r>
          </a:p>
          <a:p>
            <a:pPr marL="0" indent="0">
              <a:buNone/>
            </a:pPr>
            <a:r>
              <a:rPr lang="nl-BE" sz="1000">
                <a:solidFill>
                  <a:srgbClr val="000000"/>
                </a:solidFill>
                <a:latin typeface="+mn-lt"/>
              </a:rPr>
              <a:t>5.3 Orgadon</a:t>
            </a:r>
          </a:p>
        </p:txBody>
      </p:sp>
      <p:sp>
        <p:nvSpPr>
          <p:cNvPr id="20" name="Tijdelijke aanduiding voor inhoud 2"/>
          <p:cNvSpPr txBox="1">
            <a:spLocks/>
          </p:cNvSpPr>
          <p:nvPr/>
        </p:nvSpPr>
        <p:spPr bwMode="auto">
          <a:xfrm>
            <a:off x="561544" y="4760847"/>
            <a:ext cx="3668202" cy="1352906"/>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000" dirty="0">
                <a:solidFill>
                  <a:srgbClr val="000000"/>
                </a:solidFill>
                <a:latin typeface="+mn-lt"/>
              </a:rPr>
              <a:t>6.1 </a:t>
            </a:r>
            <a:r>
              <a:rPr lang="nl-BE" sz="1000" dirty="0" err="1">
                <a:solidFill>
                  <a:srgbClr val="000000"/>
                </a:solidFill>
                <a:latin typeface="+mn-lt"/>
              </a:rPr>
              <a:t>eAttest</a:t>
            </a:r>
            <a:r>
              <a:rPr lang="nl-BE" sz="1000" dirty="0">
                <a:solidFill>
                  <a:srgbClr val="000000"/>
                </a:solidFill>
                <a:latin typeface="+mn-lt"/>
              </a:rPr>
              <a:t> voor arts-specialist, tandarts, kine &amp; logopedisten</a:t>
            </a:r>
          </a:p>
          <a:p>
            <a:pPr marL="0" indent="0">
              <a:buNone/>
            </a:pPr>
            <a:r>
              <a:rPr lang="nl-BE" sz="1000" dirty="0">
                <a:solidFill>
                  <a:srgbClr val="000000"/>
                </a:solidFill>
                <a:latin typeface="+mn-lt"/>
              </a:rPr>
              <a:t>6.2 </a:t>
            </a:r>
            <a:r>
              <a:rPr lang="nl-BE" sz="1000" dirty="0" err="1">
                <a:solidFill>
                  <a:srgbClr val="000000"/>
                </a:solidFill>
                <a:latin typeface="+mn-lt"/>
              </a:rPr>
              <a:t>eFac</a:t>
            </a:r>
            <a:r>
              <a:rPr lang="nl-BE" sz="1000" dirty="0">
                <a:solidFill>
                  <a:srgbClr val="000000"/>
                </a:solidFill>
                <a:latin typeface="+mn-lt"/>
              </a:rPr>
              <a:t> voor medische huizen, kine &amp; logopedisten</a:t>
            </a:r>
          </a:p>
          <a:p>
            <a:pPr marL="0" indent="0">
              <a:buNone/>
            </a:pPr>
            <a:r>
              <a:rPr lang="nl-BE" sz="1000" dirty="0">
                <a:solidFill>
                  <a:srgbClr val="000000"/>
                </a:solidFill>
                <a:latin typeface="+mn-lt"/>
              </a:rPr>
              <a:t>6.3 Raadpleging lid-gegevens</a:t>
            </a:r>
          </a:p>
          <a:p>
            <a:pPr marL="0" indent="0">
              <a:buNone/>
            </a:pPr>
            <a:r>
              <a:rPr lang="nl-BE" sz="1000" dirty="0">
                <a:solidFill>
                  <a:srgbClr val="000000"/>
                </a:solidFill>
                <a:latin typeface="+mn-lt"/>
              </a:rPr>
              <a:t>6.4 Digitalisatie van revalidatie-overeenkomsten</a:t>
            </a:r>
          </a:p>
          <a:p>
            <a:pPr marL="0" indent="0">
              <a:buNone/>
            </a:pPr>
            <a:r>
              <a:rPr lang="nl-BE" sz="1000" dirty="0">
                <a:solidFill>
                  <a:srgbClr val="000000"/>
                </a:solidFill>
                <a:latin typeface="+mn-lt"/>
              </a:rPr>
              <a:t>6.5 Digitalisatie van Hoofdstuk IV-akkoorden</a:t>
            </a:r>
          </a:p>
          <a:p>
            <a:pPr marL="0" indent="0">
              <a:buNone/>
            </a:pPr>
            <a:r>
              <a:rPr lang="nl-BE" sz="1000" dirty="0">
                <a:solidFill>
                  <a:srgbClr val="000000"/>
                </a:solidFill>
                <a:latin typeface="+mn-lt"/>
              </a:rPr>
              <a:t>6.6 Abonnementen bij medische huizen</a:t>
            </a:r>
          </a:p>
          <a:p>
            <a:pPr marL="0" indent="0">
              <a:buNone/>
            </a:pPr>
            <a:r>
              <a:rPr lang="nl-BE" sz="1000" dirty="0">
                <a:solidFill>
                  <a:srgbClr val="000000"/>
                </a:solidFill>
                <a:latin typeface="+mn-lt"/>
              </a:rPr>
              <a:t>6.7 Digitalisatie van kine-akkoorden</a:t>
            </a:r>
          </a:p>
        </p:txBody>
      </p:sp>
      <p:sp>
        <p:nvSpPr>
          <p:cNvPr id="22" name="Tijdelijke aanduiding voor inhoud 2"/>
          <p:cNvSpPr txBox="1">
            <a:spLocks/>
          </p:cNvSpPr>
          <p:nvPr/>
        </p:nvSpPr>
        <p:spPr bwMode="auto">
          <a:xfrm>
            <a:off x="3997536" y="945164"/>
            <a:ext cx="1768674" cy="30906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384" eaLnBrk="1" hangingPunct="1">
              <a:buNone/>
            </a:pPr>
            <a:r>
              <a:rPr lang="nl-BE" sz="1400" i="1">
                <a:solidFill>
                  <a:srgbClr val="0070C0"/>
                </a:solidFill>
                <a:latin typeface="+mn-lt"/>
                <a:ea typeface="+mn-ea"/>
                <a:cs typeface="+mn-cs"/>
              </a:rPr>
              <a:t>1 Transversaal	</a:t>
            </a:r>
          </a:p>
        </p:txBody>
      </p:sp>
      <p:sp>
        <p:nvSpPr>
          <p:cNvPr id="24" name="Tijdelijke aanduiding voor inhoud 2"/>
          <p:cNvSpPr txBox="1">
            <a:spLocks/>
          </p:cNvSpPr>
          <p:nvPr/>
        </p:nvSpPr>
        <p:spPr bwMode="auto">
          <a:xfrm>
            <a:off x="7113026" y="953906"/>
            <a:ext cx="1565404" cy="30906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400" i="1">
                <a:solidFill>
                  <a:srgbClr val="0070C0"/>
                </a:solidFill>
                <a:latin typeface="+mn-lt"/>
              </a:rPr>
              <a:t>2 Ondersteuning</a:t>
            </a:r>
          </a:p>
          <a:p>
            <a:endParaRPr lang="nl-BE" sz="1400" dirty="0">
              <a:solidFill>
                <a:srgbClr val="000000"/>
              </a:solidFill>
              <a:latin typeface="+mn-lt"/>
            </a:endParaRPr>
          </a:p>
        </p:txBody>
      </p:sp>
      <p:sp>
        <p:nvSpPr>
          <p:cNvPr id="25" name="Tijdelijke aanduiding voor inhoud 2"/>
          <p:cNvSpPr txBox="1">
            <a:spLocks/>
          </p:cNvSpPr>
          <p:nvPr/>
        </p:nvSpPr>
        <p:spPr bwMode="auto">
          <a:xfrm>
            <a:off x="3942945" y="2908659"/>
            <a:ext cx="3218788" cy="30906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400" i="1">
                <a:solidFill>
                  <a:srgbClr val="0070C0"/>
                </a:solidFill>
                <a:latin typeface="+mn-lt"/>
              </a:rPr>
              <a:t>4 Zorgverstrekkers en zorginstellingen</a:t>
            </a:r>
          </a:p>
        </p:txBody>
      </p:sp>
      <p:sp>
        <p:nvSpPr>
          <p:cNvPr id="27" name="Tijdelijke aanduiding voor inhoud 2"/>
          <p:cNvSpPr txBox="1">
            <a:spLocks/>
          </p:cNvSpPr>
          <p:nvPr/>
        </p:nvSpPr>
        <p:spPr bwMode="auto">
          <a:xfrm>
            <a:off x="547811" y="4507713"/>
            <a:ext cx="2749006" cy="298735"/>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400" i="1">
                <a:solidFill>
                  <a:srgbClr val="0070C0"/>
                </a:solidFill>
                <a:latin typeface="+mn-lt"/>
              </a:rPr>
              <a:t>6 eGezondheid met ziekenfondsen</a:t>
            </a:r>
          </a:p>
        </p:txBody>
      </p:sp>
      <p:sp>
        <p:nvSpPr>
          <p:cNvPr id="16" name="Slide Number Placeholder 15"/>
          <p:cNvSpPr>
            <a:spLocks noGrp="1"/>
          </p:cNvSpPr>
          <p:nvPr>
            <p:ph type="sldNum" sz="quarter" idx="4"/>
          </p:nvPr>
        </p:nvSpPr>
        <p:spPr/>
        <p:txBody>
          <a:bodyPr/>
          <a:lstStyle/>
          <a:p>
            <a:r>
              <a:rPr lang="fr-BE" smtClean="0"/>
              <a:t> </a:t>
            </a:r>
            <a:fld id="{30A9230E-FFBB-4CCB-ABD7-198084EDE768}" type="slidenum">
              <a:rPr lang="fr-BE" smtClean="0"/>
              <a:pPr/>
              <a:t>47</a:t>
            </a:fld>
            <a:r>
              <a:rPr lang="fr-BE" smtClean="0"/>
              <a:t> </a:t>
            </a:r>
            <a:endParaRPr lang="fr-BE" dirty="0"/>
          </a:p>
        </p:txBody>
      </p:sp>
      <p:sp>
        <p:nvSpPr>
          <p:cNvPr id="2" name="Oval Callout 1"/>
          <p:cNvSpPr/>
          <p:nvPr/>
        </p:nvSpPr>
        <p:spPr>
          <a:xfrm rot="10800000">
            <a:off x="7244712" y="4553867"/>
            <a:ext cx="1584177" cy="1008112"/>
          </a:xfrm>
          <a:prstGeom prst="wedgeEllipseCallout">
            <a:avLst>
              <a:gd name="adj1" fmla="val 72002"/>
              <a:gd name="adj2" fmla="val 8593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Oval Callout 22"/>
          <p:cNvSpPr/>
          <p:nvPr/>
        </p:nvSpPr>
        <p:spPr>
          <a:xfrm rot="10800000">
            <a:off x="7244711" y="4553867"/>
            <a:ext cx="1584177" cy="1008112"/>
          </a:xfrm>
          <a:prstGeom prst="wedgeEllipseCallout">
            <a:avLst>
              <a:gd name="adj1" fmla="val 5141"/>
              <a:gd name="adj2" fmla="val 11163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 name="TextBox 4"/>
          <p:cNvSpPr txBox="1"/>
          <p:nvPr/>
        </p:nvSpPr>
        <p:spPr>
          <a:xfrm>
            <a:off x="7419423" y="4794339"/>
            <a:ext cx="1371212" cy="461665"/>
          </a:xfrm>
          <a:prstGeom prst="rect">
            <a:avLst/>
          </a:prstGeom>
          <a:noFill/>
        </p:spPr>
        <p:txBody>
          <a:bodyPr wrap="square" rtlCol="0">
            <a:spAutoFit/>
          </a:bodyPr>
          <a:lstStyle/>
          <a:p>
            <a:r>
              <a:rPr lang="nl-BE" sz="1200" dirty="0" smtClean="0">
                <a:solidFill>
                  <a:schemeClr val="bg1"/>
                </a:solidFill>
              </a:rPr>
              <a:t>Zie presentatie Etienne </a:t>
            </a:r>
            <a:r>
              <a:rPr lang="nl-BE" sz="1200" dirty="0" err="1" smtClean="0">
                <a:solidFill>
                  <a:schemeClr val="bg1"/>
                </a:solidFill>
              </a:rPr>
              <a:t>Maeriën</a:t>
            </a:r>
            <a:endParaRPr lang="fr-BE" sz="1200" dirty="0">
              <a:solidFill>
                <a:schemeClr val="bg1"/>
              </a:solidFill>
            </a:endParaRPr>
          </a:p>
        </p:txBody>
      </p:sp>
    </p:spTree>
    <p:extLst>
      <p:ext uri="{BB962C8B-B14F-4D97-AF65-F5344CB8AC3E}">
        <p14:creationId xmlns:p14="http://schemas.microsoft.com/office/powerpoint/2010/main" val="30995366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Cluster 0 - Fundamenten (1/2)</a:t>
            </a:r>
          </a:p>
        </p:txBody>
      </p:sp>
      <p:sp>
        <p:nvSpPr>
          <p:cNvPr id="3" name="Tijdelijke aanduiding voor inhoud 2"/>
          <p:cNvSpPr>
            <a:spLocks noGrp="1"/>
          </p:cNvSpPr>
          <p:nvPr>
            <p:ph idx="1"/>
          </p:nvPr>
        </p:nvSpPr>
        <p:spPr>
          <a:xfrm>
            <a:off x="495300" y="1052736"/>
            <a:ext cx="8915400" cy="5256584"/>
          </a:xfrm>
        </p:spPr>
        <p:txBody>
          <a:bodyPr>
            <a:normAutofit lnSpcReduction="10000"/>
          </a:bodyPr>
          <a:lstStyle/>
          <a:p>
            <a:pPr>
              <a:lnSpc>
                <a:spcPct val="110000"/>
              </a:lnSpc>
              <a:spcBef>
                <a:spcPts val="0"/>
              </a:spcBef>
            </a:pPr>
            <a:r>
              <a:rPr lang="nl-BE" sz="2000" b="1" dirty="0"/>
              <a:t>0.1 </a:t>
            </a:r>
            <a:r>
              <a:rPr lang="nl-BE" sz="2000" b="1" dirty="0" smtClean="0">
                <a:solidFill>
                  <a:schemeClr val="tx1"/>
                </a:solidFill>
              </a:rPr>
              <a:t>Gegevensdelingsakkoord</a:t>
            </a:r>
            <a:r>
              <a:rPr lang="nl-BE" sz="2000" dirty="0" smtClean="0"/>
              <a:t>: </a:t>
            </a:r>
            <a:r>
              <a:rPr lang="nl-BE" sz="2000" dirty="0"/>
              <a:t>dient </a:t>
            </a:r>
            <a:r>
              <a:rPr lang="nl-BE" sz="2000" dirty="0" smtClean="0"/>
              <a:t>het </a:t>
            </a:r>
            <a:r>
              <a:rPr lang="nl-BE" sz="2000" dirty="0"/>
              <a:t>bestaande </a:t>
            </a:r>
            <a:r>
              <a:rPr lang="nl-BE" sz="2000" dirty="0" smtClean="0"/>
              <a:t>gegevensdelingsakkoord </a:t>
            </a:r>
            <a:r>
              <a:rPr lang="nl-BE" sz="2000" dirty="0"/>
              <a:t>te evolueren? wat betekent dit voor de basisdiensten en het organisatorisch kader?</a:t>
            </a:r>
          </a:p>
          <a:p>
            <a:pPr>
              <a:lnSpc>
                <a:spcPct val="110000"/>
              </a:lnSpc>
              <a:spcBef>
                <a:spcPts val="0"/>
              </a:spcBef>
            </a:pPr>
            <a:endParaRPr lang="nl-NL" sz="2000" dirty="0"/>
          </a:p>
          <a:p>
            <a:pPr>
              <a:lnSpc>
                <a:spcPct val="110000"/>
              </a:lnSpc>
              <a:spcBef>
                <a:spcPts val="0"/>
              </a:spcBef>
            </a:pPr>
            <a:r>
              <a:rPr lang="nl-BE" sz="2000" b="1" dirty="0"/>
              <a:t>0.2 Toegangsmatrix, therapeutische, zorg- en andere relaties</a:t>
            </a:r>
            <a:r>
              <a:rPr lang="nl-BE" sz="2000" dirty="0"/>
              <a:t>: dienen de bestaande toegangsmatrix en de elektronische bewijsmiddelen van therapeutische, zorg- of andere relaties te evolueren? wat betekent dit voor de basisdiensten en het organisatorisch kader?</a:t>
            </a:r>
          </a:p>
          <a:p>
            <a:pPr>
              <a:lnSpc>
                <a:spcPct val="110000"/>
              </a:lnSpc>
              <a:spcBef>
                <a:spcPts val="0"/>
              </a:spcBef>
            </a:pPr>
            <a:endParaRPr lang="nl-NL" sz="2000" dirty="0"/>
          </a:p>
          <a:p>
            <a:pPr>
              <a:lnSpc>
                <a:spcPct val="110000"/>
              </a:lnSpc>
              <a:spcBef>
                <a:spcPts val="0"/>
              </a:spcBef>
            </a:pPr>
            <a:r>
              <a:rPr lang="nl-BE" sz="2000" b="1" dirty="0"/>
              <a:t>0.3 Basisdienst gebruikers- en toegangsbeheer</a:t>
            </a:r>
            <a:r>
              <a:rPr lang="nl-BE" sz="2000" dirty="0"/>
              <a:t>: dienen de bestaande basisdienst gebruikers- en toegangsbeheer te evolueren? wat betekent dit voor de basisdiensten en het organisatorisch kader?</a:t>
            </a:r>
          </a:p>
          <a:p>
            <a:pPr>
              <a:lnSpc>
                <a:spcPct val="110000"/>
              </a:lnSpc>
              <a:spcBef>
                <a:spcPts val="0"/>
              </a:spcBef>
            </a:pPr>
            <a:endParaRPr lang="nl-NL" sz="2000" dirty="0"/>
          </a:p>
          <a:p>
            <a:pPr>
              <a:lnSpc>
                <a:spcPct val="110000"/>
              </a:lnSpc>
              <a:spcBef>
                <a:spcPts val="0"/>
              </a:spcBef>
            </a:pPr>
            <a:r>
              <a:rPr lang="nl-BE" sz="2000" b="1" dirty="0"/>
              <a:t>0.4 Regels voor ‘kluizen van </a:t>
            </a:r>
            <a:r>
              <a:rPr lang="nl-BE" sz="2000" b="1" dirty="0" err="1"/>
              <a:t>eGezondheid</a:t>
            </a:r>
            <a:r>
              <a:rPr lang="nl-BE" sz="2000" b="1" dirty="0"/>
              <a:t>’ en taakverdeling tussen authentieke bronnen:</a:t>
            </a:r>
            <a:r>
              <a:rPr lang="nl-BE" sz="2000" dirty="0"/>
              <a:t> dient de bestaande taakverdeling tussen authentieke bronnen et de regels voor de ‘kluizen van </a:t>
            </a:r>
            <a:r>
              <a:rPr lang="nl-BE" sz="2000" dirty="0" err="1"/>
              <a:t>eGezondheid</a:t>
            </a:r>
            <a:r>
              <a:rPr lang="nl-BE" sz="2000" dirty="0"/>
              <a:t>’ te evolueren? wat betekent dit voor de basisdiensten en het organisatorisch kader?</a:t>
            </a: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48</a:t>
            </a:fld>
            <a:r>
              <a:rPr lang="fr-BE" smtClean="0"/>
              <a:t> </a:t>
            </a:r>
            <a:endParaRPr lang="fr-BE" dirty="0"/>
          </a:p>
        </p:txBody>
      </p:sp>
    </p:spTree>
    <p:extLst>
      <p:ext uri="{BB962C8B-B14F-4D97-AF65-F5344CB8AC3E}">
        <p14:creationId xmlns:p14="http://schemas.microsoft.com/office/powerpoint/2010/main" val="11945942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Cluster 0 - Fundamenten (2/2)</a:t>
            </a:r>
          </a:p>
        </p:txBody>
      </p:sp>
      <p:sp>
        <p:nvSpPr>
          <p:cNvPr id="3" name="Tijdelijke aanduiding voor inhoud 2"/>
          <p:cNvSpPr>
            <a:spLocks noGrp="1"/>
          </p:cNvSpPr>
          <p:nvPr>
            <p:ph idx="1"/>
          </p:nvPr>
        </p:nvSpPr>
        <p:spPr>
          <a:xfrm>
            <a:off x="495300" y="980728"/>
            <a:ext cx="8915400" cy="5256584"/>
          </a:xfrm>
        </p:spPr>
        <p:txBody>
          <a:bodyPr>
            <a:noAutofit/>
          </a:bodyPr>
          <a:lstStyle/>
          <a:p>
            <a:pPr>
              <a:spcBef>
                <a:spcPts val="0"/>
              </a:spcBef>
            </a:pPr>
            <a:r>
              <a:rPr lang="nl-BE" sz="2000" b="1"/>
              <a:t>0.5 Informatiestandaarden</a:t>
            </a:r>
            <a:r>
              <a:rPr lang="nl-BE" sz="2000"/>
              <a:t>: de verdere uitbouw van eGezondheid wordt maximaal gebaseerd op open, state-of-the-art internationale standaarden, met redelijke waarborgen op backward compatibility</a:t>
            </a:r>
          </a:p>
          <a:p>
            <a:pPr>
              <a:spcBef>
                <a:spcPts val="0"/>
              </a:spcBef>
            </a:pPr>
            <a:endParaRPr lang="nl-NL" sz="2000" dirty="0"/>
          </a:p>
          <a:p>
            <a:pPr>
              <a:spcBef>
                <a:spcPts val="0"/>
              </a:spcBef>
            </a:pPr>
            <a:r>
              <a:rPr lang="nl-BE" sz="2000" b="1"/>
              <a:t>0.6 Terminologie</a:t>
            </a:r>
            <a:r>
              <a:rPr lang="nl-BE" sz="2000"/>
              <a:t>: de gegevensuitwisseling tussen eGezondheidssystemen vereist gestandaardiseerde informatie-coderingen</a:t>
            </a:r>
          </a:p>
          <a:p>
            <a:pPr>
              <a:spcBef>
                <a:spcPts val="0"/>
              </a:spcBef>
            </a:pPr>
            <a:endParaRPr lang="nl-NL" sz="2000" dirty="0"/>
          </a:p>
          <a:p>
            <a:pPr>
              <a:spcBef>
                <a:spcPts val="0"/>
              </a:spcBef>
            </a:pPr>
            <a:r>
              <a:rPr lang="nl-BE" sz="2000" b="1"/>
              <a:t>0.7 CoBRHA Next Generation &amp; UPPAD</a:t>
            </a:r>
            <a:r>
              <a:rPr lang="nl-BE" sz="2000"/>
              <a:t>: om de toegevoegde waarde van het bestaande systeem CobrHa in proces-kwaliteit en –efficiëntie te verhogen, zijn extra functionaliteiten vereist zoals historiek, publish-and-subscribe</a:t>
            </a:r>
          </a:p>
          <a:p>
            <a:pPr>
              <a:spcBef>
                <a:spcPts val="0"/>
              </a:spcBef>
            </a:pPr>
            <a:endParaRPr lang="nl-NL" sz="2000" dirty="0"/>
          </a:p>
          <a:p>
            <a:pPr>
              <a:spcBef>
                <a:spcPts val="0"/>
              </a:spcBef>
            </a:pPr>
            <a:r>
              <a:rPr lang="nl-BE" sz="2000" b="1"/>
              <a:t>0.8 Strategisch onderzoek naar efficiënte samenwerkingsmodellen met externe betrokkenen</a:t>
            </a:r>
            <a:r>
              <a:rPr lang="nl-BE" sz="2000">
                <a:solidFill>
                  <a:srgbClr val="087670"/>
                </a:solidFill>
              </a:rPr>
              <a:t>: </a:t>
            </a:r>
            <a:r>
              <a:rPr lang="nl-BE" sz="2000"/>
              <a:t>de zorgverleners, organisaties actief in de zorg en overheden hebben nood aan een betere en grotere impact te hebben op de ontwikkeling van nieuwe en bijkomende functionaliteiten door de softwareleveranciers van eGezondheidssystemen</a:t>
            </a:r>
          </a:p>
          <a:p>
            <a:pPr>
              <a:lnSpc>
                <a:spcPct val="120000"/>
              </a:lnSpc>
            </a:pPr>
            <a:endParaRPr lang="nl-BE" sz="200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49</a:t>
            </a:fld>
            <a:r>
              <a:rPr lang="fr-BE" smtClean="0"/>
              <a:t> </a:t>
            </a:r>
            <a:endParaRPr lang="fr-BE" dirty="0"/>
          </a:p>
        </p:txBody>
      </p:sp>
    </p:spTree>
    <p:extLst>
      <p:ext uri="{BB962C8B-B14F-4D97-AF65-F5344CB8AC3E}">
        <p14:creationId xmlns:p14="http://schemas.microsoft.com/office/powerpoint/2010/main" val="12258848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err="1" smtClean="0"/>
              <a:t>SumEHR</a:t>
            </a:r>
            <a:endParaRPr lang="fr-BE" dirty="0"/>
          </a:p>
        </p:txBody>
      </p:sp>
      <p:pic>
        <p:nvPicPr>
          <p:cNvPr id="2050" name="Picture 2" descr="Résultat de recherche d'images pour &quot;sumehr&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04" y="1124744"/>
            <a:ext cx="8960994" cy="50405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a:t>
            </a:fld>
            <a:r>
              <a:rPr lang="fr-BE" smtClean="0"/>
              <a:t> </a:t>
            </a:r>
            <a:endParaRPr lang="fr-BE" dirty="0"/>
          </a:p>
        </p:txBody>
      </p:sp>
    </p:spTree>
    <p:extLst>
      <p:ext uri="{BB962C8B-B14F-4D97-AF65-F5344CB8AC3E}">
        <p14:creationId xmlns:p14="http://schemas.microsoft.com/office/powerpoint/2010/main" val="141058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Cluster 1 - Transversaal</a:t>
            </a:r>
          </a:p>
        </p:txBody>
      </p:sp>
      <p:sp>
        <p:nvSpPr>
          <p:cNvPr id="3" name="Tijdelijke aanduiding voor inhoud 2"/>
          <p:cNvSpPr>
            <a:spLocks noGrp="1"/>
          </p:cNvSpPr>
          <p:nvPr>
            <p:ph idx="1"/>
          </p:nvPr>
        </p:nvSpPr>
        <p:spPr/>
        <p:txBody>
          <a:bodyPr>
            <a:normAutofit/>
          </a:bodyPr>
          <a:lstStyle/>
          <a:p>
            <a:pPr>
              <a:spcBef>
                <a:spcPts val="0"/>
              </a:spcBef>
            </a:pPr>
            <a:r>
              <a:rPr lang="nl-BE" sz="2000" b="1"/>
              <a:t>1.1 Communicatie</a:t>
            </a:r>
            <a:r>
              <a:rPr lang="nl-BE" sz="2000"/>
              <a:t>: dit project focust op externe communicatie, maw naar zorgactoren, zorginstellingen, organisaties in de gezondheid of de zorg, softwareontwikkelaars en de burger</a:t>
            </a:r>
          </a:p>
          <a:p>
            <a:pPr>
              <a:spcBef>
                <a:spcPts val="0"/>
              </a:spcBef>
            </a:pPr>
            <a:endParaRPr lang="nl-BE" sz="2000" b="1" dirty="0" smtClean="0"/>
          </a:p>
          <a:p>
            <a:pPr>
              <a:spcBef>
                <a:spcPts val="0"/>
              </a:spcBef>
            </a:pPr>
            <a:r>
              <a:rPr lang="nl-BE" sz="2000" b="1"/>
              <a:t>1.2 Programma-monitoring</a:t>
            </a:r>
            <a:r>
              <a:rPr lang="nl-BE" sz="2000"/>
              <a:t>: dit project concentreert zich op het opvolgen van het gebruik van de opgeleverde systemen door eindgebruikers en eGezondheidsdiensten en wil een consistente en eenduidige verzameling opbouwen van functionele gebruikersgegevens</a:t>
            </a: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50</a:t>
            </a:fld>
            <a:r>
              <a:rPr lang="fr-BE" smtClean="0"/>
              <a:t> </a:t>
            </a:r>
            <a:endParaRPr lang="fr-BE" dirty="0"/>
          </a:p>
        </p:txBody>
      </p:sp>
    </p:spTree>
    <p:extLst>
      <p:ext uri="{BB962C8B-B14F-4D97-AF65-F5344CB8AC3E}">
        <p14:creationId xmlns:p14="http://schemas.microsoft.com/office/powerpoint/2010/main" val="37766214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Cluster 2 - Ondersteuning</a:t>
            </a:r>
          </a:p>
        </p:txBody>
      </p:sp>
      <p:sp>
        <p:nvSpPr>
          <p:cNvPr id="3" name="Tijdelijke aanduiding voor inhoud 2"/>
          <p:cNvSpPr>
            <a:spLocks noGrp="1"/>
          </p:cNvSpPr>
          <p:nvPr>
            <p:ph idx="1"/>
          </p:nvPr>
        </p:nvSpPr>
        <p:spPr/>
        <p:txBody>
          <a:bodyPr>
            <a:normAutofit/>
          </a:bodyPr>
          <a:lstStyle/>
          <a:p>
            <a:pPr>
              <a:spcBef>
                <a:spcPts val="0"/>
              </a:spcBef>
            </a:pPr>
            <a:r>
              <a:rPr lang="nl-BE" sz="2000" b="1"/>
              <a:t>2.1 Incentives</a:t>
            </a:r>
            <a:r>
              <a:rPr lang="nl-BE" sz="2000"/>
              <a:t>: sinds de start van het actieplan 2013-2018 krijgen bepaalde groepen van zorgverstrekkers incentives voor het gebruik van en zinvol toepassen van eGezondheid; deze incentives blijven ook in het actieplan e-Gezondheid 2019-2021 een zinnige methode om de doelstellingen te bereiken, bv om het gebruik van eenduidige terminologie te stimuleren</a:t>
            </a:r>
          </a:p>
          <a:p>
            <a:pPr>
              <a:spcBef>
                <a:spcPts val="0"/>
              </a:spcBef>
            </a:pPr>
            <a:endParaRPr lang="nl-BE" sz="2000" b="1" dirty="0" smtClean="0"/>
          </a:p>
          <a:p>
            <a:pPr>
              <a:spcBef>
                <a:spcPts val="0"/>
              </a:spcBef>
            </a:pPr>
            <a:r>
              <a:rPr lang="nl-BE" sz="2000" b="1"/>
              <a:t>2.2 Gedragscode &amp; richtlijnen over delen van persoonlijke gezondheidsgegevens</a:t>
            </a:r>
            <a:r>
              <a:rPr lang="nl-BE" sz="2000"/>
              <a:t>:</a:t>
            </a:r>
            <a:r>
              <a:rPr lang="nl-BE" sz="2000" b="1"/>
              <a:t> </a:t>
            </a:r>
            <a:r>
              <a:rPr lang="nl-BE" sz="2000"/>
              <a:t>er is behoefte om gedragscodes en richtlijnen voor goede praktijken te ontwikkelen voor het delen van persoonlijke gezondheidsgegevens </a:t>
            </a:r>
          </a:p>
          <a:p>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51</a:t>
            </a:fld>
            <a:r>
              <a:rPr lang="fr-BE" smtClean="0"/>
              <a:t> </a:t>
            </a:r>
            <a:endParaRPr lang="fr-BE" dirty="0"/>
          </a:p>
        </p:txBody>
      </p:sp>
    </p:spTree>
    <p:extLst>
      <p:ext uri="{BB962C8B-B14F-4D97-AF65-F5344CB8AC3E}">
        <p14:creationId xmlns:p14="http://schemas.microsoft.com/office/powerpoint/2010/main" val="23361523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Cluster 3 - Operational excellence (1/3)</a:t>
            </a:r>
          </a:p>
        </p:txBody>
      </p:sp>
      <p:sp>
        <p:nvSpPr>
          <p:cNvPr id="3" name="Tijdelijke aanduiding voor inhoud 2"/>
          <p:cNvSpPr>
            <a:spLocks noGrp="1"/>
          </p:cNvSpPr>
          <p:nvPr>
            <p:ph idx="1"/>
          </p:nvPr>
        </p:nvSpPr>
        <p:spPr/>
        <p:txBody>
          <a:bodyPr>
            <a:noAutofit/>
          </a:bodyPr>
          <a:lstStyle/>
          <a:p>
            <a:pPr>
              <a:spcBef>
                <a:spcPts val="0"/>
              </a:spcBef>
            </a:pPr>
            <a:r>
              <a:rPr lang="nl-BE" sz="2000" b="1"/>
              <a:t>3.1 Basisarchitectuur</a:t>
            </a:r>
            <a:r>
              <a:rPr lang="nl-BE" sz="2000"/>
              <a:t>: de basisarchitectuur van de eGezondheidstoepassingen is 10 jaar geleden uitgewerkt; het is wenselijk om de architectuurkeuzes te evalueren en, zo nodig, bij te sturen</a:t>
            </a:r>
          </a:p>
          <a:p>
            <a:pPr>
              <a:spcBef>
                <a:spcPts val="0"/>
              </a:spcBef>
            </a:pPr>
            <a:endParaRPr lang="nl-NL" sz="2000" dirty="0"/>
          </a:p>
          <a:p>
            <a:pPr>
              <a:spcBef>
                <a:spcPts val="0"/>
              </a:spcBef>
            </a:pPr>
            <a:r>
              <a:rPr lang="nl-BE" sz="2000" b="1"/>
              <a:t>3.2 SLA’s en service management</a:t>
            </a:r>
            <a:r>
              <a:rPr lang="nl-BE" sz="2000"/>
              <a:t>: de eGezondheidsdiensten moeten permanent en performant beschikbaar zijn, zowel voor eindgebruikerstoepassingen en als voor de onderscheiden deelsystemen en –diensten; daarover wordt open gerapporteerd</a:t>
            </a:r>
          </a:p>
          <a:p>
            <a:pPr>
              <a:spcBef>
                <a:spcPts val="0"/>
              </a:spcBef>
            </a:pPr>
            <a:endParaRPr lang="nl-NL" sz="2000" dirty="0"/>
          </a:p>
          <a:p>
            <a:pPr>
              <a:spcBef>
                <a:spcPts val="0"/>
              </a:spcBef>
            </a:pPr>
            <a:r>
              <a:rPr lang="nl-BE" sz="2000" b="1"/>
              <a:t>3.3 Business continuity</a:t>
            </a:r>
            <a:r>
              <a:rPr lang="nl-BE" sz="2000"/>
              <a:t>: zelfs indien er interventies worden uitgevoerd op of zich incidenten voordoen met onderdelen van het eGezondheidssysteem, moeten de zorgverstrekkers en zorginstellingen minimale functionaliteiten ter beschikking hebben; de continuïteit van hun basiswerking moet worden gewaarborgd door business continuity procedures</a:t>
            </a: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52</a:t>
            </a:fld>
            <a:r>
              <a:rPr lang="fr-BE" smtClean="0"/>
              <a:t> </a:t>
            </a:r>
            <a:endParaRPr lang="fr-BE" dirty="0"/>
          </a:p>
        </p:txBody>
      </p:sp>
    </p:spTree>
    <p:extLst>
      <p:ext uri="{BB962C8B-B14F-4D97-AF65-F5344CB8AC3E}">
        <p14:creationId xmlns:p14="http://schemas.microsoft.com/office/powerpoint/2010/main" val="30663220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Cluster 3 - Operational excellence (2/3)</a:t>
            </a:r>
          </a:p>
        </p:txBody>
      </p:sp>
      <p:sp>
        <p:nvSpPr>
          <p:cNvPr id="3" name="Tijdelijke aanduiding voor inhoud 2"/>
          <p:cNvSpPr>
            <a:spLocks noGrp="1"/>
          </p:cNvSpPr>
          <p:nvPr>
            <p:ph idx="1"/>
          </p:nvPr>
        </p:nvSpPr>
        <p:spPr>
          <a:xfrm>
            <a:off x="495300" y="980728"/>
            <a:ext cx="8915400" cy="5256584"/>
          </a:xfrm>
        </p:spPr>
        <p:txBody>
          <a:bodyPr>
            <a:noAutofit/>
          </a:bodyPr>
          <a:lstStyle/>
          <a:p>
            <a:pPr>
              <a:spcBef>
                <a:spcPts val="0"/>
              </a:spcBef>
            </a:pPr>
            <a:r>
              <a:rPr lang="nl-BE" sz="2000" b="1"/>
              <a:t>3.4 Documentatie, helpdesk &amp; support</a:t>
            </a:r>
            <a:r>
              <a:rPr lang="nl-BE" sz="2000"/>
              <a:t>: bij problemen met of vragen over gebruik van eGezondheidsdiensten geïntegreerd in ICT-oplossingen is er nood aan ondersteuning van eGezondheidsdiensten om op een vlotte en adequate manier problemen op te lossen; indien meerdere eGezondheidsdiensten of partners zijn betrokken, bestaat de noodzaak vooral in het coördineren van het realiseren van een oplossing</a:t>
            </a:r>
          </a:p>
          <a:p>
            <a:pPr>
              <a:spcBef>
                <a:spcPts val="0"/>
              </a:spcBef>
            </a:pPr>
            <a:endParaRPr lang="nl-NL" sz="2000" b="1" dirty="0" smtClean="0"/>
          </a:p>
          <a:p>
            <a:pPr>
              <a:spcBef>
                <a:spcPts val="0"/>
              </a:spcBef>
            </a:pPr>
            <a:r>
              <a:rPr lang="nl-BE" sz="2000" b="1"/>
              <a:t>3.5 Testomgevingen: flows, processen, data</a:t>
            </a:r>
            <a:r>
              <a:rPr lang="nl-BE" sz="2000"/>
              <a:t>: de bedoeling is het ontwikkelen van een geïntegreerde testomgeving voor de softwareleveranciers, de ICT-afdelingen van zorginstellingen en de ontwikkelaars van diensten met toegevoegde waarde</a:t>
            </a:r>
          </a:p>
          <a:p>
            <a:pPr>
              <a:spcBef>
                <a:spcPts val="0"/>
              </a:spcBef>
            </a:pPr>
            <a:endParaRPr lang="nl-NL" sz="2000" b="1" dirty="0" smtClean="0"/>
          </a:p>
          <a:p>
            <a:pPr>
              <a:spcBef>
                <a:spcPts val="0"/>
              </a:spcBef>
            </a:pPr>
            <a:r>
              <a:rPr lang="nl-BE" sz="2000" b="1"/>
              <a:t>3.6 Kwaliteit van gezondheidssoftware</a:t>
            </a:r>
            <a:r>
              <a:rPr lang="nl-BE" sz="2000"/>
              <a:t>: om de kwaliteit van commerciële eGezondheidssoftware te verzekeren, is er behoefte aan expliciete en duidelijke kwaliteitsindicatoren en validatie ervan; de aanbieder moet via gepaste instrumenten de nodige informatie aanleveren die een duidelijke beeld geeft over de “kwaliteit” van het aangeboden product</a:t>
            </a: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53</a:t>
            </a:fld>
            <a:r>
              <a:rPr lang="fr-BE" smtClean="0"/>
              <a:t> </a:t>
            </a:r>
            <a:endParaRPr lang="fr-BE" dirty="0"/>
          </a:p>
        </p:txBody>
      </p:sp>
    </p:spTree>
    <p:extLst>
      <p:ext uri="{BB962C8B-B14F-4D97-AF65-F5344CB8AC3E}">
        <p14:creationId xmlns:p14="http://schemas.microsoft.com/office/powerpoint/2010/main" val="11671998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Cluster 3 - Operational excellence (3/3)</a:t>
            </a:r>
          </a:p>
        </p:txBody>
      </p:sp>
      <p:sp>
        <p:nvSpPr>
          <p:cNvPr id="3" name="Content Placeholder 2"/>
          <p:cNvSpPr>
            <a:spLocks noGrp="1"/>
          </p:cNvSpPr>
          <p:nvPr>
            <p:ph idx="1"/>
          </p:nvPr>
        </p:nvSpPr>
        <p:spPr/>
        <p:txBody>
          <a:bodyPr>
            <a:normAutofit/>
          </a:bodyPr>
          <a:lstStyle/>
          <a:p>
            <a:pPr>
              <a:spcBef>
                <a:spcPts val="0"/>
              </a:spcBef>
            </a:pPr>
            <a:r>
              <a:rPr lang="nl-BE" sz="2000" b="1"/>
              <a:t>3.7 Opleiding en vorming</a:t>
            </a:r>
            <a:r>
              <a:rPr lang="nl-BE" sz="2000"/>
              <a:t>: de deelentiteiten bieden via partners vorming en opleiding aan, zodat zorg- en hulpverleners eGezondheid in de dagelijkse praktijk gaan toepassen; ze doen dit voor specifieke projecten van de deelentiteiten, maar ook voor projecten van de federale overheid</a:t>
            </a:r>
          </a:p>
          <a:p>
            <a:pPr>
              <a:spcBef>
                <a:spcPts val="0"/>
              </a:spcBef>
            </a:pPr>
            <a:endParaRPr lang="nl-NL" sz="2000" dirty="0"/>
          </a:p>
          <a:p>
            <a:pPr>
              <a:spcBef>
                <a:spcPts val="0"/>
              </a:spcBef>
            </a:pPr>
            <a:r>
              <a:rPr lang="nl-BE" sz="2000" b="1"/>
              <a:t>3.8 Administratieve werklastverlaging voor zorgverleners: </a:t>
            </a:r>
            <a:r>
              <a:rPr lang="nl-BE" sz="2000"/>
              <a:t>de acceptatie van eGezondheidsdiensten door de zorgverleners en zorginstellingen wordt bemoeilijkt door de toegenomen rapporteringseisen van de overheidsdiensten; dit project vertrekt van het standpunt van de gebruikers, inventariseert en vermindert de bestaande rapporteringsdruk</a:t>
            </a:r>
          </a:p>
          <a:p>
            <a:pPr>
              <a:spcBef>
                <a:spcPts val="0"/>
              </a:spcBef>
              <a:spcAft>
                <a:spcPts val="554"/>
              </a:spcAft>
            </a:pPr>
            <a:endParaRPr lang="nl-NL" sz="1050" dirty="0"/>
          </a:p>
          <a:p>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54</a:t>
            </a:fld>
            <a:r>
              <a:rPr lang="fr-BE" smtClean="0"/>
              <a:t> </a:t>
            </a:r>
            <a:endParaRPr lang="fr-BE" dirty="0"/>
          </a:p>
        </p:txBody>
      </p:sp>
    </p:spTree>
    <p:extLst>
      <p:ext uri="{BB962C8B-B14F-4D97-AF65-F5344CB8AC3E}">
        <p14:creationId xmlns:p14="http://schemas.microsoft.com/office/powerpoint/2010/main" val="3536427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Cluster 4 </a:t>
            </a:r>
            <a:r>
              <a:rPr lang="nl-BE" dirty="0" smtClean="0"/>
              <a:t>- Zorgverleners </a:t>
            </a:r>
            <a:r>
              <a:rPr lang="nl-BE" dirty="0"/>
              <a:t>en zorginstellingen (</a:t>
            </a:r>
            <a:r>
              <a:rPr lang="nl-BE" dirty="0" smtClean="0"/>
              <a:t>1/5)</a:t>
            </a:r>
            <a:endParaRPr lang="nl-BE" dirty="0"/>
          </a:p>
        </p:txBody>
      </p:sp>
      <p:sp>
        <p:nvSpPr>
          <p:cNvPr id="3" name="Tijdelijke aanduiding voor inhoud 2"/>
          <p:cNvSpPr>
            <a:spLocks noGrp="1"/>
          </p:cNvSpPr>
          <p:nvPr>
            <p:ph idx="1"/>
          </p:nvPr>
        </p:nvSpPr>
        <p:spPr/>
        <p:txBody>
          <a:bodyPr>
            <a:normAutofit/>
          </a:bodyPr>
          <a:lstStyle/>
          <a:p>
            <a:pPr>
              <a:spcBef>
                <a:spcPts val="0"/>
              </a:spcBef>
            </a:pPr>
            <a:r>
              <a:rPr lang="nl-BE" sz="2000" b="1" dirty="0"/>
              <a:t>4.1 </a:t>
            </a:r>
            <a:r>
              <a:rPr lang="nl-BE" sz="2000" b="1" dirty="0" smtClean="0"/>
              <a:t>Multidisciplinaire </a:t>
            </a:r>
            <a:r>
              <a:rPr lang="nl-BE" sz="2000" b="1" dirty="0"/>
              <a:t>informatie-uitwisseling: </a:t>
            </a:r>
            <a:r>
              <a:rPr lang="nl-BE" sz="2000" dirty="0"/>
              <a:t>dit project moet ervoor zorgen dat er tussen zorgverstrekkers, zowel van dezelfde beroepsgroep als van verschillende beroepsgroepen, patiënt-informatie kan uitgewisseld worden op een digitale manier</a:t>
            </a:r>
            <a:endParaRPr lang="nl-BE" sz="2000" dirty="0">
              <a:solidFill>
                <a:srgbClr val="000000"/>
              </a:solidFill>
            </a:endParaRPr>
          </a:p>
          <a:p>
            <a:pPr>
              <a:spcBef>
                <a:spcPts val="0"/>
              </a:spcBef>
            </a:pPr>
            <a:endParaRPr lang="nl-BE" sz="2000" b="1" dirty="0" smtClean="0"/>
          </a:p>
          <a:p>
            <a:pPr>
              <a:spcBef>
                <a:spcPts val="0"/>
              </a:spcBef>
            </a:pPr>
            <a:r>
              <a:rPr lang="nl-BE" sz="2000" b="1" dirty="0" smtClean="0"/>
              <a:t>4.2 Mult</a:t>
            </a:r>
            <a:r>
              <a:rPr lang="nl-BE" sz="2000" b="1" dirty="0"/>
              <a:t>i</a:t>
            </a:r>
            <a:r>
              <a:rPr lang="nl-BE" sz="2000" b="1" dirty="0" smtClean="0"/>
              <a:t>disciplinaire </a:t>
            </a:r>
            <a:r>
              <a:rPr lang="nl-BE" sz="2000" b="1" dirty="0"/>
              <a:t>functionaliteiten</a:t>
            </a:r>
            <a:r>
              <a:rPr lang="nl-BE" sz="2000" dirty="0"/>
              <a:t>: n</a:t>
            </a:r>
            <a:r>
              <a:rPr lang="nl-BE" altLang="fr-FR" sz="2000" dirty="0"/>
              <a:t>aast de multidisciplinaire informatie-uitwisseling is er nood aan functionaliteiten voor een efficiënte multidisciplinaire en transmurale werking van alle zorgverleners die betrokken zijn, </a:t>
            </a:r>
            <a:r>
              <a:rPr lang="nl-BE" altLang="fr-FR" sz="2000" dirty="0" err="1" smtClean="0"/>
              <a:t>incl</a:t>
            </a:r>
            <a:r>
              <a:rPr lang="nl-BE" altLang="fr-FR" sz="2000" dirty="0" smtClean="0"/>
              <a:t> de </a:t>
            </a:r>
            <a:r>
              <a:rPr lang="nl-BE" altLang="fr-FR" sz="2000" dirty="0"/>
              <a:t>patiënt en mantelzorger</a:t>
            </a:r>
            <a:r>
              <a:rPr lang="fr-BE" altLang="fr-FR" sz="2000" dirty="0"/>
              <a:t>: </a:t>
            </a:r>
            <a:r>
              <a:rPr lang="fr-BE" altLang="fr-FR" sz="2000" dirty="0" err="1"/>
              <a:t>een</a:t>
            </a:r>
            <a:r>
              <a:rPr lang="fr-BE" altLang="fr-FR" sz="2000" dirty="0"/>
              <a:t> </a:t>
            </a:r>
            <a:r>
              <a:rPr lang="fr-BE" altLang="fr-FR" sz="2000" dirty="0" err="1" smtClean="0"/>
              <a:t>dagboek</a:t>
            </a:r>
            <a:r>
              <a:rPr lang="fr-BE" altLang="fr-FR" sz="2000" dirty="0" smtClean="0"/>
              <a:t>, </a:t>
            </a:r>
            <a:r>
              <a:rPr lang="fr-BE" altLang="fr-FR" sz="2000" dirty="0" err="1"/>
              <a:t>een</a:t>
            </a:r>
            <a:r>
              <a:rPr lang="fr-BE" altLang="fr-FR" sz="2000" dirty="0"/>
              <a:t> </a:t>
            </a:r>
            <a:r>
              <a:rPr lang="fr-BE" altLang="fr-FR" sz="2000" dirty="0" err="1"/>
              <a:t>multidisciplinair</a:t>
            </a:r>
            <a:r>
              <a:rPr lang="fr-BE" altLang="fr-FR" sz="2000" dirty="0"/>
              <a:t> </a:t>
            </a:r>
            <a:r>
              <a:rPr lang="fr-BE" altLang="fr-FR" sz="2000" dirty="0" err="1"/>
              <a:t>zorgplan</a:t>
            </a:r>
            <a:r>
              <a:rPr lang="fr-BE" altLang="fr-FR" sz="2000" dirty="0"/>
              <a:t>, </a:t>
            </a:r>
            <a:r>
              <a:rPr lang="fr-BE" altLang="fr-FR" sz="2000" dirty="0" smtClean="0"/>
              <a:t>…</a:t>
            </a:r>
          </a:p>
          <a:p>
            <a:pPr>
              <a:spcBef>
                <a:spcPts val="0"/>
              </a:spcBef>
            </a:pPr>
            <a:endParaRPr lang="fr-BE" sz="2000" dirty="0"/>
          </a:p>
          <a:p>
            <a:pPr>
              <a:spcBef>
                <a:spcPts val="0"/>
              </a:spcBef>
            </a:pPr>
            <a:r>
              <a:rPr lang="nl-BE" sz="2000" b="1" dirty="0"/>
              <a:t>4.6 </a:t>
            </a:r>
            <a:r>
              <a:rPr lang="nl-BE" sz="2000" b="1" dirty="0" err="1"/>
              <a:t>BelRAI</a:t>
            </a:r>
            <a:r>
              <a:rPr lang="nl-BE" sz="2000" b="1" dirty="0"/>
              <a:t>: </a:t>
            </a:r>
            <a:r>
              <a:rPr lang="nl-BE" sz="2000" dirty="0">
                <a:solidFill>
                  <a:srgbClr val="000000"/>
                </a:solidFill>
              </a:rPr>
              <a:t>i</a:t>
            </a:r>
            <a:r>
              <a:rPr lang="nl-BE" sz="2000" dirty="0"/>
              <a:t>n uitvoering van het actieplan </a:t>
            </a:r>
            <a:r>
              <a:rPr lang="nl-BE" sz="2000" dirty="0" err="1"/>
              <a:t>eGezondheid</a:t>
            </a:r>
            <a:r>
              <a:rPr lang="nl-BE" sz="2000" dirty="0"/>
              <a:t> 2015-2018 werd de webapplicatie </a:t>
            </a:r>
            <a:r>
              <a:rPr lang="nl-BE" sz="2000" dirty="0" err="1"/>
              <a:t>BelRAI</a:t>
            </a:r>
            <a:r>
              <a:rPr lang="nl-BE" sz="2000" dirty="0"/>
              <a:t> 2.0 ontwikkeld en ter beschikking gesteld voor alle zorgverleners; bijkomende stappen zij nodig op vlak van het gebruik van het </a:t>
            </a:r>
            <a:r>
              <a:rPr lang="nl-BE" sz="2000" dirty="0" err="1"/>
              <a:t>BelRAI</a:t>
            </a:r>
            <a:r>
              <a:rPr lang="nl-BE" sz="2000" dirty="0"/>
              <a:t>-instrument door hulp- en zorgverleners, het gebruik van </a:t>
            </a:r>
            <a:r>
              <a:rPr lang="nl-BE" sz="2000" dirty="0" err="1"/>
              <a:t>BelRAI</a:t>
            </a:r>
            <a:r>
              <a:rPr lang="nl-BE" sz="2000" dirty="0"/>
              <a:t>-gegevens buiten een hulp- of zorgcontext, opleiding van de gebruikers, de samenwerking met softwareleveranciers,…</a:t>
            </a:r>
            <a:endParaRPr lang="nl-BE" sz="2000" dirty="0">
              <a:solidFill>
                <a:srgbClr val="000000"/>
              </a:solidFill>
            </a:endParaRPr>
          </a:p>
          <a:p>
            <a:pPr marL="0" indent="0">
              <a:spcBef>
                <a:spcPts val="0"/>
              </a:spcBef>
              <a:buNone/>
            </a:pPr>
            <a:endParaRPr lang="nl-BE" sz="2000" dirty="0"/>
          </a:p>
          <a:p>
            <a:pPr>
              <a:spcBef>
                <a:spcPts val="0"/>
              </a:spcBef>
            </a:pPr>
            <a:endParaRPr lang="nl-BE" sz="2000" b="1"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55</a:t>
            </a:fld>
            <a:r>
              <a:rPr lang="fr-BE" smtClean="0"/>
              <a:t> </a:t>
            </a:r>
            <a:endParaRPr lang="fr-BE" dirty="0"/>
          </a:p>
        </p:txBody>
      </p:sp>
    </p:spTree>
    <p:extLst>
      <p:ext uri="{BB962C8B-B14F-4D97-AF65-F5344CB8AC3E}">
        <p14:creationId xmlns:p14="http://schemas.microsoft.com/office/powerpoint/2010/main" val="33766838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Cluster 4 - Zorgverleners en zorginstellingen </a:t>
            </a:r>
            <a:r>
              <a:rPr lang="nl-BE" dirty="0" smtClean="0"/>
              <a:t>(3/5</a:t>
            </a:r>
            <a:r>
              <a:rPr lang="nl-BE" dirty="0"/>
              <a:t>)</a:t>
            </a:r>
          </a:p>
        </p:txBody>
      </p:sp>
      <p:sp>
        <p:nvSpPr>
          <p:cNvPr id="3" name="Content Placeholder 2"/>
          <p:cNvSpPr>
            <a:spLocks noGrp="1"/>
          </p:cNvSpPr>
          <p:nvPr>
            <p:ph idx="1"/>
          </p:nvPr>
        </p:nvSpPr>
        <p:spPr/>
        <p:txBody>
          <a:bodyPr>
            <a:normAutofit fontScale="92500" lnSpcReduction="10000"/>
          </a:bodyPr>
          <a:lstStyle/>
          <a:p>
            <a:pPr>
              <a:lnSpc>
                <a:spcPct val="110000"/>
              </a:lnSpc>
              <a:spcBef>
                <a:spcPts val="0"/>
              </a:spcBef>
            </a:pPr>
            <a:r>
              <a:rPr lang="nl-BE" sz="2200" b="1" dirty="0"/>
              <a:t>4.7 Arbeidsongeschiktheid: </a:t>
            </a:r>
            <a:r>
              <a:rPr lang="nl-BE" sz="2200" dirty="0"/>
              <a:t>momenteel moeten verschillende types van attesten verzonden worden aan de werkgever, aan een extern bedrijf dat verantwoordelijk is voor het beheer van de certificaten, aan de medische dienst van de werkgever of aan de mutualiteiten; via </a:t>
            </a:r>
            <a:r>
              <a:rPr lang="nl-BE" sz="2200" dirty="0" err="1"/>
              <a:t>Mult-eMediatt</a:t>
            </a:r>
            <a:r>
              <a:rPr lang="nl-BE" sz="2200" dirty="0"/>
              <a:t> kan de software van de huisarts elektronisch een attest van gestandaardiseerde totale arbeidsongeschiktheid </a:t>
            </a:r>
            <a:r>
              <a:rPr lang="nl-BE" sz="2200" dirty="0" smtClean="0"/>
              <a:t>versturen</a:t>
            </a:r>
          </a:p>
          <a:p>
            <a:pPr>
              <a:lnSpc>
                <a:spcPct val="110000"/>
              </a:lnSpc>
              <a:spcBef>
                <a:spcPts val="0"/>
              </a:spcBef>
            </a:pPr>
            <a:endParaRPr lang="nl-BE" sz="2200" dirty="0">
              <a:solidFill>
                <a:srgbClr val="000000"/>
              </a:solidFill>
            </a:endParaRPr>
          </a:p>
          <a:p>
            <a:pPr>
              <a:lnSpc>
                <a:spcPct val="110000"/>
              </a:lnSpc>
              <a:spcBef>
                <a:spcPts val="0"/>
              </a:spcBef>
            </a:pPr>
            <a:r>
              <a:rPr lang="nl-BE" sz="2200" b="1" dirty="0"/>
              <a:t>4.8 MEDEX: </a:t>
            </a:r>
            <a:r>
              <a:rPr lang="nl-BE" sz="2200" dirty="0"/>
              <a:t>MEDEX maakt geen gebruik van beschikbare </a:t>
            </a:r>
            <a:r>
              <a:rPr lang="nl-BE" sz="2200" dirty="0" err="1"/>
              <a:t>eGezondheidssystemen</a:t>
            </a:r>
            <a:r>
              <a:rPr lang="nl-BE" sz="2200" dirty="0"/>
              <a:t>; inzake gegevens en processen zijn er duidelijk overlappingen en aanvullingen </a:t>
            </a:r>
            <a:r>
              <a:rPr lang="nl-BE" sz="2200" dirty="0" err="1"/>
              <a:t>tov</a:t>
            </a:r>
            <a:r>
              <a:rPr lang="nl-BE" sz="2200" dirty="0"/>
              <a:t> het Elektronisch Medisch Patiëntendossier van elke </a:t>
            </a:r>
            <a:r>
              <a:rPr lang="nl-BE" sz="2200" dirty="0" smtClean="0"/>
              <a:t>burger</a:t>
            </a:r>
          </a:p>
          <a:p>
            <a:pPr>
              <a:lnSpc>
                <a:spcPct val="110000"/>
              </a:lnSpc>
              <a:spcBef>
                <a:spcPts val="0"/>
              </a:spcBef>
            </a:pPr>
            <a:endParaRPr lang="nl-BE" sz="2200" dirty="0">
              <a:solidFill>
                <a:srgbClr val="000000"/>
              </a:solidFill>
            </a:endParaRPr>
          </a:p>
          <a:p>
            <a:pPr>
              <a:lnSpc>
                <a:spcPct val="110000"/>
              </a:lnSpc>
              <a:spcBef>
                <a:spcPts val="0"/>
              </a:spcBef>
            </a:pPr>
            <a:r>
              <a:rPr lang="nl-BE" sz="2200" b="1" dirty="0"/>
              <a:t>4.9 EPD in alle instellingen: </a:t>
            </a:r>
            <a:r>
              <a:rPr lang="nl-BE" sz="2200" dirty="0"/>
              <a:t>in 2016 werd een </a:t>
            </a:r>
            <a:r>
              <a:rPr lang="nl-BE" sz="2200" dirty="0" smtClean="0"/>
              <a:t>programma </a:t>
            </a:r>
            <a:r>
              <a:rPr lang="nl-BE" sz="2200" dirty="0"/>
              <a:t>opgestart </a:t>
            </a:r>
            <a:r>
              <a:rPr lang="nl-BE" sz="2200" dirty="0" smtClean="0"/>
              <a:t>zodat </a:t>
            </a:r>
            <a:r>
              <a:rPr lang="nl-BE" sz="2200" dirty="0"/>
              <a:t>alle </a:t>
            </a:r>
            <a:r>
              <a:rPr lang="nl-BE" sz="2200" dirty="0" smtClean="0"/>
              <a:t>ziekenhuizen versneld over </a:t>
            </a:r>
            <a:r>
              <a:rPr lang="nl-BE" sz="2200" dirty="0"/>
              <a:t>een geïntegreerd EPD in productie </a:t>
            </a:r>
            <a:r>
              <a:rPr lang="nl-BE" sz="2200" dirty="0" smtClean="0"/>
              <a:t>beschikken </a:t>
            </a:r>
            <a:r>
              <a:rPr lang="nl-BE" sz="2200" dirty="0"/>
              <a:t>en het effectief gebruiken, maar de uitrol en het gebruik van een EPD in alle ziekenhuizen is nog niet afgerond</a:t>
            </a:r>
            <a:endParaRPr lang="nl-BE" sz="2200" dirty="0">
              <a:solidFill>
                <a:srgbClr val="000000"/>
              </a:solidFill>
            </a:endParaRPr>
          </a:p>
          <a:p>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56</a:t>
            </a:fld>
            <a:r>
              <a:rPr lang="fr-BE" smtClean="0"/>
              <a:t> </a:t>
            </a:r>
            <a:endParaRPr lang="fr-BE" dirty="0"/>
          </a:p>
        </p:txBody>
      </p:sp>
    </p:spTree>
    <p:extLst>
      <p:ext uri="{BB962C8B-B14F-4D97-AF65-F5344CB8AC3E}">
        <p14:creationId xmlns:p14="http://schemas.microsoft.com/office/powerpoint/2010/main" val="18671452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Cluster 4 - Zorgverleners en zorginstellingen </a:t>
            </a:r>
            <a:r>
              <a:rPr lang="nl-BE" dirty="0" smtClean="0"/>
              <a:t>(4/5</a:t>
            </a:r>
            <a:r>
              <a:rPr lang="nl-BE" dirty="0"/>
              <a:t>)</a:t>
            </a:r>
          </a:p>
        </p:txBody>
      </p:sp>
      <p:sp>
        <p:nvSpPr>
          <p:cNvPr id="3" name="Tijdelijke aanduiding voor inhoud 2"/>
          <p:cNvSpPr>
            <a:spLocks noGrp="1"/>
          </p:cNvSpPr>
          <p:nvPr>
            <p:ph idx="1"/>
          </p:nvPr>
        </p:nvSpPr>
        <p:spPr/>
        <p:txBody>
          <a:bodyPr>
            <a:noAutofit/>
          </a:bodyPr>
          <a:lstStyle/>
          <a:p>
            <a:pPr>
              <a:spcBef>
                <a:spcPts val="0"/>
              </a:spcBef>
            </a:pPr>
            <a:r>
              <a:rPr lang="nl-BE" sz="2000" b="1" dirty="0"/>
              <a:t>4.10 Publicatie van gestructureerde informatie: </a:t>
            </a:r>
            <a:r>
              <a:rPr lang="nl-BE" sz="2000" dirty="0"/>
              <a:t>het actieplan 2013-2018 voorzag in het uitbouwen van een voornamelijk technische infrastructuur (</a:t>
            </a:r>
            <a:r>
              <a:rPr lang="nl-BE" sz="2000" dirty="0" err="1" smtClean="0"/>
              <a:t>oa</a:t>
            </a:r>
            <a:r>
              <a:rPr lang="nl-BE" sz="2000" dirty="0" smtClean="0"/>
              <a:t> hub/meta-hub) die </a:t>
            </a:r>
            <a:r>
              <a:rPr lang="nl-BE" sz="2000" dirty="0"/>
              <a:t>de zorginstellingen toelaat om de medische informatie over patiënten te </a:t>
            </a:r>
            <a:r>
              <a:rPr lang="nl-BE" sz="2000" dirty="0" smtClean="0"/>
              <a:t>publiceren; de </a:t>
            </a:r>
            <a:r>
              <a:rPr lang="nl-BE" sz="2000" dirty="0"/>
              <a:t>publicatie van patiënt-gerelateerde informatie in gestructureerde vorm is nog onvoldoende uitgewerkt en </a:t>
            </a:r>
            <a:r>
              <a:rPr lang="nl-BE" sz="2000" dirty="0" smtClean="0"/>
              <a:t>gebruikt</a:t>
            </a:r>
          </a:p>
          <a:p>
            <a:pPr>
              <a:spcBef>
                <a:spcPts val="0"/>
              </a:spcBef>
            </a:pPr>
            <a:endParaRPr lang="nl-BE" sz="2000" dirty="0">
              <a:solidFill>
                <a:srgbClr val="000000"/>
              </a:solidFill>
            </a:endParaRPr>
          </a:p>
          <a:p>
            <a:pPr>
              <a:spcBef>
                <a:spcPts val="0"/>
              </a:spcBef>
            </a:pPr>
            <a:r>
              <a:rPr lang="nl-BE" sz="2000" b="1" dirty="0"/>
              <a:t>4.11 Registers: </a:t>
            </a:r>
            <a:r>
              <a:rPr lang="nl-BE" sz="2000" dirty="0"/>
              <a:t>er is onvoldoende inzicht of de verzamelde data in de verschillende registers een </a:t>
            </a:r>
            <a:r>
              <a:rPr lang="nl-BE" sz="2000" dirty="0" err="1"/>
              <a:t>kwaliteitsverhogend</a:t>
            </a:r>
            <a:r>
              <a:rPr lang="nl-BE" sz="2000" dirty="0"/>
              <a:t> effect </a:t>
            </a:r>
            <a:r>
              <a:rPr lang="nl-BE" sz="2000" dirty="0" smtClean="0"/>
              <a:t>heeft; gegevens </a:t>
            </a:r>
            <a:r>
              <a:rPr lang="nl-BE" sz="2000" dirty="0"/>
              <a:t>die aangeleverd moeten in principe een algemeen nut </a:t>
            </a:r>
            <a:r>
              <a:rPr lang="nl-BE" sz="2000" dirty="0" smtClean="0"/>
              <a:t>ondersteunen</a:t>
            </a:r>
          </a:p>
          <a:p>
            <a:pPr>
              <a:spcBef>
                <a:spcPts val="0"/>
              </a:spcBef>
            </a:pPr>
            <a:endParaRPr lang="nl-BE" sz="2000" dirty="0">
              <a:solidFill>
                <a:srgbClr val="000000"/>
              </a:solidFill>
            </a:endParaRPr>
          </a:p>
          <a:p>
            <a:pPr>
              <a:spcBef>
                <a:spcPts val="0"/>
              </a:spcBef>
            </a:pPr>
            <a:r>
              <a:rPr lang="nl-BE" sz="2000" b="1" dirty="0"/>
              <a:t>4.12 Communicatie over en planning van zorg: </a:t>
            </a:r>
            <a:r>
              <a:rPr lang="nl-BE" sz="2000" dirty="0"/>
              <a:t>de Vlaamse overheid heeft als doel om een gedeeld digitaal zorg- en ondersteuningsplan aan te bieden zodat multidisciplinaire samenwerking en gegevensdeling in het kader van zorg en welzijn worden ondersteund </a:t>
            </a:r>
            <a:endParaRPr lang="nl-BE" sz="2000" dirty="0">
              <a:solidFill>
                <a:srgbClr val="000000"/>
              </a:solidFill>
            </a:endParaRP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57</a:t>
            </a:fld>
            <a:r>
              <a:rPr lang="fr-BE" smtClean="0"/>
              <a:t> </a:t>
            </a:r>
            <a:endParaRPr lang="fr-BE" dirty="0"/>
          </a:p>
        </p:txBody>
      </p:sp>
    </p:spTree>
    <p:extLst>
      <p:ext uri="{BB962C8B-B14F-4D97-AF65-F5344CB8AC3E}">
        <p14:creationId xmlns:p14="http://schemas.microsoft.com/office/powerpoint/2010/main" val="24952907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443236" y="1387227"/>
            <a:ext cx="4524132" cy="4176122"/>
          </a:xfrm>
          <a:prstGeom prst="rect">
            <a:avLst/>
          </a:prstGeom>
          <a:solidFill>
            <a:schemeClr val="accent5">
              <a:lumMod val="75000"/>
            </a:schemeClr>
          </a:solidFill>
          <a:ln>
            <a:noFill/>
          </a:ln>
        </p:spPr>
      </p:pic>
      <p:grpSp>
        <p:nvGrpSpPr>
          <p:cNvPr id="5" name="Group 11"/>
          <p:cNvGrpSpPr>
            <a:grpSpLocks/>
          </p:cNvGrpSpPr>
          <p:nvPr/>
        </p:nvGrpSpPr>
        <p:grpSpPr bwMode="auto">
          <a:xfrm>
            <a:off x="4967430" y="2132862"/>
            <a:ext cx="4624520" cy="2800767"/>
            <a:chOff x="4406900" y="2676525"/>
            <a:chExt cx="4268788" cy="2802021"/>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nl-BE" sz="160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nl-BE" sz="160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nl-BE" sz="1600">
                  <a:latin typeface="+mn-lt"/>
                  <a:cs typeface="Arial" pitchFamily="34" charset="0"/>
                  <a:sym typeface="Arial" pitchFamily="34" charset="0"/>
                </a:rPr>
                <a:t>https://www.ehealth.fgov.be</a:t>
              </a:r>
            </a:p>
            <a:p>
              <a:pPr>
                <a:defRPr/>
              </a:pPr>
              <a:r>
                <a:rPr lang="nl-BE" sz="1600">
                  <a:latin typeface="+mn-lt"/>
                  <a:cs typeface="Arial" pitchFamily="34" charset="0"/>
                  <a:sym typeface="Arial" pitchFamily="34" charset="0"/>
                </a:rPr>
                <a:t>https://www.ksz.fgov.be</a:t>
              </a:r>
            </a:p>
            <a:p>
              <a:pPr>
                <a:defRPr/>
              </a:pPr>
              <a:r>
                <a:rPr lang="nl-BE" sz="1600">
                  <a:latin typeface="+mn-lt"/>
                  <a:cs typeface="Arial" pitchFamily="34" charset="0"/>
                  <a:sym typeface="Arial" pitchFamily="34" charset="0"/>
                </a:rPr>
                <a:t>https://www.frankrobben.be</a:t>
              </a:r>
            </a:p>
          </p:txBody>
        </p:sp>
      </p:grpSp>
    </p:spTree>
    <p:extLst>
      <p:ext uri="{BB962C8B-B14F-4D97-AF65-F5344CB8AC3E}">
        <p14:creationId xmlns:p14="http://schemas.microsoft.com/office/powerpoint/2010/main" val="1270446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t>Roadmap</a:t>
            </a:r>
            <a:r>
              <a:rPr lang="nl-BE" dirty="0"/>
              <a:t> 2.0: zorgverstrekkers</a:t>
            </a:r>
          </a:p>
        </p:txBody>
      </p:sp>
      <p:sp>
        <p:nvSpPr>
          <p:cNvPr id="3" name="Content Placeholder 2"/>
          <p:cNvSpPr>
            <a:spLocks noGrp="1"/>
          </p:cNvSpPr>
          <p:nvPr>
            <p:ph idx="1"/>
          </p:nvPr>
        </p:nvSpPr>
        <p:spPr/>
        <p:txBody>
          <a:bodyPr/>
          <a:lstStyle/>
          <a:p>
            <a:pPr>
              <a:buFont typeface="Wingdings" panose="05000000000000000000" pitchFamily="2" charset="2"/>
              <a:buChar char="ü"/>
            </a:pPr>
            <a:r>
              <a:rPr lang="nl-BE" dirty="0"/>
              <a:t>Elk ziekenhuis, elke psychiatrische instelling en elk labo stelt bepaalde documenten elektronisch beschikbaar met referentie in het hub-</a:t>
            </a:r>
            <a:r>
              <a:rPr lang="nl-BE" dirty="0" err="1"/>
              <a:t>metahubsysteem</a:t>
            </a:r>
            <a:r>
              <a:rPr lang="nl-BE" dirty="0"/>
              <a:t> en kan relevante gegevens uit de beveiligde kluizen </a:t>
            </a:r>
            <a:r>
              <a:rPr lang="nl-BE" dirty="0" smtClean="0"/>
              <a:t>raadplegen</a:t>
            </a:r>
          </a:p>
          <a:p>
            <a:pPr lvl="1">
              <a:buFont typeface="Arial" panose="020B0604020202020204" pitchFamily="34" charset="0"/>
              <a:buChar char="•"/>
            </a:pPr>
            <a:r>
              <a:rPr lang="nl-BE" dirty="0" smtClean="0"/>
              <a:t>&gt; 353 miljoen documenten beschikbaar bij algemene ziekenhuizen</a:t>
            </a:r>
          </a:p>
          <a:p>
            <a:pPr lvl="1">
              <a:buFont typeface="Arial" panose="020B0604020202020204" pitchFamily="34" charset="0"/>
              <a:buChar char="•"/>
            </a:pPr>
            <a:r>
              <a:rPr lang="nl-BE" dirty="0" smtClean="0"/>
              <a:t>&gt; 24.000 documenten beschikbaar bij psychiatrische instellingen</a:t>
            </a:r>
          </a:p>
          <a:p>
            <a:pPr lvl="1">
              <a:buFont typeface="Arial" panose="020B0604020202020204" pitchFamily="34" charset="0"/>
              <a:buChar char="•"/>
            </a:pPr>
            <a:r>
              <a:rPr lang="nl-BE" dirty="0" smtClean="0"/>
              <a:t>&gt; 280.000 documenten beschikbaar bij extramurale labo’s</a:t>
            </a:r>
          </a:p>
          <a:p>
            <a:pPr lvl="1">
              <a:buFont typeface="Arial" panose="020B0604020202020204" pitchFamily="34" charset="0"/>
              <a:buChar char="•"/>
            </a:pPr>
            <a:r>
              <a:rPr lang="nl-BE" dirty="0" smtClean="0"/>
              <a:t>over quasi hele bevolking</a:t>
            </a:r>
          </a:p>
          <a:p>
            <a:pPr lvl="1">
              <a:buFont typeface="Arial" panose="020B0604020202020204" pitchFamily="34" charset="0"/>
              <a:buChar char="•"/>
            </a:pPr>
            <a:r>
              <a:rPr lang="nl-BE" dirty="0" smtClean="0"/>
              <a:t>documenten zijn in 1</a:t>
            </a:r>
            <a:r>
              <a:rPr lang="nl-BE" baseline="30000" dirty="0" smtClean="0"/>
              <a:t>e</a:t>
            </a:r>
            <a:r>
              <a:rPr lang="nl-BE" dirty="0" smtClean="0"/>
              <a:t> kwartaal 2019 &gt;  3,4 miljoen maal geraadpleegd</a:t>
            </a:r>
          </a:p>
          <a:p>
            <a:pPr lvl="1">
              <a:buFont typeface="Arial" panose="020B0604020202020204" pitchFamily="34" charset="0"/>
              <a:buChar char="•"/>
            </a:pPr>
            <a:r>
              <a:rPr lang="nl-BE" dirty="0" smtClean="0"/>
              <a:t>door bijna 52.000 verschillende zorgverstrekkers</a:t>
            </a:r>
          </a:p>
          <a:p>
            <a:pPr lvl="1">
              <a:buFont typeface="Wingdings" panose="05000000000000000000" pitchFamily="2" charset="2"/>
              <a:buChar char="ü"/>
            </a:pPr>
            <a:endParaRPr lang="nl-BE" dirty="0"/>
          </a:p>
          <a:p>
            <a:endParaRPr lang="nl-BE" dirty="0"/>
          </a:p>
          <a:p>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6</a:t>
            </a:fld>
            <a:r>
              <a:rPr lang="fr-BE" smtClean="0"/>
              <a:t> </a:t>
            </a:r>
            <a:endParaRPr lang="fr-BE" dirty="0"/>
          </a:p>
        </p:txBody>
      </p:sp>
    </p:spTree>
    <p:extLst>
      <p:ext uri="{BB962C8B-B14F-4D97-AF65-F5344CB8AC3E}">
        <p14:creationId xmlns:p14="http://schemas.microsoft.com/office/powerpoint/2010/main" val="1234977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80592" y="980728"/>
            <a:ext cx="7344816" cy="5323687"/>
            <a:chOff x="899592" y="980727"/>
            <a:chExt cx="7344816" cy="5323687"/>
          </a:xfrm>
        </p:grpSpPr>
        <p:pic>
          <p:nvPicPr>
            <p:cNvPr id="14" name="Content Placeholder 2"/>
            <p:cNvPicPr>
              <a:picLocks noChangeAspect="1"/>
            </p:cNvPicPr>
            <p:nvPr/>
          </p:nvPicPr>
          <p:blipFill>
            <a:blip r:embed="rId3" cstate="print">
              <a:clrChange>
                <a:clrFrom>
                  <a:srgbClr val="CCCB66"/>
                </a:clrFrom>
                <a:clrTo>
                  <a:srgbClr val="CCCB66">
                    <a:alpha val="0"/>
                  </a:srgbClr>
                </a:clrTo>
              </a:clrChange>
              <a:extLst>
                <a:ext uri="{28A0092B-C50C-407E-A947-70E740481C1C}">
                  <a14:useLocalDpi xmlns:a14="http://schemas.microsoft.com/office/drawing/2010/main" val="0"/>
                </a:ext>
              </a:extLst>
            </a:blip>
            <a:srcRect/>
            <a:stretch>
              <a:fillRect/>
            </a:stretch>
          </p:blipFill>
          <p:spPr bwMode="auto">
            <a:xfrm>
              <a:off x="899592" y="980727"/>
              <a:ext cx="7344816" cy="532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ontent Placeholder 2"/>
            <p:cNvPicPr>
              <a:picLocks noChangeAspect="1"/>
            </p:cNvPicPr>
            <p:nvPr/>
          </p:nvPicPr>
          <p:blipFill rotWithShape="1">
            <a:blip r:embed="rId3" cstate="print">
              <a:clrChange>
                <a:clrFrom>
                  <a:srgbClr val="CCCB66"/>
                </a:clrFrom>
                <a:clrTo>
                  <a:srgbClr val="CCCB66">
                    <a:alpha val="0"/>
                  </a:srgbClr>
                </a:clrTo>
              </a:clrChange>
              <a:extLst>
                <a:ext uri="{28A0092B-C50C-407E-A947-70E740481C1C}">
                  <a14:useLocalDpi xmlns:a14="http://schemas.microsoft.com/office/drawing/2010/main" val="0"/>
                </a:ext>
              </a:extLst>
            </a:blip>
            <a:srcRect l="82362" t="87945" r="17015" b="11196"/>
            <a:stretch/>
          </p:blipFill>
          <p:spPr bwMode="auto">
            <a:xfrm>
              <a:off x="6669756" y="3429000"/>
              <a:ext cx="54000" cy="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itle 8"/>
          <p:cNvSpPr>
            <a:spLocks noGrp="1"/>
          </p:cNvSpPr>
          <p:nvPr>
            <p:ph type="title"/>
          </p:nvPr>
        </p:nvSpPr>
        <p:spPr/>
        <p:txBody>
          <a:bodyPr>
            <a:normAutofit/>
          </a:bodyPr>
          <a:lstStyle/>
          <a:p>
            <a:r>
              <a:rPr lang="nl-BE" dirty="0">
                <a:solidFill>
                  <a:srgbClr val="77C9F2"/>
                </a:solidFill>
                <a:latin typeface="+mj-lt"/>
              </a:rPr>
              <a:t>Hubs &amp; </a:t>
            </a:r>
            <a:r>
              <a:rPr lang="nl-BE" dirty="0" err="1" smtClean="0">
                <a:solidFill>
                  <a:srgbClr val="77C9F2"/>
                </a:solidFill>
                <a:latin typeface="+mj-lt"/>
              </a:rPr>
              <a:t>metahub</a:t>
            </a:r>
            <a:endParaRPr lang="fr-BE" dirty="0">
              <a:solidFill>
                <a:srgbClr val="77C9F2"/>
              </a:solidFill>
              <a:latin typeface="+mj-lt"/>
            </a:endParaRPr>
          </a:p>
        </p:txBody>
      </p:sp>
      <p:sp>
        <p:nvSpPr>
          <p:cNvPr id="30726" name="Rectangle 6"/>
          <p:cNvSpPr>
            <a:spLocks noChangeArrowheads="1"/>
          </p:cNvSpPr>
          <p:nvPr/>
        </p:nvSpPr>
        <p:spPr bwMode="auto">
          <a:xfrm>
            <a:off x="849314" y="4005264"/>
            <a:ext cx="4391025" cy="1616075"/>
          </a:xfrm>
          <a:prstGeom prst="rect">
            <a:avLst/>
          </a:prstGeom>
          <a:noFill/>
          <a:ln>
            <a:noFill/>
          </a:ln>
          <a:effectLst/>
          <a:extLst>
            <a:ext uri="{909E8E84-426E-40DD-AFC4-6F175D3DCCD1}">
              <a14:hiddenFill xmlns:a14="http://schemas.microsoft.com/office/drawing/2010/main">
                <a:solidFill>
                  <a:srgbClr val="3E6E5A">
                    <a:alpha val="50195"/>
                  </a:srgbClr>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800100" lvl="4" indent="-285750"/>
            <a:r>
              <a:rPr lang="nl-BE" altLang="en-US" sz="1200" b="1" dirty="0"/>
              <a:t>5 hubs</a:t>
            </a:r>
          </a:p>
          <a:p>
            <a:pPr marL="800100" lvl="4" indent="-285750"/>
            <a:r>
              <a:rPr lang="nl-BE" altLang="en-US" sz="1200" dirty="0"/>
              <a:t>Collaboratief Zorgplatform (Cozo)</a:t>
            </a:r>
          </a:p>
          <a:p>
            <a:pPr marL="800100" lvl="4" indent="-285750"/>
            <a:r>
              <a:rPr lang="nl-BE" altLang="en-US" sz="1200" dirty="0"/>
              <a:t>Antwerpse Regionale Hub (ARH)</a:t>
            </a:r>
          </a:p>
          <a:p>
            <a:pPr marL="800100" lvl="4" indent="-285750"/>
            <a:r>
              <a:rPr lang="nl-BE" altLang="en-US" sz="1200" dirty="0"/>
              <a:t>Vlaams Ziekenhuisnetwerk KU Leuven (VZN)</a:t>
            </a:r>
          </a:p>
          <a:p>
            <a:pPr marL="800100" lvl="4" indent="-285750"/>
            <a:r>
              <a:rPr lang="nl-BE" altLang="en-US" sz="1200" dirty="0"/>
              <a:t>Réseau Santé Wallon (RSW)</a:t>
            </a:r>
          </a:p>
          <a:p>
            <a:pPr marL="800100" lvl="4" indent="-285750"/>
            <a:r>
              <a:rPr lang="nl-BE" altLang="en-US" sz="1200" dirty="0"/>
              <a:t>Réseau Santé Bruxellois (RSB)</a:t>
            </a:r>
          </a:p>
          <a:p>
            <a:pPr marL="101600" indent="-101600" algn="ctr">
              <a:spcBef>
                <a:spcPct val="50000"/>
              </a:spcBef>
              <a:buSzPct val="100000"/>
            </a:pPr>
            <a:endParaRPr lang="nl-BE" altLang="en-US" b="1" dirty="0">
              <a:solidFill>
                <a:srgbClr val="000000"/>
              </a:solidFill>
            </a:endParaRPr>
          </a:p>
        </p:txBody>
      </p:sp>
      <p:cxnSp>
        <p:nvCxnSpPr>
          <p:cNvPr id="4" name="Straight Connector 3"/>
          <p:cNvCxnSpPr/>
          <p:nvPr/>
        </p:nvCxnSpPr>
        <p:spPr>
          <a:xfrm flipH="1">
            <a:off x="5878551" y="3891776"/>
            <a:ext cx="1806498" cy="423746"/>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flipH="1" flipV="1">
            <a:off x="7655263" y="3830758"/>
            <a:ext cx="59572" cy="61018"/>
          </a:xfrm>
          <a:prstGeom prst="rect">
            <a:avLst/>
          </a:prstGeom>
        </p:spPr>
      </p:pic>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7</a:t>
            </a:fld>
            <a:r>
              <a:rPr lang="fr-BE" smtClean="0"/>
              <a:t> </a:t>
            </a:r>
            <a:endParaRPr lang="fr-BE" dirty="0"/>
          </a:p>
        </p:txBody>
      </p:sp>
    </p:spTree>
    <p:extLst>
      <p:ext uri="{BB962C8B-B14F-4D97-AF65-F5344CB8AC3E}">
        <p14:creationId xmlns:p14="http://schemas.microsoft.com/office/powerpoint/2010/main" val="43935792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3"/>
          <p:cNvSpPr>
            <a:spLocks noChangeArrowheads="1"/>
          </p:cNvSpPr>
          <p:nvPr/>
        </p:nvSpPr>
        <p:spPr bwMode="auto">
          <a:xfrm>
            <a:off x="6881814" y="1993900"/>
            <a:ext cx="433387"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71" name="Line 4"/>
          <p:cNvSpPr>
            <a:spLocks noChangeShapeType="1"/>
          </p:cNvSpPr>
          <p:nvPr/>
        </p:nvSpPr>
        <p:spPr bwMode="auto">
          <a:xfrm>
            <a:off x="6305551" y="2066926"/>
            <a:ext cx="576263"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2" name="Line 5"/>
          <p:cNvSpPr>
            <a:spLocks noChangeShapeType="1"/>
          </p:cNvSpPr>
          <p:nvPr/>
        </p:nvSpPr>
        <p:spPr bwMode="auto">
          <a:xfrm flipH="1">
            <a:off x="6881813" y="2425701"/>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3" name="Line 6"/>
          <p:cNvSpPr>
            <a:spLocks noChangeShapeType="1"/>
          </p:cNvSpPr>
          <p:nvPr/>
        </p:nvSpPr>
        <p:spPr bwMode="auto">
          <a:xfrm>
            <a:off x="7243763" y="2354264"/>
            <a:ext cx="576262"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4" name="Line 7"/>
          <p:cNvSpPr>
            <a:spLocks noChangeShapeType="1"/>
          </p:cNvSpPr>
          <p:nvPr/>
        </p:nvSpPr>
        <p:spPr bwMode="auto">
          <a:xfrm flipV="1">
            <a:off x="7315200" y="1855789"/>
            <a:ext cx="636588"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5" name="Line 8"/>
          <p:cNvSpPr>
            <a:spLocks noChangeShapeType="1"/>
          </p:cNvSpPr>
          <p:nvPr/>
        </p:nvSpPr>
        <p:spPr bwMode="auto">
          <a:xfrm flipH="1" flipV="1">
            <a:off x="7032626" y="1700214"/>
            <a:ext cx="66675" cy="293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6" name="Oval 9"/>
          <p:cNvSpPr>
            <a:spLocks noChangeArrowheads="1"/>
          </p:cNvSpPr>
          <p:nvPr/>
        </p:nvSpPr>
        <p:spPr bwMode="auto">
          <a:xfrm>
            <a:off x="7258051" y="4725988"/>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77" name="Line 10"/>
          <p:cNvSpPr>
            <a:spLocks noChangeShapeType="1"/>
          </p:cNvSpPr>
          <p:nvPr/>
        </p:nvSpPr>
        <p:spPr bwMode="auto">
          <a:xfrm>
            <a:off x="6672264" y="4913314"/>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8" name="Line 11"/>
          <p:cNvSpPr>
            <a:spLocks noChangeShapeType="1"/>
          </p:cNvSpPr>
          <p:nvPr/>
        </p:nvSpPr>
        <p:spPr bwMode="auto">
          <a:xfrm flipH="1">
            <a:off x="7258051" y="5157788"/>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9" name="Line 12"/>
          <p:cNvSpPr>
            <a:spLocks noChangeShapeType="1"/>
          </p:cNvSpPr>
          <p:nvPr/>
        </p:nvSpPr>
        <p:spPr bwMode="auto">
          <a:xfrm>
            <a:off x="7616826" y="5086350"/>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0" name="Line 13"/>
          <p:cNvSpPr>
            <a:spLocks noChangeShapeType="1"/>
          </p:cNvSpPr>
          <p:nvPr/>
        </p:nvSpPr>
        <p:spPr bwMode="auto">
          <a:xfrm flipV="1">
            <a:off x="7688263" y="4654550"/>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1" name="Line 14"/>
          <p:cNvSpPr>
            <a:spLocks noChangeShapeType="1"/>
          </p:cNvSpPr>
          <p:nvPr/>
        </p:nvSpPr>
        <p:spPr bwMode="auto">
          <a:xfrm flipV="1">
            <a:off x="7472363" y="42941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2" name="Oval 15"/>
          <p:cNvSpPr>
            <a:spLocks noChangeArrowheads="1"/>
          </p:cNvSpPr>
          <p:nvPr/>
        </p:nvSpPr>
        <p:spPr bwMode="auto">
          <a:xfrm>
            <a:off x="2790825" y="4941888"/>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83" name="Line 16"/>
          <p:cNvSpPr>
            <a:spLocks noChangeShapeType="1"/>
          </p:cNvSpPr>
          <p:nvPr/>
        </p:nvSpPr>
        <p:spPr bwMode="auto">
          <a:xfrm>
            <a:off x="2214563" y="5014914"/>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4" name="Line 17"/>
          <p:cNvSpPr>
            <a:spLocks noChangeShapeType="1"/>
          </p:cNvSpPr>
          <p:nvPr/>
        </p:nvSpPr>
        <p:spPr bwMode="auto">
          <a:xfrm flipH="1">
            <a:off x="2743201" y="5326063"/>
            <a:ext cx="144463"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5" name="Line 18"/>
          <p:cNvSpPr>
            <a:spLocks noChangeShapeType="1"/>
          </p:cNvSpPr>
          <p:nvPr/>
        </p:nvSpPr>
        <p:spPr bwMode="auto">
          <a:xfrm>
            <a:off x="3141664" y="5330826"/>
            <a:ext cx="357187" cy="322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6" name="Line 19"/>
          <p:cNvSpPr>
            <a:spLocks noChangeShapeType="1"/>
          </p:cNvSpPr>
          <p:nvPr/>
        </p:nvSpPr>
        <p:spPr bwMode="auto">
          <a:xfrm flipV="1">
            <a:off x="3241675" y="5060951"/>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7" name="Line 20"/>
          <p:cNvSpPr>
            <a:spLocks noChangeShapeType="1"/>
          </p:cNvSpPr>
          <p:nvPr/>
        </p:nvSpPr>
        <p:spPr bwMode="auto">
          <a:xfrm flipV="1">
            <a:off x="3006725" y="45100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8" name="Line 21"/>
          <p:cNvSpPr>
            <a:spLocks noChangeShapeType="1"/>
          </p:cNvSpPr>
          <p:nvPr/>
        </p:nvSpPr>
        <p:spPr bwMode="auto">
          <a:xfrm flipV="1">
            <a:off x="3154364" y="3649663"/>
            <a:ext cx="1584325" cy="1363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9" name="Line 22"/>
          <p:cNvSpPr>
            <a:spLocks noChangeShapeType="1"/>
          </p:cNvSpPr>
          <p:nvPr/>
        </p:nvSpPr>
        <p:spPr bwMode="auto">
          <a:xfrm flipH="1" flipV="1">
            <a:off x="5372100" y="3649663"/>
            <a:ext cx="1957388" cy="1147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90" name="Line 23"/>
          <p:cNvSpPr>
            <a:spLocks noChangeShapeType="1"/>
          </p:cNvSpPr>
          <p:nvPr/>
        </p:nvSpPr>
        <p:spPr bwMode="auto">
          <a:xfrm flipH="1">
            <a:off x="5180014" y="2322513"/>
            <a:ext cx="1609725"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91" name="Line 24"/>
          <p:cNvSpPr>
            <a:spLocks noChangeShapeType="1"/>
          </p:cNvSpPr>
          <p:nvPr/>
        </p:nvSpPr>
        <p:spPr bwMode="auto">
          <a:xfrm>
            <a:off x="2678113" y="2557464"/>
            <a:ext cx="1905000" cy="701675"/>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32792" name="Text Box 25"/>
          <p:cNvSpPr txBox="1">
            <a:spLocks noChangeArrowheads="1"/>
          </p:cNvSpPr>
          <p:nvPr/>
        </p:nvSpPr>
        <p:spPr bwMode="auto">
          <a:xfrm>
            <a:off x="6880226" y="2003425"/>
            <a:ext cx="430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800">
                <a:solidFill>
                  <a:srgbClr val="000000"/>
                </a:solidFill>
                <a:sym typeface="Arial" charset="0"/>
              </a:rPr>
              <a:t>A</a:t>
            </a:r>
          </a:p>
        </p:txBody>
      </p:sp>
      <p:sp>
        <p:nvSpPr>
          <p:cNvPr id="32793" name="Text Box 26"/>
          <p:cNvSpPr txBox="1">
            <a:spLocks noChangeArrowheads="1"/>
          </p:cNvSpPr>
          <p:nvPr/>
        </p:nvSpPr>
        <p:spPr bwMode="auto">
          <a:xfrm>
            <a:off x="7300914" y="4752975"/>
            <a:ext cx="287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C</a:t>
            </a:r>
          </a:p>
        </p:txBody>
      </p:sp>
      <p:sp>
        <p:nvSpPr>
          <p:cNvPr id="32794" name="Text Box 27"/>
          <p:cNvSpPr txBox="1">
            <a:spLocks noChangeArrowheads="1"/>
          </p:cNvSpPr>
          <p:nvPr/>
        </p:nvSpPr>
        <p:spPr bwMode="auto">
          <a:xfrm>
            <a:off x="2846388" y="4972051"/>
            <a:ext cx="258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B</a:t>
            </a:r>
          </a:p>
        </p:txBody>
      </p:sp>
      <p:sp>
        <p:nvSpPr>
          <p:cNvPr id="32795" name="Text Box 28"/>
          <p:cNvSpPr txBox="1">
            <a:spLocks noChangeArrowheads="1"/>
          </p:cNvSpPr>
          <p:nvPr/>
        </p:nvSpPr>
        <p:spPr bwMode="auto">
          <a:xfrm rot="1203491">
            <a:off x="2555875" y="2608264"/>
            <a:ext cx="2279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1: Where can we find data?</a:t>
            </a:r>
          </a:p>
        </p:txBody>
      </p:sp>
      <p:sp>
        <p:nvSpPr>
          <p:cNvPr id="32796" name="Line 29"/>
          <p:cNvSpPr>
            <a:spLocks noChangeShapeType="1"/>
          </p:cNvSpPr>
          <p:nvPr/>
        </p:nvSpPr>
        <p:spPr bwMode="auto">
          <a:xfrm flipH="1" flipV="1">
            <a:off x="2587625" y="2649539"/>
            <a:ext cx="1843088" cy="687387"/>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32797" name="Line 30"/>
          <p:cNvSpPr>
            <a:spLocks noChangeShapeType="1"/>
          </p:cNvSpPr>
          <p:nvPr/>
        </p:nvSpPr>
        <p:spPr bwMode="auto">
          <a:xfrm>
            <a:off x="2489201" y="2254251"/>
            <a:ext cx="4187825" cy="17463"/>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798" name="Line 31"/>
          <p:cNvSpPr>
            <a:spLocks noChangeShapeType="1"/>
          </p:cNvSpPr>
          <p:nvPr/>
        </p:nvSpPr>
        <p:spPr bwMode="auto">
          <a:xfrm>
            <a:off x="2378076" y="2816225"/>
            <a:ext cx="4879975" cy="198120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799" name="Line 32"/>
          <p:cNvSpPr>
            <a:spLocks noChangeShapeType="1"/>
          </p:cNvSpPr>
          <p:nvPr/>
        </p:nvSpPr>
        <p:spPr bwMode="auto">
          <a:xfrm>
            <a:off x="7704138" y="4979989"/>
            <a:ext cx="538162" cy="47625"/>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800" name="Line 33"/>
          <p:cNvSpPr>
            <a:spLocks noChangeShapeType="1"/>
          </p:cNvSpPr>
          <p:nvPr/>
        </p:nvSpPr>
        <p:spPr bwMode="auto">
          <a:xfrm>
            <a:off x="7302500" y="2225675"/>
            <a:ext cx="977900" cy="96838"/>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801" name="Text Box 35"/>
          <p:cNvSpPr txBox="1">
            <a:spLocks noChangeArrowheads="1"/>
          </p:cNvSpPr>
          <p:nvPr/>
        </p:nvSpPr>
        <p:spPr bwMode="auto">
          <a:xfrm>
            <a:off x="3303588" y="1946275"/>
            <a:ext cx="2520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200" b="1">
                <a:solidFill>
                  <a:srgbClr val="000000"/>
                </a:solidFill>
                <a:sym typeface="Arial" charset="0"/>
              </a:rPr>
              <a:t>3. Retrieve data from hub A</a:t>
            </a:r>
          </a:p>
        </p:txBody>
      </p:sp>
      <p:sp>
        <p:nvSpPr>
          <p:cNvPr id="32802" name="Text Box 36"/>
          <p:cNvSpPr txBox="1">
            <a:spLocks noChangeArrowheads="1"/>
          </p:cNvSpPr>
          <p:nvPr/>
        </p:nvSpPr>
        <p:spPr bwMode="auto">
          <a:xfrm rot="1389709">
            <a:off x="4398964" y="4187826"/>
            <a:ext cx="2295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3: Retrieve data from hub C</a:t>
            </a:r>
          </a:p>
        </p:txBody>
      </p:sp>
      <p:sp>
        <p:nvSpPr>
          <p:cNvPr id="32803" name="Text Box 39"/>
          <p:cNvSpPr txBox="1">
            <a:spLocks noChangeArrowheads="1"/>
          </p:cNvSpPr>
          <p:nvPr/>
        </p:nvSpPr>
        <p:spPr bwMode="auto">
          <a:xfrm>
            <a:off x="1441450" y="3509963"/>
            <a:ext cx="95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     4:</a:t>
            </a:r>
            <a:br>
              <a:rPr lang="en-US" altLang="en-US" sz="1200" b="1">
                <a:solidFill>
                  <a:srgbClr val="000000"/>
                </a:solidFill>
                <a:sym typeface="Arial" charset="0"/>
              </a:rPr>
            </a:br>
            <a:r>
              <a:rPr lang="en-US" altLang="en-US" sz="1200" b="1">
                <a:solidFill>
                  <a:srgbClr val="000000"/>
                </a:solidFill>
                <a:sym typeface="Arial" charset="0"/>
              </a:rPr>
              <a:t>All data available</a:t>
            </a:r>
          </a:p>
        </p:txBody>
      </p:sp>
      <p:sp>
        <p:nvSpPr>
          <p:cNvPr id="32804" name="Text Box 42"/>
          <p:cNvSpPr txBox="1">
            <a:spLocks noChangeArrowheads="1"/>
          </p:cNvSpPr>
          <p:nvPr/>
        </p:nvSpPr>
        <p:spPr bwMode="auto">
          <a:xfrm rot="1314741">
            <a:off x="2754313" y="3152775"/>
            <a:ext cx="2089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990033"/>
                </a:solidFill>
                <a:sym typeface="Arial" charset="0"/>
              </a:rPr>
              <a:t>2: In hub A and C</a:t>
            </a:r>
          </a:p>
        </p:txBody>
      </p:sp>
      <p:sp>
        <p:nvSpPr>
          <p:cNvPr id="32805" name="Line 34"/>
          <p:cNvSpPr>
            <a:spLocks noChangeShapeType="1"/>
          </p:cNvSpPr>
          <p:nvPr/>
        </p:nvSpPr>
        <p:spPr bwMode="auto">
          <a:xfrm flipH="1" flipV="1">
            <a:off x="7170739" y="2432051"/>
            <a:ext cx="327025" cy="836613"/>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pic>
        <p:nvPicPr>
          <p:cNvPr id="32806" name="Picture 5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1884363"/>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6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8864" y="2157413"/>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8" name="Picture 8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42300" y="2141539"/>
            <a:ext cx="8001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9" name="Picture 8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1664" y="4673600"/>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0" name="Picture 8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2276" y="132556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1" name="Picture 8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1714" y="151288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2" name="Picture 8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7801" y="250031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3" name="Picture 8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8114" y="250348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4" name="Picture 8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86701" y="1562101"/>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5" name="Picture 9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62814" y="38147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6" name="Picture 9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72413" y="4156076"/>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7" name="Picture 9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21651" y="5235576"/>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8" name="Picture 9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07213" y="5235576"/>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9" name="Picture 9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80151" y="4676776"/>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0" name="Picture 9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95538" y="5414963"/>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1" name="Picture 9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44876" y="5318126"/>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2" name="Picture 9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19501" y="4706939"/>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3" name="Picture 9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00351" y="40306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4" name="Picture 9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47851" y="480853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5" name="Picture 10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69164" y="3151189"/>
            <a:ext cx="8016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6"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38688" y="2820988"/>
            <a:ext cx="63341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nl-BE" dirty="0">
                <a:solidFill>
                  <a:srgbClr val="77C9F2"/>
                </a:solidFill>
                <a:latin typeface="+mj-lt"/>
              </a:rPr>
              <a:t>Hubs &amp; </a:t>
            </a:r>
            <a:r>
              <a:rPr lang="nl-BE" dirty="0" err="1" smtClean="0">
                <a:solidFill>
                  <a:srgbClr val="77C9F2"/>
                </a:solidFill>
                <a:latin typeface="+mj-lt"/>
              </a:rPr>
              <a:t>metahub</a:t>
            </a:r>
            <a:endParaRPr lang="fr-BE" dirty="0">
              <a:solidFill>
                <a:srgbClr val="77C9F2"/>
              </a:solidFill>
              <a:latin typeface="+mj-lt"/>
            </a:endParaRPr>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8</a:t>
            </a:fld>
            <a:r>
              <a:rPr lang="fr-BE" smtClean="0"/>
              <a:t> </a:t>
            </a:r>
            <a:endParaRPr lang="fr-BE" dirty="0"/>
          </a:p>
        </p:txBody>
      </p:sp>
    </p:spTree>
    <p:extLst>
      <p:ext uri="{BB962C8B-B14F-4D97-AF65-F5344CB8AC3E}">
        <p14:creationId xmlns:p14="http://schemas.microsoft.com/office/powerpoint/2010/main" val="195870238"/>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323" y="989799"/>
            <a:ext cx="720080" cy="720080"/>
          </a:xfrm>
          <a:prstGeom prst="rect">
            <a:avLst/>
          </a:prstGeom>
        </p:spPr>
      </p:pic>
      <p:sp>
        <p:nvSpPr>
          <p:cNvPr id="33794" name="Oval 3"/>
          <p:cNvSpPr>
            <a:spLocks noChangeArrowheads="1"/>
          </p:cNvSpPr>
          <p:nvPr/>
        </p:nvSpPr>
        <p:spPr bwMode="auto">
          <a:xfrm>
            <a:off x="7038975" y="2159000"/>
            <a:ext cx="433388"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795" name="Line 4"/>
          <p:cNvSpPr>
            <a:spLocks noChangeShapeType="1"/>
          </p:cNvSpPr>
          <p:nvPr/>
        </p:nvSpPr>
        <p:spPr bwMode="auto">
          <a:xfrm>
            <a:off x="6462713" y="2232026"/>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6" name="Line 5"/>
          <p:cNvSpPr>
            <a:spLocks noChangeShapeType="1"/>
          </p:cNvSpPr>
          <p:nvPr/>
        </p:nvSpPr>
        <p:spPr bwMode="auto">
          <a:xfrm flipH="1">
            <a:off x="7038975" y="2590801"/>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7" name="Line 6"/>
          <p:cNvSpPr>
            <a:spLocks noChangeShapeType="1"/>
          </p:cNvSpPr>
          <p:nvPr/>
        </p:nvSpPr>
        <p:spPr bwMode="auto">
          <a:xfrm>
            <a:off x="7400926" y="2519364"/>
            <a:ext cx="576263"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8" name="Line 7"/>
          <p:cNvSpPr>
            <a:spLocks noChangeShapeType="1"/>
          </p:cNvSpPr>
          <p:nvPr/>
        </p:nvSpPr>
        <p:spPr bwMode="auto">
          <a:xfrm flipV="1">
            <a:off x="7472364" y="2020889"/>
            <a:ext cx="636587"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9" name="Line 8"/>
          <p:cNvSpPr>
            <a:spLocks noChangeShapeType="1"/>
          </p:cNvSpPr>
          <p:nvPr/>
        </p:nvSpPr>
        <p:spPr bwMode="auto">
          <a:xfrm flipH="1" flipV="1">
            <a:off x="7185025" y="1916114"/>
            <a:ext cx="71438" cy="242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0" name="Oval 9"/>
          <p:cNvSpPr>
            <a:spLocks noChangeArrowheads="1"/>
          </p:cNvSpPr>
          <p:nvPr/>
        </p:nvSpPr>
        <p:spPr bwMode="auto">
          <a:xfrm>
            <a:off x="7258051" y="4725988"/>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801" name="Line 10"/>
          <p:cNvSpPr>
            <a:spLocks noChangeShapeType="1"/>
          </p:cNvSpPr>
          <p:nvPr/>
        </p:nvSpPr>
        <p:spPr bwMode="auto">
          <a:xfrm>
            <a:off x="6672264" y="4913314"/>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2" name="Line 11"/>
          <p:cNvSpPr>
            <a:spLocks noChangeShapeType="1"/>
          </p:cNvSpPr>
          <p:nvPr/>
        </p:nvSpPr>
        <p:spPr bwMode="auto">
          <a:xfrm flipH="1">
            <a:off x="7258051" y="5157788"/>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3" name="Line 12"/>
          <p:cNvSpPr>
            <a:spLocks noChangeShapeType="1"/>
          </p:cNvSpPr>
          <p:nvPr/>
        </p:nvSpPr>
        <p:spPr bwMode="auto">
          <a:xfrm>
            <a:off x="7616826" y="5086350"/>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4" name="Line 13"/>
          <p:cNvSpPr>
            <a:spLocks noChangeShapeType="1"/>
          </p:cNvSpPr>
          <p:nvPr/>
        </p:nvSpPr>
        <p:spPr bwMode="auto">
          <a:xfrm flipV="1">
            <a:off x="7688263" y="4654550"/>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5" name="Line 14"/>
          <p:cNvSpPr>
            <a:spLocks noChangeShapeType="1"/>
          </p:cNvSpPr>
          <p:nvPr/>
        </p:nvSpPr>
        <p:spPr bwMode="auto">
          <a:xfrm flipV="1">
            <a:off x="7472363" y="42941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6" name="Oval 15"/>
          <p:cNvSpPr>
            <a:spLocks noChangeArrowheads="1"/>
          </p:cNvSpPr>
          <p:nvPr/>
        </p:nvSpPr>
        <p:spPr bwMode="auto">
          <a:xfrm>
            <a:off x="3378200" y="5143500"/>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807" name="Line 16"/>
          <p:cNvSpPr>
            <a:spLocks noChangeShapeType="1"/>
          </p:cNvSpPr>
          <p:nvPr/>
        </p:nvSpPr>
        <p:spPr bwMode="auto">
          <a:xfrm>
            <a:off x="2801938" y="5216526"/>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8" name="Line 17"/>
          <p:cNvSpPr>
            <a:spLocks noChangeShapeType="1"/>
          </p:cNvSpPr>
          <p:nvPr/>
        </p:nvSpPr>
        <p:spPr bwMode="auto">
          <a:xfrm flipH="1">
            <a:off x="3330576" y="5527676"/>
            <a:ext cx="144463"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9" name="Line 18"/>
          <p:cNvSpPr>
            <a:spLocks noChangeShapeType="1"/>
          </p:cNvSpPr>
          <p:nvPr/>
        </p:nvSpPr>
        <p:spPr bwMode="auto">
          <a:xfrm>
            <a:off x="3729039" y="5532438"/>
            <a:ext cx="357187" cy="322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0" name="Line 19"/>
          <p:cNvSpPr>
            <a:spLocks noChangeShapeType="1"/>
          </p:cNvSpPr>
          <p:nvPr/>
        </p:nvSpPr>
        <p:spPr bwMode="auto">
          <a:xfrm flipV="1">
            <a:off x="3829050" y="5262564"/>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1" name="Line 20"/>
          <p:cNvSpPr>
            <a:spLocks noChangeShapeType="1"/>
          </p:cNvSpPr>
          <p:nvPr/>
        </p:nvSpPr>
        <p:spPr bwMode="auto">
          <a:xfrm flipV="1">
            <a:off x="3594100" y="4711700"/>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2" name="Line 21"/>
          <p:cNvSpPr>
            <a:spLocks noChangeShapeType="1"/>
          </p:cNvSpPr>
          <p:nvPr/>
        </p:nvSpPr>
        <p:spPr bwMode="auto">
          <a:xfrm flipV="1">
            <a:off x="3741738" y="3735388"/>
            <a:ext cx="1200150" cy="1479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3" name="Line 22"/>
          <p:cNvSpPr>
            <a:spLocks noChangeShapeType="1"/>
          </p:cNvSpPr>
          <p:nvPr/>
        </p:nvSpPr>
        <p:spPr bwMode="auto">
          <a:xfrm flipH="1" flipV="1">
            <a:off x="5457826" y="3557589"/>
            <a:ext cx="1871663" cy="1239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4" name="Line 23"/>
          <p:cNvSpPr>
            <a:spLocks noChangeShapeType="1"/>
          </p:cNvSpPr>
          <p:nvPr/>
        </p:nvSpPr>
        <p:spPr bwMode="auto">
          <a:xfrm flipH="1">
            <a:off x="5389564" y="2481263"/>
            <a:ext cx="1658937" cy="698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5" name="Text Box 25"/>
          <p:cNvSpPr txBox="1">
            <a:spLocks noChangeArrowheads="1"/>
          </p:cNvSpPr>
          <p:nvPr/>
        </p:nvSpPr>
        <p:spPr bwMode="auto">
          <a:xfrm>
            <a:off x="7037388" y="2168525"/>
            <a:ext cx="430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800">
                <a:solidFill>
                  <a:srgbClr val="000000"/>
                </a:solidFill>
                <a:sym typeface="Arial" charset="0"/>
              </a:rPr>
              <a:t>A</a:t>
            </a:r>
          </a:p>
        </p:txBody>
      </p:sp>
      <p:sp>
        <p:nvSpPr>
          <p:cNvPr id="33816" name="Text Box 26"/>
          <p:cNvSpPr txBox="1">
            <a:spLocks noChangeArrowheads="1"/>
          </p:cNvSpPr>
          <p:nvPr/>
        </p:nvSpPr>
        <p:spPr bwMode="auto">
          <a:xfrm>
            <a:off x="7300914" y="4752975"/>
            <a:ext cx="287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C</a:t>
            </a:r>
          </a:p>
        </p:txBody>
      </p:sp>
      <p:sp>
        <p:nvSpPr>
          <p:cNvPr id="33817" name="Text Box 27"/>
          <p:cNvSpPr txBox="1">
            <a:spLocks noChangeArrowheads="1"/>
          </p:cNvSpPr>
          <p:nvPr/>
        </p:nvSpPr>
        <p:spPr bwMode="auto">
          <a:xfrm>
            <a:off x="3433763" y="5173664"/>
            <a:ext cx="258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B</a:t>
            </a:r>
          </a:p>
        </p:txBody>
      </p:sp>
      <p:cxnSp>
        <p:nvCxnSpPr>
          <p:cNvPr id="33818" name="Straight Connector 2"/>
          <p:cNvCxnSpPr>
            <a:cxnSpLocks noChangeShapeType="1"/>
          </p:cNvCxnSpPr>
          <p:nvPr/>
        </p:nvCxnSpPr>
        <p:spPr bwMode="auto">
          <a:xfrm>
            <a:off x="2801938" y="4113214"/>
            <a:ext cx="665162" cy="11017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3819" name="TextBox 74"/>
          <p:cNvSpPr txBox="1">
            <a:spLocks noChangeArrowheads="1"/>
          </p:cNvSpPr>
          <p:nvPr/>
        </p:nvSpPr>
        <p:spPr bwMode="auto">
          <a:xfrm>
            <a:off x="2178051" y="3362326"/>
            <a:ext cx="1357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en-US" altLang="en-US" sz="2000" b="1">
                <a:solidFill>
                  <a:srgbClr val="00B0F0"/>
                </a:solidFill>
                <a:latin typeface="Consolas" pitchFamily="49" charset="0"/>
              </a:rPr>
              <a:t>InterMed</a:t>
            </a:r>
          </a:p>
          <a:p>
            <a:pPr algn="ctr" eaLnBrk="0" hangingPunct="0">
              <a:buSzPct val="100000"/>
            </a:pPr>
            <a:r>
              <a:rPr lang="en-US" altLang="en-US" sz="2000" b="1">
                <a:solidFill>
                  <a:srgbClr val="00B0F0"/>
                </a:solidFill>
                <a:latin typeface="Consolas" pitchFamily="49" charset="0"/>
              </a:rPr>
              <a:t>BruSafe</a:t>
            </a:r>
          </a:p>
        </p:txBody>
      </p:sp>
      <p:cxnSp>
        <p:nvCxnSpPr>
          <p:cNvPr id="33820" name="Straight Connector 11"/>
          <p:cNvCxnSpPr>
            <a:cxnSpLocks noChangeShapeType="1"/>
          </p:cNvCxnSpPr>
          <p:nvPr/>
        </p:nvCxnSpPr>
        <p:spPr bwMode="auto">
          <a:xfrm>
            <a:off x="1409701" y="2986088"/>
            <a:ext cx="569913" cy="57150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1" name="Straight Connector 13"/>
          <p:cNvCxnSpPr>
            <a:cxnSpLocks noChangeShapeType="1"/>
          </p:cNvCxnSpPr>
          <p:nvPr/>
        </p:nvCxnSpPr>
        <p:spPr bwMode="auto">
          <a:xfrm>
            <a:off x="1371600" y="3689350"/>
            <a:ext cx="4445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2" name="Straight Connector 15"/>
          <p:cNvCxnSpPr>
            <a:cxnSpLocks noChangeShapeType="1"/>
          </p:cNvCxnSpPr>
          <p:nvPr/>
        </p:nvCxnSpPr>
        <p:spPr bwMode="auto">
          <a:xfrm flipV="1">
            <a:off x="1371601" y="3911601"/>
            <a:ext cx="752475" cy="4603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3" name="Straight Connector 17"/>
          <p:cNvCxnSpPr>
            <a:cxnSpLocks noChangeShapeType="1"/>
          </p:cNvCxnSpPr>
          <p:nvPr/>
        </p:nvCxnSpPr>
        <p:spPr bwMode="auto">
          <a:xfrm flipV="1">
            <a:off x="2801939" y="1933575"/>
            <a:ext cx="504329" cy="26193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4" name="Straight Connector 19"/>
          <p:cNvCxnSpPr>
            <a:cxnSpLocks noChangeShapeType="1"/>
            <a:stCxn id="33829" idx="0"/>
          </p:cNvCxnSpPr>
          <p:nvPr/>
        </p:nvCxnSpPr>
        <p:spPr bwMode="auto">
          <a:xfrm flipH="1" flipV="1">
            <a:off x="3433764" y="2037556"/>
            <a:ext cx="263823" cy="610394"/>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5" name="Straight Connector 21"/>
          <p:cNvCxnSpPr>
            <a:cxnSpLocks noChangeShapeType="1"/>
            <a:stCxn id="33828" idx="3"/>
          </p:cNvCxnSpPr>
          <p:nvPr/>
        </p:nvCxnSpPr>
        <p:spPr bwMode="auto">
          <a:xfrm flipV="1">
            <a:off x="2519363" y="1846262"/>
            <a:ext cx="615156" cy="17462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73788" name="Line 60"/>
          <p:cNvSpPr>
            <a:spLocks noChangeShapeType="1"/>
          </p:cNvSpPr>
          <p:nvPr/>
        </p:nvSpPr>
        <p:spPr bwMode="auto">
          <a:xfrm>
            <a:off x="4333876" y="2265363"/>
            <a:ext cx="436563" cy="508000"/>
          </a:xfrm>
          <a:prstGeom prst="line">
            <a:avLst/>
          </a:prstGeom>
          <a:noFill/>
          <a:ln w="12700">
            <a:solidFill>
              <a:schemeClr val="tx1"/>
            </a:solidFill>
            <a:round/>
            <a:headEnd/>
            <a:tailEnd/>
          </a:ln>
          <a:effectLst>
            <a:prstShdw prst="shdw18" dist="17961" dir="13500000">
              <a:schemeClr val="tx1">
                <a:gamma/>
                <a:shade val="60000"/>
                <a:invGamma/>
              </a:schemeClr>
            </a:prstShdw>
          </a:effectLst>
        </p:spPr>
        <p:txBody>
          <a:bodyPr anchor="ctr">
            <a:spAutoFit/>
          </a:bodyPr>
          <a:lstStyle/>
          <a:p>
            <a:pPr>
              <a:defRPr/>
            </a:pPr>
            <a:endParaRPr lang="nl-BE"/>
          </a:p>
        </p:txBody>
      </p:sp>
      <p:pic>
        <p:nvPicPr>
          <p:cNvPr id="3382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3263" y="1603376"/>
            <a:ext cx="19621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89113" y="1655763"/>
            <a:ext cx="7302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06268" y="2647950"/>
            <a:ext cx="78263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0" name="Picture 5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2647" y="2305845"/>
            <a:ext cx="912812"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1" name="Picture 5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3601" y="3990976"/>
            <a:ext cx="91281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2" name="Picture 6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3600" y="3278188"/>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3"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4713" y="2571751"/>
            <a:ext cx="9144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4" name="Picture 6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49626" y="4181476"/>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5" name="Picture 8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65376" y="50053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6" name="Picture 8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00376" y="5575301"/>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7" name="Picture 8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73513" y="5500688"/>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8" name="Picture 8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33864" y="4908551"/>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9" name="Picture 8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5226" y="165576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0" name="Picture 8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73888" y="133985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1" name="Picture 8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48626" y="16652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2" name="Picture 9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04163" y="266700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3" name="Picture 9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19876" y="2673351"/>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Picture 9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21651" y="5200651"/>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5" name="Picture 9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75601" y="4338639"/>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6" name="Picture 9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65988" y="382905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Picture 9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62688" y="4732339"/>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Picture 9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07213" y="5235576"/>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87888" y="2752725"/>
            <a:ext cx="692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nl-BE" dirty="0" smtClean="0">
                <a:latin typeface="+mj-lt"/>
              </a:rPr>
              <a:t>Gezondheids</a:t>
            </a:r>
            <a:r>
              <a:rPr lang="nl-BE" dirty="0" smtClean="0">
                <a:solidFill>
                  <a:srgbClr val="77C9F2"/>
                </a:solidFill>
                <a:latin typeface="+mj-lt"/>
              </a:rPr>
              <a:t>kluizen</a:t>
            </a:r>
            <a:endParaRPr lang="fr-BE" dirty="0">
              <a:solidFill>
                <a:srgbClr val="77C9F2"/>
              </a:solidFill>
              <a:latin typeface="+mj-lt"/>
            </a:endParaRPr>
          </a:p>
        </p:txBody>
      </p:sp>
      <p:cxnSp>
        <p:nvCxnSpPr>
          <p:cNvPr id="67" name="Straight Connector 21"/>
          <p:cNvCxnSpPr>
            <a:cxnSpLocks noChangeShapeType="1"/>
            <a:stCxn id="61" idx="3"/>
          </p:cNvCxnSpPr>
          <p:nvPr/>
        </p:nvCxnSpPr>
        <p:spPr bwMode="auto">
          <a:xfrm>
            <a:off x="2879403" y="1349839"/>
            <a:ext cx="255116" cy="25353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9</a:t>
            </a:fld>
            <a:r>
              <a:rPr lang="fr-BE" smtClean="0"/>
              <a:t> </a:t>
            </a:r>
            <a:endParaRPr lang="fr-BE" dirty="0"/>
          </a:p>
        </p:txBody>
      </p:sp>
    </p:spTree>
    <p:extLst>
      <p:ext uri="{BB962C8B-B14F-4D97-AF65-F5344CB8AC3E}">
        <p14:creationId xmlns:p14="http://schemas.microsoft.com/office/powerpoint/2010/main" val="1963626223"/>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1060</TotalTime>
  <Words>3179</Words>
  <Application>Microsoft Office PowerPoint</Application>
  <PresentationFormat>A4 Paper (210x297 mm)</PresentationFormat>
  <Paragraphs>483</Paragraphs>
  <Slides>58</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58</vt:i4>
      </vt:variant>
    </vt:vector>
  </HeadingPairs>
  <TitlesOfParts>
    <vt:vector size="67" baseType="lpstr">
      <vt:lpstr>Arial</vt:lpstr>
      <vt:lpstr>Calibri</vt:lpstr>
      <vt:lpstr>Consolas</vt:lpstr>
      <vt:lpstr>Gill Sans</vt:lpstr>
      <vt:lpstr>Gill Sans Light</vt:lpstr>
      <vt:lpstr>Times New Roman</vt:lpstr>
      <vt:lpstr>Wingdings</vt:lpstr>
      <vt:lpstr>1_Custom Design</vt:lpstr>
      <vt:lpstr>2_Custom Design</vt:lpstr>
      <vt:lpstr>Wat is er gerealiseerd van de roadmap eGezondheid 2.0 ?</vt:lpstr>
      <vt:lpstr>Roadmap eGezondheid 2.0</vt:lpstr>
      <vt:lpstr>Roadmap 2.0: zorgverstrekkers</vt:lpstr>
      <vt:lpstr>EMD-structuur</vt:lpstr>
      <vt:lpstr>SumEHR</vt:lpstr>
      <vt:lpstr>Roadmap 2.0: zorgverstrekkers</vt:lpstr>
      <vt:lpstr>Hubs &amp; metahub</vt:lpstr>
      <vt:lpstr>Hubs &amp; metahub</vt:lpstr>
      <vt:lpstr>Gezondheidskluizen</vt:lpstr>
      <vt:lpstr>Gegevensdelingsakkoord</vt:lpstr>
      <vt:lpstr>Roadmap 2.0: zorgverstrekkers</vt:lpstr>
      <vt:lpstr>Ziekenhuizen: Belgian Meaningful Use Criteria</vt:lpstr>
      <vt:lpstr>Actie 2: ziekenhuis-EPD</vt:lpstr>
      <vt:lpstr>Roadmap 2.0: zorgverstrekkers</vt:lpstr>
      <vt:lpstr>Elektronisch voorschrift met Recip-e code</vt:lpstr>
      <vt:lpstr>Volledig elektronisch voorschrift</vt:lpstr>
      <vt:lpstr>Elektronisch geneesmiddelenvoorschrift</vt:lpstr>
      <vt:lpstr>Roadmap 2.0: zorgverstrekkers</vt:lpstr>
      <vt:lpstr>Roadmap 2.0: zorgverstrekkers</vt:lpstr>
      <vt:lpstr>Roadmap 2.0: zorgverstrekkers</vt:lpstr>
      <vt:lpstr>eHealthbox</vt:lpstr>
      <vt:lpstr>Roadmap 2.0: zorgverstrekkers</vt:lpstr>
      <vt:lpstr>Mobiele gezondheidsapps</vt:lpstr>
      <vt:lpstr>Mobiele gezondheidsapps - Validatiepiramide</vt:lpstr>
      <vt:lpstr>Roadmap 2.0: zorgverstrekkers</vt:lpstr>
      <vt:lpstr>Roadmap 2.0: zorgverstrekkers</vt:lpstr>
      <vt:lpstr>Roadmap 3.0: ziekenfondsen</vt:lpstr>
      <vt:lpstr>Roadmap 2.0: zorgverstrekkers</vt:lpstr>
      <vt:lpstr>UPPAD</vt:lpstr>
      <vt:lpstr>Roadmap 2.0: patiënten</vt:lpstr>
      <vt:lpstr>MijnGezondheid</vt:lpstr>
      <vt:lpstr>MijnGezondheid</vt:lpstr>
      <vt:lpstr>MijnGezondheid</vt:lpstr>
      <vt:lpstr>MijnGezondheid</vt:lpstr>
      <vt:lpstr>Authenticatiemiddelen</vt:lpstr>
      <vt:lpstr>Enkele cijfers</vt:lpstr>
      <vt:lpstr>Roadmap 2.0: patiënten</vt:lpstr>
      <vt:lpstr>Roadmap 2.0: patiënten</vt:lpstr>
      <vt:lpstr>Roadmap 2.0: patiënten</vt:lpstr>
      <vt:lpstr>Tussentijds besluit</vt:lpstr>
      <vt:lpstr>www.status.ehealth.fgov.be</vt:lpstr>
      <vt:lpstr>PowerPoint Presentation</vt:lpstr>
      <vt:lpstr>PowerPoint Presentation</vt:lpstr>
      <vt:lpstr>PowerPoint Presentation</vt:lpstr>
      <vt:lpstr>Roadmap 3.0 (2019-2021)</vt:lpstr>
      <vt:lpstr>Roadmap 3.0: 7 clusters</vt:lpstr>
      <vt:lpstr>Roadmap 3.0: 44 projecten</vt:lpstr>
      <vt:lpstr>Cluster 0 - Fundamenten (1/2)</vt:lpstr>
      <vt:lpstr>Cluster 0 - Fundamenten (2/2)</vt:lpstr>
      <vt:lpstr>Cluster 1 - Transversaal</vt:lpstr>
      <vt:lpstr>Cluster 2 - Ondersteuning</vt:lpstr>
      <vt:lpstr>Cluster 3 - Operational excellence (1/3)</vt:lpstr>
      <vt:lpstr>Cluster 3 - Operational excellence (2/3)</vt:lpstr>
      <vt:lpstr>Cluster 3 - Operational excellence (3/3)</vt:lpstr>
      <vt:lpstr>Cluster 4 - Zorgverleners en zorginstellingen (1/5)</vt:lpstr>
      <vt:lpstr>Cluster 4 - Zorgverleners en zorginstellingen (3/5)</vt:lpstr>
      <vt:lpstr>Cluster 4 - Zorgverleners en zorginstellingen (4/5)</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Sanne Miseur (KSZ-BCSS)</cp:lastModifiedBy>
  <cp:revision>130</cp:revision>
  <dcterms:created xsi:type="dcterms:W3CDTF">2017-09-11T11:22:14Z</dcterms:created>
  <dcterms:modified xsi:type="dcterms:W3CDTF">2019-05-10T09:59:50Z</dcterms:modified>
</cp:coreProperties>
</file>