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  <p:sldMasterId id="2147483907" r:id="rId2"/>
    <p:sldMasterId id="2147483917" r:id="rId3"/>
    <p:sldMasterId id="2147483926" r:id="rId4"/>
  </p:sldMasterIdLst>
  <p:notesMasterIdLst>
    <p:notesMasterId r:id="rId72"/>
  </p:notesMasterIdLst>
  <p:sldIdLst>
    <p:sldId id="575" r:id="rId5"/>
    <p:sldId id="654" r:id="rId6"/>
    <p:sldId id="655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709" r:id="rId22"/>
    <p:sldId id="710" r:id="rId23"/>
    <p:sldId id="711" r:id="rId24"/>
    <p:sldId id="713" r:id="rId25"/>
    <p:sldId id="714" r:id="rId26"/>
    <p:sldId id="715" r:id="rId27"/>
    <p:sldId id="675" r:id="rId28"/>
    <p:sldId id="720" r:id="rId29"/>
    <p:sldId id="721" r:id="rId30"/>
    <p:sldId id="716" r:id="rId31"/>
    <p:sldId id="692" r:id="rId32"/>
    <p:sldId id="706" r:id="rId33"/>
    <p:sldId id="693" r:id="rId34"/>
    <p:sldId id="717" r:id="rId35"/>
    <p:sldId id="694" r:id="rId36"/>
    <p:sldId id="695" r:id="rId37"/>
    <p:sldId id="696" r:id="rId38"/>
    <p:sldId id="697" r:id="rId39"/>
    <p:sldId id="698" r:id="rId40"/>
    <p:sldId id="699" r:id="rId41"/>
    <p:sldId id="700" r:id="rId42"/>
    <p:sldId id="679" r:id="rId43"/>
    <p:sldId id="680" r:id="rId44"/>
    <p:sldId id="681" r:id="rId45"/>
    <p:sldId id="682" r:id="rId46"/>
    <p:sldId id="684" r:id="rId47"/>
    <p:sldId id="685" r:id="rId48"/>
    <p:sldId id="701" r:id="rId49"/>
    <p:sldId id="702" r:id="rId50"/>
    <p:sldId id="703" r:id="rId51"/>
    <p:sldId id="704" r:id="rId52"/>
    <p:sldId id="686" r:id="rId53"/>
    <p:sldId id="687" r:id="rId54"/>
    <p:sldId id="688" r:id="rId55"/>
    <p:sldId id="689" r:id="rId56"/>
    <p:sldId id="690" r:id="rId57"/>
    <p:sldId id="691" r:id="rId58"/>
    <p:sldId id="556" r:id="rId59"/>
    <p:sldId id="557" r:id="rId60"/>
    <p:sldId id="560" r:id="rId61"/>
    <p:sldId id="580" r:id="rId62"/>
    <p:sldId id="581" r:id="rId63"/>
    <p:sldId id="561" r:id="rId64"/>
    <p:sldId id="582" r:id="rId65"/>
    <p:sldId id="562" r:id="rId66"/>
    <p:sldId id="607" r:id="rId67"/>
    <p:sldId id="608" r:id="rId68"/>
    <p:sldId id="609" r:id="rId69"/>
    <p:sldId id="718" r:id="rId70"/>
    <p:sldId id="573" r:id="rId7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404" autoAdjust="0"/>
  </p:normalViewPr>
  <p:slideViewPr>
    <p:cSldViewPr>
      <p:cViewPr varScale="1">
        <p:scale>
          <a:sx n="124" d="100"/>
          <a:sy n="124" d="100"/>
        </p:scale>
        <p:origin x="8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Budgets </a:t>
            </a:r>
            <a:r>
              <a:rPr lang="en-US" sz="2000" b="1" dirty="0"/>
              <a:t>in %</a:t>
            </a:r>
          </a:p>
        </c:rich>
      </c:tx>
      <c:layout>
        <c:manualLayout>
          <c:xMode val="edge"/>
          <c:yMode val="edge"/>
          <c:x val="0.3480446494815756"/>
          <c:y val="1.9912662033967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'Verdeling High Level'!$A$94</c:f>
              <c:strCache>
                <c:ptCount val="1"/>
                <c:pt idx="0">
                  <c:v>Sokkel per Ziekenhuis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Level'!$B$94:$E$94</c:f>
              <c:numCache>
                <c:formatCode>0%</c:formatCode>
                <c:ptCount val="4"/>
                <c:pt idx="0">
                  <c:v>0.2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6-4E03-883C-B1372D3511EB}"/>
            </c:ext>
          </c:extLst>
        </c:ser>
        <c:ser>
          <c:idx val="1"/>
          <c:order val="1"/>
          <c:tx>
            <c:strRef>
              <c:f>'Verdeling High Level'!$A$95</c:f>
              <c:strCache>
                <c:ptCount val="1"/>
                <c:pt idx="0">
                  <c:v>Sokkel per Bed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Level'!$B$95:$E$95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6-4E03-883C-B1372D3511EB}"/>
            </c:ext>
          </c:extLst>
        </c:ser>
        <c:ser>
          <c:idx val="2"/>
          <c:order val="2"/>
          <c:tx>
            <c:strRef>
              <c:f>'Verdeling High Level'!$A$96</c:f>
              <c:strCache>
                <c:ptCount val="1"/>
                <c:pt idx="0">
                  <c:v>Budget Accelerator</c:v>
                </c:pt>
              </c:strCache>
            </c:strRef>
          </c:tx>
          <c:spPr>
            <a:solidFill>
              <a:srgbClr val="77C9F2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Level'!$B$96:$E$96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0.59999999999999987</c:v>
                </c:pt>
                <c:pt idx="2">
                  <c:v>0.7</c:v>
                </c:pt>
                <c:pt idx="3">
                  <c:v>0.79999999999999993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6-4E03-883C-B1372D3511EB}"/>
            </c:ext>
          </c:extLst>
        </c:ser>
        <c:ser>
          <c:idx val="3"/>
          <c:order val="3"/>
          <c:tx>
            <c:strRef>
              <c:f>'Verdeling High Level'!$A$97</c:f>
              <c:strCache>
                <c:ptCount val="1"/>
                <c:pt idx="0">
                  <c:v>Budget Early Adopters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Level'!$B$97:$E$97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6-4E03-883C-B1372D35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334168"/>
        <c:axId val="241334560"/>
      </c:barChart>
      <c:catAx>
        <c:axId val="24133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1334560"/>
        <c:crosses val="autoZero"/>
        <c:auto val="1"/>
        <c:lblAlgn val="ctr"/>
        <c:lblOffset val="100"/>
        <c:noMultiLvlLbl val="0"/>
      </c:catAx>
      <c:valAx>
        <c:axId val="2413345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133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nl-BE" dirty="0" err="1" smtClean="0"/>
            <a:t>Coordination</a:t>
          </a:r>
          <a:r>
            <a:rPr lang="nl-BE" dirty="0" smtClean="0"/>
            <a:t> of digital </a:t>
          </a:r>
          <a:r>
            <a:rPr lang="nl-BE" dirty="0" err="1" smtClean="0"/>
            <a:t>subprocesses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nl-BE" dirty="0" smtClean="0"/>
            <a:t>Portal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nl-BE" dirty="0" err="1" smtClean="0"/>
            <a:t>Integrated</a:t>
          </a:r>
          <a:r>
            <a:rPr lang="nl-BE" dirty="0" smtClean="0"/>
            <a:t> user and </a:t>
          </a:r>
          <a:r>
            <a:rPr lang="nl-BE" dirty="0" err="1" smtClean="0"/>
            <a:t>access</a:t>
          </a:r>
          <a:r>
            <a:rPr lang="nl-BE" dirty="0" smtClean="0"/>
            <a:t> management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nl-BE" dirty="0" smtClean="0"/>
            <a:t>Management of </a:t>
          </a:r>
          <a:r>
            <a:rPr dirty="0" smtClean="0"/>
            <a:t>logs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nl-BE" dirty="0" smtClean="0"/>
            <a:t>System </a:t>
          </a:r>
          <a:r>
            <a:rPr lang="nl-BE" dirty="0" err="1" smtClean="0"/>
            <a:t>for</a:t>
          </a:r>
          <a:r>
            <a:rPr lang="nl-BE" dirty="0" smtClean="0"/>
            <a:t> </a:t>
          </a:r>
          <a:r>
            <a:rPr smtClean="0"/>
            <a:t>end-to-end </a:t>
          </a:r>
          <a:r>
            <a:rPr lang="nl-BE" dirty="0" err="1" smtClean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 dirty="0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Encryption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anonymization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BE" dirty="0" err="1" smtClean="0"/>
            <a:t>Consultation</a:t>
          </a:r>
          <a:r>
            <a:rPr lang="nl-BE" dirty="0" smtClean="0"/>
            <a:t> of the National Register and the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nl-BE" dirty="0" err="1" smtClean="0"/>
            <a:t>Reference</a:t>
          </a:r>
          <a:r>
            <a:rPr lang="nl-BE" dirty="0" smtClean="0"/>
            <a:t> directory </a:t>
          </a:r>
          <a:r>
            <a:rPr smtClean="0"/>
            <a:t>(metahub</a:t>
          </a:r>
          <a:r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E7AC688-5862-4ECA-BB84-2BCF9CF81B0B}" type="presOf" srcId="{426C232F-332D-4FF2-A820-7A068898BF0D}" destId="{A9AE0183-4578-4303-9373-BBB0DAF179FE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8C7E7725-A497-4037-A139-AF15D951AFA1}" type="presOf" srcId="{E7919EDD-7680-4985-B198-1CBB0F9E96AC}" destId="{7A8D609C-F894-4686-8594-F633FD78C20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A444DDB9-D35C-46F8-8488-C1F7197F9182}" type="presOf" srcId="{ADE4E262-EB9E-448C-8B46-6B6521E6B92F}" destId="{E0757731-3698-433B-8E7C-2EB749869931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F600289E-0336-42BD-B171-AB15BE7224AB}" type="presOf" srcId="{AE2357B3-F8D1-4E13-B807-E393E9FC5539}" destId="{DC5DD086-89E5-4CD9-B1D2-0E7FF2C522A2}" srcOrd="0" destOrd="0" presId="urn:microsoft.com/office/officeart/2008/layout/PictureStrips"/>
    <dgm:cxn modelId="{21C25C71-AB8B-4C20-85B5-C17B9B1E4033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CE02E497-0328-4585-B28E-BAC8C261DBD8}" type="presOf" srcId="{53250AAA-89D6-4377-B3C0-0E5BF972A3C0}" destId="{411BB13E-A3FD-42F9-8D3A-DD2DDC4A3516}" srcOrd="0" destOrd="0" presId="urn:microsoft.com/office/officeart/2008/layout/PictureStrips"/>
    <dgm:cxn modelId="{EB766CE6-1BA2-4197-BFB2-3221657CD480}" type="presOf" srcId="{F9B22A10-E2AD-420E-86FD-C6A619FB34C3}" destId="{610D24CD-EC64-4585-8806-7B24163BBCA5}" srcOrd="0" destOrd="0" presId="urn:microsoft.com/office/officeart/2008/layout/PictureStrips"/>
    <dgm:cxn modelId="{63B883BD-3681-41BA-A4CF-E7CC5E96466A}" type="presOf" srcId="{D1B0C0D0-7AB7-487B-ADF8-3BB3DD4E9EE7}" destId="{9E029134-162C-442E-A062-F55ADB999C33}" srcOrd="0" destOrd="0" presId="urn:microsoft.com/office/officeart/2008/layout/PictureStrips"/>
    <dgm:cxn modelId="{B6995FD8-4539-4D31-9886-4FB252ED244E}" type="presOf" srcId="{DE482DF0-5C86-4767-9CE5-54725DF28573}" destId="{4F50CB91-2850-4662-936D-F5CF85EB32D2}" srcOrd="0" destOrd="0" presId="urn:microsoft.com/office/officeart/2008/layout/PictureStrips"/>
    <dgm:cxn modelId="{83A33728-9C8E-4841-9FA1-BA3C22C7A230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95489B5E-632E-4231-A454-043A68161B51}" type="presOf" srcId="{81FDCA61-7A32-4339-89E8-DD3704FB86F4}" destId="{6F6ACCCA-7573-4F27-BB76-D1BFA52EAEE3}" srcOrd="0" destOrd="0" presId="urn:microsoft.com/office/officeart/2008/layout/PictureStrips"/>
    <dgm:cxn modelId="{9B59BD40-921B-45FA-99B0-4E319A06AAAC}" type="presParOf" srcId="{9E029134-162C-442E-A062-F55ADB999C33}" destId="{60E777AF-AE30-4678-946F-1FF94928EBDC}" srcOrd="0" destOrd="0" presId="urn:microsoft.com/office/officeart/2008/layout/PictureStrips"/>
    <dgm:cxn modelId="{B2693FE7-CCA6-4862-AC1A-974FAE750891}" type="presParOf" srcId="{60E777AF-AE30-4678-946F-1FF94928EBDC}" destId="{7A8D609C-F894-4686-8594-F633FD78C201}" srcOrd="0" destOrd="0" presId="urn:microsoft.com/office/officeart/2008/layout/PictureStrips"/>
    <dgm:cxn modelId="{FFBC529A-73A9-48C0-A021-6D74D8CFD13B}" type="presParOf" srcId="{60E777AF-AE30-4678-946F-1FF94928EBDC}" destId="{8B00EC11-24E0-4E0C-8101-DB576F31F9D2}" srcOrd="1" destOrd="0" presId="urn:microsoft.com/office/officeart/2008/layout/PictureStrips"/>
    <dgm:cxn modelId="{387BE437-DC65-423E-9718-77DA9D04C815}" type="presParOf" srcId="{9E029134-162C-442E-A062-F55ADB999C33}" destId="{7105A6FE-D318-4A98-A922-671C581530DC}" srcOrd="1" destOrd="0" presId="urn:microsoft.com/office/officeart/2008/layout/PictureStrips"/>
    <dgm:cxn modelId="{D2778432-14B6-497E-A8D5-1D31DE0362E9}" type="presParOf" srcId="{9E029134-162C-442E-A062-F55ADB999C33}" destId="{85CFEB57-FC52-4321-A97D-3211B5D63D4D}" srcOrd="2" destOrd="0" presId="urn:microsoft.com/office/officeart/2008/layout/PictureStrips"/>
    <dgm:cxn modelId="{F96C4503-9F02-4812-893D-CB99C693E6F0}" type="presParOf" srcId="{85CFEB57-FC52-4321-A97D-3211B5D63D4D}" destId="{A9AE0183-4578-4303-9373-BBB0DAF179FE}" srcOrd="0" destOrd="0" presId="urn:microsoft.com/office/officeart/2008/layout/PictureStrips"/>
    <dgm:cxn modelId="{1EB91EDF-713D-4426-BD06-B957154CAAEA}" type="presParOf" srcId="{85CFEB57-FC52-4321-A97D-3211B5D63D4D}" destId="{17BB8C5E-ACC5-4AEA-AC3B-15C53CC548C0}" srcOrd="1" destOrd="0" presId="urn:microsoft.com/office/officeart/2008/layout/PictureStrips"/>
    <dgm:cxn modelId="{65884122-57E8-4159-8741-8493F871E2C6}" type="presParOf" srcId="{9E029134-162C-442E-A062-F55ADB999C33}" destId="{3DF2FDF0-8F29-4351-969E-A1025413C53F}" srcOrd="3" destOrd="0" presId="urn:microsoft.com/office/officeart/2008/layout/PictureStrips"/>
    <dgm:cxn modelId="{C7754672-305C-4F97-86BE-21157EE36389}" type="presParOf" srcId="{9E029134-162C-442E-A062-F55ADB999C33}" destId="{51949F69-36F9-42ED-A197-4A357D3FCC84}" srcOrd="4" destOrd="0" presId="urn:microsoft.com/office/officeart/2008/layout/PictureStrips"/>
    <dgm:cxn modelId="{0576192F-B1EF-4E02-AF10-7E7C8A576D16}" type="presParOf" srcId="{51949F69-36F9-42ED-A197-4A357D3FCC84}" destId="{DC5DD086-89E5-4CD9-B1D2-0E7FF2C522A2}" srcOrd="0" destOrd="0" presId="urn:microsoft.com/office/officeart/2008/layout/PictureStrips"/>
    <dgm:cxn modelId="{7F75928B-CD6C-44A5-A270-9480E7F53D05}" type="presParOf" srcId="{51949F69-36F9-42ED-A197-4A357D3FCC84}" destId="{DEDE190B-7605-44A7-B19B-482157C4ED09}" srcOrd="1" destOrd="0" presId="urn:microsoft.com/office/officeart/2008/layout/PictureStrips"/>
    <dgm:cxn modelId="{40720B88-3F1A-4EEE-B1D9-99B22DF11B59}" type="presParOf" srcId="{9E029134-162C-442E-A062-F55ADB999C33}" destId="{800A896D-7DD0-4D28-BE08-D3B8F3F2A8C6}" srcOrd="5" destOrd="0" presId="urn:microsoft.com/office/officeart/2008/layout/PictureStrips"/>
    <dgm:cxn modelId="{B9D412E6-A296-45CE-84F3-D19B07DF4B83}" type="presParOf" srcId="{9E029134-162C-442E-A062-F55ADB999C33}" destId="{09DCF082-D387-4036-A517-A57508B9F296}" srcOrd="6" destOrd="0" presId="urn:microsoft.com/office/officeart/2008/layout/PictureStrips"/>
    <dgm:cxn modelId="{7DBFB250-4B0B-4E50-A197-5B9BB5345142}" type="presParOf" srcId="{09DCF082-D387-4036-A517-A57508B9F296}" destId="{6F6ACCCA-7573-4F27-BB76-D1BFA52EAEE3}" srcOrd="0" destOrd="0" presId="urn:microsoft.com/office/officeart/2008/layout/PictureStrips"/>
    <dgm:cxn modelId="{672E00A3-C2C6-495E-8369-880A98CAFD9D}" type="presParOf" srcId="{09DCF082-D387-4036-A517-A57508B9F296}" destId="{F94043AE-FBAE-4418-8D10-10B1481C95AF}" srcOrd="1" destOrd="0" presId="urn:microsoft.com/office/officeart/2008/layout/PictureStrips"/>
    <dgm:cxn modelId="{D1D77498-1019-4856-A6DB-A96195DDFCC3}" type="presParOf" srcId="{9E029134-162C-442E-A062-F55ADB999C33}" destId="{2F838AD4-66C5-4737-8D8D-66F3281C6FE1}" srcOrd="7" destOrd="0" presId="urn:microsoft.com/office/officeart/2008/layout/PictureStrips"/>
    <dgm:cxn modelId="{10910D30-3522-45C6-91E4-A02AA954EC99}" type="presParOf" srcId="{9E029134-162C-442E-A062-F55ADB999C33}" destId="{0F749A16-F5F6-45E8-9E08-2382EA901724}" srcOrd="8" destOrd="0" presId="urn:microsoft.com/office/officeart/2008/layout/PictureStrips"/>
    <dgm:cxn modelId="{FEF26C54-8E02-4399-AB4F-F789559D1F64}" type="presParOf" srcId="{0F749A16-F5F6-45E8-9E08-2382EA901724}" destId="{610D24CD-EC64-4585-8806-7B24163BBCA5}" srcOrd="0" destOrd="0" presId="urn:microsoft.com/office/officeart/2008/layout/PictureStrips"/>
    <dgm:cxn modelId="{4AE9EF68-2526-4F4D-BA5B-4613D552521D}" type="presParOf" srcId="{0F749A16-F5F6-45E8-9E08-2382EA901724}" destId="{1D377189-38FA-44FB-9886-A25D865375A4}" srcOrd="1" destOrd="0" presId="urn:microsoft.com/office/officeart/2008/layout/PictureStrips"/>
    <dgm:cxn modelId="{AFC58649-DB89-47CF-9702-8B1C53B2ED80}" type="presParOf" srcId="{9E029134-162C-442E-A062-F55ADB999C33}" destId="{D0690CA7-5AC0-41CF-B946-24781BCFD1A5}" srcOrd="9" destOrd="0" presId="urn:microsoft.com/office/officeart/2008/layout/PictureStrips"/>
    <dgm:cxn modelId="{F7C9CD2F-5093-4DFB-A047-FF51E0A33628}" type="presParOf" srcId="{9E029134-162C-442E-A062-F55ADB999C33}" destId="{B7B3EDE5-7630-4030-822E-F5E4C9706E85}" srcOrd="10" destOrd="0" presId="urn:microsoft.com/office/officeart/2008/layout/PictureStrips"/>
    <dgm:cxn modelId="{E96E05F6-3CA1-4133-AF1D-9DFCEC665726}" type="presParOf" srcId="{B7B3EDE5-7630-4030-822E-F5E4C9706E85}" destId="{4F50CB91-2850-4662-936D-F5CF85EB32D2}" srcOrd="0" destOrd="0" presId="urn:microsoft.com/office/officeart/2008/layout/PictureStrips"/>
    <dgm:cxn modelId="{8DF2C355-664F-4BFC-BD61-D5120588F866}" type="presParOf" srcId="{B7B3EDE5-7630-4030-822E-F5E4C9706E85}" destId="{82E38FB2-A96C-4D7A-A866-6D7BE57189A0}" srcOrd="1" destOrd="0" presId="urn:microsoft.com/office/officeart/2008/layout/PictureStrips"/>
    <dgm:cxn modelId="{53AB03C0-7C9A-43F5-9A57-3BCA16D37C37}" type="presParOf" srcId="{9E029134-162C-442E-A062-F55ADB999C33}" destId="{FFADA039-4E63-4656-B69A-9CDE6DF7D22E}" srcOrd="11" destOrd="0" presId="urn:microsoft.com/office/officeart/2008/layout/PictureStrips"/>
    <dgm:cxn modelId="{2EC10179-E867-4D93-87B4-15ED06DD6322}" type="presParOf" srcId="{9E029134-162C-442E-A062-F55ADB999C33}" destId="{617E62FE-8B7F-4345-A007-B8285279A613}" srcOrd="12" destOrd="0" presId="urn:microsoft.com/office/officeart/2008/layout/PictureStrips"/>
    <dgm:cxn modelId="{FD0CCC3D-BFAD-4F2B-A945-EB7F3EBDCB59}" type="presParOf" srcId="{617E62FE-8B7F-4345-A007-B8285279A613}" destId="{9C5C0C8B-F255-4694-B3C6-8BE7DBC5F7E5}" srcOrd="0" destOrd="0" presId="urn:microsoft.com/office/officeart/2008/layout/PictureStrips"/>
    <dgm:cxn modelId="{3A9AEC66-7AF7-4D2D-AAE8-C25797F7276D}" type="presParOf" srcId="{617E62FE-8B7F-4345-A007-B8285279A613}" destId="{A9E14B50-194E-4A93-B9D9-20BB56D81973}" srcOrd="1" destOrd="0" presId="urn:microsoft.com/office/officeart/2008/layout/PictureStrips"/>
    <dgm:cxn modelId="{20D9DD8E-B7CE-4E05-B6C6-01D4989F07D5}" type="presParOf" srcId="{9E029134-162C-442E-A062-F55ADB999C33}" destId="{CC5C64CB-AB52-41A1-B231-D8699C0C625F}" srcOrd="13" destOrd="0" presId="urn:microsoft.com/office/officeart/2008/layout/PictureStrips"/>
    <dgm:cxn modelId="{35039043-A533-4720-BB7F-C460DCA7D657}" type="presParOf" srcId="{9E029134-162C-442E-A062-F55ADB999C33}" destId="{F8E94CFA-B945-48E5-BE10-370DD69F16A4}" srcOrd="14" destOrd="0" presId="urn:microsoft.com/office/officeart/2008/layout/PictureStrips"/>
    <dgm:cxn modelId="{106D63AB-6554-4EE5-B20B-F882C2638CB4}" type="presParOf" srcId="{F8E94CFA-B945-48E5-BE10-370DD69F16A4}" destId="{411BB13E-A3FD-42F9-8D3A-DD2DDC4A3516}" srcOrd="0" destOrd="0" presId="urn:microsoft.com/office/officeart/2008/layout/PictureStrips"/>
    <dgm:cxn modelId="{3E25FD46-473F-4FB6-AB2E-3B7A7346BC45}" type="presParOf" srcId="{F8E94CFA-B945-48E5-BE10-370DD69F16A4}" destId="{70C2EA1E-D7DB-4E74-806D-4590DBE781A3}" srcOrd="1" destOrd="0" presId="urn:microsoft.com/office/officeart/2008/layout/PictureStrips"/>
    <dgm:cxn modelId="{C944E185-E7DF-4138-B2BF-33A7B333BE04}" type="presParOf" srcId="{9E029134-162C-442E-A062-F55ADB999C33}" destId="{B6819F3B-727A-4EDF-BC16-FDFFBB563868}" srcOrd="15" destOrd="0" presId="urn:microsoft.com/office/officeart/2008/layout/PictureStrips"/>
    <dgm:cxn modelId="{5CCD3FBD-314C-465D-8B61-A00030FAE477}" type="presParOf" srcId="{9E029134-162C-442E-A062-F55ADB999C33}" destId="{BB272E9F-26C5-4655-93E5-F3616BF119CC}" srcOrd="16" destOrd="0" presId="urn:microsoft.com/office/officeart/2008/layout/PictureStrips"/>
    <dgm:cxn modelId="{ADB73611-D87D-4961-AF0B-84FCBFD2E159}" type="presParOf" srcId="{BB272E9F-26C5-4655-93E5-F3616BF119CC}" destId="{E0757731-3698-433B-8E7C-2EB749869931}" srcOrd="0" destOrd="0" presId="urn:microsoft.com/office/officeart/2008/layout/PictureStrips"/>
    <dgm:cxn modelId="{CCEA2AF0-B9E9-427C-A68C-53DC136B0E78}" type="presParOf" srcId="{BB272E9F-26C5-4655-93E5-F3616BF119CC}" destId="{139FD9EA-3509-4D4C-98D4-BC741BA871D8}" srcOrd="1" destOrd="0" presId="urn:microsoft.com/office/officeart/2008/layout/PictureStrips"/>
    <dgm:cxn modelId="{7731469D-1211-4AD1-889F-52AE81154645}" type="presParOf" srcId="{9E029134-162C-442E-A062-F55ADB999C33}" destId="{979B97D2-0F97-437F-8686-ABD1B910F38F}" srcOrd="17" destOrd="0" presId="urn:microsoft.com/office/officeart/2008/layout/PictureStrips"/>
    <dgm:cxn modelId="{98D68C5D-2074-4340-AD07-2E8B5038A5D7}" type="presParOf" srcId="{9E029134-162C-442E-A062-F55ADB999C33}" destId="{0216C3D0-FCC6-4B0C-AA10-7E78E85A1DE2}" srcOrd="18" destOrd="0" presId="urn:microsoft.com/office/officeart/2008/layout/PictureStrips"/>
    <dgm:cxn modelId="{C1F7E602-9A9D-4C97-A316-CA3008DBFD77}" type="presParOf" srcId="{0216C3D0-FCC6-4B0C-AA10-7E78E85A1DE2}" destId="{22C56DC3-2158-416C-A2CA-0A41276F6E72}" srcOrd="0" destOrd="0" presId="urn:microsoft.com/office/officeart/2008/layout/PictureStrips"/>
    <dgm:cxn modelId="{2C851341-6F00-423D-B2E9-FE6EB56C5F36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Coordination</a:t>
          </a:r>
          <a:r>
            <a:rPr lang="nl-BE" sz="1500" kern="1200" dirty="0" smtClean="0"/>
            <a:t> of digital </a:t>
          </a:r>
          <a:r>
            <a:rPr lang="nl-BE" sz="1500" kern="1200" dirty="0" err="1" smtClean="0"/>
            <a:t>subprocesses</a:t>
          </a:r>
          <a:endParaRPr lang="nl-BE" sz="1500" kern="1200" dirty="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Portal</a:t>
          </a:r>
          <a:endParaRPr lang="nl-BE" sz="1500" kern="1200" dirty="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Integrated</a:t>
          </a:r>
          <a:r>
            <a:rPr lang="nl-BE" sz="1500" kern="1200" dirty="0" smtClean="0"/>
            <a:t> user and </a:t>
          </a:r>
          <a:r>
            <a:rPr lang="nl-BE" sz="1500" kern="1200" dirty="0" err="1" smtClean="0"/>
            <a:t>access</a:t>
          </a:r>
          <a:r>
            <a:rPr lang="nl-BE" sz="1500" kern="1200" dirty="0" smtClean="0"/>
            <a:t> management</a:t>
          </a:r>
          <a:endParaRPr lang="nl-BE" sz="1500" kern="1200" dirty="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Management of </a:t>
          </a:r>
          <a:r>
            <a:rPr sz="1500" kern="1200" dirty="0" smtClean="0"/>
            <a:t>logs</a:t>
          </a:r>
          <a:endParaRPr lang="nl-BE" sz="1500" kern="1200" dirty="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System </a:t>
          </a:r>
          <a:r>
            <a:rPr lang="nl-BE" sz="1500" kern="1200" dirty="0" err="1" smtClean="0"/>
            <a:t>for</a:t>
          </a:r>
          <a:r>
            <a:rPr lang="nl-BE" sz="1500" kern="1200" dirty="0" smtClean="0"/>
            <a:t> </a:t>
          </a:r>
          <a:r>
            <a:rPr sz="1500" kern="1200" smtClean="0"/>
            <a:t>end-to-end </a:t>
          </a:r>
          <a:r>
            <a:rPr lang="nl-BE" sz="1500" kern="1200" dirty="0" err="1" smtClean="0"/>
            <a:t>encryption</a:t>
          </a:r>
          <a:endParaRPr lang="nl-BE" sz="1500" kern="1200" dirty="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rgbClr val="3E6E5A"/>
              </a:solidFill>
            </a:rPr>
            <a:t>eHealth</a:t>
          </a:r>
          <a:r>
            <a:rPr sz="1500" kern="1200" dirty="0"/>
            <a:t>Box</a:t>
          </a:r>
          <a:endParaRPr lang="nl-BE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 dirty="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Encryption</a:t>
          </a:r>
          <a:r>
            <a:rPr lang="nl-BE" sz="1500" kern="1200" dirty="0" smtClean="0"/>
            <a:t> </a:t>
          </a:r>
          <a:r>
            <a:rPr lang="nl-BE" sz="1500" kern="1200" dirty="0" err="1" smtClean="0"/>
            <a:t>and</a:t>
          </a:r>
          <a:r>
            <a:rPr lang="nl-BE" sz="1500" kern="1200" dirty="0" smtClean="0"/>
            <a:t> </a:t>
          </a:r>
          <a:r>
            <a:rPr lang="nl-BE" sz="1500" kern="1200" dirty="0" err="1" smtClean="0"/>
            <a:t>anonymization</a:t>
          </a:r>
          <a:endParaRPr lang="nl-BE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Consultation</a:t>
          </a:r>
          <a:r>
            <a:rPr lang="nl-BE" sz="1500" kern="1200" dirty="0" smtClean="0"/>
            <a:t> of the National Register and the CBSS Registers</a:t>
          </a:r>
          <a:endParaRPr lang="nl-BE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Reference</a:t>
          </a:r>
          <a:r>
            <a:rPr lang="nl-BE" sz="1500" kern="1200" dirty="0" smtClean="0"/>
            <a:t> directory </a:t>
          </a:r>
          <a:r>
            <a:rPr sz="1500" kern="1200" smtClean="0"/>
            <a:t>(metahub</a:t>
          </a:r>
          <a:r>
            <a:rPr sz="1500" kern="1200"/>
            <a:t>)</a:t>
          </a:r>
          <a:endParaRPr lang="nl-BE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184C5-A663-4C53-BA95-76C06C7B54F0}" type="datetimeFigureOut">
              <a:rPr lang="fr-BE" smtClean="0"/>
              <a:t>3/05/2019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EA45-A4DC-4357-B74F-C9A747FD14F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471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922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8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41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9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5769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841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443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895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92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402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62674-ADB2-42D4-B8E9-13688C3B98A9}" type="slidenum">
              <a:rPr lang="en-US" smtClean="0"/>
              <a:pPr>
                <a:defRPr/>
              </a:pPr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26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15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379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79899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607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160777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6933D-A325-43C8-AA29-C55BFA00609D}" type="slidenum">
              <a:rPr lang="en-US" smtClean="0"/>
              <a:pPr>
                <a:defRPr/>
              </a:pPr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7192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6933D-A325-43C8-AA29-C55BFA00609D}" type="slidenum">
              <a:rPr lang="en-US" smtClean="0"/>
              <a:pPr>
                <a:defRPr/>
              </a:pPr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720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6933D-A325-43C8-AA29-C55BFA00609D}" type="slidenum">
              <a:rPr lang="en-US" smtClean="0"/>
              <a:pPr>
                <a:defRPr/>
              </a:pPr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8852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665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480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01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097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473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3951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714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319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981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3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374BF-2A30-4511-BF77-A6388C3A8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19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550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7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05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944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072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27197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/>
              <a:t>NL</a:t>
            </a:r>
          </a:p>
        </p:txBody>
      </p:sp>
    </p:spTree>
    <p:extLst>
      <p:ext uri="{BB962C8B-B14F-4D97-AF65-F5344CB8AC3E}">
        <p14:creationId xmlns:p14="http://schemas.microsoft.com/office/powerpoint/2010/main" val="33484810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DF003-9532-45B2-A88B-F94D0FEB7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07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DF003-9532-45B2-A88B-F94D0FEB7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97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620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491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8799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6344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79175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963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941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4902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3522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8488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DF003-9532-45B2-A88B-F94D0FEB7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74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751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755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691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43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4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827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906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80847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4DA22-75FB-4E11-B454-DD080F4D5A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nl-B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2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070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218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55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http://www.frankrobben.be</a:t>
              </a:r>
              <a:endParaRPr lang="fr-BE" altLang="en-US" sz="1600" dirty="0" smtClean="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07/05/2019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47161507-E980-4A7F-B183-41CB67DCE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951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449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586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35581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793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6908"/>
            <a:ext cx="4040188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5793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6908"/>
            <a:ext cx="4041775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246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857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664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2277889" cy="90872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632"/>
            <a:ext cx="5111750" cy="60095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984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940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5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541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89451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35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505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609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260" y="105164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4332"/>
            <a:ext cx="4040188" cy="4474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05164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4333"/>
            <a:ext cx="4041775" cy="4474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778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4195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180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8274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193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3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417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598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55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64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4334"/>
            <a:ext cx="4040188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164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4334"/>
            <a:ext cx="4041775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533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547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9468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050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554545"/>
            <a:chOff x="4406900" y="2676525"/>
            <a:chExt cx="4268788" cy="255568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5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07/05/2019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47161507-E980-4A7F-B183-41CB67DCE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07/05/2019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4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6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64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4334"/>
            <a:ext cx="4040188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164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4334"/>
            <a:ext cx="4041775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8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085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93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84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804248" y="6326659"/>
            <a:ext cx="2016224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83862" b="91999"/>
          <a:stretch/>
        </p:blipFill>
        <p:spPr>
          <a:xfrm>
            <a:off x="7524328" y="6281936"/>
            <a:ext cx="1475656" cy="57606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7760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7308304" y="6381328"/>
            <a:ext cx="1475656" cy="4320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6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804248" y="6326659"/>
            <a:ext cx="2016224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ealthbelgium.be/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gif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cap="none" dirty="0" smtClean="0">
                <a:latin typeface="+mn-lt"/>
              </a:rPr>
              <a:t>eHealth: </a:t>
            </a:r>
            <a:br>
              <a:rPr lang="en-GB" cap="none" dirty="0" smtClean="0">
                <a:latin typeface="+mn-lt"/>
              </a:rPr>
            </a:br>
            <a:r>
              <a:rPr lang="en-GB" cap="none" dirty="0" smtClean="0">
                <a:latin typeface="+mn-lt"/>
              </a:rPr>
              <a:t>basic </a:t>
            </a:r>
            <a:r>
              <a:rPr lang="en-GB" cap="none" dirty="0">
                <a:latin typeface="+mn-lt"/>
              </a:rPr>
              <a:t>p</a:t>
            </a:r>
            <a:r>
              <a:rPr lang="en-GB" cap="none" dirty="0" smtClean="0">
                <a:latin typeface="+mn-lt"/>
              </a:rPr>
              <a:t>rinciples &amp; achievements</a:t>
            </a:r>
            <a:endParaRPr lang="en-GB" cap="none" noProof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07/05/2019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61507-E980-4A7F-B183-41CB67DCE9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1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noProof="0" dirty="0" smtClean="0"/>
              <a:t>Objectives </a:t>
            </a:r>
            <a:r>
              <a:rPr lang="en-GB" noProof="0" dirty="0" smtClean="0"/>
              <a:t>01/01/2020</a:t>
            </a:r>
          </a:p>
          <a:p>
            <a:pPr lvl="1"/>
            <a:r>
              <a:rPr lang="en-GB" noProof="0" dirty="0" smtClean="0"/>
              <a:t>GP’s: approval of the legal basis by The National Commission of Representatives of Physicians and Sickness Funds</a:t>
            </a:r>
          </a:p>
          <a:p>
            <a:pPr lvl="2"/>
            <a:r>
              <a:rPr lang="en-GB" noProof="0" dirty="0" smtClean="0"/>
              <a:t>every general practitioner has to use a recognized software package with the possibility to register an EMF for each patient</a:t>
            </a:r>
            <a:endParaRPr lang="en-GB" altLang="en-US" noProof="0" dirty="0" smtClean="0"/>
          </a:p>
          <a:p>
            <a:pPr lvl="1"/>
            <a:r>
              <a:rPr lang="en-GB" altLang="en-US" noProof="0" dirty="0" smtClean="0"/>
              <a:t>other health care providers</a:t>
            </a:r>
          </a:p>
          <a:p>
            <a:pPr lvl="2"/>
            <a:r>
              <a:rPr lang="en-GB" altLang="en-US" noProof="0" dirty="0" smtClean="0"/>
              <a:t>definition of the EMF</a:t>
            </a:r>
          </a:p>
          <a:p>
            <a:pPr lvl="2"/>
            <a:r>
              <a:rPr lang="en-GB" altLang="en-US" noProof="0" dirty="0" smtClean="0"/>
              <a:t>publication and update of certain information in the secure ‘health vaults’ </a:t>
            </a:r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8779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noProof="0" dirty="0" smtClean="0"/>
              <a:t>EMF </a:t>
            </a:r>
            <a:r>
              <a:rPr lang="en-GB" noProof="0" dirty="0" smtClean="0"/>
              <a:t>= electronic medical file &gt; general practitioners</a:t>
            </a:r>
          </a:p>
          <a:p>
            <a:r>
              <a:rPr lang="en-GB" b="1" noProof="0" dirty="0" smtClean="0"/>
              <a:t>EPF</a:t>
            </a:r>
            <a:r>
              <a:rPr lang="en-GB" noProof="0" dirty="0" smtClean="0"/>
              <a:t> = electronic patient file &gt; health care providers in general</a:t>
            </a:r>
          </a:p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Integrated EPF is a tool that is necessary for</a:t>
            </a:r>
          </a:p>
          <a:p>
            <a:pPr lvl="1"/>
            <a:r>
              <a:rPr lang="en-GB" noProof="0" dirty="0" smtClean="0"/>
              <a:t>better quality / continuity in the health care sector </a:t>
            </a:r>
          </a:p>
          <a:p>
            <a:pPr lvl="1"/>
            <a:r>
              <a:rPr lang="en-GB" noProof="0" dirty="0" smtClean="0"/>
              <a:t>administrative simplification (paperless)</a:t>
            </a:r>
          </a:p>
          <a:p>
            <a:pPr lvl="1"/>
            <a:r>
              <a:rPr lang="en-GB" noProof="0" dirty="0" smtClean="0"/>
              <a:t>cost reduction (avoiding unnecessary examinations)</a:t>
            </a:r>
          </a:p>
          <a:p>
            <a:pPr lvl="1"/>
            <a:r>
              <a:rPr lang="en-GB" noProof="0" dirty="0" smtClean="0"/>
              <a:t>policy support for authorities and hospitals</a:t>
            </a:r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26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Integrated EPF has to contain (para)medically relevant data on a patient (consultation, hospitalization, emergency admission), that is accessible everywhere (intramural and extramural) and at any time</a:t>
            </a:r>
          </a:p>
          <a:p>
            <a:r>
              <a:rPr lang="en-GB" noProof="0" dirty="0" smtClean="0"/>
              <a:t>Integrated EPF = interoperable system with </a:t>
            </a:r>
          </a:p>
          <a:p>
            <a:pPr lvl="1"/>
            <a:r>
              <a:rPr lang="en-GB" noProof="0" dirty="0" smtClean="0"/>
              <a:t>clinical data on patients </a:t>
            </a:r>
          </a:p>
          <a:p>
            <a:pPr lvl="1"/>
            <a:r>
              <a:rPr lang="en-GB" noProof="0" dirty="0" smtClean="0"/>
              <a:t>health care data on patients (medical, nursing) </a:t>
            </a:r>
          </a:p>
          <a:p>
            <a:pPr lvl="1"/>
            <a:r>
              <a:rPr lang="en-GB" noProof="0" dirty="0" smtClean="0"/>
              <a:t>data on invoicing, pricing, reimbursement  </a:t>
            </a:r>
          </a:p>
          <a:p>
            <a:pPr lvl="1"/>
            <a:r>
              <a:rPr lang="en-GB" noProof="0" dirty="0" smtClean="0"/>
              <a:t>administrative data</a:t>
            </a:r>
          </a:p>
          <a:p>
            <a:pPr lvl="1"/>
            <a:r>
              <a:rPr lang="en-GB" noProof="0" dirty="0" smtClean="0"/>
              <a:t>management of the planning of consultations, the operation theatre, …</a:t>
            </a:r>
          </a:p>
          <a:p>
            <a:pPr lvl="1"/>
            <a:r>
              <a:rPr lang="en-GB" noProof="0" dirty="0" smtClean="0"/>
              <a:t>hotel service</a:t>
            </a:r>
          </a:p>
          <a:p>
            <a:pPr lvl="1"/>
            <a:r>
              <a:rPr lang="en-GB" noProof="0" dirty="0" err="1" smtClean="0"/>
              <a:t>etc</a:t>
            </a:r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7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Simplification of the previous ICT financing method in 3 parts </a:t>
            </a:r>
          </a:p>
          <a:p>
            <a:r>
              <a:rPr lang="en-GB" noProof="0" dirty="0" smtClean="0"/>
              <a:t>Phasing but rewarding early adopters</a:t>
            </a:r>
          </a:p>
          <a:p>
            <a:r>
              <a:rPr lang="en-GB" noProof="0" dirty="0" smtClean="0"/>
              <a:t>Impossible and imaginary to define the contents/categories of one single EPF for all hospitals at once (size, type of personnel, </a:t>
            </a:r>
            <a:r>
              <a:rPr lang="en-GB" noProof="0" dirty="0" err="1" smtClean="0"/>
              <a:t>etc</a:t>
            </a:r>
            <a:r>
              <a:rPr lang="en-GB" noProof="0" dirty="0" smtClean="0"/>
              <a:t>)</a:t>
            </a:r>
          </a:p>
          <a:p>
            <a:r>
              <a:rPr lang="en-GB" noProof="0" dirty="0" smtClean="0"/>
              <a:t>Working on the basis of functionalities/goals to be achieved (result commitment) </a:t>
            </a:r>
          </a:p>
          <a:p>
            <a:r>
              <a:rPr lang="en-GB" noProof="0" dirty="0" smtClean="0"/>
              <a:t>Use of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value added services  </a:t>
            </a:r>
          </a:p>
          <a:p>
            <a:pPr lvl="1"/>
            <a:r>
              <a:rPr lang="en-GB" noProof="0" dirty="0" smtClean="0"/>
              <a:t>Belgian Meaningful Use Criteria (BMUC)</a:t>
            </a:r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4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BMUC – general hospitals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3374" y="1729661"/>
          <a:ext cx="7704856" cy="4363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82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Functionalities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1. Unique </a:t>
                      </a:r>
                      <a:r>
                        <a:rPr lang="nl-NL" sz="1100" dirty="0" err="1" smtClean="0">
                          <a:effectLst/>
                        </a:rPr>
                        <a:t>patient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identification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and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2</a:t>
                      </a:r>
                      <a:r>
                        <a:rPr lang="nl-NL" sz="1100" baseline="0" dirty="0" smtClean="0">
                          <a:effectLst/>
                        </a:rPr>
                        <a:t> List of (</a:t>
                      </a:r>
                      <a:r>
                        <a:rPr lang="nl-NL" sz="1100" baseline="0" dirty="0" err="1" smtClean="0">
                          <a:effectLst/>
                        </a:rPr>
                        <a:t>active</a:t>
                      </a:r>
                      <a:r>
                        <a:rPr lang="nl-NL" sz="1100" baseline="0" dirty="0" smtClean="0">
                          <a:effectLst/>
                        </a:rPr>
                        <a:t> </a:t>
                      </a:r>
                      <a:r>
                        <a:rPr lang="nl-NL" sz="1100" baseline="0" dirty="0" err="1" smtClean="0">
                          <a:effectLst/>
                        </a:rPr>
                        <a:t>and</a:t>
                      </a:r>
                      <a:r>
                        <a:rPr lang="nl-NL" sz="1100" baseline="0" dirty="0" smtClean="0">
                          <a:effectLst/>
                        </a:rPr>
                        <a:t> </a:t>
                      </a:r>
                      <a:r>
                        <a:rPr lang="nl-NL" sz="1100" baseline="0" dirty="0" err="1" smtClean="0">
                          <a:effectLst/>
                        </a:rPr>
                        <a:t>passive</a:t>
                      </a:r>
                      <a:r>
                        <a:rPr lang="nl-NL" sz="1100" baseline="0" dirty="0" smtClean="0">
                          <a:effectLst/>
                        </a:rPr>
                        <a:t>) </a:t>
                      </a:r>
                      <a:r>
                        <a:rPr lang="nl-NL" sz="1100" baseline="0" dirty="0" err="1" smtClean="0">
                          <a:effectLst/>
                        </a:rPr>
                        <a:t>problems</a:t>
                      </a:r>
                      <a:r>
                        <a:rPr lang="nl-NL" sz="1100" baseline="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3. List of </a:t>
                      </a:r>
                      <a:r>
                        <a:rPr lang="nl-NL" sz="1100" dirty="0" err="1" smtClean="0">
                          <a:effectLst/>
                        </a:rPr>
                        <a:t>allergies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and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intolerances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4. Electronic </a:t>
                      </a:r>
                      <a:r>
                        <a:rPr lang="nl-NL" sz="1100" dirty="0" err="1" smtClean="0">
                          <a:effectLst/>
                        </a:rPr>
                        <a:t>prescribing</a:t>
                      </a:r>
                      <a:r>
                        <a:rPr lang="nl-NL" sz="1100" dirty="0" smtClean="0">
                          <a:effectLst/>
                        </a:rPr>
                        <a:t> of </a:t>
                      </a:r>
                      <a:r>
                        <a:rPr lang="nl-NL" sz="1100" dirty="0" err="1" smtClean="0">
                          <a:effectLst/>
                        </a:rPr>
                        <a:t>medicines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5. Drug </a:t>
                      </a:r>
                      <a:r>
                        <a:rPr lang="nl-NL" sz="1100" dirty="0" err="1" smtClean="0">
                          <a:effectLst/>
                        </a:rPr>
                        <a:t>interactions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Yes</a:t>
                      </a:r>
                      <a:r>
                        <a:rPr lang="nl-NL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6. Electronic register of  </a:t>
                      </a:r>
                      <a:r>
                        <a:rPr lang="nl-NL" sz="1100" dirty="0" err="1" smtClean="0">
                          <a:effectLst/>
                        </a:rPr>
                        <a:t>administered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medicines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effectLst/>
                        </a:rPr>
                        <a:t>60%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7. Module </a:t>
                      </a:r>
                      <a:r>
                        <a:rPr lang="nl-NL" sz="1100" dirty="0" err="1" smtClean="0">
                          <a:effectLst/>
                        </a:rPr>
                        <a:t>for</a:t>
                      </a:r>
                      <a:r>
                        <a:rPr lang="nl-NL" sz="1100" dirty="0" smtClean="0">
                          <a:effectLst/>
                        </a:rPr>
                        <a:t> nurse care planning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8. Management of </a:t>
                      </a:r>
                      <a:r>
                        <a:rPr lang="nl-NL" sz="1100" dirty="0" err="1" smtClean="0">
                          <a:effectLst/>
                        </a:rPr>
                        <a:t>appointments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BE" sz="1100" dirty="0" smtClean="0">
                          <a:effectLst/>
                        </a:rPr>
                        <a:t>9.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input of applications for medical imaging, laboratory or advice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50</a:t>
                      </a:r>
                      <a:r>
                        <a:rPr lang="nl-NL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% pro rata</a:t>
                      </a:r>
                      <a:endParaRPr lang="en-US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50% </a:t>
                      </a:r>
                      <a:r>
                        <a:rPr lang="nl-NL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pro rata</a:t>
                      </a:r>
                      <a:endParaRPr lang="en-US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50% </a:t>
                      </a:r>
                      <a:r>
                        <a:rPr lang="nl-NL" sz="1100" b="0" u="sng" dirty="0" smtClean="0">
                          <a:solidFill>
                            <a:schemeClr val="tx1"/>
                          </a:solidFill>
                          <a:effectLst/>
                        </a:rPr>
                        <a:t>pro rata</a:t>
                      </a:r>
                      <a:endParaRPr lang="en-US" sz="1200" b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nl-NL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r>
                        <a:rPr lang="nl-NL" sz="11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rata</a:t>
                      </a:r>
                      <a:endParaRPr lang="en-US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10.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discharge letter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BE" sz="1100" dirty="0" smtClean="0">
                          <a:effectLst/>
                        </a:rPr>
                        <a:t>11. </a:t>
                      </a:r>
                      <a:r>
                        <a:rPr lang="nl-BE" sz="1100" dirty="0" err="1" smtClean="0">
                          <a:effectLst/>
                        </a:rPr>
                        <a:t>Registration</a:t>
                      </a:r>
                      <a:r>
                        <a:rPr lang="nl-BE" sz="1100" dirty="0" smtClean="0">
                          <a:effectLst/>
                        </a:rPr>
                        <a:t> of </a:t>
                      </a:r>
                      <a:r>
                        <a:rPr lang="nl-BE" sz="1100" dirty="0" err="1" smtClean="0">
                          <a:effectLst/>
                        </a:rPr>
                        <a:t>vital</a:t>
                      </a:r>
                      <a:r>
                        <a:rPr lang="nl-BE" sz="1100" dirty="0" smtClean="0">
                          <a:effectLst/>
                        </a:rPr>
                        <a:t> parameters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12. </a:t>
                      </a:r>
                      <a:r>
                        <a:rPr lang="nl-NL" sz="1100" dirty="0" err="1" smtClean="0">
                          <a:effectLst/>
                        </a:rPr>
                        <a:t>Registration</a:t>
                      </a:r>
                      <a:r>
                        <a:rPr lang="nl-NL" sz="1100" dirty="0" smtClean="0">
                          <a:effectLst/>
                        </a:rPr>
                        <a:t> of </a:t>
                      </a:r>
                      <a:r>
                        <a:rPr lang="nl-NL" sz="1100" dirty="0" err="1" smtClean="0">
                          <a:effectLst/>
                        </a:rPr>
                        <a:t>informed</a:t>
                      </a:r>
                      <a:r>
                        <a:rPr lang="nl-NL" sz="1100" dirty="0" smtClean="0">
                          <a:effectLst/>
                        </a:rPr>
                        <a:t> consent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nl-NL" sz="1100" dirty="0" smtClean="0">
                          <a:effectLst/>
                        </a:rPr>
                        <a:t>13.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 of the therapeutic consent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fr-BE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nl-NL" sz="1100" dirty="0" smtClean="0">
                          <a:effectLst/>
                        </a:rPr>
                        <a:t>14.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results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16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15.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communication with HUBs and interaction with </a:t>
                      </a:r>
                      <a:r>
                        <a:rPr lang="en-US" sz="1100" dirty="0" smtClean="0">
                          <a:solidFill>
                            <a:srgbClr val="0876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eHealth</a:t>
                      </a:r>
                      <a:endParaRPr lang="en-US" sz="1100" dirty="0">
                        <a:solidFill>
                          <a:srgbClr val="0876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effectLst/>
                        </a:rPr>
                        <a:t>98%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95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22698" y="1265237"/>
            <a:ext cx="7709742" cy="4540027"/>
            <a:chOff x="1562100" y="1810554"/>
            <a:chExt cx="8352928" cy="4082247"/>
          </a:xfrm>
        </p:grpSpPr>
        <p:sp>
          <p:nvSpPr>
            <p:cNvPr id="7" name="Pentagon 6"/>
            <p:cNvSpPr/>
            <p:nvPr/>
          </p:nvSpPr>
          <p:spPr>
            <a:xfrm>
              <a:off x="1562100" y="4143267"/>
              <a:ext cx="8352928" cy="853241"/>
            </a:xfrm>
            <a:prstGeom prst="homePlate">
              <a:avLst/>
            </a:prstGeom>
            <a:solidFill>
              <a:srgbClr val="008EC0"/>
            </a:solidFill>
            <a:ln>
              <a:solidFill>
                <a:srgbClr val="008E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>
                <a:defRPr/>
              </a:pPr>
              <a:endParaRPr lang="en-US" sz="1500"/>
            </a:p>
          </p:txBody>
        </p:sp>
        <p:cxnSp>
          <p:nvCxnSpPr>
            <p:cNvPr id="8" name="Elbow Connector 7"/>
            <p:cNvCxnSpPr/>
            <p:nvPr/>
          </p:nvCxnSpPr>
          <p:spPr>
            <a:xfrm flipV="1">
              <a:off x="3066585" y="3290026"/>
              <a:ext cx="69976" cy="835627"/>
            </a:xfrm>
            <a:prstGeom prst="bentConnector3">
              <a:avLst>
                <a:gd name="adj1" fmla="val 4833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flipV="1">
              <a:off x="4631838" y="2636397"/>
              <a:ext cx="73659" cy="147751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6412544" y="3430928"/>
              <a:ext cx="69976" cy="76517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7977797" y="2542462"/>
              <a:ext cx="68135" cy="170843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0781" y="4961282"/>
              <a:ext cx="0" cy="338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74192" y="4961282"/>
              <a:ext cx="0" cy="338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56739" y="4961282"/>
              <a:ext cx="0" cy="338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34883" y="4928012"/>
              <a:ext cx="0" cy="336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2"/>
            <p:cNvSpPr txBox="1"/>
            <p:nvPr/>
          </p:nvSpPr>
          <p:spPr>
            <a:xfrm>
              <a:off x="2460740" y="5354633"/>
              <a:ext cx="1071738" cy="5127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2016/07</a:t>
              </a:r>
            </a:p>
          </p:txBody>
        </p:sp>
        <p:sp>
          <p:nvSpPr>
            <p:cNvPr id="17" name="Text Box 27"/>
            <p:cNvSpPr txBox="1"/>
            <p:nvPr/>
          </p:nvSpPr>
          <p:spPr>
            <a:xfrm>
              <a:off x="4083079" y="5376160"/>
              <a:ext cx="1071738" cy="516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2017/06</a:t>
              </a:r>
            </a:p>
          </p:txBody>
        </p:sp>
        <p:sp>
          <p:nvSpPr>
            <p:cNvPr id="18" name="Text Box 28"/>
            <p:cNvSpPr txBox="1"/>
            <p:nvPr/>
          </p:nvSpPr>
          <p:spPr>
            <a:xfrm>
              <a:off x="5983481" y="5372246"/>
              <a:ext cx="1073579" cy="5146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2018/01</a:t>
              </a:r>
            </a:p>
          </p:txBody>
        </p:sp>
        <p:sp>
          <p:nvSpPr>
            <p:cNvPr id="19" name="Text Box 29"/>
            <p:cNvSpPr txBox="1"/>
            <p:nvPr/>
          </p:nvSpPr>
          <p:spPr>
            <a:xfrm>
              <a:off x="7513745" y="5372246"/>
              <a:ext cx="1071738" cy="5146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2019/01</a:t>
              </a:r>
            </a:p>
          </p:txBody>
        </p:sp>
        <p:sp>
          <p:nvSpPr>
            <p:cNvPr id="20" name="Text Box 31"/>
            <p:cNvSpPr txBox="1"/>
            <p:nvPr/>
          </p:nvSpPr>
          <p:spPr>
            <a:xfrm>
              <a:off x="2077713" y="2781213"/>
              <a:ext cx="1830426" cy="5146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6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Action Plan</a:t>
              </a:r>
              <a:endParaRPr lang="nl-BE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32"/>
            <p:cNvSpPr txBox="1"/>
            <p:nvPr/>
          </p:nvSpPr>
          <p:spPr>
            <a:xfrm>
              <a:off x="3657698" y="1910359"/>
              <a:ext cx="2325783" cy="4442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6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Contract </a:t>
              </a:r>
              <a:r>
                <a:rPr lang="nl-BE" sz="1600" dirty="0" smtClean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 Action Plan</a:t>
              </a:r>
              <a:endParaRPr lang="nl-BE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33"/>
            <p:cNvSpPr txBox="1"/>
            <p:nvPr/>
          </p:nvSpPr>
          <p:spPr>
            <a:xfrm>
              <a:off x="5327916" y="2534634"/>
              <a:ext cx="2093756" cy="1050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of</a:t>
              </a:r>
              <a:endParaRPr lang="nl-BE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Meaningful</a:t>
              </a:r>
              <a:r>
                <a:rPr lang="nl-BE" sz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BE" sz="14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</a:t>
              </a:r>
              <a:r>
                <a:rPr lang="nl-BE" sz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Model</a:t>
              </a:r>
            </a:p>
          </p:txBody>
        </p:sp>
        <p:sp>
          <p:nvSpPr>
            <p:cNvPr id="23" name="Text Box 34"/>
            <p:cNvSpPr txBox="1"/>
            <p:nvPr/>
          </p:nvSpPr>
          <p:spPr>
            <a:xfrm>
              <a:off x="6926316" y="1810554"/>
              <a:ext cx="2093756" cy="888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6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Step 1 </a:t>
              </a:r>
              <a:r>
                <a:rPr lang="nl-BE" sz="16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Meaningful</a:t>
              </a:r>
              <a:r>
                <a:rPr lang="nl-BE" sz="16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BE" sz="16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</a:t>
              </a:r>
              <a:r>
                <a:rPr lang="nl-BE" sz="16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Model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45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15445" y="2276872"/>
            <a:ext cx="2921000" cy="3014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Early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Adopters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Progressive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0%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 budget: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=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evolutive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bed =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degressive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degressive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5%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68144" y="1999469"/>
            <a:ext cx="866175" cy="400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5963" y="3252788"/>
            <a:ext cx="900112" cy="55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95963" y="4065588"/>
            <a:ext cx="922780" cy="371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5963" y="4581525"/>
            <a:ext cx="900112" cy="71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322390" y="1340768"/>
          <a:ext cx="612181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17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Hospital EPF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Situation 2018</a:t>
            </a:r>
          </a:p>
          <a:p>
            <a:pPr lvl="1"/>
            <a:r>
              <a:rPr lang="en-GB" noProof="0" dirty="0" smtClean="0"/>
              <a:t>77 % strategic ICT plan</a:t>
            </a:r>
          </a:p>
          <a:p>
            <a:pPr lvl="1"/>
            <a:r>
              <a:rPr lang="en-GB" noProof="0" dirty="0" smtClean="0"/>
              <a:t>75% multiannual budget </a:t>
            </a:r>
          </a:p>
          <a:p>
            <a:pPr lvl="1"/>
            <a:r>
              <a:rPr lang="en-GB" noProof="0" dirty="0" smtClean="0"/>
              <a:t>85% governance structure</a:t>
            </a:r>
          </a:p>
          <a:p>
            <a:r>
              <a:rPr lang="en-GB" noProof="0" dirty="0" smtClean="0"/>
              <a:t>Objectives 2019</a:t>
            </a:r>
          </a:p>
          <a:p>
            <a:pPr lvl="1"/>
            <a:r>
              <a:rPr lang="en-GB" noProof="0" dirty="0" smtClean="0"/>
              <a:t>most hospitals have an integrated EPF in production and are already using it, other hospitals are implementing an integrated EPF that meets the BMUC criteria </a:t>
            </a:r>
          </a:p>
          <a:p>
            <a:pPr lvl="1"/>
            <a:r>
              <a:rPr lang="en-GB" noProof="0" dirty="0" smtClean="0"/>
              <a:t>a multiannual strategic ICT plan and budget, and an appropriate governance structure exists in each hospital </a:t>
            </a:r>
          </a:p>
          <a:p>
            <a:pPr lvl="1"/>
            <a:r>
              <a:rPr lang="en-GB" noProof="0" dirty="0" smtClean="0"/>
              <a:t>immediate publication of important electronic documents via hubs</a:t>
            </a:r>
          </a:p>
          <a:p>
            <a:pPr marL="0" indent="0">
              <a:buNone/>
            </a:pPr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14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Hubs &amp; </a:t>
            </a:r>
            <a:r>
              <a:rPr lang="en-GB" noProof="0" dirty="0" err="1" smtClean="0"/>
              <a:t>Metahub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</a:t>
            </a:r>
            <a:r>
              <a:rPr lang="en-GB" dirty="0" smtClean="0"/>
              <a:t>ystem </a:t>
            </a:r>
            <a:r>
              <a:rPr lang="en-GB" dirty="0"/>
              <a:t>to make medical data available between health care providers</a:t>
            </a:r>
          </a:p>
          <a:p>
            <a:pPr lvl="1"/>
            <a:r>
              <a:rPr lang="en-GB" dirty="0"/>
              <a:t>consultation and operation reports</a:t>
            </a:r>
          </a:p>
          <a:p>
            <a:pPr lvl="1"/>
            <a:r>
              <a:rPr lang="en-GB" dirty="0"/>
              <a:t>discharge letters</a:t>
            </a:r>
          </a:p>
          <a:p>
            <a:pPr lvl="1"/>
            <a:r>
              <a:rPr lang="en-GB" dirty="0"/>
              <a:t>protocols of medical imaging and results of lab tests</a:t>
            </a:r>
          </a:p>
          <a:p>
            <a:pPr lvl="1"/>
            <a:r>
              <a:rPr lang="en-GB" dirty="0" err="1"/>
              <a:t>SumEHRs</a:t>
            </a:r>
            <a:r>
              <a:rPr lang="en-GB" dirty="0"/>
              <a:t>, medication </a:t>
            </a:r>
            <a:r>
              <a:rPr lang="en-GB" dirty="0" smtClean="0"/>
              <a:t>schedules, … </a:t>
            </a:r>
            <a:r>
              <a:rPr lang="en-GB" dirty="0"/>
              <a:t>in health vaults</a:t>
            </a:r>
          </a:p>
          <a:p>
            <a:pPr lvl="1"/>
            <a:r>
              <a:rPr lang="en-GB" dirty="0" smtClean="0"/>
              <a:t>...</a:t>
            </a:r>
            <a:endParaRPr lang="en-GB" noProof="0" dirty="0" smtClean="0"/>
          </a:p>
          <a:p>
            <a:r>
              <a:rPr lang="en-GB" noProof="0" dirty="0" smtClean="0"/>
              <a:t>Objective</a:t>
            </a:r>
          </a:p>
          <a:p>
            <a:pPr lvl="1"/>
            <a:r>
              <a:rPr lang="en-GB" noProof="0" dirty="0" smtClean="0"/>
              <a:t>linking regional and local exchange systems of medical data (hubs)</a:t>
            </a:r>
          </a:p>
          <a:p>
            <a:pPr lvl="1"/>
            <a:r>
              <a:rPr lang="en-GB" noProof="0" dirty="0" smtClean="0"/>
              <a:t>possibility for health care providers to retrieve and consult the available electronic medical files regarding a specific patient, irrespective of  </a:t>
            </a:r>
          </a:p>
          <a:p>
            <a:pPr lvl="2"/>
            <a:r>
              <a:rPr lang="en-GB" noProof="0" dirty="0" smtClean="0"/>
              <a:t>the location where these documents are stored </a:t>
            </a:r>
          </a:p>
          <a:p>
            <a:pPr lvl="2"/>
            <a:r>
              <a:rPr lang="en-GB" noProof="0" dirty="0" smtClean="0"/>
              <a:t>the location where the health care provider logs into the system</a:t>
            </a:r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4039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99592" y="980727"/>
            <a:ext cx="7344816" cy="5323687"/>
            <a:chOff x="899592" y="980727"/>
            <a:chExt cx="7344816" cy="5323687"/>
          </a:xfrm>
        </p:grpSpPr>
        <p:pic>
          <p:nvPicPr>
            <p:cNvPr id="14" name="Content Placeholder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7"/>
              <a:ext cx="7344816" cy="532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ontent Placeholder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62" t="87945" r="17015" b="11196"/>
            <a:stretch/>
          </p:blipFill>
          <p:spPr bwMode="auto">
            <a:xfrm>
              <a:off x="6669756" y="3429000"/>
              <a:ext cx="54000" cy="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en-GB" noProof="0" dirty="0" err="1" smtClean="0">
                <a:solidFill>
                  <a:srgbClr val="77C9F2"/>
                </a:solidFill>
                <a:latin typeface="+mj-lt"/>
              </a:rPr>
              <a:t>Metahub</a:t>
            </a:r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 - Scheme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8313" y="4005263"/>
            <a:ext cx="43910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4" indent="-285750"/>
            <a:r>
              <a:rPr lang="nl-BE" altLang="en-US" sz="1200" b="1" dirty="0"/>
              <a:t>5 </a:t>
            </a:r>
            <a:r>
              <a:rPr lang="nl-BE" altLang="en-US" sz="1200" b="1" dirty="0" smtClean="0"/>
              <a:t>hubs</a:t>
            </a:r>
            <a:endParaRPr lang="nl-BE" altLang="en-US" sz="1200" b="1" dirty="0"/>
          </a:p>
          <a:p>
            <a:pPr marL="800100" lvl="4" indent="-285750"/>
            <a:r>
              <a:rPr lang="en-US" sz="1200" dirty="0"/>
              <a:t>The Collaborative Care </a:t>
            </a:r>
            <a:r>
              <a:rPr lang="en-US" sz="1200" dirty="0" smtClean="0"/>
              <a:t>Platform</a:t>
            </a:r>
            <a:r>
              <a:rPr lang="en-US" sz="1200" dirty="0"/>
              <a:t> </a:t>
            </a:r>
            <a:r>
              <a:rPr lang="nl-BE" altLang="en-US" sz="1200" dirty="0" smtClean="0"/>
              <a:t>(in Dutch: </a:t>
            </a:r>
            <a:r>
              <a:rPr lang="nl-BE" altLang="en-US" sz="1200" dirty="0" err="1" smtClean="0"/>
              <a:t>Cozo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err="1" smtClean="0"/>
              <a:t>Antwerpian</a:t>
            </a:r>
            <a:r>
              <a:rPr lang="nl-BE" altLang="en-US" sz="1200" dirty="0" smtClean="0"/>
              <a:t> </a:t>
            </a:r>
            <a:r>
              <a:rPr lang="nl-BE" altLang="en-US" sz="1200" dirty="0" err="1" smtClean="0"/>
              <a:t>Regional</a:t>
            </a:r>
            <a:r>
              <a:rPr lang="nl-BE" altLang="en-US" sz="1200" dirty="0" smtClean="0"/>
              <a:t> Hub (ARH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err="1" smtClean="0"/>
              <a:t>Flemish</a:t>
            </a:r>
            <a:r>
              <a:rPr lang="nl-BE" altLang="en-US" sz="1200" dirty="0" smtClean="0"/>
              <a:t> </a:t>
            </a:r>
            <a:r>
              <a:rPr lang="nl-BE" altLang="en-US" sz="1200" dirty="0" err="1" smtClean="0"/>
              <a:t>Hospital</a:t>
            </a:r>
            <a:r>
              <a:rPr lang="nl-BE" altLang="en-US" sz="1200" dirty="0" smtClean="0"/>
              <a:t> Network KU Leuven (in Dutch: VZN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smtClean="0"/>
              <a:t>Health Network of </a:t>
            </a:r>
            <a:r>
              <a:rPr lang="nl-BE" altLang="en-US" sz="1200" dirty="0" err="1" smtClean="0"/>
              <a:t>Wallonia</a:t>
            </a:r>
            <a:r>
              <a:rPr lang="nl-BE" altLang="en-US" sz="1200" dirty="0" smtClean="0"/>
              <a:t> (in French: RSW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smtClean="0"/>
              <a:t>Brussels Health Network (in French: RSB)</a:t>
            </a:r>
            <a:endParaRPr lang="nl-BE" altLang="en-US" sz="1200" dirty="0"/>
          </a:p>
          <a:p>
            <a:pPr marL="101600" indent="-101600" algn="ctr">
              <a:spcBef>
                <a:spcPct val="50000"/>
              </a:spcBef>
              <a:buSzPct val="100000"/>
            </a:pPr>
            <a:endParaRPr lang="nl-BE" altLang="en-US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97551" y="3891776"/>
            <a:ext cx="1806498" cy="42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7274263" y="3830758"/>
            <a:ext cx="59572" cy="6101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1934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Roadmaps on eHealth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smtClean="0"/>
              <a:t>2012: round table was organized on the further digitization of the health care sector</a:t>
            </a:r>
          </a:p>
          <a:p>
            <a:pPr lvl="1"/>
            <a:r>
              <a:rPr lang="en-GB" noProof="0" smtClean="0"/>
              <a:t>about 300 people in the sector participated  </a:t>
            </a:r>
          </a:p>
          <a:p>
            <a:pPr lvl="1"/>
            <a:r>
              <a:rPr lang="en-GB" noProof="0" smtClean="0"/>
              <a:t>a </a:t>
            </a:r>
            <a:r>
              <a:rPr lang="en-GB" smtClean="0"/>
              <a:t>concrete</a:t>
            </a:r>
            <a:r>
              <a:rPr lang="en-GB" noProof="0" smtClean="0"/>
              <a:t> eHealth action plan was drawn up for 5 years: roadmap 2013-2018</a:t>
            </a:r>
          </a:p>
          <a:p>
            <a:r>
              <a:rPr lang="en-GB" noProof="0" smtClean="0"/>
              <a:t>2015 &gt; update: roadmap 2.0 (2015-2018)</a:t>
            </a:r>
          </a:p>
          <a:p>
            <a:pPr lvl="1"/>
            <a:r>
              <a:rPr lang="en-GB" noProof="0" smtClean="0"/>
              <a:t>20 action areas with concrete objectives </a:t>
            </a:r>
          </a:p>
          <a:p>
            <a:r>
              <a:rPr lang="en-GB" noProof="0" smtClean="0"/>
              <a:t>2019 &gt; roadmap 3.0 (2019-2021) </a:t>
            </a:r>
            <a:r>
              <a:rPr lang="en-GB" smtClean="0"/>
              <a:t>has been elaborated</a:t>
            </a:r>
            <a:r>
              <a:rPr lang="en-GB" noProof="0" smtClean="0"/>
              <a:t> with a focus on, amongst others</a:t>
            </a:r>
          </a:p>
          <a:p>
            <a:pPr lvl="1"/>
            <a:r>
              <a:rPr lang="en-GB" noProof="0" smtClean="0"/>
              <a:t>operational excellence: availability, performance, quality, chain supervision, usability, training…  </a:t>
            </a:r>
          </a:p>
          <a:p>
            <a:pPr lvl="1"/>
            <a:r>
              <a:rPr lang="en-GB" noProof="0" smtClean="0"/>
              <a:t>applications for citizens</a:t>
            </a:r>
          </a:p>
          <a:p>
            <a:pPr lvl="1"/>
            <a:r>
              <a:rPr lang="en-GB" noProof="0" smtClean="0"/>
              <a:t>support for innovation</a:t>
            </a:r>
          </a:p>
          <a:p>
            <a:pPr lvl="1"/>
            <a:r>
              <a:rPr lang="en-GB" noProof="0" smtClean="0"/>
              <a:t>international standards &amp; terminology </a:t>
            </a:r>
          </a:p>
          <a:p>
            <a:pPr lvl="1"/>
            <a:r>
              <a:rPr lang="en-GB" noProof="0" smtClean="0"/>
              <a:t>…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4724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Hubs &amp; </a:t>
            </a:r>
            <a:r>
              <a:rPr lang="en-GB" noProof="0" dirty="0" err="1" smtClean="0"/>
              <a:t>Metahub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Situation 2019</a:t>
            </a:r>
          </a:p>
          <a:p>
            <a:pPr lvl="1"/>
            <a:r>
              <a:rPr lang="en-GB" noProof="0" dirty="0" smtClean="0"/>
              <a:t>system for sharing data and documents by general and psychiatric hospitals via the following 5 hubs</a:t>
            </a:r>
          </a:p>
          <a:p>
            <a:pPr lvl="2"/>
            <a:r>
              <a:rPr lang="en-GB" noProof="0" dirty="0" smtClean="0"/>
              <a:t>the Collaborative Care Platform </a:t>
            </a:r>
            <a:r>
              <a:rPr lang="en-GB" altLang="en-US" noProof="0" dirty="0" smtClean="0"/>
              <a:t>(in Dutch: </a:t>
            </a:r>
            <a:r>
              <a:rPr lang="en-GB" altLang="en-US" noProof="0" dirty="0" err="1" smtClean="0"/>
              <a:t>Cozo</a:t>
            </a:r>
            <a:r>
              <a:rPr lang="en-GB" altLang="en-US" noProof="0" dirty="0" smtClean="0"/>
              <a:t>)</a:t>
            </a:r>
          </a:p>
          <a:p>
            <a:pPr lvl="2"/>
            <a:r>
              <a:rPr lang="en-GB" altLang="en-US" noProof="0" dirty="0" err="1" smtClean="0"/>
              <a:t>Antwerpian</a:t>
            </a:r>
            <a:r>
              <a:rPr lang="en-GB" altLang="en-US" noProof="0" dirty="0" smtClean="0"/>
              <a:t> Regional Hub (ARH)</a:t>
            </a:r>
            <a:endParaRPr lang="en-GB" noProof="0" dirty="0" smtClean="0"/>
          </a:p>
          <a:p>
            <a:pPr lvl="2"/>
            <a:r>
              <a:rPr lang="en-GB" noProof="0" dirty="0" smtClean="0"/>
              <a:t>Flemish Hospital Network KU Leuven (in Dutch: VZN)</a:t>
            </a:r>
          </a:p>
          <a:p>
            <a:pPr lvl="2"/>
            <a:r>
              <a:rPr lang="en-GB" noProof="0" dirty="0" smtClean="0"/>
              <a:t>Health Network of Wallonia (in French: RSW)</a:t>
            </a:r>
          </a:p>
          <a:p>
            <a:pPr lvl="2"/>
            <a:r>
              <a:rPr lang="en-GB" noProof="0" dirty="0" smtClean="0"/>
              <a:t>Brussels Health Network (in French: RSB)</a:t>
            </a:r>
          </a:p>
          <a:p>
            <a:pPr lvl="1"/>
            <a:r>
              <a:rPr lang="en-GB" noProof="0" dirty="0" smtClean="0"/>
              <a:t>reference to first-line documents (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, medication schedules...) via the 3 health vaults/</a:t>
            </a:r>
            <a:r>
              <a:rPr lang="en-GB" noProof="0" dirty="0" err="1" smtClean="0"/>
              <a:t>metahub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Vitalink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InterMed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BruSafe</a:t>
            </a:r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8085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6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76 w 2174750"/>
              <a:gd name="T1" fmla="*/ 0 h 2979415"/>
              <a:gd name="T2" fmla="*/ 326291 w 2174750"/>
              <a:gd name="T3" fmla="*/ 2439458 h 2979415"/>
              <a:gd name="T4" fmla="*/ 2051162 w 2174750"/>
              <a:gd name="T5" fmla="*/ 2488909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31757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8696 w 2994574"/>
              <a:gd name="T1" fmla="*/ 244929 h 2628900"/>
              <a:gd name="T2" fmla="*/ 336450 w 2994574"/>
              <a:gd name="T3" fmla="*/ 146957 h 2628900"/>
              <a:gd name="T4" fmla="*/ 487853 w 2994574"/>
              <a:gd name="T5" fmla="*/ 81643 h 2628900"/>
              <a:gd name="T6" fmla="*/ 622435 w 2994574"/>
              <a:gd name="T7" fmla="*/ 48986 h 2628900"/>
              <a:gd name="T8" fmla="*/ 908419 w 2994574"/>
              <a:gd name="T9" fmla="*/ 0 h 2628900"/>
              <a:gd name="T10" fmla="*/ 2069175 w 2994574"/>
              <a:gd name="T11" fmla="*/ 81643 h 2628900"/>
              <a:gd name="T12" fmla="*/ 2254222 w 2994574"/>
              <a:gd name="T13" fmla="*/ 179614 h 2628900"/>
              <a:gd name="T14" fmla="*/ 2456094 w 2994574"/>
              <a:gd name="T15" fmla="*/ 310243 h 2628900"/>
              <a:gd name="T16" fmla="*/ 2540207 w 2994574"/>
              <a:gd name="T17" fmla="*/ 424543 h 2628900"/>
              <a:gd name="T18" fmla="*/ 2657962 w 2994574"/>
              <a:gd name="T19" fmla="*/ 587829 h 2628900"/>
              <a:gd name="T20" fmla="*/ 2775721 w 2994574"/>
              <a:gd name="T21" fmla="*/ 751114 h 2628900"/>
              <a:gd name="T22" fmla="*/ 2910302 w 2994574"/>
              <a:gd name="T23" fmla="*/ 914400 h 2628900"/>
              <a:gd name="T24" fmla="*/ 2960771 w 2994574"/>
              <a:gd name="T25" fmla="*/ 1028700 h 2628900"/>
              <a:gd name="T26" fmla="*/ 3044884 w 2994574"/>
              <a:gd name="T27" fmla="*/ 1240971 h 2628900"/>
              <a:gd name="T28" fmla="*/ 3061704 w 2994574"/>
              <a:gd name="T29" fmla="*/ 1943100 h 2628900"/>
              <a:gd name="T30" fmla="*/ 2994417 w 2994574"/>
              <a:gd name="T31" fmla="*/ 2090057 h 2628900"/>
              <a:gd name="T32" fmla="*/ 2943946 w 2994574"/>
              <a:gd name="T33" fmla="*/ 2188028 h 2628900"/>
              <a:gd name="T34" fmla="*/ 2859839 w 2994574"/>
              <a:gd name="T35" fmla="*/ 2351314 h 2628900"/>
              <a:gd name="T36" fmla="*/ 2725252 w 2994574"/>
              <a:gd name="T37" fmla="*/ 2465614 h 2628900"/>
              <a:gd name="T38" fmla="*/ 2624317 w 2994574"/>
              <a:gd name="T39" fmla="*/ 2530928 h 2628900"/>
              <a:gd name="T40" fmla="*/ 2439273 w 2994574"/>
              <a:gd name="T41" fmla="*/ 2628900 h 2628900"/>
              <a:gd name="T42" fmla="*/ 1143934 w 2994574"/>
              <a:gd name="T43" fmla="*/ 2563586 h 2628900"/>
              <a:gd name="T44" fmla="*/ 891595 w 2994574"/>
              <a:gd name="T45" fmla="*/ 2498270 h 2628900"/>
              <a:gd name="T46" fmla="*/ 622435 w 2994574"/>
              <a:gd name="T47" fmla="*/ 2432956 h 2628900"/>
              <a:gd name="T48" fmla="*/ 538321 w 2994574"/>
              <a:gd name="T49" fmla="*/ 2383970 h 2628900"/>
              <a:gd name="T50" fmla="*/ 437386 w 2994574"/>
              <a:gd name="T51" fmla="*/ 2237014 h 2628900"/>
              <a:gd name="T52" fmla="*/ 353272 w 2994574"/>
              <a:gd name="T53" fmla="*/ 2073729 h 2628900"/>
              <a:gd name="T54" fmla="*/ 285984 w 2994574"/>
              <a:gd name="T55" fmla="*/ 1910443 h 2628900"/>
              <a:gd name="T56" fmla="*/ 151397 w 2994574"/>
              <a:gd name="T57" fmla="*/ 1567543 h 2628900"/>
              <a:gd name="T58" fmla="*/ 84116 w 2994574"/>
              <a:gd name="T59" fmla="*/ 1338943 h 2628900"/>
              <a:gd name="T60" fmla="*/ 50448 w 2994574"/>
              <a:gd name="T61" fmla="*/ 1191986 h 2628900"/>
              <a:gd name="T62" fmla="*/ 0 w 2994574"/>
              <a:gd name="T63" fmla="*/ 898071 h 2628900"/>
              <a:gd name="T64" fmla="*/ 50448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pic>
        <p:nvPicPr>
          <p:cNvPr id="317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5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en-GB" noProof="0" dirty="0" err="1" smtClean="0">
                <a:solidFill>
                  <a:srgbClr val="77C9F2"/>
                </a:solidFill>
                <a:latin typeface="+mj-lt"/>
              </a:rPr>
              <a:t>Metahub</a:t>
            </a:r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 – Past situation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2944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en-GB" noProof="0" dirty="0" err="1" smtClean="0">
                <a:solidFill>
                  <a:srgbClr val="77C9F2"/>
                </a:solidFill>
                <a:latin typeface="+mj-lt"/>
              </a:rPr>
              <a:t>Metahub</a:t>
            </a:r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 - Now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6725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3" y="989799"/>
            <a:ext cx="720080" cy="720080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1797050" y="3362325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InterMed</a:t>
            </a:r>
          </a:p>
          <a:p>
            <a:pPr algn="ctr" eaLnBrk="0" hangingPunct="0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2420938" y="1933575"/>
            <a:ext cx="504329" cy="261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3052763" y="2037556"/>
            <a:ext cx="263823" cy="6103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2138363" y="1846262"/>
            <a:ext cx="615156" cy="17462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55763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67" y="2647950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47" y="2305844"/>
            <a:ext cx="9128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Extramural data: vaults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2498403" y="1349839"/>
            <a:ext cx="255116" cy="2535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2529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fr-BE" dirty="0" err="1">
                <a:solidFill>
                  <a:srgbClr val="77C9F2"/>
                </a:solidFill>
                <a:latin typeface="+mj-lt"/>
              </a:rPr>
              <a:t>Metahub</a:t>
            </a:r>
            <a:endParaRPr lang="fr-BE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75" y="1340768"/>
            <a:ext cx="68286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fr-BE" dirty="0" err="1">
                <a:solidFill>
                  <a:srgbClr val="77C9F2"/>
                </a:solidFill>
                <a:latin typeface="+mj-lt"/>
              </a:rPr>
              <a:t>Metahub</a:t>
            </a:r>
            <a:endParaRPr lang="fr-BE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25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75" y="1340768"/>
            <a:ext cx="68286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fr-BE" dirty="0" err="1">
                <a:solidFill>
                  <a:srgbClr val="77C9F2"/>
                </a:solidFill>
                <a:latin typeface="+mj-lt"/>
              </a:rPr>
              <a:t>Metahub</a:t>
            </a:r>
            <a:endParaRPr lang="fr-BE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26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6245724" cy="3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sharing </a:t>
            </a:r>
            <a:r>
              <a:rPr lang="en-GB" noProof="0" dirty="0" smtClean="0"/>
              <a:t>consent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Required condition for the exchange of health data: patient has given his informed consent to share his health data electronically</a:t>
            </a:r>
          </a:p>
          <a:p>
            <a:pPr lvl="1"/>
            <a:r>
              <a:rPr lang="en-GB" altLang="en-US" noProof="0" dirty="0" smtClean="0"/>
              <a:t>regulation has been approved by the various management and advisory bodies of the eHealth platform (</a:t>
            </a:r>
            <a:r>
              <a:rPr lang="en-GB" noProof="0" dirty="0" smtClean="0"/>
              <a:t>Consultation Committee with the users</a:t>
            </a:r>
            <a:r>
              <a:rPr lang="en-GB" altLang="en-US" noProof="0" dirty="0" smtClean="0"/>
              <a:t>, Board of Directors and  Information Security Committee)</a:t>
            </a:r>
          </a:p>
          <a:p>
            <a:pPr lvl="1"/>
            <a:r>
              <a:rPr lang="en-GB" noProof="0" dirty="0" smtClean="0"/>
              <a:t>only exchange between health care providers/institutions having a therapeutic/care relationship with the patient</a:t>
            </a:r>
          </a:p>
          <a:p>
            <a:pPr lvl="1"/>
            <a:r>
              <a:rPr lang="en-GB" noProof="0" dirty="0" smtClean="0"/>
              <a:t>registration of the consent by the patient himself or through his doctor, pharmacist, health fund or hospital</a:t>
            </a:r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0506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Data sharing</a:t>
            </a:r>
            <a:r>
              <a:rPr lang="en-GB" noProof="0" dirty="0" smtClean="0"/>
              <a:t> consent</a:t>
            </a:r>
            <a:endParaRPr lang="en-GB" noProof="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noProof="0" dirty="0" smtClean="0"/>
              <a:t>Possibility to exclude a health care provider</a:t>
            </a:r>
          </a:p>
          <a:p>
            <a:pPr eaLnBrk="1" hangingPunct="1"/>
            <a:r>
              <a:rPr lang="en-GB" altLang="en-US" noProof="0" dirty="0" smtClean="0"/>
              <a:t>Possibility to withdraw the consent</a:t>
            </a:r>
          </a:p>
          <a:p>
            <a:pPr eaLnBrk="1" hangingPunct="1"/>
            <a:r>
              <a:rPr lang="en-GB" altLang="en-US" noProof="0" dirty="0" smtClean="0"/>
              <a:t>Possibility to modify his permission profile at any time, without any restrictions concerning the modifications</a:t>
            </a:r>
          </a:p>
          <a:p>
            <a:pPr eaLnBrk="1" hangingPunct="1"/>
            <a:r>
              <a:rPr lang="en-GB" altLang="en-US" noProof="0" dirty="0" smtClean="0"/>
              <a:t>Possibility to see who has entered or modified the informed consent</a:t>
            </a:r>
          </a:p>
          <a:p>
            <a:r>
              <a:rPr lang="en-GB" dirty="0" smtClean="0"/>
              <a:t>Permanent </a:t>
            </a:r>
            <a:r>
              <a:rPr lang="en-GB" dirty="0"/>
              <a:t>support to encourage the registration of </a:t>
            </a:r>
            <a:r>
              <a:rPr lang="fr-BE" dirty="0" err="1"/>
              <a:t>consents</a:t>
            </a:r>
            <a:endParaRPr lang="fr-BE" dirty="0"/>
          </a:p>
          <a:p>
            <a:pPr lvl="2"/>
            <a:r>
              <a:rPr lang="fr-BE" dirty="0" smtClean="0"/>
              <a:t>8.345.830 </a:t>
            </a:r>
            <a:r>
              <a:rPr lang="fr-BE" dirty="0" err="1"/>
              <a:t>consents</a:t>
            </a:r>
            <a:r>
              <a:rPr lang="fr-BE" dirty="0"/>
              <a:t> on </a:t>
            </a:r>
            <a:r>
              <a:rPr lang="fr-BE" dirty="0" smtClean="0"/>
              <a:t>29/04/2019</a:t>
            </a:r>
            <a:endParaRPr lang="fr-BE" dirty="0"/>
          </a:p>
          <a:p>
            <a:pPr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28275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Data sharing consent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endParaRPr lang="fr-BE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29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7631429" cy="49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07704" y="980728"/>
            <a:ext cx="5598823" cy="5419081"/>
            <a:chOff x="1691680" y="476672"/>
            <a:chExt cx="5958863" cy="58511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476672"/>
              <a:ext cx="5840598" cy="23382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2768313"/>
              <a:ext cx="5958863" cy="24574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80" y="5085184"/>
              <a:ext cx="5853776" cy="1242617"/>
            </a:xfrm>
            <a:prstGeom prst="rect">
              <a:avLst/>
            </a:prstGeom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2625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Therapeutic/care relationships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Definition: the relationship between a specific patient and one or more health care professionals involved in activities concerning diagnosis, prevention or care for the patient</a:t>
            </a:r>
          </a:p>
          <a:p>
            <a:r>
              <a:rPr lang="en-GB" noProof="0" dirty="0" smtClean="0"/>
              <a:t>Examples of evidence of a therapeutic/care relationship</a:t>
            </a:r>
          </a:p>
          <a:p>
            <a:pPr lvl="1"/>
            <a:r>
              <a:rPr lang="en-GB" noProof="0" dirty="0" smtClean="0"/>
              <a:t>establishment of a GMF with a GP  </a:t>
            </a:r>
          </a:p>
          <a:p>
            <a:pPr lvl="1"/>
            <a:r>
              <a:rPr lang="en-GB" noProof="0" dirty="0" smtClean="0"/>
              <a:t>consultation with an individual health care provider</a:t>
            </a:r>
          </a:p>
          <a:p>
            <a:pPr lvl="1"/>
            <a:r>
              <a:rPr lang="en-GB" noProof="0" dirty="0" smtClean="0"/>
              <a:t>hospitalization</a:t>
            </a:r>
          </a:p>
          <a:p>
            <a:pPr lvl="1"/>
            <a:r>
              <a:rPr lang="en-GB" noProof="0" dirty="0" smtClean="0"/>
              <a:t>supply of a medicinal product in a pharmacy </a:t>
            </a:r>
          </a:p>
          <a:p>
            <a:pPr lvl="1"/>
            <a:r>
              <a:rPr lang="en-GB" noProof="0" dirty="0" smtClean="0"/>
              <a:t>…</a:t>
            </a:r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15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 matrix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0768"/>
            <a:ext cx="8924301" cy="46085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57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noProof="0" dirty="0" smtClean="0"/>
              <a:t>www.ehealth.fgov.be/ehealthplatform/nl/reglementen</a:t>
            </a:r>
            <a:endParaRPr lang="en-GB" sz="2800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noProof="0" smtClean="0"/>
          </a:p>
          <a:p>
            <a:pPr lvl="1"/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pPr lvl="2"/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pPr lvl="1"/>
            <a:endParaRPr lang="en-GB" noProof="0" smtClean="0"/>
          </a:p>
          <a:p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32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204"/>
            <a:ext cx="9144000" cy="49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CoBRHA</a:t>
            </a:r>
            <a:r>
              <a:rPr lang="en-GB" noProof="0" dirty="0" smtClean="0"/>
              <a:t> </a:t>
            </a:r>
            <a:r>
              <a:rPr lang="en-GB" dirty="0" smtClean="0"/>
              <a:t>and</a:t>
            </a:r>
            <a:r>
              <a:rPr lang="en-GB" noProof="0" dirty="0" smtClean="0"/>
              <a:t> UPPAD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>
                <a:solidFill>
                  <a:srgbClr val="087670"/>
                </a:solidFill>
              </a:rPr>
              <a:t>eHealth</a:t>
            </a:r>
            <a:r>
              <a:rPr lang="en-GB" dirty="0" err="1" smtClean="0"/>
              <a:t>Box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nables </a:t>
            </a:r>
            <a:r>
              <a:rPr lang="en-GB" dirty="0"/>
              <a:t>secure </a:t>
            </a:r>
            <a:r>
              <a:rPr lang="en-GB" dirty="0" err="1"/>
              <a:t>asynchronic</a:t>
            </a:r>
            <a:r>
              <a:rPr lang="en-GB" dirty="0"/>
              <a:t> electronic communication of medical and confidential information between health care </a:t>
            </a:r>
            <a:r>
              <a:rPr lang="en-GB" dirty="0" smtClean="0"/>
              <a:t>actors</a:t>
            </a:r>
            <a:endParaRPr lang="en-GB" dirty="0"/>
          </a:p>
          <a:p>
            <a:pPr lvl="1"/>
            <a:r>
              <a:rPr lang="en-GB" dirty="0" smtClean="0"/>
              <a:t>g</a:t>
            </a:r>
            <a:r>
              <a:rPr lang="en-GB" noProof="0" dirty="0" err="1" smtClean="0"/>
              <a:t>enerally</a:t>
            </a:r>
            <a:r>
              <a:rPr lang="en-GB" noProof="0" dirty="0" smtClean="0"/>
              <a:t> used by health care </a:t>
            </a:r>
            <a:r>
              <a:rPr lang="en-GB" dirty="0" smtClean="0"/>
              <a:t>actors registered </a:t>
            </a:r>
            <a:r>
              <a:rPr lang="en-GB" noProof="0" dirty="0" smtClean="0"/>
              <a:t>in </a:t>
            </a:r>
            <a:r>
              <a:rPr lang="en-GB" noProof="0" dirty="0" err="1" smtClean="0"/>
              <a:t>CoBRHA</a:t>
            </a:r>
            <a:endParaRPr lang="en-GB" noProof="0" dirty="0" smtClean="0"/>
          </a:p>
          <a:p>
            <a:r>
              <a:rPr lang="en-GB" noProof="0" dirty="0" err="1" smtClean="0"/>
              <a:t>CoBHRA</a:t>
            </a:r>
            <a:endParaRPr lang="en-GB" noProof="0" dirty="0" smtClean="0"/>
          </a:p>
          <a:p>
            <a:pPr lvl="1"/>
            <a:r>
              <a:rPr lang="en-GB" noProof="0" dirty="0" smtClean="0"/>
              <a:t>common database with information about health care providers and care institutions</a:t>
            </a:r>
          </a:p>
          <a:p>
            <a:r>
              <a:rPr lang="en-GB" noProof="0" dirty="0" smtClean="0"/>
              <a:t>UPPAD</a:t>
            </a:r>
          </a:p>
          <a:p>
            <a:pPr lvl="1"/>
            <a:r>
              <a:rPr lang="en-GB" noProof="0" dirty="0" smtClean="0"/>
              <a:t>enables health care actors to consult / modify / complete specific information themselves</a:t>
            </a:r>
          </a:p>
          <a:p>
            <a:pPr lvl="2"/>
            <a:r>
              <a:rPr lang="en-GB" noProof="0" dirty="0" smtClean="0"/>
              <a:t>unique electronic counter (UPPAD)</a:t>
            </a:r>
          </a:p>
          <a:p>
            <a:pPr lvl="2"/>
            <a:r>
              <a:rPr lang="en-GB" noProof="0" dirty="0" smtClean="0"/>
              <a:t>address book (</a:t>
            </a:r>
            <a:r>
              <a:rPr lang="en-GB" noProof="0" dirty="0" err="1" smtClean="0"/>
              <a:t>CoBRHA</a:t>
            </a:r>
            <a:r>
              <a:rPr lang="en-GB" noProof="0" dirty="0" smtClean="0"/>
              <a:t> database)</a:t>
            </a:r>
          </a:p>
          <a:p>
            <a:pPr lvl="1"/>
            <a:endParaRPr lang="en-GB" noProof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9644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>
              <a:sym typeface="Arial" charset="0"/>
            </a:endParaRP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6156176" y="59492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figures on 29/04/2019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34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66" y="1353132"/>
            <a:ext cx="5914961" cy="43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2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Address book</a:t>
            </a:r>
          </a:p>
          <a:p>
            <a:pPr lvl="1"/>
            <a:r>
              <a:rPr lang="en-GB" noProof="0" dirty="0" smtClean="0"/>
              <a:t>allows senders of messages to health care providers to decide which channel type and which information are the most appropriate</a:t>
            </a:r>
          </a:p>
          <a:p>
            <a:pPr lvl="2"/>
            <a:r>
              <a:rPr lang="en-GB" noProof="0" dirty="0" smtClean="0"/>
              <a:t>for communicating medical data &gt; mandatory use of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 smtClean="0"/>
          </a:p>
          <a:p>
            <a:pPr lvl="2"/>
            <a:r>
              <a:rPr lang="en-GB" noProof="0" dirty="0" smtClean="0"/>
              <a:t>for communicating administrative data (internship, recognition…) &gt; using a regular e-mail address allowed and if no data available &gt; shipment by mail (paper)</a:t>
            </a:r>
          </a:p>
          <a:p>
            <a:pPr lvl="2"/>
            <a:r>
              <a:rPr lang="en-GB" noProof="0" dirty="0" smtClean="0"/>
              <a:t>available address book data comes from </a:t>
            </a:r>
            <a:r>
              <a:rPr lang="en-GB" noProof="0" dirty="0" err="1" smtClean="0"/>
              <a:t>CoBRHA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83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UPPAD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9" y="1268760"/>
            <a:ext cx="8405683" cy="448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33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UPPAD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UPPAD → Unique Portal for Professionals for Administrative Data</a:t>
            </a:r>
          </a:p>
          <a:p>
            <a:endParaRPr lang="en-GB" noProof="0" dirty="0" smtClean="0"/>
          </a:p>
          <a:p>
            <a:r>
              <a:rPr lang="en-GB" noProof="0" dirty="0" smtClean="0"/>
              <a:t>Central hub (website) where individual health care providers can consult their administrative data (e.g. visa, recognition…) that are known to government bodies (authentic sources)</a:t>
            </a:r>
          </a:p>
          <a:p>
            <a:endParaRPr lang="en-GB" noProof="0" dirty="0" smtClean="0"/>
          </a:p>
          <a:p>
            <a:r>
              <a:rPr lang="en-GB" noProof="0" dirty="0" smtClean="0"/>
              <a:t>Information coming from </a:t>
            </a:r>
            <a:r>
              <a:rPr lang="en-GB" noProof="0" dirty="0" err="1" smtClean="0"/>
              <a:t>CoBRHA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79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UPPAD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 smtClean="0"/>
              <a:t>Possibility to modify specific Authentic Source data yourself (being a health care provider) using underlying applications</a:t>
            </a:r>
          </a:p>
          <a:p>
            <a:endParaRPr lang="en-GB" noProof="0" dirty="0" smtClean="0"/>
          </a:p>
          <a:p>
            <a:r>
              <a:rPr lang="en-GB" noProof="0" dirty="0" smtClean="0"/>
              <a:t>Possibility to start up administrative processes electronically (e.g. recognition request) or consult information pages (e.g. procedures on the FPS Public Health website)</a:t>
            </a:r>
          </a:p>
          <a:p>
            <a:endParaRPr lang="en-GB" noProof="0" dirty="0" smtClean="0"/>
          </a:p>
          <a:p>
            <a:r>
              <a:rPr lang="en-GB" noProof="0" dirty="0" smtClean="0"/>
              <a:t>UPPAD will not replace applications/procedures that currently exist in various ‘authentic sources’</a:t>
            </a:r>
          </a:p>
          <a:p>
            <a:endParaRPr lang="en-GB" noProof="0" dirty="0" smtClean="0"/>
          </a:p>
          <a:p>
            <a:r>
              <a:rPr lang="en-GB" noProof="0" dirty="0" smtClean="0"/>
              <a:t>Health care providers cannot update information directly in UPPAD</a:t>
            </a:r>
          </a:p>
          <a:p>
            <a:pPr lvl="1"/>
            <a:r>
              <a:rPr lang="en-GB" noProof="0" dirty="0" smtClean="0"/>
              <a:t>UPPAD merely forwards health care providers to the right application / information available in the authentic sources (= gateway only)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0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Current situation</a:t>
            </a:r>
          </a:p>
          <a:p>
            <a:pPr lvl="1"/>
            <a:r>
              <a:rPr lang="en-GB" noProof="0" dirty="0" smtClean="0"/>
              <a:t>physician, dentist or midwife who prescribes medication electronically (via software package and the 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 service) gives his patient a ‘proof of e-prescribing’ containing a barcode </a:t>
            </a:r>
          </a:p>
          <a:p>
            <a:pPr lvl="1"/>
            <a:r>
              <a:rPr lang="en-GB" noProof="0" dirty="0" smtClean="0"/>
              <a:t>by scanning the barcode the pharmacist can download the electronic prescription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only the electronic prescription has legal value</a:t>
            </a:r>
          </a:p>
          <a:p>
            <a:r>
              <a:rPr lang="en-GB" noProof="0" dirty="0" smtClean="0"/>
              <a:t>Future situation</a:t>
            </a:r>
          </a:p>
          <a:p>
            <a:pPr lvl="1"/>
            <a:r>
              <a:rPr lang="en-GB" noProof="0" dirty="0" smtClean="0"/>
              <a:t>no ‘proof of e-prescribing’ anymore</a:t>
            </a:r>
          </a:p>
          <a:p>
            <a:pPr lvl="1"/>
            <a:r>
              <a:rPr lang="en-GB" noProof="0" dirty="0" smtClean="0"/>
              <a:t>authentication of the patient at the pharmacy</a:t>
            </a:r>
          </a:p>
          <a:p>
            <a:pPr lvl="1"/>
            <a:r>
              <a:rPr lang="en-GB" noProof="0" dirty="0" smtClean="0"/>
              <a:t>pharmacist and patient have electronic access to all pending electronic descriptions of the patient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4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Systems &amp; information flows between health care actors</a:t>
            </a:r>
          </a:p>
          <a:p>
            <a:pPr lvl="1"/>
            <a:r>
              <a:rPr lang="en-GB" dirty="0" smtClean="0"/>
              <a:t>AP 1: GMF = EMF =&gt; </a:t>
            </a:r>
            <a:r>
              <a:rPr lang="en-GB" dirty="0" err="1" smtClean="0"/>
              <a:t>SumEHR</a:t>
            </a:r>
            <a:endParaRPr lang="en-GB" noProof="0" dirty="0" smtClean="0"/>
          </a:p>
          <a:p>
            <a:pPr lvl="1"/>
            <a:r>
              <a:rPr lang="en-GB" noProof="0" dirty="0" smtClean="0"/>
              <a:t>AP 3: medication schedule</a:t>
            </a:r>
          </a:p>
          <a:p>
            <a:pPr lvl="1"/>
            <a:r>
              <a:rPr lang="en-GB" noProof="0" dirty="0" smtClean="0"/>
              <a:t>AP 4: electronic prescribing</a:t>
            </a:r>
          </a:p>
          <a:p>
            <a:pPr lvl="1"/>
            <a:r>
              <a:rPr lang="en-GB" noProof="0" dirty="0" smtClean="0"/>
              <a:t>AP 5: data sharing via the system hubs &amp; </a:t>
            </a:r>
            <a:r>
              <a:rPr lang="en-GB" noProof="0" dirty="0" err="1" smtClean="0"/>
              <a:t>metahub</a:t>
            </a:r>
            <a:r>
              <a:rPr lang="en-GB" noProof="0" dirty="0" smtClean="0"/>
              <a:t> by general and university hospitals </a:t>
            </a:r>
          </a:p>
          <a:p>
            <a:pPr lvl="1"/>
            <a:r>
              <a:rPr lang="en-GB" noProof="0" dirty="0" smtClean="0"/>
              <a:t>AP 6: sharing data for improved cooperation</a:t>
            </a:r>
          </a:p>
          <a:p>
            <a:pPr lvl="1"/>
            <a:r>
              <a:rPr lang="en-GB" noProof="0" dirty="0" smtClean="0"/>
              <a:t>AP 7: psychiatric and other institutions and the system hubs &amp; </a:t>
            </a:r>
            <a:r>
              <a:rPr lang="en-GB" noProof="0" dirty="0" err="1" smtClean="0"/>
              <a:t>metahub</a:t>
            </a:r>
            <a:r>
              <a:rPr lang="en-GB" noProof="0" dirty="0" smtClean="0"/>
              <a:t>  </a:t>
            </a:r>
          </a:p>
          <a:p>
            <a:pPr lvl="1"/>
            <a:r>
              <a:rPr lang="en-GB" noProof="0" dirty="0" smtClean="0"/>
              <a:t>AP 8: implementation of a uniform assessment instrument (</a:t>
            </a:r>
            <a:r>
              <a:rPr lang="en-GB" noProof="0" dirty="0" err="1" smtClean="0"/>
              <a:t>BelRAI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AP 14: </a:t>
            </a:r>
            <a:r>
              <a:rPr lang="en-GB" noProof="0" dirty="0" err="1" smtClean="0"/>
              <a:t>MyCarenet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8873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Advantages for pharmacists </a:t>
            </a:r>
          </a:p>
          <a:p>
            <a:pPr lvl="1"/>
            <a:r>
              <a:rPr lang="en-GB" noProof="0" dirty="0" smtClean="0"/>
              <a:t>easily download the prescription </a:t>
            </a:r>
          </a:p>
          <a:p>
            <a:pPr lvl="1"/>
            <a:r>
              <a:rPr lang="en-GB" noProof="0" dirty="0" smtClean="0"/>
              <a:t>know the reimbursement level of the prescribed medicine</a:t>
            </a:r>
          </a:p>
          <a:p>
            <a:pPr lvl="1"/>
            <a:r>
              <a:rPr lang="en-GB" noProof="0" dirty="0" smtClean="0"/>
              <a:t>send feedback to the prescriber</a:t>
            </a:r>
          </a:p>
          <a:p>
            <a:r>
              <a:rPr lang="en-GB" noProof="0" dirty="0" smtClean="0"/>
              <a:t>Advantages for prescribers/health care providers</a:t>
            </a:r>
          </a:p>
          <a:p>
            <a:pPr lvl="1"/>
            <a:r>
              <a:rPr lang="en-GB" noProof="0" dirty="0" smtClean="0"/>
              <a:t>draw up, consult, send and if needed modify prescriptions that haven’t been provided yet</a:t>
            </a:r>
          </a:p>
          <a:p>
            <a:pPr lvl="1"/>
            <a:r>
              <a:rPr lang="en-GB" noProof="0" dirty="0" smtClean="0"/>
              <a:t>delete a prescription that hasn’t been provided yet (if he justifies his decision) </a:t>
            </a:r>
          </a:p>
          <a:p>
            <a:pPr lvl="1"/>
            <a:r>
              <a:rPr lang="en-GB" noProof="0" dirty="0" smtClean="0"/>
              <a:t>receive feedback from the health care provider (pharmacist, physiotherapist, nurse)</a:t>
            </a:r>
          </a:p>
          <a:p>
            <a:r>
              <a:rPr lang="en-GB" noProof="0" dirty="0" smtClean="0"/>
              <a:t>Advantages for patients</a:t>
            </a:r>
          </a:p>
          <a:p>
            <a:pPr lvl="1"/>
            <a:r>
              <a:rPr lang="en-GB" noProof="0" dirty="0" smtClean="0"/>
              <a:t>consult his prescriptions via secure internet access </a:t>
            </a:r>
          </a:p>
          <a:p>
            <a:pPr lvl="1"/>
            <a:r>
              <a:rPr lang="en-GB" noProof="0" dirty="0" smtClean="0"/>
              <a:t>delete prescriptions which he finds to be useless</a:t>
            </a:r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2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Electronic prescribing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A ‘protocol for the electronic prescription of drugs to ambulatory patients’ describes the conditions and situations allowing the use of paper prescriptions due to force majeure, e.g.</a:t>
            </a:r>
          </a:p>
          <a:p>
            <a:pPr lvl="1"/>
            <a:r>
              <a:rPr lang="en-GB" noProof="0" dirty="0" smtClean="0"/>
              <a:t>the urgent need of medical assistance is indisputable</a:t>
            </a:r>
          </a:p>
          <a:p>
            <a:pPr lvl="1"/>
            <a:r>
              <a:rPr lang="en-GB" noProof="0" dirty="0" smtClean="0"/>
              <a:t>the prescriber is a foreign citizen without a NISS (or </a:t>
            </a:r>
            <a:r>
              <a:rPr lang="en-GB" noProof="0" dirty="0" err="1" smtClean="0"/>
              <a:t>bis</a:t>
            </a:r>
            <a:r>
              <a:rPr lang="en-GB" noProof="0" dirty="0" smtClean="0"/>
              <a:t>) number</a:t>
            </a:r>
          </a:p>
          <a:p>
            <a:pPr lvl="1"/>
            <a:r>
              <a:rPr lang="en-GB" noProof="0" dirty="0" smtClean="0"/>
              <a:t>the patient is a foreign citizen without a NISS (or </a:t>
            </a:r>
            <a:r>
              <a:rPr lang="en-GB" noProof="0" dirty="0" err="1" smtClean="0"/>
              <a:t>bis</a:t>
            </a:r>
            <a:r>
              <a:rPr lang="en-GB" noProof="0" dirty="0" smtClean="0"/>
              <a:t>) number</a:t>
            </a:r>
          </a:p>
          <a:p>
            <a:pPr lvl="1"/>
            <a:r>
              <a:rPr lang="en-GB" noProof="0" dirty="0" smtClean="0"/>
              <a:t>the patient is a </a:t>
            </a:r>
            <a:r>
              <a:rPr lang="en-GB" noProof="0" dirty="0" err="1" smtClean="0"/>
              <a:t>newborn</a:t>
            </a:r>
            <a:r>
              <a:rPr lang="en-GB" noProof="0" dirty="0" smtClean="0"/>
              <a:t> waiting for a NISS number</a:t>
            </a:r>
          </a:p>
          <a:p>
            <a:pPr lvl="1"/>
            <a:r>
              <a:rPr lang="en-GB" noProof="0" dirty="0" err="1" smtClean="0"/>
              <a:t>etc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03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prescribing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smtClean="0"/>
          </a:p>
          <a:p>
            <a:endParaRPr lang="nl-BE" smtClean="0"/>
          </a:p>
          <a:p>
            <a:endParaRPr lang="nl-BE" smtClean="0"/>
          </a:p>
          <a:p>
            <a:pPr lvl="2"/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pPr lvl="1"/>
            <a:endParaRPr lang="nl-BE" smtClean="0"/>
          </a:p>
          <a:p>
            <a:endParaRPr lang="nl-B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42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1264929"/>
            <a:ext cx="7314228" cy="43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dirty="0" smtClean="0"/>
              <a:t>PARIS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Prescription &amp; </a:t>
            </a:r>
            <a:r>
              <a:rPr lang="en-GB" sz="2800" noProof="0" dirty="0" err="1" smtClean="0"/>
              <a:t>Autorisation</a:t>
            </a:r>
            <a:r>
              <a:rPr lang="en-GB" sz="2800" noProof="0" dirty="0" smtClean="0"/>
              <a:t> Requesting Information System</a:t>
            </a:r>
            <a:endParaRPr lang="en-GB" sz="28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Free web application made available by software providers at INAMI’s request</a:t>
            </a:r>
          </a:p>
          <a:p>
            <a:pPr lvl="1"/>
            <a:r>
              <a:rPr lang="en-GB" noProof="0" dirty="0" smtClean="0"/>
              <a:t>offering minimal service to prescribers for delivering electronic prescriptions outside the Electronic Medical File</a:t>
            </a:r>
          </a:p>
          <a:p>
            <a:pPr lvl="1"/>
            <a:r>
              <a:rPr lang="en-GB" noProof="0" dirty="0" smtClean="0"/>
              <a:t>as an online service on the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portal, with strong authentication</a:t>
            </a:r>
          </a:p>
          <a:p>
            <a:pPr lvl="1"/>
            <a:r>
              <a:rPr lang="en-GB" noProof="0" dirty="0" smtClean="0"/>
              <a:t>no interaction with the electronic </a:t>
            </a:r>
            <a:r>
              <a:rPr lang="en-GB" dirty="0"/>
              <a:t>m</a:t>
            </a:r>
            <a:r>
              <a:rPr lang="en-GB" noProof="0" dirty="0" err="1" smtClean="0"/>
              <a:t>edical</a:t>
            </a:r>
            <a:r>
              <a:rPr lang="en-GB" noProof="0" dirty="0" smtClean="0"/>
              <a:t> file or other data sharing systems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17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dirty="0" smtClean="0"/>
              <a:t>PARIS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Prescription &amp; </a:t>
            </a:r>
            <a:r>
              <a:rPr lang="en-GB" sz="2800" noProof="0" dirty="0" err="1" smtClean="0"/>
              <a:t>Autorisation</a:t>
            </a:r>
            <a:r>
              <a:rPr lang="en-GB" sz="2800" noProof="0" dirty="0" smtClean="0"/>
              <a:t> Requesting Information System</a:t>
            </a:r>
            <a:endParaRPr lang="en-GB" sz="28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Target groups</a:t>
            </a:r>
          </a:p>
          <a:p>
            <a:pPr lvl="1"/>
            <a:r>
              <a:rPr lang="en-GB" noProof="0" dirty="0" smtClean="0"/>
              <a:t>prescribers (temporarily) not having access to the software for managing patient records, or to the hospital’s ICT systems </a:t>
            </a:r>
          </a:p>
          <a:p>
            <a:pPr lvl="1"/>
            <a:r>
              <a:rPr lang="en-GB" noProof="0" dirty="0" smtClean="0"/>
              <a:t>prescribers not having any software (yet) for managing electronic medical </a:t>
            </a:r>
            <a:r>
              <a:rPr lang="en-GB" dirty="0"/>
              <a:t>f</a:t>
            </a:r>
            <a:r>
              <a:rPr lang="en-GB" noProof="0" dirty="0" err="1" smtClean="0"/>
              <a:t>iles</a:t>
            </a:r>
            <a:endParaRPr lang="en-GB" noProof="0" dirty="0" smtClean="0"/>
          </a:p>
          <a:p>
            <a:pPr lvl="2"/>
            <a:r>
              <a:rPr lang="en-GB" noProof="0" dirty="0" smtClean="0"/>
              <a:t>some specialist categories</a:t>
            </a:r>
          </a:p>
          <a:p>
            <a:pPr lvl="2"/>
            <a:r>
              <a:rPr lang="en-GB" noProof="0" dirty="0" smtClean="0"/>
              <a:t>occasional prescribers (limited practice only, or no longer medical practitioner in the classic sense – working for insurance companies, administrations, educational organizations, clinical biologists, anatomist-pathologists…)</a:t>
            </a:r>
          </a:p>
          <a:p>
            <a:pPr lvl="2"/>
            <a:r>
              <a:rPr lang="en-GB" noProof="0" dirty="0" smtClean="0"/>
              <a:t>older prescribers at the end of their career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15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&gt; several applications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electronic consultation of insurance status by health care providers and institutions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electronic transfer of third-party invoicing by health care providers and institutions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medical-administrative flows for the home care sector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electronic transfer of medical certificates given by health care providers to insurance companies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99869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‘Insurance status’</a:t>
            </a:r>
          </a:p>
          <a:p>
            <a:pPr lvl="1"/>
            <a:r>
              <a:rPr lang="en-GB" noProof="0" dirty="0" smtClean="0"/>
              <a:t>goal</a:t>
            </a:r>
          </a:p>
          <a:p>
            <a:pPr lvl="2"/>
            <a:r>
              <a:rPr lang="en-GB" noProof="0" dirty="0" smtClean="0"/>
              <a:t>enable individual providers and institutions to check insurance information about their patients</a:t>
            </a:r>
          </a:p>
          <a:p>
            <a:pPr lvl="1"/>
            <a:r>
              <a:rPr lang="en-GB" noProof="0" dirty="0" smtClean="0"/>
              <a:t>features</a:t>
            </a:r>
          </a:p>
          <a:p>
            <a:pPr lvl="2"/>
            <a:r>
              <a:rPr lang="en-GB" noProof="0" dirty="0" smtClean="0"/>
              <a:t>request insurance information on a patient</a:t>
            </a:r>
          </a:p>
          <a:p>
            <a:r>
              <a:rPr lang="en-GB" dirty="0" err="1"/>
              <a:t>MyCareNet</a:t>
            </a:r>
            <a:r>
              <a:rPr lang="en-GB" dirty="0"/>
              <a:t> ‘third-party invoicing’</a:t>
            </a:r>
          </a:p>
          <a:p>
            <a:pPr lvl="1"/>
            <a:r>
              <a:rPr lang="en-GB" dirty="0"/>
              <a:t>goal</a:t>
            </a:r>
          </a:p>
          <a:p>
            <a:pPr lvl="2"/>
            <a:r>
              <a:rPr lang="en-GB" dirty="0"/>
              <a:t>enable individual providers and institutions to transfer third-party invoices to health insurance funds</a:t>
            </a:r>
          </a:p>
          <a:p>
            <a:pPr lvl="1"/>
            <a:r>
              <a:rPr lang="en-GB" dirty="0" smtClean="0"/>
              <a:t>features</a:t>
            </a:r>
            <a:endParaRPr lang="en-GB" dirty="0"/>
          </a:p>
          <a:p>
            <a:pPr lvl="2"/>
            <a:r>
              <a:rPr lang="en-GB" dirty="0"/>
              <a:t>upload and transfer third-party invoicing files to a specific health insurance fund</a:t>
            </a:r>
          </a:p>
          <a:p>
            <a:pPr lvl="2"/>
            <a:r>
              <a:rPr lang="en-GB" dirty="0"/>
              <a:t>consult the refund decision for an invoice by a specific </a:t>
            </a:r>
            <a:r>
              <a:rPr lang="en-GB" dirty="0" smtClean="0"/>
              <a:t>sickness fund</a:t>
            </a:r>
            <a:endParaRPr lang="en-GB" noProof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4951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‘medical-administrative’ flows</a:t>
            </a:r>
          </a:p>
          <a:p>
            <a:pPr lvl="1"/>
            <a:r>
              <a:rPr lang="en-GB" noProof="0" dirty="0" smtClean="0"/>
              <a:t>goal</a:t>
            </a:r>
          </a:p>
          <a:p>
            <a:pPr lvl="2"/>
            <a:r>
              <a:rPr lang="en-GB" noProof="0" dirty="0" smtClean="0"/>
              <a:t>transfer of medical-administrative documents between health care providers of the home care sector (or their representatives) and insurance companies (medical advisors) to replace or supplement paper documents</a:t>
            </a:r>
          </a:p>
          <a:p>
            <a:pPr lvl="2"/>
            <a:endParaRPr lang="en-GB" noProof="0" dirty="0" smtClean="0"/>
          </a:p>
          <a:p>
            <a:pPr lvl="1"/>
            <a:r>
              <a:rPr lang="en-GB" noProof="0" dirty="0" smtClean="0"/>
              <a:t>features</a:t>
            </a:r>
          </a:p>
          <a:p>
            <a:pPr lvl="2"/>
            <a:r>
              <a:rPr lang="en-GB" noProof="0" dirty="0" smtClean="0"/>
              <a:t>flows concerning </a:t>
            </a:r>
          </a:p>
          <a:p>
            <a:pPr lvl="3"/>
            <a:r>
              <a:rPr lang="en-GB" noProof="0" dirty="0" smtClean="0"/>
              <a:t>flat rate requests</a:t>
            </a:r>
          </a:p>
          <a:p>
            <a:pPr lvl="3"/>
            <a:r>
              <a:rPr lang="en-GB" noProof="0" dirty="0" smtClean="0"/>
              <a:t>specific requests for palliative care patients</a:t>
            </a:r>
          </a:p>
          <a:p>
            <a:pPr lvl="3"/>
            <a:r>
              <a:rPr lang="en-GB" noProof="0" dirty="0" smtClean="0"/>
              <a:t>requests for specific technical acts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1960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‘</a:t>
            </a:r>
            <a:r>
              <a:rPr lang="en-GB" noProof="0" dirty="0" err="1" smtClean="0"/>
              <a:t>eAttest</a:t>
            </a:r>
            <a:r>
              <a:rPr lang="en-GB" noProof="0" dirty="0" smtClean="0"/>
              <a:t>’</a:t>
            </a:r>
          </a:p>
          <a:p>
            <a:pPr lvl="1"/>
            <a:r>
              <a:rPr lang="en-GB" noProof="0" dirty="0" smtClean="0"/>
              <a:t>goal</a:t>
            </a:r>
          </a:p>
          <a:p>
            <a:pPr lvl="2"/>
            <a:r>
              <a:rPr lang="en-GB" noProof="0" dirty="0" smtClean="0"/>
              <a:t>to enable care providers to electronically send their medical certificates to insurance companies for patients not making part of the third-party payment system</a:t>
            </a:r>
          </a:p>
          <a:p>
            <a:pPr lvl="1"/>
            <a:r>
              <a:rPr lang="en-GB" noProof="0" dirty="0" smtClean="0"/>
              <a:t>features</a:t>
            </a:r>
          </a:p>
          <a:p>
            <a:pPr lvl="2"/>
            <a:r>
              <a:rPr lang="en-GB" noProof="0" dirty="0" smtClean="0"/>
              <a:t>service directly linked with the service to check the insurance status</a:t>
            </a:r>
          </a:p>
          <a:p>
            <a:pPr lvl="2"/>
            <a:r>
              <a:rPr lang="en-GB" noProof="0" dirty="0" smtClean="0"/>
              <a:t>concerning patients for whom the health care provider is not allowed / not willing to apply the third-party payment process</a:t>
            </a:r>
          </a:p>
          <a:p>
            <a:pPr lvl="2"/>
            <a:r>
              <a:rPr lang="en-GB" noProof="0" dirty="0" smtClean="0"/>
              <a:t>service available via web services only &gt; not available on a portal, health care providers need to use their own software</a:t>
            </a:r>
            <a:endParaRPr lang="en-GB" b="1" noProof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36565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noProof="0" dirty="0" err="1" smtClean="0"/>
              <a:t>ccess</a:t>
            </a:r>
            <a:r>
              <a:rPr lang="en-GB" noProof="0" dirty="0" smtClean="0"/>
              <a:t> to data by patient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Objectives</a:t>
            </a:r>
          </a:p>
          <a:p>
            <a:pPr lvl="1"/>
            <a:r>
              <a:rPr lang="en-GB" noProof="0" dirty="0" smtClean="0"/>
              <a:t>creating a framework for access management, consulting and/or adding health data by the patient</a:t>
            </a:r>
          </a:p>
          <a:p>
            <a:pPr lvl="1"/>
            <a:r>
              <a:rPr lang="en-GB" noProof="0" dirty="0" smtClean="0"/>
              <a:t>creating a governance structure watching over the execution of the framework </a:t>
            </a:r>
          </a:p>
          <a:p>
            <a:pPr lvl="1"/>
            <a:r>
              <a:rPr lang="en-GB" noProof="0" dirty="0" smtClean="0"/>
              <a:t>developing a communication strategy to inform citizens/patients about online health information access and other functions for patients regarding data sharing</a:t>
            </a:r>
          </a:p>
          <a:p>
            <a:pPr marL="0" indent="0">
              <a:buNone/>
            </a:pPr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0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Optimization of processes</a:t>
            </a:r>
          </a:p>
          <a:p>
            <a:pPr lvl="1"/>
            <a:r>
              <a:rPr lang="en-GB" dirty="0" smtClean="0"/>
              <a:t>AP 10: access to the data by the patient</a:t>
            </a:r>
            <a:endParaRPr lang="en-GB" noProof="0" dirty="0" smtClean="0"/>
          </a:p>
          <a:p>
            <a:pPr lvl="1"/>
            <a:r>
              <a:rPr lang="en-GB" noProof="0" dirty="0" smtClean="0"/>
              <a:t>AP 15: administrative simplification</a:t>
            </a:r>
          </a:p>
          <a:p>
            <a:pPr lvl="1"/>
            <a:r>
              <a:rPr lang="en-GB" noProof="0" dirty="0" smtClean="0"/>
              <a:t>AP 16: traceability of implants and medicines</a:t>
            </a:r>
          </a:p>
          <a:p>
            <a:pPr lvl="1"/>
            <a:r>
              <a:rPr lang="en-GB" dirty="0"/>
              <a:t>AP 19: mobile </a:t>
            </a:r>
            <a:r>
              <a:rPr lang="en-GB" dirty="0" smtClean="0"/>
              <a:t>health</a:t>
            </a:r>
            <a:endParaRPr lang="en-GB" noProof="0" dirty="0" smtClean="0"/>
          </a:p>
          <a:p>
            <a:pPr lvl="1"/>
            <a:endParaRPr lang="en-GB" noProof="0" dirty="0" smtClean="0"/>
          </a:p>
          <a:p>
            <a:r>
              <a:rPr lang="en-GB" noProof="0" dirty="0" smtClean="0"/>
              <a:t>Information for research &amp; policy support </a:t>
            </a:r>
          </a:p>
          <a:p>
            <a:pPr lvl="1"/>
            <a:r>
              <a:rPr lang="en-GB" noProof="0" dirty="0" smtClean="0"/>
              <a:t>AP 18: inventory and consolidation of registers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4187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 to data by patient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50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" y="1196752"/>
            <a:ext cx="9144000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46771"/>
            <a:ext cx="6249001" cy="5437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 to data by patient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38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 to data by patient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72037" cy="45872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6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 to data by patient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6" y="940046"/>
            <a:ext cx="7787208" cy="54968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8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Currently </a:t>
            </a:r>
            <a:r>
              <a:rPr lang="en-GB" noProof="0" dirty="0">
                <a:solidFill>
                  <a:srgbClr val="77C9F2"/>
                </a:solidFill>
                <a:latin typeface="+mj-lt"/>
              </a:rPr>
              <a:t>approved means of authentication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684" y="1524198"/>
            <a:ext cx="2648277" cy="30469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07313"/>
              </p:ext>
            </p:extLst>
          </p:nvPr>
        </p:nvGraphicFramePr>
        <p:xfrm>
          <a:off x="4522120" y="3767851"/>
          <a:ext cx="2592288" cy="7902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25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smtClean="0"/>
                        <a:t>Security code</a:t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SMS, user-id 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03" y="3841256"/>
            <a:ext cx="501884" cy="643441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12579"/>
              </p:ext>
            </p:extLst>
          </p:nvPr>
        </p:nvGraphicFramePr>
        <p:xfrm>
          <a:off x="1835696" y="5327578"/>
          <a:ext cx="2592288" cy="6344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3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User-id </a:t>
                      </a:r>
                      <a:r>
                        <a:rPr lang="fr-BE" sz="1400" baseline="0" dirty="0" smtClean="0"/>
                        <a:t>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97" y="5385066"/>
            <a:ext cx="409539" cy="4095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5518" y="6047658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1226704" y="1439145"/>
            <a:ext cx="288032" cy="46085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86948"/>
              </p:ext>
            </p:extLst>
          </p:nvPr>
        </p:nvGraphicFramePr>
        <p:xfrm>
          <a:off x="1823679" y="4586566"/>
          <a:ext cx="2592288" cy="73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smtClean="0"/>
                        <a:t>Security code on paper (paper token), user-id 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94" y="4739614"/>
            <a:ext cx="447602" cy="27544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86" y="2129532"/>
            <a:ext cx="1523384" cy="10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31345" y="1052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79514"/>
              </p:ext>
            </p:extLst>
          </p:nvPr>
        </p:nvGraphicFramePr>
        <p:xfrm>
          <a:off x="1795684" y="1524198"/>
          <a:ext cx="2592288" cy="728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9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eID + PIN-code with connected card reader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06264"/>
              </p:ext>
            </p:extLst>
          </p:nvPr>
        </p:nvGraphicFramePr>
        <p:xfrm>
          <a:off x="1808097" y="3770950"/>
          <a:ext cx="2592288" cy="815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61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smtClean="0"/>
                        <a:t>Security code</a:t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mobile app, user-id 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77130"/>
              </p:ext>
            </p:extLst>
          </p:nvPr>
        </p:nvGraphicFramePr>
        <p:xfrm>
          <a:off x="1808907" y="3048247"/>
          <a:ext cx="2579065" cy="7209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94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SIM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card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err="1" smtClean="0"/>
                        <a:t>with</a:t>
                      </a:r>
                      <a:endParaRPr lang="nl-BE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PIN-code</a:t>
                      </a:r>
                      <a:endParaRPr lang="nl-BE" sz="1400" dirty="0" smtClean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910" y="3111710"/>
            <a:ext cx="565026" cy="5684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86" y="1560649"/>
            <a:ext cx="301535" cy="6958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5" y="3882248"/>
            <a:ext cx="502632" cy="561458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65473"/>
              </p:ext>
            </p:extLst>
          </p:nvPr>
        </p:nvGraphicFramePr>
        <p:xfrm>
          <a:off x="1795684" y="2257878"/>
          <a:ext cx="2592288" cy="790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36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eID + PIN-code</a:t>
                      </a:r>
                      <a:r>
                        <a:rPr lang="fr-BE" sz="1400" baseline="0" dirty="0" smtClean="0"/>
                        <a:t> with wireless card reader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78" y="2350076"/>
            <a:ext cx="299578" cy="5991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61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Mobile Health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Objectives</a:t>
            </a:r>
          </a:p>
          <a:p>
            <a:pPr lvl="1"/>
            <a:r>
              <a:rPr lang="en-GB" noProof="0" dirty="0" smtClean="0"/>
              <a:t>framework for </a:t>
            </a:r>
            <a:r>
              <a:rPr lang="en-GB" noProof="0" dirty="0" err="1" smtClean="0"/>
              <a:t>mHealth</a:t>
            </a:r>
            <a:r>
              <a:rPr lang="en-GB" noProof="0" dirty="0" smtClean="0"/>
              <a:t> actions &gt; efficient implementation</a:t>
            </a:r>
          </a:p>
          <a:p>
            <a:pPr lvl="1"/>
            <a:r>
              <a:rPr lang="en-GB" noProof="0" dirty="0" smtClean="0"/>
              <a:t>support when using </a:t>
            </a:r>
            <a:r>
              <a:rPr lang="en-GB" noProof="0" dirty="0" err="1" smtClean="0"/>
              <a:t>mHealth</a:t>
            </a:r>
            <a:r>
              <a:rPr lang="en-GB" noProof="0" dirty="0" smtClean="0"/>
              <a:t> applications</a:t>
            </a:r>
          </a:p>
          <a:p>
            <a:pPr lvl="1"/>
            <a:r>
              <a:rPr lang="en-GB" dirty="0" err="1" smtClean="0"/>
              <a:t>i</a:t>
            </a:r>
            <a:r>
              <a:rPr lang="en-GB" noProof="0" dirty="0" err="1" smtClean="0"/>
              <a:t>ntegration</a:t>
            </a:r>
            <a:r>
              <a:rPr lang="en-GB" noProof="0" dirty="0" smtClean="0"/>
              <a:t> of a legal, financial and organizational framework in new and existing care agreements</a:t>
            </a:r>
          </a:p>
          <a:p>
            <a:pPr lvl="1"/>
            <a:r>
              <a:rPr lang="en-GB" noProof="0" dirty="0" smtClean="0"/>
              <a:t>integration of the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services in </a:t>
            </a:r>
            <a:r>
              <a:rPr lang="en-GB" noProof="0" dirty="0" err="1" smtClean="0"/>
              <a:t>mHealth</a:t>
            </a:r>
            <a:endParaRPr lang="en-GB" noProof="0" dirty="0" smtClean="0"/>
          </a:p>
          <a:p>
            <a:pPr lvl="1"/>
            <a:r>
              <a:rPr lang="en-GB" noProof="0" dirty="0" smtClean="0"/>
              <a:t>support quality and accessibility of </a:t>
            </a:r>
            <a:r>
              <a:rPr lang="en-GB" noProof="0" dirty="0" err="1" smtClean="0"/>
              <a:t>mHealth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smtClean="0"/>
              <a:t>approach based on use cases (diabetes, cardiovascular...)</a:t>
            </a:r>
          </a:p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00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Mobile Health</a:t>
            </a:r>
            <a:endParaRPr lang="en-GB" altLang="en-US" noProof="0" dirty="0">
              <a:sym typeface="Arial" charset="0"/>
            </a:endParaRPr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noProof="0" dirty="0" smtClean="0"/>
              <a:t>5 priority use cases, selected based on their impact (number of patients x severity) and the availability of </a:t>
            </a:r>
            <a:r>
              <a:rPr lang="en-GB" altLang="en-US" noProof="0" dirty="0" err="1" smtClean="0"/>
              <a:t>mHealth</a:t>
            </a:r>
            <a:r>
              <a:rPr lang="en-GB" altLang="en-US" noProof="0" dirty="0" smtClean="0"/>
              <a:t> technical tools</a:t>
            </a:r>
          </a:p>
          <a:p>
            <a:pPr lvl="2"/>
            <a:r>
              <a:rPr lang="en-GB" noProof="0" dirty="0" smtClean="0"/>
              <a:t>stroke</a:t>
            </a:r>
          </a:p>
          <a:p>
            <a:pPr lvl="2"/>
            <a:r>
              <a:rPr lang="en-GB" noProof="0" dirty="0" smtClean="0"/>
              <a:t>diabetes</a:t>
            </a:r>
          </a:p>
          <a:p>
            <a:pPr lvl="2"/>
            <a:r>
              <a:rPr lang="en-GB" noProof="0" dirty="0" smtClean="0"/>
              <a:t>chronic pain</a:t>
            </a:r>
          </a:p>
          <a:p>
            <a:pPr lvl="2"/>
            <a:r>
              <a:rPr lang="en-GB" noProof="0" dirty="0" smtClean="0"/>
              <a:t>mental health</a:t>
            </a:r>
          </a:p>
          <a:p>
            <a:pPr lvl="2"/>
            <a:r>
              <a:rPr lang="en-GB" noProof="0" dirty="0" smtClean="0"/>
              <a:t>cardiovascular disease</a:t>
            </a:r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636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Mobile health applications - validation pyramid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7504" y="1052513"/>
            <a:ext cx="8928992" cy="5328815"/>
            <a:chOff x="107504" y="1052513"/>
            <a:chExt cx="8928992" cy="5328815"/>
          </a:xfrm>
        </p:grpSpPr>
        <p:grpSp>
          <p:nvGrpSpPr>
            <p:cNvPr id="19" name="Group 18"/>
            <p:cNvGrpSpPr/>
            <p:nvPr/>
          </p:nvGrpSpPr>
          <p:grpSpPr>
            <a:xfrm>
              <a:off x="107504" y="1052513"/>
              <a:ext cx="8928992" cy="5256211"/>
              <a:chOff x="-540568" y="1052513"/>
              <a:chExt cx="8928992" cy="52562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49678" y="1052513"/>
                <a:ext cx="6044643" cy="5256211"/>
                <a:chOff x="1549678" y="1052513"/>
                <a:chExt cx="6044643" cy="5256211"/>
              </a:xfrm>
            </p:grpSpPr>
            <p:sp>
              <p:nvSpPr>
                <p:cNvPr id="14" name="Isosceles Triangle 13"/>
                <p:cNvSpPr/>
                <p:nvPr/>
              </p:nvSpPr>
              <p:spPr>
                <a:xfrm>
                  <a:off x="1549678" y="1052513"/>
                  <a:ext cx="5256211" cy="5256211"/>
                </a:xfrm>
                <a:prstGeom prst="triangl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Freeform 14"/>
                <p:cNvSpPr/>
                <p:nvPr/>
              </p:nvSpPr>
              <p:spPr>
                <a:xfrm>
                  <a:off x="4177784" y="1340772"/>
                  <a:ext cx="3416537" cy="951661"/>
                </a:xfrm>
                <a:custGeom>
                  <a:avLst/>
                  <a:gdLst>
                    <a:gd name="connsiteX0" fmla="*/ 0 w 3416537"/>
                    <a:gd name="connsiteY0" fmla="*/ 158613 h 951661"/>
                    <a:gd name="connsiteX1" fmla="*/ 158613 w 3416537"/>
                    <a:gd name="connsiteY1" fmla="*/ 0 h 951661"/>
                    <a:gd name="connsiteX2" fmla="*/ 3257924 w 3416537"/>
                    <a:gd name="connsiteY2" fmla="*/ 0 h 951661"/>
                    <a:gd name="connsiteX3" fmla="*/ 3416537 w 3416537"/>
                    <a:gd name="connsiteY3" fmla="*/ 158613 h 951661"/>
                    <a:gd name="connsiteX4" fmla="*/ 3416537 w 3416537"/>
                    <a:gd name="connsiteY4" fmla="*/ 793048 h 951661"/>
                    <a:gd name="connsiteX5" fmla="*/ 3257924 w 3416537"/>
                    <a:gd name="connsiteY5" fmla="*/ 951661 h 951661"/>
                    <a:gd name="connsiteX6" fmla="*/ 158613 w 3416537"/>
                    <a:gd name="connsiteY6" fmla="*/ 951661 h 951661"/>
                    <a:gd name="connsiteX7" fmla="*/ 0 w 3416537"/>
                    <a:gd name="connsiteY7" fmla="*/ 793048 h 951661"/>
                    <a:gd name="connsiteX8" fmla="*/ 0 w 3416537"/>
                    <a:gd name="connsiteY8" fmla="*/ 158613 h 95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6537" h="951661">
                      <a:moveTo>
                        <a:pt x="0" y="158613"/>
                      </a:moveTo>
                      <a:cubicBezTo>
                        <a:pt x="0" y="71013"/>
                        <a:pt x="71013" y="0"/>
                        <a:pt x="158613" y="0"/>
                      </a:cubicBezTo>
                      <a:lnTo>
                        <a:pt x="3257924" y="0"/>
                      </a:lnTo>
                      <a:cubicBezTo>
                        <a:pt x="3345524" y="0"/>
                        <a:pt x="3416537" y="71013"/>
                        <a:pt x="3416537" y="158613"/>
                      </a:cubicBezTo>
                      <a:lnTo>
                        <a:pt x="3416537" y="793048"/>
                      </a:lnTo>
                      <a:cubicBezTo>
                        <a:pt x="3416537" y="880648"/>
                        <a:pt x="3345524" y="951661"/>
                        <a:pt x="3257924" y="951661"/>
                      </a:cubicBezTo>
                      <a:lnTo>
                        <a:pt x="158613" y="951661"/>
                      </a:lnTo>
                      <a:cubicBezTo>
                        <a:pt x="71013" y="951661"/>
                        <a:pt x="0" y="880648"/>
                        <a:pt x="0" y="793048"/>
                      </a:cubicBezTo>
                      <a:lnTo>
                        <a:pt x="0" y="158613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7416" tIns="107416" rIns="107416" bIns="107416" numCol="1" spcCol="1270" anchor="ctr" anchorCtr="0">
                  <a:noAutofit/>
                </a:bodyPr>
                <a:lstStyle/>
                <a:p>
                  <a:pPr marL="0" marR="0" lvl="0" indent="0" algn="l" defTabSz="7112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M3</a:t>
                  </a:r>
                  <a: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Requires M2 </a:t>
                  </a:r>
                  <a:b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Positioned within Belgian health system </a:t>
                  </a:r>
                  <a:b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Conditional financing (expert committee)</a:t>
                  </a:r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177784" y="2649517"/>
                  <a:ext cx="3416537" cy="1645052"/>
                </a:xfrm>
                <a:custGeom>
                  <a:avLst/>
                  <a:gdLst>
                    <a:gd name="connsiteX0" fmla="*/ 0 w 3416537"/>
                    <a:gd name="connsiteY0" fmla="*/ 274181 h 1645052"/>
                    <a:gd name="connsiteX1" fmla="*/ 274181 w 3416537"/>
                    <a:gd name="connsiteY1" fmla="*/ 0 h 1645052"/>
                    <a:gd name="connsiteX2" fmla="*/ 3142356 w 3416537"/>
                    <a:gd name="connsiteY2" fmla="*/ 0 h 1645052"/>
                    <a:gd name="connsiteX3" fmla="*/ 3416537 w 3416537"/>
                    <a:gd name="connsiteY3" fmla="*/ 274181 h 1645052"/>
                    <a:gd name="connsiteX4" fmla="*/ 3416537 w 3416537"/>
                    <a:gd name="connsiteY4" fmla="*/ 1370871 h 1645052"/>
                    <a:gd name="connsiteX5" fmla="*/ 3142356 w 3416537"/>
                    <a:gd name="connsiteY5" fmla="*/ 1645052 h 1645052"/>
                    <a:gd name="connsiteX6" fmla="*/ 274181 w 3416537"/>
                    <a:gd name="connsiteY6" fmla="*/ 1645052 h 1645052"/>
                    <a:gd name="connsiteX7" fmla="*/ 0 w 3416537"/>
                    <a:gd name="connsiteY7" fmla="*/ 1370871 h 1645052"/>
                    <a:gd name="connsiteX8" fmla="*/ 0 w 3416537"/>
                    <a:gd name="connsiteY8" fmla="*/ 274181 h 164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6537" h="1645052">
                      <a:moveTo>
                        <a:pt x="0" y="274181"/>
                      </a:moveTo>
                      <a:cubicBezTo>
                        <a:pt x="0" y="122755"/>
                        <a:pt x="122755" y="0"/>
                        <a:pt x="274181" y="0"/>
                      </a:cubicBezTo>
                      <a:lnTo>
                        <a:pt x="3142356" y="0"/>
                      </a:lnTo>
                      <a:cubicBezTo>
                        <a:pt x="3293782" y="0"/>
                        <a:pt x="3416537" y="122755"/>
                        <a:pt x="3416537" y="274181"/>
                      </a:cubicBezTo>
                      <a:lnTo>
                        <a:pt x="3416537" y="1370871"/>
                      </a:lnTo>
                      <a:cubicBezTo>
                        <a:pt x="3416537" y="1522297"/>
                        <a:pt x="3293782" y="1645052"/>
                        <a:pt x="3142356" y="1645052"/>
                      </a:cubicBezTo>
                      <a:lnTo>
                        <a:pt x="274181" y="1645052"/>
                      </a:lnTo>
                      <a:cubicBezTo>
                        <a:pt x="122755" y="1645052"/>
                        <a:pt x="0" y="1522297"/>
                        <a:pt x="0" y="1370871"/>
                      </a:cubicBezTo>
                      <a:lnTo>
                        <a:pt x="0" y="27418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41265" tIns="141265" rIns="141265" bIns="141265" numCol="1" spcCol="1270" anchor="ctr" anchorCtr="0">
                  <a:noAutofit/>
                </a:bodyPr>
                <a:lstStyle/>
                <a:p>
                  <a:pPr marL="0" marR="0" lvl="0" indent="0" algn="l" defTabSz="7112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M2</a:t>
                  </a:r>
                  <a:r>
                    <a:rPr kumimoji="0" lang="en-US" sz="1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Requires M1</a:t>
                  </a:r>
                  <a:b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Validated by administrations (or trusted third parties) </a:t>
                  </a:r>
                  <a:b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Security - Authentication (</a:t>
                  </a:r>
                  <a:r>
                    <a:rPr kumimoji="0" lang="en-GB" sz="15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8767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eHP</a:t>
                  </a: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)</a:t>
                  </a:r>
                  <a:b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Interoperability (</a:t>
                  </a:r>
                  <a:r>
                    <a:rPr kumimoji="0" lang="en-GB" sz="15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8767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eHP</a:t>
                  </a: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+ SPF -FOD) </a:t>
                  </a:r>
                  <a:b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GB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Scientific evidence (publications</a:t>
                  </a:r>
                  <a:r>
                    <a:rPr kumimoji="0" lang="en-GB" sz="1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) 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4177784" y="4671798"/>
                  <a:ext cx="3416537" cy="1249855"/>
                </a:xfrm>
                <a:custGeom>
                  <a:avLst/>
                  <a:gdLst>
                    <a:gd name="connsiteX0" fmla="*/ 0 w 3416537"/>
                    <a:gd name="connsiteY0" fmla="*/ 208313 h 1249855"/>
                    <a:gd name="connsiteX1" fmla="*/ 208313 w 3416537"/>
                    <a:gd name="connsiteY1" fmla="*/ 0 h 1249855"/>
                    <a:gd name="connsiteX2" fmla="*/ 3208224 w 3416537"/>
                    <a:gd name="connsiteY2" fmla="*/ 0 h 1249855"/>
                    <a:gd name="connsiteX3" fmla="*/ 3416537 w 3416537"/>
                    <a:gd name="connsiteY3" fmla="*/ 208313 h 1249855"/>
                    <a:gd name="connsiteX4" fmla="*/ 3416537 w 3416537"/>
                    <a:gd name="connsiteY4" fmla="*/ 1041542 h 1249855"/>
                    <a:gd name="connsiteX5" fmla="*/ 3208224 w 3416537"/>
                    <a:gd name="connsiteY5" fmla="*/ 1249855 h 1249855"/>
                    <a:gd name="connsiteX6" fmla="*/ 208313 w 3416537"/>
                    <a:gd name="connsiteY6" fmla="*/ 1249855 h 1249855"/>
                    <a:gd name="connsiteX7" fmla="*/ 0 w 3416537"/>
                    <a:gd name="connsiteY7" fmla="*/ 1041542 h 1249855"/>
                    <a:gd name="connsiteX8" fmla="*/ 0 w 3416537"/>
                    <a:gd name="connsiteY8" fmla="*/ 208313 h 124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6537" h="1249855">
                      <a:moveTo>
                        <a:pt x="0" y="208313"/>
                      </a:moveTo>
                      <a:cubicBezTo>
                        <a:pt x="0" y="93265"/>
                        <a:pt x="93265" y="0"/>
                        <a:pt x="208313" y="0"/>
                      </a:cubicBezTo>
                      <a:lnTo>
                        <a:pt x="3208224" y="0"/>
                      </a:lnTo>
                      <a:cubicBezTo>
                        <a:pt x="3323272" y="0"/>
                        <a:pt x="3416537" y="93265"/>
                        <a:pt x="3416537" y="208313"/>
                      </a:cubicBezTo>
                      <a:lnTo>
                        <a:pt x="3416537" y="1041542"/>
                      </a:lnTo>
                      <a:cubicBezTo>
                        <a:pt x="3416537" y="1156590"/>
                        <a:pt x="3323272" y="1249855"/>
                        <a:pt x="3208224" y="1249855"/>
                      </a:cubicBezTo>
                      <a:lnTo>
                        <a:pt x="208313" y="1249855"/>
                      </a:lnTo>
                      <a:cubicBezTo>
                        <a:pt x="93265" y="1249855"/>
                        <a:pt x="0" y="1156590"/>
                        <a:pt x="0" y="1041542"/>
                      </a:cubicBezTo>
                      <a:lnTo>
                        <a:pt x="0" y="208313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1973" tIns="121973" rIns="121973" bIns="121973" numCol="1" spcCol="1270" anchor="ctr" anchorCtr="0">
                  <a:noAutofit/>
                </a:bodyPr>
                <a:lstStyle/>
                <a:p>
                  <a:pPr marL="0" marR="0" lvl="0" indent="0" algn="l" defTabSz="7112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M1</a:t>
                  </a:r>
                  <a: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CE certified as Medical device AFMPS-FAGG)</a:t>
                  </a:r>
                  <a:b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GDPR compliant</a:t>
                  </a:r>
                  <a:b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5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Belgian privacy law compliant</a:t>
                  </a:r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Up Arrow 7"/>
              <p:cNvSpPr/>
              <p:nvPr/>
            </p:nvSpPr>
            <p:spPr>
              <a:xfrm>
                <a:off x="6084168" y="4077072"/>
                <a:ext cx="2304256" cy="864096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 </a:t>
                </a:r>
                <a:r>
                  <a:rPr kumimoji="0" lang="fr-BE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mHealth</a:t>
                </a:r>
                <a:r>
                  <a:rPr kumimoji="0" lang="fr-B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Validation</a:t>
                </a:r>
                <a:endParaRPr kumimoji="0" lang="fr-B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5868144" y="2276872"/>
                <a:ext cx="2304256" cy="864096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CostBenefit</a:t>
                </a:r>
                <a:r>
                  <a:rPr kumimoji="0" lang="fr-B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fr-B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B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Triple </a:t>
                </a:r>
                <a:r>
                  <a:rPr kumimoji="0" lang="fr-BE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Aim</a:t>
                </a:r>
                <a:endParaRPr kumimoji="0" lang="fr-B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-540568" y="4365104"/>
                <a:ext cx="2592288" cy="1296144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Medical</a:t>
                </a:r>
                <a:r>
                  <a:rPr kumimoji="0" lang="fr-BE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fr-BE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device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Curved Up Arrow 22"/>
            <p:cNvSpPr/>
            <p:nvPr/>
          </p:nvSpPr>
          <p:spPr>
            <a:xfrm>
              <a:off x="1115616" y="5589240"/>
              <a:ext cx="6768752" cy="79208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07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Mobile health</a:t>
            </a:r>
            <a:endParaRPr lang="fr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27" y="1052513"/>
            <a:ext cx="7599945" cy="52562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47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Mobile health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Applications meeting the required criteria are published at </a:t>
            </a:r>
            <a:r>
              <a:rPr lang="en-GB" dirty="0">
                <a:hlinkClick r:id="rId2"/>
              </a:rPr>
              <a:t>www.mhealthbelgium.be</a:t>
            </a:r>
            <a:r>
              <a:rPr lang="en-GB" dirty="0"/>
              <a:t> for each </a:t>
            </a:r>
            <a:r>
              <a:rPr lang="en-GB" dirty="0" smtClean="0"/>
              <a:t>level</a:t>
            </a:r>
            <a:endParaRPr lang="en-GB" dirty="0"/>
          </a:p>
          <a:p>
            <a:r>
              <a:rPr lang="en-GB" dirty="0" smtClean="0"/>
              <a:t>Today </a:t>
            </a:r>
            <a:r>
              <a:rPr lang="en-GB" dirty="0"/>
              <a:t>people can already visit the website for more information about the policy on mobile health in </a:t>
            </a:r>
            <a:r>
              <a:rPr lang="en-GB" dirty="0" smtClean="0"/>
              <a:t>Belgium</a:t>
            </a:r>
            <a:endParaRPr lang="en-GB" dirty="0"/>
          </a:p>
          <a:p>
            <a:pPr lvl="1"/>
            <a:r>
              <a:rPr lang="en-GB" dirty="0"/>
              <a:t>presentations of the 24 pilot projects can be found </a:t>
            </a:r>
            <a:r>
              <a:rPr lang="en-GB" dirty="0" smtClean="0"/>
              <a:t>here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first validated </a:t>
            </a:r>
            <a:r>
              <a:rPr lang="en-GB" dirty="0" smtClean="0"/>
              <a:t>(level M1) health </a:t>
            </a:r>
            <a:r>
              <a:rPr lang="en-GB" dirty="0"/>
              <a:t>applications have recently been </a:t>
            </a:r>
            <a:r>
              <a:rPr lang="en-GB" dirty="0" smtClean="0"/>
              <a:t>published</a:t>
            </a:r>
            <a:endParaRPr lang="en-GB" dirty="0"/>
          </a:p>
          <a:p>
            <a:pPr lvl="2"/>
            <a:r>
              <a:rPr lang="en-GB" dirty="0"/>
              <a:t>an application to detect cardiac </a:t>
            </a:r>
            <a:r>
              <a:rPr lang="en-GB" dirty="0" smtClean="0"/>
              <a:t>dysrhythmias</a:t>
            </a:r>
          </a:p>
          <a:p>
            <a:pPr lvl="2"/>
            <a:r>
              <a:rPr lang="en-GB" dirty="0" smtClean="0"/>
              <a:t>a </a:t>
            </a:r>
            <a:r>
              <a:rPr lang="en-GB" dirty="0"/>
              <a:t>rehabilitation application for patients who have undergone knee or hip </a:t>
            </a:r>
            <a:r>
              <a:rPr lang="en-GB" dirty="0" smtClean="0"/>
              <a:t>surgery</a:t>
            </a:r>
          </a:p>
          <a:p>
            <a:pPr lvl="2"/>
            <a:r>
              <a:rPr lang="en-GB" dirty="0" smtClean="0"/>
              <a:t>an </a:t>
            </a:r>
            <a:r>
              <a:rPr lang="en-GB" dirty="0"/>
              <a:t>application to improve follow-up of cancer patients during chemo and </a:t>
            </a:r>
            <a:endParaRPr lang="en-GB" dirty="0" smtClean="0"/>
          </a:p>
          <a:p>
            <a:pPr lvl="2"/>
            <a:r>
              <a:rPr lang="en-GB" dirty="0" smtClean="0"/>
              <a:t>an </a:t>
            </a:r>
            <a:r>
              <a:rPr lang="en-GB" dirty="0"/>
              <a:t>application for people with respiratory or sleep </a:t>
            </a:r>
            <a:r>
              <a:rPr lang="en-GB" dirty="0" smtClean="0"/>
              <a:t>disorders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72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Support &amp; Incentives</a:t>
            </a:r>
          </a:p>
          <a:p>
            <a:pPr lvl="1"/>
            <a:r>
              <a:rPr lang="en-GB" noProof="0" dirty="0" smtClean="0"/>
              <a:t>AP 2: hospital EPF</a:t>
            </a:r>
          </a:p>
          <a:p>
            <a:pPr lvl="1"/>
            <a:r>
              <a:rPr lang="en-GB" noProof="0" dirty="0" smtClean="0"/>
              <a:t>AP 9: incentives for use</a:t>
            </a:r>
          </a:p>
          <a:p>
            <a:pPr lvl="1"/>
            <a:r>
              <a:rPr lang="en-GB" noProof="0" dirty="0" smtClean="0"/>
              <a:t>AP 11: communication</a:t>
            </a:r>
          </a:p>
          <a:p>
            <a:pPr lvl="1"/>
            <a:r>
              <a:rPr lang="en-GB" noProof="0" dirty="0" smtClean="0"/>
              <a:t>AP 12: training and IT support for health care providers</a:t>
            </a:r>
          </a:p>
          <a:p>
            <a:pPr lvl="1"/>
            <a:r>
              <a:rPr lang="en-GB" noProof="0" dirty="0" smtClean="0"/>
              <a:t>AP 20: governance, roll out and monitoring </a:t>
            </a:r>
          </a:p>
          <a:p>
            <a:endParaRPr lang="en-GB" noProof="0" dirty="0" smtClean="0"/>
          </a:p>
          <a:p>
            <a:r>
              <a:rPr lang="en-GB" noProof="0" dirty="0" smtClean="0"/>
              <a:t>Basic systems</a:t>
            </a:r>
          </a:p>
          <a:p>
            <a:pPr lvl="1"/>
            <a:r>
              <a:rPr lang="en-GB" noProof="0" dirty="0" smtClean="0"/>
              <a:t>AP 13: standards and terminology policy </a:t>
            </a:r>
          </a:p>
          <a:p>
            <a:pPr lvl="1">
              <a:tabLst>
                <a:tab pos="1614488" algn="l"/>
              </a:tabLst>
            </a:pPr>
            <a:r>
              <a:rPr lang="en-GB" noProof="0" dirty="0" smtClean="0"/>
              <a:t>AP 17: general use of </a:t>
            </a:r>
            <a:r>
              <a:rPr lang="en-GB" noProof="0" dirty="0" err="1" smtClean="0"/>
              <a:t>eHealthBox</a:t>
            </a:r>
            <a:r>
              <a:rPr lang="en-GB" noProof="0" dirty="0" smtClean="0"/>
              <a:t> and data from health 	care providers available in CoBRHA</a:t>
            </a:r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3626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b="1" dirty="0" err="1" smtClean="0"/>
              <a:t>Role</a:t>
            </a:r>
            <a:r>
              <a:rPr lang="fr-BE" sz="4400" b="1" dirty="0" smtClean="0"/>
              <a:t> of the </a:t>
            </a:r>
            <a:r>
              <a:rPr lang="fr-BE" sz="4400" b="1" dirty="0" err="1" smtClean="0">
                <a:solidFill>
                  <a:srgbClr val="087670"/>
                </a:solidFill>
              </a:rPr>
              <a:t>eHealth</a:t>
            </a:r>
            <a:r>
              <a:rPr lang="fr-BE" sz="4400" b="1" dirty="0" smtClean="0"/>
              <a:t> </a:t>
            </a:r>
            <a:r>
              <a:rPr lang="fr-BE" sz="4400" b="1" dirty="0" err="1" smtClean="0"/>
              <a:t>platform</a:t>
            </a:r>
            <a:r>
              <a:rPr lang="fr-BE" sz="4400" b="1" dirty="0" smtClean="0"/>
              <a:t> </a:t>
            </a:r>
            <a:endParaRPr lang="fr-BE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08920"/>
            <a:ext cx="4761389" cy="14082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60</a:t>
            </a:fld>
            <a:r>
              <a:rPr lang="fr-BE" smtClean="0"/>
              <a:t> -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1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Overall architecture</a:t>
            </a:r>
            <a:endParaRPr lang="en-GB" noProof="0" dirty="0">
              <a:latin typeface="+mj-lt"/>
            </a:endParaRPr>
          </a:p>
        </p:txBody>
      </p:sp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0805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Oval 87"/>
          <p:cNvSpPr>
            <a:spLocks noChangeArrowheads="1"/>
          </p:cNvSpPr>
          <p:nvPr/>
        </p:nvSpPr>
        <p:spPr bwMode="auto">
          <a:xfrm>
            <a:off x="7659688" y="4117974"/>
            <a:ext cx="735012" cy="904875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Basic services </a:t>
            </a:r>
            <a:r>
              <a:rPr kumimoji="0" lang="nl-BE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eHealth</a:t>
            </a:r>
            <a:r>
              <a:rPr kumimoji="0" lang="nl-B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platform</a:t>
            </a:r>
            <a:endParaRPr kumimoji="0" lang="nl-B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</a:t>
            </a:r>
            <a:endParaRPr kumimoji="0" lang="nl-BE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3476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nl-B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health</a:t>
            </a: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care providers, </a:t>
            </a:r>
            <a:b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B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health</a:t>
            </a: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facilities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FOD_teken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1560" y="6091238"/>
            <a:ext cx="11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Suppliers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1560" y="3357562"/>
            <a:ext cx="76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eHealth</a:t>
            </a: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portal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26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marL="0" marR="0" lvl="0" indent="0" algn="ctr" defTabSz="914400" rtl="0" eaLnBrk="0" fontAlgn="auto" latinLnBrk="0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0" algn="r"/>
                </a:tabLst>
                <a:defRPr/>
              </a:pPr>
              <a:r>
                <a:rPr kumimoji="0" lang="nl-BE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Health portal</a:t>
              </a:r>
              <a:endParaRPr kumimoji="0" lang="nl-BE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VAS</a:t>
              </a:r>
              <a:endPara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30" descr="FOD_tekening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Software </a:t>
            </a:r>
            <a:r>
              <a:rPr kumimoji="0" lang="nl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health</a:t>
            </a:r>
            <a: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facility</a:t>
            </a:r>
            <a:endParaRPr kumimoji="0" lang="nl-BE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VAS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MyCareNet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VAS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Software </a:t>
            </a:r>
            <a:b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HC provider</a:t>
            </a:r>
            <a:endParaRPr kumimoji="0" lang="nl-BE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auto">
          <a:xfrm rot="5400000">
            <a:off x="2617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 rot="5400000">
            <a:off x="1239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utoShape 54"/>
          <p:cNvSpPr>
            <a:spLocks noChangeArrowheads="1"/>
          </p:cNvSpPr>
          <p:nvPr/>
        </p:nvSpPr>
        <p:spPr bwMode="auto">
          <a:xfrm rot="5400000">
            <a:off x="5346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rot="5400000">
            <a:off x="7808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 rot="5400000">
            <a:off x="6622257" y="1221581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Site </a:t>
            </a:r>
            <a:r>
              <a:rPr kumimoji="0" lang="nl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NIHDI</a:t>
            </a:r>
            <a:endParaRPr kumimoji="0" lang="nl-BE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VAS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8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6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7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9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logo_ziekenhuis_108399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Logo huisa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logo_ziekenhuis_1083990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900" y="20748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400" y="213995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900" y="22050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VAS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8" name="Picture 2" descr="http://vlaamspatientenplatform.be/_plugin/ckfinder/userfiles/images/logo_ehealth_home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205834"/>
            <a:ext cx="1408113" cy="6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61</a:t>
            </a:fld>
            <a:r>
              <a:rPr lang="fr-BE" smtClean="0"/>
              <a:t> -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8014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Basic services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platform</a:t>
            </a:r>
            <a:endParaRPr lang="en-GB" noProof="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457200" y="1360512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62</a:t>
            </a:fld>
            <a:r>
              <a:rPr lang="fr-BE" smtClean="0"/>
              <a:t> -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8467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>
                <a:sym typeface="Arial" charset="0"/>
              </a:rPr>
              <a:t>10 </a:t>
            </a:r>
            <a:r>
              <a:rPr lang="nl-BE" altLang="en-US" dirty="0" err="1" smtClean="0">
                <a:sym typeface="Arial" charset="0"/>
              </a:rPr>
              <a:t>Tasks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 smtClean="0">
                <a:sym typeface="Arial" charset="0"/>
              </a:rPr>
              <a:t>Development of a vision and of a strategy for </a:t>
            </a:r>
            <a:r>
              <a:rPr lang="en-GB" altLang="en-US" dirty="0" smtClean="0">
                <a:solidFill>
                  <a:srgbClr val="087670"/>
                </a:solidFill>
                <a:sym typeface="Arial" charset="0"/>
              </a:rPr>
              <a:t>eHealth</a:t>
            </a:r>
            <a:r>
              <a:rPr lang="en-GB" dirty="0" smtClean="0"/>
              <a:t>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Organization of the cooperation between all governmental institutions</a:t>
            </a:r>
            <a:r>
              <a:rPr lang="en-GB" dirty="0" smtClean="0"/>
              <a:t> </a:t>
            </a:r>
            <a:r>
              <a:rPr lang="en-GB" altLang="en-US" dirty="0" smtClean="0">
                <a:sym typeface="Arial" charset="0"/>
              </a:rPr>
              <a:t>which are charged with the coordination of the electronic service provision</a:t>
            </a:r>
            <a:r>
              <a:rPr lang="en-GB" dirty="0" smtClean="0"/>
              <a:t>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The motor of the necessary changes for the implementation of the vision and the strategy with regard to </a:t>
            </a:r>
            <a:r>
              <a:rPr lang="en-GB" altLang="en-US" dirty="0" smtClean="0">
                <a:solidFill>
                  <a:srgbClr val="087670"/>
                </a:solidFill>
                <a:sym typeface="Arial" charset="0"/>
              </a:rPr>
              <a:t>eHealth</a:t>
            </a:r>
            <a:r>
              <a:rPr lang="en-GB" dirty="0" smtClean="0">
                <a:solidFill>
                  <a:srgbClr val="087670"/>
                </a:solidFill>
              </a:rPr>
              <a:t> </a:t>
            </a:r>
            <a:r>
              <a:rPr lang="en-GB" dirty="0" smtClean="0"/>
              <a:t>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Determination of functional and technical norms, standards, specifications and basic architecture with regard to ICT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63</a:t>
            </a:fld>
            <a:r>
              <a:rPr lang="fr-BE" smtClean="0"/>
              <a:t> -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06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>
                <a:sym typeface="Arial" charset="0"/>
              </a:rPr>
              <a:t>10 </a:t>
            </a:r>
            <a:r>
              <a:rPr lang="nl-BE" altLang="en-US" dirty="0" err="1">
                <a:sym typeface="Arial" charset="0"/>
              </a:rPr>
              <a:t>Tasks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ym typeface="Arial" charset="0"/>
              </a:rPr>
              <a:t>Registration of software for the management of electronic patient files 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Managing </a:t>
            </a:r>
            <a:r>
              <a:rPr lang="en-GB" altLang="en-US" dirty="0">
                <a:sym typeface="Arial" charset="0"/>
              </a:rPr>
              <a:t>and coordinating the ICT aspects of data exchange within the framework of the electronic patient files and of the electronic medical </a:t>
            </a:r>
            <a:r>
              <a:rPr lang="en-GB" altLang="en-US" dirty="0" smtClean="0">
                <a:sym typeface="Arial" charset="0"/>
              </a:rPr>
              <a:t>prescriptions</a:t>
            </a:r>
          </a:p>
          <a:p>
            <a:endParaRPr lang="en-GB" altLang="en-US" dirty="0">
              <a:sym typeface="Arial" charset="0"/>
            </a:endParaRPr>
          </a:p>
          <a:p>
            <a:r>
              <a:rPr lang="en-GB" altLang="en-US" dirty="0">
                <a:sym typeface="Arial" charset="0"/>
              </a:rPr>
              <a:t>Conceptualization, design and management of a cooperation platform for secure electronic data exchange with the relevant basic </a:t>
            </a:r>
            <a:r>
              <a:rPr lang="en-GB" altLang="en-US" dirty="0" smtClean="0">
                <a:sym typeface="Arial" charset="0"/>
              </a:rPr>
              <a:t>service</a:t>
            </a:r>
            <a:endParaRPr lang="en-GB" altLang="en-US" dirty="0">
              <a:sym typeface="Arial" charset="0"/>
            </a:endParaRPr>
          </a:p>
          <a:p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64</a:t>
            </a:fld>
            <a:r>
              <a:rPr lang="fr-BE" smtClean="0"/>
              <a:t> -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5209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>
                <a:sym typeface="Arial" charset="0"/>
              </a:rPr>
              <a:t>10 </a:t>
            </a:r>
            <a:r>
              <a:rPr lang="nl-BE" altLang="en-US" dirty="0" err="1" smtClean="0">
                <a:sym typeface="Arial" charset="0"/>
              </a:rPr>
              <a:t>Tasks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>
                <a:sym typeface="Arial" charset="0"/>
              </a:rPr>
              <a:t>Reaching an agreement about division of tasks and about the quality standards and checking that the quality standards are being fulfilled</a:t>
            </a:r>
          </a:p>
          <a:p>
            <a:endParaRPr lang="en-GB" altLang="en-US" dirty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Acting as an independent trusted third party (TTP)  for the encoding and </a:t>
            </a:r>
            <a:r>
              <a:rPr lang="en-GB" altLang="en-US" dirty="0" err="1" smtClean="0">
                <a:sym typeface="Arial" charset="0"/>
              </a:rPr>
              <a:t>anonymisation</a:t>
            </a:r>
            <a:r>
              <a:rPr lang="en-GB" altLang="en-US" dirty="0" smtClean="0">
                <a:sym typeface="Arial" charset="0"/>
              </a:rPr>
              <a:t> of personal information regarding health for certain institutions summarized in the law for the support of scientific research and the policymaking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Promoting and coordinating programmes and projects</a:t>
            </a: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65</a:t>
            </a:fld>
            <a:r>
              <a:rPr lang="fr-BE" smtClean="0"/>
              <a:t> -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78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noProof="0" dirty="0" err="1" smtClean="0"/>
              <a:t>onclusion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The sharing of data between healthcare providers / institutions via the </a:t>
            </a:r>
            <a:r>
              <a:rPr lang="en-GB" dirty="0"/>
              <a:t>h</a:t>
            </a:r>
            <a:r>
              <a:rPr lang="en-GB" noProof="0" dirty="0" err="1" smtClean="0"/>
              <a:t>ub</a:t>
            </a:r>
            <a:r>
              <a:rPr lang="en-GB" noProof="0" dirty="0" smtClean="0"/>
              <a:t>-meta-hub system, the health safes and the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r>
              <a:rPr lang="en-GB" noProof="0" dirty="0" smtClean="0"/>
              <a:t> reaches cruising speed</a:t>
            </a:r>
          </a:p>
          <a:p>
            <a:endParaRPr lang="en-GB" noProof="0" dirty="0" smtClean="0"/>
          </a:p>
          <a:p>
            <a:r>
              <a:rPr lang="en-GB" noProof="0" dirty="0" smtClean="0"/>
              <a:t>&gt; 75% of the Belgian population has now given their </a:t>
            </a:r>
            <a:r>
              <a:rPr lang="en-GB" dirty="0" smtClean="0"/>
              <a:t>data sharing</a:t>
            </a:r>
            <a:r>
              <a:rPr lang="en-GB" noProof="0" dirty="0" smtClean="0"/>
              <a:t> consent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opening up of health data for the patient starts =&gt; attention for integrated access</a:t>
            </a:r>
          </a:p>
          <a:p>
            <a:endParaRPr lang="en-GB" noProof="0" dirty="0" smtClean="0"/>
          </a:p>
          <a:p>
            <a:r>
              <a:rPr lang="en-GB" noProof="0" dirty="0" smtClean="0"/>
              <a:t>Experience is gained with mobile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applications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63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362075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</a:rPr>
              <a:t>Thank you</a:t>
            </a:r>
            <a:br>
              <a:rPr lang="en-GB" noProof="0" dirty="0" smtClean="0">
                <a:solidFill>
                  <a:srgbClr val="77C9F2"/>
                </a:solidFill>
              </a:rPr>
            </a:br>
            <a:r>
              <a:rPr lang="en-GB" noProof="0" dirty="0" smtClean="0">
                <a:solidFill>
                  <a:srgbClr val="77C9F2"/>
                </a:solidFill>
              </a:rPr>
              <a:t>Any questions?</a:t>
            </a:r>
            <a:endParaRPr lang="en-GB" noProof="0" dirty="0">
              <a:solidFill>
                <a:srgbClr val="77C9F2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r-B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279900" y="3619500"/>
            <a:ext cx="4268788" cy="2554545"/>
            <a:chOff x="4406900" y="2676525"/>
            <a:chExt cx="4268788" cy="2555688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5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frank.robben@ehealth.fgov.be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  <a:sym typeface="Arial" pitchFamily="34" charset="0"/>
                </a:rPr>
                <a:t>https://www.frankrobben.be</a:t>
              </a:r>
              <a:endParaRPr kumimoji="0" lang="fr-B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66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Focus on </a:t>
            </a:r>
          </a:p>
          <a:p>
            <a:pPr lvl="1"/>
            <a:r>
              <a:rPr lang="en-GB" noProof="0" dirty="0" smtClean="0"/>
              <a:t>GMF = EMF =&gt; </a:t>
            </a:r>
            <a:r>
              <a:rPr lang="en-GB" noProof="0" dirty="0" err="1" smtClean="0"/>
              <a:t>SumEHR</a:t>
            </a:r>
            <a:endParaRPr lang="en-GB" noProof="0" dirty="0" smtClean="0"/>
          </a:p>
          <a:p>
            <a:pPr lvl="1"/>
            <a:r>
              <a:rPr lang="en-GB" noProof="0" dirty="0" smtClean="0"/>
              <a:t>hospital EPF</a:t>
            </a:r>
          </a:p>
          <a:p>
            <a:pPr lvl="1"/>
            <a:r>
              <a:rPr lang="en-GB" noProof="0" dirty="0" smtClean="0"/>
              <a:t>data sharing / hubs &amp; </a:t>
            </a:r>
            <a:r>
              <a:rPr lang="en-GB" noProof="0" dirty="0" err="1" smtClean="0"/>
              <a:t>metahubs</a:t>
            </a:r>
            <a:endParaRPr lang="en-GB" noProof="0" dirty="0" smtClean="0"/>
          </a:p>
          <a:p>
            <a:pPr lvl="1"/>
            <a:r>
              <a:rPr lang="en-GB" dirty="0" err="1"/>
              <a:t>eHealthBox</a:t>
            </a:r>
            <a:r>
              <a:rPr lang="en-GB" dirty="0"/>
              <a:t> &amp; </a:t>
            </a:r>
            <a:r>
              <a:rPr lang="en-GB" dirty="0" smtClean="0"/>
              <a:t>UPPAD</a:t>
            </a:r>
            <a:endParaRPr lang="en-GB" noProof="0" dirty="0" smtClean="0"/>
          </a:p>
          <a:p>
            <a:pPr lvl="1"/>
            <a:r>
              <a:rPr lang="en-GB" noProof="0" dirty="0" smtClean="0"/>
              <a:t>electronic prescribing</a:t>
            </a:r>
          </a:p>
          <a:p>
            <a:pPr lvl="1"/>
            <a:r>
              <a:rPr lang="en-GB" dirty="0" err="1" smtClean="0"/>
              <a:t>MyCareNet</a:t>
            </a:r>
            <a:endParaRPr lang="en-GB" noProof="0" dirty="0" smtClean="0"/>
          </a:p>
          <a:p>
            <a:pPr lvl="1"/>
            <a:r>
              <a:rPr lang="en-GB" noProof="0" dirty="0" smtClean="0"/>
              <a:t>access to the data by the patient </a:t>
            </a:r>
          </a:p>
          <a:p>
            <a:pPr lvl="1"/>
            <a:r>
              <a:rPr lang="en-GB" dirty="0" smtClean="0"/>
              <a:t>mobile health</a:t>
            </a:r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16262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In order to guarantee the quality of the care and to inform the patient correctly, the general practitioner (GP) registers the medical data in an EMF (Electronic Medical File)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EMF is the authentic source for data sharing by GPs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(</a:t>
            </a:r>
            <a:r>
              <a:rPr lang="en-GB" noProof="0" dirty="0" err="1" smtClean="0"/>
              <a:t>SUMmarized</a:t>
            </a:r>
            <a:r>
              <a:rPr lang="en-GB" noProof="0" dirty="0" smtClean="0"/>
              <a:t> Electronic Health Record) is a concise summary of the EMF in a structured and coded form that is stored in a well protected health vault with 24/7 availability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9340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Each patient is entitled to having a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, if desired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information in 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is, with the patient’s consent, accessible to any physician having a therapeutic relation with the patient, and to the patient himself</a:t>
            </a:r>
          </a:p>
          <a:p>
            <a:endParaRPr lang="en-GB" noProof="0" dirty="0" smtClean="0"/>
          </a:p>
          <a:p>
            <a:r>
              <a:rPr lang="en-GB" noProof="0" dirty="0" smtClean="0"/>
              <a:t>Use of 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for out-of-hours GPs and emergency departments is being prioritized</a:t>
            </a:r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07/05/2019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1406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3351</Words>
  <Application>Microsoft Office PowerPoint</Application>
  <PresentationFormat>On-screen Show (4:3)</PresentationFormat>
  <Paragraphs>855</Paragraphs>
  <Slides>67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Consolas</vt:lpstr>
      <vt:lpstr>Times New Roman</vt:lpstr>
      <vt:lpstr>Wingdings</vt:lpstr>
      <vt:lpstr>1_Custom Design</vt:lpstr>
      <vt:lpstr>Custom Design</vt:lpstr>
      <vt:lpstr>1_Office Theme</vt:lpstr>
      <vt:lpstr>2_Custom Design</vt:lpstr>
      <vt:lpstr>eHealth:  basic principles &amp; achievements</vt:lpstr>
      <vt:lpstr>Roadmaps on eHealth</vt:lpstr>
      <vt:lpstr>Roadmap eHealth 2.0</vt:lpstr>
      <vt:lpstr>Roadmap eHealth 2.0</vt:lpstr>
      <vt:lpstr>Roadmap eHealth 2.0</vt:lpstr>
      <vt:lpstr>Roadmap eHealth 2.0</vt:lpstr>
      <vt:lpstr>Roadmap eHealth 2.0</vt:lpstr>
      <vt:lpstr>GMF = EMF =&gt; SumEHR</vt:lpstr>
      <vt:lpstr>GMF = EMF =&gt; SumEHR</vt:lpstr>
      <vt:lpstr>GMF = EMF =&gt; SumEHR</vt:lpstr>
      <vt:lpstr>Hospital EPF</vt:lpstr>
      <vt:lpstr>Hospital EPF</vt:lpstr>
      <vt:lpstr>Hospital EPF</vt:lpstr>
      <vt:lpstr>Hospital EPF</vt:lpstr>
      <vt:lpstr>Hospital EPF</vt:lpstr>
      <vt:lpstr>Hospital EPF</vt:lpstr>
      <vt:lpstr>Hospital EPF</vt:lpstr>
      <vt:lpstr>Hubs &amp; Metahub</vt:lpstr>
      <vt:lpstr>Hubs &amp; Metahub - Scheme</vt:lpstr>
      <vt:lpstr>Hubs &amp; Metahub</vt:lpstr>
      <vt:lpstr>Hubs &amp; Metahub – Past situation</vt:lpstr>
      <vt:lpstr>Hubs &amp; Metahub - Now</vt:lpstr>
      <vt:lpstr>Extramural data: vaults</vt:lpstr>
      <vt:lpstr>Hubs &amp; Metahub</vt:lpstr>
      <vt:lpstr>Hubs &amp; Metahub</vt:lpstr>
      <vt:lpstr>Hubs &amp; Metahub</vt:lpstr>
      <vt:lpstr>Data sharing consent</vt:lpstr>
      <vt:lpstr>Data sharing consent</vt:lpstr>
      <vt:lpstr>Data sharing consent</vt:lpstr>
      <vt:lpstr>Therapeutic/care relationships</vt:lpstr>
      <vt:lpstr>Access matrix</vt:lpstr>
      <vt:lpstr>www.ehealth.fgov.be/ehealthplatform/nl/reglementen</vt:lpstr>
      <vt:lpstr>eHealthBox, CoBRHA and UPPAD</vt:lpstr>
      <vt:lpstr>eHealthBox</vt:lpstr>
      <vt:lpstr>eHealthBox</vt:lpstr>
      <vt:lpstr>UPPAD</vt:lpstr>
      <vt:lpstr>UPPAD</vt:lpstr>
      <vt:lpstr>UPPAD</vt:lpstr>
      <vt:lpstr>Electronic prescribing (Recip-e)</vt:lpstr>
      <vt:lpstr>Electronic prescribing (Recip-e)</vt:lpstr>
      <vt:lpstr>Electronic prescribing</vt:lpstr>
      <vt:lpstr>Electronic prescribing</vt:lpstr>
      <vt:lpstr>PARIS Prescription &amp; Autorisation Requesting Information System</vt:lpstr>
      <vt:lpstr>PARIS Prescription &amp; Autorisation Requesting Information System</vt:lpstr>
      <vt:lpstr>MyCareNet</vt:lpstr>
      <vt:lpstr>MyCareNet</vt:lpstr>
      <vt:lpstr>MyCareNet</vt:lpstr>
      <vt:lpstr>MyCareNet</vt:lpstr>
      <vt:lpstr>Access to data by patient</vt:lpstr>
      <vt:lpstr>Access to data by patient</vt:lpstr>
      <vt:lpstr>Access to data by patient</vt:lpstr>
      <vt:lpstr>Access to data by patient</vt:lpstr>
      <vt:lpstr>Access to data by patient</vt:lpstr>
      <vt:lpstr>Currently approved means of authentication</vt:lpstr>
      <vt:lpstr>Mobile Health</vt:lpstr>
      <vt:lpstr>Mobile Health</vt:lpstr>
      <vt:lpstr>Mobile health applications - validation pyramid</vt:lpstr>
      <vt:lpstr>Mobile health</vt:lpstr>
      <vt:lpstr>Mobile health</vt:lpstr>
      <vt:lpstr>Role of the eHealth platform </vt:lpstr>
      <vt:lpstr>Overall architecture</vt:lpstr>
      <vt:lpstr>Basic services eHealth platform</vt:lpstr>
      <vt:lpstr>10 Tasks</vt:lpstr>
      <vt:lpstr>10 Tasks</vt:lpstr>
      <vt:lpstr>10 Tasks</vt:lpstr>
      <vt:lpstr>Conclusion</vt:lpstr>
      <vt:lpstr>Thank you Any questions?</vt:lpstr>
    </vt:vector>
  </TitlesOfParts>
  <Company>UZ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ELFIE  DEPREZ</dc:creator>
  <cp:lastModifiedBy>Frank Robben (KSZ-BCSS)</cp:lastModifiedBy>
  <cp:revision>83</cp:revision>
  <dcterms:created xsi:type="dcterms:W3CDTF">2016-09-23T08:36:30Z</dcterms:created>
  <dcterms:modified xsi:type="dcterms:W3CDTF">2019-05-03T13:14:53Z</dcterms:modified>
</cp:coreProperties>
</file>