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15"/>
  </p:notesMasterIdLst>
  <p:handoutMasterIdLst>
    <p:handoutMasterId r:id="rId16"/>
  </p:handoutMasterIdLst>
  <p:sldIdLst>
    <p:sldId id="273" r:id="rId2"/>
    <p:sldId id="432" r:id="rId3"/>
    <p:sldId id="443" r:id="rId4"/>
    <p:sldId id="425" r:id="rId5"/>
    <p:sldId id="454" r:id="rId6"/>
    <p:sldId id="438" r:id="rId7"/>
    <p:sldId id="455" r:id="rId8"/>
    <p:sldId id="452" r:id="rId9"/>
    <p:sldId id="446" r:id="rId10"/>
    <p:sldId id="453" r:id="rId11"/>
    <p:sldId id="424" r:id="rId12"/>
    <p:sldId id="451" r:id="rId13"/>
    <p:sldId id="363" r:id="rId14"/>
  </p:sldIdLst>
  <p:sldSz cx="9144000" cy="5143500" type="screen16x9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99"/>
    <a:srgbClr val="3333CC"/>
    <a:srgbClr val="CC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5199" autoAdjust="0"/>
  </p:normalViewPr>
  <p:slideViewPr>
    <p:cSldViewPr>
      <p:cViewPr varScale="1">
        <p:scale>
          <a:sx n="129" d="100"/>
          <a:sy n="129" d="100"/>
        </p:scale>
        <p:origin x="103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E4AA0-5D73-45F7-840F-3EDAF2538EAD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B74D-8447-4711-BAA4-02CD3AD58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17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8CD3-4B15-415A-AE6B-8AD082D19C58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0918-0B80-46A2-9451-18CC0E2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4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en-US" dirty="0" smtClean="0">
              <a:ea typeface="Geneva" pitchFamily="-84" charset="-128"/>
            </a:endParaRPr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9pPr>
          </a:lstStyle>
          <a:p>
            <a:pPr eaLnBrk="1" hangingPunct="1"/>
            <a:fld id="{9FE6E8C2-DA89-4E4E-B98B-7179CD949653}" type="slidenum">
              <a:rPr lang="nl-NL" altLang="en-US" sz="1200">
                <a:latin typeface="Calibri" pitchFamily="34" charset="0"/>
              </a:rPr>
              <a:pPr eaLnBrk="1" hangingPunct="1"/>
              <a:t>1</a:t>
            </a:fld>
            <a:endParaRPr lang="nl-NL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u="none" dirty="0" err="1" smtClean="0"/>
              <a:t>Toelaten</a:t>
            </a:r>
            <a:r>
              <a:rPr lang="fr-BE" u="none" dirty="0" smtClean="0"/>
              <a:t> om </a:t>
            </a:r>
            <a:r>
              <a:rPr lang="fr-BE" u="none" dirty="0" err="1" smtClean="0"/>
              <a:t>zijn</a:t>
            </a:r>
            <a:r>
              <a:rPr lang="fr-BE" u="none" dirty="0" smtClean="0"/>
              <a:t> stress niveau te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kunnen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identidiceren</a:t>
            </a:r>
            <a:endParaRPr lang="fr-BE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u="none" baseline="0" dirty="0" err="1" smtClean="0"/>
              <a:t>Geven</a:t>
            </a:r>
            <a:r>
              <a:rPr lang="fr-BE" u="none" baseline="0" dirty="0" smtClean="0"/>
              <a:t> van </a:t>
            </a:r>
            <a:r>
              <a:rPr lang="fr-BE" u="none" baseline="0" dirty="0" err="1" smtClean="0"/>
              <a:t>aantal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handvaten</a:t>
            </a:r>
            <a:r>
              <a:rPr lang="fr-BE" u="none" baseline="0" dirty="0" smtClean="0"/>
              <a:t> om stress te </a:t>
            </a:r>
            <a:r>
              <a:rPr lang="fr-BE" u="none" baseline="0" dirty="0" err="1" smtClean="0"/>
              <a:t>verminderen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binnen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eigen</a:t>
            </a:r>
            <a:r>
              <a:rPr lang="fr-BE" u="none" baseline="0" dirty="0" smtClean="0"/>
              <a:t>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u="none" baseline="0" dirty="0" err="1" smtClean="0"/>
              <a:t>Uitwisselen</a:t>
            </a:r>
            <a:r>
              <a:rPr lang="fr-BE" u="none" baseline="0" dirty="0" smtClean="0"/>
              <a:t> van info </a:t>
            </a:r>
            <a:r>
              <a:rPr lang="fr-BE" u="none" baseline="0" dirty="0" err="1" smtClean="0"/>
              <a:t>binnen</a:t>
            </a:r>
            <a:r>
              <a:rPr lang="fr-BE" u="none" baseline="0" dirty="0" smtClean="0"/>
              <a:t>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u="none" baseline="0" dirty="0" err="1" smtClean="0"/>
              <a:t>Ondersteuning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geven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aan</a:t>
            </a:r>
            <a:r>
              <a:rPr lang="fr-BE" u="none" baseline="0" dirty="0" smtClean="0"/>
              <a:t> people </a:t>
            </a:r>
            <a:r>
              <a:rPr lang="fr-BE" u="none" baseline="0" dirty="0" err="1" smtClean="0"/>
              <a:t>mgt</a:t>
            </a:r>
            <a:r>
              <a:rPr lang="fr-BE" u="none" baseline="0" dirty="0" smtClean="0"/>
              <a:t> om stress te </a:t>
            </a:r>
            <a:r>
              <a:rPr lang="fr-BE" u="none" baseline="0" dirty="0" err="1" smtClean="0"/>
              <a:t>detecteren</a:t>
            </a:r>
            <a:r>
              <a:rPr lang="fr-BE" u="none" baseline="0" dirty="0" smtClean="0"/>
              <a:t> en 1ste </a:t>
            </a:r>
            <a:r>
              <a:rPr lang="fr-BE" u="none" baseline="0" dirty="0" err="1" smtClean="0"/>
              <a:t>lijns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ondersteuning</a:t>
            </a:r>
            <a:r>
              <a:rPr lang="fr-BE" u="none" baseline="0" dirty="0" smtClean="0"/>
              <a:t> te </a:t>
            </a:r>
            <a:r>
              <a:rPr lang="fr-BE" u="none" baseline="0" dirty="0" err="1" smtClean="0"/>
              <a:t>kunnen</a:t>
            </a:r>
            <a:r>
              <a:rPr lang="fr-BE" u="none" baseline="0" dirty="0" smtClean="0"/>
              <a:t> </a:t>
            </a:r>
            <a:r>
              <a:rPr lang="fr-BE" u="none" baseline="0" dirty="0" err="1" smtClean="0"/>
              <a:t>aanbieden</a:t>
            </a:r>
            <a:r>
              <a:rPr lang="fr-BE" u="none" baseline="0" dirty="0" smtClean="0"/>
              <a:t> om </a:t>
            </a:r>
            <a:r>
              <a:rPr lang="fr-BE" u="none" baseline="0" dirty="0" err="1" smtClean="0"/>
              <a:t>door</a:t>
            </a:r>
            <a:r>
              <a:rPr lang="fr-BE" u="none" baseline="0" dirty="0" smtClean="0"/>
              <a:t> te </a:t>
            </a:r>
            <a:r>
              <a:rPr lang="fr-BE" u="none" baseline="0" dirty="0" err="1" smtClean="0"/>
              <a:t>verwijzen</a:t>
            </a:r>
            <a:r>
              <a:rPr lang="fr-BE" u="none" baseline="0" dirty="0" smtClean="0"/>
              <a:t> indien </a:t>
            </a:r>
            <a:r>
              <a:rPr lang="fr-BE" u="none" baseline="0" dirty="0" err="1" smtClean="0"/>
              <a:t>nodig</a:t>
            </a:r>
            <a:endParaRPr lang="fr-B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8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8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6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6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9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7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8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B0918-0B80-46A2-9451-18CC0E2EF1B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6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5429" y="267495"/>
            <a:ext cx="8457051" cy="72007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C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467544" y="1419623"/>
            <a:ext cx="4256856" cy="25482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58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3200">
                <a:solidFill>
                  <a:srgbClr val="D600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200151"/>
            <a:ext cx="5588000" cy="3154135"/>
          </a:xfrm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165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zonder lijn - Tekst 5 niveaus - Klein tri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44731" y="343444"/>
            <a:ext cx="7524206" cy="42505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58" y="3517153"/>
            <a:ext cx="2355742" cy="1680591"/>
          </a:xfrm>
          <a:prstGeom prst="rect">
            <a:avLst/>
          </a:prstGeom>
        </p:spPr>
      </p:pic>
      <p:sp>
        <p:nvSpPr>
          <p:cNvPr id="11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844731" y="1026976"/>
            <a:ext cx="7524206" cy="914400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00206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baseline="0"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 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338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45636"/>
            <a:ext cx="8467449" cy="1350150"/>
          </a:xfrm>
        </p:spPr>
        <p:txBody>
          <a:bodyPr>
            <a:normAutofit/>
          </a:bodyPr>
          <a:lstStyle>
            <a:lvl1pPr algn="l">
              <a:defRPr lang="en-US" sz="2400" smtClean="0">
                <a:solidFill>
                  <a:srgbClr val="002360"/>
                </a:solidFill>
                <a:latin typeface="+mj-lt"/>
              </a:defRPr>
            </a:lvl1pPr>
          </a:lstStyle>
          <a:p>
            <a:pPr lvl="0"/>
            <a:r>
              <a:rPr lang="en-US" sz="2800" dirty="0" smtClean="0">
                <a:solidFill>
                  <a:srgbClr val="002360"/>
                </a:solidFill>
                <a:latin typeface="+mn-lt"/>
              </a:rPr>
              <a:t>[Type your name &amp; Email]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908A-FD6B-4A5D-B601-ADDB9BC7EF3A}" type="datetime1">
              <a:rPr lang="nl-BE" smtClean="0"/>
              <a:t>11/04/2019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7544" y="3100048"/>
            <a:ext cx="8496944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800" dirty="0" smtClean="0">
                <a:solidFill>
                  <a:srgbClr val="B102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Smals, ICT for society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02 787 57 11</a:t>
            </a:r>
            <a:endParaRPr lang="fr-B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000" dirty="0" err="1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Fonsnylaan</a:t>
            </a:r>
            <a:r>
              <a:rPr lang="en-US" sz="2000" dirty="0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 /  Avenue </a:t>
            </a:r>
            <a:r>
              <a:rPr lang="en-US" sz="2000" dirty="0" err="1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Fonsny</a:t>
            </a:r>
            <a:r>
              <a:rPr lang="en-US" sz="2000" dirty="0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pPr>
              <a:spcAft>
                <a:spcPts val="500"/>
              </a:spcAft>
            </a:pPr>
            <a:r>
              <a:rPr lang="en-US" sz="2000" dirty="0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1060 Brussel  /  1060 </a:t>
            </a:r>
            <a:r>
              <a:rPr lang="en-US" sz="2000" dirty="0" err="1" smtClean="0">
                <a:solidFill>
                  <a:srgbClr val="00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Bruxelles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67544" y="41151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fr-B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1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434975" y="809625"/>
            <a:ext cx="509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9pPr>
          </a:lstStyle>
          <a:p>
            <a:pPr eaLnBrk="1" hangingPunct="1"/>
            <a:r>
              <a:rPr lang="nl-NL" altLang="en-US" sz="4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5429" y="1502229"/>
            <a:ext cx="4288971" cy="108585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435429" y="2653396"/>
            <a:ext cx="4288971" cy="830034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585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434975" y="809625"/>
            <a:ext cx="509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9pPr>
          </a:lstStyle>
          <a:p>
            <a:pPr eaLnBrk="1" hangingPunct="1"/>
            <a:r>
              <a:rPr lang="nl-NL" altLang="en-US" sz="4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5429" y="1502229"/>
            <a:ext cx="4288971" cy="1085852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435429" y="2653396"/>
            <a:ext cx="4288971" cy="830034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4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434975" y="809625"/>
            <a:ext cx="509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9pPr>
          </a:lstStyle>
          <a:p>
            <a:pPr eaLnBrk="1" hangingPunct="1"/>
            <a:r>
              <a:rPr lang="nl-NL" altLang="en-US" sz="4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5429" y="1502229"/>
            <a:ext cx="5072675" cy="1085852"/>
          </a:xfrm>
        </p:spPr>
        <p:txBody>
          <a:bodyPr>
            <a:noAutofit/>
          </a:bodyPr>
          <a:lstStyle>
            <a:lvl1pPr>
              <a:defRPr sz="3200">
                <a:solidFill>
                  <a:srgbClr val="D600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435429" y="2653396"/>
            <a:ext cx="4288971" cy="830034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22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434975" y="809625"/>
            <a:ext cx="509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pitchFamily="-84" charset="-128"/>
              </a:defRPr>
            </a:lvl9pPr>
          </a:lstStyle>
          <a:p>
            <a:pPr eaLnBrk="1" hangingPunct="1"/>
            <a:r>
              <a:rPr lang="nl-NL" altLang="en-US" sz="4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435429" y="1131590"/>
            <a:ext cx="5360707" cy="1085852"/>
          </a:xfrm>
        </p:spPr>
        <p:txBody>
          <a:bodyPr>
            <a:normAutofit/>
          </a:bodyPr>
          <a:lstStyle>
            <a:lvl1pPr>
              <a:defRPr>
                <a:solidFill>
                  <a:srgbClr val="CC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435429" y="2653396"/>
            <a:ext cx="5360707" cy="830034"/>
          </a:xfr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195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7088" y="123825"/>
            <a:ext cx="7921625" cy="576263"/>
          </a:xfrm>
        </p:spPr>
        <p:txBody>
          <a:bodyPr/>
          <a:lstStyle>
            <a:lvl1pPr marL="0" indent="0" algn="ctr">
              <a:buNone/>
              <a:defRPr>
                <a:solidFill>
                  <a:srgbClr val="CC0099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27584" y="867916"/>
            <a:ext cx="5486400" cy="292797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6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763688" y="267494"/>
            <a:ext cx="5486400" cy="425054"/>
          </a:xfrm>
        </p:spPr>
        <p:txBody>
          <a:bodyPr/>
          <a:lstStyle>
            <a:lvl1pPr>
              <a:defRPr sz="3200">
                <a:solidFill>
                  <a:srgbClr val="CC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63688" y="915566"/>
            <a:ext cx="5486400" cy="29279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7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3200">
                <a:solidFill>
                  <a:srgbClr val="CC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200151"/>
            <a:ext cx="5588000" cy="3154135"/>
          </a:xfrm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393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3200">
                <a:solidFill>
                  <a:srgbClr val="D6009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200151"/>
            <a:ext cx="5588000" cy="3154135"/>
          </a:xfrm>
        </p:spPr>
        <p:txBody>
          <a:bodyPr>
            <a:normAutofit fontScale="62500" lnSpcReduction="20000"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152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dirty="0" smtClean="0"/>
              <a:t>Titelstijl van model bewerken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n-US" smtClean="0"/>
              <a:t>Klik om de tekststijl van het model te bewerken</a:t>
            </a:r>
          </a:p>
          <a:p>
            <a:pPr lvl="1"/>
            <a:r>
              <a:rPr lang="nl-BE" altLang="en-US" smtClean="0"/>
              <a:t>Tweede niveau</a:t>
            </a:r>
          </a:p>
          <a:p>
            <a:pPr lvl="2"/>
            <a:r>
              <a:rPr lang="nl-BE" altLang="en-US" smtClean="0"/>
              <a:t>Derde niveau</a:t>
            </a:r>
          </a:p>
          <a:p>
            <a:pPr lvl="3"/>
            <a:r>
              <a:rPr lang="nl-BE" altLang="en-US" smtClean="0"/>
              <a:t>Vierde niveau</a:t>
            </a:r>
          </a:p>
          <a:p>
            <a:pPr lvl="4"/>
            <a:r>
              <a:rPr lang="nl-BE" altLang="en-US" smtClean="0"/>
              <a:t>Vijfde niveau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9256274-C5E3-4811-A5DD-96555E2282DC}" type="datetimeFigureOut">
              <a:rPr lang="en-GB" altLang="en-US"/>
              <a:pPr/>
              <a:t>11/04/2019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6C122F-01BF-49CF-9BC1-8415B8D1D4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  <p:sldLayoutId id="2147493495" r:id="rId2"/>
    <p:sldLayoutId id="2147493496" r:id="rId3"/>
    <p:sldLayoutId id="2147493497" r:id="rId4"/>
    <p:sldLayoutId id="2147493498" r:id="rId5"/>
    <p:sldLayoutId id="2147493499" r:id="rId6"/>
    <p:sldLayoutId id="2147493500" r:id="rId7"/>
    <p:sldLayoutId id="2147493501" r:id="rId8"/>
    <p:sldLayoutId id="2147493502" r:id="rId9"/>
    <p:sldLayoutId id="2147493503" r:id="rId10"/>
    <p:sldLayoutId id="2147493504" r:id="rId11"/>
    <p:sldLayoutId id="2147493507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555526"/>
            <a:ext cx="8640055" cy="316835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l-NL" sz="4000" b="1" kern="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  <a:t>   PILOOTPROJECT</a:t>
            </a:r>
            <a:b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  <a:t>	Sessies Stress &amp; Burn-out Preventie</a:t>
            </a:r>
            <a:b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nl-NL" sz="4000" b="1" kern="8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  <a:t>   I&amp;S</a:t>
            </a:r>
            <a:b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nl-NL" sz="4000" b="1" kern="800" dirty="0" smtClean="0">
                <a:solidFill>
                  <a:schemeClr val="bg1"/>
                </a:solidFill>
                <a:ea typeface="+mj-ea"/>
                <a:cs typeface="+mj-cs"/>
              </a:rPr>
            </a:br>
            <a:endParaRPr lang="nl-NL" sz="2700" b="1" kern="800" dirty="0">
              <a:solidFill>
                <a:srgbClr val="D60093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6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9108504" cy="425054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Workshop </a:t>
            </a:r>
            <a:r>
              <a:rPr lang="en-US" b="1" dirty="0" err="1" smtClean="0">
                <a:solidFill>
                  <a:srgbClr val="D60093"/>
                </a:solidFill>
              </a:rPr>
              <a:t>voor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b="1" dirty="0" err="1" smtClean="0">
                <a:solidFill>
                  <a:srgbClr val="D60093"/>
                </a:solidFill>
              </a:rPr>
              <a:t>leidinggevenden</a:t>
            </a:r>
            <a:r>
              <a:rPr lang="en-US" b="1" dirty="0" smtClean="0">
                <a:solidFill>
                  <a:srgbClr val="D60093"/>
                </a:solidFill>
              </a:rPr>
              <a:t>: </a:t>
            </a:r>
            <a:r>
              <a:rPr lang="en-US" b="1" dirty="0" err="1" smtClean="0">
                <a:solidFill>
                  <a:srgbClr val="D60093"/>
                </a:solidFill>
              </a:rPr>
              <a:t>oefeningen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275606"/>
            <a:ext cx="9108504" cy="324036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Leidinggevenden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hebben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dezelfde</a:t>
            </a:r>
            <a:r>
              <a:rPr lang="en-US" sz="2400" dirty="0" smtClean="0">
                <a:solidFill>
                  <a:schemeClr val="tx2"/>
                </a:solidFill>
              </a:rPr>
              <a:t> workshop </a:t>
            </a:r>
            <a:r>
              <a:rPr lang="en-US" sz="2400" dirty="0" err="1" smtClean="0">
                <a:solidFill>
                  <a:schemeClr val="tx2"/>
                </a:solidFill>
              </a:rPr>
              <a:t>gevolgd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als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medewerkers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Bijkomend</a:t>
            </a:r>
            <a:r>
              <a:rPr lang="en-US" sz="2400" dirty="0" smtClean="0">
                <a:solidFill>
                  <a:schemeClr val="tx2"/>
                </a:solidFill>
              </a:rPr>
              <a:t> is </a:t>
            </a:r>
            <a:r>
              <a:rPr lang="en-US" sz="2400" dirty="0" err="1" smtClean="0">
                <a:solidFill>
                  <a:schemeClr val="tx2"/>
                </a:solidFill>
              </a:rPr>
              <a:t>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gewerkt</a:t>
            </a:r>
            <a:r>
              <a:rPr lang="en-US" sz="2400" dirty="0" smtClean="0">
                <a:solidFill>
                  <a:schemeClr val="tx2"/>
                </a:solidFill>
              </a:rPr>
              <a:t> op </a:t>
            </a:r>
            <a:r>
              <a:rPr lang="en-US" sz="2400" dirty="0" err="1" smtClean="0">
                <a:solidFill>
                  <a:schemeClr val="tx2"/>
                </a:solidFill>
              </a:rPr>
              <a:t>een</a:t>
            </a:r>
            <a:r>
              <a:rPr lang="en-US" sz="2400" dirty="0" smtClean="0">
                <a:solidFill>
                  <a:schemeClr val="tx2"/>
                </a:solidFill>
              </a:rPr>
              <a:t> extra </a:t>
            </a:r>
            <a:r>
              <a:rPr lang="en-US" sz="2400" dirty="0" err="1" smtClean="0">
                <a:solidFill>
                  <a:schemeClr val="tx2"/>
                </a:solidFill>
              </a:rPr>
              <a:t>laag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- </a:t>
            </a:r>
            <a:r>
              <a:rPr lang="en-US" sz="2400" dirty="0" err="1" smtClean="0">
                <a:solidFill>
                  <a:schemeClr val="tx2"/>
                </a:solidFill>
              </a:rPr>
              <a:t>Detecteren</a:t>
            </a:r>
            <a:r>
              <a:rPr lang="en-US" sz="2400" dirty="0" smtClean="0">
                <a:solidFill>
                  <a:schemeClr val="tx2"/>
                </a:solidFill>
              </a:rPr>
              <a:t> van stress &amp; burn-out </a:t>
            </a:r>
            <a:r>
              <a:rPr lang="en-US" sz="2400" dirty="0" err="1" smtClean="0">
                <a:solidFill>
                  <a:schemeClr val="tx2"/>
                </a:solidFill>
              </a:rPr>
              <a:t>symptomen</a:t>
            </a:r>
            <a:r>
              <a:rPr lang="en-US" sz="2400" dirty="0" smtClean="0">
                <a:solidFill>
                  <a:schemeClr val="tx2"/>
                </a:solidFill>
              </a:rPr>
              <a:t> in het team</a:t>
            </a:r>
          </a:p>
          <a:p>
            <a:r>
              <a:rPr lang="en-US" sz="2400" dirty="0">
                <a:solidFill>
                  <a:schemeClr val="tx2"/>
                </a:solidFill>
              </a:rPr>
              <a:t>	</a:t>
            </a: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</a:rPr>
              <a:t>Rollenspel</a:t>
            </a:r>
            <a:r>
              <a:rPr lang="en-US" sz="2400" dirty="0" smtClean="0">
                <a:solidFill>
                  <a:schemeClr val="tx2"/>
                </a:solidFill>
              </a:rPr>
              <a:t>: Hoe </a:t>
            </a:r>
            <a:r>
              <a:rPr lang="en-US" sz="2400" dirty="0" err="1" smtClean="0">
                <a:solidFill>
                  <a:schemeClr val="tx2"/>
                </a:solidFill>
              </a:rPr>
              <a:t>ga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ik</a:t>
            </a:r>
            <a:r>
              <a:rPr lang="en-US" sz="2400" dirty="0" smtClean="0">
                <a:solidFill>
                  <a:schemeClr val="tx2"/>
                </a:solidFill>
              </a:rPr>
              <a:t> het </a:t>
            </a:r>
            <a:r>
              <a:rPr lang="en-US" sz="2400" dirty="0" err="1" smtClean="0">
                <a:solidFill>
                  <a:schemeClr val="tx2"/>
                </a:solidFill>
              </a:rPr>
              <a:t>gesprek</a:t>
            </a:r>
            <a:r>
              <a:rPr lang="en-US" sz="2400" dirty="0" smtClean="0">
                <a:solidFill>
                  <a:schemeClr val="tx2"/>
                </a:solidFill>
              </a:rPr>
              <a:t> met </a:t>
            </a:r>
            <a:r>
              <a:rPr lang="en-US" sz="2400" dirty="0" err="1" smtClean="0">
                <a:solidFill>
                  <a:schemeClr val="tx2"/>
                </a:solidFill>
              </a:rPr>
              <a:t>medewerker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aan</a:t>
            </a:r>
            <a:r>
              <a:rPr lang="en-US" sz="2400" dirty="0" smtClean="0">
                <a:solidFill>
                  <a:schemeClr val="tx2"/>
                </a:solidFill>
              </a:rPr>
              <a:t> om   	   </a:t>
            </a:r>
            <a:r>
              <a:rPr lang="en-US" sz="2400" dirty="0" err="1" smtClean="0">
                <a:solidFill>
                  <a:schemeClr val="tx2"/>
                </a:solidFill>
              </a:rPr>
              <a:t>zijn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situatie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bespreekbaar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maken</a:t>
            </a:r>
            <a:r>
              <a:rPr lang="en-US" sz="2400" dirty="0" smtClean="0">
                <a:solidFill>
                  <a:schemeClr val="tx2"/>
                </a:solidFill>
              </a:rPr>
              <a:t>?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0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2361"/>
            <a:ext cx="3888432" cy="579189"/>
          </a:xfrm>
        </p:spPr>
        <p:txBody>
          <a:bodyPr/>
          <a:lstStyle/>
          <a:p>
            <a:pPr algn="ctr"/>
            <a:r>
              <a:rPr lang="fr-BE" b="1" dirty="0" err="1" smtClean="0">
                <a:solidFill>
                  <a:srgbClr val="D60093"/>
                </a:solidFill>
              </a:rPr>
              <a:t>Evaluatie</a:t>
            </a:r>
            <a:endParaRPr lang="fr-BE" sz="2400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95536" y="1059582"/>
            <a:ext cx="8424936" cy="3312368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 smtClean="0">
                <a:solidFill>
                  <a:schemeClr val="tx2"/>
                </a:solidFill>
              </a:rPr>
              <a:t>Mooi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initiatief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vanuit</a:t>
            </a:r>
            <a:r>
              <a:rPr lang="fr-BE" dirty="0" smtClean="0">
                <a:solidFill>
                  <a:schemeClr val="tx2"/>
                </a:solidFill>
              </a:rPr>
              <a:t> Smals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>
                <a:solidFill>
                  <a:schemeClr val="tx2"/>
                </a:solidFill>
              </a:rPr>
              <a:t>D</a:t>
            </a:r>
            <a:r>
              <a:rPr lang="fr-BE" dirty="0" err="1" smtClean="0">
                <a:solidFill>
                  <a:schemeClr val="tx2"/>
                </a:solidFill>
              </a:rPr>
              <a:t>ankbaarheid</a:t>
            </a:r>
            <a:r>
              <a:rPr lang="fr-BE" dirty="0" smtClean="0">
                <a:solidFill>
                  <a:schemeClr val="tx2"/>
                </a:solidFill>
              </a:rPr>
              <a:t> om </a:t>
            </a:r>
            <a:r>
              <a:rPr lang="fr-BE" dirty="0" err="1" smtClean="0">
                <a:solidFill>
                  <a:schemeClr val="tx2"/>
                </a:solidFill>
              </a:rPr>
              <a:t>probleem</a:t>
            </a:r>
            <a:r>
              <a:rPr lang="fr-BE" dirty="0" smtClean="0">
                <a:solidFill>
                  <a:schemeClr val="tx2"/>
                </a:solidFill>
              </a:rPr>
              <a:t> te </a:t>
            </a:r>
            <a:r>
              <a:rPr lang="fr-BE" dirty="0" err="1" smtClean="0">
                <a:solidFill>
                  <a:schemeClr val="tx2"/>
                </a:solidFill>
              </a:rPr>
              <a:t>erkennen</a:t>
            </a:r>
            <a:r>
              <a:rPr lang="fr-BE" dirty="0" smtClean="0">
                <a:solidFill>
                  <a:schemeClr val="tx2"/>
                </a:solidFill>
              </a:rPr>
              <a:t> en </a:t>
            </a:r>
            <a:r>
              <a:rPr lang="fr-BE" dirty="0" err="1" smtClean="0">
                <a:solidFill>
                  <a:schemeClr val="tx2"/>
                </a:solidFill>
              </a:rPr>
              <a:t>tools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voor</a:t>
            </a:r>
            <a:r>
              <a:rPr lang="fr-BE" dirty="0" smtClean="0">
                <a:solidFill>
                  <a:schemeClr val="tx2"/>
                </a:solidFill>
              </a:rPr>
              <a:t> te </a:t>
            </a:r>
            <a:r>
              <a:rPr lang="fr-BE" dirty="0" err="1" smtClean="0">
                <a:solidFill>
                  <a:schemeClr val="tx2"/>
                </a:solidFill>
              </a:rPr>
              <a:t>stellen</a:t>
            </a:r>
            <a:endParaRPr lang="fr-BE" dirty="0" smtClean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 smtClean="0">
                <a:solidFill>
                  <a:schemeClr val="tx2"/>
                </a:solidFill>
              </a:rPr>
              <a:t>Positief</a:t>
            </a:r>
            <a:r>
              <a:rPr lang="fr-BE" dirty="0" smtClean="0">
                <a:solidFill>
                  <a:schemeClr val="tx2"/>
                </a:solidFill>
              </a:rPr>
              <a:t>, kan nu </a:t>
            </a:r>
            <a:r>
              <a:rPr lang="fr-BE" dirty="0" err="1" smtClean="0">
                <a:solidFill>
                  <a:schemeClr val="tx2"/>
                </a:solidFill>
              </a:rPr>
              <a:t>signalen</a:t>
            </a:r>
            <a:r>
              <a:rPr lang="fr-BE" dirty="0" smtClean="0">
                <a:solidFill>
                  <a:schemeClr val="tx2"/>
                </a:solidFill>
              </a:rPr>
              <a:t> van </a:t>
            </a:r>
            <a:r>
              <a:rPr lang="fr-BE" dirty="0" err="1" smtClean="0">
                <a:solidFill>
                  <a:schemeClr val="tx2"/>
                </a:solidFill>
              </a:rPr>
              <a:t>burn-out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detecteren</a:t>
            </a:r>
            <a:endParaRPr lang="fr-BE" dirty="0" smtClean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 smtClean="0">
                <a:solidFill>
                  <a:schemeClr val="tx2"/>
                </a:solidFill>
              </a:rPr>
              <a:t>Laat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toe</a:t>
            </a:r>
            <a:r>
              <a:rPr lang="fr-BE" dirty="0" smtClean="0">
                <a:solidFill>
                  <a:schemeClr val="tx2"/>
                </a:solidFill>
              </a:rPr>
              <a:t> om </a:t>
            </a:r>
            <a:r>
              <a:rPr lang="fr-BE" dirty="0" err="1" smtClean="0">
                <a:solidFill>
                  <a:schemeClr val="tx2"/>
                </a:solidFill>
              </a:rPr>
              <a:t>erover</a:t>
            </a:r>
            <a:r>
              <a:rPr lang="fr-BE" dirty="0" smtClean="0">
                <a:solidFill>
                  <a:schemeClr val="tx2"/>
                </a:solidFill>
              </a:rPr>
              <a:t> te </a:t>
            </a:r>
            <a:r>
              <a:rPr lang="fr-BE" dirty="0" err="1" smtClean="0">
                <a:solidFill>
                  <a:schemeClr val="tx2"/>
                </a:solidFill>
              </a:rPr>
              <a:t>praten</a:t>
            </a:r>
            <a:r>
              <a:rPr lang="fr-BE" dirty="0" smtClean="0">
                <a:solidFill>
                  <a:schemeClr val="tx2"/>
                </a:solidFill>
              </a:rPr>
              <a:t> met </a:t>
            </a:r>
            <a:r>
              <a:rPr lang="fr-BE" dirty="0" err="1" smtClean="0">
                <a:solidFill>
                  <a:schemeClr val="tx2"/>
                </a:solidFill>
              </a:rPr>
              <a:t>collega’s</a:t>
            </a:r>
            <a:r>
              <a:rPr lang="fr-BE" dirty="0" smtClean="0">
                <a:solidFill>
                  <a:schemeClr val="tx2"/>
                </a:solidFill>
              </a:rPr>
              <a:t> en </a:t>
            </a:r>
            <a:r>
              <a:rPr lang="fr-BE" dirty="0" err="1" smtClean="0">
                <a:solidFill>
                  <a:schemeClr val="tx2"/>
                </a:solidFill>
              </a:rPr>
              <a:t>leidinggevende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wat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taboe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weghaalt</a:t>
            </a:r>
            <a:endParaRPr lang="fr-BE" dirty="0" smtClean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 smtClean="0">
                <a:solidFill>
                  <a:schemeClr val="tx2"/>
                </a:solidFill>
              </a:rPr>
              <a:t>Leerrijk</a:t>
            </a:r>
            <a:r>
              <a:rPr lang="fr-BE" dirty="0" smtClean="0">
                <a:solidFill>
                  <a:schemeClr val="tx2"/>
                </a:solidFill>
              </a:rPr>
              <a:t> om </a:t>
            </a:r>
            <a:r>
              <a:rPr lang="fr-BE" dirty="0" err="1" smtClean="0">
                <a:solidFill>
                  <a:schemeClr val="tx2"/>
                </a:solidFill>
              </a:rPr>
              <a:t>zelf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acties</a:t>
            </a:r>
            <a:r>
              <a:rPr lang="fr-BE" dirty="0" smtClean="0">
                <a:solidFill>
                  <a:schemeClr val="tx2"/>
                </a:solidFill>
              </a:rPr>
              <a:t> te </a:t>
            </a:r>
            <a:r>
              <a:rPr lang="fr-BE" dirty="0" err="1" smtClean="0">
                <a:solidFill>
                  <a:schemeClr val="tx2"/>
                </a:solidFill>
              </a:rPr>
              <a:t>ondernemen</a:t>
            </a:r>
            <a:endParaRPr lang="fr-BE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C0099"/>
                </a:solidFill>
              </a:rPr>
              <a:t>Verdere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 err="1" smtClean="0">
                <a:solidFill>
                  <a:srgbClr val="CC0099"/>
                </a:solidFill>
              </a:rPr>
              <a:t>uitrol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b="1" dirty="0" err="1" smtClean="0">
                <a:solidFill>
                  <a:srgbClr val="CC0099"/>
                </a:solidFill>
              </a:rPr>
              <a:t>binnen</a:t>
            </a:r>
            <a:r>
              <a:rPr lang="en-US" b="1" dirty="0" smtClean="0">
                <a:solidFill>
                  <a:srgbClr val="CC0099"/>
                </a:solidFill>
              </a:rPr>
              <a:t> Smals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026976"/>
            <a:ext cx="8189425" cy="34169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Timing 2019:		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	Mei - </a:t>
            </a:r>
            <a:r>
              <a:rPr lang="en-US" sz="2400" dirty="0" err="1" smtClean="0">
                <a:solidFill>
                  <a:schemeClr val="tx2"/>
                </a:solidFill>
              </a:rPr>
              <a:t>Juni</a:t>
            </a:r>
            <a:r>
              <a:rPr lang="en-US" sz="2400" dirty="0" smtClean="0">
                <a:solidFill>
                  <a:schemeClr val="tx2"/>
                </a:solidFill>
              </a:rPr>
              <a:t> 2019 					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		September - November 2019	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Infosessie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in </a:t>
            </a:r>
            <a:r>
              <a:rPr lang="en-US" sz="2400" dirty="0" err="1">
                <a:solidFill>
                  <a:schemeClr val="tx2"/>
                </a:solidFill>
              </a:rPr>
              <a:t>eigen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moedertaal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Vrijwillige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deelname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Communicatie</a:t>
            </a:r>
            <a:r>
              <a:rPr lang="en-US" sz="2400" dirty="0" smtClean="0">
                <a:solidFill>
                  <a:schemeClr val="tx2"/>
                </a:solidFill>
              </a:rPr>
              <a:t> op </a:t>
            </a:r>
            <a:r>
              <a:rPr lang="en-US" sz="2400" dirty="0" err="1" smtClean="0">
                <a:solidFill>
                  <a:schemeClr val="tx2"/>
                </a:solidFill>
              </a:rPr>
              <a:t>schermen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Symbiose</a:t>
            </a:r>
            <a:r>
              <a:rPr lang="en-US" sz="2400" dirty="0" smtClean="0">
                <a:solidFill>
                  <a:schemeClr val="tx2"/>
                </a:solidFill>
              </a:rPr>
              <a:t>, ...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Nauwe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samenwerking</a:t>
            </a:r>
            <a:r>
              <a:rPr lang="en-US" sz="2400" dirty="0" smtClean="0">
                <a:solidFill>
                  <a:schemeClr val="tx2"/>
                </a:solidFill>
              </a:rPr>
              <a:t> met Wellbeing Officer </a:t>
            </a:r>
            <a:r>
              <a:rPr lang="en-US" sz="2400" dirty="0" err="1" smtClean="0">
                <a:solidFill>
                  <a:schemeClr val="tx2"/>
                </a:solidFill>
              </a:rPr>
              <a:t>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preventie-adviseur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rond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welzijnsbeleid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	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31" y="195486"/>
            <a:ext cx="752420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BE" sz="3600" dirty="0" smtClean="0">
                <a:solidFill>
                  <a:schemeClr val="tx2"/>
                </a:solidFill>
              </a:rPr>
              <a:t/>
            </a:r>
            <a:br>
              <a:rPr lang="fr-BE" sz="3600" dirty="0" smtClean="0">
                <a:solidFill>
                  <a:schemeClr val="tx2"/>
                </a:solidFill>
              </a:rPr>
            </a:br>
            <a:r>
              <a:rPr lang="fr-BE" sz="3600" b="1" dirty="0" smtClean="0">
                <a:solidFill>
                  <a:srgbClr val="CC0099"/>
                </a:solidFill>
              </a:rPr>
              <a:t>FEEDBACK &amp; VRAGEN</a:t>
            </a:r>
            <a:endParaRPr lang="fr-BE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Picture 2" descr="Résultat de recherche d'images pour &quot;bonhomme question ima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26976"/>
            <a:ext cx="3528392" cy="2624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7" y="987574"/>
            <a:ext cx="48959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 err="1" smtClean="0">
                <a:solidFill>
                  <a:srgbClr val="CC0099"/>
                </a:solidFill>
              </a:rPr>
              <a:t>Context</a:t>
            </a:r>
            <a:endParaRPr lang="fr-BE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07504" y="1203598"/>
            <a:ext cx="9001000" cy="3312368"/>
          </a:xfrm>
        </p:spPr>
        <p:txBody>
          <a:bodyPr>
            <a:normAutofit/>
          </a:bodyPr>
          <a:lstStyle/>
          <a:p>
            <a:pPr marL="120015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 smtClean="0">
                <a:solidFill>
                  <a:schemeClr val="tx2"/>
                </a:solidFill>
              </a:rPr>
              <a:t>Hoge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werkdruk</a:t>
            </a:r>
            <a:r>
              <a:rPr lang="fr-BE" dirty="0" smtClean="0">
                <a:solidFill>
                  <a:schemeClr val="tx2"/>
                </a:solidFill>
              </a:rPr>
              <a:t>, </a:t>
            </a:r>
            <a:r>
              <a:rPr lang="fr-BE" dirty="0" err="1" smtClean="0">
                <a:solidFill>
                  <a:schemeClr val="tx2"/>
                </a:solidFill>
              </a:rPr>
              <a:t>veel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incidenten</a:t>
            </a:r>
            <a:r>
              <a:rPr lang="fr-BE" dirty="0" smtClean="0">
                <a:solidFill>
                  <a:schemeClr val="tx2"/>
                </a:solidFill>
              </a:rPr>
              <a:t>, </a:t>
            </a:r>
            <a:r>
              <a:rPr lang="fr-BE" dirty="0" err="1" smtClean="0">
                <a:solidFill>
                  <a:schemeClr val="tx2"/>
                </a:solidFill>
              </a:rPr>
              <a:t>grote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flexibiliteit</a:t>
            </a:r>
            <a:r>
              <a:rPr lang="fr-BE" dirty="0" smtClean="0">
                <a:solidFill>
                  <a:schemeClr val="tx2"/>
                </a:solidFill>
              </a:rPr>
              <a:t>, </a:t>
            </a:r>
            <a:r>
              <a:rPr lang="fr-BE" dirty="0" err="1" smtClean="0">
                <a:solidFill>
                  <a:schemeClr val="tx2"/>
                </a:solidFill>
              </a:rPr>
              <a:t>verhoogde</a:t>
            </a:r>
            <a:r>
              <a:rPr lang="fr-BE" dirty="0" smtClean="0">
                <a:solidFill>
                  <a:schemeClr val="tx2"/>
                </a:solidFill>
              </a:rPr>
              <a:t> stress</a:t>
            </a:r>
          </a:p>
          <a:p>
            <a:pPr marL="120015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dirty="0" err="1" smtClean="0">
                <a:solidFill>
                  <a:schemeClr val="tx2"/>
                </a:solidFill>
              </a:rPr>
              <a:t>Pilootproject</a:t>
            </a:r>
            <a:r>
              <a:rPr lang="fr-BE" dirty="0" smtClean="0">
                <a:solidFill>
                  <a:schemeClr val="tx2"/>
                </a:solidFill>
              </a:rPr>
              <a:t> I&amp;S met 3 teams: </a:t>
            </a:r>
            <a:r>
              <a:rPr lang="fr-BE" dirty="0" err="1" smtClean="0">
                <a:solidFill>
                  <a:schemeClr val="tx2"/>
                </a:solidFill>
              </a:rPr>
              <a:t>Netwerk</a:t>
            </a:r>
            <a:r>
              <a:rPr lang="fr-BE" dirty="0" smtClean="0">
                <a:solidFill>
                  <a:schemeClr val="tx2"/>
                </a:solidFill>
              </a:rPr>
              <a:t>, Servers, Middleware</a:t>
            </a:r>
          </a:p>
          <a:p>
            <a:pPr lvl="1" indent="0">
              <a:spcAft>
                <a:spcPts val="1200"/>
              </a:spcAft>
              <a:buNone/>
            </a:pPr>
            <a:endParaRPr lang="fr-BE" dirty="0" smtClean="0">
              <a:solidFill>
                <a:schemeClr val="tx2"/>
              </a:solidFill>
            </a:endParaRPr>
          </a:p>
          <a:p>
            <a:pPr lvl="1" indent="0">
              <a:spcAft>
                <a:spcPts val="1200"/>
              </a:spcAft>
              <a:buNone/>
            </a:pPr>
            <a:endParaRPr lang="fr-BE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4248472" cy="425054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					</a:t>
            </a:r>
            <a:r>
              <a:rPr lang="en-US" b="1" dirty="0" err="1" smtClean="0">
                <a:solidFill>
                  <a:srgbClr val="D60093"/>
                </a:solidFill>
              </a:rPr>
              <a:t>Objectief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4731" y="915566"/>
            <a:ext cx="7524206" cy="1025810"/>
          </a:xfrm>
        </p:spPr>
        <p:txBody>
          <a:bodyPr/>
          <a:lstStyle/>
          <a:p>
            <a:r>
              <a:rPr lang="en-US" sz="2400" u="sng" dirty="0" err="1" smtClean="0">
                <a:solidFill>
                  <a:schemeClr val="tx2"/>
                </a:solidFill>
              </a:rPr>
              <a:t>Medewerkers</a:t>
            </a:r>
            <a:r>
              <a:rPr lang="en-US" sz="2400" u="sng" dirty="0" smtClean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Kunnen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identificeren</a:t>
            </a:r>
            <a:r>
              <a:rPr lang="en-US" sz="2400" dirty="0" smtClean="0">
                <a:solidFill>
                  <a:schemeClr val="tx2"/>
                </a:solidFill>
              </a:rPr>
              <a:t> van </a:t>
            </a:r>
            <a:r>
              <a:rPr lang="en-US" sz="2400" dirty="0" err="1" smtClean="0">
                <a:solidFill>
                  <a:schemeClr val="tx2"/>
                </a:solidFill>
              </a:rPr>
              <a:t>eigen</a:t>
            </a:r>
            <a:r>
              <a:rPr lang="en-US" sz="2400" dirty="0" smtClean="0">
                <a:solidFill>
                  <a:schemeClr val="tx2"/>
                </a:solidFill>
              </a:rPr>
              <a:t> stress-</a:t>
            </a:r>
            <a:r>
              <a:rPr lang="en-US" sz="2400" dirty="0" err="1" smtClean="0">
                <a:solidFill>
                  <a:schemeClr val="tx2"/>
                </a:solidFill>
              </a:rPr>
              <a:t>niveau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HR </a:t>
            </a:r>
            <a:r>
              <a:rPr lang="en-US" sz="2400" dirty="0" err="1" smtClean="0">
                <a:solidFill>
                  <a:schemeClr val="tx2"/>
                </a:solidFill>
              </a:rPr>
              <a:t>wil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handvaten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aanreiken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opdat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medewerker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zelf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zijn</a:t>
            </a:r>
            <a:r>
              <a:rPr lang="en-US" sz="2400" dirty="0" smtClean="0">
                <a:solidFill>
                  <a:schemeClr val="tx2"/>
                </a:solidFill>
              </a:rPr>
              <a:t> stress </a:t>
            </a:r>
            <a:r>
              <a:rPr lang="en-US" sz="2400" dirty="0" err="1" smtClean="0">
                <a:solidFill>
                  <a:schemeClr val="tx2"/>
                </a:solidFill>
              </a:rPr>
              <a:t>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verminderen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u="sng" dirty="0" err="1" smtClean="0">
                <a:solidFill>
                  <a:schemeClr val="tx2"/>
                </a:solidFill>
              </a:rPr>
              <a:t>Leidinggevenden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ondersteunen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opdat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ze</a:t>
            </a:r>
            <a:r>
              <a:rPr lang="en-US" sz="2400" dirty="0" smtClean="0">
                <a:solidFill>
                  <a:schemeClr val="tx2"/>
                </a:solidFill>
              </a:rPr>
              <a:t> stress </a:t>
            </a:r>
            <a:r>
              <a:rPr lang="en-US" sz="2400" dirty="0" err="1" smtClean="0">
                <a:solidFill>
                  <a:schemeClr val="tx2"/>
                </a:solidFill>
              </a:rPr>
              <a:t>binnen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hun</a:t>
            </a:r>
            <a:r>
              <a:rPr lang="en-US" sz="2400" dirty="0" smtClean="0">
                <a:solidFill>
                  <a:schemeClr val="tx2"/>
                </a:solidFill>
              </a:rPr>
              <a:t> teams </a:t>
            </a:r>
            <a:r>
              <a:rPr lang="en-US" sz="2400" dirty="0" err="1" smtClean="0">
                <a:solidFill>
                  <a:schemeClr val="tx2"/>
                </a:solidFill>
              </a:rPr>
              <a:t>kunnen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identificeren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gesprek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aanvatten</a:t>
            </a:r>
            <a:r>
              <a:rPr lang="en-US" sz="2400" dirty="0" smtClean="0">
                <a:solidFill>
                  <a:schemeClr val="tx2"/>
                </a:solidFill>
              </a:rPr>
              <a:t> met </a:t>
            </a:r>
            <a:r>
              <a:rPr lang="en-US" sz="2400" dirty="0" err="1" smtClean="0">
                <a:solidFill>
                  <a:schemeClr val="tx2"/>
                </a:solidFill>
              </a:rPr>
              <a:t>medewerker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9582"/>
          </a:xfrm>
        </p:spPr>
        <p:txBody>
          <a:bodyPr/>
          <a:lstStyle/>
          <a:p>
            <a:pPr algn="ctr"/>
            <a:r>
              <a:rPr lang="fr-BE" b="1" dirty="0" err="1" smtClean="0">
                <a:solidFill>
                  <a:srgbClr val="D60093"/>
                </a:solidFill>
              </a:rPr>
              <a:t>Fase</a:t>
            </a:r>
            <a:r>
              <a:rPr lang="fr-BE" b="1" dirty="0" smtClean="0">
                <a:solidFill>
                  <a:srgbClr val="D60093"/>
                </a:solidFill>
              </a:rPr>
              <a:t> 1: </a:t>
            </a:r>
            <a:r>
              <a:rPr lang="fr-BE" b="1" dirty="0" err="1" smtClean="0">
                <a:solidFill>
                  <a:srgbClr val="D60093"/>
                </a:solidFill>
              </a:rPr>
              <a:t>Infosessie</a:t>
            </a:r>
            <a:r>
              <a:rPr lang="fr-BE" b="1" dirty="0" smtClean="0">
                <a:solidFill>
                  <a:srgbClr val="D60093"/>
                </a:solidFill>
              </a:rPr>
              <a:t>: </a:t>
            </a:r>
            <a:r>
              <a:rPr lang="fr-BE" b="1" dirty="0" err="1" smtClean="0">
                <a:solidFill>
                  <a:srgbClr val="D60093"/>
                </a:solidFill>
              </a:rPr>
              <a:t>wat</a:t>
            </a:r>
            <a:r>
              <a:rPr lang="fr-BE" b="1" dirty="0" smtClean="0">
                <a:solidFill>
                  <a:srgbClr val="D60093"/>
                </a:solidFill>
              </a:rPr>
              <a:t> </a:t>
            </a:r>
            <a:r>
              <a:rPr lang="fr-BE" b="1" dirty="0" err="1" smtClean="0">
                <a:solidFill>
                  <a:srgbClr val="D60093"/>
                </a:solidFill>
              </a:rPr>
              <a:t>geeft</a:t>
            </a:r>
            <a:r>
              <a:rPr lang="fr-BE" b="1" dirty="0" smtClean="0">
                <a:solidFill>
                  <a:srgbClr val="D60093"/>
                </a:solidFill>
              </a:rPr>
              <a:t> stress?</a:t>
            </a:r>
            <a:br>
              <a:rPr lang="fr-BE" b="1" dirty="0" smtClean="0">
                <a:solidFill>
                  <a:srgbClr val="D60093"/>
                </a:solidFill>
              </a:rPr>
            </a:br>
            <a:endParaRPr lang="fr-BE" sz="2400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0" y="771550"/>
            <a:ext cx="8820472" cy="3960440"/>
          </a:xfrm>
        </p:spPr>
        <p:txBody>
          <a:bodyPr>
            <a:norm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BE" sz="2600" dirty="0" err="1" smtClean="0">
                <a:solidFill>
                  <a:schemeClr val="tx2"/>
                </a:solidFill>
              </a:rPr>
              <a:t>Overload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aan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informatie</a:t>
            </a:r>
            <a:r>
              <a:rPr lang="fr-BE" sz="2600" dirty="0" smtClean="0">
                <a:solidFill>
                  <a:schemeClr val="tx2"/>
                </a:solidFill>
              </a:rPr>
              <a:t>, </a:t>
            </a:r>
            <a:r>
              <a:rPr lang="fr-BE" sz="2600" dirty="0" err="1" smtClean="0">
                <a:solidFill>
                  <a:schemeClr val="tx2"/>
                </a:solidFill>
              </a:rPr>
              <a:t>prikkels</a:t>
            </a:r>
            <a:r>
              <a:rPr lang="fr-BE" sz="2600" dirty="0" smtClean="0">
                <a:solidFill>
                  <a:schemeClr val="tx2"/>
                </a:solidFill>
              </a:rPr>
              <a:t>, </a:t>
            </a:r>
            <a:r>
              <a:rPr lang="fr-BE" sz="2600" dirty="0" err="1" smtClean="0">
                <a:solidFill>
                  <a:schemeClr val="tx2"/>
                </a:solidFill>
              </a:rPr>
              <a:t>connectiviteit</a:t>
            </a: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fr-BE" sz="2600" dirty="0" smtClean="0">
                <a:solidFill>
                  <a:schemeClr val="tx2"/>
                </a:solidFill>
              </a:rPr>
              <a:t>	Technologie </a:t>
            </a:r>
            <a:r>
              <a:rPr lang="fr-BE" sz="2600" dirty="0" err="1" smtClean="0">
                <a:solidFill>
                  <a:schemeClr val="tx2"/>
                </a:solidFill>
              </a:rPr>
              <a:t>denkt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voor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ons</a:t>
            </a:r>
            <a:endParaRPr lang="fr-BE" sz="2600" dirty="0" smtClean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sz="2600" dirty="0" smtClean="0">
                <a:solidFill>
                  <a:schemeClr val="tx2"/>
                </a:solidFill>
              </a:rPr>
              <a:t>Multi </a:t>
            </a:r>
            <a:r>
              <a:rPr lang="fr-BE" sz="2600" dirty="0" err="1" smtClean="0">
                <a:solidFill>
                  <a:schemeClr val="tx2"/>
                </a:solidFill>
              </a:rPr>
              <a:t>Tasking</a:t>
            </a:r>
            <a:r>
              <a:rPr lang="fr-BE" sz="2600" dirty="0" smtClean="0">
                <a:solidFill>
                  <a:schemeClr val="tx2"/>
                </a:solidFill>
              </a:rPr>
              <a:t>: </a:t>
            </a:r>
            <a:r>
              <a:rPr lang="fr-BE" sz="2600" dirty="0" err="1" smtClean="0">
                <a:solidFill>
                  <a:schemeClr val="tx2"/>
                </a:solidFill>
              </a:rPr>
              <a:t>activiteiten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opstarten</a:t>
            </a:r>
            <a:r>
              <a:rPr lang="fr-BE" sz="2600" dirty="0" smtClean="0">
                <a:solidFill>
                  <a:schemeClr val="tx2"/>
                </a:solidFill>
              </a:rPr>
              <a:t>, </a:t>
            </a:r>
            <a:r>
              <a:rPr lang="fr-BE" sz="2600" dirty="0" err="1" smtClean="0">
                <a:solidFill>
                  <a:schemeClr val="tx2"/>
                </a:solidFill>
              </a:rPr>
              <a:t>weinig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afwerken</a:t>
            </a:r>
            <a:r>
              <a:rPr lang="fr-BE" sz="2600" dirty="0" smtClean="0">
                <a:solidFill>
                  <a:schemeClr val="tx2"/>
                </a:solidFill>
              </a:rPr>
              <a:t>, </a:t>
            </a:r>
            <a:r>
              <a:rPr lang="fr-BE" sz="2600" dirty="0" err="1" smtClean="0">
                <a:solidFill>
                  <a:schemeClr val="tx2"/>
                </a:solidFill>
              </a:rPr>
              <a:t>nieuwe</a:t>
            </a:r>
            <a:r>
              <a:rPr lang="fr-BE" sz="2600" dirty="0" smtClean="0">
                <a:solidFill>
                  <a:schemeClr val="tx2"/>
                </a:solidFill>
              </a:rPr>
              <a:t>, </a:t>
            </a:r>
            <a:r>
              <a:rPr lang="fr-BE" sz="2600" dirty="0" err="1" smtClean="0">
                <a:solidFill>
                  <a:schemeClr val="tx2"/>
                </a:solidFill>
              </a:rPr>
              <a:t>opgelegde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prioriteiten</a:t>
            </a:r>
            <a:r>
              <a:rPr lang="fr-BE" sz="2600" dirty="0" smtClean="0">
                <a:solidFill>
                  <a:schemeClr val="tx2"/>
                </a:solidFill>
              </a:rPr>
              <a:t>, </a:t>
            </a:r>
            <a:r>
              <a:rPr lang="fr-BE" sz="2600" dirty="0" err="1" smtClean="0">
                <a:solidFill>
                  <a:schemeClr val="tx2"/>
                </a:solidFill>
              </a:rPr>
              <a:t>gebrek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aan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err="1" smtClean="0">
                <a:solidFill>
                  <a:schemeClr val="tx2"/>
                </a:solidFill>
              </a:rPr>
              <a:t>controle</a:t>
            </a:r>
            <a:endParaRPr lang="fr-BE" sz="2600" dirty="0" smtClean="0">
              <a:solidFill>
                <a:schemeClr val="tx2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BE" sz="2600" dirty="0" err="1" smtClean="0">
                <a:solidFill>
                  <a:schemeClr val="tx2"/>
                </a:solidFill>
              </a:rPr>
              <a:t>Disbalans</a:t>
            </a:r>
            <a:r>
              <a:rPr lang="fr-BE" sz="2600" dirty="0" smtClean="0">
                <a:solidFill>
                  <a:schemeClr val="tx2"/>
                </a:solidFill>
              </a:rPr>
              <a:t>: </a:t>
            </a:r>
            <a:endParaRPr lang="fr-BE" sz="26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2600" dirty="0" smtClean="0">
                <a:solidFill>
                  <a:schemeClr val="tx2"/>
                </a:solidFill>
              </a:rPr>
              <a:t>	- </a:t>
            </a:r>
            <a:r>
              <a:rPr lang="fr-BE" sz="2600" dirty="0" err="1" smtClean="0">
                <a:solidFill>
                  <a:schemeClr val="tx2"/>
                </a:solidFill>
              </a:rPr>
              <a:t>Energienemers</a:t>
            </a:r>
            <a:r>
              <a:rPr lang="fr-BE" sz="2600" dirty="0" smtClean="0">
                <a:solidFill>
                  <a:schemeClr val="tx2"/>
                </a:solidFill>
              </a:rPr>
              <a:t> </a:t>
            </a:r>
            <a:r>
              <a:rPr lang="fr-BE" sz="2600" dirty="0" smtClean="0">
                <a:solidFill>
                  <a:schemeClr val="tx2"/>
                </a:solidFill>
              </a:rPr>
              <a:t>versus </a:t>
            </a:r>
            <a:r>
              <a:rPr lang="fr-BE" sz="2600" dirty="0" err="1" smtClean="0">
                <a:solidFill>
                  <a:schemeClr val="tx2"/>
                </a:solidFill>
              </a:rPr>
              <a:t>energiegevers</a:t>
            </a:r>
            <a:endParaRPr lang="fr-BE" sz="2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BE" sz="2600" dirty="0" smtClean="0">
                <a:solidFill>
                  <a:schemeClr val="tx2"/>
                </a:solidFill>
              </a:rPr>
              <a:t>	- </a:t>
            </a:r>
            <a:r>
              <a:rPr lang="fr-BE" sz="2600" dirty="0" err="1" smtClean="0">
                <a:solidFill>
                  <a:schemeClr val="tx2"/>
                </a:solidFill>
              </a:rPr>
              <a:t>Draaglast</a:t>
            </a:r>
            <a:r>
              <a:rPr lang="fr-BE" sz="2600" dirty="0" smtClean="0">
                <a:solidFill>
                  <a:schemeClr val="tx2"/>
                </a:solidFill>
              </a:rPr>
              <a:t> versus </a:t>
            </a:r>
            <a:r>
              <a:rPr lang="fr-BE" sz="2600" dirty="0" err="1" smtClean="0">
                <a:solidFill>
                  <a:schemeClr val="tx2"/>
                </a:solidFill>
              </a:rPr>
              <a:t>draagkracht</a:t>
            </a: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29791"/>
            <a:ext cx="1596876" cy="146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3075806"/>
            <a:ext cx="2699792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7" y="195486"/>
            <a:ext cx="9036496" cy="720080"/>
          </a:xfrm>
        </p:spPr>
        <p:txBody>
          <a:bodyPr/>
          <a:lstStyle/>
          <a:p>
            <a:pPr algn="ctr"/>
            <a:r>
              <a:rPr lang="fr-BE" b="1" dirty="0" err="1" smtClean="0">
                <a:solidFill>
                  <a:srgbClr val="D60093"/>
                </a:solidFill>
              </a:rPr>
              <a:t>Fase</a:t>
            </a:r>
            <a:r>
              <a:rPr lang="fr-BE" b="1" dirty="0" smtClean="0">
                <a:solidFill>
                  <a:srgbClr val="D60093"/>
                </a:solidFill>
              </a:rPr>
              <a:t> 2: Workshop: </a:t>
            </a:r>
            <a:r>
              <a:rPr lang="fr-BE" b="1" dirty="0" err="1" smtClean="0">
                <a:solidFill>
                  <a:srgbClr val="D60093"/>
                </a:solidFill>
              </a:rPr>
              <a:t>wat</a:t>
            </a:r>
            <a:r>
              <a:rPr lang="fr-BE" b="1" dirty="0" smtClean="0">
                <a:solidFill>
                  <a:srgbClr val="D60093"/>
                </a:solidFill>
              </a:rPr>
              <a:t> </a:t>
            </a:r>
            <a:r>
              <a:rPr lang="fr-BE" b="1" dirty="0" err="1" smtClean="0">
                <a:solidFill>
                  <a:srgbClr val="D60093"/>
                </a:solidFill>
              </a:rPr>
              <a:t>is</a:t>
            </a:r>
            <a:r>
              <a:rPr lang="fr-BE" b="1" dirty="0" smtClean="0">
                <a:solidFill>
                  <a:srgbClr val="D60093"/>
                </a:solidFill>
              </a:rPr>
              <a:t> stress en </a:t>
            </a:r>
            <a:r>
              <a:rPr lang="fr-BE" b="1" dirty="0" err="1" smtClean="0">
                <a:solidFill>
                  <a:srgbClr val="D60093"/>
                </a:solidFill>
              </a:rPr>
              <a:t>burn-out</a:t>
            </a:r>
            <a:r>
              <a:rPr lang="fr-BE" b="1" dirty="0" smtClean="0">
                <a:solidFill>
                  <a:srgbClr val="D60093"/>
                </a:solidFill>
              </a:rPr>
              <a:t>?</a:t>
            </a:r>
            <a:br>
              <a:rPr lang="fr-BE" b="1" dirty="0" smtClean="0">
                <a:solidFill>
                  <a:srgbClr val="D60093"/>
                </a:solidFill>
              </a:rPr>
            </a:br>
            <a:endParaRPr lang="fr-BE" sz="2400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23528" y="1203598"/>
            <a:ext cx="8640960" cy="31683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7" y="915566"/>
            <a:ext cx="9036496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6" y="123478"/>
            <a:ext cx="9036496" cy="864096"/>
          </a:xfrm>
        </p:spPr>
        <p:txBody>
          <a:bodyPr/>
          <a:lstStyle/>
          <a:p>
            <a:pPr algn="ctr"/>
            <a:r>
              <a:rPr lang="fr-BE" b="1" dirty="0">
                <a:solidFill>
                  <a:srgbClr val="D60093"/>
                </a:solidFill>
              </a:rPr>
              <a:t>W</a:t>
            </a:r>
            <a:r>
              <a:rPr lang="fr-BE" b="1" dirty="0" smtClean="0">
                <a:solidFill>
                  <a:srgbClr val="D60093"/>
                </a:solidFill>
              </a:rPr>
              <a:t>at </a:t>
            </a:r>
            <a:r>
              <a:rPr lang="fr-BE" b="1" dirty="0" err="1" smtClean="0">
                <a:solidFill>
                  <a:srgbClr val="D60093"/>
                </a:solidFill>
              </a:rPr>
              <a:t>is</a:t>
            </a:r>
            <a:r>
              <a:rPr lang="fr-BE" b="1" dirty="0" smtClean="0">
                <a:solidFill>
                  <a:srgbClr val="D60093"/>
                </a:solidFill>
              </a:rPr>
              <a:t> </a:t>
            </a:r>
            <a:r>
              <a:rPr lang="fr-BE" b="1" dirty="0" err="1" smtClean="0">
                <a:solidFill>
                  <a:srgbClr val="D60093"/>
                </a:solidFill>
              </a:rPr>
              <a:t>negatieve</a:t>
            </a:r>
            <a:r>
              <a:rPr lang="fr-BE" b="1" dirty="0" smtClean="0">
                <a:solidFill>
                  <a:srgbClr val="D60093"/>
                </a:solidFill>
              </a:rPr>
              <a:t> stress?</a:t>
            </a:r>
            <a:br>
              <a:rPr lang="fr-BE" b="1" dirty="0" smtClean="0">
                <a:solidFill>
                  <a:srgbClr val="D60093"/>
                </a:solidFill>
              </a:rPr>
            </a:br>
            <a:endParaRPr lang="fr-BE" sz="2400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290074" y="699542"/>
            <a:ext cx="8640960" cy="36004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ts val="1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BE" sz="26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ts val="1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>
              <a:solidFill>
                <a:schemeClr val="tx2"/>
              </a:solidFill>
            </a:endParaRPr>
          </a:p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771550"/>
            <a:ext cx="7776864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67" y="123478"/>
            <a:ext cx="9036496" cy="720080"/>
          </a:xfrm>
        </p:spPr>
        <p:txBody>
          <a:bodyPr/>
          <a:lstStyle/>
          <a:p>
            <a:pPr algn="ctr"/>
            <a:r>
              <a:rPr lang="fr-BE" b="1" dirty="0">
                <a:solidFill>
                  <a:srgbClr val="D60093"/>
                </a:solidFill>
              </a:rPr>
              <a:t>W</a:t>
            </a:r>
            <a:r>
              <a:rPr lang="fr-BE" b="1" dirty="0" smtClean="0">
                <a:solidFill>
                  <a:srgbClr val="D60093"/>
                </a:solidFill>
              </a:rPr>
              <a:t>at </a:t>
            </a:r>
            <a:r>
              <a:rPr lang="fr-BE" b="1" dirty="0" err="1" smtClean="0">
                <a:solidFill>
                  <a:srgbClr val="D60093"/>
                </a:solidFill>
              </a:rPr>
              <a:t>is</a:t>
            </a:r>
            <a:r>
              <a:rPr lang="fr-BE" b="1" dirty="0" smtClean="0">
                <a:solidFill>
                  <a:srgbClr val="D60093"/>
                </a:solidFill>
              </a:rPr>
              <a:t> </a:t>
            </a:r>
            <a:r>
              <a:rPr lang="fr-BE" b="1" dirty="0" err="1" smtClean="0">
                <a:solidFill>
                  <a:srgbClr val="D60093"/>
                </a:solidFill>
              </a:rPr>
              <a:t>stressbatterij</a:t>
            </a:r>
            <a:r>
              <a:rPr lang="fr-BE" b="1" dirty="0" smtClean="0">
                <a:solidFill>
                  <a:srgbClr val="D60093"/>
                </a:solidFill>
              </a:rPr>
              <a:t>?</a:t>
            </a:r>
            <a:br>
              <a:rPr lang="fr-BE" b="1" dirty="0" smtClean="0">
                <a:solidFill>
                  <a:srgbClr val="D60093"/>
                </a:solidFill>
              </a:rPr>
            </a:br>
            <a:endParaRPr lang="fr-BE" sz="2400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23528" y="699542"/>
            <a:ext cx="8640960" cy="3672408"/>
          </a:xfrm>
        </p:spPr>
        <p:txBody>
          <a:bodyPr>
            <a:normAutofit/>
          </a:bodyPr>
          <a:lstStyle/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>
              <a:solidFill>
                <a:schemeClr val="tx2"/>
              </a:solidFill>
            </a:endParaRPr>
          </a:p>
          <a:p>
            <a:pPr marL="457200" indent="-457200" algn="just">
              <a:lnSpc>
                <a:spcPts val="17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>
              <a:solidFill>
                <a:schemeClr val="tx2"/>
              </a:solidFill>
            </a:endParaRPr>
          </a:p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lnSpc>
                <a:spcPts val="1700"/>
              </a:lnSpc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2600" dirty="0" smtClean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BE" sz="2600" dirty="0" smtClean="0">
              <a:solidFill>
                <a:schemeClr val="tx2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fr-BE" sz="2600" dirty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</a:pPr>
            <a:endParaRPr lang="fr-BE" sz="3100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5526"/>
            <a:ext cx="8856984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56" y="411510"/>
            <a:ext cx="9252519" cy="425054"/>
          </a:xfrm>
        </p:spPr>
        <p:txBody>
          <a:bodyPr/>
          <a:lstStyle/>
          <a:p>
            <a:pPr algn="ctr"/>
            <a:r>
              <a:rPr lang="fr-BE" b="1" dirty="0" smtClean="0">
                <a:solidFill>
                  <a:srgbClr val="D60093"/>
                </a:solidFill>
              </a:rPr>
              <a:t>4 </a:t>
            </a:r>
            <a:r>
              <a:rPr lang="fr-BE" b="1" dirty="0" err="1" smtClean="0">
                <a:solidFill>
                  <a:srgbClr val="D60093"/>
                </a:solidFill>
              </a:rPr>
              <a:t>hefbomen</a:t>
            </a:r>
            <a:r>
              <a:rPr lang="fr-BE" b="1" dirty="0" smtClean="0">
                <a:solidFill>
                  <a:srgbClr val="D60093"/>
                </a:solidFill>
              </a:rPr>
              <a:t> om stress </a:t>
            </a:r>
            <a:r>
              <a:rPr lang="fr-BE" b="1" dirty="0" err="1" smtClean="0">
                <a:solidFill>
                  <a:srgbClr val="D60093"/>
                </a:solidFill>
              </a:rPr>
              <a:t>aan</a:t>
            </a:r>
            <a:r>
              <a:rPr lang="fr-BE" b="1" dirty="0" smtClean="0">
                <a:solidFill>
                  <a:srgbClr val="D60093"/>
                </a:solidFill>
              </a:rPr>
              <a:t> te </a:t>
            </a:r>
            <a:r>
              <a:rPr lang="fr-BE" b="1" dirty="0" err="1" smtClean="0">
                <a:solidFill>
                  <a:srgbClr val="D60093"/>
                </a:solidFill>
              </a:rPr>
              <a:t>pakken</a:t>
            </a:r>
            <a:r>
              <a:rPr lang="fr-BE" b="1" dirty="0" smtClean="0">
                <a:solidFill>
                  <a:srgbClr val="D60093"/>
                </a:solidFill>
              </a:rPr>
              <a:t/>
            </a:r>
            <a:br>
              <a:rPr lang="fr-BE" b="1" dirty="0" smtClean="0">
                <a:solidFill>
                  <a:srgbClr val="D60093"/>
                </a:solidFill>
              </a:rPr>
            </a:br>
            <a:endParaRPr lang="fr-BE" sz="2400" b="1" dirty="0">
              <a:solidFill>
                <a:srgbClr val="CC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23528" y="915566"/>
            <a:ext cx="8568952" cy="3384376"/>
          </a:xfrm>
        </p:spPr>
        <p:txBody>
          <a:bodyPr>
            <a:normAutofit fontScale="92500" lnSpcReduction="20000"/>
          </a:bodyPr>
          <a:lstStyle/>
          <a:p>
            <a:pPr marL="457200" indent="-2520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sz="3100" dirty="0" err="1" smtClean="0">
                <a:solidFill>
                  <a:schemeClr val="tx2"/>
                </a:solidFill>
              </a:rPr>
              <a:t>Zelfcontrole</a:t>
            </a:r>
            <a:r>
              <a:rPr lang="fr-BE" sz="3100" dirty="0" smtClean="0">
                <a:solidFill>
                  <a:schemeClr val="tx2"/>
                </a:solidFill>
              </a:rPr>
              <a:t>: </a:t>
            </a:r>
            <a:r>
              <a:rPr lang="fr-BE" sz="3100" dirty="0" err="1" smtClean="0">
                <a:solidFill>
                  <a:schemeClr val="tx2"/>
                </a:solidFill>
              </a:rPr>
              <a:t>uitgesteld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belonen</a:t>
            </a:r>
            <a:r>
              <a:rPr lang="fr-BE" sz="3100" dirty="0" smtClean="0">
                <a:solidFill>
                  <a:schemeClr val="tx2"/>
                </a:solidFill>
              </a:rPr>
              <a:t>		</a:t>
            </a:r>
          </a:p>
          <a:p>
            <a:pPr marL="457200" indent="-2520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sz="3100" dirty="0" err="1" smtClean="0">
                <a:solidFill>
                  <a:schemeClr val="tx2"/>
                </a:solidFill>
              </a:rPr>
              <a:t>Bewustzijn</a:t>
            </a:r>
            <a:r>
              <a:rPr lang="fr-BE" sz="3100" dirty="0" smtClean="0">
                <a:solidFill>
                  <a:schemeClr val="tx2"/>
                </a:solidFill>
              </a:rPr>
              <a:t>: </a:t>
            </a:r>
            <a:r>
              <a:rPr lang="fr-BE" sz="3100" dirty="0" err="1" smtClean="0">
                <a:solidFill>
                  <a:schemeClr val="tx2"/>
                </a:solidFill>
              </a:rPr>
              <a:t>wat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was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mijn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gedachte</a:t>
            </a:r>
            <a:r>
              <a:rPr lang="fr-BE" sz="3100" dirty="0" smtClean="0">
                <a:solidFill>
                  <a:schemeClr val="tx2"/>
                </a:solidFill>
              </a:rPr>
              <a:t>?             47% van onze </a:t>
            </a:r>
            <a:r>
              <a:rPr lang="fr-BE" sz="3100" dirty="0" err="1" smtClean="0">
                <a:solidFill>
                  <a:schemeClr val="tx2"/>
                </a:solidFill>
              </a:rPr>
              <a:t>tijd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zijn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we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mentaal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afwezig</a:t>
            </a:r>
            <a:endParaRPr lang="fr-BE" sz="3100" dirty="0" smtClean="0">
              <a:solidFill>
                <a:schemeClr val="tx2"/>
              </a:solidFill>
            </a:endParaRPr>
          </a:p>
          <a:p>
            <a:pPr marL="457200" indent="-2520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sz="3100" dirty="0" smtClean="0">
                <a:solidFill>
                  <a:schemeClr val="tx2"/>
                </a:solidFill>
              </a:rPr>
              <a:t>Focus op 1 ding -&gt; 40% </a:t>
            </a:r>
            <a:r>
              <a:rPr lang="fr-BE" sz="3100" dirty="0" err="1" smtClean="0">
                <a:solidFill>
                  <a:schemeClr val="tx2"/>
                </a:solidFill>
              </a:rPr>
              <a:t>productiever</a:t>
            </a:r>
            <a:r>
              <a:rPr lang="fr-BE" sz="3100" dirty="0" smtClean="0">
                <a:solidFill>
                  <a:schemeClr val="tx2"/>
                </a:solidFill>
              </a:rPr>
              <a:t>, </a:t>
            </a:r>
            <a:r>
              <a:rPr lang="fr-BE" sz="3100" dirty="0" err="1" smtClean="0">
                <a:solidFill>
                  <a:schemeClr val="tx2"/>
                </a:solidFill>
              </a:rPr>
              <a:t>duurt</a:t>
            </a:r>
            <a:r>
              <a:rPr lang="fr-BE" sz="3100" dirty="0" smtClean="0">
                <a:solidFill>
                  <a:schemeClr val="tx2"/>
                </a:solidFill>
              </a:rPr>
              <a:t> 25 </a:t>
            </a:r>
            <a:r>
              <a:rPr lang="fr-BE" sz="3100" dirty="0" err="1" smtClean="0">
                <a:solidFill>
                  <a:schemeClr val="tx2"/>
                </a:solidFill>
              </a:rPr>
              <a:t>minuten</a:t>
            </a:r>
            <a:r>
              <a:rPr lang="fr-BE" sz="3100" dirty="0" smtClean="0">
                <a:solidFill>
                  <a:schemeClr val="tx2"/>
                </a:solidFill>
              </a:rPr>
              <a:t> om na </a:t>
            </a:r>
            <a:r>
              <a:rPr lang="fr-BE" sz="3100" dirty="0" err="1" smtClean="0">
                <a:solidFill>
                  <a:schemeClr val="tx2"/>
                </a:solidFill>
              </a:rPr>
              <a:t>afleiding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terug</a:t>
            </a:r>
            <a:r>
              <a:rPr lang="fr-BE" sz="3100" dirty="0" smtClean="0">
                <a:solidFill>
                  <a:schemeClr val="tx2"/>
                </a:solidFill>
              </a:rPr>
              <a:t> te </a:t>
            </a:r>
            <a:r>
              <a:rPr lang="fr-BE" sz="3100" dirty="0" err="1" smtClean="0">
                <a:solidFill>
                  <a:schemeClr val="tx2"/>
                </a:solidFill>
              </a:rPr>
              <a:t>focussen</a:t>
            </a:r>
            <a:endParaRPr lang="fr-BE" sz="3100" dirty="0" smtClean="0">
              <a:solidFill>
                <a:schemeClr val="tx2"/>
              </a:solidFill>
            </a:endParaRPr>
          </a:p>
          <a:p>
            <a:pPr marL="457200" indent="-2520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BE" sz="3100" dirty="0" err="1" smtClean="0">
                <a:solidFill>
                  <a:schemeClr val="tx2"/>
                </a:solidFill>
              </a:rPr>
              <a:t>Intrinsieke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motivatie</a:t>
            </a:r>
            <a:r>
              <a:rPr lang="fr-BE" sz="3100" dirty="0" smtClean="0">
                <a:solidFill>
                  <a:schemeClr val="tx2"/>
                </a:solidFill>
              </a:rPr>
              <a:t>: </a:t>
            </a:r>
            <a:r>
              <a:rPr lang="fr-BE" sz="3100" dirty="0" err="1" smtClean="0">
                <a:solidFill>
                  <a:schemeClr val="tx2"/>
                </a:solidFill>
              </a:rPr>
              <a:t>plezier</a:t>
            </a:r>
            <a:r>
              <a:rPr lang="fr-BE" sz="3100" dirty="0" smtClean="0">
                <a:solidFill>
                  <a:schemeClr val="tx2"/>
                </a:solidFill>
              </a:rPr>
              <a:t> van het </a:t>
            </a:r>
            <a:r>
              <a:rPr lang="fr-BE" sz="3100" dirty="0" err="1" smtClean="0">
                <a:solidFill>
                  <a:schemeClr val="tx2"/>
                </a:solidFill>
              </a:rPr>
              <a:t>werk</a:t>
            </a:r>
            <a:r>
              <a:rPr lang="fr-BE" sz="3100" dirty="0" smtClean="0">
                <a:solidFill>
                  <a:schemeClr val="tx2"/>
                </a:solidFill>
              </a:rPr>
              <a:t>                   </a:t>
            </a:r>
            <a:r>
              <a:rPr lang="fr-BE" sz="3100" dirty="0" err="1" smtClean="0">
                <a:solidFill>
                  <a:schemeClr val="tx2"/>
                </a:solidFill>
              </a:rPr>
              <a:t>Waarom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doe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ik</a:t>
            </a:r>
            <a:r>
              <a:rPr lang="fr-BE" sz="3100" dirty="0" smtClean="0">
                <a:solidFill>
                  <a:schemeClr val="tx2"/>
                </a:solidFill>
              </a:rPr>
              <a:t> </a:t>
            </a:r>
            <a:r>
              <a:rPr lang="fr-BE" sz="3100" dirty="0" err="1" smtClean="0">
                <a:solidFill>
                  <a:schemeClr val="tx2"/>
                </a:solidFill>
              </a:rPr>
              <a:t>mijn</a:t>
            </a:r>
            <a:r>
              <a:rPr lang="fr-BE" sz="3100" dirty="0" smtClean="0">
                <a:solidFill>
                  <a:schemeClr val="tx2"/>
                </a:solidFill>
              </a:rPr>
              <a:t> job </a:t>
            </a:r>
            <a:r>
              <a:rPr lang="fr-BE" sz="3100" dirty="0" err="1" smtClean="0">
                <a:solidFill>
                  <a:schemeClr val="tx2"/>
                </a:solidFill>
              </a:rPr>
              <a:t>graag</a:t>
            </a:r>
            <a:endParaRPr lang="fr-BE" sz="31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795886"/>
            <a:ext cx="2016224" cy="13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8496943" cy="425054"/>
          </a:xfrm>
        </p:spPr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Workshop </a:t>
            </a:r>
            <a:r>
              <a:rPr lang="en-US" b="1" dirty="0" err="1" smtClean="0">
                <a:solidFill>
                  <a:srgbClr val="D60093"/>
                </a:solidFill>
              </a:rPr>
              <a:t>voor</a:t>
            </a:r>
            <a:r>
              <a:rPr lang="en-US" b="1" dirty="0" smtClean="0">
                <a:solidFill>
                  <a:srgbClr val="D60093"/>
                </a:solidFill>
              </a:rPr>
              <a:t> </a:t>
            </a:r>
            <a:r>
              <a:rPr lang="en-US" b="1" dirty="0" err="1" smtClean="0">
                <a:solidFill>
                  <a:srgbClr val="D60093"/>
                </a:solidFill>
              </a:rPr>
              <a:t>medewerkers</a:t>
            </a:r>
            <a:r>
              <a:rPr lang="en-US" b="1" dirty="0" smtClean="0">
                <a:solidFill>
                  <a:srgbClr val="D60093"/>
                </a:solidFill>
              </a:rPr>
              <a:t>: </a:t>
            </a:r>
            <a:r>
              <a:rPr lang="en-US" b="1" dirty="0" err="1" smtClean="0">
                <a:solidFill>
                  <a:srgbClr val="D60093"/>
                </a:solidFill>
              </a:rPr>
              <a:t>oefeningen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059582"/>
            <a:ext cx="8496944" cy="345638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Wanneer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ervaar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negatieve</a:t>
            </a:r>
            <a:r>
              <a:rPr lang="en-US" sz="2400" dirty="0" smtClean="0">
                <a:solidFill>
                  <a:schemeClr val="tx2"/>
                </a:solidFill>
              </a:rPr>
              <a:t> stress?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Hoe </a:t>
            </a:r>
            <a:r>
              <a:rPr lang="en-US" sz="2400" dirty="0" err="1" smtClean="0">
                <a:solidFill>
                  <a:schemeClr val="tx2"/>
                </a:solidFill>
              </a:rPr>
              <a:t>herken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signalen</a:t>
            </a:r>
            <a:r>
              <a:rPr lang="en-US" sz="2400" dirty="0" smtClean="0">
                <a:solidFill>
                  <a:schemeClr val="tx2"/>
                </a:solidFill>
              </a:rPr>
              <a:t> van stress?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Hoe </a:t>
            </a:r>
            <a:r>
              <a:rPr lang="en-US" sz="2400" dirty="0" err="1" smtClean="0">
                <a:solidFill>
                  <a:schemeClr val="tx2"/>
                </a:solidFill>
              </a:rPr>
              <a:t>uit</a:t>
            </a:r>
            <a:r>
              <a:rPr lang="en-US" sz="2400" dirty="0" smtClean="0">
                <a:solidFill>
                  <a:schemeClr val="tx2"/>
                </a:solidFill>
              </a:rPr>
              <a:t> stress </a:t>
            </a:r>
            <a:r>
              <a:rPr lang="en-US" sz="2400" dirty="0" err="1" smtClean="0">
                <a:solidFill>
                  <a:schemeClr val="tx2"/>
                </a:solidFill>
              </a:rPr>
              <a:t>zich</a:t>
            </a:r>
            <a:r>
              <a:rPr lang="en-US" sz="2400" dirty="0" smtClean="0">
                <a:solidFill>
                  <a:schemeClr val="tx2"/>
                </a:solidFill>
              </a:rPr>
              <a:t> in </a:t>
            </a:r>
            <a:r>
              <a:rPr lang="en-US" sz="2400" dirty="0" err="1" smtClean="0">
                <a:solidFill>
                  <a:schemeClr val="tx2"/>
                </a:solidFill>
              </a:rPr>
              <a:t>mijn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gedrag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mijn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lichaam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Wat </a:t>
            </a:r>
            <a:r>
              <a:rPr lang="en-US" sz="2400" dirty="0" err="1" smtClean="0">
                <a:solidFill>
                  <a:schemeClr val="tx2"/>
                </a:solidFill>
              </a:rPr>
              <a:t>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zelf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doen</a:t>
            </a:r>
            <a:r>
              <a:rPr lang="en-US" sz="2400" dirty="0" smtClean="0">
                <a:solidFill>
                  <a:schemeClr val="tx2"/>
                </a:solidFill>
              </a:rPr>
              <a:t> om </a:t>
            </a:r>
            <a:r>
              <a:rPr lang="en-US" sz="2400" dirty="0" err="1" smtClean="0">
                <a:solidFill>
                  <a:schemeClr val="tx2"/>
                </a:solidFill>
              </a:rPr>
              <a:t>beter</a:t>
            </a:r>
            <a:r>
              <a:rPr lang="en-US" sz="2400" dirty="0" smtClean="0">
                <a:solidFill>
                  <a:schemeClr val="tx2"/>
                </a:solidFill>
              </a:rPr>
              <a:t> om </a:t>
            </a:r>
            <a:r>
              <a:rPr lang="en-US" sz="2400" dirty="0" err="1" smtClean="0">
                <a:solidFill>
                  <a:schemeClr val="tx2"/>
                </a:solidFill>
              </a:rPr>
              <a:t>te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gaan</a:t>
            </a:r>
            <a:r>
              <a:rPr lang="en-US" sz="2400" dirty="0" smtClean="0">
                <a:solidFill>
                  <a:schemeClr val="tx2"/>
                </a:solidFill>
              </a:rPr>
              <a:t> met stress?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Wat </a:t>
            </a:r>
            <a:r>
              <a:rPr lang="en-US" sz="2400" dirty="0" err="1" smtClean="0">
                <a:solidFill>
                  <a:schemeClr val="tx2"/>
                </a:solidFill>
              </a:rPr>
              <a:t>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zelf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doen</a:t>
            </a:r>
            <a:r>
              <a:rPr lang="en-US" sz="2400" dirty="0" smtClean="0">
                <a:solidFill>
                  <a:schemeClr val="tx2"/>
                </a:solidFill>
              </a:rPr>
              <a:t> om </a:t>
            </a:r>
            <a:r>
              <a:rPr lang="en-US" sz="2400" dirty="0" err="1" smtClean="0">
                <a:solidFill>
                  <a:schemeClr val="tx2"/>
                </a:solidFill>
              </a:rPr>
              <a:t>meer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energie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krijgen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Hoe </a:t>
            </a:r>
            <a:r>
              <a:rPr lang="en-US" sz="2400" dirty="0" err="1" smtClean="0">
                <a:solidFill>
                  <a:schemeClr val="tx2"/>
                </a:solidFill>
              </a:rPr>
              <a:t>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collega</a:t>
            </a:r>
            <a:r>
              <a:rPr lang="en-US" sz="2400" dirty="0" smtClean="0">
                <a:solidFill>
                  <a:schemeClr val="tx2"/>
                </a:solidFill>
              </a:rPr>
              <a:t> feedback </a:t>
            </a:r>
            <a:r>
              <a:rPr lang="en-US" sz="2400" dirty="0" err="1" smtClean="0">
                <a:solidFill>
                  <a:schemeClr val="tx2"/>
                </a:solidFill>
              </a:rPr>
              <a:t>geven</a:t>
            </a:r>
            <a:r>
              <a:rPr lang="en-US" sz="2400" dirty="0" smtClean="0">
                <a:solidFill>
                  <a:schemeClr val="tx2"/>
                </a:solidFill>
              </a:rPr>
              <a:t> over </a:t>
            </a:r>
            <a:r>
              <a:rPr lang="en-US" sz="2400" dirty="0" err="1" smtClean="0">
                <a:solidFill>
                  <a:schemeClr val="tx2"/>
                </a:solidFill>
              </a:rPr>
              <a:t>zijn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stressniveau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Wat </a:t>
            </a:r>
            <a:r>
              <a:rPr lang="en-US" sz="2400" dirty="0" err="1" smtClean="0">
                <a:solidFill>
                  <a:schemeClr val="tx2"/>
                </a:solidFill>
              </a:rPr>
              <a:t>zijn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mijn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persoonlijk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acties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2349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Nouvelle Campagne communi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12374</TotalTime>
  <Words>300</Words>
  <Application>Microsoft Office PowerPoint</Application>
  <PresentationFormat>On-screen Show (16:9)</PresentationFormat>
  <Paragraphs>89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Geneva</vt:lpstr>
      <vt:lpstr>Wingdings</vt:lpstr>
      <vt:lpstr>Powerpoint Nouvelle Campagne communication</vt:lpstr>
      <vt:lpstr>    PILOOTPROJECT   Sessies Stress &amp; Burn-out Preventie     I&amp;S  </vt:lpstr>
      <vt:lpstr>Context</vt:lpstr>
      <vt:lpstr>     Objectief</vt:lpstr>
      <vt:lpstr>Fase 1: Infosessie: wat geeft stress? </vt:lpstr>
      <vt:lpstr>Fase 2: Workshop: wat is stress en burn-out? </vt:lpstr>
      <vt:lpstr>Wat is negatieve stress? </vt:lpstr>
      <vt:lpstr>Wat is stressbatterij? </vt:lpstr>
      <vt:lpstr>4 hefbomen om stress aan te pakken </vt:lpstr>
      <vt:lpstr>Workshop voor medewerkers: oefeningen</vt:lpstr>
      <vt:lpstr>Workshop voor leidinggevenden: oefeningen</vt:lpstr>
      <vt:lpstr>Evaluatie</vt:lpstr>
      <vt:lpstr>Verdere uitrol binnen Smals</vt:lpstr>
      <vt:lpstr> FEEDBACK &amp; VRAGEN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Smals ICT pour la société</dc:title>
  <dc:creator>Adeline De Cannart</dc:creator>
  <cp:lastModifiedBy>Katleen Rolies</cp:lastModifiedBy>
  <cp:revision>459</cp:revision>
  <cp:lastPrinted>2019-04-11T13:13:53Z</cp:lastPrinted>
  <dcterms:created xsi:type="dcterms:W3CDTF">2015-02-23T14:32:49Z</dcterms:created>
  <dcterms:modified xsi:type="dcterms:W3CDTF">2019-04-11T14:11:22Z</dcterms:modified>
</cp:coreProperties>
</file>