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07" r:id="rId2"/>
    <p:sldMasterId id="2147483916" r:id="rId3"/>
  </p:sldMasterIdLst>
  <p:notesMasterIdLst>
    <p:notesMasterId r:id="rId67"/>
  </p:notesMasterIdLst>
  <p:handoutMasterIdLst>
    <p:handoutMasterId r:id="rId68"/>
  </p:handoutMasterIdLst>
  <p:sldIdLst>
    <p:sldId id="347" r:id="rId4"/>
    <p:sldId id="452" r:id="rId5"/>
    <p:sldId id="350" r:id="rId6"/>
    <p:sldId id="355" r:id="rId7"/>
    <p:sldId id="357" r:id="rId8"/>
    <p:sldId id="358" r:id="rId9"/>
    <p:sldId id="359" r:id="rId10"/>
    <p:sldId id="360" r:id="rId11"/>
    <p:sldId id="361" r:id="rId12"/>
    <p:sldId id="457" r:id="rId13"/>
    <p:sldId id="368" r:id="rId14"/>
    <p:sldId id="458" r:id="rId15"/>
    <p:sldId id="259" r:id="rId16"/>
    <p:sldId id="398" r:id="rId17"/>
    <p:sldId id="459" r:id="rId18"/>
    <p:sldId id="400" r:id="rId19"/>
    <p:sldId id="401" r:id="rId20"/>
    <p:sldId id="402" r:id="rId21"/>
    <p:sldId id="460" r:id="rId22"/>
    <p:sldId id="462" r:id="rId23"/>
    <p:sldId id="463" r:id="rId24"/>
    <p:sldId id="464" r:id="rId25"/>
    <p:sldId id="469" r:id="rId26"/>
    <p:sldId id="471" r:id="rId27"/>
    <p:sldId id="413" r:id="rId28"/>
    <p:sldId id="486" r:id="rId29"/>
    <p:sldId id="487" r:id="rId30"/>
    <p:sldId id="488" r:id="rId31"/>
    <p:sldId id="489" r:id="rId32"/>
    <p:sldId id="416" r:id="rId33"/>
    <p:sldId id="467" r:id="rId34"/>
    <p:sldId id="427" r:id="rId35"/>
    <p:sldId id="466" r:id="rId36"/>
    <p:sldId id="429" r:id="rId37"/>
    <p:sldId id="472" r:id="rId38"/>
    <p:sldId id="418" r:id="rId39"/>
    <p:sldId id="473" r:id="rId40"/>
    <p:sldId id="435" r:id="rId41"/>
    <p:sldId id="436" r:id="rId42"/>
    <p:sldId id="437" r:id="rId43"/>
    <p:sldId id="438" r:id="rId44"/>
    <p:sldId id="439" r:id="rId45"/>
    <p:sldId id="441" r:id="rId46"/>
    <p:sldId id="442" r:id="rId47"/>
    <p:sldId id="444" r:id="rId48"/>
    <p:sldId id="440" r:id="rId49"/>
    <p:sldId id="445" r:id="rId50"/>
    <p:sldId id="419" r:id="rId51"/>
    <p:sldId id="476" r:id="rId52"/>
    <p:sldId id="475" r:id="rId53"/>
    <p:sldId id="484" r:id="rId54"/>
    <p:sldId id="485" r:id="rId55"/>
    <p:sldId id="477" r:id="rId56"/>
    <p:sldId id="478" r:id="rId57"/>
    <p:sldId id="479" r:id="rId58"/>
    <p:sldId id="480" r:id="rId59"/>
    <p:sldId id="481" r:id="rId60"/>
    <p:sldId id="482" r:id="rId61"/>
    <p:sldId id="449" r:id="rId62"/>
    <p:sldId id="474" r:id="rId63"/>
    <p:sldId id="465" r:id="rId64"/>
    <p:sldId id="451" r:id="rId65"/>
    <p:sldId id="397" r:id="rId66"/>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670"/>
    <a:srgbClr val="0082BE"/>
    <a:srgbClr val="0087BE"/>
    <a:srgbClr val="0082B8"/>
    <a:srgbClr val="0082B4"/>
    <a:srgbClr val="0082AE"/>
    <a:srgbClr val="0078AE"/>
    <a:srgbClr val="0A78AE"/>
    <a:srgbClr val="00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2" autoAdjust="0"/>
    <p:restoredTop sz="94105" autoAdjust="0"/>
  </p:normalViewPr>
  <p:slideViewPr>
    <p:cSldViewPr>
      <p:cViewPr varScale="1">
        <p:scale>
          <a:sx n="110" d="100"/>
          <a:sy n="110" d="100"/>
        </p:scale>
        <p:origin x="156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88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v\AppData\Local\Microsoft\Windows\Temporary%20Internet%20Files\Content.Outlook\TDCM3YQK\161222_DOC_Prj_Mgt_Risk_Register_0.2_PIA_vragen_V13_short_V01_Lilimted_JV.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BE"/>
              <a:t>Residual Level Comparison</a:t>
            </a:r>
          </a:p>
        </c:rich>
      </c:tx>
      <c:layout>
        <c:manualLayout>
          <c:xMode val="edge"/>
          <c:yMode val="edge"/>
          <c:x val="0.67482247010790319"/>
          <c:y val="7.2485660776239616E-3"/>
        </c:manualLayout>
      </c:layout>
      <c:overlay val="1"/>
    </c:title>
    <c:autoTitleDeleted val="0"/>
    <c:plotArea>
      <c:layout/>
      <c:radarChart>
        <c:radarStyle val="marker"/>
        <c:varyColors val="0"/>
        <c:ser>
          <c:idx val="0"/>
          <c:order val="0"/>
          <c:tx>
            <c:strRef>
              <c:f>Radars!$C$37</c:f>
              <c:strCache>
                <c:ptCount val="1"/>
                <c:pt idx="0">
                  <c:v>Average</c:v>
                </c:pt>
              </c:strCache>
            </c:strRef>
          </c:tx>
          <c:spPr>
            <a:ln w="25400">
              <a:solidFill>
                <a:schemeClr val="tx1"/>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Radars!$C$38:$C$50</c:f>
              <c:numCache>
                <c:formatCode>0.0</c:formatCode>
                <c:ptCount val="13"/>
                <c:pt idx="0">
                  <c:v>3.5714285714285712E-2</c:v>
                </c:pt>
                <c:pt idx="1">
                  <c:v>-0.5</c:v>
                </c:pt>
                <c:pt idx="2">
                  <c:v>0</c:v>
                </c:pt>
                <c:pt idx="3">
                  <c:v>0</c:v>
                </c:pt>
                <c:pt idx="4">
                  <c:v>0</c:v>
                </c:pt>
                <c:pt idx="5">
                  <c:v>0</c:v>
                </c:pt>
                <c:pt idx="6">
                  <c:v>0</c:v>
                </c:pt>
                <c:pt idx="7">
                  <c:v>0</c:v>
                </c:pt>
                <c:pt idx="8">
                  <c:v>0</c:v>
                </c:pt>
                <c:pt idx="9">
                  <c:v>-0.5</c:v>
                </c:pt>
                <c:pt idx="10">
                  <c:v>0</c:v>
                </c:pt>
                <c:pt idx="11">
                  <c:v>0</c:v>
                </c:pt>
                <c:pt idx="12">
                  <c:v>0</c:v>
                </c:pt>
              </c:numCache>
            </c:numRef>
          </c:val>
          <c:extLst>
            <c:ext xmlns:c16="http://schemas.microsoft.com/office/drawing/2014/chart" uri="{C3380CC4-5D6E-409C-BE32-E72D297353CC}">
              <c16:uniqueId val="{00000000-E7DF-46C3-A94B-D57F083C5F5E}"/>
            </c:ext>
          </c:extLst>
        </c:ser>
        <c:ser>
          <c:idx val="1"/>
          <c:order val="1"/>
          <c:tx>
            <c:strRef>
              <c:f>Radars!$E$37</c:f>
              <c:strCache>
                <c:ptCount val="1"/>
                <c:pt idx="0">
                  <c:v>Max</c:v>
                </c:pt>
              </c:strCache>
            </c:strRef>
          </c:tx>
          <c:spPr>
            <a:ln w="25400">
              <a:solidFill>
                <a:schemeClr val="tx1"/>
              </a:solidFill>
              <a:prstDash val="dash"/>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Radars!$E$38:$E$50</c:f>
              <c:numCache>
                <c:formatCode>0.0</c:formatCode>
                <c:ptCount val="13"/>
                <c:pt idx="0">
                  <c:v>1</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1-E7DF-46C3-A94B-D57F083C5F5E}"/>
            </c:ext>
          </c:extLst>
        </c:ser>
        <c:ser>
          <c:idx val="2"/>
          <c:order val="2"/>
          <c:tx>
            <c:strRef>
              <c:f>Radars!$F$37</c:f>
              <c:strCache>
                <c:ptCount val="1"/>
                <c:pt idx="0">
                  <c:v>B</c:v>
                </c:pt>
              </c:strCache>
            </c:strRef>
          </c:tx>
          <c:spPr>
            <a:ln w="965200">
              <a:solidFill>
                <a:srgbClr val="00B0F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Radars!$F$38:$F$50</c:f>
              <c:numCache>
                <c:formatCode>General</c:formatCode>
                <c:ptCount val="13"/>
                <c:pt idx="0">
                  <c:v>-2.5</c:v>
                </c:pt>
                <c:pt idx="1">
                  <c:v>-2.5</c:v>
                </c:pt>
                <c:pt idx="2">
                  <c:v>-2.5</c:v>
                </c:pt>
                <c:pt idx="3">
                  <c:v>-2.5</c:v>
                </c:pt>
                <c:pt idx="4">
                  <c:v>-2.5</c:v>
                </c:pt>
                <c:pt idx="5">
                  <c:v>-2.5</c:v>
                </c:pt>
                <c:pt idx="6">
                  <c:v>-2.5</c:v>
                </c:pt>
                <c:pt idx="7">
                  <c:v>-2.5</c:v>
                </c:pt>
                <c:pt idx="8">
                  <c:v>-2.5</c:v>
                </c:pt>
                <c:pt idx="9">
                  <c:v>-2.5</c:v>
                </c:pt>
                <c:pt idx="10">
                  <c:v>-2.5</c:v>
                </c:pt>
                <c:pt idx="11">
                  <c:v>-2.5</c:v>
                </c:pt>
                <c:pt idx="12">
                  <c:v>-2.5</c:v>
                </c:pt>
              </c:numCache>
            </c:numRef>
          </c:val>
          <c:extLst>
            <c:ext xmlns:c16="http://schemas.microsoft.com/office/drawing/2014/chart" uri="{C3380CC4-5D6E-409C-BE32-E72D297353CC}">
              <c16:uniqueId val="{00000002-E7DF-46C3-A94B-D57F083C5F5E}"/>
            </c:ext>
          </c:extLst>
        </c:ser>
        <c:ser>
          <c:idx val="3"/>
          <c:order val="3"/>
          <c:tx>
            <c:strRef>
              <c:f>Radars!$G$37</c:f>
              <c:strCache>
                <c:ptCount val="1"/>
                <c:pt idx="0">
                  <c:v>G</c:v>
                </c:pt>
              </c:strCache>
            </c:strRef>
          </c:tx>
          <c:spPr>
            <a:ln w="254000">
              <a:solidFill>
                <a:srgbClr val="92D05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Radars!$G$38:$G$50</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3-E7DF-46C3-A94B-D57F083C5F5E}"/>
            </c:ext>
          </c:extLst>
        </c:ser>
        <c:ser>
          <c:idx val="4"/>
          <c:order val="4"/>
          <c:tx>
            <c:strRef>
              <c:f>Radars!$H$37</c:f>
              <c:strCache>
                <c:ptCount val="1"/>
                <c:pt idx="0">
                  <c:v>O</c:v>
                </c:pt>
              </c:strCache>
            </c:strRef>
          </c:tx>
          <c:spPr>
            <a:ln w="254000">
              <a:solidFill>
                <a:srgbClr val="FFC00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Radars!$H$38:$H$50</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4-E7DF-46C3-A94B-D57F083C5F5E}"/>
            </c:ext>
          </c:extLst>
        </c:ser>
        <c:ser>
          <c:idx val="5"/>
          <c:order val="5"/>
          <c:tx>
            <c:strRef>
              <c:f>Radars!$I$37</c:f>
              <c:strCache>
                <c:ptCount val="1"/>
                <c:pt idx="0">
                  <c:v>R</c:v>
                </c:pt>
              </c:strCache>
            </c:strRef>
          </c:tx>
          <c:spPr>
            <a:ln w="635000">
              <a:solidFill>
                <a:srgbClr val="FF000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Radars!$I$38:$I$50</c:f>
              <c:numCache>
                <c:formatCode>General</c:formatCode>
                <c:ptCount val="13"/>
                <c:pt idx="0">
                  <c:v>2.8</c:v>
                </c:pt>
                <c:pt idx="1">
                  <c:v>2.8</c:v>
                </c:pt>
                <c:pt idx="2">
                  <c:v>2.8</c:v>
                </c:pt>
                <c:pt idx="3">
                  <c:v>2.8</c:v>
                </c:pt>
                <c:pt idx="4">
                  <c:v>2.8</c:v>
                </c:pt>
                <c:pt idx="5">
                  <c:v>2.8</c:v>
                </c:pt>
                <c:pt idx="6">
                  <c:v>2.8</c:v>
                </c:pt>
                <c:pt idx="7">
                  <c:v>2.8</c:v>
                </c:pt>
                <c:pt idx="8">
                  <c:v>2.8</c:v>
                </c:pt>
                <c:pt idx="9">
                  <c:v>2.8</c:v>
                </c:pt>
                <c:pt idx="10">
                  <c:v>2.8</c:v>
                </c:pt>
                <c:pt idx="11">
                  <c:v>2.8</c:v>
                </c:pt>
                <c:pt idx="12">
                  <c:v>2.8</c:v>
                </c:pt>
              </c:numCache>
            </c:numRef>
          </c:val>
          <c:extLst>
            <c:ext xmlns:c16="http://schemas.microsoft.com/office/drawing/2014/chart" uri="{C3380CC4-5D6E-409C-BE32-E72D297353CC}">
              <c16:uniqueId val="{00000005-E7DF-46C3-A94B-D57F083C5F5E}"/>
            </c:ext>
          </c:extLst>
        </c:ser>
        <c:dLbls>
          <c:showLegendKey val="0"/>
          <c:showVal val="0"/>
          <c:showCatName val="0"/>
          <c:showSerName val="0"/>
          <c:showPercent val="0"/>
          <c:showBubbleSize val="0"/>
        </c:dLbls>
        <c:axId val="83716352"/>
        <c:axId val="94097408"/>
      </c:radarChart>
      <c:catAx>
        <c:axId val="83716352"/>
        <c:scaling>
          <c:orientation val="minMax"/>
        </c:scaling>
        <c:delete val="0"/>
        <c:axPos val="b"/>
        <c:majorGridlines/>
        <c:numFmt formatCode="General" sourceLinked="0"/>
        <c:majorTickMark val="out"/>
        <c:minorTickMark val="none"/>
        <c:tickLblPos val="nextTo"/>
        <c:crossAx val="94097408"/>
        <c:crosses val="autoZero"/>
        <c:auto val="1"/>
        <c:lblAlgn val="ctr"/>
        <c:lblOffset val="100"/>
        <c:noMultiLvlLbl val="0"/>
      </c:catAx>
      <c:valAx>
        <c:axId val="94097408"/>
        <c:scaling>
          <c:orientation val="minMax"/>
          <c:max val="4"/>
          <c:min val="-4"/>
        </c:scaling>
        <c:delete val="0"/>
        <c:axPos val="l"/>
        <c:numFmt formatCode="0.0" sourceLinked="1"/>
        <c:majorTickMark val="out"/>
        <c:minorTickMark val="none"/>
        <c:tickLblPos val="nextTo"/>
        <c:crossAx val="83716352"/>
        <c:crosses val="autoZero"/>
        <c:crossBetween val="between"/>
        <c:majorUnit val="1"/>
      </c:valAx>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image" Target="../media/image19.jpeg"/><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image" Target="../media/image19.jpeg"/><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rPr dirty="0" smtClean="0"/>
            <a:t>Co</a:t>
          </a:r>
          <a:r>
            <a:rPr lang="en-US" dirty="0" smtClean="0"/>
            <a:t>o</a:t>
          </a:r>
          <a:r>
            <a:rPr dirty="0" smtClean="0"/>
            <a:t>rdinati</a:t>
          </a:r>
          <a:r>
            <a:rPr lang="en-US" dirty="0" smtClean="0"/>
            <a:t>on of the electronic processes</a:t>
          </a:r>
          <a:endParaRPr lang="nl-BE" dirty="0"/>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rPr dirty="0" smtClean="0"/>
            <a:t>Portal </a:t>
          </a:r>
          <a:endParaRPr lang="nl-BE" dirty="0"/>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rPr lang="en-US" dirty="0" smtClean="0"/>
            <a:t>Integrated user and access management system</a:t>
          </a:r>
          <a:endParaRPr lang="nl-BE" dirty="0"/>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rPr lang="en-US" dirty="0" smtClean="0"/>
            <a:t>Management of </a:t>
          </a:r>
          <a:r>
            <a:rPr dirty="0" smtClean="0"/>
            <a:t>loggings</a:t>
          </a:r>
          <a:endParaRPr lang="nl-BE" dirty="0"/>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rPr dirty="0" smtClean="0"/>
            <a:t>System </a:t>
          </a:r>
          <a:r>
            <a:rPr lang="en-US" dirty="0" smtClean="0"/>
            <a:t>for</a:t>
          </a:r>
          <a:r>
            <a:rPr dirty="0" smtClean="0"/>
            <a:t> </a:t>
          </a:r>
          <a:r>
            <a:rPr dirty="0"/>
            <a:t>end-to-end </a:t>
          </a:r>
          <a:r>
            <a:rPr lang="en-US" dirty="0" smtClean="0"/>
            <a:t>encryption</a:t>
          </a:r>
          <a:endParaRPr lang="nl-BE" dirty="0"/>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3E6E5A"/>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rPr dirty="0" smtClean="0"/>
            <a:t>Coding </a:t>
          </a:r>
          <a:r>
            <a:rPr lang="en-US" dirty="0" smtClean="0"/>
            <a:t>and</a:t>
          </a:r>
          <a:r>
            <a:rPr dirty="0" smtClean="0"/>
            <a:t> </a:t>
          </a:r>
          <a:r>
            <a:rPr dirty="0" err="1" smtClean="0"/>
            <a:t>anon</a:t>
          </a:r>
          <a:r>
            <a:rPr lang="en-US" dirty="0" err="1" smtClean="0"/>
            <a:t>y</a:t>
          </a:r>
          <a:r>
            <a:rPr dirty="0" err="1" smtClean="0"/>
            <a:t>mising</a:t>
          </a:r>
          <a:endParaRPr lang="nl-BE" dirty="0"/>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rPr lang="en-US" dirty="0" smtClean="0"/>
            <a:t>Consultation of National register and CBSS registers</a:t>
          </a:r>
          <a:endParaRPr lang="nl-BE" dirty="0"/>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rPr lang="en-US" dirty="0" smtClean="0"/>
            <a:t>Reference directories</a:t>
          </a:r>
          <a:r>
            <a:rPr dirty="0" smtClean="0"/>
            <a:t> (</a:t>
          </a:r>
          <a:r>
            <a:rPr lang="nl-BE" dirty="0" smtClean="0"/>
            <a:t>hub-</a:t>
          </a:r>
          <a:r>
            <a:rPr dirty="0" err="1" smtClean="0"/>
            <a:t>metahub</a:t>
          </a:r>
          <a:r>
            <a:rPr lang="nl-BE" dirty="0" smtClean="0"/>
            <a:t> system</a:t>
          </a:r>
          <a:r>
            <a:rPr dirty="0" smtClean="0"/>
            <a:t>)</a:t>
          </a:r>
          <a:endParaRPr lang="nl-BE" dirty="0"/>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Lst>
  <dgm:cxnLst>
    <dgm:cxn modelId="{6F029D55-F3C4-4B55-BA47-2A3855D24838}" type="presOf" srcId="{53250AAA-89D6-4377-B3C0-0E5BF972A3C0}" destId="{411BB13E-A3FD-42F9-8D3A-DD2DDC4A3516}" srcOrd="0" destOrd="0" presId="urn:microsoft.com/office/officeart/2008/layout/PictureStrips"/>
    <dgm:cxn modelId="{607ED0F1-DC27-41FB-A67C-724A8673BB94}" type="presOf" srcId="{ADE4E262-EB9E-448C-8B46-6B6521E6B92F}" destId="{E0757731-3698-433B-8E7C-2EB749869931}"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CF7B18B8-D469-4E7A-9426-CD748ACB6A00}" type="presOf" srcId="{E7919EDD-7680-4985-B198-1CBB0F9E96AC}" destId="{7A8D609C-F894-4686-8594-F633FD78C201}" srcOrd="0" destOrd="0" presId="urn:microsoft.com/office/officeart/2008/layout/PictureStrips"/>
    <dgm:cxn modelId="{165201F7-2674-47E8-BAD5-87A1CCA76D37}" type="presOf" srcId="{DE482DF0-5C86-4767-9CE5-54725DF28573}" destId="{4F50CB91-2850-4662-936D-F5CF85EB32D2}" srcOrd="0" destOrd="0" presId="urn:microsoft.com/office/officeart/2008/layout/PictureStrips"/>
    <dgm:cxn modelId="{87241E27-BE41-423C-9850-707F1B7F0681}" type="presOf" srcId="{AE2357B3-F8D1-4E13-B807-E393E9FC5539}" destId="{DC5DD086-89E5-4CD9-B1D2-0E7FF2C522A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5875A5CC-5403-4E63-9D89-C3B173377555}" type="presOf" srcId="{D1B0C0D0-7AB7-487B-ADF8-3BB3DD4E9EE7}" destId="{9E029134-162C-442E-A062-F55ADB999C33}" srcOrd="0" destOrd="0" presId="urn:microsoft.com/office/officeart/2008/layout/PictureStrips"/>
    <dgm:cxn modelId="{5B6B4003-61BB-47C8-A112-B3134BC120C6}" type="presOf" srcId="{66800CA2-1263-488B-9901-BF5AA9A26379}" destId="{22C56DC3-2158-416C-A2CA-0A41276F6E72}" srcOrd="0" destOrd="0" presId="urn:microsoft.com/office/officeart/2008/layout/PictureStrips"/>
    <dgm:cxn modelId="{CDB7F2D2-0390-44D6-A3CE-1FD1206C9CB4}" type="presOf" srcId="{426C232F-332D-4FF2-A820-7A068898BF0D}" destId="{A9AE0183-4578-4303-9373-BBB0DAF179FE}" srcOrd="0" destOrd="0" presId="urn:microsoft.com/office/officeart/2008/layout/PictureStrips"/>
    <dgm:cxn modelId="{65949B95-8A47-42EB-AA18-13779DD0E687}" type="presOf" srcId="{3069D4A7-A9EB-432B-8415-5BE83922B144}" destId="{9C5C0C8B-F255-4694-B3C6-8BE7DBC5F7E5}" srcOrd="0" destOrd="0" presId="urn:microsoft.com/office/officeart/2008/layout/PictureStrips"/>
    <dgm:cxn modelId="{9B9B85D9-2365-4064-B28B-A316E251AD35}" type="presOf" srcId="{81FDCA61-7A32-4339-89E8-DD3704FB86F4}" destId="{6F6ACCCA-7573-4F27-BB76-D1BFA52EAEE3}"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65F92A1C-CEF7-4C0B-9C30-3EDA2A6E2D55}" type="presOf" srcId="{F9B22A10-E2AD-420E-86FD-C6A619FB34C3}" destId="{610D24CD-EC64-4585-8806-7B24163BBCA5}"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1ACE1408-40D5-4E80-88CC-C0F31188DE01}" type="presParOf" srcId="{9E029134-162C-442E-A062-F55ADB999C33}" destId="{60E777AF-AE30-4678-946F-1FF94928EBDC}" srcOrd="0" destOrd="0" presId="urn:microsoft.com/office/officeart/2008/layout/PictureStrips"/>
    <dgm:cxn modelId="{9326DB87-A85A-4956-BB08-E9A657397BDB}" type="presParOf" srcId="{60E777AF-AE30-4678-946F-1FF94928EBDC}" destId="{7A8D609C-F894-4686-8594-F633FD78C201}" srcOrd="0" destOrd="0" presId="urn:microsoft.com/office/officeart/2008/layout/PictureStrips"/>
    <dgm:cxn modelId="{3DAEDD94-5288-470E-869E-D097DAF0F90D}" type="presParOf" srcId="{60E777AF-AE30-4678-946F-1FF94928EBDC}" destId="{8B00EC11-24E0-4E0C-8101-DB576F31F9D2}" srcOrd="1" destOrd="0" presId="urn:microsoft.com/office/officeart/2008/layout/PictureStrips"/>
    <dgm:cxn modelId="{6EAABE1F-AAF8-4C1C-ADB6-E643B6FE72BF}" type="presParOf" srcId="{9E029134-162C-442E-A062-F55ADB999C33}" destId="{7105A6FE-D318-4A98-A922-671C581530DC}" srcOrd="1" destOrd="0" presId="urn:microsoft.com/office/officeart/2008/layout/PictureStrips"/>
    <dgm:cxn modelId="{27E9360F-69D7-45AF-8443-327AACCCAC7C}" type="presParOf" srcId="{9E029134-162C-442E-A062-F55ADB999C33}" destId="{85CFEB57-FC52-4321-A97D-3211B5D63D4D}" srcOrd="2" destOrd="0" presId="urn:microsoft.com/office/officeart/2008/layout/PictureStrips"/>
    <dgm:cxn modelId="{F3B6940C-B5AF-4E6D-9855-36B3FFC571C9}" type="presParOf" srcId="{85CFEB57-FC52-4321-A97D-3211B5D63D4D}" destId="{A9AE0183-4578-4303-9373-BBB0DAF179FE}" srcOrd="0" destOrd="0" presId="urn:microsoft.com/office/officeart/2008/layout/PictureStrips"/>
    <dgm:cxn modelId="{D30F8DFA-93FB-468B-A734-3B39BB4832EC}" type="presParOf" srcId="{85CFEB57-FC52-4321-A97D-3211B5D63D4D}" destId="{17BB8C5E-ACC5-4AEA-AC3B-15C53CC548C0}" srcOrd="1" destOrd="0" presId="urn:microsoft.com/office/officeart/2008/layout/PictureStrips"/>
    <dgm:cxn modelId="{EC5908E6-1232-456B-8578-AD2F6DCA4E67}" type="presParOf" srcId="{9E029134-162C-442E-A062-F55ADB999C33}" destId="{3DF2FDF0-8F29-4351-969E-A1025413C53F}" srcOrd="3" destOrd="0" presId="urn:microsoft.com/office/officeart/2008/layout/PictureStrips"/>
    <dgm:cxn modelId="{7767AE45-B41A-4B70-B583-6E7BE799E883}" type="presParOf" srcId="{9E029134-162C-442E-A062-F55ADB999C33}" destId="{51949F69-36F9-42ED-A197-4A357D3FCC84}" srcOrd="4" destOrd="0" presId="urn:microsoft.com/office/officeart/2008/layout/PictureStrips"/>
    <dgm:cxn modelId="{25ABD5AD-3ADD-482E-8F47-F4C191514935}" type="presParOf" srcId="{51949F69-36F9-42ED-A197-4A357D3FCC84}" destId="{DC5DD086-89E5-4CD9-B1D2-0E7FF2C522A2}" srcOrd="0" destOrd="0" presId="urn:microsoft.com/office/officeart/2008/layout/PictureStrips"/>
    <dgm:cxn modelId="{B6396E52-27AB-496C-BEF2-600AB2462CE6}" type="presParOf" srcId="{51949F69-36F9-42ED-A197-4A357D3FCC84}" destId="{DEDE190B-7605-44A7-B19B-482157C4ED09}" srcOrd="1" destOrd="0" presId="urn:microsoft.com/office/officeart/2008/layout/PictureStrips"/>
    <dgm:cxn modelId="{0E18B71D-3EDC-4133-BE06-8C7D60F89D67}" type="presParOf" srcId="{9E029134-162C-442E-A062-F55ADB999C33}" destId="{800A896D-7DD0-4D28-BE08-D3B8F3F2A8C6}" srcOrd="5" destOrd="0" presId="urn:microsoft.com/office/officeart/2008/layout/PictureStrips"/>
    <dgm:cxn modelId="{D3CF49A8-6963-444A-9FD3-1E23BDB0C3D1}" type="presParOf" srcId="{9E029134-162C-442E-A062-F55ADB999C33}" destId="{09DCF082-D387-4036-A517-A57508B9F296}" srcOrd="6" destOrd="0" presId="urn:microsoft.com/office/officeart/2008/layout/PictureStrips"/>
    <dgm:cxn modelId="{8217DC2B-1DF9-441A-BB0B-DFB301061171}" type="presParOf" srcId="{09DCF082-D387-4036-A517-A57508B9F296}" destId="{6F6ACCCA-7573-4F27-BB76-D1BFA52EAEE3}" srcOrd="0" destOrd="0" presId="urn:microsoft.com/office/officeart/2008/layout/PictureStrips"/>
    <dgm:cxn modelId="{90D6555F-1483-44DF-B84C-7B519FEB44C0}" type="presParOf" srcId="{09DCF082-D387-4036-A517-A57508B9F296}" destId="{F94043AE-FBAE-4418-8D10-10B1481C95AF}" srcOrd="1" destOrd="0" presId="urn:microsoft.com/office/officeart/2008/layout/PictureStrips"/>
    <dgm:cxn modelId="{7D7B4C98-E432-42EE-8D8D-5901C3E6349C}" type="presParOf" srcId="{9E029134-162C-442E-A062-F55ADB999C33}" destId="{2F838AD4-66C5-4737-8D8D-66F3281C6FE1}" srcOrd="7" destOrd="0" presId="urn:microsoft.com/office/officeart/2008/layout/PictureStrips"/>
    <dgm:cxn modelId="{D577C2F9-00F3-478E-B0A1-CBA54BC4D290}" type="presParOf" srcId="{9E029134-162C-442E-A062-F55ADB999C33}" destId="{0F749A16-F5F6-45E8-9E08-2382EA901724}" srcOrd="8" destOrd="0" presId="urn:microsoft.com/office/officeart/2008/layout/PictureStrips"/>
    <dgm:cxn modelId="{A9B2C884-5339-4946-95BE-249CA360D390}" type="presParOf" srcId="{0F749A16-F5F6-45E8-9E08-2382EA901724}" destId="{610D24CD-EC64-4585-8806-7B24163BBCA5}" srcOrd="0" destOrd="0" presId="urn:microsoft.com/office/officeart/2008/layout/PictureStrips"/>
    <dgm:cxn modelId="{13B4B4D4-7882-4FC7-A29A-E7F8E12D0C48}" type="presParOf" srcId="{0F749A16-F5F6-45E8-9E08-2382EA901724}" destId="{1D377189-38FA-44FB-9886-A25D865375A4}" srcOrd="1" destOrd="0" presId="urn:microsoft.com/office/officeart/2008/layout/PictureStrips"/>
    <dgm:cxn modelId="{F06618E3-8ECC-4779-B6CA-54B9A9277F7D}" type="presParOf" srcId="{9E029134-162C-442E-A062-F55ADB999C33}" destId="{D0690CA7-5AC0-41CF-B946-24781BCFD1A5}" srcOrd="9" destOrd="0" presId="urn:microsoft.com/office/officeart/2008/layout/PictureStrips"/>
    <dgm:cxn modelId="{B453920C-E2FE-464B-A417-10E41344B605}" type="presParOf" srcId="{9E029134-162C-442E-A062-F55ADB999C33}" destId="{B7B3EDE5-7630-4030-822E-F5E4C9706E85}" srcOrd="10" destOrd="0" presId="urn:microsoft.com/office/officeart/2008/layout/PictureStrips"/>
    <dgm:cxn modelId="{0BBD2997-A6FE-4747-8A37-A51A8F3A2872}" type="presParOf" srcId="{B7B3EDE5-7630-4030-822E-F5E4C9706E85}" destId="{4F50CB91-2850-4662-936D-F5CF85EB32D2}" srcOrd="0" destOrd="0" presId="urn:microsoft.com/office/officeart/2008/layout/PictureStrips"/>
    <dgm:cxn modelId="{A583ABD6-E8CE-4B69-B8D5-93A61522A1EC}" type="presParOf" srcId="{B7B3EDE5-7630-4030-822E-F5E4C9706E85}" destId="{82E38FB2-A96C-4D7A-A866-6D7BE57189A0}" srcOrd="1" destOrd="0" presId="urn:microsoft.com/office/officeart/2008/layout/PictureStrips"/>
    <dgm:cxn modelId="{D3924F9D-1B2B-468D-9499-0878D7325886}" type="presParOf" srcId="{9E029134-162C-442E-A062-F55ADB999C33}" destId="{FFADA039-4E63-4656-B69A-9CDE6DF7D22E}" srcOrd="11" destOrd="0" presId="urn:microsoft.com/office/officeart/2008/layout/PictureStrips"/>
    <dgm:cxn modelId="{6101DE1E-89A5-4595-9D90-625EB1D5C275}" type="presParOf" srcId="{9E029134-162C-442E-A062-F55ADB999C33}" destId="{617E62FE-8B7F-4345-A007-B8285279A613}" srcOrd="12" destOrd="0" presId="urn:microsoft.com/office/officeart/2008/layout/PictureStrips"/>
    <dgm:cxn modelId="{B127BB00-7723-4861-953C-BF84332918B3}" type="presParOf" srcId="{617E62FE-8B7F-4345-A007-B8285279A613}" destId="{9C5C0C8B-F255-4694-B3C6-8BE7DBC5F7E5}" srcOrd="0" destOrd="0" presId="urn:microsoft.com/office/officeart/2008/layout/PictureStrips"/>
    <dgm:cxn modelId="{9D4DD96D-99B4-4440-8F26-9444DF352788}" type="presParOf" srcId="{617E62FE-8B7F-4345-A007-B8285279A613}" destId="{A9E14B50-194E-4A93-B9D9-20BB56D81973}" srcOrd="1" destOrd="0" presId="urn:microsoft.com/office/officeart/2008/layout/PictureStrips"/>
    <dgm:cxn modelId="{02D072A7-AB83-49BC-AC2B-4BA7080A482D}" type="presParOf" srcId="{9E029134-162C-442E-A062-F55ADB999C33}" destId="{CC5C64CB-AB52-41A1-B231-D8699C0C625F}" srcOrd="13" destOrd="0" presId="urn:microsoft.com/office/officeart/2008/layout/PictureStrips"/>
    <dgm:cxn modelId="{DC2E0DAE-8068-42FB-99A3-9DB7599F7D61}" type="presParOf" srcId="{9E029134-162C-442E-A062-F55ADB999C33}" destId="{F8E94CFA-B945-48E5-BE10-370DD69F16A4}" srcOrd="14" destOrd="0" presId="urn:microsoft.com/office/officeart/2008/layout/PictureStrips"/>
    <dgm:cxn modelId="{6FCAE1ED-A8A6-49EA-9C0A-426C55E7D002}" type="presParOf" srcId="{F8E94CFA-B945-48E5-BE10-370DD69F16A4}" destId="{411BB13E-A3FD-42F9-8D3A-DD2DDC4A3516}" srcOrd="0" destOrd="0" presId="urn:microsoft.com/office/officeart/2008/layout/PictureStrips"/>
    <dgm:cxn modelId="{091AC00F-3782-434D-986B-4E41996B825A}" type="presParOf" srcId="{F8E94CFA-B945-48E5-BE10-370DD69F16A4}" destId="{70C2EA1E-D7DB-4E74-806D-4590DBE781A3}" srcOrd="1" destOrd="0" presId="urn:microsoft.com/office/officeart/2008/layout/PictureStrips"/>
    <dgm:cxn modelId="{8AF17C44-8676-45ED-91B6-69951F228EBB}" type="presParOf" srcId="{9E029134-162C-442E-A062-F55ADB999C33}" destId="{B6819F3B-727A-4EDF-BC16-FDFFBB563868}" srcOrd="15" destOrd="0" presId="urn:microsoft.com/office/officeart/2008/layout/PictureStrips"/>
    <dgm:cxn modelId="{EDF613BE-AF60-4BB9-8B64-1F1E771D1D38}" type="presParOf" srcId="{9E029134-162C-442E-A062-F55ADB999C33}" destId="{BB272E9F-26C5-4655-93E5-F3616BF119CC}" srcOrd="16" destOrd="0" presId="urn:microsoft.com/office/officeart/2008/layout/PictureStrips"/>
    <dgm:cxn modelId="{68FB2285-12B2-4848-8765-8DCEF0538E5F}" type="presParOf" srcId="{BB272E9F-26C5-4655-93E5-F3616BF119CC}" destId="{E0757731-3698-433B-8E7C-2EB749869931}" srcOrd="0" destOrd="0" presId="urn:microsoft.com/office/officeart/2008/layout/PictureStrips"/>
    <dgm:cxn modelId="{63DD4E54-25C9-4B39-827A-CB29D4A660C5}" type="presParOf" srcId="{BB272E9F-26C5-4655-93E5-F3616BF119CC}" destId="{139FD9EA-3509-4D4C-98D4-BC741BA871D8}" srcOrd="1" destOrd="0" presId="urn:microsoft.com/office/officeart/2008/layout/PictureStrips"/>
    <dgm:cxn modelId="{1C3C8A6A-9150-4711-822D-15BAEBC878F1}" type="presParOf" srcId="{9E029134-162C-442E-A062-F55ADB999C33}" destId="{979B97D2-0F97-437F-8686-ABD1B910F38F}" srcOrd="17" destOrd="0" presId="urn:microsoft.com/office/officeart/2008/layout/PictureStrips"/>
    <dgm:cxn modelId="{D900DB38-E777-4174-9FA7-6E86CC01EC2C}" type="presParOf" srcId="{9E029134-162C-442E-A062-F55ADB999C33}" destId="{0216C3D0-FCC6-4B0C-AA10-7E78E85A1DE2}" srcOrd="18" destOrd="0" presId="urn:microsoft.com/office/officeart/2008/layout/PictureStrips"/>
    <dgm:cxn modelId="{FED881BA-5658-4124-A694-8C7AE2AB12E4}" type="presParOf" srcId="{0216C3D0-FCC6-4B0C-AA10-7E78E85A1DE2}" destId="{22C56DC3-2158-416C-A2CA-0A41276F6E72}" srcOrd="0" destOrd="0" presId="urn:microsoft.com/office/officeart/2008/layout/PictureStrips"/>
    <dgm:cxn modelId="{24B244FF-E925-4268-8819-77DA15037FC4}"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8556" y="727056"/>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sz="1500" kern="1200" dirty="0" smtClean="0"/>
            <a:t>Co</a:t>
          </a:r>
          <a:r>
            <a:rPr lang="en-US" sz="1500" kern="1200" dirty="0" smtClean="0"/>
            <a:t>o</a:t>
          </a:r>
          <a:r>
            <a:rPr sz="1500" kern="1200" dirty="0" smtClean="0"/>
            <a:t>rdinati</a:t>
          </a:r>
          <a:r>
            <a:rPr lang="en-US" sz="1500" kern="1200" dirty="0" smtClean="0"/>
            <a:t>on of the electronic processes</a:t>
          </a:r>
          <a:endParaRPr lang="nl-BE" sz="1500" kern="1200" dirty="0"/>
        </a:p>
      </dsp:txBody>
      <dsp:txXfrm>
        <a:off x="108556" y="727056"/>
        <a:ext cx="2526744" cy="789607"/>
      </dsp:txXfrm>
    </dsp:sp>
    <dsp:sp modelId="{8B00EC11-24E0-4E0C-8101-DB576F31F9D2}">
      <dsp:nvSpPr>
        <dsp:cNvPr id="0" name=""/>
        <dsp:cNvSpPr/>
      </dsp:nvSpPr>
      <dsp:spPr>
        <a:xfrm>
          <a:off x="3275" y="613001"/>
          <a:ext cx="552725" cy="82908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4068" y="727056"/>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sz="1500" kern="1200" dirty="0" smtClean="0"/>
            <a:t>Portal </a:t>
          </a:r>
          <a:endParaRPr lang="nl-BE" sz="1500" kern="1200" dirty="0"/>
        </a:p>
      </dsp:txBody>
      <dsp:txXfrm>
        <a:off x="2904068" y="727056"/>
        <a:ext cx="2526744" cy="789607"/>
      </dsp:txXfrm>
    </dsp:sp>
    <dsp:sp modelId="{17BB8C5E-ACC5-4AEA-AC3B-15C53CC548C0}">
      <dsp:nvSpPr>
        <dsp:cNvPr id="0" name=""/>
        <dsp:cNvSpPr/>
      </dsp:nvSpPr>
      <dsp:spPr>
        <a:xfrm>
          <a:off x="2798787" y="613001"/>
          <a:ext cx="552725" cy="829087"/>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9579" y="727056"/>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Integrated user and access management system</a:t>
          </a:r>
          <a:endParaRPr lang="nl-BE" sz="1500" kern="1200" dirty="0"/>
        </a:p>
      </dsp:txBody>
      <dsp:txXfrm>
        <a:off x="5699579" y="727056"/>
        <a:ext cx="2526744" cy="789607"/>
      </dsp:txXfrm>
    </dsp:sp>
    <dsp:sp modelId="{DEDE190B-7605-44A7-B19B-482157C4ED09}">
      <dsp:nvSpPr>
        <dsp:cNvPr id="0" name=""/>
        <dsp:cNvSpPr/>
      </dsp:nvSpPr>
      <dsp:spPr>
        <a:xfrm>
          <a:off x="5594298" y="613001"/>
          <a:ext cx="552725" cy="82908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8556" y="1721084"/>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Management of </a:t>
          </a:r>
          <a:r>
            <a:rPr sz="1500" kern="1200" dirty="0" smtClean="0"/>
            <a:t>loggings</a:t>
          </a:r>
          <a:endParaRPr lang="nl-BE" sz="1500" kern="1200" dirty="0"/>
        </a:p>
      </dsp:txBody>
      <dsp:txXfrm>
        <a:off x="108556" y="1721084"/>
        <a:ext cx="2526744" cy="789607"/>
      </dsp:txXfrm>
    </dsp:sp>
    <dsp:sp modelId="{F94043AE-FBAE-4418-8D10-10B1481C95AF}">
      <dsp:nvSpPr>
        <dsp:cNvPr id="0" name=""/>
        <dsp:cNvSpPr/>
      </dsp:nvSpPr>
      <dsp:spPr>
        <a:xfrm>
          <a:off x="3275" y="1607029"/>
          <a:ext cx="552725" cy="829087"/>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4068" y="1721084"/>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sz="1500" kern="1200" dirty="0" smtClean="0"/>
            <a:t>System </a:t>
          </a:r>
          <a:r>
            <a:rPr lang="en-US" sz="1500" kern="1200" dirty="0" smtClean="0"/>
            <a:t>for</a:t>
          </a:r>
          <a:r>
            <a:rPr sz="1500" kern="1200" dirty="0" smtClean="0"/>
            <a:t> </a:t>
          </a:r>
          <a:r>
            <a:rPr sz="1500" kern="1200" dirty="0"/>
            <a:t>end-to-end </a:t>
          </a:r>
          <a:r>
            <a:rPr lang="en-US" sz="1500" kern="1200" dirty="0" smtClean="0"/>
            <a:t>encryption</a:t>
          </a:r>
          <a:endParaRPr lang="nl-BE" sz="1500" kern="1200" dirty="0"/>
        </a:p>
      </dsp:txBody>
      <dsp:txXfrm>
        <a:off x="2904068" y="1721084"/>
        <a:ext cx="2526744" cy="789607"/>
      </dsp:txXfrm>
    </dsp:sp>
    <dsp:sp modelId="{1D377189-38FA-44FB-9886-A25D865375A4}">
      <dsp:nvSpPr>
        <dsp:cNvPr id="0" name=""/>
        <dsp:cNvSpPr/>
      </dsp:nvSpPr>
      <dsp:spPr>
        <a:xfrm>
          <a:off x="2798787" y="1607029"/>
          <a:ext cx="552725" cy="82908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9579" y="1721084"/>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lang="fr-BE" sz="1500" kern="1200" dirty="0" smtClean="0">
              <a:solidFill>
                <a:srgbClr val="3E6E5A"/>
              </a:solidFill>
            </a:rPr>
            <a:t>eHealth</a:t>
          </a:r>
          <a:r>
            <a:rPr sz="1500" kern="1200" dirty="0"/>
            <a:t>Box</a:t>
          </a:r>
          <a:endParaRPr lang="nl-BE" sz="1500" kern="1200" dirty="0"/>
        </a:p>
      </dsp:txBody>
      <dsp:txXfrm>
        <a:off x="5699579" y="1721084"/>
        <a:ext cx="2526744" cy="789607"/>
      </dsp:txXfrm>
    </dsp:sp>
    <dsp:sp modelId="{82E38FB2-A96C-4D7A-A866-6D7BE57189A0}">
      <dsp:nvSpPr>
        <dsp:cNvPr id="0" name=""/>
        <dsp:cNvSpPr/>
      </dsp:nvSpPr>
      <dsp:spPr>
        <a:xfrm>
          <a:off x="5594298" y="1607029"/>
          <a:ext cx="552725" cy="829087"/>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8556" y="2715112"/>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sz="1500" kern="1200"/>
            <a:t>Timestamping</a:t>
          </a:r>
          <a:endParaRPr lang="nl-BE" sz="1500" kern="1200"/>
        </a:p>
      </dsp:txBody>
      <dsp:txXfrm>
        <a:off x="108556" y="2715112"/>
        <a:ext cx="2526744" cy="789607"/>
      </dsp:txXfrm>
    </dsp:sp>
    <dsp:sp modelId="{A9E14B50-194E-4A93-B9D9-20BB56D81973}">
      <dsp:nvSpPr>
        <dsp:cNvPr id="0" name=""/>
        <dsp:cNvSpPr/>
      </dsp:nvSpPr>
      <dsp:spPr>
        <a:xfrm>
          <a:off x="3275" y="2601058"/>
          <a:ext cx="552725" cy="82908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4068" y="2715112"/>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sz="1500" kern="1200" dirty="0" smtClean="0"/>
            <a:t>Coding </a:t>
          </a:r>
          <a:r>
            <a:rPr lang="en-US" sz="1500" kern="1200" dirty="0" smtClean="0"/>
            <a:t>and</a:t>
          </a:r>
          <a:r>
            <a:rPr sz="1500" kern="1200" dirty="0" smtClean="0"/>
            <a:t> </a:t>
          </a:r>
          <a:r>
            <a:rPr sz="1500" kern="1200" dirty="0" err="1" smtClean="0"/>
            <a:t>anon</a:t>
          </a:r>
          <a:r>
            <a:rPr lang="en-US" sz="1500" kern="1200" dirty="0" err="1" smtClean="0"/>
            <a:t>y</a:t>
          </a:r>
          <a:r>
            <a:rPr sz="1500" kern="1200" dirty="0" err="1" smtClean="0"/>
            <a:t>mising</a:t>
          </a:r>
          <a:endParaRPr lang="nl-BE" sz="1500" kern="1200" dirty="0"/>
        </a:p>
      </dsp:txBody>
      <dsp:txXfrm>
        <a:off x="2904068" y="2715112"/>
        <a:ext cx="2526744" cy="789607"/>
      </dsp:txXfrm>
    </dsp:sp>
    <dsp:sp modelId="{70C2EA1E-D7DB-4E74-806D-4590DBE781A3}">
      <dsp:nvSpPr>
        <dsp:cNvPr id="0" name=""/>
        <dsp:cNvSpPr/>
      </dsp:nvSpPr>
      <dsp:spPr>
        <a:xfrm>
          <a:off x="2798787" y="2601058"/>
          <a:ext cx="552725" cy="829087"/>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9579" y="2715112"/>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Consultation of National register and CBSS registers</a:t>
          </a:r>
          <a:endParaRPr lang="nl-BE" sz="1500" kern="1200" dirty="0"/>
        </a:p>
      </dsp:txBody>
      <dsp:txXfrm>
        <a:off x="5699579" y="2715112"/>
        <a:ext cx="2526744" cy="789607"/>
      </dsp:txXfrm>
    </dsp:sp>
    <dsp:sp modelId="{139FD9EA-3509-4D4C-98D4-BC741BA871D8}">
      <dsp:nvSpPr>
        <dsp:cNvPr id="0" name=""/>
        <dsp:cNvSpPr/>
      </dsp:nvSpPr>
      <dsp:spPr>
        <a:xfrm>
          <a:off x="5594298" y="2601058"/>
          <a:ext cx="552725" cy="829087"/>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4068" y="3709140"/>
          <a:ext cx="2526744" cy="78960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4828"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Reference directories</a:t>
          </a:r>
          <a:r>
            <a:rPr sz="1500" kern="1200" dirty="0" smtClean="0"/>
            <a:t> (</a:t>
          </a:r>
          <a:r>
            <a:rPr lang="nl-BE" sz="1500" kern="1200" dirty="0" smtClean="0"/>
            <a:t>hub-</a:t>
          </a:r>
          <a:r>
            <a:rPr sz="1500" kern="1200" dirty="0" err="1" smtClean="0"/>
            <a:t>metahub</a:t>
          </a:r>
          <a:r>
            <a:rPr lang="nl-BE" sz="1500" kern="1200" dirty="0" smtClean="0"/>
            <a:t> system</a:t>
          </a:r>
          <a:r>
            <a:rPr sz="1500" kern="1200" dirty="0" smtClean="0"/>
            <a:t>)</a:t>
          </a:r>
          <a:endParaRPr lang="nl-BE" sz="1500" kern="1200" dirty="0"/>
        </a:p>
      </dsp:txBody>
      <dsp:txXfrm>
        <a:off x="2904068" y="3709140"/>
        <a:ext cx="2526744" cy="789607"/>
      </dsp:txXfrm>
    </dsp:sp>
    <dsp:sp modelId="{763F0339-AF8A-4C55-81EF-EEBFD25A8379}">
      <dsp:nvSpPr>
        <dsp:cNvPr id="0" name=""/>
        <dsp:cNvSpPr/>
      </dsp:nvSpPr>
      <dsp:spPr>
        <a:xfrm>
          <a:off x="2798787" y="3595086"/>
          <a:ext cx="552725" cy="829087"/>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03A29A6-86A1-4C77-B3EB-5344DDC64EE2}" type="datetimeFigureOut">
              <a:rPr lang="en-US" smtClean="0"/>
              <a:t>3/26/2019</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A468987-2D7B-428C-91AE-04CA5E9407F3}" type="slidenum">
              <a:rPr lang="en-US" smtClean="0"/>
              <a:t>‹#›</a:t>
            </a:fld>
            <a:endParaRPr lang="en-US"/>
          </a:p>
        </p:txBody>
      </p:sp>
    </p:spTree>
    <p:extLst>
      <p:ext uri="{BB962C8B-B14F-4D97-AF65-F5344CB8AC3E}">
        <p14:creationId xmlns:p14="http://schemas.microsoft.com/office/powerpoint/2010/main" val="387124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7472D4DB-24C3-43B8-8E4A-324AA65BA7B2}" type="datetimeFigureOut">
              <a:rPr lang="en-US"/>
              <a:pPr>
                <a:defRPr/>
              </a:pPr>
              <a:t>3/26/2019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B9A4C6B6-9186-44B6-AEB1-8528D7C6E6ED}" type="slidenum">
              <a:rPr lang="en-US"/>
              <a:pPr>
                <a:defRPr/>
              </a:pPr>
              <a:t>‹#›</a:t>
            </a:fld>
            <a:endParaRPr lang="en-US"/>
          </a:p>
        </p:txBody>
      </p:sp>
    </p:spTree>
    <p:extLst>
      <p:ext uri="{BB962C8B-B14F-4D97-AF65-F5344CB8AC3E}">
        <p14:creationId xmlns:p14="http://schemas.microsoft.com/office/powerpoint/2010/main" val="960839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15825" y="10235123"/>
            <a:ext cx="2920483"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8395028-FA5B-420C-9F9B-AF639738EEFF}" type="slidenum">
              <a:rPr lang="nl-NL" altLang="en-US" sz="1200">
                <a:solidFill>
                  <a:srgbClr val="000000"/>
                </a:solidFill>
              </a:rPr>
              <a:pPr algn="r" eaLnBrk="1" hangingPunct="1"/>
              <a:t>16</a:t>
            </a:fld>
            <a:endParaRPr lang="nl-BE" altLang="en-US" sz="1200">
              <a:solidFill>
                <a:srgbClr val="000000"/>
              </a:solidFill>
            </a:endParaRPr>
          </a:p>
        </p:txBody>
      </p:sp>
      <p:sp>
        <p:nvSpPr>
          <p:cNvPr id="113667" name="Rectangle 7"/>
          <p:cNvSpPr txBox="1">
            <a:spLocks noGrp="1" noChangeArrowheads="1"/>
          </p:cNvSpPr>
          <p:nvPr/>
        </p:nvSpPr>
        <p:spPr bwMode="auto">
          <a:xfrm>
            <a:off x="3815825" y="10235123"/>
            <a:ext cx="2920483" cy="5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6DC74C9-80E9-4EF6-A9FE-91848821F12B}" type="slidenum">
              <a:rPr lang="nl-NL" altLang="en-US" sz="1200">
                <a:solidFill>
                  <a:srgbClr val="000000"/>
                </a:solidFill>
              </a:rPr>
              <a:pPr algn="r" eaLnBrk="1" hangingPunct="1"/>
              <a:t>16</a:t>
            </a:fld>
            <a:endParaRPr lang="nl-BE" altLang="en-US" sz="1200">
              <a:solidFill>
                <a:srgbClr val="000000"/>
              </a:solidFill>
            </a:endParaRPr>
          </a:p>
        </p:txBody>
      </p:sp>
      <p:sp>
        <p:nvSpPr>
          <p:cNvPr id="11366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214609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2367B8A-CFDC-4105-B606-24023D74A009}" type="slidenum">
              <a:rPr lang="en-US" altLang="en-US" smtClean="0">
                <a:latin typeface="Calibri" pitchFamily="34" charset="0"/>
              </a:rPr>
              <a:pPr fontAlgn="base">
                <a:spcBef>
                  <a:spcPct val="0"/>
                </a:spcBef>
                <a:spcAft>
                  <a:spcPct val="0"/>
                </a:spcAft>
                <a:defRPr/>
              </a:pPr>
              <a:t>17</a:t>
            </a:fld>
            <a:endParaRPr lang="nl-BE" altLang="en-US" smtClean="0">
              <a:latin typeface="Calibri" pitchFamily="34" charset="0"/>
            </a:endParaRPr>
          </a:p>
        </p:txBody>
      </p:sp>
    </p:spTree>
    <p:extLst>
      <p:ext uri="{BB962C8B-B14F-4D97-AF65-F5344CB8AC3E}">
        <p14:creationId xmlns:p14="http://schemas.microsoft.com/office/powerpoint/2010/main" val="316844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57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65CCB4C-0FCA-4FE5-A92A-FA064BABBF91}" type="slidenum">
              <a:rPr lang="en-US" altLang="en-US" smtClean="0">
                <a:latin typeface="Calibri" pitchFamily="34" charset="0"/>
              </a:rPr>
              <a:pPr fontAlgn="base">
                <a:spcBef>
                  <a:spcPct val="0"/>
                </a:spcBef>
                <a:spcAft>
                  <a:spcPct val="0"/>
                </a:spcAft>
                <a:defRPr/>
              </a:pPr>
              <a:t>18</a:t>
            </a:fld>
            <a:endParaRPr lang="nl-BE" altLang="en-US" smtClean="0">
              <a:latin typeface="Calibri" pitchFamily="34" charset="0"/>
            </a:endParaRPr>
          </a:p>
        </p:txBody>
      </p:sp>
    </p:spTree>
    <p:extLst>
      <p:ext uri="{BB962C8B-B14F-4D97-AF65-F5344CB8AC3E}">
        <p14:creationId xmlns:p14="http://schemas.microsoft.com/office/powerpoint/2010/main" val="3901922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54</a:t>
            </a:fld>
            <a:endParaRPr lang="fr-BE"/>
          </a:p>
        </p:txBody>
      </p:sp>
    </p:spTree>
    <p:extLst>
      <p:ext uri="{BB962C8B-B14F-4D97-AF65-F5344CB8AC3E}">
        <p14:creationId xmlns:p14="http://schemas.microsoft.com/office/powerpoint/2010/main" val="4169922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3C08EE-84E3-4782-B8A2-D8CC26958B56}" type="slidenum">
              <a:rPr lang="nl-NL" altLang="nl-BE"/>
              <a:pPr>
                <a:spcBef>
                  <a:spcPct val="0"/>
                </a:spcBef>
              </a:pPr>
              <a:t>58</a:t>
            </a:fld>
            <a:endParaRPr lang="nl-NL" altLang="nl-BE"/>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nl-BE" smtClean="0">
              <a:latin typeface="Arial" panose="020B0604020202020204" pitchFamily="34" charset="0"/>
            </a:endParaRPr>
          </a:p>
        </p:txBody>
      </p:sp>
    </p:spTree>
    <p:extLst>
      <p:ext uri="{BB962C8B-B14F-4D97-AF65-F5344CB8AC3E}">
        <p14:creationId xmlns:p14="http://schemas.microsoft.com/office/powerpoint/2010/main" val="1040296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6792"/>
            <a:ext cx="77724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371600" y="299695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476250"/>
            <a:ext cx="309721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789" r="83862" b="92911"/>
          <a:stretch/>
        </p:blipFill>
        <p:spPr>
          <a:xfrm>
            <a:off x="4751735" y="199369"/>
            <a:ext cx="4320480" cy="1264966"/>
          </a:xfrm>
          <a:prstGeom prst="rect">
            <a:avLst/>
          </a:prstGeom>
        </p:spPr>
      </p:pic>
      <p:grpSp>
        <p:nvGrpSpPr>
          <p:cNvPr id="9" name="Group 9"/>
          <p:cNvGrpSpPr>
            <a:grpSpLocks/>
          </p:cNvGrpSpPr>
          <p:nvPr userDrawn="1"/>
        </p:nvGrpSpPr>
        <p:grpSpPr bwMode="auto">
          <a:xfrm>
            <a:off x="5271765" y="3868593"/>
            <a:ext cx="3548707" cy="2800767"/>
            <a:chOff x="4407024" y="1916832"/>
            <a:chExt cx="4269432" cy="2801185"/>
          </a:xfrm>
        </p:grpSpPr>
        <p:pic>
          <p:nvPicPr>
            <p:cNvPr id="10"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endParaRPr lang="en-US" sz="1600" dirty="0" smtClean="0">
                <a:solidFill>
                  <a:srgbClr val="0D0D0D"/>
                </a:solidFill>
              </a:endParaRP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https://www.ksz.fgov.be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grpSp>
    </p:spTree>
    <p:extLst>
      <p:ext uri="{BB962C8B-B14F-4D97-AF65-F5344CB8AC3E}">
        <p14:creationId xmlns:p14="http://schemas.microsoft.com/office/powerpoint/2010/main" val="1779461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188640"/>
            <a:ext cx="8229600" cy="922114"/>
          </a:xfrm>
          <a:prstGeom prst="rect">
            <a:avLst/>
          </a:prstGeom>
        </p:spPr>
        <p:txBody>
          <a:bodyPr rtlCol="0">
            <a:normAutofit/>
          </a:bodyPr>
          <a:lstStyle>
            <a:lvl1pPr algn="ctr" defTabSz="914400" rtl="0" eaLnBrk="1" latinLnBrk="0" hangingPunct="1">
              <a:spcBef>
                <a:spcPct val="0"/>
              </a:spcBef>
              <a:buNone/>
              <a:defRPr lang="en-GB"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8" name="Text Placeholder 2"/>
          <p:cNvSpPr>
            <a:spLocks noGrp="1"/>
          </p:cNvSpPr>
          <p:nvPr>
            <p:ph idx="1"/>
          </p:nvPr>
        </p:nvSpPr>
        <p:spPr>
          <a:xfrm>
            <a:off x="457200" y="1196752"/>
            <a:ext cx="82296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1180931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2003110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2029081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430213" y="1662113"/>
            <a:ext cx="8283575" cy="2308225"/>
          </a:xfrm>
          <a:prstGeom prst="rect">
            <a:avLst/>
          </a:prstGeom>
          <a:noFill/>
          <a:ln w="9525">
            <a:solidFill>
              <a:srgbClr val="019CE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2357938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4398963" y="1597025"/>
            <a:ext cx="4268787"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endParaRPr lang="en-US" sz="1600" dirty="0" smtClean="0">
                <a:solidFill>
                  <a:srgbClr val="0D0D0D"/>
                </a:solidFill>
              </a:endParaRP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a:t>
              </a:r>
              <a:r>
                <a:rPr lang="en-US" sz="1600" dirty="0" smtClean="0">
                  <a:solidFill>
                    <a:srgbClr val="7F7F7F"/>
                  </a:solidFill>
                  <a:sym typeface="Arial" charset="0"/>
                </a:rPr>
                <a:t>://www.ksz.fgov.be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a:t>
              </a:r>
              <a:r>
                <a:rPr lang="en-US" sz="1600" dirty="0" smtClean="0">
                  <a:solidFill>
                    <a:srgbClr val="7F7F7F"/>
                  </a:solidFill>
                  <a:sym typeface="Arial" charset="0"/>
                </a:rPr>
                <a:t>www.socialsecurity.be</a:t>
              </a:r>
              <a:endParaRPr lang="en-US" sz="1600" dirty="0" smtClean="0">
                <a:solidFill>
                  <a:srgbClr val="7F7F7F"/>
                </a:solidFill>
                <a:sym typeface="Arial" charset="0"/>
              </a:endParaRP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7226" y="908720"/>
            <a:ext cx="417646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17292372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196394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6792"/>
            <a:ext cx="77724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371600" y="299695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6911975" y="6453188"/>
            <a:ext cx="21336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476250"/>
            <a:ext cx="309721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789" r="83862" b="92911"/>
          <a:stretch/>
        </p:blipFill>
        <p:spPr>
          <a:xfrm>
            <a:off x="4823520" y="199258"/>
            <a:ext cx="4320480" cy="1264966"/>
          </a:xfrm>
          <a:prstGeom prst="rect">
            <a:avLst/>
          </a:prstGeom>
        </p:spPr>
      </p:pic>
    </p:spTree>
    <p:extLst>
      <p:ext uri="{BB962C8B-B14F-4D97-AF65-F5344CB8AC3E}">
        <p14:creationId xmlns:p14="http://schemas.microsoft.com/office/powerpoint/2010/main" val="2864268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457200" y="1196752"/>
            <a:ext cx="82296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233683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3091969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241455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457200" y="1196752"/>
            <a:ext cx="82296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155389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430213" y="1662113"/>
            <a:ext cx="8283575" cy="2308225"/>
          </a:xfrm>
          <a:prstGeom prst="rect">
            <a:avLst/>
          </a:prstGeom>
          <a:noFill/>
          <a:ln w="9525">
            <a:solidFill>
              <a:srgbClr val="019CE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2952348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4398963" y="1597025"/>
            <a:ext cx="4268787"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endParaRPr lang="en-US" sz="1600" dirty="0" smtClean="0">
                <a:solidFill>
                  <a:srgbClr val="0D0D0D"/>
                </a:solidFill>
              </a:endParaRP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https://www.ksz.fgov.be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7226" y="908720"/>
            <a:ext cx="417646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326142414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6678613"/>
            <a:ext cx="9144000" cy="179387"/>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77250" y="6237288"/>
            <a:ext cx="40163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038975" y="6275388"/>
            <a:ext cx="2133600" cy="365125"/>
          </a:xfrm>
        </p:spPr>
        <p:txBody>
          <a:bodyPr/>
          <a:lstStyle>
            <a:lvl1pPr>
              <a:defRPr/>
            </a:lvl1pPr>
          </a:lstStyle>
          <a:p>
            <a:pPr>
              <a:defRPr/>
            </a:pPr>
            <a:fld id="{5CA4004C-27EF-4568-8B56-98A8DEBD67C2}" type="slidenum">
              <a:rPr lang="en-US"/>
              <a:pPr>
                <a:defRPr/>
              </a:pPr>
              <a:t>‹#›</a:t>
            </a:fld>
            <a:endParaRPr lang="en-US"/>
          </a:p>
        </p:txBody>
      </p:sp>
    </p:spTree>
    <p:extLst>
      <p:ext uri="{BB962C8B-B14F-4D97-AF65-F5344CB8AC3E}">
        <p14:creationId xmlns:p14="http://schemas.microsoft.com/office/powerpoint/2010/main" val="205536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945876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114732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1164734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430213" y="1662113"/>
            <a:ext cx="8283575" cy="2308225"/>
          </a:xfrm>
          <a:prstGeom prst="rect">
            <a:avLst/>
          </a:prstGeom>
          <a:noFill/>
          <a:ln w="9525">
            <a:solidFill>
              <a:srgbClr val="019CE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292450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4398963" y="1597025"/>
            <a:ext cx="4268787"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endParaRPr lang="en-US" sz="1600" dirty="0" smtClean="0">
                <a:solidFill>
                  <a:srgbClr val="0D0D0D"/>
                </a:solidFill>
              </a:endParaRP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a:t>
              </a:r>
              <a:r>
                <a:rPr lang="en-US" sz="1600" dirty="0" smtClean="0">
                  <a:solidFill>
                    <a:srgbClr val="7F7F7F"/>
                  </a:solidFill>
                  <a:sym typeface="Arial" charset="0"/>
                </a:rPr>
                <a:t>://www.ksz.fgov.be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a:t>
              </a:r>
              <a:r>
                <a:rPr lang="en-US" sz="1600" dirty="0" smtClean="0">
                  <a:solidFill>
                    <a:srgbClr val="7F7F7F"/>
                  </a:solidFill>
                  <a:sym typeface="Arial" charset="0"/>
                </a:rPr>
                <a:t>www.socialsecurity.be</a:t>
              </a:r>
              <a:endParaRPr lang="en-US" sz="1600" dirty="0" smtClean="0">
                <a:solidFill>
                  <a:srgbClr val="7F7F7F"/>
                </a:solidFill>
                <a:sym typeface="Arial" charset="0"/>
              </a:endParaRP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7226" y="908720"/>
            <a:ext cx="417646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14356969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835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878987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6792"/>
            <a:ext cx="77724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371600" y="299695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6911975" y="6453188"/>
            <a:ext cx="21336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476250"/>
            <a:ext cx="309721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789" r="83862" b="92911"/>
          <a:stretch/>
        </p:blipFill>
        <p:spPr>
          <a:xfrm>
            <a:off x="4823520" y="199258"/>
            <a:ext cx="4320480" cy="1264966"/>
          </a:xfrm>
          <a:prstGeom prst="rect">
            <a:avLst/>
          </a:prstGeom>
        </p:spPr>
      </p:pic>
    </p:spTree>
    <p:extLst>
      <p:ext uri="{BB962C8B-B14F-4D97-AF65-F5344CB8AC3E}">
        <p14:creationId xmlns:p14="http://schemas.microsoft.com/office/powerpoint/2010/main" val="204183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8.jpeg"/><Relationship Id="rId5" Type="http://schemas.openxmlformats.org/officeDocument/2006/relationships/slideLayout" Target="../slideLayouts/slideLayout20.xml"/><Relationship Id="rId10" Type="http://schemas.openxmlformats.org/officeDocument/2006/relationships/image" Target="../media/image1.jpeg"/><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6"/>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343900" y="6489700"/>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468313" y="6678613"/>
            <a:ext cx="7559675" cy="179387"/>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8343900" y="6489700"/>
            <a:ext cx="750888"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6"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9" name="TextBox 7"/>
          <p:cNvSpPr txBox="1">
            <a:spLocks noChangeArrowheads="1"/>
          </p:cNvSpPr>
          <p:nvPr userDrawn="1"/>
        </p:nvSpPr>
        <p:spPr bwMode="auto">
          <a:xfrm>
            <a:off x="468313" y="6678613"/>
            <a:ext cx="7559675" cy="179387"/>
          </a:xfrm>
          <a:prstGeom prst="rect">
            <a:avLst/>
          </a:prstGeom>
          <a:solidFill>
            <a:srgbClr val="C00000"/>
          </a:solid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8343900" y="6489700"/>
            <a:ext cx="750888"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pic>
        <p:nvPicPr>
          <p:cNvPr id="7" name="Picture 6"/>
          <p:cNvPicPr>
            <a:picLocks noChangeAspect="1"/>
          </p:cNvPicPr>
          <p:nvPr userDrawn="1"/>
        </p:nvPicPr>
        <p:blipFill rotWithShape="1">
          <a:blip r:embed="rId9" cstate="print">
            <a:extLst>
              <a:ext uri="{28A0092B-C50C-407E-A947-70E740481C1C}">
                <a14:useLocalDpi xmlns:a14="http://schemas.microsoft.com/office/drawing/2010/main" val="0"/>
              </a:ext>
            </a:extLst>
          </a:blip>
          <a:srcRect l="1248" t="1608" r="83862" b="92911"/>
          <a:stretch/>
        </p:blipFill>
        <p:spPr>
          <a:xfrm>
            <a:off x="8111522" y="6565372"/>
            <a:ext cx="774402" cy="213779"/>
          </a:xfrm>
          <a:prstGeom prst="rect">
            <a:avLst/>
          </a:prstGeom>
        </p:spPr>
      </p:pic>
    </p:spTree>
    <p:extLst>
      <p:ext uri="{BB962C8B-B14F-4D97-AF65-F5344CB8AC3E}">
        <p14:creationId xmlns:p14="http://schemas.microsoft.com/office/powerpoint/2010/main" val="1919623232"/>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5" r:id="rId7"/>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pic>
        <p:nvPicPr>
          <p:cNvPr id="1028" name="Picture 6"/>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356247" y="6494463"/>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1115616" y="6669360"/>
            <a:ext cx="6911683" cy="188641"/>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8343900" y="6489700"/>
            <a:ext cx="750888"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78" t="856" r="84797" b="92911"/>
          <a:stretch/>
        </p:blipFill>
        <p:spPr>
          <a:xfrm>
            <a:off x="24276" y="6486539"/>
            <a:ext cx="1080120" cy="360040"/>
          </a:xfrm>
          <a:prstGeom prst="rect">
            <a:avLst/>
          </a:prstGeom>
        </p:spPr>
      </p:pic>
    </p:spTree>
    <p:extLst>
      <p:ext uri="{BB962C8B-B14F-4D97-AF65-F5344CB8AC3E}">
        <p14:creationId xmlns:p14="http://schemas.microsoft.com/office/powerpoint/2010/main" val="2062554503"/>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hyperlink" Target="https://ksz.fgov.be/nl/gegevensbescherming/informatieveiligheidsbeleid" TargetMode="External"/><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hyperlink" Target="https://www.ksz-bcss.fgov.be/nl/gegevensbescherming/praktisch/algemene-verordening-gegevensbescherming" TargetMode="External"/><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7.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17.xml"/><Relationship Id="rId4" Type="http://schemas.openxmlformats.org/officeDocument/2006/relationships/image" Target="../media/image44.emf"/></Relationships>
</file>

<file path=ppt/slides/_rels/slide5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17.xml"/><Relationship Id="rId4" Type="http://schemas.openxmlformats.org/officeDocument/2006/relationships/image" Target="../media/image44.emf"/></Relationships>
</file>

<file path=ppt/slides/_rels/slide5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image" Target="../media/image56.emf"/><Relationship Id="rId18" Type="http://schemas.openxmlformats.org/officeDocument/2006/relationships/image" Target="../media/image61.emf"/><Relationship Id="rId26" Type="http://schemas.openxmlformats.org/officeDocument/2006/relationships/image" Target="../media/image69.emf"/><Relationship Id="rId3" Type="http://schemas.openxmlformats.org/officeDocument/2006/relationships/image" Target="../media/image46.emf"/><Relationship Id="rId21" Type="http://schemas.openxmlformats.org/officeDocument/2006/relationships/image" Target="../media/image64.emf"/><Relationship Id="rId7" Type="http://schemas.openxmlformats.org/officeDocument/2006/relationships/image" Target="../media/image50.emf"/><Relationship Id="rId12" Type="http://schemas.openxmlformats.org/officeDocument/2006/relationships/image" Target="../media/image55.emf"/><Relationship Id="rId17" Type="http://schemas.openxmlformats.org/officeDocument/2006/relationships/image" Target="../media/image60.emf"/><Relationship Id="rId25" Type="http://schemas.openxmlformats.org/officeDocument/2006/relationships/image" Target="../media/image68.emf"/><Relationship Id="rId2" Type="http://schemas.openxmlformats.org/officeDocument/2006/relationships/notesSlide" Target="../notesSlides/notesSlide5.xml"/><Relationship Id="rId16" Type="http://schemas.openxmlformats.org/officeDocument/2006/relationships/image" Target="../media/image59.emf"/><Relationship Id="rId20" Type="http://schemas.openxmlformats.org/officeDocument/2006/relationships/image" Target="../media/image63.emf"/><Relationship Id="rId1" Type="http://schemas.openxmlformats.org/officeDocument/2006/relationships/slideLayout" Target="../slideLayouts/slideLayout17.xml"/><Relationship Id="rId6" Type="http://schemas.openxmlformats.org/officeDocument/2006/relationships/image" Target="../media/image49.emf"/><Relationship Id="rId11" Type="http://schemas.openxmlformats.org/officeDocument/2006/relationships/image" Target="../media/image54.emf"/><Relationship Id="rId24" Type="http://schemas.openxmlformats.org/officeDocument/2006/relationships/image" Target="../media/image67.emf"/><Relationship Id="rId5" Type="http://schemas.openxmlformats.org/officeDocument/2006/relationships/image" Target="../media/image48.emf"/><Relationship Id="rId15" Type="http://schemas.openxmlformats.org/officeDocument/2006/relationships/image" Target="../media/image58.png"/><Relationship Id="rId23" Type="http://schemas.openxmlformats.org/officeDocument/2006/relationships/image" Target="../media/image66.emf"/><Relationship Id="rId28" Type="http://schemas.openxmlformats.org/officeDocument/2006/relationships/image" Target="../media/image71.png"/><Relationship Id="rId10" Type="http://schemas.openxmlformats.org/officeDocument/2006/relationships/image" Target="../media/image53.emf"/><Relationship Id="rId19" Type="http://schemas.openxmlformats.org/officeDocument/2006/relationships/image" Target="../media/image62.emf"/><Relationship Id="rId4" Type="http://schemas.openxmlformats.org/officeDocument/2006/relationships/image" Target="../media/image47.emf"/><Relationship Id="rId9" Type="http://schemas.openxmlformats.org/officeDocument/2006/relationships/image" Target="../media/image52.emf"/><Relationship Id="rId14" Type="http://schemas.openxmlformats.org/officeDocument/2006/relationships/image" Target="../media/image57.emf"/><Relationship Id="rId22" Type="http://schemas.openxmlformats.org/officeDocument/2006/relationships/image" Target="../media/image65.emf"/><Relationship Id="rId27" Type="http://schemas.openxmlformats.org/officeDocument/2006/relationships/image" Target="../media/image70.emf"/></Relationships>
</file>

<file path=ppt/slides/_rels/slide5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3568" y="2564904"/>
            <a:ext cx="7772400" cy="1470025"/>
          </a:xfrm>
        </p:spPr>
        <p:txBody>
          <a:bodyPr/>
          <a:lstStyle/>
          <a:p>
            <a:pPr eaLnBrk="1" hangingPunct="1"/>
            <a:r>
              <a:rPr lang="en-US" altLang="en-US" sz="3200" dirty="0"/>
              <a:t>A practice testimony </a:t>
            </a:r>
            <a:r>
              <a:rPr lang="en-US" altLang="en-US" sz="3200" dirty="0" smtClean="0"/>
              <a:t>on the </a:t>
            </a:r>
            <a:r>
              <a:rPr lang="en-US" altLang="en-US" sz="3200" dirty="0"/>
              <a:t>implementation </a:t>
            </a:r>
            <a:r>
              <a:rPr lang="en-US" altLang="en-US" sz="3200" dirty="0" smtClean="0"/>
              <a:t>of information </a:t>
            </a:r>
            <a:r>
              <a:rPr lang="en-US" altLang="en-US" sz="3200" dirty="0"/>
              <a:t>security and </a:t>
            </a:r>
            <a:r>
              <a:rPr lang="en-US" altLang="en-US" sz="3200" dirty="0" smtClean="0"/>
              <a:t>data </a:t>
            </a:r>
            <a:r>
              <a:rPr lang="en-US" altLang="en-US" sz="3200" dirty="0"/>
              <a:t>protection at </a:t>
            </a:r>
            <a:r>
              <a:rPr lang="en-US" altLang="en-US" sz="3200" dirty="0" smtClean="0"/>
              <a:t>the Crossroads </a:t>
            </a:r>
            <a:r>
              <a:rPr lang="en-US" altLang="en-US" sz="3200" dirty="0"/>
              <a:t>Bank for Social </a:t>
            </a:r>
            <a:r>
              <a:rPr lang="en-US" altLang="en-US" sz="3200" dirty="0" smtClean="0"/>
              <a:t>Security</a:t>
            </a:r>
            <a:br>
              <a:rPr lang="en-US" altLang="en-US" sz="3200" dirty="0" smtClean="0"/>
            </a:br>
            <a:r>
              <a:rPr lang="en-US" altLang="en-US" sz="3200" dirty="0" smtClean="0"/>
              <a:t>and </a:t>
            </a:r>
            <a:r>
              <a:rPr lang="en-US" altLang="en-US" sz="3200" dirty="0"/>
              <a:t>the </a:t>
            </a:r>
            <a:r>
              <a:rPr lang="en-US" altLang="en-US" sz="3200" dirty="0">
                <a:solidFill>
                  <a:srgbClr val="087670"/>
                </a:solidFill>
              </a:rPr>
              <a:t>eHealth</a:t>
            </a:r>
            <a:r>
              <a:rPr lang="en-US" altLang="en-US" sz="3200" dirty="0"/>
              <a:t> platform</a:t>
            </a:r>
          </a:p>
        </p:txBody>
      </p:sp>
    </p:spTree>
    <p:extLst>
      <p:ext uri="{BB962C8B-B14F-4D97-AF65-F5344CB8AC3E}">
        <p14:creationId xmlns:p14="http://schemas.microsoft.com/office/powerpoint/2010/main" val="872004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smtClean="0"/>
              <a:t>Context – CBSS</a:t>
            </a:r>
            <a:endParaRPr lang="en-US" dirty="0"/>
          </a:p>
        </p:txBody>
      </p:sp>
      <p:sp>
        <p:nvSpPr>
          <p:cNvPr id="3" name="Content Placeholder 2"/>
          <p:cNvSpPr>
            <a:spLocks noGrp="1"/>
          </p:cNvSpPr>
          <p:nvPr>
            <p:ph idx="1"/>
          </p:nvPr>
        </p:nvSpPr>
        <p:spPr/>
        <p:txBody>
          <a:bodyPr>
            <a:normAutofit lnSpcReduction="10000"/>
          </a:bodyPr>
          <a:lstStyle/>
          <a:p>
            <a:r>
              <a:rPr lang="en-GB" dirty="0"/>
              <a:t>R</a:t>
            </a:r>
            <a:r>
              <a:rPr lang="en-GB" dirty="0" smtClean="0"/>
              <a:t>eference directory</a:t>
            </a:r>
          </a:p>
          <a:p>
            <a:pPr lvl="1"/>
            <a:r>
              <a:rPr lang="en-GB" dirty="0" smtClean="0"/>
              <a:t>directory of available services/information</a:t>
            </a:r>
          </a:p>
          <a:p>
            <a:pPr lvl="2"/>
            <a:r>
              <a:rPr lang="en-GB" dirty="0" smtClean="0"/>
              <a:t>which information/services are available at any actor depending on the capacity in which a person/company is registered at each actor</a:t>
            </a:r>
          </a:p>
          <a:p>
            <a:pPr lvl="1"/>
            <a:r>
              <a:rPr lang="en-GB" dirty="0" smtClean="0"/>
              <a:t>directory of authorized users and applications</a:t>
            </a:r>
          </a:p>
          <a:p>
            <a:pPr lvl="2"/>
            <a:r>
              <a:rPr lang="en-GB" dirty="0" smtClean="0"/>
              <a:t>list of users and applications</a:t>
            </a:r>
          </a:p>
          <a:p>
            <a:pPr lvl="2"/>
            <a:r>
              <a:rPr lang="en-GB" dirty="0" smtClean="0"/>
              <a:t>definition of authentication means and rules</a:t>
            </a:r>
          </a:p>
          <a:p>
            <a:pPr lvl="2"/>
            <a:r>
              <a:rPr lang="en-GB" dirty="0" smtClean="0"/>
              <a:t>definition of authorization profiles: which kind of information/service can be accessed, in what situation and for what period of time depending on in which capacity the person/company is registered with the actor that accesses the information/service</a:t>
            </a:r>
          </a:p>
          <a:p>
            <a:pPr lvl="1"/>
            <a:r>
              <a:rPr lang="en-GB" dirty="0" smtClean="0"/>
              <a:t>directory of data subjects</a:t>
            </a:r>
          </a:p>
          <a:p>
            <a:pPr lvl="2"/>
            <a:r>
              <a:rPr lang="en-GB" dirty="0" smtClean="0"/>
              <a:t>which persons/companies have personal files at which actors for which periods of time, and in which capacity they are registered</a:t>
            </a:r>
          </a:p>
          <a:p>
            <a:pPr lvl="1"/>
            <a:r>
              <a:rPr lang="en-GB" dirty="0" smtClean="0"/>
              <a:t>subscription table</a:t>
            </a:r>
          </a:p>
          <a:p>
            <a:pPr lvl="2"/>
            <a:r>
              <a:rPr lang="en-GB" dirty="0" smtClean="0"/>
              <a:t>which users/applications want to automatically receive what information/services in which situations for which persons/companies in which capacity</a:t>
            </a:r>
          </a:p>
          <a:p>
            <a:endParaRPr lang="en-US" dirty="0"/>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10</a:t>
            </a:fld>
            <a:endParaRPr lang="en-GB" dirty="0"/>
          </a:p>
        </p:txBody>
      </p:sp>
    </p:spTree>
    <p:extLst>
      <p:ext uri="{BB962C8B-B14F-4D97-AF65-F5344CB8AC3E}">
        <p14:creationId xmlns:p14="http://schemas.microsoft.com/office/powerpoint/2010/main" val="2855206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dirty="0" smtClean="0"/>
              <a:t>Context – CBSS – advantages</a:t>
            </a:r>
            <a:endParaRPr lang="en-US" altLang="en-US" dirty="0" smtClean="0"/>
          </a:p>
        </p:txBody>
      </p:sp>
      <p:sp>
        <p:nvSpPr>
          <p:cNvPr id="3" name="Content Placeholder 2"/>
          <p:cNvSpPr>
            <a:spLocks noGrp="1"/>
          </p:cNvSpPr>
          <p:nvPr>
            <p:ph idx="1"/>
          </p:nvPr>
        </p:nvSpPr>
        <p:spPr>
          <a:xfrm>
            <a:off x="457200" y="1196752"/>
            <a:ext cx="8229600" cy="5472608"/>
          </a:xfrm>
        </p:spPr>
        <p:txBody>
          <a:bodyPr>
            <a:normAutofit fontScale="92500" lnSpcReduction="10000"/>
          </a:bodyPr>
          <a:lstStyle/>
          <a:p>
            <a:r>
              <a:rPr lang="en-GB" dirty="0"/>
              <a:t>G</a:t>
            </a:r>
            <a:r>
              <a:rPr lang="en-GB" dirty="0" smtClean="0"/>
              <a:t>ains in efficiency</a:t>
            </a:r>
          </a:p>
          <a:p>
            <a:pPr lvl="1"/>
            <a:r>
              <a:rPr lang="en-GB" dirty="0" smtClean="0"/>
              <a:t>in terms of cost: services are delivered at a lower total cost</a:t>
            </a:r>
          </a:p>
          <a:p>
            <a:pPr lvl="2"/>
            <a:r>
              <a:rPr lang="en-GB" dirty="0" smtClean="0"/>
              <a:t>according to a study of the Belgian Planning Bureau, rationalization of the information exchange processes between the employers and the social sector implies an annual saving of administrative costs of about 1,7 billion € a year for the companies</a:t>
            </a:r>
          </a:p>
          <a:p>
            <a:pPr lvl="1"/>
            <a:r>
              <a:rPr lang="en-GB" dirty="0" smtClean="0"/>
              <a:t>in terms of quantity: more services are delivered</a:t>
            </a:r>
          </a:p>
          <a:p>
            <a:pPr lvl="2"/>
            <a:r>
              <a:rPr lang="en-GB" dirty="0" smtClean="0"/>
              <a:t>services are available at any time, from anywhere and from several devices</a:t>
            </a:r>
          </a:p>
          <a:p>
            <a:pPr lvl="2"/>
            <a:r>
              <a:rPr lang="en-GB" dirty="0" smtClean="0"/>
              <a:t>services are delivered in an integrated way according to the logic of the customer</a:t>
            </a:r>
          </a:p>
          <a:p>
            <a:pPr lvl="1"/>
            <a:r>
              <a:rPr lang="en-GB" dirty="0" smtClean="0"/>
              <a:t>in terms of speed: the services are delivered in less time</a:t>
            </a:r>
          </a:p>
          <a:p>
            <a:r>
              <a:rPr lang="en-GB" dirty="0"/>
              <a:t>G</a:t>
            </a:r>
            <a:r>
              <a:rPr lang="en-GB" dirty="0" smtClean="0"/>
              <a:t>ains in effectiveness: better social protection</a:t>
            </a:r>
          </a:p>
          <a:p>
            <a:pPr lvl="1"/>
            <a:r>
              <a:rPr lang="en-GB" dirty="0" smtClean="0"/>
              <a:t>in terms of quality: same services at same total cost in same time, but to a higher quality standard</a:t>
            </a:r>
          </a:p>
          <a:p>
            <a:pPr lvl="1"/>
            <a:r>
              <a:rPr lang="en-GB" dirty="0" smtClean="0"/>
              <a:t>in terms of type of services: new types of services, e.g.</a:t>
            </a:r>
          </a:p>
          <a:p>
            <a:pPr lvl="2"/>
            <a:r>
              <a:rPr lang="en-GB" dirty="0" smtClean="0"/>
              <a:t>push system: automated granting of benefits</a:t>
            </a:r>
          </a:p>
          <a:p>
            <a:pPr lvl="2"/>
            <a:r>
              <a:rPr lang="en-GB" dirty="0" smtClean="0"/>
              <a:t>active search of non-take-up using data warehousing techniques</a:t>
            </a:r>
          </a:p>
          <a:p>
            <a:pPr lvl="2"/>
            <a:r>
              <a:rPr lang="en-GB" dirty="0" smtClean="0"/>
              <a:t>personalized simulation environments</a:t>
            </a:r>
          </a:p>
          <a:p>
            <a:r>
              <a:rPr lang="en-GB" dirty="0"/>
              <a:t>B</a:t>
            </a:r>
            <a:r>
              <a:rPr lang="en-GB" dirty="0" smtClean="0"/>
              <a:t>etter support of social policy</a:t>
            </a:r>
          </a:p>
          <a:p>
            <a:r>
              <a:rPr lang="en-GB" dirty="0"/>
              <a:t>M</a:t>
            </a:r>
            <a:r>
              <a:rPr lang="en-GB" dirty="0" smtClean="0"/>
              <a:t>ore efficient combating of fraud</a:t>
            </a:r>
          </a:p>
          <a:p>
            <a:pPr lvl="1"/>
            <a:endParaRPr lang="en-GB" dirty="0" smtClean="0"/>
          </a:p>
          <a:p>
            <a:endParaRPr lang="en-US" dirty="0"/>
          </a:p>
        </p:txBody>
      </p:sp>
      <p:sp>
        <p:nvSpPr>
          <p:cNvPr id="2" name="Slide Number Placeholder 1"/>
          <p:cNvSpPr>
            <a:spLocks noGrp="1"/>
          </p:cNvSpPr>
          <p:nvPr>
            <p:ph type="sldNum" sz="quarter" idx="10"/>
          </p:nvPr>
        </p:nvSpPr>
        <p:spPr/>
        <p:txBody>
          <a:bodyPr/>
          <a:lstStyle/>
          <a:p>
            <a:fld id="{84AEDDD6-2727-439E-A96F-E9FD4CA77376}" type="slidenum">
              <a:rPr lang="en-GB" smtClean="0"/>
              <a:pPr/>
              <a:t>11</a:t>
            </a:fld>
            <a:endParaRPr lang="en-GB" dirty="0"/>
          </a:p>
        </p:txBody>
      </p:sp>
    </p:spTree>
    <p:extLst>
      <p:ext uri="{BB962C8B-B14F-4D97-AF65-F5344CB8AC3E}">
        <p14:creationId xmlns:p14="http://schemas.microsoft.com/office/powerpoint/2010/main" val="4173632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noProof="0" dirty="0" smtClean="0"/>
              <a:t>Context – </a:t>
            </a:r>
            <a:r>
              <a:rPr lang="en-GB" noProof="0" dirty="0" smtClean="0">
                <a:solidFill>
                  <a:srgbClr val="087670"/>
                </a:solidFill>
              </a:rPr>
              <a:t>eHealth</a:t>
            </a:r>
            <a:r>
              <a:rPr lang="en-GB" noProof="0" dirty="0" smtClean="0"/>
              <a:t> platform</a:t>
            </a:r>
            <a:endParaRPr lang="en-GB" noProof="0" dirty="0"/>
          </a:p>
        </p:txBody>
      </p:sp>
      <p:sp>
        <p:nvSpPr>
          <p:cNvPr id="3" name="Tijdelijke aanduiding voor inhoud 2"/>
          <p:cNvSpPr>
            <a:spLocks noGrp="1"/>
          </p:cNvSpPr>
          <p:nvPr>
            <p:ph idx="1"/>
          </p:nvPr>
        </p:nvSpPr>
        <p:spPr/>
        <p:txBody>
          <a:bodyPr/>
          <a:lstStyle/>
          <a:p>
            <a:r>
              <a:rPr lang="en-GB" noProof="0" dirty="0" smtClean="0"/>
              <a:t>Stakeholders of the Belgian health sector</a:t>
            </a:r>
          </a:p>
          <a:p>
            <a:pPr lvl="1"/>
            <a:r>
              <a:rPr lang="en-GB" noProof="0" dirty="0" smtClean="0"/>
              <a:t>&gt; 11,370,000 citizens</a:t>
            </a:r>
          </a:p>
          <a:p>
            <a:pPr lvl="1"/>
            <a:r>
              <a:rPr lang="en-GB" noProof="0" dirty="0" smtClean="0"/>
              <a:t>&gt; 100.000 healthcare providers (physicians, dentists, clinical labs, pharmacists, physiotherapists, home nurses, …)</a:t>
            </a:r>
          </a:p>
          <a:p>
            <a:pPr lvl="1"/>
            <a:r>
              <a:rPr lang="en-GB" noProof="0" dirty="0" smtClean="0"/>
              <a:t>&gt; 300 health care institutions (hospitals, rest and care homes, …)</a:t>
            </a:r>
          </a:p>
          <a:p>
            <a:pPr lvl="1"/>
            <a:r>
              <a:rPr lang="en-GB" noProof="0" dirty="0" smtClean="0"/>
              <a:t>sickness funds</a:t>
            </a:r>
          </a:p>
          <a:p>
            <a:pPr lvl="1"/>
            <a:r>
              <a:rPr lang="en-GB" noProof="0" dirty="0" smtClean="0"/>
              <a:t>public institutions</a:t>
            </a:r>
          </a:p>
          <a:p>
            <a:pPr lvl="2"/>
            <a:r>
              <a:rPr lang="en-GB" noProof="0" dirty="0" smtClean="0"/>
              <a:t>federal level (Ministry of Public Health, National Institute for Health and Disability Insurance (RIZIV - INAMI), Federal Agency for Medicines and Health Products, …)</a:t>
            </a:r>
          </a:p>
          <a:p>
            <a:pPr lvl="2"/>
            <a:r>
              <a:rPr lang="en-GB" noProof="0" dirty="0" smtClean="0"/>
              <a:t>regional level</a:t>
            </a:r>
          </a:p>
          <a:p>
            <a:pPr lvl="1"/>
            <a:endParaRPr lang="en-GB" dirty="0" smtClean="0"/>
          </a:p>
          <a:p>
            <a:pPr lvl="1"/>
            <a:endParaRPr lang="nl-BE" dirty="0"/>
          </a:p>
        </p:txBody>
      </p:sp>
      <p:sp>
        <p:nvSpPr>
          <p:cNvPr id="4" name="Tijdelijke aanduiding voor dianummer 3"/>
          <p:cNvSpPr>
            <a:spLocks noGrp="1"/>
          </p:cNvSpPr>
          <p:nvPr>
            <p:ph type="sldNum" sz="quarter" idx="10"/>
          </p:nvPr>
        </p:nvSpPr>
        <p:spPr/>
        <p:txBody>
          <a:bodyPr/>
          <a:lstStyle/>
          <a:p>
            <a:pPr>
              <a:defRPr/>
            </a:pPr>
            <a:fld id="{84AEDDD6-2727-439E-A96F-E9FD4CA77376}" type="slidenum">
              <a:rPr lang="en-GB" smtClean="0"/>
              <a:pPr>
                <a:defRPr/>
              </a:pPr>
              <a:t>12</a:t>
            </a:fld>
            <a:endParaRPr lang="en-GB" dirty="0"/>
          </a:p>
        </p:txBody>
      </p:sp>
    </p:spTree>
    <p:extLst>
      <p:ext uri="{BB962C8B-B14F-4D97-AF65-F5344CB8AC3E}">
        <p14:creationId xmlns:p14="http://schemas.microsoft.com/office/powerpoint/2010/main" val="1734177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noProof="0" dirty="0" smtClean="0"/>
              <a:t>Context – </a:t>
            </a:r>
            <a:r>
              <a:rPr lang="en-GB" noProof="0" dirty="0" smtClean="0">
                <a:solidFill>
                  <a:srgbClr val="087670"/>
                </a:solidFill>
              </a:rPr>
              <a:t>eHealth</a:t>
            </a:r>
            <a:r>
              <a:rPr lang="en-GB" noProof="0" dirty="0" smtClean="0"/>
              <a:t> platform</a:t>
            </a:r>
            <a:endParaRPr lang="en-GB" noProof="0" dirty="0"/>
          </a:p>
        </p:txBody>
      </p:sp>
      <p:sp>
        <p:nvSpPr>
          <p:cNvPr id="4" name="Content Placeholder 3"/>
          <p:cNvSpPr>
            <a:spLocks noGrp="1"/>
          </p:cNvSpPr>
          <p:nvPr>
            <p:ph idx="1"/>
          </p:nvPr>
        </p:nvSpPr>
        <p:spPr/>
        <p:txBody>
          <a:bodyPr/>
          <a:lstStyle/>
          <a:p>
            <a:r>
              <a:rPr lang="en-GB" noProof="0" dirty="0" smtClean="0">
                <a:solidFill>
                  <a:srgbClr val="087670"/>
                </a:solidFill>
              </a:rPr>
              <a:t>eHealth</a:t>
            </a:r>
            <a:r>
              <a:rPr lang="en-GB" noProof="0" dirty="0" smtClean="0"/>
              <a:t> platform is a public institution whose mission is </a:t>
            </a:r>
          </a:p>
          <a:p>
            <a:pPr lvl="1"/>
            <a:r>
              <a:rPr lang="en-GB" noProof="0" dirty="0" smtClean="0"/>
              <a:t>to promote and support a well-organised, electronic information exchange among all actors in the (health) care sector</a:t>
            </a:r>
          </a:p>
          <a:p>
            <a:pPr lvl="1"/>
            <a:r>
              <a:rPr lang="en-GB" noProof="0" dirty="0" smtClean="0"/>
              <a:t>with necessary guarantees related to</a:t>
            </a:r>
          </a:p>
          <a:p>
            <a:pPr lvl="2"/>
            <a:r>
              <a:rPr lang="en-GB" noProof="0" dirty="0" smtClean="0"/>
              <a:t>information security</a:t>
            </a:r>
          </a:p>
          <a:p>
            <a:pPr lvl="2"/>
            <a:r>
              <a:rPr lang="en-GB" noProof="0" dirty="0" smtClean="0"/>
              <a:t>protection of the personal data of the patients and the health care providers</a:t>
            </a:r>
          </a:p>
          <a:p>
            <a:pPr lvl="2"/>
            <a:r>
              <a:rPr lang="en-GB" noProof="0" dirty="0" smtClean="0"/>
              <a:t>professional secrecy</a:t>
            </a:r>
          </a:p>
          <a:p>
            <a:endParaRPr lang="en-GB" noProof="0" dirty="0" smtClean="0"/>
          </a:p>
          <a:p>
            <a:r>
              <a:rPr lang="en-GB" noProof="0" dirty="0" smtClean="0"/>
              <a:t>By doing this, the </a:t>
            </a:r>
            <a:r>
              <a:rPr lang="en-GB" noProof="0" dirty="0" smtClean="0">
                <a:solidFill>
                  <a:srgbClr val="087670"/>
                </a:solidFill>
              </a:rPr>
              <a:t>eHealth</a:t>
            </a:r>
            <a:r>
              <a:rPr lang="en-GB" noProof="0" dirty="0" smtClean="0"/>
              <a:t> platform</a:t>
            </a:r>
          </a:p>
          <a:p>
            <a:pPr lvl="1"/>
            <a:r>
              <a:rPr lang="en-GB" noProof="0" dirty="0" smtClean="0"/>
              <a:t>optimises the quality and continuity of health care provision</a:t>
            </a:r>
          </a:p>
          <a:p>
            <a:pPr lvl="1"/>
            <a:r>
              <a:rPr lang="en-GB" noProof="0" dirty="0" smtClean="0"/>
              <a:t>optimises patient safety</a:t>
            </a:r>
          </a:p>
          <a:p>
            <a:pPr lvl="1"/>
            <a:r>
              <a:rPr lang="en-GB" noProof="0" dirty="0" smtClean="0"/>
              <a:t>simplifies the administrative formalities for all (health) care actors</a:t>
            </a:r>
          </a:p>
          <a:p>
            <a:pPr lvl="1"/>
            <a:r>
              <a:rPr lang="en-GB" noProof="0" dirty="0" smtClean="0"/>
              <a:t>(pro-)actively supports health care policy making and evaluation</a:t>
            </a:r>
            <a:endParaRPr lang="en-GB" noProof="0" dirty="0"/>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13</a:t>
            </a:fld>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Context – </a:t>
            </a:r>
            <a:r>
              <a:rPr lang="en-US" dirty="0" smtClean="0">
                <a:solidFill>
                  <a:srgbClr val="087670"/>
                </a:solidFill>
              </a:rPr>
              <a:t>eHealth</a:t>
            </a:r>
            <a:r>
              <a:rPr lang="en-US" dirty="0" smtClean="0"/>
              <a:t> platform: 10 tasks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GB" altLang="en-US" dirty="0" smtClean="0">
                <a:sym typeface="Arial" charset="0"/>
              </a:rPr>
              <a:t>Developing </a:t>
            </a:r>
            <a:r>
              <a:rPr lang="en-GB" altLang="en-US" dirty="0">
                <a:sym typeface="Arial" charset="0"/>
              </a:rPr>
              <a:t>a vision and of a strategy </a:t>
            </a:r>
            <a:r>
              <a:rPr lang="en-GB" altLang="en-US" dirty="0" smtClean="0">
                <a:sym typeface="Arial" charset="0"/>
              </a:rPr>
              <a:t>regarding </a:t>
            </a:r>
            <a:r>
              <a:rPr lang="en-GB" altLang="en-US" dirty="0">
                <a:solidFill>
                  <a:srgbClr val="087670"/>
                </a:solidFill>
                <a:sym typeface="Arial" charset="0"/>
              </a:rPr>
              <a:t>eHealth</a:t>
            </a:r>
            <a:r>
              <a:rPr lang="en-GB" dirty="0"/>
              <a:t> </a:t>
            </a:r>
          </a:p>
          <a:p>
            <a:pPr marL="457200" indent="-457200">
              <a:buFont typeface="+mj-lt"/>
              <a:buAutoNum type="arabicPeriod"/>
            </a:pPr>
            <a:r>
              <a:rPr lang="en-GB" altLang="en-US" dirty="0" smtClean="0">
                <a:sym typeface="Arial" charset="0"/>
              </a:rPr>
              <a:t>Being the motor of the necessary changes for the implementation of the vision and the strategy regarding </a:t>
            </a:r>
            <a:r>
              <a:rPr lang="en-GB" altLang="en-US" dirty="0" smtClean="0">
                <a:solidFill>
                  <a:srgbClr val="087670"/>
                </a:solidFill>
                <a:sym typeface="Arial" charset="0"/>
              </a:rPr>
              <a:t>eHealth</a:t>
            </a:r>
            <a:endParaRPr lang="en-GB" altLang="en-US" dirty="0">
              <a:solidFill>
                <a:srgbClr val="087670"/>
              </a:solidFill>
              <a:sym typeface="Arial" charset="0"/>
            </a:endParaRPr>
          </a:p>
          <a:p>
            <a:pPr marL="457200" indent="-457200">
              <a:buFont typeface="+mj-lt"/>
              <a:buAutoNum type="arabicPeriod"/>
            </a:pPr>
            <a:r>
              <a:rPr lang="en-GB" altLang="en-US" dirty="0" smtClean="0">
                <a:sym typeface="Arial" charset="0"/>
              </a:rPr>
              <a:t>Organizing </a:t>
            </a:r>
            <a:r>
              <a:rPr lang="en-GB" altLang="en-US" dirty="0">
                <a:sym typeface="Arial" charset="0"/>
              </a:rPr>
              <a:t>the cooperation between all governmental institutions</a:t>
            </a:r>
            <a:r>
              <a:rPr lang="en-GB" dirty="0"/>
              <a:t> </a:t>
            </a:r>
            <a:r>
              <a:rPr lang="en-GB" altLang="en-US" dirty="0" smtClean="0">
                <a:sym typeface="Arial" charset="0"/>
              </a:rPr>
              <a:t>charged </a:t>
            </a:r>
            <a:r>
              <a:rPr lang="en-GB" altLang="en-US" dirty="0">
                <a:sym typeface="Arial" charset="0"/>
              </a:rPr>
              <a:t>with the coordination of </a:t>
            </a:r>
            <a:r>
              <a:rPr lang="en-GB" altLang="en-US" dirty="0" smtClean="0">
                <a:sym typeface="Arial" charset="0"/>
              </a:rPr>
              <a:t>electronic </a:t>
            </a:r>
            <a:r>
              <a:rPr lang="en-GB" altLang="en-US" dirty="0">
                <a:sym typeface="Arial" charset="0"/>
              </a:rPr>
              <a:t>service provision</a:t>
            </a:r>
            <a:r>
              <a:rPr lang="en-GB" dirty="0"/>
              <a:t> </a:t>
            </a:r>
          </a:p>
          <a:p>
            <a:pPr marL="457200" indent="-457200">
              <a:buFont typeface="+mj-lt"/>
              <a:buAutoNum type="arabicPeriod"/>
            </a:pPr>
            <a:r>
              <a:rPr lang="en-GB" altLang="en-US" dirty="0" smtClean="0">
                <a:sym typeface="Arial" charset="0"/>
              </a:rPr>
              <a:t>Determining </a:t>
            </a:r>
            <a:r>
              <a:rPr lang="en-GB" altLang="en-US" dirty="0">
                <a:sym typeface="Arial" charset="0"/>
              </a:rPr>
              <a:t>functional and technical norms, standards, specifications and basic architecture with regard to </a:t>
            </a:r>
            <a:r>
              <a:rPr lang="en-GB" altLang="en-US" dirty="0" smtClean="0">
                <a:solidFill>
                  <a:srgbClr val="087670"/>
                </a:solidFill>
                <a:sym typeface="Arial" charset="0"/>
              </a:rPr>
              <a:t>eHealth</a:t>
            </a:r>
          </a:p>
          <a:p>
            <a:pPr marL="457200" indent="-457200">
              <a:buFont typeface="+mj-lt"/>
              <a:buAutoNum type="arabicPeriod"/>
            </a:pPr>
            <a:r>
              <a:rPr lang="en-GB" altLang="en-US" dirty="0" smtClean="0">
                <a:sym typeface="Arial" charset="0"/>
              </a:rPr>
              <a:t>Registering </a:t>
            </a:r>
            <a:r>
              <a:rPr lang="en-GB" altLang="en-US" dirty="0">
                <a:sym typeface="Arial" charset="0"/>
              </a:rPr>
              <a:t>software for the management of electronic patient files</a:t>
            </a:r>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14</a:t>
            </a:fld>
            <a:endParaRPr lang="en-GB" dirty="0"/>
          </a:p>
        </p:txBody>
      </p:sp>
    </p:spTree>
    <p:extLst>
      <p:ext uri="{BB962C8B-B14F-4D97-AF65-F5344CB8AC3E}">
        <p14:creationId xmlns:p14="http://schemas.microsoft.com/office/powerpoint/2010/main" val="2439867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Context – </a:t>
            </a:r>
            <a:r>
              <a:rPr lang="en-US" dirty="0">
                <a:solidFill>
                  <a:srgbClr val="087670"/>
                </a:solidFill>
              </a:rPr>
              <a:t>eHealth</a:t>
            </a:r>
            <a:r>
              <a:rPr lang="en-US" dirty="0"/>
              <a:t> platform: 10 tasks</a:t>
            </a:r>
            <a:endParaRPr lang="nl-BE" dirty="0"/>
          </a:p>
        </p:txBody>
      </p:sp>
      <p:sp>
        <p:nvSpPr>
          <p:cNvPr id="3" name="Tijdelijke aanduiding voor inhoud 2"/>
          <p:cNvSpPr>
            <a:spLocks noGrp="1"/>
          </p:cNvSpPr>
          <p:nvPr>
            <p:ph idx="1"/>
          </p:nvPr>
        </p:nvSpPr>
        <p:spPr/>
        <p:txBody>
          <a:bodyPr>
            <a:normAutofit/>
          </a:bodyPr>
          <a:lstStyle/>
          <a:p>
            <a:pPr marL="457200" indent="-457200">
              <a:buFont typeface="+mj-lt"/>
              <a:buAutoNum type="arabicPeriod" startAt="6"/>
            </a:pPr>
            <a:r>
              <a:rPr lang="en-GB" altLang="en-US" dirty="0">
                <a:sym typeface="Arial" charset="0"/>
              </a:rPr>
              <a:t>Managing and coordinating the ICT aspects of </a:t>
            </a:r>
            <a:r>
              <a:rPr lang="en-GB" altLang="en-US" dirty="0" smtClean="0">
                <a:sym typeface="Arial" charset="0"/>
              </a:rPr>
              <a:t>information </a:t>
            </a:r>
            <a:r>
              <a:rPr lang="en-GB" altLang="en-US" dirty="0">
                <a:sym typeface="Arial" charset="0"/>
              </a:rPr>
              <a:t>exchange </a:t>
            </a:r>
            <a:r>
              <a:rPr lang="en-GB" altLang="en-US" dirty="0" smtClean="0">
                <a:sym typeface="Arial" charset="0"/>
              </a:rPr>
              <a:t>with regard to </a:t>
            </a:r>
            <a:r>
              <a:rPr lang="en-GB" altLang="en-US" dirty="0">
                <a:sym typeface="Arial" charset="0"/>
              </a:rPr>
              <a:t>electronic patient files and </a:t>
            </a:r>
            <a:r>
              <a:rPr lang="en-GB" altLang="en-US" dirty="0" smtClean="0">
                <a:sym typeface="Arial" charset="0"/>
              </a:rPr>
              <a:t>electronic care prescriptions</a:t>
            </a:r>
            <a:endParaRPr lang="en-GB" altLang="en-US" dirty="0">
              <a:sym typeface="Arial" charset="0"/>
            </a:endParaRPr>
          </a:p>
          <a:p>
            <a:pPr marL="457200" indent="-457200">
              <a:buFont typeface="+mj-lt"/>
              <a:buAutoNum type="arabicPeriod" startAt="6"/>
            </a:pPr>
            <a:r>
              <a:rPr lang="en-GB" altLang="en-US" dirty="0" smtClean="0">
                <a:sym typeface="Arial" charset="0"/>
              </a:rPr>
              <a:t>Conceiving, designing </a:t>
            </a:r>
            <a:r>
              <a:rPr lang="en-GB" altLang="en-US" dirty="0">
                <a:sym typeface="Arial" charset="0"/>
              </a:rPr>
              <a:t>and </a:t>
            </a:r>
            <a:r>
              <a:rPr lang="en-GB" altLang="en-US" dirty="0" smtClean="0">
                <a:sym typeface="Arial" charset="0"/>
              </a:rPr>
              <a:t>managing </a:t>
            </a:r>
            <a:r>
              <a:rPr lang="en-GB" altLang="en-US" dirty="0">
                <a:sym typeface="Arial" charset="0"/>
              </a:rPr>
              <a:t>a cooperation platform for secure </a:t>
            </a:r>
            <a:r>
              <a:rPr lang="en-GB" altLang="en-US" dirty="0" smtClean="0">
                <a:sym typeface="Arial" charset="0"/>
              </a:rPr>
              <a:t>information exchange with relevant </a:t>
            </a:r>
            <a:r>
              <a:rPr lang="en-GB" altLang="en-US" dirty="0">
                <a:sym typeface="Arial" charset="0"/>
              </a:rPr>
              <a:t>basic </a:t>
            </a:r>
            <a:r>
              <a:rPr lang="en-GB" altLang="en-US" dirty="0" smtClean="0">
                <a:sym typeface="Arial" charset="0"/>
              </a:rPr>
              <a:t>services</a:t>
            </a:r>
          </a:p>
          <a:p>
            <a:pPr marL="457200" indent="-457200">
              <a:buFont typeface="+mj-lt"/>
              <a:buAutoNum type="arabicPeriod" startAt="6"/>
            </a:pPr>
            <a:r>
              <a:rPr lang="en-GB" altLang="en-US" dirty="0">
                <a:sym typeface="Arial" charset="0"/>
              </a:rPr>
              <a:t>Reaching </a:t>
            </a:r>
            <a:r>
              <a:rPr lang="en-GB" altLang="en-US" dirty="0" smtClean="0">
                <a:sym typeface="Arial" charset="0"/>
              </a:rPr>
              <a:t>agreements </a:t>
            </a:r>
            <a:r>
              <a:rPr lang="en-GB" altLang="en-US" dirty="0">
                <a:sym typeface="Arial" charset="0"/>
              </a:rPr>
              <a:t>about division of tasks and about </a:t>
            </a:r>
            <a:r>
              <a:rPr lang="en-GB" altLang="en-US" dirty="0" smtClean="0">
                <a:sym typeface="Arial" charset="0"/>
              </a:rPr>
              <a:t>quality standards, </a:t>
            </a:r>
            <a:r>
              <a:rPr lang="en-GB" altLang="en-US" dirty="0">
                <a:sym typeface="Arial" charset="0"/>
              </a:rPr>
              <a:t>and checking that the quality standards are being fulfilled</a:t>
            </a:r>
          </a:p>
          <a:p>
            <a:pPr marL="457200" indent="-457200">
              <a:buFont typeface="+mj-lt"/>
              <a:buAutoNum type="arabicPeriod" startAt="6"/>
            </a:pPr>
            <a:r>
              <a:rPr lang="en-GB" altLang="en-US" dirty="0" smtClean="0">
                <a:sym typeface="Arial" charset="0"/>
              </a:rPr>
              <a:t>Acting </a:t>
            </a:r>
            <a:r>
              <a:rPr lang="en-GB" altLang="en-US" dirty="0">
                <a:sym typeface="Arial" charset="0"/>
              </a:rPr>
              <a:t>as an independent trusted third party (TTP)  for the encoding and </a:t>
            </a:r>
            <a:r>
              <a:rPr lang="en-GB" altLang="en-US" dirty="0" smtClean="0">
                <a:sym typeface="Arial" charset="0"/>
              </a:rPr>
              <a:t>anonymization </a:t>
            </a:r>
            <a:r>
              <a:rPr lang="en-GB" altLang="en-US" dirty="0">
                <a:sym typeface="Arial" charset="0"/>
              </a:rPr>
              <a:t>of personal information regarding </a:t>
            </a:r>
            <a:r>
              <a:rPr lang="en-GB" altLang="en-US" dirty="0" smtClean="0">
                <a:sym typeface="Arial" charset="0"/>
              </a:rPr>
              <a:t>health</a:t>
            </a:r>
            <a:endParaRPr lang="en-GB" altLang="en-US" dirty="0">
              <a:sym typeface="Arial" charset="0"/>
            </a:endParaRPr>
          </a:p>
          <a:p>
            <a:pPr marL="457200" indent="-457200">
              <a:buFont typeface="+mj-lt"/>
              <a:buAutoNum type="arabicPeriod" startAt="6"/>
            </a:pPr>
            <a:r>
              <a:rPr lang="en-GB" altLang="en-US" dirty="0">
                <a:sym typeface="Arial" charset="0"/>
              </a:rPr>
              <a:t>Promoting and coordinating programmes and projects</a:t>
            </a:r>
            <a:endParaRPr lang="en-GB" dirty="0"/>
          </a:p>
          <a:p>
            <a:endParaRPr lang="en-GB" altLang="en-US" dirty="0">
              <a:sym typeface="Arial" charset="0"/>
            </a:endParaRPr>
          </a:p>
          <a:p>
            <a:endParaRPr lang="nl-BE" dirty="0"/>
          </a:p>
        </p:txBody>
      </p:sp>
      <p:sp>
        <p:nvSpPr>
          <p:cNvPr id="4" name="Tijdelijke aanduiding voor dianummer 3"/>
          <p:cNvSpPr>
            <a:spLocks noGrp="1"/>
          </p:cNvSpPr>
          <p:nvPr>
            <p:ph type="sldNum" sz="quarter" idx="10"/>
          </p:nvPr>
        </p:nvSpPr>
        <p:spPr/>
        <p:txBody>
          <a:bodyPr/>
          <a:lstStyle/>
          <a:p>
            <a:pPr>
              <a:defRPr/>
            </a:pPr>
            <a:fld id="{84AEDDD6-2727-439E-A96F-E9FD4CA77376}" type="slidenum">
              <a:rPr lang="en-GB" smtClean="0"/>
              <a:pPr>
                <a:defRPr/>
              </a:pPr>
              <a:t>15</a:t>
            </a:fld>
            <a:endParaRPr lang="en-GB" dirty="0"/>
          </a:p>
        </p:txBody>
      </p:sp>
    </p:spTree>
    <p:extLst>
      <p:ext uri="{BB962C8B-B14F-4D97-AF65-F5344CB8AC3E}">
        <p14:creationId xmlns:p14="http://schemas.microsoft.com/office/powerpoint/2010/main" val="898592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altLang="en-US" dirty="0" smtClean="0"/>
              <a:t>Context – </a:t>
            </a:r>
            <a:r>
              <a:rPr lang="nl-BE" altLang="en-US" dirty="0" smtClean="0">
                <a:solidFill>
                  <a:srgbClr val="087670"/>
                </a:solidFill>
              </a:rPr>
              <a:t>eHealth</a:t>
            </a:r>
            <a:r>
              <a:rPr lang="nl-BE" altLang="en-US" dirty="0" smtClean="0"/>
              <a:t> platform: </a:t>
            </a:r>
            <a:r>
              <a:rPr lang="nl-BE" altLang="en-US" dirty="0" err="1" smtClean="0"/>
              <a:t>architecture</a:t>
            </a:r>
            <a:endParaRPr lang="en-US" dirty="0"/>
          </a:p>
        </p:txBody>
      </p:sp>
      <p:sp>
        <p:nvSpPr>
          <p:cNvPr id="4" name="Slide Number Placeholder 3"/>
          <p:cNvSpPr>
            <a:spLocks noGrp="1"/>
          </p:cNvSpPr>
          <p:nvPr>
            <p:ph type="sldNum" sz="quarter" idx="10"/>
          </p:nvPr>
        </p:nvSpPr>
        <p:spPr/>
        <p:txBody>
          <a:bodyPr/>
          <a:lstStyle/>
          <a:p>
            <a:fld id="{84AEDDD6-2727-439E-A96F-E9FD4CA77376}" type="slidenum">
              <a:rPr lang="en-GB" smtClean="0"/>
              <a:pPr/>
              <a:t>16</a:t>
            </a:fld>
            <a:endParaRPr lang="en-GB" dirty="0"/>
          </a:p>
        </p:txBody>
      </p:sp>
      <p:pic>
        <p:nvPicPr>
          <p:cNvPr id="8090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fr-FR" altLang="en-US" sz="2400" b="1" i="1">
              <a:solidFill>
                <a:srgbClr val="000000"/>
              </a:solidFill>
              <a:latin typeface="Calibri" pitchFamily="34" charset="0"/>
            </a:endParaRPr>
          </a:p>
        </p:txBody>
      </p:sp>
      <p:sp>
        <p:nvSpPr>
          <p:cNvPr id="80903"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80905"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06"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nl-BE" sz="2400" b="1" i="1" dirty="0" smtClean="0">
                <a:solidFill>
                  <a:srgbClr val="FFFFFF"/>
                </a:solidFill>
                <a:effectLst>
                  <a:outerShdw blurRad="38100" dist="38100" dir="2700000" algn="tl">
                    <a:srgbClr val="000000"/>
                  </a:outerShdw>
                </a:effectLst>
                <a:latin typeface="+mn-lt"/>
                <a:cs typeface="+mn-cs"/>
              </a:rPr>
              <a:t>Basic services</a:t>
            </a:r>
            <a:endParaRPr lang="nl-BE" sz="2400" b="1" i="1" dirty="0">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r>
              <a:rPr lang="nl-BE" sz="2400" b="1" i="1" dirty="0">
                <a:solidFill>
                  <a:srgbClr val="3E6E5A"/>
                </a:solidFill>
                <a:effectLst>
                  <a:outerShdw blurRad="38100" dist="38100" dir="2700000" algn="tl">
                    <a:srgbClr val="000000"/>
                  </a:outerShdw>
                </a:effectLst>
                <a:latin typeface="+mn-lt"/>
                <a:cs typeface="+mn-cs"/>
              </a:rPr>
              <a:t>eHealth</a:t>
            </a:r>
            <a:r>
              <a:rPr lang="nl-BE" sz="2400" b="1" i="1" dirty="0">
                <a:solidFill>
                  <a:srgbClr val="FFFFFF"/>
                </a:solidFill>
                <a:effectLst>
                  <a:outerShdw blurRad="38100" dist="38100" dir="2700000" algn="tl">
                    <a:srgbClr val="000000"/>
                  </a:outerShdw>
                </a:effectLst>
                <a:latin typeface="+mn-lt"/>
                <a:cs typeface="+mn-cs"/>
              </a:rPr>
              <a:t>-platform</a:t>
            </a:r>
          </a:p>
        </p:txBody>
      </p:sp>
      <p:sp>
        <p:nvSpPr>
          <p:cNvPr id="80908" name="Text Box 89"/>
          <p:cNvSpPr txBox="1">
            <a:spLocks noChangeArrowheads="1"/>
          </p:cNvSpPr>
          <p:nvPr/>
        </p:nvSpPr>
        <p:spPr bwMode="auto">
          <a:xfrm>
            <a:off x="423863" y="4332288"/>
            <a:ext cx="13997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nl-BE" altLang="en-US" sz="2400" b="1" i="1" dirty="0" smtClean="0">
                <a:solidFill>
                  <a:srgbClr val="000000"/>
                </a:solidFill>
              </a:rPr>
              <a:t>Network</a:t>
            </a:r>
            <a:endParaRPr lang="nl-BE" altLang="en-US" sz="2400" b="1" i="1" dirty="0">
              <a:solidFill>
                <a:srgbClr val="000000"/>
              </a:solidFill>
            </a:endParaRPr>
          </a:p>
        </p:txBody>
      </p:sp>
      <p:pic>
        <p:nvPicPr>
          <p:cNvPr id="8090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216606" y="1054646"/>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nl-BE" sz="2000" b="1" i="1" dirty="0" err="1" smtClean="0">
                <a:solidFill>
                  <a:srgbClr val="000000"/>
                </a:solidFill>
                <a:effectLst>
                  <a:outerShdw blurRad="38100" dist="38100" dir="2700000" algn="tl">
                    <a:srgbClr val="C0C0C0"/>
                  </a:outerShdw>
                </a:effectLst>
                <a:latin typeface="+mn-lt"/>
                <a:cs typeface="+mn-cs"/>
              </a:rPr>
              <a:t>Patients</a:t>
            </a:r>
            <a:r>
              <a:rPr lang="nl-BE" sz="2000" b="1" i="1" dirty="0" smtClean="0">
                <a:solidFill>
                  <a:srgbClr val="000000"/>
                </a:solidFill>
                <a:effectLst>
                  <a:outerShdw blurRad="38100" dist="38100" dir="2700000" algn="tl">
                    <a:srgbClr val="C0C0C0"/>
                  </a:outerShdw>
                </a:effectLst>
                <a:latin typeface="+mn-lt"/>
                <a:cs typeface="+mn-cs"/>
              </a:rPr>
              <a:t>, health care providers</a:t>
            </a:r>
            <a:endParaRPr lang="nl-BE" sz="2000" b="1" i="1" dirty="0">
              <a:solidFill>
                <a:srgbClr val="000000"/>
              </a:solidFill>
              <a:effectLst>
                <a:outerShdw blurRad="38100" dist="38100" dir="2700000" algn="tl">
                  <a:srgbClr val="C0C0C0"/>
                </a:outerShdw>
              </a:effectLst>
              <a:latin typeface="+mn-lt"/>
              <a:cs typeface="+mn-cs"/>
            </a:endParaRPr>
          </a:p>
          <a:p>
            <a:pPr algn="ctr" fontAlgn="auto">
              <a:spcBef>
                <a:spcPts val="0"/>
              </a:spcBef>
              <a:spcAft>
                <a:spcPts val="0"/>
              </a:spcAft>
              <a:defRPr/>
            </a:pPr>
            <a:r>
              <a:rPr lang="nl-BE" sz="2000" b="1" i="1" dirty="0" err="1" smtClean="0">
                <a:solidFill>
                  <a:srgbClr val="000000"/>
                </a:solidFill>
                <a:effectLst>
                  <a:outerShdw blurRad="38100" dist="38100" dir="2700000" algn="tl">
                    <a:srgbClr val="C0C0C0"/>
                  </a:outerShdw>
                </a:effectLst>
                <a:latin typeface="+mn-lt"/>
                <a:cs typeface="+mn-cs"/>
              </a:rPr>
              <a:t>and</a:t>
            </a:r>
            <a:r>
              <a:rPr lang="nl-BE" sz="2000" b="1" i="1" dirty="0" smtClean="0">
                <a:solidFill>
                  <a:srgbClr val="000000"/>
                </a:solidFill>
                <a:effectLst>
                  <a:outerShdw blurRad="38100" dist="38100" dir="2700000" algn="tl">
                    <a:srgbClr val="C0C0C0"/>
                  </a:outerShdw>
                </a:effectLst>
                <a:latin typeface="+mn-lt"/>
                <a:cs typeface="+mn-cs"/>
              </a:rPr>
              <a:t> health care </a:t>
            </a:r>
            <a:r>
              <a:rPr lang="nl-BE" sz="2000" b="1" i="1" dirty="0" err="1" smtClean="0">
                <a:solidFill>
                  <a:srgbClr val="000000"/>
                </a:solidFill>
                <a:effectLst>
                  <a:outerShdw blurRad="38100" dist="38100" dir="2700000" algn="tl">
                    <a:srgbClr val="C0C0C0"/>
                  </a:outerShdw>
                </a:effectLst>
                <a:latin typeface="+mn-lt"/>
                <a:cs typeface="+mn-cs"/>
              </a:rPr>
              <a:t>institutions</a:t>
            </a:r>
            <a:endParaRPr lang="nl-BE" sz="2000" b="1" i="1" dirty="0">
              <a:solidFill>
                <a:srgbClr val="FFFFFF"/>
              </a:solidFill>
              <a:effectLst>
                <a:outerShdw blurRad="38100" dist="38100" dir="2700000" algn="tl">
                  <a:srgbClr val="C0C0C0"/>
                </a:outerShdw>
              </a:effectLst>
              <a:latin typeface="+mn-lt"/>
              <a:cs typeface="+mn-cs"/>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smtClean="0">
                <a:solidFill>
                  <a:srgbClr val="FFCC99"/>
                </a:solidFill>
                <a:effectLst>
                  <a:outerShdw blurRad="38100" dist="38100" dir="2700000" algn="tl">
                    <a:srgbClr val="000000"/>
                  </a:outerShdw>
                </a:effectLst>
                <a:latin typeface="+mn-lt"/>
                <a:cs typeface="+mn-cs"/>
              </a:rPr>
              <a:t>AS</a:t>
            </a:r>
            <a:endParaRPr lang="nl-BE" sz="2000" b="1" i="1" dirty="0">
              <a:solidFill>
                <a:srgbClr val="FFCC99"/>
              </a:solidFill>
              <a:effectLst>
                <a:outerShdw blurRad="38100" dist="38100" dir="2700000" algn="tl">
                  <a:srgbClr val="000000"/>
                </a:outerShdw>
              </a:effectLst>
              <a:latin typeface="+mn-lt"/>
              <a:cs typeface="+mn-cs"/>
            </a:endParaRP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smtClean="0">
                <a:solidFill>
                  <a:srgbClr val="FFCC99"/>
                </a:solidFill>
                <a:effectLst>
                  <a:outerShdw blurRad="38100" dist="38100" dir="2700000" algn="tl">
                    <a:srgbClr val="000000"/>
                  </a:outerShdw>
                </a:effectLst>
                <a:latin typeface="+mn-lt"/>
                <a:cs typeface="+mn-cs"/>
              </a:rPr>
              <a:t>AS</a:t>
            </a:r>
            <a:endParaRPr lang="nl-BE" sz="2000" b="1" i="1" dirty="0">
              <a:solidFill>
                <a:srgbClr val="FFCC99"/>
              </a:solidFill>
              <a:effectLst>
                <a:outerShdw blurRad="38100" dist="38100" dir="2700000" algn="tl">
                  <a:srgbClr val="000000"/>
                </a:outerShdw>
              </a:effectLst>
              <a:latin typeface="+mn-lt"/>
              <a:cs typeface="+mn-cs"/>
            </a:endParaRP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smtClean="0">
                <a:solidFill>
                  <a:srgbClr val="FFCC99"/>
                </a:solidFill>
                <a:effectLst>
                  <a:outerShdw blurRad="38100" dist="38100" dir="2700000" algn="tl">
                    <a:srgbClr val="000000"/>
                  </a:outerShdw>
                </a:effectLst>
                <a:latin typeface="+mn-lt"/>
                <a:cs typeface="+mn-cs"/>
              </a:rPr>
              <a:t>AS</a:t>
            </a:r>
            <a:endParaRPr lang="nl-BE" sz="2000" b="1" i="1" dirty="0">
              <a:solidFill>
                <a:srgbClr val="FFCC99"/>
              </a:solidFill>
              <a:effectLst>
                <a:outerShdw blurRad="38100" dist="38100" dir="2700000" algn="tl">
                  <a:srgbClr val="000000"/>
                </a:outerShdw>
              </a:effectLst>
              <a:latin typeface="+mn-lt"/>
              <a:cs typeface="+mn-cs"/>
            </a:endParaRPr>
          </a:p>
        </p:txBody>
      </p:sp>
      <p:pic>
        <p:nvPicPr>
          <p:cNvPr id="8091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5" name="Rectangle 21"/>
          <p:cNvSpPr>
            <a:spLocks noChangeArrowheads="1"/>
          </p:cNvSpPr>
          <p:nvPr/>
        </p:nvSpPr>
        <p:spPr bwMode="auto">
          <a:xfrm>
            <a:off x="616585" y="6091238"/>
            <a:ext cx="11496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nl-BE" altLang="en-US" sz="2000" b="1" i="1" dirty="0" smtClean="0">
                <a:solidFill>
                  <a:srgbClr val="CC9900"/>
                </a:solidFill>
                <a:latin typeface="Calibri" pitchFamily="34" charset="0"/>
              </a:rPr>
              <a:t>Suppliers</a:t>
            </a:r>
            <a:endParaRPr lang="nl-BE" altLang="en-US" sz="2000" b="1" i="1" dirty="0">
              <a:solidFill>
                <a:srgbClr val="CC9900"/>
              </a:solidFill>
              <a:latin typeface="Calibri" pitchFamily="34" charset="0"/>
            </a:endParaRPr>
          </a:p>
        </p:txBody>
      </p:sp>
      <p:sp>
        <p:nvSpPr>
          <p:cNvPr id="80916" name="Rectangle 22"/>
          <p:cNvSpPr>
            <a:spLocks noChangeArrowheads="1"/>
          </p:cNvSpPr>
          <p:nvPr/>
        </p:nvSpPr>
        <p:spPr bwMode="auto">
          <a:xfrm>
            <a:off x="691600" y="3468688"/>
            <a:ext cx="7377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nl-BE" altLang="en-US" sz="2000" b="1" i="1" dirty="0" smtClean="0">
                <a:solidFill>
                  <a:srgbClr val="CC9900"/>
                </a:solidFill>
                <a:latin typeface="Calibri" pitchFamily="34" charset="0"/>
              </a:rPr>
              <a:t>users</a:t>
            </a:r>
            <a:endParaRPr lang="nl-BE" altLang="en-US" sz="2000" b="1" i="1" dirty="0">
              <a:solidFill>
                <a:srgbClr val="CC9900"/>
              </a:solidFill>
              <a:latin typeface="Calibri" pitchFamily="34" charset="0"/>
            </a:endParaRP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smtClean="0">
                <a:solidFill>
                  <a:srgbClr val="3E6E5A"/>
                </a:solidFill>
                <a:effectLst>
                  <a:outerShdw blurRad="38100" dist="38100" dir="2700000" algn="tl">
                    <a:srgbClr val="000000"/>
                  </a:outerShdw>
                </a:effectLst>
                <a:latin typeface="+mn-lt"/>
                <a:cs typeface="+mn-cs"/>
              </a:rPr>
              <a:t>eHealth</a:t>
            </a:r>
            <a:r>
              <a:rPr lang="nl-BE" sz="1400" i="1" dirty="0" smtClean="0">
                <a:solidFill>
                  <a:srgbClr val="FFFFFF"/>
                </a:solidFill>
                <a:effectLst>
                  <a:outerShdw blurRad="38100" dist="38100" dir="2700000" algn="tl">
                    <a:srgbClr val="000000"/>
                  </a:outerShdw>
                </a:effectLst>
                <a:latin typeface="+mn-lt"/>
                <a:cs typeface="+mn-cs"/>
              </a:rPr>
              <a:t>-portal</a:t>
            </a:r>
            <a:endParaRPr lang="nl-BE" sz="1400" i="1" dirty="0">
              <a:solidFill>
                <a:srgbClr val="FFFFFF"/>
              </a:solidFill>
              <a:effectLst>
                <a:outerShdw blurRad="38100" dist="38100" dir="2700000" algn="tl">
                  <a:srgbClr val="000000"/>
                </a:outerShdw>
              </a:effectLst>
              <a:latin typeface="+mn-lt"/>
              <a:cs typeface="+mn-cs"/>
            </a:endParaRPr>
          </a:p>
        </p:txBody>
      </p:sp>
      <p:grpSp>
        <p:nvGrpSpPr>
          <p:cNvPr id="80918"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smtClean="0">
                  <a:solidFill>
                    <a:srgbClr val="FFFFFF"/>
                  </a:solidFill>
                  <a:effectLst>
                    <a:outerShdw blurRad="38100" dist="38100" dir="2700000" algn="tl">
                      <a:srgbClr val="000000"/>
                    </a:outerShdw>
                  </a:effectLst>
                  <a:latin typeface="+mn-lt"/>
                  <a:cs typeface="+mn-cs"/>
                </a:rPr>
                <a:t>Site </a:t>
              </a:r>
              <a:r>
                <a:rPr lang="nl-BE" sz="1400" i="1" dirty="0" err="1" smtClean="0">
                  <a:solidFill>
                    <a:srgbClr val="FFFFFF"/>
                  </a:solidFill>
                  <a:effectLst>
                    <a:outerShdw blurRad="38100" dist="38100" dir="2700000" algn="tl">
                      <a:srgbClr val="000000"/>
                    </a:outerShdw>
                  </a:effectLst>
                  <a:latin typeface="+mn-lt"/>
                  <a:cs typeface="+mn-cs"/>
                </a:rPr>
                <a:t>Ministry</a:t>
              </a:r>
              <a:r>
                <a:rPr lang="nl-BE" sz="1400" i="1" dirty="0" smtClean="0">
                  <a:solidFill>
                    <a:srgbClr val="FFFFFF"/>
                  </a:solidFill>
                  <a:effectLst>
                    <a:outerShdw blurRad="38100" dist="38100" dir="2700000" algn="tl">
                      <a:srgbClr val="000000"/>
                    </a:outerShdw>
                  </a:effectLst>
                  <a:latin typeface="+mn-lt"/>
                  <a:cs typeface="+mn-cs"/>
                </a:rPr>
                <a:t> </a:t>
              </a:r>
              <a:endParaRPr lang="nl-BE" sz="1000" i="1" dirty="0">
                <a:solidFill>
                  <a:srgbClr val="FFFFFF"/>
                </a:solidFill>
                <a:latin typeface="+mn-lt"/>
                <a:cs typeface="+mn-cs"/>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dirty="0" smtClean="0">
                  <a:solidFill>
                    <a:srgbClr val="FFFFFF"/>
                  </a:solidFill>
                  <a:effectLst>
                    <a:outerShdw blurRad="38100" dist="38100" dir="2700000" algn="tl">
                      <a:srgbClr val="000000"/>
                    </a:outerShdw>
                  </a:effectLst>
                  <a:latin typeface="+mn-lt"/>
                  <a:cs typeface="+mn-cs"/>
                </a:rPr>
                <a:t>VAS</a:t>
              </a:r>
              <a:endParaRPr lang="nl-BE" sz="1600" b="1" i="1" dirty="0">
                <a:solidFill>
                  <a:srgbClr val="FFFFFF"/>
                </a:solidFill>
                <a:effectLst>
                  <a:outerShdw blurRad="38100" dist="38100" dir="2700000" algn="tl">
                    <a:srgbClr val="000000"/>
                  </a:outerShdw>
                </a:effectLst>
                <a:latin typeface="+mn-lt"/>
                <a:cs typeface="+mn-cs"/>
              </a:endParaRPr>
            </a:p>
          </p:txBody>
        </p:sp>
        <p:pic>
          <p:nvPicPr>
            <p:cNvPr id="8097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200" i="1" dirty="0">
                <a:solidFill>
                  <a:srgbClr val="FFFFFF"/>
                </a:solidFill>
                <a:effectLst>
                  <a:outerShdw blurRad="38100" dist="38100" dir="2700000" algn="tl">
                    <a:srgbClr val="000000"/>
                  </a:outerShdw>
                </a:effectLst>
                <a:latin typeface="+mn-lt"/>
                <a:cs typeface="+mn-cs"/>
              </a:rPr>
              <a:t>Software </a:t>
            </a:r>
            <a:r>
              <a:rPr lang="nl-BE" sz="1200" i="1" dirty="0" smtClean="0">
                <a:solidFill>
                  <a:srgbClr val="FFFFFF"/>
                </a:solidFill>
                <a:effectLst>
                  <a:outerShdw blurRad="38100" dist="38100" dir="2700000" algn="tl">
                    <a:srgbClr val="000000"/>
                  </a:outerShdw>
                </a:effectLst>
                <a:latin typeface="+mn-lt"/>
                <a:cs typeface="+mn-cs"/>
              </a:rPr>
              <a:t>health care </a:t>
            </a:r>
            <a:r>
              <a:rPr lang="nl-BE" sz="1200" i="1" dirty="0" err="1" smtClean="0">
                <a:solidFill>
                  <a:srgbClr val="FFFFFF"/>
                </a:solidFill>
                <a:effectLst>
                  <a:outerShdw blurRad="38100" dist="38100" dir="2700000" algn="tl">
                    <a:srgbClr val="000000"/>
                  </a:outerShdw>
                </a:effectLst>
                <a:latin typeface="+mn-lt"/>
                <a:cs typeface="+mn-cs"/>
              </a:rPr>
              <a:t>institution</a:t>
            </a:r>
            <a:endParaRPr lang="nl-BE" sz="1200" i="1" dirty="0">
              <a:solidFill>
                <a:srgbClr val="FFFFFF"/>
              </a:solidFill>
              <a:latin typeface="+mn-lt"/>
              <a:cs typeface="+mn-cs"/>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dirty="0" smtClean="0">
                <a:solidFill>
                  <a:srgbClr val="FFFFFF"/>
                </a:solidFill>
                <a:effectLst>
                  <a:outerShdw blurRad="38100" dist="38100" dir="2700000" algn="tl">
                    <a:srgbClr val="000000"/>
                  </a:outerShdw>
                </a:effectLst>
                <a:latin typeface="+mn-lt"/>
                <a:cs typeface="+mn-cs"/>
              </a:rPr>
              <a:t>VAS</a:t>
            </a:r>
            <a:endParaRPr lang="nl-BE" sz="1600" b="1" i="1" dirty="0">
              <a:solidFill>
                <a:srgbClr val="FFFFFF"/>
              </a:solidFill>
              <a:effectLst>
                <a:outerShdw blurRad="38100" dist="38100" dir="2700000" algn="tl">
                  <a:srgbClr val="000000"/>
                </a:outerShdw>
              </a:effectLst>
              <a:latin typeface="+mn-lt"/>
              <a:cs typeface="+mn-cs"/>
            </a:endParaRP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MyCareNet</a:t>
            </a:r>
            <a:endParaRPr lang="nl-BE" sz="1000" i="1">
              <a:solidFill>
                <a:srgbClr val="FFFFFF"/>
              </a:solidFill>
              <a:latin typeface="+mn-lt"/>
              <a:cs typeface="+mn-cs"/>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dirty="0" smtClean="0">
                <a:solidFill>
                  <a:srgbClr val="FFFFFF"/>
                </a:solidFill>
                <a:effectLst>
                  <a:outerShdw blurRad="38100" dist="38100" dir="2700000" algn="tl">
                    <a:srgbClr val="000000"/>
                  </a:outerShdw>
                </a:effectLst>
                <a:latin typeface="+mn-lt"/>
                <a:cs typeface="+mn-cs"/>
              </a:rPr>
              <a:t>VAS</a:t>
            </a:r>
            <a:endParaRPr lang="nl-BE" sz="1600" b="1" i="1" dirty="0">
              <a:solidFill>
                <a:srgbClr val="FFFFFF"/>
              </a:solidFill>
              <a:effectLst>
                <a:outerShdw blurRad="38100" dist="38100" dir="2700000" algn="tl">
                  <a:srgbClr val="000000"/>
                </a:outerShdw>
              </a:effectLst>
              <a:latin typeface="+mn-lt"/>
              <a:cs typeface="+mn-cs"/>
            </a:endParaRP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200" i="1" dirty="0">
                <a:solidFill>
                  <a:srgbClr val="FFFFFF"/>
                </a:solidFill>
                <a:effectLst>
                  <a:outerShdw blurRad="38100" dist="38100" dir="2700000" algn="tl">
                    <a:srgbClr val="000000"/>
                  </a:outerShdw>
                </a:effectLst>
                <a:latin typeface="+mn-lt"/>
                <a:cs typeface="+mn-cs"/>
              </a:rPr>
              <a:t>Software </a:t>
            </a:r>
            <a:r>
              <a:rPr lang="nl-BE" sz="1200" i="1" dirty="0" smtClean="0">
                <a:solidFill>
                  <a:srgbClr val="FFFFFF"/>
                </a:solidFill>
                <a:effectLst>
                  <a:outerShdw blurRad="38100" dist="38100" dir="2700000" algn="tl">
                    <a:srgbClr val="000000"/>
                  </a:outerShdw>
                </a:effectLst>
                <a:latin typeface="+mn-lt"/>
                <a:cs typeface="+mn-cs"/>
              </a:rPr>
              <a:t>health care professional</a:t>
            </a:r>
            <a:endParaRPr lang="nl-BE" sz="1200" i="1" dirty="0">
              <a:solidFill>
                <a:srgbClr val="FFFFFF"/>
              </a:solidFill>
              <a:latin typeface="+mn-lt"/>
              <a:cs typeface="+mn-cs"/>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2617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1239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5346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7808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6622257" y="1221581"/>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Site RIZIV</a:t>
            </a:r>
            <a:endParaRPr lang="nl-BE" sz="1000" i="1">
              <a:solidFill>
                <a:srgbClr val="FFFFFF"/>
              </a:solidFill>
              <a:latin typeface="+mn-lt"/>
              <a:cs typeface="+mn-cs"/>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dirty="0" smtClean="0">
                <a:solidFill>
                  <a:srgbClr val="FFFFFF"/>
                </a:solidFill>
                <a:effectLst>
                  <a:outerShdw blurRad="38100" dist="38100" dir="2700000" algn="tl">
                    <a:srgbClr val="000000"/>
                  </a:outerShdw>
                </a:effectLst>
                <a:latin typeface="+mn-lt"/>
                <a:cs typeface="+mn-cs"/>
              </a:rPr>
              <a:t>VAS</a:t>
            </a:r>
            <a:endParaRPr lang="nl-BE" sz="1600" b="1" i="1" dirty="0">
              <a:solidFill>
                <a:srgbClr val="FFFFFF"/>
              </a:solidFill>
              <a:effectLst>
                <a:outerShdw blurRad="38100" dist="38100" dir="2700000" algn="tl">
                  <a:srgbClr val="000000"/>
                </a:outerShdw>
              </a:effectLst>
              <a:latin typeface="+mn-lt"/>
              <a:cs typeface="+mn-cs"/>
            </a:endParaRPr>
          </a:p>
        </p:txBody>
      </p:sp>
      <p:pic>
        <p:nvPicPr>
          <p:cNvPr id="8094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smtClean="0">
                <a:solidFill>
                  <a:srgbClr val="FFCC99"/>
                </a:solidFill>
                <a:effectLst>
                  <a:outerShdw blurRad="38100" dist="38100" dir="2700000" algn="tl">
                    <a:srgbClr val="000000"/>
                  </a:outerShdw>
                </a:effectLst>
                <a:latin typeface="+mn-lt"/>
                <a:cs typeface="+mn-cs"/>
              </a:rPr>
              <a:t>AS</a:t>
            </a:r>
            <a:endParaRPr lang="nl-BE" sz="2000" b="1" i="1" dirty="0">
              <a:solidFill>
                <a:srgbClr val="FFCC99"/>
              </a:solidFill>
              <a:effectLst>
                <a:outerShdw blurRad="38100" dist="38100" dir="2700000" algn="tl">
                  <a:srgbClr val="000000"/>
                </a:outerShdw>
              </a:effectLst>
              <a:latin typeface="+mn-lt"/>
              <a:cs typeface="+mn-cs"/>
            </a:endParaRP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smtClean="0">
                <a:solidFill>
                  <a:srgbClr val="FFCC99"/>
                </a:solidFill>
                <a:effectLst>
                  <a:outerShdw blurRad="38100" dist="38100" dir="2700000" algn="tl">
                    <a:srgbClr val="000000"/>
                  </a:outerShdw>
                </a:effectLst>
                <a:latin typeface="+mn-lt"/>
                <a:cs typeface="+mn-cs"/>
              </a:rPr>
              <a:t>AS</a:t>
            </a:r>
            <a:endParaRPr lang="nl-BE" sz="2000" b="1" i="1" dirty="0">
              <a:solidFill>
                <a:srgbClr val="FFCC99"/>
              </a:solidFill>
              <a:effectLst>
                <a:outerShdw blurRad="38100" dist="38100" dir="2700000" algn="tl">
                  <a:srgbClr val="000000"/>
                </a:outerShdw>
              </a:effectLst>
              <a:latin typeface="+mn-lt"/>
              <a:cs typeface="+mn-cs"/>
            </a:endParaRP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smtClean="0">
                <a:solidFill>
                  <a:srgbClr val="FFCC99"/>
                </a:solidFill>
                <a:effectLst>
                  <a:outerShdw blurRad="38100" dist="38100" dir="2700000" algn="tl">
                    <a:srgbClr val="000000"/>
                  </a:outerShdw>
                </a:effectLst>
                <a:latin typeface="+mn-lt"/>
                <a:cs typeface="+mn-cs"/>
              </a:rPr>
              <a:t>AS</a:t>
            </a:r>
            <a:endParaRPr lang="nl-BE" sz="2000" b="1" i="1" dirty="0">
              <a:solidFill>
                <a:srgbClr val="FFCC99"/>
              </a:solidFill>
              <a:effectLst>
                <a:outerShdw blurRad="38100" dist="38100" dir="2700000" algn="tl">
                  <a:srgbClr val="000000"/>
                </a:outerShdw>
              </a:effectLst>
              <a:latin typeface="+mn-lt"/>
              <a:cs typeface="+mn-cs"/>
            </a:endParaRP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80950"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51"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52"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53"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54"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sp>
        <p:nvSpPr>
          <p:cNvPr id="80955"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solidFill>
                <a:srgbClr val="000000"/>
              </a:solidFill>
              <a:latin typeface="Calibri" pitchFamily="34" charset="0"/>
            </a:endParaRPr>
          </a:p>
        </p:txBody>
      </p:sp>
      <p:pic>
        <p:nvPicPr>
          <p:cNvPr id="8095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095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5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5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6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7899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7962900" y="22050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026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dirty="0" smtClean="0">
                <a:solidFill>
                  <a:srgbClr val="FFFFFF"/>
                </a:solidFill>
                <a:effectLst>
                  <a:outerShdw blurRad="38100" dist="38100" dir="2700000" algn="tl">
                    <a:srgbClr val="000000"/>
                  </a:outerShdw>
                </a:effectLst>
                <a:latin typeface="+mn-lt"/>
                <a:cs typeface="+mn-cs"/>
              </a:rPr>
              <a:t>VAS</a:t>
            </a:r>
            <a:endParaRPr lang="nl-BE" sz="1600" b="1" i="1" dirty="0">
              <a:solidFill>
                <a:srgbClr val="FFFFFF"/>
              </a:solidFill>
              <a:effectLst>
                <a:outerShdw blurRad="38100" dist="38100" dir="2700000" algn="tl">
                  <a:srgbClr val="000000"/>
                </a:outerShdw>
              </a:effectLst>
              <a:latin typeface="+mn-lt"/>
              <a:cs typeface="+mn-cs"/>
            </a:endParaRPr>
          </a:p>
        </p:txBody>
      </p:sp>
    </p:spTree>
    <p:extLst>
      <p:ext uri="{BB962C8B-B14F-4D97-AF65-F5344CB8AC3E}">
        <p14:creationId xmlns:p14="http://schemas.microsoft.com/office/powerpoint/2010/main" val="3448269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dirty="0" smtClean="0"/>
              <a:t>Context – </a:t>
            </a:r>
            <a:r>
              <a:rPr lang="nl-BE" dirty="0" smtClean="0">
                <a:solidFill>
                  <a:srgbClr val="087670"/>
                </a:solidFill>
              </a:rPr>
              <a:t>eHealth</a:t>
            </a:r>
            <a:r>
              <a:rPr lang="nl-BE" dirty="0" smtClean="0"/>
              <a:t> platform: basic services</a:t>
            </a:r>
            <a:endParaRPr lang="nl-B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7561821"/>
              </p:ext>
            </p:extLst>
          </p:nvPr>
        </p:nvGraphicFramePr>
        <p:xfrm>
          <a:off x="457200" y="1196975"/>
          <a:ext cx="8229600" cy="5111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17</a:t>
            </a:fld>
            <a:endParaRPr lang="en-GB" dirty="0"/>
          </a:p>
        </p:txBody>
      </p:sp>
    </p:spTree>
    <p:extLst>
      <p:ext uri="{BB962C8B-B14F-4D97-AF65-F5344CB8AC3E}">
        <p14:creationId xmlns:p14="http://schemas.microsoft.com/office/powerpoint/2010/main" val="2549421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1520" y="260648"/>
            <a:ext cx="5126248" cy="4464496"/>
          </a:xfrm>
          <a:prstGeom prst="rect">
            <a:avLst/>
          </a:prstGeom>
        </p:spPr>
      </p:pic>
      <p:pic>
        <p:nvPicPr>
          <p:cNvPr id="3" name="Picture 2"/>
          <p:cNvPicPr>
            <a:picLocks noChangeAspect="1"/>
          </p:cNvPicPr>
          <p:nvPr/>
        </p:nvPicPr>
        <p:blipFill>
          <a:blip r:embed="rId4"/>
          <a:stretch>
            <a:fillRect/>
          </a:stretch>
        </p:blipFill>
        <p:spPr>
          <a:xfrm>
            <a:off x="4140512" y="2132856"/>
            <a:ext cx="4596732" cy="4135728"/>
          </a:xfrm>
          <a:prstGeom prst="rect">
            <a:avLst/>
          </a:prstGeom>
        </p:spPr>
      </p:pic>
      <p:sp>
        <p:nvSpPr>
          <p:cNvPr id="6" name="Slide Number Placeholder 5"/>
          <p:cNvSpPr>
            <a:spLocks noGrp="1"/>
          </p:cNvSpPr>
          <p:nvPr>
            <p:ph type="sldNum" sz="quarter" idx="10"/>
          </p:nvPr>
        </p:nvSpPr>
        <p:spPr/>
        <p:txBody>
          <a:bodyPr/>
          <a:lstStyle/>
          <a:p>
            <a:pPr>
              <a:defRPr/>
            </a:pPr>
            <a:fld id="{84AEDDD6-2727-439E-A96F-E9FD4CA77376}" type="slidenum">
              <a:rPr lang="en-GB" smtClean="0"/>
              <a:pPr>
                <a:defRPr/>
              </a:pPr>
              <a:t>18</a:t>
            </a:fld>
            <a:endParaRPr lang="en-GB" dirty="0"/>
          </a:p>
        </p:txBody>
      </p:sp>
    </p:spTree>
    <p:extLst>
      <p:ext uri="{BB962C8B-B14F-4D97-AF65-F5344CB8AC3E}">
        <p14:creationId xmlns:p14="http://schemas.microsoft.com/office/powerpoint/2010/main" val="978143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Context – </a:t>
            </a:r>
            <a:r>
              <a:rPr lang="nl-BE" dirty="0" smtClean="0">
                <a:solidFill>
                  <a:srgbClr val="087670"/>
                </a:solidFill>
              </a:rPr>
              <a:t>eHealth</a:t>
            </a:r>
            <a:r>
              <a:rPr lang="nl-BE" dirty="0" smtClean="0"/>
              <a:t> platform</a:t>
            </a:r>
            <a:endParaRPr lang="nl-BE" dirty="0"/>
          </a:p>
        </p:txBody>
      </p:sp>
      <p:sp>
        <p:nvSpPr>
          <p:cNvPr id="3" name="Tijdelijke aanduiding voor inhoud 2"/>
          <p:cNvSpPr>
            <a:spLocks noGrp="1"/>
          </p:cNvSpPr>
          <p:nvPr>
            <p:ph idx="1"/>
          </p:nvPr>
        </p:nvSpPr>
        <p:spPr/>
        <p:txBody>
          <a:bodyPr/>
          <a:lstStyle/>
          <a:p>
            <a:r>
              <a:rPr lang="en-GB" dirty="0"/>
              <a:t>The sharing of data between healthcare providers / institutions via the hub-meta-hub system, the health safes and the </a:t>
            </a:r>
            <a:r>
              <a:rPr lang="en-GB" dirty="0" err="1" smtClean="0">
                <a:solidFill>
                  <a:srgbClr val="087670"/>
                </a:solidFill>
              </a:rPr>
              <a:t>eHealth</a:t>
            </a:r>
            <a:r>
              <a:rPr lang="en-GB" dirty="0" err="1"/>
              <a:t>B</a:t>
            </a:r>
            <a:r>
              <a:rPr lang="en-GB" dirty="0" err="1" smtClean="0"/>
              <a:t>ox</a:t>
            </a:r>
            <a:r>
              <a:rPr lang="en-GB" dirty="0" smtClean="0"/>
              <a:t> </a:t>
            </a:r>
            <a:r>
              <a:rPr lang="en-GB" dirty="0"/>
              <a:t>reaches cruising </a:t>
            </a:r>
            <a:r>
              <a:rPr lang="en-GB" dirty="0" smtClean="0"/>
              <a:t>speed: &gt; 13,3 billion transactions in 2018</a:t>
            </a:r>
            <a:endParaRPr lang="en-GB" dirty="0"/>
          </a:p>
          <a:p>
            <a:endParaRPr lang="en-GB" dirty="0" smtClean="0"/>
          </a:p>
          <a:p>
            <a:r>
              <a:rPr lang="en-GB" dirty="0" smtClean="0"/>
              <a:t>&gt; 75% </a:t>
            </a:r>
            <a:r>
              <a:rPr lang="en-GB" dirty="0"/>
              <a:t>of the Belgian population has now given their informed </a:t>
            </a:r>
            <a:r>
              <a:rPr lang="en-GB" dirty="0" smtClean="0"/>
              <a:t>consent to electronically exchange information</a:t>
            </a:r>
            <a:endParaRPr lang="en-GB" dirty="0"/>
          </a:p>
          <a:p>
            <a:endParaRPr lang="en-GB" dirty="0" smtClean="0"/>
          </a:p>
          <a:p>
            <a:r>
              <a:rPr lang="en-GB" dirty="0" smtClean="0"/>
              <a:t>The </a:t>
            </a:r>
            <a:r>
              <a:rPr lang="en-GB" dirty="0"/>
              <a:t>opening up of health </a:t>
            </a:r>
            <a:r>
              <a:rPr lang="en-GB" dirty="0" smtClean="0"/>
              <a:t>information </a:t>
            </a:r>
            <a:r>
              <a:rPr lang="en-GB" dirty="0"/>
              <a:t>for the patient </a:t>
            </a:r>
            <a:r>
              <a:rPr lang="en-GB" dirty="0" smtClean="0"/>
              <a:t>has started</a:t>
            </a:r>
            <a:endParaRPr lang="en-GB" dirty="0"/>
          </a:p>
          <a:p>
            <a:endParaRPr lang="en-GB" dirty="0" smtClean="0"/>
          </a:p>
          <a:p>
            <a:r>
              <a:rPr lang="en-GB" dirty="0" smtClean="0"/>
              <a:t>Experience </a:t>
            </a:r>
            <a:r>
              <a:rPr lang="en-GB" dirty="0"/>
              <a:t>is gained with mobile </a:t>
            </a:r>
            <a:r>
              <a:rPr lang="en-GB" dirty="0">
                <a:solidFill>
                  <a:srgbClr val="087670"/>
                </a:solidFill>
              </a:rPr>
              <a:t>eHealth</a:t>
            </a:r>
            <a:r>
              <a:rPr lang="en-GB" dirty="0"/>
              <a:t> applications</a:t>
            </a:r>
          </a:p>
          <a:p>
            <a:endParaRPr lang="nl-BE" dirty="0"/>
          </a:p>
        </p:txBody>
      </p:sp>
      <p:sp>
        <p:nvSpPr>
          <p:cNvPr id="4" name="Tijdelijke aanduiding voor dianummer 3"/>
          <p:cNvSpPr>
            <a:spLocks noGrp="1"/>
          </p:cNvSpPr>
          <p:nvPr>
            <p:ph type="sldNum" sz="quarter" idx="10"/>
          </p:nvPr>
        </p:nvSpPr>
        <p:spPr/>
        <p:txBody>
          <a:bodyPr/>
          <a:lstStyle/>
          <a:p>
            <a:pPr>
              <a:defRPr/>
            </a:pPr>
            <a:fld id="{84AEDDD6-2727-439E-A96F-E9FD4CA77376}" type="slidenum">
              <a:rPr lang="en-GB" smtClean="0"/>
              <a:pPr>
                <a:defRPr/>
              </a:pPr>
              <a:t>19</a:t>
            </a:fld>
            <a:endParaRPr lang="en-GB" dirty="0"/>
          </a:p>
        </p:txBody>
      </p:sp>
    </p:spTree>
    <p:extLst>
      <p:ext uri="{BB962C8B-B14F-4D97-AF65-F5344CB8AC3E}">
        <p14:creationId xmlns:p14="http://schemas.microsoft.com/office/powerpoint/2010/main" val="2471615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196752"/>
            <a:ext cx="8229600" cy="5292948"/>
          </a:xfrm>
        </p:spPr>
        <p:txBody>
          <a:bodyPr>
            <a:normAutofit fontScale="92500" lnSpcReduction="10000"/>
          </a:bodyPr>
          <a:lstStyle/>
          <a:p>
            <a:r>
              <a:rPr lang="en-US" dirty="0" smtClean="0"/>
              <a:t>Context</a:t>
            </a:r>
          </a:p>
          <a:p>
            <a:pPr lvl="1"/>
            <a:r>
              <a:rPr lang="en-US" dirty="0" smtClean="0"/>
              <a:t>Crossroads Bank for Social Security</a:t>
            </a:r>
          </a:p>
          <a:p>
            <a:pPr lvl="1"/>
            <a:r>
              <a:rPr lang="en-US" dirty="0" smtClean="0">
                <a:solidFill>
                  <a:srgbClr val="087670"/>
                </a:solidFill>
              </a:rPr>
              <a:t>eHealth</a:t>
            </a:r>
            <a:r>
              <a:rPr lang="en-US" dirty="0" smtClean="0"/>
              <a:t> platform</a:t>
            </a:r>
          </a:p>
          <a:p>
            <a:r>
              <a:rPr lang="en-US" dirty="0"/>
              <a:t>Holistic </a:t>
            </a:r>
            <a:r>
              <a:rPr lang="en-US" dirty="0" smtClean="0"/>
              <a:t>vision </a:t>
            </a:r>
            <a:r>
              <a:rPr lang="en-US" dirty="0"/>
              <a:t>on information security and data </a:t>
            </a:r>
            <a:r>
              <a:rPr lang="en-US" dirty="0" smtClean="0"/>
              <a:t>protection</a:t>
            </a:r>
          </a:p>
          <a:p>
            <a:r>
              <a:rPr lang="en-US" dirty="0" smtClean="0"/>
              <a:t>Some concrete measures</a:t>
            </a:r>
          </a:p>
          <a:p>
            <a:pPr lvl="1"/>
            <a:r>
              <a:rPr lang="en-US" dirty="0" smtClean="0"/>
              <a:t>structural and institutional measures</a:t>
            </a:r>
          </a:p>
          <a:p>
            <a:pPr lvl="2"/>
            <a:r>
              <a:rPr lang="en-GB" dirty="0" smtClean="0"/>
              <a:t>overview</a:t>
            </a:r>
            <a:endParaRPr lang="en-GB" dirty="0"/>
          </a:p>
          <a:p>
            <a:pPr lvl="2"/>
            <a:r>
              <a:rPr lang="en-GB" dirty="0" smtClean="0"/>
              <a:t>Information </a:t>
            </a:r>
            <a:r>
              <a:rPr lang="en-GB" dirty="0"/>
              <a:t>Security Committee</a:t>
            </a:r>
            <a:endParaRPr lang="en-US" dirty="0" smtClean="0"/>
          </a:p>
          <a:p>
            <a:pPr lvl="1"/>
            <a:r>
              <a:rPr lang="en-US" dirty="0" smtClean="0"/>
              <a:t>organizational measures</a:t>
            </a:r>
          </a:p>
          <a:p>
            <a:pPr lvl="2"/>
            <a:r>
              <a:rPr lang="en-US" dirty="0" smtClean="0"/>
              <a:t>Information Security Department and DPO</a:t>
            </a:r>
          </a:p>
          <a:p>
            <a:pPr lvl="2"/>
            <a:r>
              <a:rPr lang="en-US" dirty="0" smtClean="0"/>
              <a:t>minimal information security standards</a:t>
            </a:r>
          </a:p>
          <a:p>
            <a:pPr lvl="2"/>
            <a:r>
              <a:rPr lang="en-US" dirty="0" smtClean="0"/>
              <a:t>Data Protection Impact Assessment (DPIA)</a:t>
            </a:r>
          </a:p>
          <a:p>
            <a:pPr lvl="2"/>
            <a:r>
              <a:rPr lang="en-US" dirty="0"/>
              <a:t>u</a:t>
            </a:r>
            <a:r>
              <a:rPr lang="en-US" dirty="0" smtClean="0"/>
              <a:t>nique </a:t>
            </a:r>
            <a:r>
              <a:rPr lang="en-US" dirty="0"/>
              <a:t>f</a:t>
            </a:r>
            <a:r>
              <a:rPr lang="en-US" dirty="0" smtClean="0"/>
              <a:t>ile</a:t>
            </a:r>
          </a:p>
          <a:p>
            <a:pPr lvl="1"/>
            <a:r>
              <a:rPr lang="en-US" dirty="0" smtClean="0"/>
              <a:t>technical measures</a:t>
            </a:r>
          </a:p>
          <a:p>
            <a:pPr lvl="2"/>
            <a:r>
              <a:rPr lang="en-US" dirty="0" smtClean="0"/>
              <a:t>integrated user and access management (UAM)</a:t>
            </a:r>
          </a:p>
          <a:p>
            <a:pPr lvl="2"/>
            <a:r>
              <a:rPr lang="en-US" dirty="0" smtClean="0"/>
              <a:t>circles of trust</a:t>
            </a:r>
          </a:p>
          <a:p>
            <a:r>
              <a:rPr lang="en-US" dirty="0" smtClean="0"/>
              <a:t>Conclusion</a:t>
            </a:r>
          </a:p>
          <a:p>
            <a:pPr lvl="2"/>
            <a:endParaRPr lang="en-US" dirty="0" smtClean="0"/>
          </a:p>
          <a:p>
            <a:pPr lvl="2"/>
            <a:endParaRPr lang="en-US" dirty="0" smtClean="0"/>
          </a:p>
          <a:p>
            <a:pPr lvl="2"/>
            <a:endParaRPr lang="en-US" dirty="0" smtClean="0"/>
          </a:p>
          <a:p>
            <a:pPr lvl="1"/>
            <a:endParaRPr lang="en-US" dirty="0" smtClean="0"/>
          </a:p>
          <a:p>
            <a:endParaRPr lang="en-US" dirty="0"/>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2</a:t>
            </a:fld>
            <a:endParaRPr lang="en-GB" dirty="0"/>
          </a:p>
        </p:txBody>
      </p:sp>
    </p:spTree>
    <p:extLst>
      <p:ext uri="{BB962C8B-B14F-4D97-AF65-F5344CB8AC3E}">
        <p14:creationId xmlns:p14="http://schemas.microsoft.com/office/powerpoint/2010/main" val="3610138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V</a:t>
            </a:r>
            <a:r>
              <a:rPr lang="en-GB" dirty="0" smtClean="0"/>
              <a:t>ision on information security</a:t>
            </a:r>
            <a:endParaRPr lang="en-US" dirty="0"/>
          </a:p>
        </p:txBody>
      </p:sp>
      <p:sp>
        <p:nvSpPr>
          <p:cNvPr id="3" name="Content Placeholder 2"/>
          <p:cNvSpPr>
            <a:spLocks noGrp="1"/>
          </p:cNvSpPr>
          <p:nvPr>
            <p:ph idx="1"/>
          </p:nvPr>
        </p:nvSpPr>
        <p:spPr/>
        <p:txBody>
          <a:bodyPr>
            <a:normAutofit lnSpcReduction="10000"/>
          </a:bodyPr>
          <a:lstStyle/>
          <a:p>
            <a:r>
              <a:rPr lang="en-GB" dirty="0"/>
              <a:t>S</a:t>
            </a:r>
            <a:r>
              <a:rPr lang="en-GB" dirty="0" smtClean="0"/>
              <a:t>ecurity, availability, integrity and confidentiality of information is ensured by integrated structural, institutional, organizational, HR, technical and other security measures, according to agreed policies</a:t>
            </a:r>
          </a:p>
          <a:p>
            <a:r>
              <a:rPr lang="en-GB" dirty="0"/>
              <a:t>P</a:t>
            </a:r>
            <a:r>
              <a:rPr lang="en-GB" dirty="0" smtClean="0"/>
              <a:t>ersonal information is only used for purposes compatible with the purposes of the collection of the information</a:t>
            </a:r>
          </a:p>
          <a:p>
            <a:r>
              <a:rPr lang="en-GB" dirty="0"/>
              <a:t>P</a:t>
            </a:r>
            <a:r>
              <a:rPr lang="en-GB" dirty="0" smtClean="0"/>
              <a:t>ersonal information is only accessible to authorized actors and users according to business needs, legislative or policy requirements</a:t>
            </a:r>
          </a:p>
          <a:p>
            <a:r>
              <a:rPr lang="en-GB" dirty="0"/>
              <a:t>T</a:t>
            </a:r>
            <a:r>
              <a:rPr lang="en-GB" dirty="0" smtClean="0"/>
              <a:t>he access authorization to personal information is granted by an Information Security Committee, designated by Parliament, after having checked whether the access conditions are met</a:t>
            </a:r>
          </a:p>
          <a:p>
            <a:r>
              <a:rPr lang="en-GB" dirty="0"/>
              <a:t>T</a:t>
            </a:r>
            <a:r>
              <a:rPr lang="en-GB" dirty="0" smtClean="0"/>
              <a:t>he access authorizations are public</a:t>
            </a:r>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20</a:t>
            </a:fld>
            <a:endParaRPr lang="en-GB" dirty="0"/>
          </a:p>
        </p:txBody>
      </p:sp>
    </p:spTree>
    <p:extLst>
      <p:ext uri="{BB962C8B-B14F-4D97-AF65-F5344CB8AC3E}">
        <p14:creationId xmlns:p14="http://schemas.microsoft.com/office/powerpoint/2010/main" val="4199049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V</a:t>
            </a:r>
            <a:r>
              <a:rPr lang="en-GB" dirty="0" smtClean="0"/>
              <a:t>ision on information security</a:t>
            </a:r>
            <a:endParaRPr lang="en-US" dirty="0"/>
          </a:p>
        </p:txBody>
      </p:sp>
      <p:sp>
        <p:nvSpPr>
          <p:cNvPr id="37891" name="Content Placeholder 2"/>
          <p:cNvSpPr>
            <a:spLocks noGrp="1"/>
          </p:cNvSpPr>
          <p:nvPr>
            <p:ph idx="1"/>
          </p:nvPr>
        </p:nvSpPr>
        <p:spPr/>
        <p:txBody>
          <a:bodyPr>
            <a:normAutofit lnSpcReduction="10000"/>
          </a:bodyPr>
          <a:lstStyle/>
          <a:p>
            <a:r>
              <a:rPr lang="en-GB" altLang="en-US" dirty="0"/>
              <a:t>W</a:t>
            </a:r>
            <a:r>
              <a:rPr lang="en-GB" altLang="en-US" dirty="0" smtClean="0"/>
              <a:t>ithin the social sector, every actual electronic exchange of personal information has to pass an independent trusted third party (CBSS) and is preventively checked on compliance with the existing access authorizations by that trusted third party</a:t>
            </a:r>
          </a:p>
          <a:p>
            <a:r>
              <a:rPr lang="en-GB" altLang="en-US" dirty="0" smtClean="0"/>
              <a:t>Every actual electronic exchange of personal information is logged, to be able to trace possible abuse afterwards</a:t>
            </a:r>
          </a:p>
          <a:p>
            <a:r>
              <a:rPr lang="en-GB" altLang="en-US" dirty="0"/>
              <a:t>W</a:t>
            </a:r>
            <a:r>
              <a:rPr lang="en-GB" altLang="en-US" dirty="0" smtClean="0"/>
              <a:t>ithin the social sector, every time information is used to take a decision, the information used is communicated to the person concerned together with the decision </a:t>
            </a:r>
          </a:p>
          <a:p>
            <a:r>
              <a:rPr lang="en-GB" altLang="en-US" dirty="0"/>
              <a:t>E</a:t>
            </a:r>
            <a:r>
              <a:rPr lang="en-GB" altLang="en-US" dirty="0" smtClean="0"/>
              <a:t>very person has the right to access and correct his/her own personal data</a:t>
            </a:r>
          </a:p>
          <a:p>
            <a:r>
              <a:rPr lang="en-GB" altLang="en-US" dirty="0"/>
              <a:t>E</a:t>
            </a:r>
            <a:r>
              <a:rPr lang="en-GB" altLang="en-US" dirty="0" smtClean="0"/>
              <a:t>very actor in the social sector and every health institution disposes of an data protection officer with an advisory, stimulating, documentary and control task</a:t>
            </a:r>
          </a:p>
        </p:txBody>
      </p:sp>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21</a:t>
            </a:fld>
            <a:endParaRPr lang="en-GB" dirty="0"/>
          </a:p>
        </p:txBody>
      </p:sp>
    </p:spTree>
    <p:extLst>
      <p:ext uri="{BB962C8B-B14F-4D97-AF65-F5344CB8AC3E}">
        <p14:creationId xmlns:p14="http://schemas.microsoft.com/office/powerpoint/2010/main" val="23855072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Structural and institutional measures</a:t>
            </a:r>
            <a:endParaRPr lang="en-US" dirty="0"/>
          </a:p>
        </p:txBody>
      </p:sp>
      <p:sp>
        <p:nvSpPr>
          <p:cNvPr id="3" name="Content Placeholder 2"/>
          <p:cNvSpPr>
            <a:spLocks noGrp="1"/>
          </p:cNvSpPr>
          <p:nvPr>
            <p:ph idx="1"/>
          </p:nvPr>
        </p:nvSpPr>
        <p:spPr/>
        <p:txBody>
          <a:bodyPr>
            <a:normAutofit lnSpcReduction="10000"/>
          </a:bodyPr>
          <a:lstStyle/>
          <a:p>
            <a:r>
              <a:rPr lang="en-GB" dirty="0"/>
              <a:t>N</a:t>
            </a:r>
            <a:r>
              <a:rPr lang="en-GB" dirty="0" smtClean="0"/>
              <a:t>o central data storage</a:t>
            </a:r>
          </a:p>
          <a:p>
            <a:r>
              <a:rPr lang="en-GB" dirty="0" smtClean="0"/>
              <a:t>Availability of free of charge, basic information security services</a:t>
            </a:r>
          </a:p>
          <a:p>
            <a:pPr lvl="1"/>
            <a:r>
              <a:rPr lang="en-GB" dirty="0" smtClean="0"/>
              <a:t>user- &amp; access management</a:t>
            </a:r>
          </a:p>
          <a:p>
            <a:pPr lvl="1"/>
            <a:r>
              <a:rPr lang="en-GB" dirty="0" smtClean="0"/>
              <a:t>encryption</a:t>
            </a:r>
          </a:p>
          <a:p>
            <a:pPr lvl="1"/>
            <a:r>
              <a:rPr lang="en-GB" dirty="0" smtClean="0"/>
              <a:t>logging</a:t>
            </a:r>
          </a:p>
          <a:p>
            <a:pPr lvl="1"/>
            <a:r>
              <a:rPr lang="en-GB" dirty="0" smtClean="0"/>
              <a:t>reference directories</a:t>
            </a:r>
          </a:p>
          <a:p>
            <a:pPr lvl="1"/>
            <a:r>
              <a:rPr lang="en-GB" dirty="0" smtClean="0"/>
              <a:t>…</a:t>
            </a:r>
          </a:p>
          <a:p>
            <a:r>
              <a:rPr lang="en-GB" dirty="0" smtClean="0"/>
              <a:t>Independent Information Security Committee designated by the Parliament</a:t>
            </a:r>
          </a:p>
          <a:p>
            <a:r>
              <a:rPr lang="en-GB" dirty="0" smtClean="0"/>
              <a:t>Within the social sector, a preventive control of the legitimacy of personal data exchange by CBSS according to the authorizations of the independent Information Security Committee</a:t>
            </a:r>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22</a:t>
            </a:fld>
            <a:endParaRPr lang="en-GB" dirty="0"/>
          </a:p>
        </p:txBody>
      </p:sp>
    </p:spTree>
    <p:extLst>
      <p:ext uri="{BB962C8B-B14F-4D97-AF65-F5344CB8AC3E}">
        <p14:creationId xmlns:p14="http://schemas.microsoft.com/office/powerpoint/2010/main" val="3884620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Information Security </a:t>
            </a:r>
            <a:r>
              <a:rPr lang="nl-BE" dirty="0" err="1" smtClean="0"/>
              <a:t>Committee</a:t>
            </a:r>
            <a:r>
              <a:rPr lang="nl-BE" dirty="0" smtClean="0"/>
              <a:t> (ISC)</a:t>
            </a:r>
            <a:endParaRPr lang="en-US" dirty="0"/>
          </a:p>
        </p:txBody>
      </p:sp>
      <p:sp>
        <p:nvSpPr>
          <p:cNvPr id="3" name="Content Placeholder 2"/>
          <p:cNvSpPr>
            <a:spLocks noGrp="1"/>
          </p:cNvSpPr>
          <p:nvPr>
            <p:ph idx="1"/>
          </p:nvPr>
        </p:nvSpPr>
        <p:spPr>
          <a:xfrm>
            <a:off x="457200" y="1196752"/>
            <a:ext cx="8229600" cy="5400600"/>
          </a:xfrm>
        </p:spPr>
        <p:txBody>
          <a:bodyPr>
            <a:normAutofit lnSpcReduction="10000"/>
          </a:bodyPr>
          <a:lstStyle/>
          <a:p>
            <a:pPr lvl="0"/>
            <a:r>
              <a:rPr lang="en-GB" dirty="0" smtClean="0">
                <a:sym typeface="Arial" charset="0"/>
              </a:rPr>
              <a:t>Not a supervisory authority as defined by GDPR</a:t>
            </a:r>
          </a:p>
          <a:p>
            <a:pPr lvl="0"/>
            <a:r>
              <a:rPr lang="en-GB" dirty="0" smtClean="0">
                <a:sym typeface="Arial" charset="0"/>
              </a:rPr>
              <a:t>Set up by law of September 5th 2018</a:t>
            </a:r>
          </a:p>
          <a:p>
            <a:pPr lvl="0"/>
            <a:r>
              <a:rPr lang="en-GB" dirty="0" smtClean="0">
                <a:sym typeface="Arial" charset="0"/>
              </a:rPr>
              <a:t>Composition</a:t>
            </a:r>
          </a:p>
          <a:p>
            <a:pPr lvl="1"/>
            <a:r>
              <a:rPr lang="en-GB" dirty="0" smtClean="0">
                <a:sym typeface="Arial" charset="0"/>
              </a:rPr>
              <a:t>Chamber Social Security and Health</a:t>
            </a:r>
          </a:p>
          <a:p>
            <a:pPr lvl="1"/>
            <a:r>
              <a:rPr lang="en-GB" dirty="0" smtClean="0">
                <a:sym typeface="Arial" charset="0"/>
              </a:rPr>
              <a:t>Chamber Federal Government</a:t>
            </a:r>
          </a:p>
          <a:p>
            <a:pPr lvl="1"/>
            <a:r>
              <a:rPr lang="en-GB" dirty="0" smtClean="0">
                <a:sym typeface="Arial" charset="0"/>
              </a:rPr>
              <a:t>independent members designated by Parliament</a:t>
            </a:r>
          </a:p>
          <a:p>
            <a:r>
              <a:rPr lang="en-GB" dirty="0" smtClean="0"/>
              <a:t>Tasks</a:t>
            </a:r>
          </a:p>
          <a:p>
            <a:pPr lvl="1"/>
            <a:r>
              <a:rPr lang="en-GB" dirty="0" smtClean="0"/>
              <a:t>delivering deliberations with normative value (=&gt; legal certainty for the data controllers) regarding</a:t>
            </a:r>
          </a:p>
          <a:p>
            <a:pPr lvl="2"/>
            <a:r>
              <a:rPr lang="en-GB" dirty="0" smtClean="0"/>
              <a:t>the exchange of personal data</a:t>
            </a:r>
          </a:p>
          <a:p>
            <a:pPr lvl="2"/>
            <a:r>
              <a:rPr lang="en-GB" dirty="0" smtClean="0"/>
              <a:t>the processing of </a:t>
            </a:r>
            <a:r>
              <a:rPr lang="en-GB" dirty="0" err="1" smtClean="0"/>
              <a:t>pseudonymized</a:t>
            </a:r>
            <a:r>
              <a:rPr lang="en-GB" dirty="0" smtClean="0"/>
              <a:t> and anonymous data</a:t>
            </a:r>
          </a:p>
          <a:p>
            <a:pPr lvl="1"/>
            <a:r>
              <a:rPr lang="en-GB" dirty="0" smtClean="0"/>
              <a:t>retaining and publishing of deliberations</a:t>
            </a:r>
          </a:p>
          <a:p>
            <a:pPr lvl="1"/>
            <a:r>
              <a:rPr lang="en-GB" dirty="0" smtClean="0"/>
              <a:t>defining good practices</a:t>
            </a:r>
          </a:p>
          <a:p>
            <a:pPr lvl="1"/>
            <a:r>
              <a:rPr lang="en-GB" dirty="0" smtClean="0"/>
              <a:t>supporting DPOs</a:t>
            </a:r>
          </a:p>
          <a:p>
            <a:pPr lvl="1"/>
            <a:r>
              <a:rPr lang="en-GB" dirty="0" smtClean="0"/>
              <a:t>publishing a yearly activity report</a:t>
            </a:r>
          </a:p>
          <a:p>
            <a:endParaRPr lang="nl-BE" dirty="0" smtClean="0">
              <a:sym typeface="Arial" charset="0"/>
            </a:endParaRPr>
          </a:p>
          <a:p>
            <a:endParaRPr lang="nl-BE" dirty="0" smtClean="0">
              <a:sym typeface="Arial" charset="0"/>
            </a:endParaRPr>
          </a:p>
          <a:p>
            <a:pPr lvl="2"/>
            <a:endParaRPr lang="nl-BE" dirty="0" smtClean="0">
              <a:sym typeface="Arial" charset="0"/>
            </a:endParaRPr>
          </a:p>
        </p:txBody>
      </p:sp>
      <p:sp>
        <p:nvSpPr>
          <p:cNvPr id="5" name="Slide Number Placeholder 4"/>
          <p:cNvSpPr>
            <a:spLocks noGrp="1"/>
          </p:cNvSpPr>
          <p:nvPr>
            <p:ph type="sldNum" sz="quarter" idx="10"/>
          </p:nvPr>
        </p:nvSpPr>
        <p:spPr/>
        <p:txBody>
          <a:bodyPr/>
          <a:lstStyle/>
          <a:p>
            <a:fld id="{84AEDDD6-2727-439E-A96F-E9FD4CA77376}" type="slidenum">
              <a:rPr lang="en-GB" smtClean="0"/>
              <a:pPr/>
              <a:t>23</a:t>
            </a:fld>
            <a:endParaRPr lang="en-GB" dirty="0"/>
          </a:p>
        </p:txBody>
      </p:sp>
    </p:spTree>
    <p:extLst>
      <p:ext uri="{BB962C8B-B14F-4D97-AF65-F5344CB8AC3E}">
        <p14:creationId xmlns:p14="http://schemas.microsoft.com/office/powerpoint/2010/main" val="935395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in the deliberations</a:t>
            </a:r>
            <a:endParaRPr lang="en-US" dirty="0"/>
          </a:p>
        </p:txBody>
      </p:sp>
      <p:sp>
        <p:nvSpPr>
          <p:cNvPr id="3" name="Content Placeholder 2"/>
          <p:cNvSpPr>
            <a:spLocks noGrp="1"/>
          </p:cNvSpPr>
          <p:nvPr>
            <p:ph idx="1"/>
          </p:nvPr>
        </p:nvSpPr>
        <p:spPr/>
        <p:txBody>
          <a:bodyPr/>
          <a:lstStyle/>
          <a:p>
            <a:r>
              <a:rPr lang="en-US" dirty="0" err="1" smtClean="0"/>
              <a:t>Lawfullness</a:t>
            </a:r>
            <a:r>
              <a:rPr lang="en-US" dirty="0" smtClean="0"/>
              <a:t> and purpose limitation</a:t>
            </a:r>
          </a:p>
          <a:p>
            <a:pPr lvl="1"/>
            <a:r>
              <a:rPr lang="en-US" dirty="0" smtClean="0"/>
              <a:t>is the processing serving a legitimate purpose?</a:t>
            </a:r>
          </a:p>
          <a:p>
            <a:pPr lvl="1"/>
            <a:r>
              <a:rPr lang="en-US" dirty="0" smtClean="0"/>
              <a:t>are the purposes of the processing well defined ?</a:t>
            </a:r>
          </a:p>
          <a:p>
            <a:endParaRPr lang="en-US" dirty="0" smtClean="0"/>
          </a:p>
          <a:p>
            <a:r>
              <a:rPr lang="en-US" dirty="0" smtClean="0"/>
              <a:t>Data minimization</a:t>
            </a:r>
          </a:p>
          <a:p>
            <a:pPr lvl="1"/>
            <a:r>
              <a:rPr lang="en-US" dirty="0" smtClean="0"/>
              <a:t>is the processing using the minimal dataset to achieve the purposes ?</a:t>
            </a:r>
          </a:p>
          <a:p>
            <a:pPr lvl="1"/>
            <a:r>
              <a:rPr lang="en-US" dirty="0" smtClean="0"/>
              <a:t>storage limitation</a:t>
            </a:r>
          </a:p>
          <a:p>
            <a:endParaRPr lang="en-US" dirty="0" smtClean="0"/>
          </a:p>
          <a:p>
            <a:r>
              <a:rPr lang="en-US" dirty="0" smtClean="0"/>
              <a:t>Integrity and confidentiality</a:t>
            </a:r>
          </a:p>
          <a:p>
            <a:pPr lvl="1"/>
            <a:r>
              <a:rPr lang="en-US" dirty="0" smtClean="0"/>
              <a:t>measures on how to guarantee both parameters</a:t>
            </a:r>
          </a:p>
          <a:p>
            <a:pPr lvl="1"/>
            <a:endParaRPr lang="en-US" dirty="0" smtClean="0"/>
          </a:p>
          <a:p>
            <a:r>
              <a:rPr lang="en-US" dirty="0" smtClean="0"/>
              <a:t>Transparency for the data subjects</a:t>
            </a:r>
          </a:p>
        </p:txBody>
      </p:sp>
      <p:sp>
        <p:nvSpPr>
          <p:cNvPr id="5" name="Slide Number Placeholder 4"/>
          <p:cNvSpPr>
            <a:spLocks noGrp="1"/>
          </p:cNvSpPr>
          <p:nvPr>
            <p:ph type="sldNum" sz="quarter" idx="10"/>
          </p:nvPr>
        </p:nvSpPr>
        <p:spPr/>
        <p:txBody>
          <a:bodyPr/>
          <a:lstStyle/>
          <a:p>
            <a:fld id="{84AEDDD6-2727-439E-A96F-E9FD4CA77376}" type="slidenum">
              <a:rPr lang="en-GB" smtClean="0"/>
              <a:pPr/>
              <a:t>24</a:t>
            </a:fld>
            <a:endParaRPr lang="en-GB" dirty="0"/>
          </a:p>
        </p:txBody>
      </p:sp>
    </p:spTree>
    <p:extLst>
      <p:ext uri="{BB962C8B-B14F-4D97-AF65-F5344CB8AC3E}">
        <p14:creationId xmlns:p14="http://schemas.microsoft.com/office/powerpoint/2010/main" val="3452351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Organizational</a:t>
            </a:r>
            <a:r>
              <a:rPr lang="en-US" dirty="0" smtClean="0"/>
              <a:t> measures</a:t>
            </a:r>
            <a:endParaRPr lang="en-US" dirty="0"/>
          </a:p>
        </p:txBody>
      </p:sp>
      <p:sp>
        <p:nvSpPr>
          <p:cNvPr id="3" name="Content Placeholder 2"/>
          <p:cNvSpPr>
            <a:spLocks noGrp="1"/>
          </p:cNvSpPr>
          <p:nvPr>
            <p:ph idx="1"/>
          </p:nvPr>
        </p:nvSpPr>
        <p:spPr/>
        <p:txBody>
          <a:bodyPr>
            <a:normAutofit/>
          </a:bodyPr>
          <a:lstStyle/>
          <a:p>
            <a:r>
              <a:rPr lang="en-GB" dirty="0"/>
              <a:t>Information security department </a:t>
            </a:r>
            <a:r>
              <a:rPr lang="en-GB" dirty="0" smtClean="0"/>
              <a:t>headed by DPO with </a:t>
            </a:r>
            <a:r>
              <a:rPr lang="en-GB" dirty="0"/>
              <a:t>each actor in the social sector and each health care institution</a:t>
            </a:r>
          </a:p>
          <a:p>
            <a:r>
              <a:rPr lang="en-GB" dirty="0" smtClean="0"/>
              <a:t>Specialized </a:t>
            </a:r>
            <a:r>
              <a:rPr lang="en-GB" dirty="0"/>
              <a:t>information security service </a:t>
            </a:r>
            <a:r>
              <a:rPr lang="en-GB" dirty="0" smtClean="0"/>
              <a:t>providers</a:t>
            </a:r>
          </a:p>
          <a:p>
            <a:r>
              <a:rPr lang="en-US" dirty="0" smtClean="0"/>
              <a:t>Need for compliance </a:t>
            </a:r>
            <a:r>
              <a:rPr lang="en-US" dirty="0"/>
              <a:t>with </a:t>
            </a:r>
            <a:r>
              <a:rPr lang="en-US" dirty="0" smtClean="0"/>
              <a:t>minimal information security and data protection standards </a:t>
            </a:r>
            <a:r>
              <a:rPr lang="en-US" dirty="0"/>
              <a:t>(</a:t>
            </a:r>
            <a:r>
              <a:rPr lang="en-US" dirty="0" err="1"/>
              <a:t>Minimale</a:t>
            </a:r>
            <a:r>
              <a:rPr lang="en-US" dirty="0"/>
              <a:t> </a:t>
            </a:r>
            <a:r>
              <a:rPr lang="en-US" dirty="0" err="1"/>
              <a:t>normen</a:t>
            </a:r>
            <a:r>
              <a:rPr lang="en-US" dirty="0"/>
              <a:t> / </a:t>
            </a:r>
            <a:r>
              <a:rPr lang="en-US" dirty="0" err="1"/>
              <a:t>Normes</a:t>
            </a:r>
            <a:r>
              <a:rPr lang="en-US" dirty="0"/>
              <a:t> </a:t>
            </a:r>
            <a:r>
              <a:rPr lang="en-US" dirty="0" err="1" smtClean="0"/>
              <a:t>minimales</a:t>
            </a:r>
            <a:r>
              <a:rPr lang="en-US" dirty="0"/>
              <a:t>)</a:t>
            </a:r>
          </a:p>
          <a:p>
            <a:r>
              <a:rPr lang="en-GB" dirty="0" smtClean="0"/>
              <a:t>Information </a:t>
            </a:r>
            <a:r>
              <a:rPr lang="en-GB" dirty="0"/>
              <a:t>security working </a:t>
            </a:r>
            <a:r>
              <a:rPr lang="en-GB" dirty="0" smtClean="0"/>
              <a:t>parties </a:t>
            </a:r>
            <a:r>
              <a:rPr lang="en-US" dirty="0" smtClean="0"/>
              <a:t>developing information security policies</a:t>
            </a:r>
          </a:p>
          <a:p>
            <a:r>
              <a:rPr lang="en-US" dirty="0" smtClean="0"/>
              <a:t>Data Protection Impact Assessments (DPIA)</a:t>
            </a:r>
          </a:p>
          <a:p>
            <a:r>
              <a:rPr lang="en-US" dirty="0" smtClean="0"/>
              <a:t>Unique file (dossier </a:t>
            </a:r>
            <a:r>
              <a:rPr lang="en-US" dirty="0"/>
              <a:t>u</a:t>
            </a:r>
            <a:r>
              <a:rPr lang="en-US" dirty="0" smtClean="0"/>
              <a:t>nique / </a:t>
            </a:r>
            <a:r>
              <a:rPr lang="en-US" dirty="0" err="1"/>
              <a:t>u</a:t>
            </a:r>
            <a:r>
              <a:rPr lang="en-US" dirty="0" err="1" smtClean="0"/>
              <a:t>niek</a:t>
            </a:r>
            <a:r>
              <a:rPr lang="en-US" dirty="0" smtClean="0"/>
              <a:t> </a:t>
            </a:r>
            <a:r>
              <a:rPr lang="en-US" dirty="0"/>
              <a:t>d</a:t>
            </a:r>
            <a:r>
              <a:rPr lang="en-US" dirty="0" smtClean="0"/>
              <a:t>ossier)</a:t>
            </a:r>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25</a:t>
            </a:fld>
            <a:endParaRPr lang="en-GB" dirty="0"/>
          </a:p>
        </p:txBody>
      </p:sp>
    </p:spTree>
    <p:extLst>
      <p:ext uri="{BB962C8B-B14F-4D97-AF65-F5344CB8AC3E}">
        <p14:creationId xmlns:p14="http://schemas.microsoft.com/office/powerpoint/2010/main" val="81900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measures</a:t>
            </a:r>
            <a:endParaRPr lang="en-US" dirty="0"/>
          </a:p>
        </p:txBody>
      </p:sp>
      <p:sp>
        <p:nvSpPr>
          <p:cNvPr id="3" name="Content Placeholder 2"/>
          <p:cNvSpPr>
            <a:spLocks noGrp="1"/>
          </p:cNvSpPr>
          <p:nvPr>
            <p:ph idx="1"/>
          </p:nvPr>
        </p:nvSpPr>
        <p:spPr/>
        <p:txBody>
          <a:bodyPr/>
          <a:lstStyle/>
          <a:p>
            <a:r>
              <a:rPr lang="en-US" dirty="0" smtClean="0"/>
              <a:t>Yearly assessment of compliance with minimal security standards</a:t>
            </a:r>
          </a:p>
          <a:p>
            <a:pPr lvl="1"/>
            <a:r>
              <a:rPr lang="en-US" dirty="0" smtClean="0"/>
              <a:t>questionnaire sent out to all institutions connected to the CBSS</a:t>
            </a:r>
          </a:p>
          <a:p>
            <a:pPr lvl="1"/>
            <a:r>
              <a:rPr lang="en-US" dirty="0" smtClean="0"/>
              <a:t>checked by the security service of the CBSS</a:t>
            </a:r>
          </a:p>
          <a:p>
            <a:pPr lvl="1"/>
            <a:r>
              <a:rPr lang="en-US" dirty="0" smtClean="0"/>
              <a:t>reviewed in the Information Security work group </a:t>
            </a:r>
          </a:p>
          <a:p>
            <a:endParaRPr lang="en-US" dirty="0" smtClean="0"/>
          </a:p>
          <a:p>
            <a:r>
              <a:rPr lang="en-US" dirty="0" smtClean="0"/>
              <a:t>Security requirements reviewed on regular basis</a:t>
            </a:r>
          </a:p>
          <a:p>
            <a:endParaRPr lang="en-US" dirty="0" smtClean="0"/>
          </a:p>
          <a:p>
            <a:r>
              <a:rPr lang="en-US" dirty="0" smtClean="0"/>
              <a:t>Internal audits with continuous improvement plans =&gt; independent auditor reporting on findings</a:t>
            </a:r>
          </a:p>
          <a:p>
            <a:pPr marL="457200" lvl="1" indent="0">
              <a:buNone/>
            </a:pPr>
            <a:endParaRPr lang="en-US" dirty="0"/>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26</a:t>
            </a:fld>
            <a:endParaRPr lang="en-GB" dirty="0"/>
          </a:p>
        </p:txBody>
      </p:sp>
    </p:spTree>
    <p:extLst>
      <p:ext uri="{BB962C8B-B14F-4D97-AF65-F5344CB8AC3E}">
        <p14:creationId xmlns:p14="http://schemas.microsoft.com/office/powerpoint/2010/main" val="8038300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Security Department </a:t>
            </a:r>
            <a:endParaRPr lang="en-US" dirty="0"/>
          </a:p>
        </p:txBody>
      </p:sp>
      <p:sp>
        <p:nvSpPr>
          <p:cNvPr id="3" name="Content Placeholder 2"/>
          <p:cNvSpPr>
            <a:spLocks noGrp="1"/>
          </p:cNvSpPr>
          <p:nvPr>
            <p:ph idx="1"/>
          </p:nvPr>
        </p:nvSpPr>
        <p:spPr/>
        <p:txBody>
          <a:bodyPr/>
          <a:lstStyle/>
          <a:p>
            <a:r>
              <a:rPr lang="en-US" dirty="0" smtClean="0"/>
              <a:t>Legal obligation since 1990 !</a:t>
            </a:r>
          </a:p>
          <a:p>
            <a:pPr lvl="1"/>
            <a:r>
              <a:rPr lang="en-US" dirty="0" smtClean="0"/>
              <a:t>assignment of a DPO</a:t>
            </a:r>
          </a:p>
          <a:p>
            <a:pPr lvl="1"/>
            <a:r>
              <a:rPr lang="en-US" dirty="0" smtClean="0"/>
              <a:t>advices controller on privacy and security</a:t>
            </a:r>
          </a:p>
          <a:p>
            <a:pPr lvl="1"/>
            <a:r>
              <a:rPr lang="en-US" dirty="0" smtClean="0"/>
              <a:t>can be assigned additional tasks as long as this does not conflict with the mission of a DPO</a:t>
            </a:r>
          </a:p>
          <a:p>
            <a:r>
              <a:rPr lang="en-US" dirty="0" smtClean="0"/>
              <a:t>Role of the information security department</a:t>
            </a:r>
          </a:p>
          <a:p>
            <a:pPr lvl="1"/>
            <a:r>
              <a:rPr lang="en-US" dirty="0" smtClean="0"/>
              <a:t>each institution has to set up a security department</a:t>
            </a:r>
          </a:p>
          <a:p>
            <a:pPr lvl="2"/>
            <a:r>
              <a:rPr lang="en-US" dirty="0" smtClean="0"/>
              <a:t>stimulates information security</a:t>
            </a:r>
          </a:p>
          <a:p>
            <a:pPr lvl="2"/>
            <a:r>
              <a:rPr lang="en-US" dirty="0" smtClean="0"/>
              <a:t>documents the information security related topics</a:t>
            </a:r>
          </a:p>
          <a:p>
            <a:pPr lvl="2"/>
            <a:r>
              <a:rPr lang="en-US" dirty="0" smtClean="0"/>
              <a:t>checks on compliance</a:t>
            </a:r>
          </a:p>
          <a:p>
            <a:pPr lvl="2"/>
            <a:r>
              <a:rPr lang="en-US" dirty="0" smtClean="0"/>
              <a:t>reports on information security and privacy</a:t>
            </a:r>
          </a:p>
          <a:p>
            <a:pPr lvl="1"/>
            <a:r>
              <a:rPr lang="en-US" dirty="0" smtClean="0"/>
              <a:t>the DPO the is head of the security department</a:t>
            </a:r>
          </a:p>
        </p:txBody>
      </p:sp>
      <p:sp>
        <p:nvSpPr>
          <p:cNvPr id="5" name="Slide Number Placeholder 4"/>
          <p:cNvSpPr>
            <a:spLocks noGrp="1"/>
          </p:cNvSpPr>
          <p:nvPr>
            <p:ph type="sldNum" sz="quarter" idx="10"/>
          </p:nvPr>
        </p:nvSpPr>
        <p:spPr/>
        <p:txBody>
          <a:bodyPr/>
          <a:lstStyle/>
          <a:p>
            <a:fld id="{84AEDDD6-2727-439E-A96F-E9FD4CA77376}" type="slidenum">
              <a:rPr lang="en-GB" smtClean="0"/>
              <a:pPr/>
              <a:t>27</a:t>
            </a:fld>
            <a:endParaRPr lang="en-GB" dirty="0"/>
          </a:p>
        </p:txBody>
      </p:sp>
    </p:spTree>
    <p:extLst>
      <p:ext uri="{BB962C8B-B14F-4D97-AF65-F5344CB8AC3E}">
        <p14:creationId xmlns:p14="http://schemas.microsoft.com/office/powerpoint/2010/main" val="1623435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the DPO of CBSS/</a:t>
            </a:r>
            <a:r>
              <a:rPr lang="en-US" dirty="0" smtClean="0">
                <a:solidFill>
                  <a:srgbClr val="087670"/>
                </a:solidFill>
              </a:rPr>
              <a:t>eHealth</a:t>
            </a:r>
            <a:r>
              <a:rPr lang="en-US" dirty="0" smtClean="0"/>
              <a:t> platform </a:t>
            </a:r>
            <a:endParaRPr lang="en-US" dirty="0"/>
          </a:p>
        </p:txBody>
      </p:sp>
      <p:sp>
        <p:nvSpPr>
          <p:cNvPr id="3" name="Content Placeholder 2"/>
          <p:cNvSpPr>
            <a:spLocks noGrp="1"/>
          </p:cNvSpPr>
          <p:nvPr>
            <p:ph idx="1"/>
          </p:nvPr>
        </p:nvSpPr>
        <p:spPr/>
        <p:txBody>
          <a:bodyPr>
            <a:normAutofit/>
          </a:bodyPr>
          <a:lstStyle/>
          <a:p>
            <a:r>
              <a:rPr lang="en-US" dirty="0" smtClean="0"/>
              <a:t>Leads the security department of both CBSS and </a:t>
            </a:r>
            <a:r>
              <a:rPr lang="en-US" dirty="0" smtClean="0">
                <a:solidFill>
                  <a:srgbClr val="087670"/>
                </a:solidFill>
              </a:rPr>
              <a:t>eHealth </a:t>
            </a:r>
            <a:r>
              <a:rPr lang="en-US" dirty="0" smtClean="0"/>
              <a:t>platform</a:t>
            </a:r>
          </a:p>
          <a:p>
            <a:r>
              <a:rPr lang="en-US" dirty="0" smtClean="0"/>
              <a:t>All </a:t>
            </a:r>
            <a:r>
              <a:rPr lang="en-US" dirty="0"/>
              <a:t>tasks as specified in article 39 of GDPR</a:t>
            </a:r>
          </a:p>
          <a:p>
            <a:r>
              <a:rPr lang="en-US" dirty="0" smtClean="0"/>
              <a:t>Stimulates the elaboration of minimal security standards</a:t>
            </a:r>
          </a:p>
          <a:p>
            <a:r>
              <a:rPr lang="en-US" dirty="0" smtClean="0"/>
              <a:t>Advises on GDPR compliance</a:t>
            </a:r>
          </a:p>
          <a:p>
            <a:pPr lvl="1"/>
            <a:r>
              <a:rPr lang="en-US" dirty="0" smtClean="0"/>
              <a:t>informs management and co-workers on compliance needs</a:t>
            </a:r>
          </a:p>
          <a:p>
            <a:pPr lvl="1"/>
            <a:r>
              <a:rPr lang="en-US" dirty="0" smtClean="0"/>
              <a:t>supports in setting up the record of processing</a:t>
            </a:r>
          </a:p>
          <a:p>
            <a:pPr lvl="1"/>
            <a:r>
              <a:rPr lang="en-US" dirty="0" smtClean="0"/>
              <a:t>participates in running the DPIA</a:t>
            </a:r>
          </a:p>
          <a:p>
            <a:pPr lvl="1"/>
            <a:r>
              <a:rPr lang="en-US" dirty="0" smtClean="0"/>
              <a:t>plans for regular review of the DPIA</a:t>
            </a:r>
          </a:p>
          <a:p>
            <a:r>
              <a:rPr lang="en-US" dirty="0" smtClean="0"/>
              <a:t>Supports in information security incident and threat management</a:t>
            </a:r>
          </a:p>
          <a:p>
            <a:r>
              <a:rPr lang="en-US" dirty="0" smtClean="0"/>
              <a:t>Plans internal audits</a:t>
            </a:r>
          </a:p>
          <a:p>
            <a:pPr lvl="1"/>
            <a:endParaRPr lang="en-US" dirty="0" smtClean="0"/>
          </a:p>
          <a:p>
            <a:pPr lvl="1"/>
            <a:endParaRPr lang="en-US" dirty="0"/>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28</a:t>
            </a:fld>
            <a:endParaRPr lang="en-GB" dirty="0"/>
          </a:p>
        </p:txBody>
      </p:sp>
    </p:spTree>
    <p:extLst>
      <p:ext uri="{BB962C8B-B14F-4D97-AF65-F5344CB8AC3E}">
        <p14:creationId xmlns:p14="http://schemas.microsoft.com/office/powerpoint/2010/main" val="42510504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Role of the DPO</a:t>
            </a:r>
            <a:endParaRPr lang="en-US" dirty="0"/>
          </a:p>
        </p:txBody>
      </p:sp>
      <p:sp>
        <p:nvSpPr>
          <p:cNvPr id="3" name="Content Placeholder 2"/>
          <p:cNvSpPr>
            <a:spLocks noGrp="1"/>
          </p:cNvSpPr>
          <p:nvPr>
            <p:ph idx="1"/>
          </p:nvPr>
        </p:nvSpPr>
        <p:spPr/>
        <p:txBody>
          <a:bodyPr/>
          <a:lstStyle/>
          <a:p>
            <a:r>
              <a:rPr lang="en-US" dirty="0" smtClean="0"/>
              <a:t>It is about ad hoc tasks…</a:t>
            </a:r>
          </a:p>
          <a:p>
            <a:pPr lvl="1"/>
            <a:r>
              <a:rPr lang="en-US" dirty="0" smtClean="0"/>
              <a:t>advice upon request</a:t>
            </a:r>
          </a:p>
          <a:p>
            <a:pPr lvl="1"/>
            <a:r>
              <a:rPr lang="en-US" dirty="0" smtClean="0"/>
              <a:t>incident management</a:t>
            </a:r>
          </a:p>
          <a:p>
            <a:r>
              <a:rPr lang="en-US" dirty="0" smtClean="0"/>
              <a:t>… and planned works</a:t>
            </a:r>
          </a:p>
          <a:p>
            <a:pPr lvl="1"/>
            <a:r>
              <a:rPr lang="en-US" dirty="0" smtClean="0"/>
              <a:t>DPIA review planning</a:t>
            </a:r>
          </a:p>
          <a:p>
            <a:pPr lvl="1"/>
            <a:r>
              <a:rPr lang="en-US" dirty="0" smtClean="0"/>
              <a:t>check on registers</a:t>
            </a:r>
          </a:p>
          <a:p>
            <a:pPr lvl="1"/>
            <a:r>
              <a:rPr lang="en-US" dirty="0" smtClean="0"/>
              <a:t>…</a:t>
            </a:r>
          </a:p>
          <a:p>
            <a:endParaRPr lang="en-US" dirty="0" smtClean="0"/>
          </a:p>
          <a:p>
            <a:pPr lvl="1"/>
            <a:endParaRPr lang="en-US" dirty="0" smtClean="0"/>
          </a:p>
        </p:txBody>
      </p:sp>
      <p:sp>
        <p:nvSpPr>
          <p:cNvPr id="6" name="Slide Number Placeholder 5"/>
          <p:cNvSpPr>
            <a:spLocks noGrp="1"/>
          </p:cNvSpPr>
          <p:nvPr>
            <p:ph type="sldNum" sz="quarter" idx="10"/>
          </p:nvPr>
        </p:nvSpPr>
        <p:spPr/>
        <p:txBody>
          <a:bodyPr/>
          <a:lstStyle/>
          <a:p>
            <a:fld id="{84AEDDD6-2727-439E-A96F-E9FD4CA77376}" type="slidenum">
              <a:rPr lang="en-GB" smtClean="0"/>
              <a:pPr/>
              <a:t>29</a:t>
            </a:fld>
            <a:endParaRPr lang="en-GB" dirty="0"/>
          </a:p>
        </p:txBody>
      </p:sp>
      <p:pic>
        <p:nvPicPr>
          <p:cNvPr id="5" name="Picture 4"/>
          <p:cNvPicPr>
            <a:picLocks noChangeAspect="1"/>
          </p:cNvPicPr>
          <p:nvPr/>
        </p:nvPicPr>
        <p:blipFill>
          <a:blip r:embed="rId2"/>
          <a:stretch>
            <a:fillRect/>
          </a:stretch>
        </p:blipFill>
        <p:spPr>
          <a:xfrm>
            <a:off x="1835696" y="3753036"/>
            <a:ext cx="5754971" cy="2750294"/>
          </a:xfrm>
          <a:prstGeom prst="rect">
            <a:avLst/>
          </a:prstGeom>
        </p:spPr>
      </p:pic>
    </p:spTree>
    <p:extLst>
      <p:ext uri="{BB962C8B-B14F-4D97-AF65-F5344CB8AC3E}">
        <p14:creationId xmlns:p14="http://schemas.microsoft.com/office/powerpoint/2010/main" val="1678775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GB" altLang="en-US" dirty="0" smtClean="0"/>
              <a:t>Context – CBSS</a:t>
            </a:r>
            <a:endParaRPr lang="en-US" altLang="en-US" dirty="0" smtClean="0"/>
          </a:p>
        </p:txBody>
      </p:sp>
      <p:sp>
        <p:nvSpPr>
          <p:cNvPr id="3" name="Content Placeholder 2"/>
          <p:cNvSpPr>
            <a:spLocks noGrp="1"/>
          </p:cNvSpPr>
          <p:nvPr>
            <p:ph idx="1"/>
          </p:nvPr>
        </p:nvSpPr>
        <p:spPr/>
        <p:txBody>
          <a:bodyPr>
            <a:normAutofit lnSpcReduction="10000"/>
          </a:bodyPr>
          <a:lstStyle/>
          <a:p>
            <a:r>
              <a:rPr lang="en-GB" dirty="0"/>
              <a:t>S</a:t>
            </a:r>
            <a:r>
              <a:rPr lang="en-GB" dirty="0" smtClean="0"/>
              <a:t>takeholders of the Belgian social sector</a:t>
            </a:r>
          </a:p>
          <a:p>
            <a:pPr lvl="1"/>
            <a:r>
              <a:rPr lang="en-GB" dirty="0" smtClean="0"/>
              <a:t>&gt; 11,370,00 citizens</a:t>
            </a:r>
          </a:p>
          <a:p>
            <a:pPr lvl="1"/>
            <a:r>
              <a:rPr lang="en-GB" dirty="0" smtClean="0"/>
              <a:t>&gt; 220,000 employers</a:t>
            </a:r>
          </a:p>
          <a:p>
            <a:pPr lvl="1"/>
            <a:r>
              <a:rPr lang="en-GB" dirty="0" smtClean="0"/>
              <a:t>about 3,000 public and private institutions (actors) at several levels (federal, regional, local) dealing with</a:t>
            </a:r>
          </a:p>
          <a:p>
            <a:pPr lvl="2"/>
            <a:r>
              <a:rPr lang="en-GB" dirty="0" smtClean="0"/>
              <a:t>collection of social security contributions</a:t>
            </a:r>
          </a:p>
          <a:p>
            <a:pPr lvl="2"/>
            <a:r>
              <a:rPr lang="en-GB" dirty="0" smtClean="0"/>
              <a:t>delivery of social security benefits</a:t>
            </a:r>
          </a:p>
          <a:p>
            <a:pPr lvl="3"/>
            <a:r>
              <a:rPr lang="en-GB" dirty="0" smtClean="0"/>
              <a:t>child benefits</a:t>
            </a:r>
          </a:p>
          <a:p>
            <a:pPr lvl="3"/>
            <a:r>
              <a:rPr lang="en-GB" dirty="0" smtClean="0"/>
              <a:t>unemployment benefits</a:t>
            </a:r>
          </a:p>
          <a:p>
            <a:pPr lvl="3"/>
            <a:r>
              <a:rPr lang="en-GB" dirty="0" smtClean="0"/>
              <a:t>benefits in case of incapacity for work</a:t>
            </a:r>
          </a:p>
          <a:p>
            <a:pPr lvl="3"/>
            <a:r>
              <a:rPr lang="en-GB" dirty="0" smtClean="0"/>
              <a:t>benefits for the disabled</a:t>
            </a:r>
          </a:p>
          <a:p>
            <a:pPr lvl="3"/>
            <a:r>
              <a:rPr lang="en-GB" dirty="0" smtClean="0"/>
              <a:t>re-imbursement of health care costs</a:t>
            </a:r>
          </a:p>
          <a:p>
            <a:pPr lvl="3"/>
            <a:r>
              <a:rPr lang="en-GB" dirty="0" smtClean="0"/>
              <a:t>holiday pay</a:t>
            </a:r>
          </a:p>
          <a:p>
            <a:pPr lvl="3"/>
            <a:r>
              <a:rPr lang="en-GB" dirty="0" smtClean="0"/>
              <a:t>old age pensions</a:t>
            </a:r>
          </a:p>
          <a:p>
            <a:pPr lvl="3"/>
            <a:r>
              <a:rPr lang="en-GB" dirty="0" smtClean="0"/>
              <a:t>guaranteed minimum income</a:t>
            </a:r>
          </a:p>
          <a:p>
            <a:pPr lvl="2"/>
            <a:r>
              <a:rPr lang="en-GB" dirty="0" smtClean="0"/>
              <a:t>delivery of supplementary social benefits</a:t>
            </a:r>
          </a:p>
          <a:p>
            <a:pPr lvl="2"/>
            <a:r>
              <a:rPr lang="en-GB" dirty="0" smtClean="0"/>
              <a:t>delivery of supplementary benefits based on the social security status of a person</a:t>
            </a:r>
          </a:p>
          <a:p>
            <a:endParaRPr lang="en-US" dirty="0"/>
          </a:p>
        </p:txBody>
      </p:sp>
      <p:sp>
        <p:nvSpPr>
          <p:cNvPr id="2" name="Slide Number Placeholder 1"/>
          <p:cNvSpPr>
            <a:spLocks noGrp="1"/>
          </p:cNvSpPr>
          <p:nvPr>
            <p:ph type="sldNum" sz="quarter" idx="10"/>
          </p:nvPr>
        </p:nvSpPr>
        <p:spPr/>
        <p:txBody>
          <a:bodyPr/>
          <a:lstStyle/>
          <a:p>
            <a:pPr>
              <a:defRPr/>
            </a:pPr>
            <a:fld id="{84AEDDD6-2727-439E-A96F-E9FD4CA77376}" type="slidenum">
              <a:rPr lang="en-GB" smtClean="0"/>
              <a:pPr>
                <a:defRPr/>
              </a:pPr>
              <a:t>3</a:t>
            </a:fld>
            <a:endParaRPr lang="en-GB" dirty="0"/>
          </a:p>
        </p:txBody>
      </p:sp>
    </p:spTree>
    <p:extLst>
      <p:ext uri="{BB962C8B-B14F-4D97-AF65-F5344CB8AC3E}">
        <p14:creationId xmlns:p14="http://schemas.microsoft.com/office/powerpoint/2010/main" val="1372569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Minimal standards</a:t>
            </a:r>
            <a:endParaRPr lang="en-US" dirty="0"/>
          </a:p>
        </p:txBody>
      </p:sp>
      <p:sp>
        <p:nvSpPr>
          <p:cNvPr id="3" name="Content Placeholder 2"/>
          <p:cNvSpPr>
            <a:spLocks noGrp="1"/>
          </p:cNvSpPr>
          <p:nvPr>
            <p:ph idx="1"/>
          </p:nvPr>
        </p:nvSpPr>
        <p:spPr/>
        <p:txBody>
          <a:bodyPr>
            <a:normAutofit/>
          </a:bodyPr>
          <a:lstStyle/>
          <a:p>
            <a:r>
              <a:rPr lang="en-US" dirty="0" smtClean="0"/>
              <a:t>Developed by information security working parties =&gt; buy in !</a:t>
            </a:r>
          </a:p>
          <a:p>
            <a:r>
              <a:rPr lang="en-US" dirty="0" smtClean="0"/>
              <a:t>Approved by the independent Information Security Committee</a:t>
            </a:r>
          </a:p>
          <a:p>
            <a:r>
              <a:rPr lang="en-US" dirty="0" smtClean="0"/>
              <a:t>Based on ISO 27000 standards, adapted for social security and health care</a:t>
            </a:r>
          </a:p>
          <a:p>
            <a:r>
              <a:rPr lang="en-US" dirty="0" smtClean="0"/>
              <a:t>Defines 15 areas of security</a:t>
            </a:r>
          </a:p>
          <a:p>
            <a:r>
              <a:rPr lang="en-US" dirty="0" smtClean="0"/>
              <a:t>Enforced for all actors connected to the network of CBSS and, gradually, all health care institutions</a:t>
            </a:r>
          </a:p>
          <a:p>
            <a:r>
              <a:rPr lang="en-US" dirty="0" smtClean="0"/>
              <a:t>Extended with policy guidelines</a:t>
            </a:r>
          </a:p>
          <a:p>
            <a:pPr lvl="1"/>
            <a:r>
              <a:rPr lang="en-US" dirty="0" smtClean="0"/>
              <a:t>minimal </a:t>
            </a:r>
            <a:r>
              <a:rPr lang="en-US" dirty="0"/>
              <a:t>standards refer to policy guidelines for more </a:t>
            </a:r>
            <a:r>
              <a:rPr lang="en-US" dirty="0" smtClean="0"/>
              <a:t>detail</a:t>
            </a:r>
          </a:p>
          <a:p>
            <a:pPr lvl="1"/>
            <a:r>
              <a:rPr lang="en-US" dirty="0" smtClean="0"/>
              <a:t>policy guidelines provide support for concrete implementation</a:t>
            </a:r>
            <a:endParaRPr lang="en-US" dirty="0"/>
          </a:p>
          <a:p>
            <a:pPr lvl="1"/>
            <a:endParaRPr lang="en-US" dirty="0"/>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30</a:t>
            </a:fld>
            <a:endParaRPr lang="en-GB" dirty="0"/>
          </a:p>
        </p:txBody>
      </p:sp>
    </p:spTree>
    <p:extLst>
      <p:ext uri="{BB962C8B-B14F-4D97-AF65-F5344CB8AC3E}">
        <p14:creationId xmlns:p14="http://schemas.microsoft.com/office/powerpoint/2010/main" val="2618293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pPr>
              <a:defRPr/>
            </a:pPr>
            <a:fld id="{84AEDDD6-2727-439E-A96F-E9FD4CA77376}" type="slidenum">
              <a:rPr lang="en-GB" smtClean="0"/>
              <a:pPr>
                <a:defRPr/>
              </a:pPr>
              <a:t>31</a:t>
            </a:fld>
            <a:endParaRPr lang="en-GB" dirty="0"/>
          </a:p>
        </p:txBody>
      </p:sp>
      <p:pic>
        <p:nvPicPr>
          <p:cNvPr id="5" name="Picture 4"/>
          <p:cNvPicPr>
            <a:picLocks noChangeAspect="1"/>
          </p:cNvPicPr>
          <p:nvPr/>
        </p:nvPicPr>
        <p:blipFill>
          <a:blip r:embed="rId2"/>
          <a:stretch>
            <a:fillRect/>
          </a:stretch>
        </p:blipFill>
        <p:spPr>
          <a:xfrm>
            <a:off x="251520" y="260648"/>
            <a:ext cx="8628154" cy="5112568"/>
          </a:xfrm>
          <a:prstGeom prst="rect">
            <a:avLst/>
          </a:prstGeom>
        </p:spPr>
      </p:pic>
      <p:sp>
        <p:nvSpPr>
          <p:cNvPr id="2" name="TextBox 1"/>
          <p:cNvSpPr txBox="1"/>
          <p:nvPr/>
        </p:nvSpPr>
        <p:spPr>
          <a:xfrm>
            <a:off x="899592" y="5731403"/>
            <a:ext cx="7747185" cy="400110"/>
          </a:xfrm>
          <a:prstGeom prst="rect">
            <a:avLst/>
          </a:prstGeom>
          <a:noFill/>
        </p:spPr>
        <p:txBody>
          <a:bodyPr wrap="none" rtlCol="0">
            <a:spAutoFit/>
          </a:bodyPr>
          <a:lstStyle/>
          <a:p>
            <a:r>
              <a:rPr lang="nl-BE" sz="2000" dirty="0">
                <a:hlinkClick r:id="rId3"/>
              </a:rPr>
              <a:t>https://</a:t>
            </a:r>
            <a:r>
              <a:rPr lang="nl-BE" sz="2000" dirty="0" smtClean="0">
                <a:hlinkClick r:id="rId3"/>
              </a:rPr>
              <a:t>ksz.fgov.be/nl/gegevensbescherming/informatieveiligheidsbeleid</a:t>
            </a:r>
            <a:endParaRPr lang="nl-BE" sz="2000" dirty="0"/>
          </a:p>
        </p:txBody>
      </p:sp>
    </p:spTree>
    <p:extLst>
      <p:ext uri="{BB962C8B-B14F-4D97-AF65-F5344CB8AC3E}">
        <p14:creationId xmlns:p14="http://schemas.microsoft.com/office/powerpoint/2010/main" val="3723051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Topics covered by</a:t>
            </a:r>
            <a:br>
              <a:rPr lang="en-US" dirty="0" smtClean="0"/>
            </a:br>
            <a:r>
              <a:rPr lang="en-US" dirty="0" smtClean="0"/>
              <a:t>minimal information security standards</a:t>
            </a:r>
            <a:endParaRPr lang="en-US" dirty="0"/>
          </a:p>
        </p:txBody>
      </p:sp>
      <p:sp>
        <p:nvSpPr>
          <p:cNvPr id="3" name="Content Placeholder 2"/>
          <p:cNvSpPr>
            <a:spLocks noGrp="1"/>
          </p:cNvSpPr>
          <p:nvPr>
            <p:ph idx="1"/>
          </p:nvPr>
        </p:nvSpPr>
        <p:spPr/>
        <p:txBody>
          <a:bodyPr/>
          <a:lstStyle/>
          <a:p>
            <a:endParaRPr lang="nl-NL" smtClean="0"/>
          </a:p>
          <a:p>
            <a:r>
              <a:rPr lang="nl-NL" smtClean="0"/>
              <a:t>Basic principles</a:t>
            </a:r>
          </a:p>
          <a:p>
            <a:r>
              <a:rPr lang="nl-NL" smtClean="0"/>
              <a:t>Information security policies</a:t>
            </a:r>
          </a:p>
          <a:p>
            <a:r>
              <a:rPr lang="nl-NL" smtClean="0"/>
              <a:t>Organisation of information security</a:t>
            </a:r>
          </a:p>
          <a:p>
            <a:pPr lvl="1"/>
            <a:r>
              <a:rPr lang="nl-NL" smtClean="0"/>
              <a:t>internal organisation</a:t>
            </a:r>
          </a:p>
          <a:p>
            <a:pPr lvl="1"/>
            <a:r>
              <a:rPr lang="nl-NL" smtClean="0"/>
              <a:t>mobile equipment and remote working</a:t>
            </a:r>
          </a:p>
          <a:p>
            <a:r>
              <a:rPr lang="nl-NL" smtClean="0"/>
              <a:t>Security measures for employees and co-workers</a:t>
            </a:r>
          </a:p>
          <a:p>
            <a:r>
              <a:rPr lang="nl-NL" smtClean="0"/>
              <a:t>Management of company assets</a:t>
            </a:r>
          </a:p>
          <a:p>
            <a:r>
              <a:rPr lang="nl-NL" smtClean="0"/>
              <a:t>Access control (logical)</a:t>
            </a:r>
          </a:p>
          <a:p>
            <a:r>
              <a:rPr lang="nl-NL" smtClean="0"/>
              <a:t>Encryption</a:t>
            </a:r>
          </a:p>
          <a:p>
            <a:r>
              <a:rPr lang="nl-NL" smtClean="0"/>
              <a:t>Physical security</a:t>
            </a:r>
            <a:endParaRPr lang="nl-NL" dirty="0"/>
          </a:p>
        </p:txBody>
      </p:sp>
      <p:sp>
        <p:nvSpPr>
          <p:cNvPr id="5" name="Slide Number Placeholder 4"/>
          <p:cNvSpPr>
            <a:spLocks noGrp="1"/>
          </p:cNvSpPr>
          <p:nvPr>
            <p:ph type="sldNum" sz="quarter" idx="10"/>
          </p:nvPr>
        </p:nvSpPr>
        <p:spPr/>
        <p:txBody>
          <a:bodyPr/>
          <a:lstStyle/>
          <a:p>
            <a:fld id="{84AEDDD6-2727-439E-A96F-E9FD4CA77376}" type="slidenum">
              <a:rPr lang="en-GB" smtClean="0"/>
              <a:pPr/>
              <a:t>32</a:t>
            </a:fld>
            <a:endParaRPr lang="en-GB" dirty="0"/>
          </a:p>
        </p:txBody>
      </p:sp>
    </p:spTree>
    <p:extLst>
      <p:ext uri="{BB962C8B-B14F-4D97-AF65-F5344CB8AC3E}">
        <p14:creationId xmlns:p14="http://schemas.microsoft.com/office/powerpoint/2010/main" val="1658099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Topics covered by</a:t>
            </a:r>
            <a:br>
              <a:rPr lang="en-US" dirty="0" smtClean="0"/>
            </a:br>
            <a:r>
              <a:rPr lang="en-US" dirty="0" smtClean="0"/>
              <a:t>minimal information security standards</a:t>
            </a:r>
            <a:endParaRPr lang="nl-BE" dirty="0"/>
          </a:p>
        </p:txBody>
      </p:sp>
      <p:sp>
        <p:nvSpPr>
          <p:cNvPr id="3" name="Tijdelijke aanduiding voor inhoud 2"/>
          <p:cNvSpPr>
            <a:spLocks noGrp="1"/>
          </p:cNvSpPr>
          <p:nvPr>
            <p:ph idx="1"/>
          </p:nvPr>
        </p:nvSpPr>
        <p:spPr/>
        <p:txBody>
          <a:bodyPr/>
          <a:lstStyle/>
          <a:p>
            <a:endParaRPr lang="nl-NL" smtClean="0"/>
          </a:p>
          <a:p>
            <a:r>
              <a:rPr lang="nl-NL" smtClean="0"/>
              <a:t>Operations management</a:t>
            </a:r>
          </a:p>
          <a:p>
            <a:r>
              <a:rPr lang="nl-NL" smtClean="0"/>
              <a:t>Protecting communications</a:t>
            </a:r>
          </a:p>
          <a:p>
            <a:r>
              <a:rPr lang="nl-NL" smtClean="0"/>
              <a:t>Procurement, design, development and maintenance of systems</a:t>
            </a:r>
          </a:p>
          <a:p>
            <a:r>
              <a:rPr lang="nl-NL" smtClean="0"/>
              <a:t>Supplier management</a:t>
            </a:r>
          </a:p>
          <a:p>
            <a:r>
              <a:rPr lang="nl-NL" smtClean="0"/>
              <a:t>Incident management</a:t>
            </a:r>
          </a:p>
          <a:p>
            <a:r>
              <a:rPr lang="nl-NL" smtClean="0"/>
              <a:t>Business continuity</a:t>
            </a:r>
          </a:p>
          <a:p>
            <a:r>
              <a:rPr lang="nl-NL" smtClean="0"/>
              <a:t>Compliance</a:t>
            </a:r>
            <a:endParaRPr lang="en-US" smtClean="0"/>
          </a:p>
          <a:p>
            <a:endParaRPr lang="nl-BE" dirty="0"/>
          </a:p>
        </p:txBody>
      </p:sp>
      <p:sp>
        <p:nvSpPr>
          <p:cNvPr id="4" name="Tijdelijke aanduiding voor dianummer 3"/>
          <p:cNvSpPr>
            <a:spLocks noGrp="1"/>
          </p:cNvSpPr>
          <p:nvPr>
            <p:ph type="sldNum" sz="quarter" idx="10"/>
          </p:nvPr>
        </p:nvSpPr>
        <p:spPr/>
        <p:txBody>
          <a:bodyPr/>
          <a:lstStyle/>
          <a:p>
            <a:fld id="{84AEDDD6-2727-439E-A96F-E9FD4CA77376}" type="slidenum">
              <a:rPr lang="en-GB" smtClean="0"/>
              <a:pPr/>
              <a:t>33</a:t>
            </a:fld>
            <a:endParaRPr lang="en-GB" dirty="0"/>
          </a:p>
        </p:txBody>
      </p:sp>
    </p:spTree>
    <p:extLst>
      <p:ext uri="{BB962C8B-B14F-4D97-AF65-F5344CB8AC3E}">
        <p14:creationId xmlns:p14="http://schemas.microsoft.com/office/powerpoint/2010/main" val="2334144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Minimal standards: data classification</a:t>
            </a:r>
            <a:endParaRPr lang="en-US" dirty="0"/>
          </a:p>
        </p:txBody>
      </p:sp>
      <p:sp>
        <p:nvSpPr>
          <p:cNvPr id="3" name="Content Placeholder 2"/>
          <p:cNvSpPr>
            <a:spLocks noGrp="1"/>
          </p:cNvSpPr>
          <p:nvPr>
            <p:ph idx="1"/>
          </p:nvPr>
        </p:nvSpPr>
        <p:spPr/>
        <p:txBody>
          <a:bodyPr/>
          <a:lstStyle/>
          <a:p>
            <a:r>
              <a:rPr lang="en-US" dirty="0" smtClean="0"/>
              <a:t>5 levels of data sensitivity classification</a:t>
            </a:r>
          </a:p>
          <a:p>
            <a:pPr lvl="1"/>
            <a:r>
              <a:rPr lang="en-US" dirty="0" smtClean="0"/>
              <a:t>4 -&gt; </a:t>
            </a:r>
            <a:r>
              <a:rPr lang="en-US" dirty="0"/>
              <a:t>t</a:t>
            </a:r>
            <a:r>
              <a:rPr lang="en-US" dirty="0" smtClean="0"/>
              <a:t>op secret</a:t>
            </a:r>
          </a:p>
          <a:p>
            <a:pPr lvl="1"/>
            <a:r>
              <a:rPr lang="en-US" dirty="0" smtClean="0"/>
              <a:t>3 -&gt; secret, high </a:t>
            </a:r>
            <a:r>
              <a:rPr lang="en-US" dirty="0"/>
              <a:t>c</a:t>
            </a:r>
            <a:r>
              <a:rPr lang="en-US" dirty="0" smtClean="0"/>
              <a:t>lassified</a:t>
            </a:r>
          </a:p>
          <a:p>
            <a:pPr lvl="1"/>
            <a:r>
              <a:rPr lang="en-US" dirty="0" smtClean="0"/>
              <a:t>2 -&gt; </a:t>
            </a:r>
            <a:r>
              <a:rPr lang="en-US" dirty="0"/>
              <a:t>c</a:t>
            </a:r>
            <a:r>
              <a:rPr lang="en-US" dirty="0" smtClean="0"/>
              <a:t>onfidential, classified</a:t>
            </a:r>
          </a:p>
          <a:p>
            <a:pPr lvl="1"/>
            <a:r>
              <a:rPr lang="en-US" dirty="0" smtClean="0"/>
              <a:t>1 -&gt; unclassified, sensitive</a:t>
            </a:r>
          </a:p>
          <a:p>
            <a:pPr lvl="1"/>
            <a:r>
              <a:rPr lang="en-US" dirty="0" smtClean="0"/>
              <a:t>0 -&gt; unclassified, public</a:t>
            </a:r>
          </a:p>
          <a:p>
            <a:r>
              <a:rPr lang="en-US" dirty="0" smtClean="0"/>
              <a:t>Each type of data is linked to a sensitivity classification</a:t>
            </a:r>
          </a:p>
          <a:p>
            <a:pPr lvl="1"/>
            <a:r>
              <a:rPr lang="en-US" dirty="0"/>
              <a:t>s</a:t>
            </a:r>
            <a:r>
              <a:rPr lang="en-US" dirty="0" smtClean="0"/>
              <a:t>ee next slide</a:t>
            </a:r>
          </a:p>
          <a:p>
            <a:r>
              <a:rPr lang="en-US" dirty="0" smtClean="0"/>
              <a:t>Each type of classification has the data handling guidelines</a:t>
            </a:r>
          </a:p>
          <a:p>
            <a:pPr lvl="1"/>
            <a:r>
              <a:rPr lang="en-US" dirty="0"/>
              <a:t>h</a:t>
            </a:r>
            <a:r>
              <a:rPr lang="en-US" dirty="0" smtClean="0"/>
              <a:t>ow to transport, </a:t>
            </a:r>
          </a:p>
          <a:p>
            <a:pPr lvl="1"/>
            <a:r>
              <a:rPr lang="en-US" dirty="0"/>
              <a:t>u</a:t>
            </a:r>
            <a:r>
              <a:rPr lang="en-US" dirty="0" smtClean="0"/>
              <a:t>se in test, development, acceptance,</a:t>
            </a:r>
          </a:p>
          <a:p>
            <a:pPr lvl="1"/>
            <a:r>
              <a:rPr lang="en-US" dirty="0"/>
              <a:t>a</a:t>
            </a:r>
            <a:r>
              <a:rPr lang="en-US" dirty="0" smtClean="0"/>
              <a:t>uthentication level for access, </a:t>
            </a:r>
          </a:p>
          <a:p>
            <a:pPr lvl="1"/>
            <a:r>
              <a:rPr lang="en-US" dirty="0" smtClean="0"/>
              <a:t>….</a:t>
            </a:r>
          </a:p>
          <a:p>
            <a:pPr marL="0" indent="0">
              <a:buNone/>
            </a:pPr>
            <a:endParaRPr lang="en-US" dirty="0" smtClean="0"/>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34</a:t>
            </a:fld>
            <a:endParaRPr lang="en-GB" dirty="0"/>
          </a:p>
        </p:txBody>
      </p:sp>
    </p:spTree>
    <p:extLst>
      <p:ext uri="{BB962C8B-B14F-4D97-AF65-F5344CB8AC3E}">
        <p14:creationId xmlns:p14="http://schemas.microsoft.com/office/powerpoint/2010/main" val="2163806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Minimal standards: data classification</a:t>
            </a:r>
          </a:p>
        </p:txBody>
      </p:sp>
      <p:pic>
        <p:nvPicPr>
          <p:cNvPr id="6" name="Content Placeholder 5"/>
          <p:cNvPicPr>
            <a:picLocks noGrp="1" noChangeAspect="1"/>
          </p:cNvPicPr>
          <p:nvPr>
            <p:ph idx="1"/>
          </p:nvPr>
        </p:nvPicPr>
        <p:blipFill>
          <a:blip r:embed="rId2"/>
          <a:stretch>
            <a:fillRect/>
          </a:stretch>
        </p:blipFill>
        <p:spPr>
          <a:xfrm>
            <a:off x="340167" y="1075298"/>
            <a:ext cx="8393863" cy="5306591"/>
          </a:xfrm>
          <a:prstGeom prst="rect">
            <a:avLst/>
          </a:prstGeom>
        </p:spPr>
      </p:pic>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35</a:t>
            </a:fld>
            <a:endParaRPr lang="en-GB" dirty="0"/>
          </a:p>
        </p:txBody>
      </p:sp>
    </p:spTree>
    <p:extLst>
      <p:ext uri="{BB962C8B-B14F-4D97-AF65-F5344CB8AC3E}">
        <p14:creationId xmlns:p14="http://schemas.microsoft.com/office/powerpoint/2010/main" val="3608821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Protection </a:t>
            </a:r>
            <a:r>
              <a:rPr lang="en-US" dirty="0"/>
              <a:t>I</a:t>
            </a:r>
            <a:r>
              <a:rPr lang="en-US" dirty="0" smtClean="0"/>
              <a:t>mpact Assessment (DPIA)</a:t>
            </a:r>
            <a:endParaRPr lang="en-US" dirty="0"/>
          </a:p>
        </p:txBody>
      </p:sp>
      <p:sp>
        <p:nvSpPr>
          <p:cNvPr id="3" name="Content Placeholder 2"/>
          <p:cNvSpPr>
            <a:spLocks noGrp="1"/>
          </p:cNvSpPr>
          <p:nvPr>
            <p:ph idx="1"/>
          </p:nvPr>
        </p:nvSpPr>
        <p:spPr/>
        <p:txBody>
          <a:bodyPr>
            <a:normAutofit/>
          </a:bodyPr>
          <a:lstStyle/>
          <a:p>
            <a:r>
              <a:rPr lang="en-GB" dirty="0" smtClean="0"/>
              <a:t>A Data Protection Impact Assessment (DPIA) is a process to help you identify and minimize the data protection risks </a:t>
            </a:r>
          </a:p>
          <a:p>
            <a:r>
              <a:rPr lang="en-GB" dirty="0" smtClean="0"/>
              <a:t>A DPIA must be completed for processing that is likely to result in a high risk to individuals; this includes some specified types of processing </a:t>
            </a:r>
          </a:p>
          <a:p>
            <a:r>
              <a:rPr lang="en-GB" dirty="0" smtClean="0"/>
              <a:t>It is also good practice to do a DPIA for any other major project which requires the processing of personal data</a:t>
            </a:r>
          </a:p>
          <a:p>
            <a:r>
              <a:rPr lang="en-GB" dirty="0" smtClean="0"/>
              <a:t>The DPIA must</a:t>
            </a:r>
          </a:p>
          <a:p>
            <a:pPr lvl="1"/>
            <a:r>
              <a:rPr lang="en-GB" dirty="0" smtClean="0"/>
              <a:t>describe the nature, scope, context and purposes of the processing</a:t>
            </a:r>
          </a:p>
          <a:p>
            <a:pPr lvl="1"/>
            <a:r>
              <a:rPr lang="en-GB" dirty="0" smtClean="0"/>
              <a:t>assess necessity, proportionality and compliance measures</a:t>
            </a:r>
          </a:p>
          <a:p>
            <a:pPr lvl="1"/>
            <a:r>
              <a:rPr lang="en-GB" dirty="0" smtClean="0"/>
              <a:t>identify and assess risks to individuals</a:t>
            </a:r>
          </a:p>
          <a:p>
            <a:pPr lvl="1"/>
            <a:r>
              <a:rPr lang="en-GB" dirty="0" smtClean="0"/>
              <a:t>identify measures to mitigate those risks</a:t>
            </a:r>
            <a:endParaRPr lang="en-GB" dirty="0"/>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36</a:t>
            </a:fld>
            <a:endParaRPr lang="en-GB" dirty="0"/>
          </a:p>
        </p:txBody>
      </p:sp>
    </p:spTree>
    <p:extLst>
      <p:ext uri="{BB962C8B-B14F-4D97-AF65-F5344CB8AC3E}">
        <p14:creationId xmlns:p14="http://schemas.microsoft.com/office/powerpoint/2010/main" val="14611436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Protection Impact Assessment (DPIA)</a:t>
            </a:r>
            <a:endParaRPr lang="nl-BE" dirty="0"/>
          </a:p>
        </p:txBody>
      </p:sp>
      <p:sp>
        <p:nvSpPr>
          <p:cNvPr id="3" name="Content Placeholder 2"/>
          <p:cNvSpPr>
            <a:spLocks noGrp="1"/>
          </p:cNvSpPr>
          <p:nvPr>
            <p:ph idx="1"/>
          </p:nvPr>
        </p:nvSpPr>
        <p:spPr/>
        <p:txBody>
          <a:bodyPr>
            <a:normAutofit/>
          </a:bodyPr>
          <a:lstStyle/>
          <a:p>
            <a:r>
              <a:rPr lang="en-US" dirty="0"/>
              <a:t>To assess the level of risk, one must consider both the likelihood and the severity of any impact on individuals. High risk could result </a:t>
            </a:r>
            <a:r>
              <a:rPr lang="en-US" dirty="0" smtClean="0"/>
              <a:t>from</a:t>
            </a:r>
          </a:p>
          <a:p>
            <a:pPr lvl="1"/>
            <a:r>
              <a:rPr lang="en-US" dirty="0" smtClean="0"/>
              <a:t>a </a:t>
            </a:r>
            <a:r>
              <a:rPr lang="en-US" dirty="0"/>
              <a:t>high probability of some </a:t>
            </a:r>
            <a:r>
              <a:rPr lang="en-US" dirty="0" smtClean="0"/>
              <a:t>harm</a:t>
            </a:r>
          </a:p>
          <a:p>
            <a:pPr lvl="1"/>
            <a:r>
              <a:rPr lang="en-US" dirty="0" smtClean="0"/>
              <a:t>a </a:t>
            </a:r>
            <a:r>
              <a:rPr lang="en-US" dirty="0"/>
              <a:t>lower </a:t>
            </a:r>
            <a:r>
              <a:rPr lang="en-US" dirty="0" smtClean="0"/>
              <a:t>probability </a:t>
            </a:r>
            <a:r>
              <a:rPr lang="en-US" dirty="0"/>
              <a:t>of serious </a:t>
            </a:r>
            <a:r>
              <a:rPr lang="en-US" dirty="0" smtClean="0"/>
              <a:t>harm</a:t>
            </a:r>
            <a:endParaRPr lang="en-US" dirty="0"/>
          </a:p>
          <a:p>
            <a:r>
              <a:rPr lang="en-US" dirty="0" smtClean="0"/>
              <a:t>The DPIA should implicate the DPO </a:t>
            </a:r>
            <a:r>
              <a:rPr lang="en-US" dirty="0"/>
              <a:t>and, where appropriate, individuals and relevant </a:t>
            </a:r>
            <a:r>
              <a:rPr lang="en-US" dirty="0" smtClean="0"/>
              <a:t>experts; any </a:t>
            </a:r>
            <a:r>
              <a:rPr lang="en-US" dirty="0"/>
              <a:t>processors may also need to </a:t>
            </a:r>
            <a:r>
              <a:rPr lang="en-US" dirty="0" smtClean="0"/>
              <a:t>assist</a:t>
            </a:r>
            <a:endParaRPr lang="en-US" dirty="0"/>
          </a:p>
          <a:p>
            <a:r>
              <a:rPr lang="en-US" dirty="0"/>
              <a:t>If a high </a:t>
            </a:r>
            <a:r>
              <a:rPr lang="en-US" dirty="0" smtClean="0"/>
              <a:t>risk is identified, the supervisory authority </a:t>
            </a:r>
            <a:r>
              <a:rPr lang="en-US" dirty="0"/>
              <a:t>must be </a:t>
            </a:r>
            <a:r>
              <a:rPr lang="en-US" dirty="0" smtClean="0"/>
              <a:t>implicated </a:t>
            </a:r>
            <a:r>
              <a:rPr lang="en-US" dirty="0"/>
              <a:t>before starting the </a:t>
            </a:r>
            <a:r>
              <a:rPr lang="en-US" dirty="0" smtClean="0"/>
              <a:t>processing</a:t>
            </a:r>
            <a:endParaRPr lang="en-US"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37</a:t>
            </a:fld>
            <a:endParaRPr lang="en-GB" dirty="0"/>
          </a:p>
        </p:txBody>
      </p:sp>
    </p:spTree>
    <p:extLst>
      <p:ext uri="{BB962C8B-B14F-4D97-AF65-F5344CB8AC3E}">
        <p14:creationId xmlns:p14="http://schemas.microsoft.com/office/powerpoint/2010/main" val="1714402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99592" y="1700808"/>
            <a:ext cx="7951958" cy="4032448"/>
          </a:xfrm>
          <a:prstGeom prst="rect">
            <a:avLst/>
          </a:prstGeom>
        </p:spPr>
      </p:pic>
      <p:sp>
        <p:nvSpPr>
          <p:cNvPr id="2" name="Title 1"/>
          <p:cNvSpPr>
            <a:spLocks noGrp="1"/>
          </p:cNvSpPr>
          <p:nvPr>
            <p:ph type="title"/>
          </p:nvPr>
        </p:nvSpPr>
        <p:spPr/>
        <p:txBody>
          <a:bodyPr/>
          <a:lstStyle/>
          <a:p>
            <a:r>
              <a:rPr lang="en-US" smtClean="0"/>
              <a:t>Executing the DPIA</a:t>
            </a:r>
            <a:endParaRPr lang="en-US" dirty="0"/>
          </a:p>
        </p:txBody>
      </p:sp>
      <p:sp>
        <p:nvSpPr>
          <p:cNvPr id="3" name="Content Placeholder 2"/>
          <p:cNvSpPr>
            <a:spLocks noGrp="1"/>
          </p:cNvSpPr>
          <p:nvPr>
            <p:ph idx="1"/>
          </p:nvPr>
        </p:nvSpPr>
        <p:spPr>
          <a:xfrm>
            <a:off x="457200" y="1196752"/>
            <a:ext cx="8229600" cy="5292948"/>
          </a:xfrm>
        </p:spPr>
        <p:txBody>
          <a:bodyPr>
            <a:normAutofit fontScale="70000" lnSpcReduction="20000"/>
          </a:bodyPr>
          <a:lstStyle/>
          <a:p>
            <a:r>
              <a:rPr lang="en-US" sz="3400" dirty="0"/>
              <a:t>CBSS has developed a template for executing the </a:t>
            </a:r>
            <a:r>
              <a:rPr lang="en-US" sz="3400" dirty="0" smtClean="0"/>
              <a:t>DPIA</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sz="2300" dirty="0" smtClean="0"/>
          </a:p>
          <a:p>
            <a:endParaRPr lang="en-US" sz="2300" dirty="0" smtClean="0"/>
          </a:p>
          <a:p>
            <a:pPr marL="0" indent="0" algn="ctr">
              <a:buNone/>
            </a:pPr>
            <a:r>
              <a:rPr lang="en-US" sz="2300" dirty="0" smtClean="0">
                <a:hlinkClick r:id="rId3"/>
              </a:rPr>
              <a:t>https</a:t>
            </a:r>
            <a:r>
              <a:rPr lang="en-US" sz="2300" dirty="0">
                <a:hlinkClick r:id="rId3"/>
              </a:rPr>
              <a:t>://www.ksz-bcss.fgov.be/nl/gegevensbescherming/praktisch</a:t>
            </a:r>
            <a:r>
              <a:rPr lang="en-US" sz="2300" dirty="0" smtClean="0">
                <a:hlinkClick r:id="rId3"/>
              </a:rPr>
              <a:t>/</a:t>
            </a:r>
          </a:p>
          <a:p>
            <a:pPr marL="0" indent="0" algn="ctr">
              <a:buNone/>
            </a:pPr>
            <a:r>
              <a:rPr lang="en-US" sz="2300" dirty="0" err="1" smtClean="0">
                <a:hlinkClick r:id="rId3"/>
              </a:rPr>
              <a:t>algemene-verordening-gegevensbescherming</a:t>
            </a:r>
            <a:endParaRPr lang="en-US" sz="2300" dirty="0"/>
          </a:p>
          <a:p>
            <a:endParaRPr lang="en-US" dirty="0"/>
          </a:p>
          <a:p>
            <a:endParaRPr lang="en-US" dirty="0" smtClean="0"/>
          </a:p>
          <a:p>
            <a:endParaRPr lang="en-US" dirty="0"/>
          </a:p>
          <a:p>
            <a:endParaRPr lang="en-US" dirty="0" smtClean="0"/>
          </a:p>
        </p:txBody>
      </p:sp>
      <p:sp>
        <p:nvSpPr>
          <p:cNvPr id="7" name="Slide Number Placeholder 6"/>
          <p:cNvSpPr>
            <a:spLocks noGrp="1"/>
          </p:cNvSpPr>
          <p:nvPr>
            <p:ph type="sldNum" sz="quarter" idx="10"/>
          </p:nvPr>
        </p:nvSpPr>
        <p:spPr/>
        <p:txBody>
          <a:bodyPr/>
          <a:lstStyle/>
          <a:p>
            <a:fld id="{84AEDDD6-2727-439E-A96F-E9FD4CA77376}" type="slidenum">
              <a:rPr lang="en-GB" smtClean="0"/>
              <a:pPr/>
              <a:t>38</a:t>
            </a:fld>
            <a:endParaRPr lang="en-GB" dirty="0"/>
          </a:p>
        </p:txBody>
      </p:sp>
      <p:sp>
        <p:nvSpPr>
          <p:cNvPr id="6" name="Notched Right Arrow 5"/>
          <p:cNvSpPr/>
          <p:nvPr/>
        </p:nvSpPr>
        <p:spPr>
          <a:xfrm>
            <a:off x="1403648" y="5391398"/>
            <a:ext cx="864096" cy="2880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08765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First sheet: basic screening</a:t>
            </a:r>
            <a:endParaRPr lang="en-US" dirty="0"/>
          </a:p>
        </p:txBody>
      </p:sp>
      <p:sp>
        <p:nvSpPr>
          <p:cNvPr id="3" name="Content Placeholder 2"/>
          <p:cNvSpPr>
            <a:spLocks noGrp="1"/>
          </p:cNvSpPr>
          <p:nvPr>
            <p:ph idx="1"/>
          </p:nvPr>
        </p:nvSpPr>
        <p:spPr/>
        <p:txBody>
          <a:bodyPr/>
          <a:lstStyle/>
          <a:p>
            <a:endParaRPr lang="en-US" dirty="0" smtClean="0"/>
          </a:p>
          <a:p>
            <a:r>
              <a:rPr lang="en-US" dirty="0" smtClean="0"/>
              <a:t>Basic screening determines whether a DPIA is required</a:t>
            </a:r>
          </a:p>
          <a:p>
            <a:endParaRPr lang="en-US" dirty="0" smtClean="0"/>
          </a:p>
          <a:p>
            <a:r>
              <a:rPr lang="en-US" dirty="0" smtClean="0"/>
              <a:t>Developed based on following criteria</a:t>
            </a:r>
          </a:p>
          <a:p>
            <a:pPr lvl="1"/>
            <a:r>
              <a:rPr lang="en-US" dirty="0"/>
              <a:t>a</a:t>
            </a:r>
            <a:r>
              <a:rPr lang="en-US" dirty="0" smtClean="0"/>
              <a:t>rticle 35 GDPR</a:t>
            </a:r>
          </a:p>
          <a:p>
            <a:pPr lvl="1"/>
            <a:r>
              <a:rPr lang="en-US" dirty="0"/>
              <a:t>c</a:t>
            </a:r>
            <a:r>
              <a:rPr lang="en-US" dirty="0" smtClean="0"/>
              <a:t>onsideration 75 GDPR</a:t>
            </a:r>
          </a:p>
          <a:p>
            <a:pPr lvl="1"/>
            <a:r>
              <a:rPr lang="en-US" dirty="0"/>
              <a:t>r</a:t>
            </a:r>
            <a:r>
              <a:rPr lang="en-US" dirty="0" smtClean="0"/>
              <a:t>ecommendation of the Belgian Data Protection Authority</a:t>
            </a:r>
          </a:p>
          <a:p>
            <a:pPr lvl="1"/>
            <a:r>
              <a:rPr lang="en-US" dirty="0" smtClean="0"/>
              <a:t>Working Party 29 – guidelines for DPIA</a:t>
            </a:r>
          </a:p>
          <a:p>
            <a:endParaRPr lang="en-US" dirty="0" smtClean="0"/>
          </a:p>
          <a:p>
            <a:r>
              <a:rPr lang="en-US" dirty="0" smtClean="0"/>
              <a:t>As soon as 2 risks are present, the DPIA is required</a:t>
            </a:r>
            <a:endParaRPr lang="en-US" dirty="0"/>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39</a:t>
            </a:fld>
            <a:endParaRPr lang="en-GB" dirty="0"/>
          </a:p>
        </p:txBody>
      </p:sp>
    </p:spTree>
    <p:extLst>
      <p:ext uri="{BB962C8B-B14F-4D97-AF65-F5344CB8AC3E}">
        <p14:creationId xmlns:p14="http://schemas.microsoft.com/office/powerpoint/2010/main" val="2165316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Context – CBSS</a:t>
            </a:r>
            <a:endParaRPr lang="en-US" dirty="0"/>
          </a:p>
        </p:txBody>
      </p:sp>
      <p:pic>
        <p:nvPicPr>
          <p:cNvPr id="6" name="Picture 5"/>
          <p:cNvPicPr>
            <a:picLocks noChangeAspect="1"/>
          </p:cNvPicPr>
          <p:nvPr/>
        </p:nvPicPr>
        <p:blipFill>
          <a:blip r:embed="rId2"/>
          <a:stretch>
            <a:fillRect/>
          </a:stretch>
        </p:blipFill>
        <p:spPr>
          <a:xfrm>
            <a:off x="446856" y="1444554"/>
            <a:ext cx="8250288" cy="4769436"/>
          </a:xfrm>
          <a:prstGeom prst="rect">
            <a:avLst/>
          </a:prstGeom>
        </p:spPr>
      </p:pic>
      <p:sp>
        <p:nvSpPr>
          <p:cNvPr id="7" name="Oval 6"/>
          <p:cNvSpPr/>
          <p:nvPr/>
        </p:nvSpPr>
        <p:spPr>
          <a:xfrm>
            <a:off x="1781273" y="1746439"/>
            <a:ext cx="1080120" cy="1080120"/>
          </a:xfrm>
          <a:prstGeom prst="ellipse">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Enterprises of public interest</a:t>
            </a:r>
            <a:endParaRPr lang="en-US" sz="900" dirty="0">
              <a:solidFill>
                <a:schemeClr val="tx1"/>
              </a:solidFill>
            </a:endParaRPr>
          </a:p>
        </p:txBody>
      </p:sp>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4</a:t>
            </a:fld>
            <a:endParaRPr lang="en-GB" dirty="0"/>
          </a:p>
        </p:txBody>
      </p:sp>
    </p:spTree>
    <p:extLst>
      <p:ext uri="{BB962C8B-B14F-4D97-AF65-F5344CB8AC3E}">
        <p14:creationId xmlns:p14="http://schemas.microsoft.com/office/powerpoint/2010/main" val="19027648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Second sheet: risk assessment &amp; management</a:t>
            </a:r>
            <a:endParaRPr lang="en-US" dirty="0"/>
          </a:p>
        </p:txBody>
      </p:sp>
      <p:sp>
        <p:nvSpPr>
          <p:cNvPr id="3" name="Content Placeholder 2"/>
          <p:cNvSpPr>
            <a:spLocks noGrp="1"/>
          </p:cNvSpPr>
          <p:nvPr>
            <p:ph idx="1"/>
          </p:nvPr>
        </p:nvSpPr>
        <p:spPr/>
        <p:txBody>
          <a:bodyPr>
            <a:normAutofit lnSpcReduction="10000"/>
          </a:bodyPr>
          <a:lstStyle/>
          <a:p>
            <a:r>
              <a:rPr lang="en-US" dirty="0" smtClean="0"/>
              <a:t>If a DPIA is required, perform a risk assessment of the processing</a:t>
            </a:r>
          </a:p>
          <a:p>
            <a:pPr lvl="1"/>
            <a:r>
              <a:rPr lang="en-US" dirty="0"/>
              <a:t>c</a:t>
            </a:r>
            <a:r>
              <a:rPr lang="en-US" dirty="0" smtClean="0"/>
              <a:t>heck what risks in the tool are relevant for the processing</a:t>
            </a:r>
          </a:p>
          <a:p>
            <a:pPr lvl="1"/>
            <a:r>
              <a:rPr lang="en-US" dirty="0"/>
              <a:t>t</a:t>
            </a:r>
            <a:r>
              <a:rPr lang="en-US" dirty="0" smtClean="0"/>
              <a:t>he controller participates in this part of the exercise</a:t>
            </a:r>
          </a:p>
          <a:p>
            <a:r>
              <a:rPr lang="en-US" dirty="0" smtClean="0"/>
              <a:t>Next, describe the existing information security and data protection measures in the DPIA</a:t>
            </a:r>
          </a:p>
          <a:p>
            <a:r>
              <a:rPr lang="en-US" dirty="0" smtClean="0"/>
              <a:t>Consider the residual risks</a:t>
            </a:r>
          </a:p>
          <a:p>
            <a:r>
              <a:rPr lang="en-US" dirty="0" smtClean="0"/>
              <a:t>If the residual risks are above the acceptable level, try </a:t>
            </a:r>
            <a:r>
              <a:rPr lang="en-US" dirty="0"/>
              <a:t>to apply </a:t>
            </a:r>
            <a:r>
              <a:rPr lang="en-US" dirty="0" smtClean="0"/>
              <a:t>additional information security and data protection measures in order to </a:t>
            </a:r>
            <a:r>
              <a:rPr lang="en-US" dirty="0"/>
              <a:t>get the residual risk under the acceptable level of risk</a:t>
            </a:r>
          </a:p>
          <a:p>
            <a:r>
              <a:rPr lang="en-US" dirty="0" smtClean="0"/>
              <a:t>In case residual risks above acceptable level cannot be remediated, the controller has to consult the Data Protection Authority before starting the processing</a:t>
            </a:r>
            <a:endParaRPr lang="en-US" dirty="0"/>
          </a:p>
        </p:txBody>
      </p:sp>
      <p:sp>
        <p:nvSpPr>
          <p:cNvPr id="5" name="Slide Number Placeholder 4"/>
          <p:cNvSpPr>
            <a:spLocks noGrp="1"/>
          </p:cNvSpPr>
          <p:nvPr>
            <p:ph type="sldNum" sz="quarter" idx="10"/>
          </p:nvPr>
        </p:nvSpPr>
        <p:spPr/>
        <p:txBody>
          <a:bodyPr/>
          <a:lstStyle/>
          <a:p>
            <a:fld id="{84AEDDD6-2727-439E-A96F-E9FD4CA77376}" type="slidenum">
              <a:rPr lang="en-GB" smtClean="0"/>
              <a:pPr/>
              <a:t>40</a:t>
            </a:fld>
            <a:endParaRPr lang="en-GB" dirty="0"/>
          </a:p>
        </p:txBody>
      </p:sp>
    </p:spTree>
    <p:extLst>
      <p:ext uri="{BB962C8B-B14F-4D97-AF65-F5344CB8AC3E}">
        <p14:creationId xmlns:p14="http://schemas.microsoft.com/office/powerpoint/2010/main" val="3062427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list of risks based on GDPR</a:t>
            </a:r>
            <a:endParaRPr lang="en-US" dirty="0"/>
          </a:p>
        </p:txBody>
      </p:sp>
      <p:pic>
        <p:nvPicPr>
          <p:cNvPr id="5" name="Content Placeholder 4"/>
          <p:cNvPicPr>
            <a:picLocks noGrp="1" noChangeAspect="1"/>
          </p:cNvPicPr>
          <p:nvPr>
            <p:ph idx="1"/>
          </p:nvPr>
        </p:nvPicPr>
        <p:blipFill>
          <a:blip r:embed="rId2"/>
          <a:stretch>
            <a:fillRect/>
          </a:stretch>
        </p:blipFill>
        <p:spPr>
          <a:xfrm>
            <a:off x="545264" y="1196975"/>
            <a:ext cx="8053471" cy="5111750"/>
          </a:xfrm>
          <a:prstGeom prst="rect">
            <a:avLst/>
          </a:prstGeom>
        </p:spPr>
      </p:pic>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41</a:t>
            </a:fld>
            <a:endParaRPr lang="en-GB" dirty="0"/>
          </a:p>
        </p:txBody>
      </p:sp>
    </p:spTree>
    <p:extLst>
      <p:ext uri="{BB962C8B-B14F-4D97-AF65-F5344CB8AC3E}">
        <p14:creationId xmlns:p14="http://schemas.microsoft.com/office/powerpoint/2010/main" val="3149247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risk evaluation</a:t>
            </a:r>
            <a:endParaRPr lang="en-US" dirty="0"/>
          </a:p>
        </p:txBody>
      </p:sp>
      <p:sp>
        <p:nvSpPr>
          <p:cNvPr id="5" name="Down Arrow 4"/>
          <p:cNvSpPr/>
          <p:nvPr/>
        </p:nvSpPr>
        <p:spPr>
          <a:xfrm>
            <a:off x="7154317" y="1960323"/>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Down Arrow 5"/>
          <p:cNvSpPr/>
          <p:nvPr/>
        </p:nvSpPr>
        <p:spPr>
          <a:xfrm>
            <a:off x="5138093" y="1963626"/>
            <a:ext cx="216024" cy="287269"/>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 name="Down Arrow 6"/>
          <p:cNvSpPr/>
          <p:nvPr/>
        </p:nvSpPr>
        <p:spPr>
          <a:xfrm>
            <a:off x="5321830" y="1963626"/>
            <a:ext cx="216024" cy="287269"/>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 name="Down Arrow 7"/>
          <p:cNvSpPr/>
          <p:nvPr/>
        </p:nvSpPr>
        <p:spPr>
          <a:xfrm>
            <a:off x="2401789" y="1975478"/>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Down Arrow 8"/>
          <p:cNvSpPr/>
          <p:nvPr/>
        </p:nvSpPr>
        <p:spPr>
          <a:xfrm>
            <a:off x="6002189" y="1963626"/>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824" y="4627922"/>
            <a:ext cx="4725267" cy="1077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81" y="2310372"/>
            <a:ext cx="82296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own Arrow 11"/>
          <p:cNvSpPr/>
          <p:nvPr/>
        </p:nvSpPr>
        <p:spPr>
          <a:xfrm>
            <a:off x="889621" y="1963626"/>
            <a:ext cx="216024" cy="287269"/>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 name="Down Arrow 12"/>
          <p:cNvSpPr/>
          <p:nvPr/>
        </p:nvSpPr>
        <p:spPr>
          <a:xfrm>
            <a:off x="6650261" y="1963626"/>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1" y="4627922"/>
            <a:ext cx="4042594" cy="206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2469058" y="1299351"/>
            <a:ext cx="5285952" cy="461665"/>
            <a:chOff x="395535" y="3394735"/>
            <a:chExt cx="10361873" cy="1896971"/>
          </a:xfrm>
        </p:grpSpPr>
        <p:sp>
          <p:nvSpPr>
            <p:cNvPr id="16" name="TextBox 15"/>
            <p:cNvSpPr txBox="1"/>
            <p:nvPr/>
          </p:nvSpPr>
          <p:spPr>
            <a:xfrm>
              <a:off x="395535" y="3394735"/>
              <a:ext cx="5112569" cy="1896971"/>
            </a:xfrm>
            <a:prstGeom prst="rect">
              <a:avLst/>
            </a:prstGeom>
            <a:solidFill>
              <a:schemeClr val="accent1">
                <a:lumMod val="40000"/>
                <a:lumOff val="60000"/>
              </a:schemeClr>
            </a:solidFill>
            <a:ln>
              <a:solidFill>
                <a:schemeClr val="accent1"/>
              </a:solidFill>
            </a:ln>
          </p:spPr>
          <p:txBody>
            <a:bodyPr wrap="square" rtlCol="0">
              <a:spAutoFit/>
            </a:bodyPr>
            <a:lstStyle>
              <a:defPPr>
                <a:defRPr lang="nl-BE"/>
              </a:defPPr>
              <a:lvl1pPr algn="ctr">
                <a:defRPr sz="2000"/>
              </a:lvl1pPr>
            </a:lstStyle>
            <a:p>
              <a:r>
                <a:rPr lang="en-GB" sz="1200" dirty="0" smtClean="0"/>
                <a:t>Initial risks and risk mitigation</a:t>
              </a:r>
              <a:endParaRPr lang="en-GB" sz="1200" dirty="0"/>
            </a:p>
            <a:p>
              <a:r>
                <a:rPr lang="en-GB" sz="1200" dirty="0" smtClean="0"/>
                <a:t>(security controls)</a:t>
              </a:r>
              <a:endParaRPr lang="en-GB" dirty="0"/>
            </a:p>
          </p:txBody>
        </p:sp>
        <p:sp>
          <p:nvSpPr>
            <p:cNvPr id="17" name="TextBox 16"/>
            <p:cNvSpPr txBox="1"/>
            <p:nvPr/>
          </p:nvSpPr>
          <p:spPr>
            <a:xfrm>
              <a:off x="6411192" y="3972165"/>
              <a:ext cx="4346216" cy="1138183"/>
            </a:xfrm>
            <a:prstGeom prst="rect">
              <a:avLst/>
            </a:prstGeom>
            <a:solidFill>
              <a:schemeClr val="accent1">
                <a:lumMod val="40000"/>
                <a:lumOff val="60000"/>
              </a:schemeClr>
            </a:solidFill>
            <a:ln>
              <a:solidFill>
                <a:schemeClr val="accent1"/>
              </a:solidFill>
            </a:ln>
          </p:spPr>
          <p:txBody>
            <a:bodyPr wrap="square" rtlCol="0">
              <a:spAutoFit/>
            </a:bodyPr>
            <a:lstStyle>
              <a:defPPr>
                <a:defRPr lang="nl-BE"/>
              </a:defPPr>
              <a:lvl1pPr algn="ctr">
                <a:defRPr sz="2000"/>
              </a:lvl1pPr>
            </a:lstStyle>
            <a:p>
              <a:r>
                <a:rPr lang="en-GB" sz="1200" dirty="0" smtClean="0"/>
                <a:t>Remaining risks</a:t>
              </a:r>
              <a:endParaRPr lang="en-GB" sz="1200" dirty="0"/>
            </a:p>
          </p:txBody>
        </p:sp>
        <p:sp>
          <p:nvSpPr>
            <p:cNvPr id="18" name="Right Arrow 17"/>
            <p:cNvSpPr/>
            <p:nvPr/>
          </p:nvSpPr>
          <p:spPr>
            <a:xfrm>
              <a:off x="5724129" y="4343223"/>
              <a:ext cx="504055" cy="5031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20" name="Slide Number Placeholder 19"/>
          <p:cNvSpPr>
            <a:spLocks noGrp="1"/>
          </p:cNvSpPr>
          <p:nvPr>
            <p:ph type="sldNum" sz="quarter" idx="10"/>
          </p:nvPr>
        </p:nvSpPr>
        <p:spPr/>
        <p:txBody>
          <a:bodyPr/>
          <a:lstStyle/>
          <a:p>
            <a:pPr>
              <a:defRPr/>
            </a:pPr>
            <a:fld id="{84AEDDD6-2727-439E-A96F-E9FD4CA77376}" type="slidenum">
              <a:rPr lang="en-GB" smtClean="0"/>
              <a:pPr>
                <a:defRPr/>
              </a:pPr>
              <a:t>42</a:t>
            </a:fld>
            <a:endParaRPr lang="en-GB" dirty="0"/>
          </a:p>
        </p:txBody>
      </p:sp>
    </p:spTree>
    <p:extLst>
      <p:ext uri="{BB962C8B-B14F-4D97-AF65-F5344CB8AC3E}">
        <p14:creationId xmlns:p14="http://schemas.microsoft.com/office/powerpoint/2010/main" val="1798519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heat maps initial risk</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665338"/>
            <a:ext cx="8921750" cy="155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0"/>
          </p:nvPr>
        </p:nvSpPr>
        <p:spPr/>
        <p:txBody>
          <a:bodyPr/>
          <a:lstStyle/>
          <a:p>
            <a:pPr>
              <a:defRPr/>
            </a:pPr>
            <a:fld id="{84AEDDD6-2727-439E-A96F-E9FD4CA77376}" type="slidenum">
              <a:rPr lang="en-GB" smtClean="0"/>
              <a:pPr>
                <a:defRPr/>
              </a:pPr>
              <a:t>43</a:t>
            </a:fld>
            <a:endParaRPr lang="en-GB" dirty="0"/>
          </a:p>
        </p:txBody>
      </p:sp>
    </p:spTree>
    <p:extLst>
      <p:ext uri="{BB962C8B-B14F-4D97-AF65-F5344CB8AC3E}">
        <p14:creationId xmlns:p14="http://schemas.microsoft.com/office/powerpoint/2010/main" val="1479795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intermediate result</a:t>
            </a:r>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115042" y="1196975"/>
            <a:ext cx="6913915" cy="5111750"/>
          </a:xfrm>
        </p:spPr>
      </p:pic>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44</a:t>
            </a:fld>
            <a:endParaRPr lang="en-GB" dirty="0"/>
          </a:p>
        </p:txBody>
      </p:sp>
    </p:spTree>
    <p:extLst>
      <p:ext uri="{BB962C8B-B14F-4D97-AF65-F5344CB8AC3E}">
        <p14:creationId xmlns:p14="http://schemas.microsoft.com/office/powerpoint/2010/main" val="3182110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end result</a:t>
            </a:r>
            <a:endParaRPr lang="en-US" dirty="0"/>
          </a:p>
        </p:txBody>
      </p:sp>
      <p:graphicFrame>
        <p:nvGraphicFramePr>
          <p:cNvPr id="5" name="Content Placeholder 4"/>
          <p:cNvGraphicFramePr>
            <a:graphicFrameLocks/>
          </p:cNvGraphicFramePr>
          <p:nvPr>
            <p:extLst/>
          </p:nvPr>
        </p:nvGraphicFramePr>
        <p:xfrm>
          <a:off x="457200" y="1379538"/>
          <a:ext cx="8229600" cy="5256212"/>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0"/>
          </p:nvPr>
        </p:nvSpPr>
        <p:spPr/>
        <p:txBody>
          <a:bodyPr/>
          <a:lstStyle/>
          <a:p>
            <a:pPr>
              <a:defRPr/>
            </a:pPr>
            <a:fld id="{84AEDDD6-2727-439E-A96F-E9FD4CA77376}" type="slidenum">
              <a:rPr lang="en-GB" smtClean="0"/>
              <a:pPr>
                <a:defRPr/>
              </a:pPr>
              <a:t>45</a:t>
            </a:fld>
            <a:endParaRPr lang="en-GB" dirty="0"/>
          </a:p>
        </p:txBody>
      </p:sp>
    </p:spTree>
    <p:extLst>
      <p:ext uri="{BB962C8B-B14F-4D97-AF65-F5344CB8AC3E}">
        <p14:creationId xmlns:p14="http://schemas.microsoft.com/office/powerpoint/2010/main" val="5101302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DPIA: as from start up of project to delivery</a:t>
            </a:r>
            <a:endParaRPr lang="en-US" dirty="0"/>
          </a:p>
        </p:txBody>
      </p:sp>
      <p:sp>
        <p:nvSpPr>
          <p:cNvPr id="3" name="Content Placeholder 2"/>
          <p:cNvSpPr>
            <a:spLocks noGrp="1"/>
          </p:cNvSpPr>
          <p:nvPr>
            <p:ph idx="1"/>
          </p:nvPr>
        </p:nvSpPr>
        <p:spPr/>
        <p:txBody>
          <a:bodyPr/>
          <a:lstStyle/>
          <a:p>
            <a:endParaRPr lang="fr-BE"/>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64" y="1232210"/>
            <a:ext cx="8640960" cy="567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1403648" y="2636912"/>
            <a:ext cx="136815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120123" y="2636912"/>
            <a:ext cx="136815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471048" y="2629602"/>
            <a:ext cx="136815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0"/>
          </p:nvPr>
        </p:nvSpPr>
        <p:spPr/>
        <p:txBody>
          <a:bodyPr/>
          <a:lstStyle/>
          <a:p>
            <a:pPr>
              <a:defRPr/>
            </a:pPr>
            <a:fld id="{84AEDDD6-2727-439E-A96F-E9FD4CA77376}" type="slidenum">
              <a:rPr lang="en-GB" smtClean="0"/>
              <a:pPr>
                <a:defRPr/>
              </a:pPr>
              <a:t>46</a:t>
            </a:fld>
            <a:endParaRPr lang="en-GB" dirty="0"/>
          </a:p>
        </p:txBody>
      </p:sp>
    </p:spTree>
    <p:extLst>
      <p:ext uri="{BB962C8B-B14F-4D97-AF65-F5344CB8AC3E}">
        <p14:creationId xmlns:p14="http://schemas.microsoft.com/office/powerpoint/2010/main" val="33752225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DPIA and production services</a:t>
            </a:r>
            <a:endParaRPr lang="en-US" dirty="0"/>
          </a:p>
        </p:txBody>
      </p:sp>
      <p:sp>
        <p:nvSpPr>
          <p:cNvPr id="3" name="Content Placeholder 2"/>
          <p:cNvSpPr>
            <a:spLocks noGrp="1"/>
          </p:cNvSpPr>
          <p:nvPr>
            <p:ph idx="1"/>
          </p:nvPr>
        </p:nvSpPr>
        <p:spPr/>
        <p:txBody>
          <a:bodyPr/>
          <a:lstStyle/>
          <a:p>
            <a:r>
              <a:rPr lang="en-US" dirty="0" smtClean="0"/>
              <a:t>During the lifecycle of a service, it is advised to regularly review the DPIA</a:t>
            </a:r>
          </a:p>
          <a:p>
            <a:pPr lvl="1"/>
            <a:r>
              <a:rPr lang="en-US" dirty="0"/>
              <a:t>c</a:t>
            </a:r>
            <a:r>
              <a:rPr lang="en-US" dirty="0" smtClean="0"/>
              <a:t>hanging conditions</a:t>
            </a:r>
          </a:p>
          <a:p>
            <a:pPr lvl="1"/>
            <a:r>
              <a:rPr lang="en-US" dirty="0"/>
              <a:t>m</a:t>
            </a:r>
            <a:r>
              <a:rPr lang="en-US" dirty="0" smtClean="0"/>
              <a:t>ajor changes to technology</a:t>
            </a:r>
          </a:p>
          <a:p>
            <a:pPr lvl="1"/>
            <a:r>
              <a:rPr lang="en-US" dirty="0"/>
              <a:t>c</a:t>
            </a:r>
            <a:r>
              <a:rPr lang="en-US" dirty="0" smtClean="0"/>
              <a:t>hanging risks on the market</a:t>
            </a:r>
          </a:p>
          <a:p>
            <a:pPr lvl="1"/>
            <a:endParaRPr lang="en-US" dirty="0" smtClean="0"/>
          </a:p>
          <a:p>
            <a:r>
              <a:rPr lang="en-US" dirty="0" smtClean="0"/>
              <a:t>CBSS and </a:t>
            </a:r>
            <a:r>
              <a:rPr lang="en-US" dirty="0" smtClean="0">
                <a:solidFill>
                  <a:srgbClr val="087670"/>
                </a:solidFill>
              </a:rPr>
              <a:t>eHealth</a:t>
            </a:r>
            <a:r>
              <a:rPr lang="en-US" dirty="0" smtClean="0"/>
              <a:t> platform plan to review the DPIA every 3 years</a:t>
            </a:r>
          </a:p>
        </p:txBody>
      </p:sp>
      <p:sp>
        <p:nvSpPr>
          <p:cNvPr id="5" name="Slide Number Placeholder 4"/>
          <p:cNvSpPr>
            <a:spLocks noGrp="1"/>
          </p:cNvSpPr>
          <p:nvPr>
            <p:ph type="sldNum" sz="quarter" idx="10"/>
          </p:nvPr>
        </p:nvSpPr>
        <p:spPr/>
        <p:txBody>
          <a:bodyPr/>
          <a:lstStyle/>
          <a:p>
            <a:fld id="{84AEDDD6-2727-439E-A96F-E9FD4CA77376}" type="slidenum">
              <a:rPr lang="en-GB" smtClean="0"/>
              <a:pPr/>
              <a:t>47</a:t>
            </a:fld>
            <a:endParaRPr lang="en-GB" dirty="0"/>
          </a:p>
        </p:txBody>
      </p:sp>
    </p:spTree>
    <p:extLst>
      <p:ext uri="{BB962C8B-B14F-4D97-AF65-F5344CB8AC3E}">
        <p14:creationId xmlns:p14="http://schemas.microsoft.com/office/powerpoint/2010/main" val="37342511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file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Goals</a:t>
            </a:r>
          </a:p>
          <a:p>
            <a:pPr lvl="1"/>
            <a:r>
              <a:rPr lang="en-US" dirty="0" smtClean="0"/>
              <a:t>centralizing all information required to approve the service prior to commissioning the service in line with guidelines regarding information security and data protection</a:t>
            </a:r>
          </a:p>
          <a:p>
            <a:pPr lvl="1"/>
            <a:r>
              <a:rPr lang="en-US" dirty="0" smtClean="0"/>
              <a:t>meeting the documentation requirement of GDPR</a:t>
            </a:r>
            <a:endParaRPr lang="en-US" dirty="0"/>
          </a:p>
          <a:p>
            <a:r>
              <a:rPr lang="en-US" dirty="0" smtClean="0"/>
              <a:t>Content</a:t>
            </a:r>
          </a:p>
          <a:p>
            <a:pPr lvl="1"/>
            <a:r>
              <a:rPr lang="en-US" dirty="0" smtClean="0"/>
              <a:t>purposes of the processing</a:t>
            </a:r>
          </a:p>
          <a:p>
            <a:pPr lvl="1"/>
            <a:r>
              <a:rPr lang="en-US" dirty="0"/>
              <a:t>h</a:t>
            </a:r>
            <a:r>
              <a:rPr lang="en-US" dirty="0" smtClean="0"/>
              <a:t>igh level technical design</a:t>
            </a:r>
          </a:p>
          <a:p>
            <a:pPr lvl="1"/>
            <a:r>
              <a:rPr lang="en-US" dirty="0" smtClean="0"/>
              <a:t>categories of data subjects and data</a:t>
            </a:r>
          </a:p>
          <a:p>
            <a:pPr lvl="1"/>
            <a:r>
              <a:rPr lang="en-US" dirty="0"/>
              <a:t>t</a:t>
            </a:r>
            <a:r>
              <a:rPr lang="en-US" dirty="0" smtClean="0"/>
              <a:t>ypes of users</a:t>
            </a:r>
          </a:p>
          <a:p>
            <a:pPr lvl="1"/>
            <a:r>
              <a:rPr lang="en-US" dirty="0" smtClean="0"/>
              <a:t>security measures, </a:t>
            </a:r>
            <a:r>
              <a:rPr lang="en-US" dirty="0" err="1" smtClean="0"/>
              <a:t>ao</a:t>
            </a:r>
            <a:endParaRPr lang="en-US" dirty="0" smtClean="0"/>
          </a:p>
          <a:p>
            <a:pPr lvl="2"/>
            <a:r>
              <a:rPr lang="en-US" dirty="0" smtClean="0"/>
              <a:t>user authentication level</a:t>
            </a:r>
          </a:p>
          <a:p>
            <a:pPr lvl="2"/>
            <a:r>
              <a:rPr lang="en-US" dirty="0"/>
              <a:t>u</a:t>
            </a:r>
            <a:r>
              <a:rPr lang="en-US" dirty="0" smtClean="0"/>
              <a:t>ser authorization system</a:t>
            </a:r>
          </a:p>
          <a:p>
            <a:pPr lvl="2"/>
            <a:r>
              <a:rPr lang="en-US" dirty="0" smtClean="0"/>
              <a:t>user activity logging</a:t>
            </a:r>
          </a:p>
          <a:p>
            <a:pPr lvl="1"/>
            <a:r>
              <a:rPr lang="en-US" dirty="0" smtClean="0"/>
              <a:t>DPIA if available</a:t>
            </a:r>
          </a:p>
          <a:p>
            <a:r>
              <a:rPr lang="en-US" dirty="0" smtClean="0"/>
              <a:t>Elaborated for every new service</a:t>
            </a:r>
          </a:p>
          <a:p>
            <a:r>
              <a:rPr lang="en-US" dirty="0" smtClean="0"/>
              <a:t>Updated and approved for major changes to existing services</a:t>
            </a:r>
          </a:p>
          <a:p>
            <a:endParaRPr lang="en-US" dirty="0" smtClean="0"/>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48</a:t>
            </a:fld>
            <a:endParaRPr lang="en-GB" dirty="0"/>
          </a:p>
        </p:txBody>
      </p:sp>
    </p:spTree>
    <p:extLst>
      <p:ext uri="{BB962C8B-B14F-4D97-AF65-F5344CB8AC3E}">
        <p14:creationId xmlns:p14="http://schemas.microsoft.com/office/powerpoint/2010/main" val="34905754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UAM: </a:t>
            </a:r>
            <a:r>
              <a:rPr lang="nl-BE" dirty="0" err="1" smtClean="0"/>
              <a:t>objectives</a:t>
            </a:r>
            <a:endParaRPr lang="nl-BE" dirty="0"/>
          </a:p>
        </p:txBody>
      </p:sp>
      <p:sp>
        <p:nvSpPr>
          <p:cNvPr id="3" name="Content Placeholder 2"/>
          <p:cNvSpPr>
            <a:spLocks noGrp="1"/>
          </p:cNvSpPr>
          <p:nvPr>
            <p:ph idx="1"/>
          </p:nvPr>
        </p:nvSpPr>
        <p:spPr/>
        <p:txBody>
          <a:bodyPr>
            <a:normAutofit lnSpcReduction="10000"/>
          </a:bodyPr>
          <a:lstStyle/>
          <a:p>
            <a:r>
              <a:rPr lang="en-GB" altLang="nl-BE" dirty="0" smtClean="0"/>
              <a:t>Be </a:t>
            </a:r>
            <a:r>
              <a:rPr lang="en-GB" altLang="nl-BE" dirty="0"/>
              <a:t>able to (electronically)</a:t>
            </a:r>
          </a:p>
          <a:p>
            <a:pPr lvl="1"/>
            <a:r>
              <a:rPr lang="en-GB" altLang="nl-BE" dirty="0"/>
              <a:t>identify all relevant entities (physical persons, companies, applications, machines, …)</a:t>
            </a:r>
          </a:p>
          <a:p>
            <a:pPr lvl="1"/>
            <a:r>
              <a:rPr lang="en-GB" altLang="nl-BE" dirty="0"/>
              <a:t>know the relevant characteristics of the entities</a:t>
            </a:r>
          </a:p>
          <a:p>
            <a:pPr lvl="1"/>
            <a:r>
              <a:rPr lang="en-GB" altLang="nl-BE" dirty="0"/>
              <a:t>know the relevant relationships between entities</a:t>
            </a:r>
          </a:p>
          <a:p>
            <a:pPr lvl="1"/>
            <a:r>
              <a:rPr lang="en-GB" altLang="nl-BE" dirty="0"/>
              <a:t>know that an entity has been mandated by another entity to perform a legal action</a:t>
            </a:r>
          </a:p>
          <a:p>
            <a:pPr lvl="1"/>
            <a:r>
              <a:rPr lang="en-GB" altLang="nl-BE" dirty="0"/>
              <a:t>know the authorizations of the entities</a:t>
            </a:r>
          </a:p>
          <a:p>
            <a:endParaRPr lang="en-GB" altLang="nl-BE" dirty="0"/>
          </a:p>
          <a:p>
            <a:r>
              <a:rPr lang="en-GB" altLang="nl-BE" dirty="0" smtClean="0"/>
              <a:t>In </a:t>
            </a:r>
            <a:r>
              <a:rPr lang="en-GB" altLang="nl-BE" dirty="0"/>
              <a:t>a sufficiently certain and secure way</a:t>
            </a:r>
          </a:p>
          <a:p>
            <a:endParaRPr lang="en-GB" altLang="nl-BE" dirty="0"/>
          </a:p>
          <a:p>
            <a:r>
              <a:rPr lang="en-GB" altLang="nl-BE" dirty="0"/>
              <a:t>I</a:t>
            </a:r>
            <a:r>
              <a:rPr lang="en-GB" altLang="nl-BE" dirty="0" smtClean="0"/>
              <a:t>n </a:t>
            </a:r>
            <a:r>
              <a:rPr lang="en-GB" altLang="nl-BE" dirty="0"/>
              <a:t>as much relations as possible (C2C, C2B, C2G, B2B, B2G, …)</a:t>
            </a:r>
          </a:p>
          <a:p>
            <a:endParaRPr lang="en-GB" altLang="nl-BE" dirty="0"/>
          </a:p>
          <a:p>
            <a:r>
              <a:rPr lang="en-GB" altLang="nl-BE" dirty="0" smtClean="0"/>
              <a:t>Using </a:t>
            </a:r>
            <a:r>
              <a:rPr lang="en-GB" altLang="nl-BE" dirty="0"/>
              <a:t>open interoperability standards</a:t>
            </a:r>
          </a:p>
          <a:p>
            <a:endParaRPr lang="nl-BE"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49</a:t>
            </a:fld>
            <a:endParaRPr lang="en-GB" dirty="0"/>
          </a:p>
        </p:txBody>
      </p:sp>
    </p:spTree>
    <p:extLst>
      <p:ext uri="{BB962C8B-B14F-4D97-AF65-F5344CB8AC3E}">
        <p14:creationId xmlns:p14="http://schemas.microsoft.com/office/powerpoint/2010/main" val="255858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t>Context – CBSS</a:t>
            </a:r>
            <a:endParaRPr lang="en-US" dirty="0"/>
          </a:p>
        </p:txBody>
      </p:sp>
      <p:sp>
        <p:nvSpPr>
          <p:cNvPr id="3" name="Content Placeholder 2"/>
          <p:cNvSpPr>
            <a:spLocks noGrp="1"/>
          </p:cNvSpPr>
          <p:nvPr>
            <p:ph idx="1"/>
          </p:nvPr>
        </p:nvSpPr>
        <p:spPr/>
        <p:txBody>
          <a:bodyPr/>
          <a:lstStyle/>
          <a:p>
            <a:r>
              <a:rPr lang="en-GB" dirty="0"/>
              <a:t>A</a:t>
            </a:r>
            <a:r>
              <a:rPr lang="en-GB" dirty="0" smtClean="0"/>
              <a:t> network between all 3,000 social sector actors with a secure connection to the internet, the federal MAN, regional extranets, extranets between local authorities and the Belgian </a:t>
            </a:r>
            <a:r>
              <a:rPr lang="en-GB" noProof="0" dirty="0" err="1" smtClean="0"/>
              <a:t>interbanking</a:t>
            </a:r>
            <a:r>
              <a:rPr lang="en-GB" dirty="0" smtClean="0"/>
              <a:t> network</a:t>
            </a:r>
          </a:p>
          <a:p>
            <a:r>
              <a:rPr lang="en-GB" dirty="0"/>
              <a:t>A</a:t>
            </a:r>
            <a:r>
              <a:rPr lang="en-GB" dirty="0" smtClean="0"/>
              <a:t> unique identification key</a:t>
            </a:r>
          </a:p>
          <a:p>
            <a:pPr lvl="1"/>
            <a:r>
              <a:rPr lang="en-GB" dirty="0" smtClean="0"/>
              <a:t>for every citizen </a:t>
            </a:r>
          </a:p>
          <a:p>
            <a:pPr lvl="1"/>
            <a:r>
              <a:rPr lang="en-GB" dirty="0" smtClean="0"/>
              <a:t>for every company</a:t>
            </a:r>
          </a:p>
          <a:p>
            <a:pPr lvl="1"/>
            <a:r>
              <a:rPr lang="en-GB" dirty="0" smtClean="0"/>
              <a:t>for every establishment of a company</a:t>
            </a:r>
          </a:p>
          <a:p>
            <a:r>
              <a:rPr lang="en-GB" dirty="0"/>
              <a:t>A</a:t>
            </a:r>
            <a:r>
              <a:rPr lang="en-GB" dirty="0" smtClean="0"/>
              <a:t>n agreed division of tasks between the actors within and outside the social sector with regard to unique collection, validation and management of information and with regard to electronic storage of information in authentic sources</a:t>
            </a:r>
          </a:p>
          <a:p>
            <a:endParaRPr lang="en-GB" dirty="0" smtClean="0"/>
          </a:p>
          <a:p>
            <a:endParaRPr lang="en-US" dirty="0"/>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5</a:t>
            </a:fld>
            <a:endParaRPr lang="en-GB" dirty="0"/>
          </a:p>
        </p:txBody>
      </p:sp>
    </p:spTree>
    <p:extLst>
      <p:ext uri="{BB962C8B-B14F-4D97-AF65-F5344CB8AC3E}">
        <p14:creationId xmlns:p14="http://schemas.microsoft.com/office/powerpoint/2010/main" val="37840659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UAM: user expectations</a:t>
            </a:r>
            <a:endParaRPr lang="en-GB" noProof="0" dirty="0"/>
          </a:p>
        </p:txBody>
      </p:sp>
      <p:sp>
        <p:nvSpPr>
          <p:cNvPr id="3" name="Content Placeholder 2"/>
          <p:cNvSpPr>
            <a:spLocks noGrp="1"/>
          </p:cNvSpPr>
          <p:nvPr>
            <p:ph idx="1"/>
          </p:nvPr>
        </p:nvSpPr>
        <p:spPr/>
        <p:txBody>
          <a:bodyPr/>
          <a:lstStyle/>
          <a:p>
            <a:r>
              <a:rPr lang="en-GB" dirty="0"/>
              <a:t>O</a:t>
            </a:r>
            <a:r>
              <a:rPr lang="en-GB" noProof="0" dirty="0" smtClean="0"/>
              <a:t>ne-time registration of identity, characteristics, relationships and mandates</a:t>
            </a:r>
          </a:p>
          <a:p>
            <a:r>
              <a:rPr lang="en-GB" altLang="fr-FR" dirty="0"/>
              <a:t>S</a:t>
            </a:r>
            <a:r>
              <a:rPr lang="en-GB" altLang="fr-FR" noProof="0" dirty="0" smtClean="0"/>
              <a:t>ingle sign on for as many public and private sector applications as possible </a:t>
            </a:r>
          </a:p>
          <a:p>
            <a:pPr lvl="1"/>
            <a:r>
              <a:rPr lang="en-GB" noProof="0" dirty="0" smtClean="0"/>
              <a:t>authentication of the identity</a:t>
            </a:r>
          </a:p>
          <a:p>
            <a:pPr lvl="1"/>
            <a:r>
              <a:rPr lang="en-GB" noProof="0" dirty="0" smtClean="0"/>
              <a:t>verification of relevant characteristics, relationships and mandates</a:t>
            </a:r>
          </a:p>
          <a:p>
            <a:r>
              <a:rPr lang="en-GB" dirty="0"/>
              <a:t>E</a:t>
            </a:r>
            <a:r>
              <a:rPr lang="en-GB" noProof="0" dirty="0" err="1" smtClean="0"/>
              <a:t>lectronic</a:t>
            </a:r>
            <a:r>
              <a:rPr lang="en-GB" noProof="0" dirty="0" smtClean="0"/>
              <a:t> means for authentication of identity that can be used on as much devices as possible</a:t>
            </a:r>
          </a:p>
          <a:p>
            <a:r>
              <a:rPr lang="en-GB" dirty="0"/>
              <a:t>M</a:t>
            </a:r>
            <a:r>
              <a:rPr lang="en-GB" noProof="0" dirty="0" err="1" smtClean="0"/>
              <a:t>inimal</a:t>
            </a:r>
            <a:r>
              <a:rPr lang="en-GB" noProof="0" dirty="0" smtClean="0"/>
              <a:t> cost of</a:t>
            </a:r>
          </a:p>
          <a:p>
            <a:pPr lvl="1"/>
            <a:r>
              <a:rPr lang="en-GB" noProof="0" dirty="0" smtClean="0"/>
              <a:t>registration procedures</a:t>
            </a:r>
          </a:p>
          <a:p>
            <a:pPr lvl="1"/>
            <a:r>
              <a:rPr lang="en-GB" noProof="0" dirty="0" smtClean="0"/>
              <a:t>electronic means for authentication of identity</a:t>
            </a:r>
          </a:p>
          <a:p>
            <a:pPr lvl="1"/>
            <a:r>
              <a:rPr lang="en-GB" noProof="0" dirty="0" smtClean="0"/>
              <a:t>use of electronic means for authentication of identity</a:t>
            </a:r>
          </a:p>
          <a:p>
            <a:endParaRPr lang="en-GB" noProof="0" dirty="0"/>
          </a:p>
        </p:txBody>
      </p:sp>
      <p:sp>
        <p:nvSpPr>
          <p:cNvPr id="5" name="Slide Number Placeholder 4"/>
          <p:cNvSpPr>
            <a:spLocks noGrp="1"/>
          </p:cNvSpPr>
          <p:nvPr>
            <p:ph type="sldNum" sz="quarter" idx="10"/>
          </p:nvPr>
        </p:nvSpPr>
        <p:spPr/>
        <p:txBody>
          <a:bodyPr/>
          <a:lstStyle/>
          <a:p>
            <a:pPr lvl="0"/>
            <a:fld id="{30A9230E-FFBB-4CCB-ABD7-198084EDE768}" type="slidenum">
              <a:rPr lang="fr-BE" noProof="0" smtClean="0"/>
              <a:pPr lvl="0"/>
              <a:t>50</a:t>
            </a:fld>
            <a:endParaRPr lang="fr-BE" noProof="0"/>
          </a:p>
        </p:txBody>
      </p:sp>
    </p:spTree>
    <p:extLst>
      <p:ext uri="{BB962C8B-B14F-4D97-AF65-F5344CB8AC3E}">
        <p14:creationId xmlns:p14="http://schemas.microsoft.com/office/powerpoint/2010/main" val="12210588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ltLang="nl-BE" noProof="0" dirty="0" smtClean="0"/>
              <a:t>Division of tasks</a:t>
            </a:r>
          </a:p>
        </p:txBody>
      </p:sp>
      <p:sp>
        <p:nvSpPr>
          <p:cNvPr id="13315" name="Rectangle 3"/>
          <p:cNvSpPr>
            <a:spLocks noGrp="1" noChangeArrowheads="1"/>
          </p:cNvSpPr>
          <p:nvPr>
            <p:ph idx="1"/>
          </p:nvPr>
        </p:nvSpPr>
        <p:spPr/>
        <p:txBody>
          <a:bodyPr/>
          <a:lstStyle/>
          <a:p>
            <a:r>
              <a:rPr lang="en-GB" altLang="nl-BE" dirty="0"/>
              <a:t>R</a:t>
            </a:r>
            <a:r>
              <a:rPr lang="en-GB" altLang="nl-BE" noProof="0" dirty="0" err="1" smtClean="0"/>
              <a:t>egistration</a:t>
            </a:r>
            <a:r>
              <a:rPr lang="en-GB" altLang="nl-BE" noProof="0" dirty="0" smtClean="0"/>
              <a:t> of the identity of</a:t>
            </a:r>
          </a:p>
          <a:p>
            <a:pPr lvl="1"/>
            <a:r>
              <a:rPr lang="en-GB" altLang="nl-BE" noProof="0" dirty="0" smtClean="0"/>
              <a:t>citizens: municipalities</a:t>
            </a:r>
          </a:p>
          <a:p>
            <a:pPr lvl="1"/>
            <a:r>
              <a:rPr lang="en-GB" altLang="nl-BE" noProof="0" dirty="0" smtClean="0"/>
              <a:t>companies: company counters</a:t>
            </a:r>
          </a:p>
          <a:p>
            <a:endParaRPr lang="en-GB" dirty="0" smtClean="0"/>
          </a:p>
          <a:p>
            <a:r>
              <a:rPr lang="en-GB" dirty="0"/>
              <a:t>O</a:t>
            </a:r>
            <a:r>
              <a:rPr lang="en-GB" dirty="0" smtClean="0"/>
              <a:t>fficial identification document for citizens</a:t>
            </a:r>
          </a:p>
          <a:p>
            <a:pPr lvl="1"/>
            <a:r>
              <a:rPr lang="en-GB" dirty="0" smtClean="0"/>
              <a:t>delivered by the municipalities (</a:t>
            </a:r>
            <a:r>
              <a:rPr lang="en-GB" dirty="0" err="1" smtClean="0"/>
              <a:t>eID</a:t>
            </a:r>
            <a:r>
              <a:rPr lang="en-GB" dirty="0" smtClean="0"/>
              <a:t>)</a:t>
            </a:r>
          </a:p>
          <a:p>
            <a:endParaRPr lang="en-GB" dirty="0" smtClean="0"/>
          </a:p>
          <a:p>
            <a:r>
              <a:rPr lang="en-GB" dirty="0"/>
              <a:t>M</a:t>
            </a:r>
            <a:r>
              <a:rPr lang="en-GB" dirty="0" smtClean="0"/>
              <a:t>eans for the electronic authentication of identity</a:t>
            </a:r>
          </a:p>
          <a:p>
            <a:pPr lvl="1"/>
            <a:r>
              <a:rPr lang="en-GB" dirty="0" smtClean="0"/>
              <a:t>free choice for user between means offered</a:t>
            </a:r>
          </a:p>
          <a:p>
            <a:pPr lvl="2"/>
            <a:r>
              <a:rPr lang="en-GB" dirty="0" smtClean="0"/>
              <a:t>by the government or</a:t>
            </a:r>
          </a:p>
          <a:p>
            <a:pPr lvl="2"/>
            <a:r>
              <a:rPr lang="en-GB" dirty="0" smtClean="0"/>
              <a:t>by the private sector, recognized by the government</a:t>
            </a:r>
          </a:p>
          <a:p>
            <a:pPr lvl="1"/>
            <a:r>
              <a:rPr lang="en-GB" dirty="0" smtClean="0"/>
              <a:t>free of charge for user</a:t>
            </a:r>
            <a:endParaRPr lang="en-GB" altLang="nl-BE" dirty="0" smtClean="0"/>
          </a:p>
          <a:p>
            <a:endParaRPr lang="en-GB" altLang="nl-BE" dirty="0" smtClean="0"/>
          </a:p>
          <a:p>
            <a:endParaRPr lang="en-GB" altLang="nl-BE" noProof="0" dirty="0" smtClean="0"/>
          </a:p>
          <a:p>
            <a:endParaRPr lang="en-GB" dirty="0" smtClean="0"/>
          </a:p>
          <a:p>
            <a:pPr lvl="1"/>
            <a:endParaRPr lang="en-GB" altLang="nl-BE" noProof="0" dirty="0" smtClean="0"/>
          </a:p>
        </p:txBody>
      </p:sp>
      <p:sp>
        <p:nvSpPr>
          <p:cNvPr id="3" name="Slide Number Placeholder 2"/>
          <p:cNvSpPr>
            <a:spLocks noGrp="1"/>
          </p:cNvSpPr>
          <p:nvPr>
            <p:ph type="sldNum" sz="quarter" idx="10"/>
          </p:nvPr>
        </p:nvSpPr>
        <p:spPr/>
        <p:txBody>
          <a:bodyPr/>
          <a:lstStyle/>
          <a:p>
            <a:pPr lvl="0"/>
            <a:fld id="{30A9230E-FFBB-4CCB-ABD7-198084EDE768}" type="slidenum">
              <a:rPr lang="fr-BE" noProof="0" smtClean="0"/>
              <a:pPr lvl="0"/>
              <a:t>51</a:t>
            </a:fld>
            <a:endParaRPr lang="fr-BE" noProof="0" dirty="0"/>
          </a:p>
        </p:txBody>
      </p:sp>
    </p:spTree>
    <p:extLst>
      <p:ext uri="{BB962C8B-B14F-4D97-AF65-F5344CB8AC3E}">
        <p14:creationId xmlns:p14="http://schemas.microsoft.com/office/powerpoint/2010/main" val="17827194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Division of tasks</a:t>
            </a:r>
            <a:endParaRPr lang="en-GB" dirty="0"/>
          </a:p>
        </p:txBody>
      </p:sp>
      <p:sp>
        <p:nvSpPr>
          <p:cNvPr id="3" name="Tijdelijke aanduiding voor inhoud 2"/>
          <p:cNvSpPr>
            <a:spLocks noGrp="1"/>
          </p:cNvSpPr>
          <p:nvPr>
            <p:ph idx="1"/>
          </p:nvPr>
        </p:nvSpPr>
        <p:spPr/>
        <p:txBody>
          <a:bodyPr>
            <a:normAutofit/>
          </a:bodyPr>
          <a:lstStyle/>
          <a:p>
            <a:r>
              <a:rPr lang="en-GB" altLang="nl-BE" dirty="0"/>
              <a:t>R</a:t>
            </a:r>
            <a:r>
              <a:rPr lang="en-GB" altLang="nl-BE" dirty="0" smtClean="0"/>
              <a:t>egistration of characteristics, relationships and mandates relevant for </a:t>
            </a:r>
            <a:r>
              <a:rPr lang="en-GB" altLang="nl-BE" dirty="0" err="1" smtClean="0"/>
              <a:t>eGovernment</a:t>
            </a:r>
            <a:r>
              <a:rPr lang="en-GB" altLang="nl-BE" dirty="0" smtClean="0"/>
              <a:t> or </a:t>
            </a:r>
            <a:r>
              <a:rPr lang="en-GB" altLang="nl-BE" dirty="0" smtClean="0">
                <a:solidFill>
                  <a:srgbClr val="087670"/>
                </a:solidFill>
              </a:rPr>
              <a:t>eHealth</a:t>
            </a:r>
          </a:p>
          <a:p>
            <a:pPr lvl="1"/>
            <a:r>
              <a:rPr lang="en-GB" altLang="nl-BE" dirty="0" smtClean="0"/>
              <a:t>by public or private bodies designated by government</a:t>
            </a:r>
          </a:p>
          <a:p>
            <a:pPr lvl="1"/>
            <a:r>
              <a:rPr lang="en-GB" altLang="nl-BE" dirty="0" smtClean="0"/>
              <a:t>with quality assurance</a:t>
            </a:r>
          </a:p>
          <a:p>
            <a:r>
              <a:rPr lang="en-GB" dirty="0"/>
              <a:t>A</a:t>
            </a:r>
            <a:r>
              <a:rPr lang="en-GB" dirty="0" smtClean="0"/>
              <a:t>uthentic sources containing characteristics, relationships and mandates relevant for </a:t>
            </a:r>
            <a:r>
              <a:rPr lang="en-GB" dirty="0" err="1" smtClean="0"/>
              <a:t>eGovernment</a:t>
            </a:r>
            <a:r>
              <a:rPr lang="en-GB" dirty="0" smtClean="0"/>
              <a:t> or </a:t>
            </a:r>
            <a:r>
              <a:rPr lang="en-GB" dirty="0" smtClean="0">
                <a:solidFill>
                  <a:srgbClr val="087670"/>
                </a:solidFill>
              </a:rPr>
              <a:t>eHealth</a:t>
            </a:r>
          </a:p>
          <a:p>
            <a:pPr lvl="1"/>
            <a:r>
              <a:rPr lang="en-GB" dirty="0" smtClean="0"/>
              <a:t>managed by public or private bodies designated by government</a:t>
            </a:r>
          </a:p>
          <a:p>
            <a:pPr lvl="1"/>
            <a:r>
              <a:rPr lang="en-GB" dirty="0" smtClean="0"/>
              <a:t>with SLA’s</a:t>
            </a:r>
          </a:p>
          <a:p>
            <a:pPr lvl="1"/>
            <a:r>
              <a:rPr lang="en-GB" dirty="0" smtClean="0"/>
              <a:t>according to a federated model</a:t>
            </a:r>
          </a:p>
          <a:p>
            <a:pPr lvl="1"/>
            <a:r>
              <a:rPr lang="en-GB" dirty="0" smtClean="0"/>
              <a:t>accessible by UAM</a:t>
            </a:r>
          </a:p>
          <a:p>
            <a:pPr lvl="2"/>
            <a:r>
              <a:rPr lang="en-GB" dirty="0" smtClean="0"/>
              <a:t>for </a:t>
            </a:r>
            <a:r>
              <a:rPr lang="en-GB" dirty="0" err="1" smtClean="0"/>
              <a:t>eGovernment</a:t>
            </a:r>
            <a:r>
              <a:rPr lang="en-GB" dirty="0" smtClean="0"/>
              <a:t> and </a:t>
            </a:r>
            <a:r>
              <a:rPr lang="en-GB" dirty="0" smtClean="0">
                <a:solidFill>
                  <a:srgbClr val="087670"/>
                </a:solidFill>
              </a:rPr>
              <a:t>eHealth</a:t>
            </a:r>
            <a:r>
              <a:rPr lang="en-GB" dirty="0" smtClean="0"/>
              <a:t> applications</a:t>
            </a:r>
          </a:p>
          <a:p>
            <a:pPr lvl="2"/>
            <a:r>
              <a:rPr lang="en-GB" dirty="0" smtClean="0"/>
              <a:t>for private sector applications</a:t>
            </a:r>
          </a:p>
          <a:p>
            <a:r>
              <a:rPr lang="en-GB" altLang="nl-BE" dirty="0"/>
              <a:t>A</a:t>
            </a:r>
            <a:r>
              <a:rPr lang="en-GB" altLang="nl-BE" dirty="0" smtClean="0"/>
              <a:t>uthorization is the responsibility of each service provider</a:t>
            </a:r>
            <a:endParaRPr lang="en-GB" dirty="0" smtClean="0"/>
          </a:p>
          <a:p>
            <a:endParaRPr lang="en-GB" dirty="0" smtClean="0"/>
          </a:p>
          <a:p>
            <a:endParaRPr lang="en-GB" dirty="0"/>
          </a:p>
        </p:txBody>
      </p:sp>
      <p:sp>
        <p:nvSpPr>
          <p:cNvPr id="6" name="Slide Number Placeholder 2"/>
          <p:cNvSpPr>
            <a:spLocks noGrp="1"/>
          </p:cNvSpPr>
          <p:nvPr>
            <p:ph type="sldNum" sz="quarter" idx="10"/>
          </p:nvPr>
        </p:nvSpPr>
        <p:spPr>
          <a:xfrm>
            <a:off x="8343900" y="6489700"/>
            <a:ext cx="750888" cy="365125"/>
          </a:xfrm>
        </p:spPr>
        <p:txBody>
          <a:bodyPr/>
          <a:lstStyle/>
          <a:p>
            <a:pPr lvl="0"/>
            <a:fld id="{30A9230E-FFBB-4CCB-ABD7-198084EDE768}" type="slidenum">
              <a:rPr lang="fr-BE" noProof="0" smtClean="0"/>
              <a:pPr lvl="0"/>
              <a:t>52</a:t>
            </a:fld>
            <a:endParaRPr lang="fr-BE" noProof="0" dirty="0"/>
          </a:p>
        </p:txBody>
      </p:sp>
    </p:spTree>
    <p:extLst>
      <p:ext uri="{BB962C8B-B14F-4D97-AF65-F5344CB8AC3E}">
        <p14:creationId xmlns:p14="http://schemas.microsoft.com/office/powerpoint/2010/main" val="6574245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96" name="Straight Arrow Connector 1995"/>
          <p:cNvCxnSpPr/>
          <p:nvPr/>
        </p:nvCxnSpPr>
        <p:spPr>
          <a:xfrm flipV="1">
            <a:off x="5801172" y="2274094"/>
            <a:ext cx="1588" cy="59055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1979" name="Straight Connector 1978"/>
          <p:cNvCxnSpPr/>
          <p:nvPr/>
        </p:nvCxnSpPr>
        <p:spPr>
          <a:xfrm flipH="1">
            <a:off x="7737922" y="5041106"/>
            <a:ext cx="0" cy="439738"/>
          </a:xfrm>
          <a:prstGeom prst="line">
            <a:avLst/>
          </a:prstGeom>
          <a:ln w="19050">
            <a:solidFill>
              <a:srgbClr val="9CB0B1"/>
            </a:solidFill>
            <a:tailEnd type="none"/>
          </a:ln>
        </p:spPr>
        <p:style>
          <a:lnRef idx="1">
            <a:schemeClr val="accent1"/>
          </a:lnRef>
          <a:fillRef idx="0">
            <a:schemeClr val="accent1"/>
          </a:fillRef>
          <a:effectRef idx="0">
            <a:schemeClr val="accent1"/>
          </a:effectRef>
          <a:fontRef idx="minor">
            <a:schemeClr val="tx1"/>
          </a:fontRef>
        </p:style>
      </p:cxnSp>
      <p:cxnSp>
        <p:nvCxnSpPr>
          <p:cNvPr id="1940" name="Straight Connector 1939"/>
          <p:cNvCxnSpPr/>
          <p:nvPr/>
        </p:nvCxnSpPr>
        <p:spPr>
          <a:xfrm flipH="1">
            <a:off x="5729735" y="5033169"/>
            <a:ext cx="0" cy="358775"/>
          </a:xfrm>
          <a:prstGeom prst="line">
            <a:avLst/>
          </a:prstGeom>
          <a:ln w="19050">
            <a:solidFill>
              <a:srgbClr val="9CB0B1"/>
            </a:solidFill>
            <a:tailEnd type="none"/>
          </a:ln>
        </p:spPr>
        <p:style>
          <a:lnRef idx="1">
            <a:schemeClr val="accent1"/>
          </a:lnRef>
          <a:fillRef idx="0">
            <a:schemeClr val="accent1"/>
          </a:fillRef>
          <a:effectRef idx="0">
            <a:schemeClr val="accent1"/>
          </a:effectRef>
          <a:fontRef idx="minor">
            <a:schemeClr val="tx1"/>
          </a:fontRef>
        </p:style>
      </p:cxnSp>
      <p:pic>
        <p:nvPicPr>
          <p:cNvPr id="16389" name="Picture 3806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110" y="4342606"/>
            <a:ext cx="49371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0" name="Picture 1919"/>
          <p:cNvPicPr>
            <a:picLocks noChangeAspect="1"/>
          </p:cNvPicPr>
          <p:nvPr/>
        </p:nvPicPr>
        <p:blipFill>
          <a:blip r:embed="rId3">
            <a:lum bright="-12000"/>
            <a:duotone>
              <a:schemeClr val="accent1">
                <a:shade val="45000"/>
                <a:satMod val="135000"/>
              </a:schemeClr>
              <a:prstClr val="white"/>
            </a:duotone>
          </a:blip>
          <a:stretch>
            <a:fillRect/>
          </a:stretch>
        </p:blipFill>
        <p:spPr>
          <a:xfrm>
            <a:off x="1849762" y="1463047"/>
            <a:ext cx="1453320" cy="816134"/>
          </a:xfrm>
          <a:prstGeom prst="rect">
            <a:avLst/>
          </a:prstGeom>
          <a:noFill/>
          <a:ln>
            <a:noFill/>
          </a:ln>
        </p:spPr>
      </p:pic>
      <p:sp>
        <p:nvSpPr>
          <p:cNvPr id="16391" name="TextBox 1920"/>
          <p:cNvSpPr txBox="1">
            <a:spLocks noChangeArrowheads="1"/>
          </p:cNvSpPr>
          <p:nvPr/>
        </p:nvSpPr>
        <p:spPr bwMode="auto">
          <a:xfrm>
            <a:off x="2240410" y="1686719"/>
            <a:ext cx="617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BE" altLang="fr-FR" sz="1600" dirty="0"/>
              <a:t>User</a:t>
            </a:r>
            <a:endParaRPr lang="nl-BE" altLang="fr-FR" dirty="0"/>
          </a:p>
        </p:txBody>
      </p:sp>
      <p:pic>
        <p:nvPicPr>
          <p:cNvPr id="1941" name="Picture 1940"/>
          <p:cNvPicPr>
            <a:picLocks noChangeAspect="1"/>
          </p:cNvPicPr>
          <p:nvPr/>
        </p:nvPicPr>
        <p:blipFill>
          <a:blip r:embed="rId3">
            <a:duotone>
              <a:schemeClr val="accent1">
                <a:shade val="45000"/>
                <a:satMod val="135000"/>
              </a:schemeClr>
              <a:prstClr val="white"/>
            </a:duotone>
            <a:lum bright="-12000"/>
          </a:blip>
          <a:stretch>
            <a:fillRect/>
          </a:stretch>
        </p:blipFill>
        <p:spPr>
          <a:xfrm>
            <a:off x="4484022" y="1463047"/>
            <a:ext cx="1453320" cy="816134"/>
          </a:xfrm>
          <a:prstGeom prst="rect">
            <a:avLst/>
          </a:prstGeom>
          <a:noFill/>
          <a:ln>
            <a:noFill/>
          </a:ln>
        </p:spPr>
      </p:pic>
      <p:sp>
        <p:nvSpPr>
          <p:cNvPr id="16393" name="TextBox 1941"/>
          <p:cNvSpPr txBox="1">
            <a:spLocks noChangeArrowheads="1"/>
          </p:cNvSpPr>
          <p:nvPr/>
        </p:nvSpPr>
        <p:spPr bwMode="auto">
          <a:xfrm>
            <a:off x="4566561" y="1440656"/>
            <a:ext cx="13484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dirty="0"/>
              <a:t>Policy </a:t>
            </a:r>
            <a:br>
              <a:rPr lang="nl-BE" altLang="fr-FR" sz="1600" dirty="0"/>
            </a:br>
            <a:r>
              <a:rPr lang="nl-BE" altLang="fr-FR" sz="1600" dirty="0" err="1" smtClean="0"/>
              <a:t>Enforcement</a:t>
            </a:r>
            <a:r>
              <a:rPr lang="nl-BE" altLang="fr-FR" sz="1600" dirty="0"/>
              <a:t/>
            </a:r>
            <a:br>
              <a:rPr lang="nl-BE" altLang="fr-FR" sz="1600" dirty="0"/>
            </a:br>
            <a:r>
              <a:rPr lang="nl-BE" altLang="fr-FR" sz="1600" dirty="0"/>
              <a:t>(PEP)</a:t>
            </a:r>
          </a:p>
        </p:txBody>
      </p:sp>
      <p:pic>
        <p:nvPicPr>
          <p:cNvPr id="1943" name="Picture 1942"/>
          <p:cNvPicPr>
            <a:picLocks noChangeAspect="1"/>
          </p:cNvPicPr>
          <p:nvPr/>
        </p:nvPicPr>
        <p:blipFill>
          <a:blip r:embed="rId3">
            <a:lum bright="-12000"/>
            <a:duotone>
              <a:schemeClr val="accent1">
                <a:shade val="45000"/>
                <a:satMod val="135000"/>
              </a:schemeClr>
              <a:prstClr val="white"/>
            </a:duotone>
          </a:blip>
          <a:stretch>
            <a:fillRect/>
          </a:stretch>
        </p:blipFill>
        <p:spPr>
          <a:xfrm>
            <a:off x="7021837" y="1463047"/>
            <a:ext cx="1453320" cy="816134"/>
          </a:xfrm>
          <a:prstGeom prst="rect">
            <a:avLst/>
          </a:prstGeom>
          <a:noFill/>
          <a:ln>
            <a:noFill/>
          </a:ln>
        </p:spPr>
      </p:pic>
      <p:sp>
        <p:nvSpPr>
          <p:cNvPr id="16395" name="TextBox 1943"/>
          <p:cNvSpPr txBox="1">
            <a:spLocks noChangeArrowheads="1"/>
          </p:cNvSpPr>
          <p:nvPr/>
        </p:nvSpPr>
        <p:spPr bwMode="auto">
          <a:xfrm>
            <a:off x="7187060" y="1670844"/>
            <a:ext cx="1184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BE" altLang="fr-FR" sz="1600"/>
              <a:t>Application</a:t>
            </a:r>
            <a:endParaRPr lang="nl-BE" altLang="fr-FR"/>
          </a:p>
        </p:txBody>
      </p:sp>
      <p:pic>
        <p:nvPicPr>
          <p:cNvPr id="1945" name="Picture 1944"/>
          <p:cNvPicPr>
            <a:picLocks noChangeAspect="1"/>
          </p:cNvPicPr>
          <p:nvPr/>
        </p:nvPicPr>
        <p:blipFill>
          <a:blip r:embed="rId3">
            <a:duotone>
              <a:schemeClr val="accent1">
                <a:shade val="45000"/>
                <a:satMod val="135000"/>
              </a:schemeClr>
              <a:prstClr val="white"/>
            </a:duotone>
            <a:lum bright="-12000"/>
          </a:blip>
          <a:stretch>
            <a:fillRect/>
          </a:stretch>
        </p:blipFill>
        <p:spPr>
          <a:xfrm>
            <a:off x="4484022" y="2854642"/>
            <a:ext cx="1453320" cy="816134"/>
          </a:xfrm>
          <a:prstGeom prst="rect">
            <a:avLst/>
          </a:prstGeom>
          <a:noFill/>
          <a:ln>
            <a:noFill/>
          </a:ln>
        </p:spPr>
      </p:pic>
      <p:sp>
        <p:nvSpPr>
          <p:cNvPr id="16397" name="TextBox 1945"/>
          <p:cNvSpPr txBox="1">
            <a:spLocks noChangeArrowheads="1"/>
          </p:cNvSpPr>
          <p:nvPr/>
        </p:nvSpPr>
        <p:spPr bwMode="auto">
          <a:xfrm>
            <a:off x="4708972" y="2844006"/>
            <a:ext cx="968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Decision</a:t>
            </a:r>
            <a:br>
              <a:rPr lang="nl-BE" altLang="fr-FR" sz="1600"/>
            </a:br>
            <a:r>
              <a:rPr lang="nl-BE" altLang="fr-FR" sz="1600"/>
              <a:t>(PDP)</a:t>
            </a:r>
            <a:endParaRPr lang="nl-BE" altLang="fr-FR"/>
          </a:p>
        </p:txBody>
      </p:sp>
      <p:pic>
        <p:nvPicPr>
          <p:cNvPr id="1948" name="Picture 1947"/>
          <p:cNvPicPr>
            <a:picLocks noChangeAspect="1"/>
          </p:cNvPicPr>
          <p:nvPr/>
        </p:nvPicPr>
        <p:blipFill>
          <a:blip r:embed="rId3">
            <a:duotone>
              <a:schemeClr val="accent1">
                <a:shade val="45000"/>
                <a:satMod val="135000"/>
              </a:schemeClr>
              <a:prstClr val="white"/>
            </a:duotone>
            <a:lum bright="-12000"/>
          </a:blip>
          <a:stretch>
            <a:fillRect/>
          </a:stretch>
        </p:blipFill>
        <p:spPr>
          <a:xfrm>
            <a:off x="7002906" y="4233217"/>
            <a:ext cx="1472251" cy="826765"/>
          </a:xfrm>
          <a:prstGeom prst="rect">
            <a:avLst/>
          </a:prstGeom>
          <a:noFill/>
          <a:ln>
            <a:noFill/>
          </a:ln>
        </p:spPr>
      </p:pic>
      <p:sp>
        <p:nvSpPr>
          <p:cNvPr id="16399" name="TextBox 1948"/>
          <p:cNvSpPr txBox="1">
            <a:spLocks noChangeArrowheads="1"/>
          </p:cNvSpPr>
          <p:nvPr/>
        </p:nvSpPr>
        <p:spPr bwMode="auto">
          <a:xfrm>
            <a:off x="7123560" y="4225131"/>
            <a:ext cx="12271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Information</a:t>
            </a:r>
            <a:br>
              <a:rPr lang="nl-BE" altLang="fr-FR" sz="1600"/>
            </a:br>
            <a:r>
              <a:rPr lang="nl-BE" altLang="fr-FR" sz="1600"/>
              <a:t>(PIP)</a:t>
            </a:r>
            <a:endParaRPr lang="nl-BE" altLang="fr-FR"/>
          </a:p>
        </p:txBody>
      </p:sp>
      <p:pic>
        <p:nvPicPr>
          <p:cNvPr id="1950" name="Picture 1949"/>
          <p:cNvPicPr>
            <a:picLocks noChangeAspect="1"/>
          </p:cNvPicPr>
          <p:nvPr/>
        </p:nvPicPr>
        <p:blipFill>
          <a:blip r:embed="rId3">
            <a:lum bright="-12000"/>
            <a:duotone>
              <a:schemeClr val="accent1">
                <a:shade val="45000"/>
                <a:satMod val="135000"/>
              </a:schemeClr>
              <a:prstClr val="white"/>
            </a:duotone>
          </a:blip>
          <a:stretch>
            <a:fillRect/>
          </a:stretch>
        </p:blipFill>
        <p:spPr>
          <a:xfrm>
            <a:off x="5003774" y="4235588"/>
            <a:ext cx="1453320" cy="816134"/>
          </a:xfrm>
          <a:prstGeom prst="rect">
            <a:avLst/>
          </a:prstGeom>
          <a:noFill/>
          <a:ln>
            <a:noFill/>
          </a:ln>
        </p:spPr>
      </p:pic>
      <p:sp>
        <p:nvSpPr>
          <p:cNvPr id="16401" name="TextBox 1950"/>
          <p:cNvSpPr txBox="1">
            <a:spLocks noChangeArrowheads="1"/>
          </p:cNvSpPr>
          <p:nvPr/>
        </p:nvSpPr>
        <p:spPr bwMode="auto">
          <a:xfrm>
            <a:off x="5124897" y="4228306"/>
            <a:ext cx="121126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Information</a:t>
            </a:r>
            <a:br>
              <a:rPr lang="nl-BE" altLang="fr-FR" sz="1600"/>
            </a:br>
            <a:r>
              <a:rPr lang="nl-BE" altLang="fr-FR" sz="1600"/>
              <a:t>(PIP)</a:t>
            </a:r>
            <a:endParaRPr lang="nl-BE" altLang="fr-FR"/>
          </a:p>
        </p:txBody>
      </p:sp>
      <p:pic>
        <p:nvPicPr>
          <p:cNvPr id="1953" name="Picture 1952"/>
          <p:cNvPicPr>
            <a:picLocks noChangeAspect="1"/>
          </p:cNvPicPr>
          <p:nvPr/>
        </p:nvPicPr>
        <p:blipFill>
          <a:blip r:embed="rId3">
            <a:duotone>
              <a:schemeClr val="accent1">
                <a:shade val="45000"/>
                <a:satMod val="135000"/>
              </a:schemeClr>
              <a:prstClr val="white"/>
            </a:duotone>
            <a:lum bright="-12000"/>
          </a:blip>
          <a:stretch>
            <a:fillRect/>
          </a:stretch>
        </p:blipFill>
        <p:spPr>
          <a:xfrm>
            <a:off x="1882192" y="4235588"/>
            <a:ext cx="1453320" cy="816134"/>
          </a:xfrm>
          <a:prstGeom prst="rect">
            <a:avLst/>
          </a:prstGeom>
          <a:noFill/>
          <a:ln>
            <a:noFill/>
          </a:ln>
        </p:spPr>
      </p:pic>
      <p:sp>
        <p:nvSpPr>
          <p:cNvPr id="16403" name="TextBox 1953"/>
          <p:cNvSpPr txBox="1">
            <a:spLocks noChangeArrowheads="1"/>
          </p:cNvSpPr>
          <p:nvPr/>
        </p:nvSpPr>
        <p:spPr bwMode="auto">
          <a:xfrm>
            <a:off x="1867347" y="4212431"/>
            <a:ext cx="1482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Administration</a:t>
            </a:r>
            <a:br>
              <a:rPr lang="nl-BE" altLang="fr-FR" sz="1600"/>
            </a:br>
            <a:r>
              <a:rPr lang="nl-BE" altLang="fr-FR" sz="1600"/>
              <a:t>(PAP)</a:t>
            </a:r>
            <a:endParaRPr lang="nl-BE" altLang="fr-FR"/>
          </a:p>
        </p:txBody>
      </p:sp>
      <p:pic>
        <p:nvPicPr>
          <p:cNvPr id="16404" name="Picture 19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40372" y="5333206"/>
            <a:ext cx="13525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23" name="Straight Arrow Connector 1922"/>
          <p:cNvCxnSpPr>
            <a:stCxn id="16389" idx="3"/>
            <a:endCxn id="1953" idx="1"/>
          </p:cNvCxnSpPr>
          <p:nvPr/>
        </p:nvCxnSpPr>
        <p:spPr>
          <a:xfrm flipV="1">
            <a:off x="714822" y="4644231"/>
            <a:ext cx="1166813" cy="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1926" name="Elbow Connector 1925"/>
          <p:cNvCxnSpPr>
            <a:endCxn id="16403" idx="0"/>
          </p:cNvCxnSpPr>
          <p:nvPr/>
        </p:nvCxnSpPr>
        <p:spPr>
          <a:xfrm rot="10800000" flipV="1">
            <a:off x="2608710" y="3442494"/>
            <a:ext cx="1874837" cy="769937"/>
          </a:xfrm>
          <a:prstGeom prst="bentConnector2">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1928" name="Elbow Connector 1927"/>
          <p:cNvCxnSpPr>
            <a:endCxn id="16399" idx="0"/>
          </p:cNvCxnSpPr>
          <p:nvPr/>
        </p:nvCxnSpPr>
        <p:spPr>
          <a:xfrm>
            <a:off x="5937697" y="3456781"/>
            <a:ext cx="1800225" cy="768350"/>
          </a:xfrm>
          <a:prstGeom prst="bentConnector2">
            <a:avLst/>
          </a:prstGeom>
          <a:ln w="19050">
            <a:solidFill>
              <a:srgbClr val="9CB0B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38" name="Straight Arrow Connector 1937"/>
          <p:cNvCxnSpPr/>
          <p:nvPr/>
        </p:nvCxnSpPr>
        <p:spPr>
          <a:xfrm>
            <a:off x="5648772" y="3653631"/>
            <a:ext cx="0" cy="596900"/>
          </a:xfrm>
          <a:prstGeom prst="straightConnector1">
            <a:avLst/>
          </a:prstGeom>
          <a:ln w="19050">
            <a:solidFill>
              <a:srgbClr val="9CB0B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89" name="Straight Connector 1988"/>
          <p:cNvCxnSpPr/>
          <p:nvPr/>
        </p:nvCxnSpPr>
        <p:spPr>
          <a:xfrm flipH="1">
            <a:off x="2608710" y="4998244"/>
            <a:ext cx="0" cy="360362"/>
          </a:xfrm>
          <a:prstGeom prst="line">
            <a:avLst/>
          </a:prstGeom>
          <a:ln w="19050">
            <a:solidFill>
              <a:srgbClr val="9CB0B1"/>
            </a:solidFill>
            <a:tailEnd type="none"/>
          </a:ln>
        </p:spPr>
        <p:style>
          <a:lnRef idx="1">
            <a:schemeClr val="accent1"/>
          </a:lnRef>
          <a:fillRef idx="0">
            <a:schemeClr val="accent1"/>
          </a:fillRef>
          <a:effectRef idx="0">
            <a:schemeClr val="accent1"/>
          </a:effectRef>
          <a:fontRef idx="minor">
            <a:schemeClr val="tx1"/>
          </a:fontRef>
        </p:style>
      </p:cxnSp>
      <p:cxnSp>
        <p:nvCxnSpPr>
          <p:cNvPr id="1990" name="Straight Arrow Connector 1989"/>
          <p:cNvCxnSpPr/>
          <p:nvPr/>
        </p:nvCxnSpPr>
        <p:spPr>
          <a:xfrm>
            <a:off x="3302447" y="2070894"/>
            <a:ext cx="1181100" cy="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1994" name="Straight Arrow Connector 1993"/>
          <p:cNvCxnSpPr/>
          <p:nvPr/>
        </p:nvCxnSpPr>
        <p:spPr>
          <a:xfrm>
            <a:off x="5928172" y="2024856"/>
            <a:ext cx="1093788" cy="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2000" name="Straight Arrow Connector 1999"/>
          <p:cNvCxnSpPr/>
          <p:nvPr/>
        </p:nvCxnSpPr>
        <p:spPr>
          <a:xfrm>
            <a:off x="4710560" y="2286794"/>
            <a:ext cx="0" cy="57785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1992" name="Elbow Connector 1991"/>
          <p:cNvCxnSpPr/>
          <p:nvPr/>
        </p:nvCxnSpPr>
        <p:spPr>
          <a:xfrm rot="10800000">
            <a:off x="3270697" y="1727994"/>
            <a:ext cx="2532063" cy="519112"/>
          </a:xfrm>
          <a:prstGeom prst="bentConnector3">
            <a:avLst>
              <a:gd name="adj1" fmla="val -235"/>
            </a:avLst>
          </a:prstGeom>
          <a:ln w="19050">
            <a:solidFill>
              <a:srgbClr val="9CB0B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03" name="Elbow Connector 2002"/>
          <p:cNvCxnSpPr/>
          <p:nvPr/>
        </p:nvCxnSpPr>
        <p:spPr>
          <a:xfrm>
            <a:off x="4515297" y="2069306"/>
            <a:ext cx="195263" cy="185738"/>
          </a:xfrm>
          <a:prstGeom prst="bentConnector3">
            <a:avLst>
              <a:gd name="adj1" fmla="val 103615"/>
            </a:avLst>
          </a:prstGeom>
          <a:ln w="19050">
            <a:solidFill>
              <a:srgbClr val="9CB0B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010" name="Straight Connector 2009"/>
          <p:cNvCxnSpPr/>
          <p:nvPr/>
        </p:nvCxnSpPr>
        <p:spPr>
          <a:xfrm>
            <a:off x="5812285" y="2024856"/>
            <a:ext cx="115887" cy="0"/>
          </a:xfrm>
          <a:prstGeom prst="line">
            <a:avLst/>
          </a:prstGeom>
          <a:ln w="19050">
            <a:solidFill>
              <a:srgbClr val="9CB0B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6416" name="TextBox 2021"/>
          <p:cNvSpPr txBox="1">
            <a:spLocks noChangeArrowheads="1"/>
          </p:cNvSpPr>
          <p:nvPr/>
        </p:nvSpPr>
        <p:spPr bwMode="auto">
          <a:xfrm>
            <a:off x="5064572" y="6026944"/>
            <a:ext cx="13096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Authentic source</a:t>
            </a:r>
          </a:p>
        </p:txBody>
      </p:sp>
      <p:sp>
        <p:nvSpPr>
          <p:cNvPr id="16417" name="TextBox 2033"/>
          <p:cNvSpPr txBox="1">
            <a:spLocks noChangeArrowheads="1"/>
          </p:cNvSpPr>
          <p:nvPr/>
        </p:nvSpPr>
        <p:spPr bwMode="auto">
          <a:xfrm>
            <a:off x="7123560" y="6026944"/>
            <a:ext cx="1311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Authentic source</a:t>
            </a:r>
          </a:p>
        </p:txBody>
      </p:sp>
      <p:sp>
        <p:nvSpPr>
          <p:cNvPr id="16418" name="TextBox 2034"/>
          <p:cNvSpPr txBox="1">
            <a:spLocks noChangeArrowheads="1"/>
          </p:cNvSpPr>
          <p:nvPr/>
        </p:nvSpPr>
        <p:spPr bwMode="auto">
          <a:xfrm>
            <a:off x="1921322" y="6026944"/>
            <a:ext cx="1311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Policy repository</a:t>
            </a:r>
          </a:p>
        </p:txBody>
      </p:sp>
      <p:sp>
        <p:nvSpPr>
          <p:cNvPr id="16419" name="TextBox 2035"/>
          <p:cNvSpPr txBox="1">
            <a:spLocks noChangeArrowheads="1"/>
          </p:cNvSpPr>
          <p:nvPr/>
        </p:nvSpPr>
        <p:spPr bwMode="auto">
          <a:xfrm>
            <a:off x="602110" y="4248944"/>
            <a:ext cx="13112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a:t>Policy management</a:t>
            </a:r>
          </a:p>
        </p:txBody>
      </p:sp>
      <p:sp>
        <p:nvSpPr>
          <p:cNvPr id="16420" name="TextBox 2038"/>
          <p:cNvSpPr txBox="1">
            <a:spLocks noChangeArrowheads="1"/>
          </p:cNvSpPr>
          <p:nvPr/>
        </p:nvSpPr>
        <p:spPr bwMode="auto">
          <a:xfrm>
            <a:off x="3173860" y="2089944"/>
            <a:ext cx="13096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Action on application</a:t>
            </a:r>
          </a:p>
        </p:txBody>
      </p:sp>
      <p:sp>
        <p:nvSpPr>
          <p:cNvPr id="16421" name="TextBox 2039"/>
          <p:cNvSpPr txBox="1">
            <a:spLocks noChangeArrowheads="1"/>
          </p:cNvSpPr>
          <p:nvPr/>
        </p:nvSpPr>
        <p:spPr bwMode="auto">
          <a:xfrm>
            <a:off x="3226247" y="1124744"/>
            <a:ext cx="13112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Action on application</a:t>
            </a:r>
          </a:p>
          <a:p>
            <a:pPr algn="ctr" eaLnBrk="1" hangingPunct="1"/>
            <a:r>
              <a:rPr lang="nl-BE" altLang="fr-FR" sz="1100"/>
              <a:t>DENIED</a:t>
            </a:r>
          </a:p>
        </p:txBody>
      </p:sp>
      <p:sp>
        <p:nvSpPr>
          <p:cNvPr id="16422" name="TextBox 2040"/>
          <p:cNvSpPr txBox="1">
            <a:spLocks noChangeArrowheads="1"/>
          </p:cNvSpPr>
          <p:nvPr/>
        </p:nvSpPr>
        <p:spPr bwMode="auto">
          <a:xfrm>
            <a:off x="5801172" y="1345406"/>
            <a:ext cx="131127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Action on application</a:t>
            </a:r>
          </a:p>
          <a:p>
            <a:pPr algn="ctr" eaLnBrk="1" hangingPunct="1"/>
            <a:r>
              <a:rPr lang="nl-BE" altLang="fr-FR" sz="1100"/>
              <a:t>PERMITTED</a:t>
            </a:r>
          </a:p>
        </p:txBody>
      </p:sp>
      <p:sp>
        <p:nvSpPr>
          <p:cNvPr id="16423" name="TextBox 2041"/>
          <p:cNvSpPr txBox="1">
            <a:spLocks noChangeArrowheads="1"/>
          </p:cNvSpPr>
          <p:nvPr/>
        </p:nvSpPr>
        <p:spPr bwMode="auto">
          <a:xfrm>
            <a:off x="6669535" y="2980531"/>
            <a:ext cx="13112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a:t>Information </a:t>
            </a:r>
            <a:br>
              <a:rPr lang="nl-BE" altLang="fr-FR" sz="1100" dirty="0"/>
            </a:br>
            <a:r>
              <a:rPr lang="nl-BE" altLang="fr-FR" sz="1100" dirty="0" err="1" smtClean="0"/>
              <a:t>request</a:t>
            </a:r>
            <a:r>
              <a:rPr lang="nl-BE" altLang="fr-FR" sz="1100" dirty="0" smtClean="0"/>
              <a:t>/reply</a:t>
            </a:r>
            <a:endParaRPr lang="nl-BE" altLang="fr-FR" sz="1100" dirty="0"/>
          </a:p>
        </p:txBody>
      </p:sp>
      <p:sp>
        <p:nvSpPr>
          <p:cNvPr id="16424" name="TextBox 2042"/>
          <p:cNvSpPr txBox="1">
            <a:spLocks noChangeArrowheads="1"/>
          </p:cNvSpPr>
          <p:nvPr/>
        </p:nvSpPr>
        <p:spPr bwMode="auto">
          <a:xfrm>
            <a:off x="4481960" y="3747294"/>
            <a:ext cx="1311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a:t>Information </a:t>
            </a:r>
            <a:br>
              <a:rPr lang="nl-BE" altLang="fr-FR" sz="1100" dirty="0"/>
            </a:br>
            <a:r>
              <a:rPr lang="nl-BE" altLang="fr-FR" sz="1100" dirty="0" err="1"/>
              <a:t>r</a:t>
            </a:r>
            <a:r>
              <a:rPr lang="nl-BE" altLang="fr-FR" sz="1100" dirty="0" err="1" smtClean="0"/>
              <a:t>equest</a:t>
            </a:r>
            <a:r>
              <a:rPr lang="nl-BE" altLang="fr-FR" sz="1100" dirty="0" smtClean="0"/>
              <a:t>/reply</a:t>
            </a:r>
            <a:endParaRPr lang="nl-BE" altLang="fr-FR" sz="1100" dirty="0"/>
          </a:p>
        </p:txBody>
      </p:sp>
      <p:sp>
        <p:nvSpPr>
          <p:cNvPr id="16425" name="TextBox 2043"/>
          <p:cNvSpPr txBox="1">
            <a:spLocks noChangeArrowheads="1"/>
          </p:cNvSpPr>
          <p:nvPr/>
        </p:nvSpPr>
        <p:spPr bwMode="auto">
          <a:xfrm>
            <a:off x="4383535" y="2350294"/>
            <a:ext cx="13096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err="1"/>
              <a:t>Decision</a:t>
            </a:r>
            <a:r>
              <a:rPr lang="nl-BE" altLang="fr-FR" sz="1100" dirty="0"/>
              <a:t>  </a:t>
            </a:r>
            <a:br>
              <a:rPr lang="nl-BE" altLang="fr-FR" sz="1100" dirty="0"/>
            </a:br>
            <a:r>
              <a:rPr lang="nl-BE" altLang="fr-FR" sz="1100" dirty="0" err="1" smtClean="0"/>
              <a:t>request</a:t>
            </a:r>
            <a:endParaRPr lang="nl-BE" altLang="fr-FR" sz="1100" dirty="0"/>
          </a:p>
        </p:txBody>
      </p:sp>
      <p:sp>
        <p:nvSpPr>
          <p:cNvPr id="16426" name="TextBox 2044"/>
          <p:cNvSpPr txBox="1">
            <a:spLocks noChangeArrowheads="1"/>
          </p:cNvSpPr>
          <p:nvPr/>
        </p:nvSpPr>
        <p:spPr bwMode="auto">
          <a:xfrm>
            <a:off x="5456685" y="2328069"/>
            <a:ext cx="1311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err="1"/>
              <a:t>Decision</a:t>
            </a:r>
            <a:r>
              <a:rPr lang="nl-BE" altLang="fr-FR" sz="1100" dirty="0"/>
              <a:t>  </a:t>
            </a:r>
            <a:br>
              <a:rPr lang="nl-BE" altLang="fr-FR" sz="1100" dirty="0"/>
            </a:br>
            <a:r>
              <a:rPr lang="nl-BE" altLang="fr-FR" sz="1100" dirty="0"/>
              <a:t>r</a:t>
            </a:r>
            <a:r>
              <a:rPr lang="nl-BE" altLang="fr-FR" sz="1100" dirty="0" smtClean="0"/>
              <a:t>eply</a:t>
            </a:r>
            <a:endParaRPr lang="nl-BE" altLang="fr-FR" sz="1100" dirty="0"/>
          </a:p>
        </p:txBody>
      </p:sp>
      <p:pic>
        <p:nvPicPr>
          <p:cNvPr id="16428" name="Picture 205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61647" y="5333206"/>
            <a:ext cx="13525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9" name="Picture 20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42347" y="5333206"/>
            <a:ext cx="135413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0" name="TextBox 2055"/>
          <p:cNvSpPr txBox="1">
            <a:spLocks noChangeArrowheads="1"/>
          </p:cNvSpPr>
          <p:nvPr/>
        </p:nvSpPr>
        <p:spPr bwMode="auto">
          <a:xfrm>
            <a:off x="2375347" y="2988469"/>
            <a:ext cx="13112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smtClean="0"/>
              <a:t>Policy</a:t>
            </a:r>
          </a:p>
          <a:p>
            <a:pPr algn="ctr" eaLnBrk="1" hangingPunct="1"/>
            <a:r>
              <a:rPr lang="nl-BE" altLang="fr-FR" sz="1100" dirty="0" smtClean="0"/>
              <a:t>retrieval</a:t>
            </a:r>
            <a:endParaRPr lang="nl-BE" altLang="fr-FR" sz="1100" dirty="0"/>
          </a:p>
        </p:txBody>
      </p:sp>
      <p:sp>
        <p:nvSpPr>
          <p:cNvPr id="16431" name="TextBox 2056"/>
          <p:cNvSpPr txBox="1">
            <a:spLocks noChangeArrowheads="1"/>
          </p:cNvSpPr>
          <p:nvPr/>
        </p:nvSpPr>
        <p:spPr bwMode="auto">
          <a:xfrm>
            <a:off x="-180528" y="4928394"/>
            <a:ext cx="13096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Manager</a:t>
            </a:r>
          </a:p>
        </p:txBody>
      </p:sp>
      <p:sp>
        <p:nvSpPr>
          <p:cNvPr id="2" name="Title 1"/>
          <p:cNvSpPr>
            <a:spLocks noGrp="1"/>
          </p:cNvSpPr>
          <p:nvPr>
            <p:ph type="title"/>
          </p:nvPr>
        </p:nvSpPr>
        <p:spPr/>
        <p:txBody>
          <a:bodyPr/>
          <a:lstStyle/>
          <a:p>
            <a:r>
              <a:rPr lang="en-GB" smtClean="0"/>
              <a:t>UAM: Policy Enforcement Model</a:t>
            </a:r>
            <a:endParaRPr lang="en-GB" dirty="0"/>
          </a:p>
        </p:txBody>
      </p:sp>
      <p:sp>
        <p:nvSpPr>
          <p:cNvPr id="4" name="Slide Number Placeholder 3"/>
          <p:cNvSpPr>
            <a:spLocks noGrp="1"/>
          </p:cNvSpPr>
          <p:nvPr>
            <p:ph type="sldNum" sz="quarter" idx="10"/>
          </p:nvPr>
        </p:nvSpPr>
        <p:spPr/>
        <p:txBody>
          <a:bodyPr/>
          <a:lstStyle/>
          <a:p>
            <a:pPr lvl="0"/>
            <a:fld id="{30A9230E-FFBB-4CCB-ABD7-198084EDE768}" type="slidenum">
              <a:rPr lang="fr-BE" noProof="0" smtClean="0"/>
              <a:pPr lvl="0"/>
              <a:t>53</a:t>
            </a:fld>
            <a:endParaRPr lang="fr-BE" noProof="0"/>
          </a:p>
        </p:txBody>
      </p:sp>
    </p:spTree>
    <p:extLst>
      <p:ext uri="{BB962C8B-B14F-4D97-AF65-F5344CB8AC3E}">
        <p14:creationId xmlns:p14="http://schemas.microsoft.com/office/powerpoint/2010/main" val="26250144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ltLang="nl-BE" noProof="0" smtClean="0">
                <a:sym typeface="Arial" panose="020B0604020202020204" pitchFamily="34" charset="0"/>
              </a:rPr>
              <a:t>Policy Enforcement Point (PEP)</a:t>
            </a:r>
            <a:endParaRPr lang="en-GB" altLang="nl-BE" noProof="0" dirty="0" smtClean="0">
              <a:sym typeface="Arial" panose="020B0604020202020204" pitchFamily="34" charset="0"/>
            </a:endParaRPr>
          </a:p>
        </p:txBody>
      </p:sp>
      <p:sp>
        <p:nvSpPr>
          <p:cNvPr id="17411" name="Rectangle 3"/>
          <p:cNvSpPr>
            <a:spLocks noGrp="1" noChangeArrowheads="1"/>
          </p:cNvSpPr>
          <p:nvPr>
            <p:ph idx="1"/>
          </p:nvPr>
        </p:nvSpPr>
        <p:spPr/>
        <p:txBody>
          <a:bodyPr/>
          <a:lstStyle/>
          <a:p>
            <a:r>
              <a:rPr lang="en-GB" altLang="nl-BE" smtClean="0">
                <a:sym typeface="Arial" panose="020B0604020202020204" pitchFamily="34" charset="0"/>
              </a:rPr>
              <a:t>I</a:t>
            </a:r>
            <a:r>
              <a:rPr lang="en-GB" altLang="nl-BE" noProof="0" smtClean="0">
                <a:sym typeface="Arial" panose="020B0604020202020204" pitchFamily="34" charset="0"/>
              </a:rPr>
              <a:t>ntercepts the request for authorization with all available information about the user, the requested action, the resources and the environment</a:t>
            </a:r>
          </a:p>
          <a:p>
            <a:r>
              <a:rPr lang="en-GB" altLang="nl-BE" smtClean="0">
                <a:sym typeface="Arial" panose="020B0604020202020204" pitchFamily="34" charset="0"/>
              </a:rPr>
              <a:t>P</a:t>
            </a:r>
            <a:r>
              <a:rPr lang="en-GB" altLang="nl-BE" noProof="0" smtClean="0">
                <a:sym typeface="Arial" panose="020B0604020202020204" pitchFamily="34" charset="0"/>
              </a:rPr>
              <a:t>asses on the request for authorization to the Policy Decision Point (PDP) and extracts a decision regarding authorization</a:t>
            </a:r>
          </a:p>
          <a:p>
            <a:r>
              <a:rPr lang="en-GB" altLang="nl-BE" smtClean="0">
                <a:sym typeface="Arial" panose="020B0604020202020204" pitchFamily="34" charset="0"/>
              </a:rPr>
              <a:t>G</a:t>
            </a:r>
            <a:r>
              <a:rPr lang="en-GB" altLang="nl-BE" noProof="0" smtClean="0">
                <a:sym typeface="Arial" panose="020B0604020202020204" pitchFamily="34" charset="0"/>
              </a:rPr>
              <a:t>rants access to the application and provides relevant credentials</a:t>
            </a:r>
            <a:endParaRPr lang="en-GB" altLang="nl-BE" noProof="0" dirty="0" smtClean="0">
              <a:sym typeface="Arial" panose="020B0604020202020204" pitchFamily="34" charset="0"/>
            </a:endParaRPr>
          </a:p>
        </p:txBody>
      </p:sp>
      <p:sp>
        <p:nvSpPr>
          <p:cNvPr id="3" name="Slide Number Placeholder 2"/>
          <p:cNvSpPr>
            <a:spLocks noGrp="1"/>
          </p:cNvSpPr>
          <p:nvPr>
            <p:ph type="sldNum" sz="quarter" idx="10"/>
          </p:nvPr>
        </p:nvSpPr>
        <p:spPr/>
        <p:txBody>
          <a:bodyPr/>
          <a:lstStyle/>
          <a:p>
            <a:pPr lvl="0"/>
            <a:fld id="{30A9230E-FFBB-4CCB-ABD7-198084EDE768}" type="slidenum">
              <a:rPr lang="fr-BE" noProof="0" smtClean="0"/>
              <a:pPr lvl="0"/>
              <a:t>54</a:t>
            </a:fld>
            <a:endParaRPr lang="fr-BE" noProof="0"/>
          </a:p>
        </p:txBody>
      </p:sp>
      <p:cxnSp>
        <p:nvCxnSpPr>
          <p:cNvPr id="87" name="Straight Arrow Connector 86"/>
          <p:cNvCxnSpPr/>
          <p:nvPr/>
        </p:nvCxnSpPr>
        <p:spPr>
          <a:xfrm flipV="1">
            <a:off x="5067026" y="5197177"/>
            <a:ext cx="1588" cy="59055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pic>
        <p:nvPicPr>
          <p:cNvPr id="88" name="Picture 87"/>
          <p:cNvPicPr>
            <a:picLocks noChangeAspect="1"/>
          </p:cNvPicPr>
          <p:nvPr/>
        </p:nvPicPr>
        <p:blipFill>
          <a:blip r:embed="rId3">
            <a:lum bright="-12000"/>
            <a:duotone>
              <a:schemeClr val="accent1">
                <a:shade val="45000"/>
                <a:satMod val="135000"/>
              </a:schemeClr>
              <a:prstClr val="white"/>
            </a:duotone>
          </a:blip>
          <a:stretch>
            <a:fillRect/>
          </a:stretch>
        </p:blipFill>
        <p:spPr>
          <a:xfrm>
            <a:off x="1115616" y="4386130"/>
            <a:ext cx="1453320" cy="816134"/>
          </a:xfrm>
          <a:prstGeom prst="rect">
            <a:avLst/>
          </a:prstGeom>
          <a:noFill/>
          <a:ln>
            <a:noFill/>
          </a:ln>
        </p:spPr>
      </p:pic>
      <p:sp>
        <p:nvSpPr>
          <p:cNvPr id="17414" name="TextBox 88"/>
          <p:cNvSpPr txBox="1">
            <a:spLocks noChangeArrowheads="1"/>
          </p:cNvSpPr>
          <p:nvPr/>
        </p:nvSpPr>
        <p:spPr bwMode="auto">
          <a:xfrm>
            <a:off x="1506264" y="4609802"/>
            <a:ext cx="617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BE" altLang="fr-FR" sz="1600"/>
              <a:t>User</a:t>
            </a:r>
            <a:endParaRPr lang="nl-BE" altLang="fr-FR"/>
          </a:p>
        </p:txBody>
      </p:sp>
      <p:pic>
        <p:nvPicPr>
          <p:cNvPr id="90" name="Picture 89"/>
          <p:cNvPicPr>
            <a:picLocks noChangeAspect="1"/>
          </p:cNvPicPr>
          <p:nvPr/>
        </p:nvPicPr>
        <p:blipFill>
          <a:blip r:embed="rId3">
            <a:duotone>
              <a:schemeClr val="accent1">
                <a:shade val="45000"/>
                <a:satMod val="135000"/>
              </a:schemeClr>
              <a:prstClr val="white"/>
            </a:duotone>
            <a:lum bright="-12000"/>
          </a:blip>
          <a:stretch>
            <a:fillRect/>
          </a:stretch>
        </p:blipFill>
        <p:spPr>
          <a:xfrm>
            <a:off x="3749876" y="4386130"/>
            <a:ext cx="1453320" cy="816134"/>
          </a:xfrm>
          <a:prstGeom prst="rect">
            <a:avLst/>
          </a:prstGeom>
          <a:noFill/>
          <a:ln>
            <a:noFill/>
          </a:ln>
        </p:spPr>
      </p:pic>
      <p:sp>
        <p:nvSpPr>
          <p:cNvPr id="17416" name="TextBox 90"/>
          <p:cNvSpPr txBox="1">
            <a:spLocks noChangeArrowheads="1"/>
          </p:cNvSpPr>
          <p:nvPr/>
        </p:nvSpPr>
        <p:spPr bwMode="auto">
          <a:xfrm>
            <a:off x="3832415" y="4363739"/>
            <a:ext cx="13484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dirty="0"/>
              <a:t>Policy </a:t>
            </a:r>
            <a:br>
              <a:rPr lang="nl-BE" altLang="fr-FR" sz="1600" dirty="0"/>
            </a:br>
            <a:r>
              <a:rPr lang="nl-BE" altLang="fr-FR" sz="1600" dirty="0" err="1" smtClean="0"/>
              <a:t>Enforcement</a:t>
            </a:r>
            <a:r>
              <a:rPr lang="nl-BE" altLang="fr-FR" sz="1600" dirty="0"/>
              <a:t/>
            </a:r>
            <a:br>
              <a:rPr lang="nl-BE" altLang="fr-FR" sz="1600" dirty="0"/>
            </a:br>
            <a:r>
              <a:rPr lang="nl-BE" altLang="fr-FR" sz="1600" dirty="0"/>
              <a:t>(PEP)</a:t>
            </a:r>
          </a:p>
        </p:txBody>
      </p:sp>
      <p:pic>
        <p:nvPicPr>
          <p:cNvPr id="92" name="Picture 91"/>
          <p:cNvPicPr>
            <a:picLocks noChangeAspect="1"/>
          </p:cNvPicPr>
          <p:nvPr/>
        </p:nvPicPr>
        <p:blipFill>
          <a:blip r:embed="rId3">
            <a:lum bright="-12000"/>
            <a:duotone>
              <a:schemeClr val="accent1">
                <a:shade val="45000"/>
                <a:satMod val="135000"/>
              </a:schemeClr>
              <a:prstClr val="white"/>
            </a:duotone>
          </a:blip>
          <a:stretch>
            <a:fillRect/>
          </a:stretch>
        </p:blipFill>
        <p:spPr>
          <a:xfrm>
            <a:off x="6287691" y="4386130"/>
            <a:ext cx="1453320" cy="816134"/>
          </a:xfrm>
          <a:prstGeom prst="rect">
            <a:avLst/>
          </a:prstGeom>
          <a:noFill/>
          <a:ln>
            <a:noFill/>
          </a:ln>
        </p:spPr>
      </p:pic>
      <p:sp>
        <p:nvSpPr>
          <p:cNvPr id="17418" name="TextBox 92"/>
          <p:cNvSpPr txBox="1">
            <a:spLocks noChangeArrowheads="1"/>
          </p:cNvSpPr>
          <p:nvPr/>
        </p:nvSpPr>
        <p:spPr bwMode="auto">
          <a:xfrm>
            <a:off x="6452914" y="4593927"/>
            <a:ext cx="1184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BE" altLang="fr-FR" sz="1600"/>
              <a:t>Application</a:t>
            </a:r>
            <a:endParaRPr lang="nl-BE" altLang="fr-FR"/>
          </a:p>
        </p:txBody>
      </p:sp>
      <p:pic>
        <p:nvPicPr>
          <p:cNvPr id="94" name="Picture 93"/>
          <p:cNvPicPr>
            <a:picLocks noChangeAspect="1"/>
          </p:cNvPicPr>
          <p:nvPr/>
        </p:nvPicPr>
        <p:blipFill>
          <a:blip r:embed="rId3">
            <a:duotone>
              <a:schemeClr val="accent1">
                <a:shade val="45000"/>
                <a:satMod val="135000"/>
              </a:schemeClr>
              <a:prstClr val="white"/>
            </a:duotone>
            <a:lum bright="-12000"/>
          </a:blip>
          <a:stretch>
            <a:fillRect/>
          </a:stretch>
        </p:blipFill>
        <p:spPr>
          <a:xfrm>
            <a:off x="3749876" y="5777725"/>
            <a:ext cx="1453320" cy="816134"/>
          </a:xfrm>
          <a:prstGeom prst="rect">
            <a:avLst/>
          </a:prstGeom>
          <a:noFill/>
          <a:ln>
            <a:noFill/>
          </a:ln>
        </p:spPr>
      </p:pic>
      <p:sp>
        <p:nvSpPr>
          <p:cNvPr id="17420" name="TextBox 94"/>
          <p:cNvSpPr txBox="1">
            <a:spLocks noChangeArrowheads="1"/>
          </p:cNvSpPr>
          <p:nvPr/>
        </p:nvSpPr>
        <p:spPr bwMode="auto">
          <a:xfrm>
            <a:off x="3974826" y="5767089"/>
            <a:ext cx="968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Decision</a:t>
            </a:r>
            <a:br>
              <a:rPr lang="nl-BE" altLang="fr-FR" sz="1600"/>
            </a:br>
            <a:r>
              <a:rPr lang="nl-BE" altLang="fr-FR" sz="1600"/>
              <a:t>(PDP)</a:t>
            </a:r>
            <a:endParaRPr lang="nl-BE" altLang="fr-FR"/>
          </a:p>
        </p:txBody>
      </p:sp>
      <p:cxnSp>
        <p:nvCxnSpPr>
          <p:cNvPr id="96" name="Straight Arrow Connector 95"/>
          <p:cNvCxnSpPr/>
          <p:nvPr/>
        </p:nvCxnSpPr>
        <p:spPr>
          <a:xfrm>
            <a:off x="2568301" y="4993977"/>
            <a:ext cx="1181100" cy="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5194026" y="4947939"/>
            <a:ext cx="1093788" cy="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3976414" y="5209877"/>
            <a:ext cx="0" cy="57785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Elbow Connector 98"/>
          <p:cNvCxnSpPr/>
          <p:nvPr/>
        </p:nvCxnSpPr>
        <p:spPr>
          <a:xfrm rot="10800000">
            <a:off x="2536551" y="4651077"/>
            <a:ext cx="2532063" cy="519112"/>
          </a:xfrm>
          <a:prstGeom prst="bentConnector3">
            <a:avLst>
              <a:gd name="adj1" fmla="val -235"/>
            </a:avLst>
          </a:prstGeom>
          <a:ln w="19050">
            <a:solidFill>
              <a:srgbClr val="9CB0B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0" name="Elbow Connector 99"/>
          <p:cNvCxnSpPr/>
          <p:nvPr/>
        </p:nvCxnSpPr>
        <p:spPr>
          <a:xfrm>
            <a:off x="3781151" y="4992389"/>
            <a:ext cx="195263" cy="185738"/>
          </a:xfrm>
          <a:prstGeom prst="bentConnector3">
            <a:avLst>
              <a:gd name="adj1" fmla="val 103615"/>
            </a:avLst>
          </a:prstGeom>
          <a:ln w="19050">
            <a:solidFill>
              <a:srgbClr val="9CB0B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078139" y="4947939"/>
            <a:ext cx="115887" cy="0"/>
          </a:xfrm>
          <a:prstGeom prst="line">
            <a:avLst/>
          </a:prstGeom>
          <a:ln w="19050">
            <a:solidFill>
              <a:srgbClr val="9CB0B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7427" name="TextBox 101"/>
          <p:cNvSpPr txBox="1">
            <a:spLocks noChangeArrowheads="1"/>
          </p:cNvSpPr>
          <p:nvPr/>
        </p:nvSpPr>
        <p:spPr bwMode="auto">
          <a:xfrm>
            <a:off x="2439714" y="5013027"/>
            <a:ext cx="13096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Action on application</a:t>
            </a:r>
          </a:p>
        </p:txBody>
      </p:sp>
      <p:sp>
        <p:nvSpPr>
          <p:cNvPr id="17428" name="TextBox 102"/>
          <p:cNvSpPr txBox="1">
            <a:spLocks noChangeArrowheads="1"/>
          </p:cNvSpPr>
          <p:nvPr/>
        </p:nvSpPr>
        <p:spPr bwMode="auto">
          <a:xfrm>
            <a:off x="2492101" y="4047827"/>
            <a:ext cx="13112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Action on application</a:t>
            </a:r>
          </a:p>
          <a:p>
            <a:pPr algn="ctr" eaLnBrk="1" hangingPunct="1"/>
            <a:r>
              <a:rPr lang="nl-BE" altLang="fr-FR" sz="1100"/>
              <a:t>DENIED</a:t>
            </a:r>
          </a:p>
        </p:txBody>
      </p:sp>
      <p:sp>
        <p:nvSpPr>
          <p:cNvPr id="17429" name="TextBox 103"/>
          <p:cNvSpPr txBox="1">
            <a:spLocks noChangeArrowheads="1"/>
          </p:cNvSpPr>
          <p:nvPr/>
        </p:nvSpPr>
        <p:spPr bwMode="auto">
          <a:xfrm>
            <a:off x="5067026" y="4268489"/>
            <a:ext cx="131127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Action on application</a:t>
            </a:r>
          </a:p>
          <a:p>
            <a:pPr algn="ctr" eaLnBrk="1" hangingPunct="1"/>
            <a:r>
              <a:rPr lang="nl-BE" altLang="fr-FR" sz="1100"/>
              <a:t>PERMITTED</a:t>
            </a:r>
          </a:p>
        </p:txBody>
      </p:sp>
      <p:sp>
        <p:nvSpPr>
          <p:cNvPr id="17430" name="TextBox 105"/>
          <p:cNvSpPr txBox="1">
            <a:spLocks noChangeArrowheads="1"/>
          </p:cNvSpPr>
          <p:nvPr/>
        </p:nvSpPr>
        <p:spPr bwMode="auto">
          <a:xfrm>
            <a:off x="3649389" y="5273377"/>
            <a:ext cx="13096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err="1"/>
              <a:t>Decision</a:t>
            </a:r>
            <a:r>
              <a:rPr lang="nl-BE" altLang="fr-FR" sz="1100" dirty="0"/>
              <a:t>  </a:t>
            </a:r>
            <a:br>
              <a:rPr lang="nl-BE" altLang="fr-FR" sz="1100" dirty="0"/>
            </a:br>
            <a:r>
              <a:rPr lang="nl-BE" altLang="fr-FR" sz="1100" dirty="0" err="1" smtClean="0"/>
              <a:t>request</a:t>
            </a:r>
            <a:endParaRPr lang="nl-BE" altLang="fr-FR" sz="1100" dirty="0"/>
          </a:p>
        </p:txBody>
      </p:sp>
      <p:sp>
        <p:nvSpPr>
          <p:cNvPr id="17431" name="TextBox 106"/>
          <p:cNvSpPr txBox="1">
            <a:spLocks noChangeArrowheads="1"/>
          </p:cNvSpPr>
          <p:nvPr/>
        </p:nvSpPr>
        <p:spPr bwMode="auto">
          <a:xfrm>
            <a:off x="4722539" y="5251152"/>
            <a:ext cx="1311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err="1"/>
              <a:t>Decision</a:t>
            </a:r>
            <a:r>
              <a:rPr lang="nl-BE" altLang="fr-FR" sz="1100" dirty="0"/>
              <a:t>  </a:t>
            </a:r>
            <a:br>
              <a:rPr lang="nl-BE" altLang="fr-FR" sz="1100" dirty="0"/>
            </a:br>
            <a:r>
              <a:rPr lang="nl-BE" altLang="fr-FR" sz="1100" dirty="0" smtClean="0"/>
              <a:t>reply</a:t>
            </a:r>
            <a:endParaRPr lang="nl-BE" altLang="fr-FR" sz="1100" dirty="0"/>
          </a:p>
        </p:txBody>
      </p:sp>
    </p:spTree>
    <p:extLst>
      <p:ext uri="{BB962C8B-B14F-4D97-AF65-F5344CB8AC3E}">
        <p14:creationId xmlns:p14="http://schemas.microsoft.com/office/powerpoint/2010/main" val="88329051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ltLang="nl-BE" noProof="0" smtClean="0">
                <a:sym typeface="Arial" panose="020B0604020202020204" pitchFamily="34" charset="0"/>
              </a:rPr>
              <a:t>Policy Decision Point (PDP)</a:t>
            </a:r>
            <a:endParaRPr lang="en-GB" altLang="nl-BE" noProof="0" dirty="0" smtClean="0">
              <a:sym typeface="Arial" panose="020B0604020202020204" pitchFamily="34" charset="0"/>
            </a:endParaRPr>
          </a:p>
        </p:txBody>
      </p:sp>
      <p:sp>
        <p:nvSpPr>
          <p:cNvPr id="18435" name="Rectangle 3"/>
          <p:cNvSpPr>
            <a:spLocks noGrp="1" noChangeArrowheads="1"/>
          </p:cNvSpPr>
          <p:nvPr>
            <p:ph idx="1"/>
          </p:nvPr>
        </p:nvSpPr>
        <p:spPr/>
        <p:txBody>
          <a:bodyPr/>
          <a:lstStyle/>
          <a:p>
            <a:r>
              <a:rPr lang="en-GB" altLang="nl-BE" smtClean="0">
                <a:sym typeface="Arial" panose="020B0604020202020204" pitchFamily="34" charset="0"/>
              </a:rPr>
              <a:t>B</a:t>
            </a:r>
            <a:r>
              <a:rPr lang="en-GB" altLang="nl-BE" noProof="0" smtClean="0">
                <a:sym typeface="Arial" panose="020B0604020202020204" pitchFamily="34" charset="0"/>
              </a:rPr>
              <a:t>ased on the request for authorization received, retrieves the appropriate authorization policy from the Policy Administration Point(s) (PAP)</a:t>
            </a:r>
          </a:p>
          <a:p>
            <a:r>
              <a:rPr lang="en-GB" altLang="nl-BE" smtClean="0">
                <a:sym typeface="Arial" panose="020B0604020202020204" pitchFamily="34" charset="0"/>
              </a:rPr>
              <a:t>E</a:t>
            </a:r>
            <a:r>
              <a:rPr lang="en-GB" altLang="nl-BE" noProof="0" smtClean="0">
                <a:sym typeface="Arial" panose="020B0604020202020204" pitchFamily="34" charset="0"/>
              </a:rPr>
              <a:t>valuates the policy and, if necessary, retrieves the relevant information from the Policy Information Point(s) (PIP)</a:t>
            </a:r>
          </a:p>
          <a:p>
            <a:r>
              <a:rPr lang="en-GB" altLang="nl-BE" smtClean="0">
                <a:sym typeface="Arial" panose="020B0604020202020204" pitchFamily="34" charset="0"/>
              </a:rPr>
              <a:t>T</a:t>
            </a:r>
            <a:r>
              <a:rPr lang="en-GB" altLang="nl-BE" noProof="0" smtClean="0">
                <a:sym typeface="Arial" panose="020B0604020202020204" pitchFamily="34" charset="0"/>
              </a:rPr>
              <a:t>akes the authorization decision (permit/deny/not applicable) and sends it to the PEP</a:t>
            </a:r>
            <a:endParaRPr lang="en-GB" altLang="nl-BE" noProof="0" dirty="0" smtClean="0">
              <a:sym typeface="Arial" panose="020B0604020202020204" pitchFamily="34" charset="0"/>
            </a:endParaRPr>
          </a:p>
        </p:txBody>
      </p:sp>
      <p:sp>
        <p:nvSpPr>
          <p:cNvPr id="4" name="Slide Number Placeholder 3"/>
          <p:cNvSpPr>
            <a:spLocks noGrp="1"/>
          </p:cNvSpPr>
          <p:nvPr>
            <p:ph type="sldNum" sz="quarter" idx="10"/>
          </p:nvPr>
        </p:nvSpPr>
        <p:spPr/>
        <p:txBody>
          <a:bodyPr/>
          <a:lstStyle/>
          <a:p>
            <a:pPr lvl="0"/>
            <a:fld id="{30A9230E-FFBB-4CCB-ABD7-198084EDE768}" type="slidenum">
              <a:rPr lang="fr-BE" noProof="0" smtClean="0"/>
              <a:pPr lvl="0"/>
              <a:t>55</a:t>
            </a:fld>
            <a:endParaRPr lang="fr-BE" noProof="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886241"/>
            <a:ext cx="4968552" cy="2783119"/>
          </a:xfrm>
          <a:prstGeom prst="rect">
            <a:avLst/>
          </a:prstGeom>
        </p:spPr>
      </p:pic>
    </p:spTree>
    <p:extLst>
      <p:ext uri="{BB962C8B-B14F-4D97-AF65-F5344CB8AC3E}">
        <p14:creationId xmlns:p14="http://schemas.microsoft.com/office/powerpoint/2010/main" val="235148036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altLang="nl-BE" noProof="0" smtClean="0">
                <a:sym typeface="Arial" panose="020B0604020202020204" pitchFamily="34" charset="0"/>
              </a:rPr>
              <a:t>Policy Administration Point (PAP)</a:t>
            </a:r>
            <a:endParaRPr lang="en-GB" altLang="nl-BE" noProof="0" dirty="0" smtClean="0">
              <a:sym typeface="Arial" panose="020B0604020202020204" pitchFamily="34" charset="0"/>
            </a:endParaRPr>
          </a:p>
        </p:txBody>
      </p:sp>
      <p:sp>
        <p:nvSpPr>
          <p:cNvPr id="19459" name="Rectangle 3"/>
          <p:cNvSpPr>
            <a:spLocks noGrp="1" noChangeArrowheads="1"/>
          </p:cNvSpPr>
          <p:nvPr>
            <p:ph idx="1"/>
          </p:nvPr>
        </p:nvSpPr>
        <p:spPr/>
        <p:txBody>
          <a:bodyPr/>
          <a:lstStyle/>
          <a:p>
            <a:r>
              <a:rPr lang="en-GB" altLang="nl-BE" smtClean="0">
                <a:sym typeface="Arial" panose="020B0604020202020204" pitchFamily="34" charset="0"/>
              </a:rPr>
              <a:t>E</a:t>
            </a:r>
            <a:r>
              <a:rPr lang="en-GB" altLang="nl-BE" noProof="0" smtClean="0">
                <a:sym typeface="Arial" panose="020B0604020202020204" pitchFamily="34" charset="0"/>
              </a:rPr>
              <a:t>nvironment to store and manage authorization policies by authorized person(s) appointed by the application managers</a:t>
            </a:r>
          </a:p>
          <a:p>
            <a:r>
              <a:rPr lang="en-GB" altLang="nl-BE" smtClean="0">
                <a:sym typeface="Arial" panose="020B0604020202020204" pitchFamily="34" charset="0"/>
              </a:rPr>
              <a:t>P</a:t>
            </a:r>
            <a:r>
              <a:rPr lang="en-GB" altLang="nl-BE" noProof="0" smtClean="0">
                <a:sym typeface="Arial" panose="020B0604020202020204" pitchFamily="34" charset="0"/>
              </a:rPr>
              <a:t>uts authorization policies at the disposal of the PDP</a:t>
            </a:r>
            <a:endParaRPr lang="en-GB" altLang="nl-BE" noProof="0" dirty="0" smtClean="0">
              <a:sym typeface="Arial" panose="020B0604020202020204" pitchFamily="34" charset="0"/>
            </a:endParaRPr>
          </a:p>
        </p:txBody>
      </p:sp>
      <p:sp>
        <p:nvSpPr>
          <p:cNvPr id="3" name="Slide Number Placeholder 2"/>
          <p:cNvSpPr>
            <a:spLocks noGrp="1"/>
          </p:cNvSpPr>
          <p:nvPr>
            <p:ph type="sldNum" sz="quarter" idx="10"/>
          </p:nvPr>
        </p:nvSpPr>
        <p:spPr/>
        <p:txBody>
          <a:bodyPr/>
          <a:lstStyle/>
          <a:p>
            <a:pPr lvl="0"/>
            <a:fld id="{30A9230E-FFBB-4CCB-ABD7-198084EDE768}" type="slidenum">
              <a:rPr lang="fr-BE" noProof="0" smtClean="0"/>
              <a:pPr lvl="0"/>
              <a:t>56</a:t>
            </a:fld>
            <a:endParaRPr lang="fr-BE" noProof="0"/>
          </a:p>
        </p:txBody>
      </p:sp>
      <p:pic>
        <p:nvPicPr>
          <p:cNvPr id="19460"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6088" y="4147021"/>
            <a:ext cx="493712"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p:cNvPicPr>
            <a:picLocks noChangeAspect="1"/>
          </p:cNvPicPr>
          <p:nvPr/>
        </p:nvPicPr>
        <p:blipFill>
          <a:blip r:embed="rId3">
            <a:duotone>
              <a:schemeClr val="accent1">
                <a:shade val="45000"/>
                <a:satMod val="135000"/>
              </a:schemeClr>
              <a:prstClr val="white"/>
            </a:duotone>
            <a:lum bright="-12000"/>
          </a:blip>
          <a:stretch>
            <a:fillRect/>
          </a:stretch>
        </p:blipFill>
        <p:spPr>
          <a:xfrm>
            <a:off x="5999000" y="2659534"/>
            <a:ext cx="1453320" cy="816134"/>
          </a:xfrm>
          <a:prstGeom prst="rect">
            <a:avLst/>
          </a:prstGeom>
          <a:noFill/>
          <a:ln>
            <a:noFill/>
          </a:ln>
        </p:spPr>
      </p:pic>
      <p:sp>
        <p:nvSpPr>
          <p:cNvPr id="19462" name="TextBox 41"/>
          <p:cNvSpPr txBox="1">
            <a:spLocks noChangeArrowheads="1"/>
          </p:cNvSpPr>
          <p:nvPr/>
        </p:nvSpPr>
        <p:spPr bwMode="auto">
          <a:xfrm>
            <a:off x="6223950" y="2648421"/>
            <a:ext cx="968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Decision</a:t>
            </a:r>
            <a:br>
              <a:rPr lang="nl-BE" altLang="fr-FR" sz="1600"/>
            </a:br>
            <a:r>
              <a:rPr lang="nl-BE" altLang="fr-FR" sz="1600"/>
              <a:t>(PDP)</a:t>
            </a:r>
            <a:endParaRPr lang="nl-BE" altLang="fr-FR"/>
          </a:p>
        </p:txBody>
      </p:sp>
      <p:pic>
        <p:nvPicPr>
          <p:cNvPr id="43" name="Picture 42"/>
          <p:cNvPicPr>
            <a:picLocks noChangeAspect="1"/>
          </p:cNvPicPr>
          <p:nvPr/>
        </p:nvPicPr>
        <p:blipFill>
          <a:blip r:embed="rId3">
            <a:duotone>
              <a:schemeClr val="accent1">
                <a:shade val="45000"/>
                <a:satMod val="135000"/>
              </a:schemeClr>
              <a:prstClr val="white"/>
            </a:duotone>
            <a:lum bright="-12000"/>
          </a:blip>
          <a:stretch>
            <a:fillRect/>
          </a:stretch>
        </p:blipFill>
        <p:spPr>
          <a:xfrm>
            <a:off x="3397170" y="4040480"/>
            <a:ext cx="1453320" cy="816134"/>
          </a:xfrm>
          <a:prstGeom prst="rect">
            <a:avLst/>
          </a:prstGeom>
          <a:noFill/>
          <a:ln>
            <a:noFill/>
          </a:ln>
        </p:spPr>
      </p:pic>
      <p:sp>
        <p:nvSpPr>
          <p:cNvPr id="19464" name="TextBox 43"/>
          <p:cNvSpPr txBox="1">
            <a:spLocks noChangeArrowheads="1"/>
          </p:cNvSpPr>
          <p:nvPr/>
        </p:nvSpPr>
        <p:spPr bwMode="auto">
          <a:xfrm>
            <a:off x="3382325" y="4018433"/>
            <a:ext cx="1482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Administration</a:t>
            </a:r>
            <a:br>
              <a:rPr lang="nl-BE" altLang="fr-FR" sz="1600"/>
            </a:br>
            <a:r>
              <a:rPr lang="nl-BE" altLang="fr-FR" sz="1600"/>
              <a:t>(PAP)</a:t>
            </a:r>
            <a:endParaRPr lang="nl-BE" altLang="fr-FR"/>
          </a:p>
        </p:txBody>
      </p:sp>
      <p:pic>
        <p:nvPicPr>
          <p:cNvPr id="19465" name="Picture 4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55350" y="5139208"/>
            <a:ext cx="13525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Arrow Connector 45"/>
          <p:cNvCxnSpPr>
            <a:stCxn id="19460" idx="3"/>
            <a:endCxn id="43" idx="1"/>
          </p:cNvCxnSpPr>
          <p:nvPr/>
        </p:nvCxnSpPr>
        <p:spPr>
          <a:xfrm flipV="1">
            <a:off x="2229800" y="4448646"/>
            <a:ext cx="1166813" cy="0"/>
          </a:xfrm>
          <a:prstGeom prst="straightConnector1">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endCxn id="19464" idx="0"/>
          </p:cNvCxnSpPr>
          <p:nvPr/>
        </p:nvCxnSpPr>
        <p:spPr>
          <a:xfrm rot="10800000" flipV="1">
            <a:off x="4123688" y="3246908"/>
            <a:ext cx="1874837" cy="771525"/>
          </a:xfrm>
          <a:prstGeom prst="bentConnector2">
            <a:avLst/>
          </a:prstGeom>
          <a:ln w="19050">
            <a:solidFill>
              <a:srgbClr val="9CB0B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4123688" y="4804246"/>
            <a:ext cx="0" cy="358775"/>
          </a:xfrm>
          <a:prstGeom prst="line">
            <a:avLst/>
          </a:prstGeom>
          <a:ln w="19050">
            <a:solidFill>
              <a:srgbClr val="9CB0B1"/>
            </a:solidFill>
            <a:tailEnd type="none"/>
          </a:ln>
        </p:spPr>
        <p:style>
          <a:lnRef idx="1">
            <a:schemeClr val="accent1"/>
          </a:lnRef>
          <a:fillRef idx="0">
            <a:schemeClr val="accent1"/>
          </a:fillRef>
          <a:effectRef idx="0">
            <a:schemeClr val="accent1"/>
          </a:effectRef>
          <a:fontRef idx="minor">
            <a:schemeClr val="tx1"/>
          </a:fontRef>
        </p:style>
      </p:cxnSp>
      <p:sp>
        <p:nvSpPr>
          <p:cNvPr id="19469" name="TextBox 49"/>
          <p:cNvSpPr txBox="1">
            <a:spLocks noChangeArrowheads="1"/>
          </p:cNvSpPr>
          <p:nvPr/>
        </p:nvSpPr>
        <p:spPr bwMode="auto">
          <a:xfrm>
            <a:off x="3436300" y="5832946"/>
            <a:ext cx="13112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Policy repository</a:t>
            </a:r>
          </a:p>
        </p:txBody>
      </p:sp>
      <p:sp>
        <p:nvSpPr>
          <p:cNvPr id="19470" name="TextBox 50"/>
          <p:cNvSpPr txBox="1">
            <a:spLocks noChangeArrowheads="1"/>
          </p:cNvSpPr>
          <p:nvPr/>
        </p:nvSpPr>
        <p:spPr bwMode="auto">
          <a:xfrm>
            <a:off x="2117088" y="4053358"/>
            <a:ext cx="1311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Policy management</a:t>
            </a:r>
          </a:p>
        </p:txBody>
      </p:sp>
      <p:sp>
        <p:nvSpPr>
          <p:cNvPr id="19471" name="TextBox 52"/>
          <p:cNvSpPr txBox="1">
            <a:spLocks noChangeArrowheads="1"/>
          </p:cNvSpPr>
          <p:nvPr/>
        </p:nvSpPr>
        <p:spPr bwMode="auto">
          <a:xfrm>
            <a:off x="3890325" y="2792883"/>
            <a:ext cx="1311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smtClean="0"/>
              <a:t>Policy</a:t>
            </a:r>
            <a:endParaRPr lang="nl-BE" altLang="fr-FR" sz="1100" dirty="0"/>
          </a:p>
          <a:p>
            <a:pPr algn="ctr" eaLnBrk="1" hangingPunct="1"/>
            <a:r>
              <a:rPr lang="nl-BE" altLang="fr-FR" sz="1100" dirty="0" smtClean="0"/>
              <a:t>retrieval</a:t>
            </a:r>
            <a:endParaRPr lang="nl-BE" altLang="fr-FR" sz="1100" dirty="0"/>
          </a:p>
        </p:txBody>
      </p:sp>
      <p:sp>
        <p:nvSpPr>
          <p:cNvPr id="19472" name="TextBox 53"/>
          <p:cNvSpPr txBox="1">
            <a:spLocks noChangeArrowheads="1"/>
          </p:cNvSpPr>
          <p:nvPr/>
        </p:nvSpPr>
        <p:spPr bwMode="auto">
          <a:xfrm>
            <a:off x="1334450" y="4734396"/>
            <a:ext cx="13096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Manager</a:t>
            </a:r>
          </a:p>
        </p:txBody>
      </p:sp>
    </p:spTree>
    <p:extLst>
      <p:ext uri="{BB962C8B-B14F-4D97-AF65-F5344CB8AC3E}">
        <p14:creationId xmlns:p14="http://schemas.microsoft.com/office/powerpoint/2010/main" val="145751750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sz="half" idx="1"/>
          </p:nvPr>
        </p:nvSpPr>
        <p:spPr/>
        <p:txBody>
          <a:bodyPr/>
          <a:lstStyle/>
          <a:p>
            <a:endParaRPr lang="en-GB" altLang="nl-BE" noProof="0" dirty="0" smtClean="0">
              <a:sym typeface="Arial" panose="020B0604020202020204" pitchFamily="34" charset="0"/>
            </a:endParaRPr>
          </a:p>
          <a:p>
            <a:r>
              <a:rPr lang="en-GB" altLang="nl-BE" dirty="0">
                <a:sym typeface="Arial" panose="020B0604020202020204" pitchFamily="34" charset="0"/>
              </a:rPr>
              <a:t>P</a:t>
            </a:r>
            <a:r>
              <a:rPr lang="en-GB" altLang="nl-BE" noProof="0" dirty="0" err="1" smtClean="0">
                <a:sym typeface="Arial" panose="020B0604020202020204" pitchFamily="34" charset="0"/>
              </a:rPr>
              <a:t>uts</a:t>
            </a:r>
            <a:r>
              <a:rPr lang="en-GB" altLang="nl-BE" noProof="0" dirty="0" smtClean="0">
                <a:sym typeface="Arial" panose="020B0604020202020204" pitchFamily="34" charset="0"/>
              </a:rPr>
              <a:t> information at the disposal of the PDP in order to evaluate authorization policies (authentic sources with characteristics, relationships, mandates, etc.)</a:t>
            </a:r>
          </a:p>
        </p:txBody>
      </p:sp>
      <p:sp>
        <p:nvSpPr>
          <p:cNvPr id="5" name="Title 4"/>
          <p:cNvSpPr>
            <a:spLocks noGrp="1"/>
          </p:cNvSpPr>
          <p:nvPr>
            <p:ph type="title"/>
          </p:nvPr>
        </p:nvSpPr>
        <p:spPr/>
        <p:txBody>
          <a:bodyPr/>
          <a:lstStyle/>
          <a:p>
            <a:r>
              <a:rPr lang="en-GB" altLang="nl-BE" smtClean="0">
                <a:sym typeface="Arial" panose="020B0604020202020204" pitchFamily="34" charset="0"/>
              </a:rPr>
              <a:t>Policy Information Point (PIP)</a:t>
            </a:r>
            <a:endParaRPr lang="en-GB" dirty="0"/>
          </a:p>
        </p:txBody>
      </p:sp>
      <p:sp>
        <p:nvSpPr>
          <p:cNvPr id="3" name="Tijdelijke aanduiding voor dianummer 2"/>
          <p:cNvSpPr>
            <a:spLocks noGrp="1"/>
          </p:cNvSpPr>
          <p:nvPr>
            <p:ph type="sldNum" sz="quarter" idx="10"/>
          </p:nvPr>
        </p:nvSpPr>
        <p:spPr/>
        <p:txBody>
          <a:bodyPr/>
          <a:lstStyle/>
          <a:p>
            <a:pPr lvl="0"/>
            <a:fld id="{30A9230E-FFBB-4CCB-ABD7-198084EDE768}" type="slidenum">
              <a:rPr lang="fr-BE" noProof="0" smtClean="0"/>
              <a:pPr lvl="0"/>
              <a:t>57</a:t>
            </a:fld>
            <a:endParaRPr lang="fr-BE" noProof="0" dirty="0"/>
          </a:p>
        </p:txBody>
      </p:sp>
      <p:cxnSp>
        <p:nvCxnSpPr>
          <p:cNvPr id="57" name="Straight Connector 56"/>
          <p:cNvCxnSpPr/>
          <p:nvPr/>
        </p:nvCxnSpPr>
        <p:spPr>
          <a:xfrm flipH="1">
            <a:off x="7827963" y="4073525"/>
            <a:ext cx="0" cy="439738"/>
          </a:xfrm>
          <a:prstGeom prst="line">
            <a:avLst/>
          </a:prstGeom>
          <a:ln w="19050">
            <a:solidFill>
              <a:srgbClr val="9CB0B1"/>
            </a:solidFill>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819775" y="4065588"/>
            <a:ext cx="0" cy="358775"/>
          </a:xfrm>
          <a:prstGeom prst="line">
            <a:avLst/>
          </a:prstGeom>
          <a:ln w="19050">
            <a:solidFill>
              <a:srgbClr val="9CB0B1"/>
            </a:solidFill>
            <a:tailEnd type="none"/>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p:nvPicPr>
        <p:blipFill>
          <a:blip r:embed="rId2">
            <a:duotone>
              <a:schemeClr val="accent1">
                <a:shade val="45000"/>
                <a:satMod val="135000"/>
              </a:schemeClr>
              <a:prstClr val="white"/>
            </a:duotone>
            <a:lum bright="-12000"/>
          </a:blip>
          <a:stretch>
            <a:fillRect/>
          </a:stretch>
        </p:blipFill>
        <p:spPr>
          <a:xfrm>
            <a:off x="4574057" y="1887061"/>
            <a:ext cx="1453320" cy="816134"/>
          </a:xfrm>
          <a:prstGeom prst="rect">
            <a:avLst/>
          </a:prstGeom>
          <a:noFill/>
          <a:ln>
            <a:noFill/>
          </a:ln>
        </p:spPr>
      </p:pic>
      <p:sp>
        <p:nvSpPr>
          <p:cNvPr id="20487" name="TextBox 59"/>
          <p:cNvSpPr txBox="1">
            <a:spLocks noChangeArrowheads="1"/>
          </p:cNvSpPr>
          <p:nvPr/>
        </p:nvSpPr>
        <p:spPr bwMode="auto">
          <a:xfrm>
            <a:off x="4799013" y="1876425"/>
            <a:ext cx="968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Decision</a:t>
            </a:r>
            <a:br>
              <a:rPr lang="nl-BE" altLang="fr-FR" sz="1600"/>
            </a:br>
            <a:r>
              <a:rPr lang="nl-BE" altLang="fr-FR" sz="1600"/>
              <a:t>(PDP)</a:t>
            </a:r>
            <a:endParaRPr lang="nl-BE" altLang="fr-FR"/>
          </a:p>
        </p:txBody>
      </p:sp>
      <p:pic>
        <p:nvPicPr>
          <p:cNvPr id="61" name="Picture 60"/>
          <p:cNvPicPr>
            <a:picLocks noChangeAspect="1"/>
          </p:cNvPicPr>
          <p:nvPr/>
        </p:nvPicPr>
        <p:blipFill>
          <a:blip r:embed="rId2">
            <a:duotone>
              <a:schemeClr val="accent1">
                <a:shade val="45000"/>
                <a:satMod val="135000"/>
              </a:schemeClr>
              <a:prstClr val="white"/>
            </a:duotone>
            <a:lum bright="-12000"/>
          </a:blip>
          <a:stretch>
            <a:fillRect/>
          </a:stretch>
        </p:blipFill>
        <p:spPr>
          <a:xfrm>
            <a:off x="7092941" y="3265636"/>
            <a:ext cx="1472251" cy="826765"/>
          </a:xfrm>
          <a:prstGeom prst="rect">
            <a:avLst/>
          </a:prstGeom>
          <a:noFill/>
          <a:ln>
            <a:noFill/>
          </a:ln>
        </p:spPr>
      </p:pic>
      <p:sp>
        <p:nvSpPr>
          <p:cNvPr id="20489" name="TextBox 61"/>
          <p:cNvSpPr txBox="1">
            <a:spLocks noChangeArrowheads="1"/>
          </p:cNvSpPr>
          <p:nvPr/>
        </p:nvSpPr>
        <p:spPr bwMode="auto">
          <a:xfrm>
            <a:off x="7213600" y="3257550"/>
            <a:ext cx="1227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Information</a:t>
            </a:r>
            <a:br>
              <a:rPr lang="nl-BE" altLang="fr-FR" sz="1600"/>
            </a:br>
            <a:r>
              <a:rPr lang="nl-BE" altLang="fr-FR" sz="1600"/>
              <a:t>(PIP)</a:t>
            </a:r>
            <a:endParaRPr lang="nl-BE" altLang="fr-FR"/>
          </a:p>
        </p:txBody>
      </p:sp>
      <p:pic>
        <p:nvPicPr>
          <p:cNvPr id="63" name="Picture 62"/>
          <p:cNvPicPr>
            <a:picLocks noChangeAspect="1"/>
          </p:cNvPicPr>
          <p:nvPr/>
        </p:nvPicPr>
        <p:blipFill>
          <a:blip r:embed="rId2">
            <a:lum bright="-12000"/>
            <a:duotone>
              <a:schemeClr val="accent1">
                <a:shade val="45000"/>
                <a:satMod val="135000"/>
              </a:schemeClr>
              <a:prstClr val="white"/>
            </a:duotone>
          </a:blip>
          <a:stretch>
            <a:fillRect/>
          </a:stretch>
        </p:blipFill>
        <p:spPr>
          <a:xfrm>
            <a:off x="5093809" y="3268007"/>
            <a:ext cx="1453320" cy="816134"/>
          </a:xfrm>
          <a:prstGeom prst="rect">
            <a:avLst/>
          </a:prstGeom>
          <a:noFill/>
          <a:ln>
            <a:noFill/>
          </a:ln>
        </p:spPr>
      </p:pic>
      <p:sp>
        <p:nvSpPr>
          <p:cNvPr id="20491" name="TextBox 63"/>
          <p:cNvSpPr txBox="1">
            <a:spLocks noChangeArrowheads="1"/>
          </p:cNvSpPr>
          <p:nvPr/>
        </p:nvSpPr>
        <p:spPr bwMode="auto">
          <a:xfrm>
            <a:off x="5214938" y="3260725"/>
            <a:ext cx="12112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600"/>
              <a:t>Policy</a:t>
            </a:r>
            <a:br>
              <a:rPr lang="nl-BE" altLang="fr-FR" sz="1600"/>
            </a:br>
            <a:r>
              <a:rPr lang="nl-BE" altLang="fr-FR" sz="1600"/>
              <a:t>Information</a:t>
            </a:r>
            <a:br>
              <a:rPr lang="nl-BE" altLang="fr-FR" sz="1600"/>
            </a:br>
            <a:r>
              <a:rPr lang="nl-BE" altLang="fr-FR" sz="1600"/>
              <a:t>(PIP)</a:t>
            </a:r>
            <a:endParaRPr lang="nl-BE" altLang="fr-FR"/>
          </a:p>
        </p:txBody>
      </p:sp>
      <p:cxnSp>
        <p:nvCxnSpPr>
          <p:cNvPr id="65" name="Elbow Connector 64"/>
          <p:cNvCxnSpPr>
            <a:endCxn id="20489" idx="0"/>
          </p:cNvCxnSpPr>
          <p:nvPr/>
        </p:nvCxnSpPr>
        <p:spPr>
          <a:xfrm>
            <a:off x="6027738" y="2489200"/>
            <a:ext cx="1800225" cy="768350"/>
          </a:xfrm>
          <a:prstGeom prst="bentConnector2">
            <a:avLst/>
          </a:prstGeom>
          <a:ln w="19050">
            <a:solidFill>
              <a:srgbClr val="9CB0B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738813" y="2686050"/>
            <a:ext cx="0" cy="596900"/>
          </a:xfrm>
          <a:prstGeom prst="straightConnector1">
            <a:avLst/>
          </a:prstGeom>
          <a:ln w="19050">
            <a:solidFill>
              <a:srgbClr val="9CB0B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494" name="TextBox 66"/>
          <p:cNvSpPr txBox="1">
            <a:spLocks noChangeArrowheads="1"/>
          </p:cNvSpPr>
          <p:nvPr/>
        </p:nvSpPr>
        <p:spPr bwMode="auto">
          <a:xfrm>
            <a:off x="5154613" y="5059363"/>
            <a:ext cx="13096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Authentic source</a:t>
            </a:r>
          </a:p>
        </p:txBody>
      </p:sp>
      <p:sp>
        <p:nvSpPr>
          <p:cNvPr id="20495" name="TextBox 67"/>
          <p:cNvSpPr txBox="1">
            <a:spLocks noChangeArrowheads="1"/>
          </p:cNvSpPr>
          <p:nvPr/>
        </p:nvSpPr>
        <p:spPr bwMode="auto">
          <a:xfrm>
            <a:off x="7213600" y="5059363"/>
            <a:ext cx="1311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a:t>Authentic source</a:t>
            </a:r>
          </a:p>
        </p:txBody>
      </p:sp>
      <p:sp>
        <p:nvSpPr>
          <p:cNvPr id="20496" name="TextBox 68"/>
          <p:cNvSpPr txBox="1">
            <a:spLocks noChangeArrowheads="1"/>
          </p:cNvSpPr>
          <p:nvPr/>
        </p:nvSpPr>
        <p:spPr bwMode="auto">
          <a:xfrm>
            <a:off x="6759575" y="2012950"/>
            <a:ext cx="13112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a:t>Information </a:t>
            </a:r>
            <a:br>
              <a:rPr lang="nl-BE" altLang="fr-FR" sz="1100" dirty="0"/>
            </a:br>
            <a:r>
              <a:rPr lang="nl-BE" altLang="fr-FR" sz="1100" dirty="0" err="1" smtClean="0"/>
              <a:t>request</a:t>
            </a:r>
            <a:r>
              <a:rPr lang="nl-BE" altLang="fr-FR" sz="1100" dirty="0" smtClean="0"/>
              <a:t>/reply</a:t>
            </a:r>
            <a:endParaRPr lang="nl-BE" altLang="fr-FR" sz="1100" dirty="0"/>
          </a:p>
        </p:txBody>
      </p:sp>
      <p:sp>
        <p:nvSpPr>
          <p:cNvPr id="20497" name="TextBox 69"/>
          <p:cNvSpPr txBox="1">
            <a:spLocks noChangeArrowheads="1"/>
          </p:cNvSpPr>
          <p:nvPr/>
        </p:nvSpPr>
        <p:spPr bwMode="auto">
          <a:xfrm>
            <a:off x="4572000" y="2779713"/>
            <a:ext cx="1311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fr-FR" sz="1100" dirty="0"/>
              <a:t>Information </a:t>
            </a:r>
            <a:br>
              <a:rPr lang="nl-BE" altLang="fr-FR" sz="1100" dirty="0"/>
            </a:br>
            <a:r>
              <a:rPr lang="nl-BE" altLang="fr-FR" sz="1100" dirty="0" err="1"/>
              <a:t>r</a:t>
            </a:r>
            <a:r>
              <a:rPr lang="nl-BE" altLang="fr-FR" sz="1100" dirty="0" err="1" smtClean="0"/>
              <a:t>equest</a:t>
            </a:r>
            <a:r>
              <a:rPr lang="nl-BE" altLang="fr-FR" sz="1100" dirty="0" smtClean="0"/>
              <a:t>/reply</a:t>
            </a:r>
            <a:endParaRPr lang="nl-BE" altLang="fr-FR" sz="1100" dirty="0"/>
          </a:p>
        </p:txBody>
      </p:sp>
      <p:pic>
        <p:nvPicPr>
          <p:cNvPr id="20498" name="Picture 7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1688" y="4365625"/>
            <a:ext cx="13525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7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2388" y="4365625"/>
            <a:ext cx="135413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79250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197225" y="1536477"/>
            <a:ext cx="2836863" cy="4268787"/>
          </a:xfrm>
          <a:prstGeom prst="rect">
            <a:avLst/>
          </a:prstGeom>
          <a:noFill/>
          <a:ln w="238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07" name="Rectangle 3"/>
          <p:cNvSpPr>
            <a:spLocks noChangeArrowheads="1"/>
          </p:cNvSpPr>
          <p:nvPr/>
        </p:nvSpPr>
        <p:spPr bwMode="auto">
          <a:xfrm>
            <a:off x="5164138" y="2150839"/>
            <a:ext cx="838200" cy="352266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08" name="Rectangle 4"/>
          <p:cNvSpPr>
            <a:spLocks noChangeArrowheads="1"/>
          </p:cNvSpPr>
          <p:nvPr/>
        </p:nvSpPr>
        <p:spPr bwMode="auto">
          <a:xfrm>
            <a:off x="5099050" y="2085752"/>
            <a:ext cx="838200" cy="35226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09" name="Rectangle 5"/>
          <p:cNvSpPr>
            <a:spLocks noChangeArrowheads="1"/>
          </p:cNvSpPr>
          <p:nvPr/>
        </p:nvSpPr>
        <p:spPr bwMode="auto">
          <a:xfrm>
            <a:off x="5176838" y="2125439"/>
            <a:ext cx="65881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APPLICATIONS</a:t>
            </a:r>
          </a:p>
        </p:txBody>
      </p:sp>
      <p:sp>
        <p:nvSpPr>
          <p:cNvPr id="21510" name="Rectangle 6"/>
          <p:cNvSpPr>
            <a:spLocks noChangeArrowheads="1"/>
          </p:cNvSpPr>
          <p:nvPr/>
        </p:nvSpPr>
        <p:spPr bwMode="auto">
          <a:xfrm>
            <a:off x="3325813" y="2144489"/>
            <a:ext cx="1603375" cy="9398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11" name="Rectangle 7"/>
          <p:cNvSpPr>
            <a:spLocks noChangeArrowheads="1"/>
          </p:cNvSpPr>
          <p:nvPr/>
        </p:nvSpPr>
        <p:spPr bwMode="auto">
          <a:xfrm>
            <a:off x="3262313" y="2079402"/>
            <a:ext cx="1603375" cy="9413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12" name="Rectangle 8"/>
          <p:cNvSpPr>
            <a:spLocks noChangeArrowheads="1"/>
          </p:cNvSpPr>
          <p:nvPr/>
        </p:nvSpPr>
        <p:spPr bwMode="auto">
          <a:xfrm>
            <a:off x="4067175" y="2300064"/>
            <a:ext cx="709613" cy="62865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13" name="Rectangle 9"/>
          <p:cNvSpPr>
            <a:spLocks noChangeArrowheads="1"/>
          </p:cNvSpPr>
          <p:nvPr/>
        </p:nvSpPr>
        <p:spPr bwMode="auto">
          <a:xfrm>
            <a:off x="4003675" y="2236564"/>
            <a:ext cx="708025" cy="6270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14" name="Rectangle 10"/>
          <p:cNvSpPr>
            <a:spLocks noChangeArrowheads="1"/>
          </p:cNvSpPr>
          <p:nvPr/>
        </p:nvSpPr>
        <p:spPr bwMode="auto">
          <a:xfrm>
            <a:off x="4059238" y="2279427"/>
            <a:ext cx="5778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Authorisation</a:t>
            </a:r>
          </a:p>
        </p:txBody>
      </p:sp>
      <p:sp>
        <p:nvSpPr>
          <p:cNvPr id="21515" name="Rectangle 11"/>
          <p:cNvSpPr>
            <a:spLocks noChangeArrowheads="1"/>
          </p:cNvSpPr>
          <p:nvPr/>
        </p:nvSpPr>
        <p:spPr bwMode="auto">
          <a:xfrm>
            <a:off x="3422650" y="2300064"/>
            <a:ext cx="439738" cy="62865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16" name="Rectangle 12"/>
          <p:cNvSpPr>
            <a:spLocks noChangeArrowheads="1"/>
          </p:cNvSpPr>
          <p:nvPr/>
        </p:nvSpPr>
        <p:spPr bwMode="auto">
          <a:xfrm>
            <a:off x="3357563" y="2236564"/>
            <a:ext cx="439737" cy="6270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17" name="Rectangle 13"/>
          <p:cNvSpPr>
            <a:spLocks noChangeArrowheads="1"/>
          </p:cNvSpPr>
          <p:nvPr/>
        </p:nvSpPr>
        <p:spPr bwMode="auto">
          <a:xfrm>
            <a:off x="3403600" y="2279427"/>
            <a:ext cx="3048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Authen</a:t>
            </a:r>
          </a:p>
        </p:txBody>
      </p:sp>
      <p:sp>
        <p:nvSpPr>
          <p:cNvPr id="21518" name="Rectangle 14"/>
          <p:cNvSpPr>
            <a:spLocks noChangeArrowheads="1"/>
          </p:cNvSpPr>
          <p:nvPr/>
        </p:nvSpPr>
        <p:spPr bwMode="auto">
          <a:xfrm>
            <a:off x="3717925" y="2279427"/>
            <a:ext cx="301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t>
            </a:r>
          </a:p>
        </p:txBody>
      </p:sp>
      <p:sp>
        <p:nvSpPr>
          <p:cNvPr id="21519" name="Rectangle 15"/>
          <p:cNvSpPr>
            <a:spLocks noChangeArrowheads="1"/>
          </p:cNvSpPr>
          <p:nvPr/>
        </p:nvSpPr>
        <p:spPr bwMode="auto">
          <a:xfrm>
            <a:off x="3419475" y="2390552"/>
            <a:ext cx="3175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tication</a:t>
            </a:r>
          </a:p>
        </p:txBody>
      </p:sp>
      <p:sp>
        <p:nvSpPr>
          <p:cNvPr id="21520" name="Line 16"/>
          <p:cNvSpPr>
            <a:spLocks noChangeShapeType="1"/>
          </p:cNvSpPr>
          <p:nvPr/>
        </p:nvSpPr>
        <p:spPr bwMode="auto">
          <a:xfrm>
            <a:off x="3797300" y="2549302"/>
            <a:ext cx="90488"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521" name="Freeform 17"/>
          <p:cNvSpPr>
            <a:spLocks/>
          </p:cNvSpPr>
          <p:nvPr/>
        </p:nvSpPr>
        <p:spPr bwMode="auto">
          <a:xfrm>
            <a:off x="3876675" y="2506439"/>
            <a:ext cx="127000" cy="85725"/>
          </a:xfrm>
          <a:custGeom>
            <a:avLst/>
            <a:gdLst>
              <a:gd name="T0" fmla="*/ 0 w 80"/>
              <a:gd name="T1" fmla="*/ 0 h 54"/>
              <a:gd name="T2" fmla="*/ 2147483646 w 80"/>
              <a:gd name="T3" fmla="*/ 2147483646 h 54"/>
              <a:gd name="T4" fmla="*/ 0 w 80"/>
              <a:gd name="T5" fmla="*/ 2147483646 h 54"/>
              <a:gd name="T6" fmla="*/ 0 w 8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54">
                <a:moveTo>
                  <a:pt x="0" y="0"/>
                </a:moveTo>
                <a:lnTo>
                  <a:pt x="80" y="27"/>
                </a:lnTo>
                <a:lnTo>
                  <a:pt x="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22" name="Rectangle 18"/>
          <p:cNvSpPr>
            <a:spLocks noChangeArrowheads="1"/>
          </p:cNvSpPr>
          <p:nvPr/>
        </p:nvSpPr>
        <p:spPr bwMode="auto">
          <a:xfrm>
            <a:off x="4160838" y="2457227"/>
            <a:ext cx="439737"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23" name="Rectangle 19"/>
          <p:cNvSpPr>
            <a:spLocks noChangeArrowheads="1"/>
          </p:cNvSpPr>
          <p:nvPr/>
        </p:nvSpPr>
        <p:spPr bwMode="auto">
          <a:xfrm>
            <a:off x="4097338" y="2392139"/>
            <a:ext cx="438150"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24" name="Rectangle 20"/>
          <p:cNvSpPr>
            <a:spLocks noChangeArrowheads="1"/>
          </p:cNvSpPr>
          <p:nvPr/>
        </p:nvSpPr>
        <p:spPr bwMode="auto">
          <a:xfrm>
            <a:off x="4221163" y="2408014"/>
            <a:ext cx="17621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PEP</a:t>
            </a:r>
          </a:p>
        </p:txBody>
      </p:sp>
      <p:sp>
        <p:nvSpPr>
          <p:cNvPr id="21525" name="Rectangle 21"/>
          <p:cNvSpPr>
            <a:spLocks noChangeArrowheads="1"/>
          </p:cNvSpPr>
          <p:nvPr/>
        </p:nvSpPr>
        <p:spPr bwMode="auto">
          <a:xfrm>
            <a:off x="4248150" y="2527077"/>
            <a:ext cx="14763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Role </a:t>
            </a:r>
          </a:p>
        </p:txBody>
      </p:sp>
      <p:sp>
        <p:nvSpPr>
          <p:cNvPr id="21526" name="Rectangle 22"/>
          <p:cNvSpPr>
            <a:spLocks noChangeArrowheads="1"/>
          </p:cNvSpPr>
          <p:nvPr/>
        </p:nvSpPr>
        <p:spPr bwMode="auto">
          <a:xfrm>
            <a:off x="4195763" y="2603277"/>
            <a:ext cx="2127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Mapper</a:t>
            </a:r>
          </a:p>
        </p:txBody>
      </p:sp>
      <p:sp>
        <p:nvSpPr>
          <p:cNvPr id="21527" name="Line 23"/>
          <p:cNvSpPr>
            <a:spLocks noChangeShapeType="1"/>
          </p:cNvSpPr>
          <p:nvPr/>
        </p:nvSpPr>
        <p:spPr bwMode="auto">
          <a:xfrm>
            <a:off x="4711700" y="2549302"/>
            <a:ext cx="295275"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528" name="Freeform 24"/>
          <p:cNvSpPr>
            <a:spLocks/>
          </p:cNvSpPr>
          <p:nvPr/>
        </p:nvSpPr>
        <p:spPr bwMode="auto">
          <a:xfrm>
            <a:off x="4995863" y="2506439"/>
            <a:ext cx="127000" cy="85725"/>
          </a:xfrm>
          <a:custGeom>
            <a:avLst/>
            <a:gdLst>
              <a:gd name="T0" fmla="*/ 0 w 80"/>
              <a:gd name="T1" fmla="*/ 0 h 54"/>
              <a:gd name="T2" fmla="*/ 2147483646 w 80"/>
              <a:gd name="T3" fmla="*/ 2147483646 h 54"/>
              <a:gd name="T4" fmla="*/ 0 w 80"/>
              <a:gd name="T5" fmla="*/ 2147483646 h 54"/>
              <a:gd name="T6" fmla="*/ 0 w 8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54">
                <a:moveTo>
                  <a:pt x="0" y="0"/>
                </a:moveTo>
                <a:lnTo>
                  <a:pt x="80" y="27"/>
                </a:lnTo>
                <a:lnTo>
                  <a:pt x="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29" name="Freeform 25"/>
          <p:cNvSpPr>
            <a:spLocks/>
          </p:cNvSpPr>
          <p:nvPr/>
        </p:nvSpPr>
        <p:spPr bwMode="auto">
          <a:xfrm>
            <a:off x="3441700" y="1858739"/>
            <a:ext cx="136525" cy="260350"/>
          </a:xfrm>
          <a:custGeom>
            <a:avLst/>
            <a:gdLst>
              <a:gd name="T0" fmla="*/ 0 w 86"/>
              <a:gd name="T1" fmla="*/ 0 h 164"/>
              <a:gd name="T2" fmla="*/ 0 w 86"/>
              <a:gd name="T3" fmla="*/ 2147483646 h 164"/>
              <a:gd name="T4" fmla="*/ 2147483646 w 86"/>
              <a:gd name="T5" fmla="*/ 2147483646 h 164"/>
              <a:gd name="T6" fmla="*/ 2147483646 w 86"/>
              <a:gd name="T7" fmla="*/ 2147483646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164">
                <a:moveTo>
                  <a:pt x="0" y="0"/>
                </a:moveTo>
                <a:lnTo>
                  <a:pt x="0" y="77"/>
                </a:lnTo>
                <a:lnTo>
                  <a:pt x="86" y="77"/>
                </a:lnTo>
                <a:lnTo>
                  <a:pt x="86" y="164"/>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30" name="Freeform 26"/>
          <p:cNvSpPr>
            <a:spLocks/>
          </p:cNvSpPr>
          <p:nvPr/>
        </p:nvSpPr>
        <p:spPr bwMode="auto">
          <a:xfrm>
            <a:off x="3535363" y="2107977"/>
            <a:ext cx="85725" cy="128587"/>
          </a:xfrm>
          <a:custGeom>
            <a:avLst/>
            <a:gdLst>
              <a:gd name="T0" fmla="*/ 2147483646 w 54"/>
              <a:gd name="T1" fmla="*/ 0 h 81"/>
              <a:gd name="T2" fmla="*/ 2147483646 w 54"/>
              <a:gd name="T3" fmla="*/ 2147483646 h 81"/>
              <a:gd name="T4" fmla="*/ 0 w 54"/>
              <a:gd name="T5" fmla="*/ 0 h 81"/>
              <a:gd name="T6" fmla="*/ 2147483646 w 54"/>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1">
                <a:moveTo>
                  <a:pt x="54" y="0"/>
                </a:moveTo>
                <a:lnTo>
                  <a:pt x="27" y="81"/>
                </a:lnTo>
                <a:lnTo>
                  <a:pt x="0" y="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31" name="Freeform 27"/>
          <p:cNvSpPr>
            <a:spLocks/>
          </p:cNvSpPr>
          <p:nvPr/>
        </p:nvSpPr>
        <p:spPr bwMode="auto">
          <a:xfrm>
            <a:off x="3300413" y="1787302"/>
            <a:ext cx="381000" cy="47625"/>
          </a:xfrm>
          <a:custGeom>
            <a:avLst/>
            <a:gdLst>
              <a:gd name="T0" fmla="*/ 0 w 240"/>
              <a:gd name="T1" fmla="*/ 2147483646 h 30"/>
              <a:gd name="T2" fmla="*/ 2147483646 w 240"/>
              <a:gd name="T3" fmla="*/ 0 h 30"/>
              <a:gd name="T4" fmla="*/ 2147483646 w 240"/>
              <a:gd name="T5" fmla="*/ 0 h 30"/>
              <a:gd name="T6" fmla="*/ 2147483646 w 240"/>
              <a:gd name="T7" fmla="*/ 2147483646 h 30"/>
              <a:gd name="T8" fmla="*/ 0 w 240"/>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30">
                <a:moveTo>
                  <a:pt x="0" y="30"/>
                </a:moveTo>
                <a:lnTo>
                  <a:pt x="60" y="0"/>
                </a:lnTo>
                <a:lnTo>
                  <a:pt x="240" y="0"/>
                </a:lnTo>
                <a:lnTo>
                  <a:pt x="180" y="30"/>
                </a:lnTo>
                <a:lnTo>
                  <a:pt x="0" y="3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32" name="Freeform 28"/>
          <p:cNvSpPr>
            <a:spLocks/>
          </p:cNvSpPr>
          <p:nvPr/>
        </p:nvSpPr>
        <p:spPr bwMode="auto">
          <a:xfrm>
            <a:off x="3300413" y="1787302"/>
            <a:ext cx="381000" cy="47625"/>
          </a:xfrm>
          <a:custGeom>
            <a:avLst/>
            <a:gdLst>
              <a:gd name="T0" fmla="*/ 0 w 240"/>
              <a:gd name="T1" fmla="*/ 2147483646 h 30"/>
              <a:gd name="T2" fmla="*/ 2147483646 w 240"/>
              <a:gd name="T3" fmla="*/ 0 h 30"/>
              <a:gd name="T4" fmla="*/ 2147483646 w 240"/>
              <a:gd name="T5" fmla="*/ 0 h 30"/>
              <a:gd name="T6" fmla="*/ 2147483646 w 240"/>
              <a:gd name="T7" fmla="*/ 2147483646 h 30"/>
              <a:gd name="T8" fmla="*/ 0 w 240"/>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30">
                <a:moveTo>
                  <a:pt x="0" y="30"/>
                </a:moveTo>
                <a:lnTo>
                  <a:pt x="60" y="0"/>
                </a:lnTo>
                <a:lnTo>
                  <a:pt x="240" y="0"/>
                </a:lnTo>
                <a:lnTo>
                  <a:pt x="180" y="30"/>
                </a:lnTo>
                <a:lnTo>
                  <a:pt x="0" y="3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33" name="Freeform 29"/>
          <p:cNvSpPr>
            <a:spLocks/>
          </p:cNvSpPr>
          <p:nvPr/>
        </p:nvSpPr>
        <p:spPr bwMode="auto">
          <a:xfrm>
            <a:off x="3586163" y="1787302"/>
            <a:ext cx="95250" cy="71437"/>
          </a:xfrm>
          <a:custGeom>
            <a:avLst/>
            <a:gdLst>
              <a:gd name="T0" fmla="*/ 0 w 60"/>
              <a:gd name="T1" fmla="*/ 2147483646 h 45"/>
              <a:gd name="T2" fmla="*/ 2147483646 w 60"/>
              <a:gd name="T3" fmla="*/ 2147483646 h 45"/>
              <a:gd name="T4" fmla="*/ 2147483646 w 60"/>
              <a:gd name="T5" fmla="*/ 0 h 45"/>
              <a:gd name="T6" fmla="*/ 0 w 60"/>
              <a:gd name="T7" fmla="*/ 2147483646 h 45"/>
              <a:gd name="T8" fmla="*/ 0 w 60"/>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0" y="45"/>
                </a:moveTo>
                <a:lnTo>
                  <a:pt x="60" y="15"/>
                </a:lnTo>
                <a:lnTo>
                  <a:pt x="60" y="0"/>
                </a:lnTo>
                <a:lnTo>
                  <a:pt x="0" y="30"/>
                </a:lnTo>
                <a:lnTo>
                  <a:pt x="0" y="4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34" name="Freeform 30"/>
          <p:cNvSpPr>
            <a:spLocks/>
          </p:cNvSpPr>
          <p:nvPr/>
        </p:nvSpPr>
        <p:spPr bwMode="auto">
          <a:xfrm>
            <a:off x="3586163" y="1787302"/>
            <a:ext cx="95250" cy="71437"/>
          </a:xfrm>
          <a:custGeom>
            <a:avLst/>
            <a:gdLst>
              <a:gd name="T0" fmla="*/ 0 w 60"/>
              <a:gd name="T1" fmla="*/ 2147483646 h 45"/>
              <a:gd name="T2" fmla="*/ 2147483646 w 60"/>
              <a:gd name="T3" fmla="*/ 2147483646 h 45"/>
              <a:gd name="T4" fmla="*/ 2147483646 w 60"/>
              <a:gd name="T5" fmla="*/ 0 h 45"/>
              <a:gd name="T6" fmla="*/ 0 w 60"/>
              <a:gd name="T7" fmla="*/ 2147483646 h 45"/>
              <a:gd name="T8" fmla="*/ 0 w 60"/>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0" y="45"/>
                </a:moveTo>
                <a:lnTo>
                  <a:pt x="60" y="15"/>
                </a:lnTo>
                <a:lnTo>
                  <a:pt x="60" y="0"/>
                </a:lnTo>
                <a:lnTo>
                  <a:pt x="0" y="30"/>
                </a:lnTo>
                <a:lnTo>
                  <a:pt x="0" y="45"/>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35" name="Freeform 31"/>
          <p:cNvSpPr>
            <a:spLocks/>
          </p:cNvSpPr>
          <p:nvPr/>
        </p:nvSpPr>
        <p:spPr bwMode="auto">
          <a:xfrm>
            <a:off x="3400425" y="1620614"/>
            <a:ext cx="355600" cy="155575"/>
          </a:xfrm>
          <a:custGeom>
            <a:avLst/>
            <a:gdLst>
              <a:gd name="T0" fmla="*/ 0 w 224"/>
              <a:gd name="T1" fmla="*/ 2147483646 h 98"/>
              <a:gd name="T2" fmla="*/ 2147483646 w 224"/>
              <a:gd name="T3" fmla="*/ 0 h 98"/>
              <a:gd name="T4" fmla="*/ 2147483646 w 224"/>
              <a:gd name="T5" fmla="*/ 0 h 98"/>
              <a:gd name="T6" fmla="*/ 2147483646 w 224"/>
              <a:gd name="T7" fmla="*/ 2147483646 h 98"/>
              <a:gd name="T8" fmla="*/ 0 w 224"/>
              <a:gd name="T9" fmla="*/ 2147483646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 h="98">
                <a:moveTo>
                  <a:pt x="0" y="98"/>
                </a:moveTo>
                <a:lnTo>
                  <a:pt x="48" y="0"/>
                </a:lnTo>
                <a:lnTo>
                  <a:pt x="224" y="0"/>
                </a:lnTo>
                <a:lnTo>
                  <a:pt x="176" y="98"/>
                </a:lnTo>
                <a:lnTo>
                  <a:pt x="0" y="98"/>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36" name="Freeform 32"/>
          <p:cNvSpPr>
            <a:spLocks/>
          </p:cNvSpPr>
          <p:nvPr/>
        </p:nvSpPr>
        <p:spPr bwMode="auto">
          <a:xfrm>
            <a:off x="3400425" y="1620614"/>
            <a:ext cx="355600" cy="155575"/>
          </a:xfrm>
          <a:custGeom>
            <a:avLst/>
            <a:gdLst>
              <a:gd name="T0" fmla="*/ 0 w 224"/>
              <a:gd name="T1" fmla="*/ 2147483646 h 98"/>
              <a:gd name="T2" fmla="*/ 2147483646 w 224"/>
              <a:gd name="T3" fmla="*/ 0 h 98"/>
              <a:gd name="T4" fmla="*/ 2147483646 w 224"/>
              <a:gd name="T5" fmla="*/ 0 h 98"/>
              <a:gd name="T6" fmla="*/ 2147483646 w 224"/>
              <a:gd name="T7" fmla="*/ 2147483646 h 98"/>
              <a:gd name="T8" fmla="*/ 0 w 224"/>
              <a:gd name="T9" fmla="*/ 2147483646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 h="98">
                <a:moveTo>
                  <a:pt x="0" y="98"/>
                </a:moveTo>
                <a:lnTo>
                  <a:pt x="48" y="0"/>
                </a:lnTo>
                <a:lnTo>
                  <a:pt x="224" y="0"/>
                </a:lnTo>
                <a:lnTo>
                  <a:pt x="176" y="98"/>
                </a:lnTo>
                <a:lnTo>
                  <a:pt x="0" y="98"/>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37" name="Rectangle 33"/>
          <p:cNvSpPr>
            <a:spLocks noChangeArrowheads="1"/>
          </p:cNvSpPr>
          <p:nvPr/>
        </p:nvSpPr>
        <p:spPr bwMode="auto">
          <a:xfrm>
            <a:off x="3435350" y="1777777"/>
            <a:ext cx="44450" cy="7937"/>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38" name="Rectangle 34"/>
          <p:cNvSpPr>
            <a:spLocks noChangeArrowheads="1"/>
          </p:cNvSpPr>
          <p:nvPr/>
        </p:nvSpPr>
        <p:spPr bwMode="auto">
          <a:xfrm>
            <a:off x="3435350" y="1777777"/>
            <a:ext cx="44450" cy="793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39" name="Rectangle 35"/>
          <p:cNvSpPr>
            <a:spLocks noChangeArrowheads="1"/>
          </p:cNvSpPr>
          <p:nvPr/>
        </p:nvSpPr>
        <p:spPr bwMode="auto">
          <a:xfrm>
            <a:off x="3597275" y="1777777"/>
            <a:ext cx="44450" cy="7937"/>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40" name="Rectangle 36"/>
          <p:cNvSpPr>
            <a:spLocks noChangeArrowheads="1"/>
          </p:cNvSpPr>
          <p:nvPr/>
        </p:nvSpPr>
        <p:spPr bwMode="auto">
          <a:xfrm>
            <a:off x="3597275" y="1777777"/>
            <a:ext cx="44450" cy="793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41" name="Freeform 37"/>
          <p:cNvSpPr>
            <a:spLocks/>
          </p:cNvSpPr>
          <p:nvPr/>
        </p:nvSpPr>
        <p:spPr bwMode="auto">
          <a:xfrm>
            <a:off x="3359150" y="1796827"/>
            <a:ext cx="279400" cy="20637"/>
          </a:xfrm>
          <a:custGeom>
            <a:avLst/>
            <a:gdLst>
              <a:gd name="T0" fmla="*/ 2147483646 w 176"/>
              <a:gd name="T1" fmla="*/ 0 h 13"/>
              <a:gd name="T2" fmla="*/ 2147483646 w 176"/>
              <a:gd name="T3" fmla="*/ 0 h 13"/>
              <a:gd name="T4" fmla="*/ 2147483646 w 176"/>
              <a:gd name="T5" fmla="*/ 2147483646 h 13"/>
              <a:gd name="T6" fmla="*/ 0 w 176"/>
              <a:gd name="T7" fmla="*/ 2147483646 h 13"/>
              <a:gd name="T8" fmla="*/ 2147483646 w 176"/>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3">
                <a:moveTo>
                  <a:pt x="27" y="0"/>
                </a:moveTo>
                <a:lnTo>
                  <a:pt x="176" y="0"/>
                </a:lnTo>
                <a:lnTo>
                  <a:pt x="150" y="13"/>
                </a:lnTo>
                <a:lnTo>
                  <a:pt x="0" y="13"/>
                </a:lnTo>
                <a:lnTo>
                  <a:pt x="27"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42" name="Freeform 38"/>
          <p:cNvSpPr>
            <a:spLocks/>
          </p:cNvSpPr>
          <p:nvPr/>
        </p:nvSpPr>
        <p:spPr bwMode="auto">
          <a:xfrm>
            <a:off x="3359150" y="1796827"/>
            <a:ext cx="279400" cy="20637"/>
          </a:xfrm>
          <a:custGeom>
            <a:avLst/>
            <a:gdLst>
              <a:gd name="T0" fmla="*/ 2147483646 w 176"/>
              <a:gd name="T1" fmla="*/ 0 h 13"/>
              <a:gd name="T2" fmla="*/ 2147483646 w 176"/>
              <a:gd name="T3" fmla="*/ 0 h 13"/>
              <a:gd name="T4" fmla="*/ 2147483646 w 176"/>
              <a:gd name="T5" fmla="*/ 2147483646 h 13"/>
              <a:gd name="T6" fmla="*/ 0 w 176"/>
              <a:gd name="T7" fmla="*/ 2147483646 h 13"/>
              <a:gd name="T8" fmla="*/ 2147483646 w 176"/>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3">
                <a:moveTo>
                  <a:pt x="27" y="0"/>
                </a:moveTo>
                <a:lnTo>
                  <a:pt x="176" y="0"/>
                </a:lnTo>
                <a:lnTo>
                  <a:pt x="150" y="13"/>
                </a:lnTo>
                <a:lnTo>
                  <a:pt x="0" y="13"/>
                </a:lnTo>
                <a:lnTo>
                  <a:pt x="27" y="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43" name="Rectangle 39"/>
          <p:cNvSpPr>
            <a:spLocks noChangeArrowheads="1"/>
          </p:cNvSpPr>
          <p:nvPr/>
        </p:nvSpPr>
        <p:spPr bwMode="auto">
          <a:xfrm>
            <a:off x="3300413" y="1834927"/>
            <a:ext cx="285750" cy="23812"/>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44" name="Rectangle 40"/>
          <p:cNvSpPr>
            <a:spLocks noChangeArrowheads="1"/>
          </p:cNvSpPr>
          <p:nvPr/>
        </p:nvSpPr>
        <p:spPr bwMode="auto">
          <a:xfrm>
            <a:off x="3300413" y="1834927"/>
            <a:ext cx="285750" cy="23812"/>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pic>
        <p:nvPicPr>
          <p:cNvPr id="21545"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807939"/>
            <a:ext cx="68263"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6"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807939"/>
            <a:ext cx="68263"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7" name="Freeform 43"/>
          <p:cNvSpPr>
            <a:spLocks/>
          </p:cNvSpPr>
          <p:nvPr/>
        </p:nvSpPr>
        <p:spPr bwMode="auto">
          <a:xfrm>
            <a:off x="3440113" y="1823814"/>
            <a:ext cx="47625" cy="4763"/>
          </a:xfrm>
          <a:custGeom>
            <a:avLst/>
            <a:gdLst>
              <a:gd name="T0" fmla="*/ 0 w 30"/>
              <a:gd name="T1" fmla="*/ 2147483646 h 3"/>
              <a:gd name="T2" fmla="*/ 2147483646 w 30"/>
              <a:gd name="T3" fmla="*/ 0 h 3"/>
              <a:gd name="T4" fmla="*/ 2147483646 w 30"/>
              <a:gd name="T5" fmla="*/ 0 h 3"/>
              <a:gd name="T6" fmla="*/ 2147483646 w 30"/>
              <a:gd name="T7" fmla="*/ 2147483646 h 3"/>
              <a:gd name="T8" fmla="*/ 0 w 30"/>
              <a:gd name="T9" fmla="*/ 214748364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
                <a:moveTo>
                  <a:pt x="0" y="3"/>
                </a:moveTo>
                <a:lnTo>
                  <a:pt x="8" y="0"/>
                </a:lnTo>
                <a:lnTo>
                  <a:pt x="30" y="0"/>
                </a:lnTo>
                <a:lnTo>
                  <a:pt x="22" y="3"/>
                </a:lnTo>
                <a:lnTo>
                  <a:pt x="0" y="3"/>
                </a:ln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pic>
        <p:nvPicPr>
          <p:cNvPr id="21548"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2475"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9"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2475"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0" name="Picture 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7875"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1" name="Picture 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7875"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2" name="Picture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3275"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3" name="Picture 4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3275"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4" name="Rectangle 50"/>
          <p:cNvSpPr>
            <a:spLocks noChangeArrowheads="1"/>
          </p:cNvSpPr>
          <p:nvPr/>
        </p:nvSpPr>
        <p:spPr bwMode="auto">
          <a:xfrm>
            <a:off x="3335338" y="1849214"/>
            <a:ext cx="6350" cy="31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55" name="Rectangle 51"/>
          <p:cNvSpPr>
            <a:spLocks noChangeArrowheads="1"/>
          </p:cNvSpPr>
          <p:nvPr/>
        </p:nvSpPr>
        <p:spPr bwMode="auto">
          <a:xfrm>
            <a:off x="3359150" y="1849214"/>
            <a:ext cx="6350" cy="31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56" name="Rectangle 52"/>
          <p:cNvSpPr>
            <a:spLocks noChangeArrowheads="1"/>
          </p:cNvSpPr>
          <p:nvPr/>
        </p:nvSpPr>
        <p:spPr bwMode="auto">
          <a:xfrm>
            <a:off x="3311525" y="1849214"/>
            <a:ext cx="6350" cy="31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57" name="Freeform 53"/>
          <p:cNvSpPr>
            <a:spLocks/>
          </p:cNvSpPr>
          <p:nvPr/>
        </p:nvSpPr>
        <p:spPr bwMode="auto">
          <a:xfrm>
            <a:off x="3651250" y="1800002"/>
            <a:ext cx="17463" cy="14287"/>
          </a:xfrm>
          <a:custGeom>
            <a:avLst/>
            <a:gdLst>
              <a:gd name="T0" fmla="*/ 0 w 11"/>
              <a:gd name="T1" fmla="*/ 2147483646 h 9"/>
              <a:gd name="T2" fmla="*/ 2147483646 w 11"/>
              <a:gd name="T3" fmla="*/ 0 h 9"/>
              <a:gd name="T4" fmla="*/ 2147483646 w 11"/>
              <a:gd name="T5" fmla="*/ 2147483646 h 9"/>
              <a:gd name="T6" fmla="*/ 0 w 11"/>
              <a:gd name="T7" fmla="*/ 2147483646 h 9"/>
              <a:gd name="T8" fmla="*/ 0 w 11"/>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9">
                <a:moveTo>
                  <a:pt x="0" y="5"/>
                </a:moveTo>
                <a:lnTo>
                  <a:pt x="11" y="0"/>
                </a:lnTo>
                <a:lnTo>
                  <a:pt x="11" y="3"/>
                </a:lnTo>
                <a:lnTo>
                  <a:pt x="0" y="9"/>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pic>
        <p:nvPicPr>
          <p:cNvPr id="21558" name="Picture 5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1538" y="1620614"/>
            <a:ext cx="323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9" name="Picture 5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1538" y="1620614"/>
            <a:ext cx="323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60" name="Freeform 56"/>
          <p:cNvSpPr>
            <a:spLocks/>
          </p:cNvSpPr>
          <p:nvPr/>
        </p:nvSpPr>
        <p:spPr bwMode="auto">
          <a:xfrm>
            <a:off x="3421063" y="1633314"/>
            <a:ext cx="303212" cy="130175"/>
          </a:xfrm>
          <a:custGeom>
            <a:avLst/>
            <a:gdLst>
              <a:gd name="T0" fmla="*/ 0 w 191"/>
              <a:gd name="T1" fmla="*/ 2147483646 h 82"/>
              <a:gd name="T2" fmla="*/ 2147483646 w 191"/>
              <a:gd name="T3" fmla="*/ 0 h 82"/>
              <a:gd name="T4" fmla="*/ 2147483646 w 191"/>
              <a:gd name="T5" fmla="*/ 0 h 82"/>
              <a:gd name="T6" fmla="*/ 2147483646 w 191"/>
              <a:gd name="T7" fmla="*/ 2147483646 h 82"/>
              <a:gd name="T8" fmla="*/ 0 w 191"/>
              <a:gd name="T9" fmla="*/ 2147483646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82">
                <a:moveTo>
                  <a:pt x="0" y="82"/>
                </a:moveTo>
                <a:lnTo>
                  <a:pt x="41" y="0"/>
                </a:lnTo>
                <a:lnTo>
                  <a:pt x="191" y="0"/>
                </a:lnTo>
                <a:lnTo>
                  <a:pt x="149" y="82"/>
                </a:lnTo>
                <a:lnTo>
                  <a:pt x="0" y="82"/>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61" name="Rectangle 57"/>
          <p:cNvSpPr>
            <a:spLocks noChangeArrowheads="1"/>
          </p:cNvSpPr>
          <p:nvPr/>
        </p:nvSpPr>
        <p:spPr bwMode="auto">
          <a:xfrm>
            <a:off x="3709988" y="1620614"/>
            <a:ext cx="7937" cy="33338"/>
          </a:xfrm>
          <a:prstGeom prst="rect">
            <a:avLst/>
          </a:prstGeom>
          <a:solidFill>
            <a:srgbClr val="FF2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62" name="Rectangle 58"/>
          <p:cNvSpPr>
            <a:spLocks noChangeArrowheads="1"/>
          </p:cNvSpPr>
          <p:nvPr/>
        </p:nvSpPr>
        <p:spPr bwMode="auto">
          <a:xfrm>
            <a:off x="3717925" y="1620614"/>
            <a:ext cx="9525" cy="33338"/>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63" name="Rectangle 59"/>
          <p:cNvSpPr>
            <a:spLocks noChangeArrowheads="1"/>
          </p:cNvSpPr>
          <p:nvPr/>
        </p:nvSpPr>
        <p:spPr bwMode="auto">
          <a:xfrm>
            <a:off x="3727450" y="1620614"/>
            <a:ext cx="7938" cy="33338"/>
          </a:xfrm>
          <a:prstGeom prst="rect">
            <a:avLst/>
          </a:prstGeom>
          <a:solidFill>
            <a:srgbClr val="FFA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64" name="Rectangle 60"/>
          <p:cNvSpPr>
            <a:spLocks noChangeArrowheads="1"/>
          </p:cNvSpPr>
          <p:nvPr/>
        </p:nvSpPr>
        <p:spPr bwMode="auto">
          <a:xfrm>
            <a:off x="3735388" y="1620614"/>
            <a:ext cx="9525" cy="33338"/>
          </a:xfrm>
          <a:prstGeom prst="rect">
            <a:avLst/>
          </a:prstGeom>
          <a:solidFill>
            <a:srgbClr val="FF6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65" name="Rectangle 61"/>
          <p:cNvSpPr>
            <a:spLocks noChangeArrowheads="1"/>
          </p:cNvSpPr>
          <p:nvPr/>
        </p:nvSpPr>
        <p:spPr bwMode="auto">
          <a:xfrm>
            <a:off x="3744913" y="1620614"/>
            <a:ext cx="7937" cy="33338"/>
          </a:xfrm>
          <a:prstGeom prst="rect">
            <a:avLst/>
          </a:prstGeom>
          <a:solidFill>
            <a:srgbClr val="FF2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66" name="Freeform 62"/>
          <p:cNvSpPr>
            <a:spLocks/>
          </p:cNvSpPr>
          <p:nvPr/>
        </p:nvSpPr>
        <p:spPr bwMode="auto">
          <a:xfrm>
            <a:off x="3298825" y="1620614"/>
            <a:ext cx="457200" cy="238125"/>
          </a:xfrm>
          <a:custGeom>
            <a:avLst/>
            <a:gdLst>
              <a:gd name="T0" fmla="*/ 0 w 288"/>
              <a:gd name="T1" fmla="*/ 2147483646 h 150"/>
              <a:gd name="T2" fmla="*/ 0 w 288"/>
              <a:gd name="T3" fmla="*/ 2147483646 h 150"/>
              <a:gd name="T4" fmla="*/ 2147483646 w 288"/>
              <a:gd name="T5" fmla="*/ 2147483646 h 150"/>
              <a:gd name="T6" fmla="*/ 2147483646 w 288"/>
              <a:gd name="T7" fmla="*/ 2147483646 h 150"/>
              <a:gd name="T8" fmla="*/ 2147483646 w 288"/>
              <a:gd name="T9" fmla="*/ 2147483646 h 150"/>
              <a:gd name="T10" fmla="*/ 2147483646 w 288"/>
              <a:gd name="T11" fmla="*/ 2147483646 h 150"/>
              <a:gd name="T12" fmla="*/ 2147483646 w 288"/>
              <a:gd name="T13" fmla="*/ 0 h 150"/>
              <a:gd name="T14" fmla="*/ 2147483646 w 288"/>
              <a:gd name="T15" fmla="*/ 0 h 150"/>
              <a:gd name="T16" fmla="*/ 2147483646 w 288"/>
              <a:gd name="T17" fmla="*/ 2147483646 h 150"/>
              <a:gd name="T18" fmla="*/ 2147483646 w 288"/>
              <a:gd name="T19" fmla="*/ 2147483646 h 150"/>
              <a:gd name="T20" fmla="*/ 2147483646 w 288"/>
              <a:gd name="T21" fmla="*/ 2147483646 h 150"/>
              <a:gd name="T22" fmla="*/ 2147483646 w 288"/>
              <a:gd name="T23" fmla="*/ 2147483646 h 150"/>
              <a:gd name="T24" fmla="*/ 2147483646 w 288"/>
              <a:gd name="T25" fmla="*/ 2147483646 h 150"/>
              <a:gd name="T26" fmla="*/ 2147483646 w 288"/>
              <a:gd name="T27" fmla="*/ 2147483646 h 150"/>
              <a:gd name="T28" fmla="*/ 0 w 288"/>
              <a:gd name="T29" fmla="*/ 2147483646 h 1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 h="150">
                <a:moveTo>
                  <a:pt x="0" y="150"/>
                </a:moveTo>
                <a:lnTo>
                  <a:pt x="0" y="135"/>
                </a:lnTo>
                <a:lnTo>
                  <a:pt x="60" y="105"/>
                </a:lnTo>
                <a:lnTo>
                  <a:pt x="86" y="105"/>
                </a:lnTo>
                <a:lnTo>
                  <a:pt x="86" y="98"/>
                </a:lnTo>
                <a:lnTo>
                  <a:pt x="64" y="98"/>
                </a:lnTo>
                <a:lnTo>
                  <a:pt x="112" y="0"/>
                </a:lnTo>
                <a:lnTo>
                  <a:pt x="288" y="0"/>
                </a:lnTo>
                <a:lnTo>
                  <a:pt x="240" y="98"/>
                </a:lnTo>
                <a:lnTo>
                  <a:pt x="217" y="98"/>
                </a:lnTo>
                <a:lnTo>
                  <a:pt x="217" y="105"/>
                </a:lnTo>
                <a:lnTo>
                  <a:pt x="240" y="105"/>
                </a:lnTo>
                <a:lnTo>
                  <a:pt x="240" y="120"/>
                </a:lnTo>
                <a:lnTo>
                  <a:pt x="180" y="150"/>
                </a:lnTo>
                <a:lnTo>
                  <a:pt x="0" y="15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567" name="Freeform 63"/>
          <p:cNvSpPr>
            <a:spLocks/>
          </p:cNvSpPr>
          <p:nvPr/>
        </p:nvSpPr>
        <p:spPr bwMode="auto">
          <a:xfrm>
            <a:off x="3298825" y="1822227"/>
            <a:ext cx="111125" cy="74612"/>
          </a:xfrm>
          <a:custGeom>
            <a:avLst/>
            <a:gdLst>
              <a:gd name="T0" fmla="*/ 2147483646 w 70"/>
              <a:gd name="T1" fmla="*/ 2147483646 h 47"/>
              <a:gd name="T2" fmla="*/ 0 w 70"/>
              <a:gd name="T3" fmla="*/ 2147483646 h 47"/>
              <a:gd name="T4" fmla="*/ 2147483646 w 70"/>
              <a:gd name="T5" fmla="*/ 0 h 47"/>
              <a:gd name="T6" fmla="*/ 2147483646 w 70"/>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47">
                <a:moveTo>
                  <a:pt x="70" y="47"/>
                </a:moveTo>
                <a:lnTo>
                  <a:pt x="0" y="23"/>
                </a:lnTo>
                <a:lnTo>
                  <a:pt x="70" y="0"/>
                </a:lnTo>
                <a:lnTo>
                  <a:pt x="7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568" name="Rectangle 64"/>
          <p:cNvSpPr>
            <a:spLocks noChangeArrowheads="1"/>
          </p:cNvSpPr>
          <p:nvPr/>
        </p:nvSpPr>
        <p:spPr bwMode="auto">
          <a:xfrm>
            <a:off x="3163888" y="1876202"/>
            <a:ext cx="5492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            USER</a:t>
            </a:r>
          </a:p>
        </p:txBody>
      </p:sp>
      <p:sp>
        <p:nvSpPr>
          <p:cNvPr id="21569" name="Rectangle 65"/>
          <p:cNvSpPr>
            <a:spLocks noChangeArrowheads="1"/>
          </p:cNvSpPr>
          <p:nvPr/>
        </p:nvSpPr>
        <p:spPr bwMode="auto">
          <a:xfrm>
            <a:off x="5291138" y="3665314"/>
            <a:ext cx="614362" cy="439738"/>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0" name="Rectangle 66"/>
          <p:cNvSpPr>
            <a:spLocks noChangeArrowheads="1"/>
          </p:cNvSpPr>
          <p:nvPr/>
        </p:nvSpPr>
        <p:spPr bwMode="auto">
          <a:xfrm>
            <a:off x="5226050" y="3600227"/>
            <a:ext cx="615950" cy="4397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1" name="Rectangle 67"/>
          <p:cNvSpPr>
            <a:spLocks noChangeArrowheads="1"/>
          </p:cNvSpPr>
          <p:nvPr/>
        </p:nvSpPr>
        <p:spPr bwMode="auto">
          <a:xfrm>
            <a:off x="5441950" y="3708177"/>
            <a:ext cx="17621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PAP</a:t>
            </a:r>
          </a:p>
        </p:txBody>
      </p:sp>
      <p:sp>
        <p:nvSpPr>
          <p:cNvPr id="21572" name="Rectangle 68"/>
          <p:cNvSpPr>
            <a:spLocks noChangeArrowheads="1"/>
          </p:cNvSpPr>
          <p:nvPr/>
        </p:nvSpPr>
        <p:spPr bwMode="auto">
          <a:xfrm>
            <a:off x="5338763" y="3819302"/>
            <a:ext cx="376237"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‘’Kephas’’</a:t>
            </a:r>
          </a:p>
        </p:txBody>
      </p:sp>
      <p:sp>
        <p:nvSpPr>
          <p:cNvPr id="21573" name="Rectangle 69"/>
          <p:cNvSpPr>
            <a:spLocks noChangeArrowheads="1"/>
          </p:cNvSpPr>
          <p:nvPr/>
        </p:nvSpPr>
        <p:spPr bwMode="auto">
          <a:xfrm>
            <a:off x="4605338" y="3185889"/>
            <a:ext cx="9525" cy="342900"/>
          </a:xfrm>
          <a:prstGeom prst="rect">
            <a:avLst/>
          </a:prstGeom>
          <a:solidFill>
            <a:srgbClr val="04BA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4" name="Rectangle 70"/>
          <p:cNvSpPr>
            <a:spLocks noChangeArrowheads="1"/>
          </p:cNvSpPr>
          <p:nvPr/>
        </p:nvSpPr>
        <p:spPr bwMode="auto">
          <a:xfrm>
            <a:off x="4614863" y="3185889"/>
            <a:ext cx="7937" cy="342900"/>
          </a:xfrm>
          <a:prstGeom prst="rect">
            <a:avLst/>
          </a:prstGeom>
          <a:solidFill>
            <a:srgbClr val="A8F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5" name="Rectangle 71"/>
          <p:cNvSpPr>
            <a:spLocks noChangeArrowheads="1"/>
          </p:cNvSpPr>
          <p:nvPr/>
        </p:nvSpPr>
        <p:spPr bwMode="auto">
          <a:xfrm>
            <a:off x="4622800" y="3185889"/>
            <a:ext cx="7938" cy="342900"/>
          </a:xfrm>
          <a:prstGeom prst="rect">
            <a:avLst/>
          </a:prstGeom>
          <a:solidFill>
            <a:srgbClr val="A4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6" name="Rectangle 72"/>
          <p:cNvSpPr>
            <a:spLocks noChangeArrowheads="1"/>
          </p:cNvSpPr>
          <p:nvPr/>
        </p:nvSpPr>
        <p:spPr bwMode="auto">
          <a:xfrm>
            <a:off x="4630738" y="3185889"/>
            <a:ext cx="9525" cy="342900"/>
          </a:xfrm>
          <a:prstGeom prst="rect">
            <a:avLst/>
          </a:prstGeom>
          <a:solidFill>
            <a:srgbClr val="A0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7" name="Rectangle 73"/>
          <p:cNvSpPr>
            <a:spLocks noChangeArrowheads="1"/>
          </p:cNvSpPr>
          <p:nvPr/>
        </p:nvSpPr>
        <p:spPr bwMode="auto">
          <a:xfrm>
            <a:off x="4640263" y="3185889"/>
            <a:ext cx="7937" cy="342900"/>
          </a:xfrm>
          <a:prstGeom prst="rect">
            <a:avLst/>
          </a:prstGeom>
          <a:solidFill>
            <a:srgbClr val="9CF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8" name="Rectangle 74"/>
          <p:cNvSpPr>
            <a:spLocks noChangeArrowheads="1"/>
          </p:cNvSpPr>
          <p:nvPr/>
        </p:nvSpPr>
        <p:spPr bwMode="auto">
          <a:xfrm>
            <a:off x="4648200" y="3185889"/>
            <a:ext cx="7938" cy="342900"/>
          </a:xfrm>
          <a:prstGeom prst="rect">
            <a:avLst/>
          </a:prstGeom>
          <a:solidFill>
            <a:srgbClr val="97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79" name="Rectangle 75"/>
          <p:cNvSpPr>
            <a:spLocks noChangeArrowheads="1"/>
          </p:cNvSpPr>
          <p:nvPr/>
        </p:nvSpPr>
        <p:spPr bwMode="auto">
          <a:xfrm>
            <a:off x="4656138" y="3185889"/>
            <a:ext cx="9525" cy="342900"/>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0" name="Rectangle 76"/>
          <p:cNvSpPr>
            <a:spLocks noChangeArrowheads="1"/>
          </p:cNvSpPr>
          <p:nvPr/>
        </p:nvSpPr>
        <p:spPr bwMode="auto">
          <a:xfrm>
            <a:off x="4665663" y="3185889"/>
            <a:ext cx="7937" cy="342900"/>
          </a:xfrm>
          <a:prstGeom prst="rect">
            <a:avLst/>
          </a:prstGeom>
          <a:solidFill>
            <a:srgbClr val="8FF4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1" name="Rectangle 77"/>
          <p:cNvSpPr>
            <a:spLocks noChangeArrowheads="1"/>
          </p:cNvSpPr>
          <p:nvPr/>
        </p:nvSpPr>
        <p:spPr bwMode="auto">
          <a:xfrm>
            <a:off x="4673600" y="3185889"/>
            <a:ext cx="9525" cy="342900"/>
          </a:xfrm>
          <a:prstGeom prst="rect">
            <a:avLst/>
          </a:prstGeom>
          <a:solidFill>
            <a:srgbClr val="8B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2" name="Rectangle 78"/>
          <p:cNvSpPr>
            <a:spLocks noChangeArrowheads="1"/>
          </p:cNvSpPr>
          <p:nvPr/>
        </p:nvSpPr>
        <p:spPr bwMode="auto">
          <a:xfrm>
            <a:off x="4683125" y="3185889"/>
            <a:ext cx="7938" cy="342900"/>
          </a:xfrm>
          <a:prstGeom prst="rect">
            <a:avLst/>
          </a:prstGeom>
          <a:solidFill>
            <a:srgbClr val="87F1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3" name="Rectangle 79"/>
          <p:cNvSpPr>
            <a:spLocks noChangeArrowheads="1"/>
          </p:cNvSpPr>
          <p:nvPr/>
        </p:nvSpPr>
        <p:spPr bwMode="auto">
          <a:xfrm>
            <a:off x="4691063" y="3185889"/>
            <a:ext cx="7937" cy="342900"/>
          </a:xfrm>
          <a:prstGeom prst="rect">
            <a:avLst/>
          </a:prstGeom>
          <a:solidFill>
            <a:srgbClr val="83F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4" name="Rectangle 80"/>
          <p:cNvSpPr>
            <a:spLocks noChangeArrowheads="1"/>
          </p:cNvSpPr>
          <p:nvPr/>
        </p:nvSpPr>
        <p:spPr bwMode="auto">
          <a:xfrm>
            <a:off x="4699000" y="3185889"/>
            <a:ext cx="9525" cy="342900"/>
          </a:xfrm>
          <a:prstGeom prst="rect">
            <a:avLst/>
          </a:prstGeom>
          <a:solidFill>
            <a:srgbClr val="7FEE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5" name="Rectangle 81"/>
          <p:cNvSpPr>
            <a:spLocks noChangeArrowheads="1"/>
          </p:cNvSpPr>
          <p:nvPr/>
        </p:nvSpPr>
        <p:spPr bwMode="auto">
          <a:xfrm>
            <a:off x="4708525" y="3185889"/>
            <a:ext cx="7938" cy="342900"/>
          </a:xfrm>
          <a:prstGeom prst="rect">
            <a:avLst/>
          </a:prstGeom>
          <a:solidFill>
            <a:srgbClr val="7BEC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6" name="Rectangle 82"/>
          <p:cNvSpPr>
            <a:spLocks noChangeArrowheads="1"/>
          </p:cNvSpPr>
          <p:nvPr/>
        </p:nvSpPr>
        <p:spPr bwMode="auto">
          <a:xfrm>
            <a:off x="4716463" y="3185889"/>
            <a:ext cx="7937" cy="342900"/>
          </a:xfrm>
          <a:prstGeom prst="rect">
            <a:avLst/>
          </a:prstGeom>
          <a:solidFill>
            <a:srgbClr val="77EA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7" name="Rectangle 83"/>
          <p:cNvSpPr>
            <a:spLocks noChangeArrowheads="1"/>
          </p:cNvSpPr>
          <p:nvPr/>
        </p:nvSpPr>
        <p:spPr bwMode="auto">
          <a:xfrm>
            <a:off x="4724400" y="3185889"/>
            <a:ext cx="9525" cy="342900"/>
          </a:xfrm>
          <a:prstGeom prst="rect">
            <a:avLst/>
          </a:prstGeom>
          <a:solidFill>
            <a:srgbClr val="73E9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8" name="Rectangle 84"/>
          <p:cNvSpPr>
            <a:spLocks noChangeArrowheads="1"/>
          </p:cNvSpPr>
          <p:nvPr/>
        </p:nvSpPr>
        <p:spPr bwMode="auto">
          <a:xfrm>
            <a:off x="4733925" y="3185889"/>
            <a:ext cx="7938" cy="342900"/>
          </a:xfrm>
          <a:prstGeom prst="rect">
            <a:avLst/>
          </a:prstGeom>
          <a:solidFill>
            <a:srgbClr val="6EE7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89" name="Rectangle 85"/>
          <p:cNvSpPr>
            <a:spLocks noChangeArrowheads="1"/>
          </p:cNvSpPr>
          <p:nvPr/>
        </p:nvSpPr>
        <p:spPr bwMode="auto">
          <a:xfrm>
            <a:off x="4741863" y="3185889"/>
            <a:ext cx="9525" cy="342900"/>
          </a:xfrm>
          <a:prstGeom prst="rect">
            <a:avLst/>
          </a:prstGeom>
          <a:solidFill>
            <a:srgbClr val="6AE5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0" name="Rectangle 86"/>
          <p:cNvSpPr>
            <a:spLocks noChangeArrowheads="1"/>
          </p:cNvSpPr>
          <p:nvPr/>
        </p:nvSpPr>
        <p:spPr bwMode="auto">
          <a:xfrm>
            <a:off x="4751388" y="3185889"/>
            <a:ext cx="7937" cy="342900"/>
          </a:xfrm>
          <a:prstGeom prst="rect">
            <a:avLst/>
          </a:prstGeom>
          <a:solidFill>
            <a:srgbClr val="66E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1" name="Rectangle 87"/>
          <p:cNvSpPr>
            <a:spLocks noChangeArrowheads="1"/>
          </p:cNvSpPr>
          <p:nvPr/>
        </p:nvSpPr>
        <p:spPr bwMode="auto">
          <a:xfrm>
            <a:off x="4759325" y="3185889"/>
            <a:ext cx="7938" cy="342900"/>
          </a:xfrm>
          <a:prstGeom prst="rect">
            <a:avLst/>
          </a:prstGeom>
          <a:solidFill>
            <a:srgbClr val="62E2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2" name="Rectangle 88"/>
          <p:cNvSpPr>
            <a:spLocks noChangeArrowheads="1"/>
          </p:cNvSpPr>
          <p:nvPr/>
        </p:nvSpPr>
        <p:spPr bwMode="auto">
          <a:xfrm>
            <a:off x="4767263" y="3185889"/>
            <a:ext cx="9525" cy="342900"/>
          </a:xfrm>
          <a:prstGeom prst="rect">
            <a:avLst/>
          </a:prstGeom>
          <a:solidFill>
            <a:srgbClr val="5E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3" name="Rectangle 89"/>
          <p:cNvSpPr>
            <a:spLocks noChangeArrowheads="1"/>
          </p:cNvSpPr>
          <p:nvPr/>
        </p:nvSpPr>
        <p:spPr bwMode="auto">
          <a:xfrm>
            <a:off x="4776788" y="3185889"/>
            <a:ext cx="7937" cy="342900"/>
          </a:xfrm>
          <a:prstGeom prst="rect">
            <a:avLst/>
          </a:prstGeom>
          <a:solidFill>
            <a:srgbClr val="5A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4" name="Rectangle 90"/>
          <p:cNvSpPr>
            <a:spLocks noChangeArrowheads="1"/>
          </p:cNvSpPr>
          <p:nvPr/>
        </p:nvSpPr>
        <p:spPr bwMode="auto">
          <a:xfrm>
            <a:off x="4784725" y="3185889"/>
            <a:ext cx="7938" cy="342900"/>
          </a:xfrm>
          <a:prstGeom prst="rect">
            <a:avLst/>
          </a:prstGeom>
          <a:solidFill>
            <a:srgbClr val="56DD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5" name="Rectangle 91"/>
          <p:cNvSpPr>
            <a:spLocks noChangeArrowheads="1"/>
          </p:cNvSpPr>
          <p:nvPr/>
        </p:nvSpPr>
        <p:spPr bwMode="auto">
          <a:xfrm>
            <a:off x="4792663" y="3185889"/>
            <a:ext cx="9525" cy="342900"/>
          </a:xfrm>
          <a:prstGeom prst="rect">
            <a:avLst/>
          </a:prstGeom>
          <a:solidFill>
            <a:srgbClr val="52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6" name="Rectangle 92"/>
          <p:cNvSpPr>
            <a:spLocks noChangeArrowheads="1"/>
          </p:cNvSpPr>
          <p:nvPr/>
        </p:nvSpPr>
        <p:spPr bwMode="auto">
          <a:xfrm>
            <a:off x="4802188" y="3185889"/>
            <a:ext cx="7937" cy="342900"/>
          </a:xfrm>
          <a:prstGeom prst="rect">
            <a:avLst/>
          </a:prstGeom>
          <a:solidFill>
            <a:srgbClr val="4ED9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7" name="Rectangle 93"/>
          <p:cNvSpPr>
            <a:spLocks noChangeArrowheads="1"/>
          </p:cNvSpPr>
          <p:nvPr/>
        </p:nvSpPr>
        <p:spPr bwMode="auto">
          <a:xfrm>
            <a:off x="4810125" y="3185889"/>
            <a:ext cx="9525" cy="342900"/>
          </a:xfrm>
          <a:prstGeom prst="rect">
            <a:avLst/>
          </a:prstGeom>
          <a:solidFill>
            <a:srgbClr val="4A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8" name="Rectangle 94"/>
          <p:cNvSpPr>
            <a:spLocks noChangeArrowheads="1"/>
          </p:cNvSpPr>
          <p:nvPr/>
        </p:nvSpPr>
        <p:spPr bwMode="auto">
          <a:xfrm>
            <a:off x="4819650" y="3185889"/>
            <a:ext cx="7938" cy="342900"/>
          </a:xfrm>
          <a:prstGeom prst="rect">
            <a:avLst/>
          </a:prstGeom>
          <a:solidFill>
            <a:srgbClr val="45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599" name="Rectangle 95"/>
          <p:cNvSpPr>
            <a:spLocks noChangeArrowheads="1"/>
          </p:cNvSpPr>
          <p:nvPr/>
        </p:nvSpPr>
        <p:spPr bwMode="auto">
          <a:xfrm>
            <a:off x="4827588" y="3185889"/>
            <a:ext cx="7937" cy="342900"/>
          </a:xfrm>
          <a:prstGeom prst="rect">
            <a:avLst/>
          </a:prstGeom>
          <a:solidFill>
            <a:srgbClr val="41D4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0" name="Rectangle 96"/>
          <p:cNvSpPr>
            <a:spLocks noChangeArrowheads="1"/>
          </p:cNvSpPr>
          <p:nvPr/>
        </p:nvSpPr>
        <p:spPr bwMode="auto">
          <a:xfrm>
            <a:off x="4835525" y="3185889"/>
            <a:ext cx="9525" cy="342900"/>
          </a:xfrm>
          <a:prstGeom prst="rect">
            <a:avLst/>
          </a:prstGeom>
          <a:solidFill>
            <a:srgbClr val="3DD2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1" name="Rectangle 97"/>
          <p:cNvSpPr>
            <a:spLocks noChangeArrowheads="1"/>
          </p:cNvSpPr>
          <p:nvPr/>
        </p:nvSpPr>
        <p:spPr bwMode="auto">
          <a:xfrm>
            <a:off x="4845050" y="3185889"/>
            <a:ext cx="7938" cy="342900"/>
          </a:xfrm>
          <a:prstGeom prst="rect">
            <a:avLst/>
          </a:prstGeom>
          <a:solidFill>
            <a:srgbClr val="39D1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2" name="Rectangle 98"/>
          <p:cNvSpPr>
            <a:spLocks noChangeArrowheads="1"/>
          </p:cNvSpPr>
          <p:nvPr/>
        </p:nvSpPr>
        <p:spPr bwMode="auto">
          <a:xfrm>
            <a:off x="4852988" y="3185889"/>
            <a:ext cx="7937" cy="342900"/>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3" name="Rectangle 99"/>
          <p:cNvSpPr>
            <a:spLocks noChangeArrowheads="1"/>
          </p:cNvSpPr>
          <p:nvPr/>
        </p:nvSpPr>
        <p:spPr bwMode="auto">
          <a:xfrm>
            <a:off x="4860925" y="3185889"/>
            <a:ext cx="9525" cy="342900"/>
          </a:xfrm>
          <a:prstGeom prst="rect">
            <a:avLst/>
          </a:prstGeom>
          <a:solidFill>
            <a:srgbClr val="31C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4" name="Rectangle 100"/>
          <p:cNvSpPr>
            <a:spLocks noChangeArrowheads="1"/>
          </p:cNvSpPr>
          <p:nvPr/>
        </p:nvSpPr>
        <p:spPr bwMode="auto">
          <a:xfrm>
            <a:off x="4870450" y="3185889"/>
            <a:ext cx="7938" cy="342900"/>
          </a:xfrm>
          <a:prstGeom prst="rect">
            <a:avLst/>
          </a:prstGeom>
          <a:solidFill>
            <a:srgbClr val="2D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5" name="Rectangle 101"/>
          <p:cNvSpPr>
            <a:spLocks noChangeArrowheads="1"/>
          </p:cNvSpPr>
          <p:nvPr/>
        </p:nvSpPr>
        <p:spPr bwMode="auto">
          <a:xfrm>
            <a:off x="4878388" y="3185889"/>
            <a:ext cx="9525" cy="342900"/>
          </a:xfrm>
          <a:prstGeom prst="rect">
            <a:avLst/>
          </a:prstGeom>
          <a:solidFill>
            <a:srgbClr val="28C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6" name="Rectangle 102"/>
          <p:cNvSpPr>
            <a:spLocks noChangeArrowheads="1"/>
          </p:cNvSpPr>
          <p:nvPr/>
        </p:nvSpPr>
        <p:spPr bwMode="auto">
          <a:xfrm>
            <a:off x="4887913" y="3185889"/>
            <a:ext cx="7937" cy="342900"/>
          </a:xfrm>
          <a:prstGeom prst="rect">
            <a:avLst/>
          </a:prstGeom>
          <a:solidFill>
            <a:srgbClr val="25C8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7" name="Rectangle 103"/>
          <p:cNvSpPr>
            <a:spLocks noChangeArrowheads="1"/>
          </p:cNvSpPr>
          <p:nvPr/>
        </p:nvSpPr>
        <p:spPr bwMode="auto">
          <a:xfrm>
            <a:off x="4895850" y="3185889"/>
            <a:ext cx="7938" cy="342900"/>
          </a:xfrm>
          <a:prstGeom prst="rect">
            <a:avLst/>
          </a:prstGeom>
          <a:solidFill>
            <a:srgbClr val="21C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8" name="Rectangle 104"/>
          <p:cNvSpPr>
            <a:spLocks noChangeArrowheads="1"/>
          </p:cNvSpPr>
          <p:nvPr/>
        </p:nvSpPr>
        <p:spPr bwMode="auto">
          <a:xfrm>
            <a:off x="4903788" y="3185889"/>
            <a:ext cx="9525" cy="342900"/>
          </a:xfrm>
          <a:prstGeom prst="rect">
            <a:avLst/>
          </a:prstGeom>
          <a:solidFill>
            <a:srgbClr val="1CC5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09" name="Rectangle 105"/>
          <p:cNvSpPr>
            <a:spLocks noChangeArrowheads="1"/>
          </p:cNvSpPr>
          <p:nvPr/>
        </p:nvSpPr>
        <p:spPr bwMode="auto">
          <a:xfrm>
            <a:off x="4913313" y="3185889"/>
            <a:ext cx="7937" cy="342900"/>
          </a:xfrm>
          <a:prstGeom prst="rect">
            <a:avLst/>
          </a:prstGeom>
          <a:solidFill>
            <a:srgbClr val="18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0" name="Rectangle 106"/>
          <p:cNvSpPr>
            <a:spLocks noChangeArrowheads="1"/>
          </p:cNvSpPr>
          <p:nvPr/>
        </p:nvSpPr>
        <p:spPr bwMode="auto">
          <a:xfrm>
            <a:off x="4921250" y="3185889"/>
            <a:ext cx="7938" cy="342900"/>
          </a:xfrm>
          <a:prstGeom prst="rect">
            <a:avLst/>
          </a:prstGeom>
          <a:solidFill>
            <a:srgbClr val="14C1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1" name="Rectangle 107"/>
          <p:cNvSpPr>
            <a:spLocks noChangeArrowheads="1"/>
          </p:cNvSpPr>
          <p:nvPr/>
        </p:nvSpPr>
        <p:spPr bwMode="auto">
          <a:xfrm>
            <a:off x="4929188" y="3185889"/>
            <a:ext cx="9525" cy="342900"/>
          </a:xfrm>
          <a:prstGeom prst="rect">
            <a:avLst/>
          </a:prstGeom>
          <a:solidFill>
            <a:srgbClr val="10C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2" name="Rectangle 108"/>
          <p:cNvSpPr>
            <a:spLocks noChangeArrowheads="1"/>
          </p:cNvSpPr>
          <p:nvPr/>
        </p:nvSpPr>
        <p:spPr bwMode="auto">
          <a:xfrm>
            <a:off x="4938713" y="3185889"/>
            <a:ext cx="7937" cy="342900"/>
          </a:xfrm>
          <a:prstGeom prst="rect">
            <a:avLst/>
          </a:prstGeom>
          <a:solidFill>
            <a:srgbClr val="0CBE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3" name="Rectangle 109"/>
          <p:cNvSpPr>
            <a:spLocks noChangeArrowheads="1"/>
          </p:cNvSpPr>
          <p:nvPr/>
        </p:nvSpPr>
        <p:spPr bwMode="auto">
          <a:xfrm>
            <a:off x="4946650" y="3185889"/>
            <a:ext cx="9525" cy="342900"/>
          </a:xfrm>
          <a:prstGeom prst="rect">
            <a:avLst/>
          </a:prstGeom>
          <a:solidFill>
            <a:srgbClr val="08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4" name="Oval 110"/>
          <p:cNvSpPr>
            <a:spLocks noChangeArrowheads="1"/>
          </p:cNvSpPr>
          <p:nvPr/>
        </p:nvSpPr>
        <p:spPr bwMode="auto">
          <a:xfrm>
            <a:off x="4622800" y="3155727"/>
            <a:ext cx="331788" cy="90487"/>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5" name="Rectangle 111"/>
          <p:cNvSpPr>
            <a:spLocks noChangeArrowheads="1"/>
          </p:cNvSpPr>
          <p:nvPr/>
        </p:nvSpPr>
        <p:spPr bwMode="auto">
          <a:xfrm>
            <a:off x="4716463" y="3236689"/>
            <a:ext cx="1301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Role</a:t>
            </a:r>
          </a:p>
        </p:txBody>
      </p:sp>
      <p:sp>
        <p:nvSpPr>
          <p:cNvPr id="21616" name="Rectangle 112"/>
          <p:cNvSpPr>
            <a:spLocks noChangeArrowheads="1"/>
          </p:cNvSpPr>
          <p:nvPr/>
        </p:nvSpPr>
        <p:spPr bwMode="auto">
          <a:xfrm>
            <a:off x="4673600" y="3322414"/>
            <a:ext cx="2127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Mapper</a:t>
            </a:r>
          </a:p>
        </p:txBody>
      </p:sp>
      <p:sp>
        <p:nvSpPr>
          <p:cNvPr id="21617" name="Rectangle 113"/>
          <p:cNvSpPr>
            <a:spLocks noChangeArrowheads="1"/>
          </p:cNvSpPr>
          <p:nvPr/>
        </p:nvSpPr>
        <p:spPr bwMode="auto">
          <a:xfrm>
            <a:off x="4741863" y="3400202"/>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1618" name="Rectangle 114"/>
          <p:cNvSpPr>
            <a:spLocks noChangeArrowheads="1"/>
          </p:cNvSpPr>
          <p:nvPr/>
        </p:nvSpPr>
        <p:spPr bwMode="auto">
          <a:xfrm>
            <a:off x="3959225" y="3728814"/>
            <a:ext cx="439738" cy="31273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19" name="Rectangle 115"/>
          <p:cNvSpPr>
            <a:spLocks noChangeArrowheads="1"/>
          </p:cNvSpPr>
          <p:nvPr/>
        </p:nvSpPr>
        <p:spPr bwMode="auto">
          <a:xfrm>
            <a:off x="3895725" y="3663727"/>
            <a:ext cx="438150"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20" name="Rectangle 116"/>
          <p:cNvSpPr>
            <a:spLocks noChangeArrowheads="1"/>
          </p:cNvSpPr>
          <p:nvPr/>
        </p:nvSpPr>
        <p:spPr bwMode="auto">
          <a:xfrm>
            <a:off x="4017963" y="3682777"/>
            <a:ext cx="1809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PDP</a:t>
            </a:r>
          </a:p>
        </p:txBody>
      </p:sp>
      <p:sp>
        <p:nvSpPr>
          <p:cNvPr id="21621" name="Rectangle 117"/>
          <p:cNvSpPr>
            <a:spLocks noChangeArrowheads="1"/>
          </p:cNvSpPr>
          <p:nvPr/>
        </p:nvSpPr>
        <p:spPr bwMode="auto">
          <a:xfrm>
            <a:off x="4043363" y="3793902"/>
            <a:ext cx="147637"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Role </a:t>
            </a:r>
          </a:p>
        </p:txBody>
      </p:sp>
      <p:sp>
        <p:nvSpPr>
          <p:cNvPr id="21622" name="Rectangle 118"/>
          <p:cNvSpPr>
            <a:spLocks noChangeArrowheads="1"/>
          </p:cNvSpPr>
          <p:nvPr/>
        </p:nvSpPr>
        <p:spPr bwMode="auto">
          <a:xfrm>
            <a:off x="3983038" y="3879627"/>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1623" name="Rectangle 119"/>
          <p:cNvSpPr>
            <a:spLocks noChangeArrowheads="1"/>
          </p:cNvSpPr>
          <p:nvPr/>
        </p:nvSpPr>
        <p:spPr bwMode="auto">
          <a:xfrm>
            <a:off x="3959225" y="4619402"/>
            <a:ext cx="439738"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24" name="Rectangle 120"/>
          <p:cNvSpPr>
            <a:spLocks noChangeArrowheads="1"/>
          </p:cNvSpPr>
          <p:nvPr/>
        </p:nvSpPr>
        <p:spPr bwMode="auto">
          <a:xfrm>
            <a:off x="3895725" y="4554314"/>
            <a:ext cx="438150"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25" name="Rectangle 121"/>
          <p:cNvSpPr>
            <a:spLocks noChangeArrowheads="1"/>
          </p:cNvSpPr>
          <p:nvPr/>
        </p:nvSpPr>
        <p:spPr bwMode="auto">
          <a:xfrm>
            <a:off x="4043363" y="4571777"/>
            <a:ext cx="1428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1626" name="Rectangle 122"/>
          <p:cNvSpPr>
            <a:spLocks noChangeArrowheads="1"/>
          </p:cNvSpPr>
          <p:nvPr/>
        </p:nvSpPr>
        <p:spPr bwMode="auto">
          <a:xfrm>
            <a:off x="3983038" y="4682902"/>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sp>
        <p:nvSpPr>
          <p:cNvPr id="21627" name="Rectangle 123"/>
          <p:cNvSpPr>
            <a:spLocks noChangeArrowheads="1"/>
          </p:cNvSpPr>
          <p:nvPr/>
        </p:nvSpPr>
        <p:spPr bwMode="auto">
          <a:xfrm>
            <a:off x="3983038" y="4768627"/>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1628" name="Rectangle 124"/>
          <p:cNvSpPr>
            <a:spLocks noChangeArrowheads="1"/>
          </p:cNvSpPr>
          <p:nvPr/>
        </p:nvSpPr>
        <p:spPr bwMode="auto">
          <a:xfrm>
            <a:off x="4605338" y="3647852"/>
            <a:ext cx="9525" cy="342900"/>
          </a:xfrm>
          <a:prstGeom prst="rect">
            <a:avLst/>
          </a:prstGeom>
          <a:solidFill>
            <a:srgbClr val="03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29" name="Rectangle 125"/>
          <p:cNvSpPr>
            <a:spLocks noChangeArrowheads="1"/>
          </p:cNvSpPr>
          <p:nvPr/>
        </p:nvSpPr>
        <p:spPr bwMode="auto">
          <a:xfrm>
            <a:off x="4614863" y="3647852"/>
            <a:ext cx="7937" cy="342900"/>
          </a:xfrm>
          <a:prstGeom prst="rect">
            <a:avLst/>
          </a:prstGeom>
          <a:solidFill>
            <a:srgbClr val="A6FE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0" name="Rectangle 126"/>
          <p:cNvSpPr>
            <a:spLocks noChangeArrowheads="1"/>
          </p:cNvSpPr>
          <p:nvPr/>
        </p:nvSpPr>
        <p:spPr bwMode="auto">
          <a:xfrm>
            <a:off x="4622800" y="3647852"/>
            <a:ext cx="7938" cy="342900"/>
          </a:xfrm>
          <a:prstGeom prst="rect">
            <a:avLst/>
          </a:prstGeom>
          <a:solidFill>
            <a:srgbClr val="A2FD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1" name="Rectangle 127"/>
          <p:cNvSpPr>
            <a:spLocks noChangeArrowheads="1"/>
          </p:cNvSpPr>
          <p:nvPr/>
        </p:nvSpPr>
        <p:spPr bwMode="auto">
          <a:xfrm>
            <a:off x="4630738" y="3647852"/>
            <a:ext cx="9525" cy="342900"/>
          </a:xfrm>
          <a:prstGeom prst="rect">
            <a:avLst/>
          </a:prstGeom>
          <a:solidFill>
            <a:srgbClr val="9FFB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2" name="Rectangle 128"/>
          <p:cNvSpPr>
            <a:spLocks noChangeArrowheads="1"/>
          </p:cNvSpPr>
          <p:nvPr/>
        </p:nvSpPr>
        <p:spPr bwMode="auto">
          <a:xfrm>
            <a:off x="4640263" y="3647852"/>
            <a:ext cx="7937" cy="342900"/>
          </a:xfrm>
          <a:prstGeom prst="rect">
            <a:avLst/>
          </a:prstGeom>
          <a:solidFill>
            <a:srgbClr val="9AF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3" name="Rectangle 129"/>
          <p:cNvSpPr>
            <a:spLocks noChangeArrowheads="1"/>
          </p:cNvSpPr>
          <p:nvPr/>
        </p:nvSpPr>
        <p:spPr bwMode="auto">
          <a:xfrm>
            <a:off x="4648200" y="3647852"/>
            <a:ext cx="7938" cy="342900"/>
          </a:xfrm>
          <a:prstGeom prst="rect">
            <a:avLst/>
          </a:prstGeom>
          <a:solidFill>
            <a:srgbClr val="96F7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4" name="Rectangle 130"/>
          <p:cNvSpPr>
            <a:spLocks noChangeArrowheads="1"/>
          </p:cNvSpPr>
          <p:nvPr/>
        </p:nvSpPr>
        <p:spPr bwMode="auto">
          <a:xfrm>
            <a:off x="4656138" y="3647852"/>
            <a:ext cx="9525" cy="342900"/>
          </a:xfrm>
          <a:prstGeom prst="rect">
            <a:avLst/>
          </a:prstGeom>
          <a:solidFill>
            <a:srgbClr val="92F6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5" name="Rectangle 131"/>
          <p:cNvSpPr>
            <a:spLocks noChangeArrowheads="1"/>
          </p:cNvSpPr>
          <p:nvPr/>
        </p:nvSpPr>
        <p:spPr bwMode="auto">
          <a:xfrm>
            <a:off x="4665663" y="3647852"/>
            <a:ext cx="7937" cy="342900"/>
          </a:xfrm>
          <a:prstGeom prst="rect">
            <a:avLst/>
          </a:prstGeom>
          <a:solidFill>
            <a:srgbClr val="8EF4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6" name="Rectangle 132"/>
          <p:cNvSpPr>
            <a:spLocks noChangeArrowheads="1"/>
          </p:cNvSpPr>
          <p:nvPr/>
        </p:nvSpPr>
        <p:spPr bwMode="auto">
          <a:xfrm>
            <a:off x="4673600" y="3647852"/>
            <a:ext cx="9525" cy="342900"/>
          </a:xfrm>
          <a:prstGeom prst="rect">
            <a:avLst/>
          </a:prstGeom>
          <a:solidFill>
            <a:srgbClr val="8AF2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7" name="Rectangle 133"/>
          <p:cNvSpPr>
            <a:spLocks noChangeArrowheads="1"/>
          </p:cNvSpPr>
          <p:nvPr/>
        </p:nvSpPr>
        <p:spPr bwMode="auto">
          <a:xfrm>
            <a:off x="4683125" y="3647852"/>
            <a:ext cx="7938" cy="342900"/>
          </a:xfrm>
          <a:prstGeom prst="rect">
            <a:avLst/>
          </a:prstGeom>
          <a:solidFill>
            <a:srgbClr val="86F1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8" name="Rectangle 134"/>
          <p:cNvSpPr>
            <a:spLocks noChangeArrowheads="1"/>
          </p:cNvSpPr>
          <p:nvPr/>
        </p:nvSpPr>
        <p:spPr bwMode="auto">
          <a:xfrm>
            <a:off x="4691063" y="3647852"/>
            <a:ext cx="7937" cy="342900"/>
          </a:xfrm>
          <a:prstGeom prst="rect">
            <a:avLst/>
          </a:prstGeom>
          <a:solidFill>
            <a:srgbClr val="82E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39" name="Rectangle 135"/>
          <p:cNvSpPr>
            <a:spLocks noChangeArrowheads="1"/>
          </p:cNvSpPr>
          <p:nvPr/>
        </p:nvSpPr>
        <p:spPr bwMode="auto">
          <a:xfrm>
            <a:off x="4699000" y="3647852"/>
            <a:ext cx="9525" cy="342900"/>
          </a:xfrm>
          <a:prstGeom prst="rect">
            <a:avLst/>
          </a:prstGeom>
          <a:solidFill>
            <a:srgbClr val="7DEE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0" name="Rectangle 136"/>
          <p:cNvSpPr>
            <a:spLocks noChangeArrowheads="1"/>
          </p:cNvSpPr>
          <p:nvPr/>
        </p:nvSpPr>
        <p:spPr bwMode="auto">
          <a:xfrm>
            <a:off x="4708525" y="3647852"/>
            <a:ext cx="7938" cy="342900"/>
          </a:xfrm>
          <a:prstGeom prst="rect">
            <a:avLst/>
          </a:prstGeom>
          <a:solidFill>
            <a:srgbClr val="79E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1" name="Rectangle 137"/>
          <p:cNvSpPr>
            <a:spLocks noChangeArrowheads="1"/>
          </p:cNvSpPr>
          <p:nvPr/>
        </p:nvSpPr>
        <p:spPr bwMode="auto">
          <a:xfrm>
            <a:off x="4716463" y="3647852"/>
            <a:ext cx="7937" cy="342900"/>
          </a:xfrm>
          <a:prstGeom prst="rect">
            <a:avLst/>
          </a:prstGeom>
          <a:solidFill>
            <a:srgbClr val="75EA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2" name="Rectangle 138"/>
          <p:cNvSpPr>
            <a:spLocks noChangeArrowheads="1"/>
          </p:cNvSpPr>
          <p:nvPr/>
        </p:nvSpPr>
        <p:spPr bwMode="auto">
          <a:xfrm>
            <a:off x="4724400" y="3647852"/>
            <a:ext cx="9525" cy="342900"/>
          </a:xfrm>
          <a:prstGeom prst="rect">
            <a:avLst/>
          </a:prstGeom>
          <a:solidFill>
            <a:srgbClr val="71E8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3" name="Rectangle 139"/>
          <p:cNvSpPr>
            <a:spLocks noChangeArrowheads="1"/>
          </p:cNvSpPr>
          <p:nvPr/>
        </p:nvSpPr>
        <p:spPr bwMode="auto">
          <a:xfrm>
            <a:off x="4733925" y="3647852"/>
            <a:ext cx="7938" cy="342900"/>
          </a:xfrm>
          <a:prstGeom prst="rect">
            <a:avLst/>
          </a:prstGeom>
          <a:solidFill>
            <a:srgbClr val="6DE6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4" name="Rectangle 140"/>
          <p:cNvSpPr>
            <a:spLocks noChangeArrowheads="1"/>
          </p:cNvSpPr>
          <p:nvPr/>
        </p:nvSpPr>
        <p:spPr bwMode="auto">
          <a:xfrm>
            <a:off x="4741863" y="3647852"/>
            <a:ext cx="9525" cy="342900"/>
          </a:xfrm>
          <a:prstGeom prst="rect">
            <a:avLst/>
          </a:prstGeom>
          <a:solidFill>
            <a:srgbClr val="69E5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5" name="Rectangle 141"/>
          <p:cNvSpPr>
            <a:spLocks noChangeArrowheads="1"/>
          </p:cNvSpPr>
          <p:nvPr/>
        </p:nvSpPr>
        <p:spPr bwMode="auto">
          <a:xfrm>
            <a:off x="4751388" y="3647852"/>
            <a:ext cx="7937" cy="342900"/>
          </a:xfrm>
          <a:prstGeom prst="rect">
            <a:avLst/>
          </a:prstGeom>
          <a:solidFill>
            <a:srgbClr val="65E3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6" name="Rectangle 142"/>
          <p:cNvSpPr>
            <a:spLocks noChangeArrowheads="1"/>
          </p:cNvSpPr>
          <p:nvPr/>
        </p:nvSpPr>
        <p:spPr bwMode="auto">
          <a:xfrm>
            <a:off x="4759325" y="3647852"/>
            <a:ext cx="7938" cy="342900"/>
          </a:xfrm>
          <a:prstGeom prst="rect">
            <a:avLst/>
          </a:prstGeom>
          <a:solidFill>
            <a:srgbClr val="61E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7" name="Rectangle 143"/>
          <p:cNvSpPr>
            <a:spLocks noChangeArrowheads="1"/>
          </p:cNvSpPr>
          <p:nvPr/>
        </p:nvSpPr>
        <p:spPr bwMode="auto">
          <a:xfrm>
            <a:off x="4767263" y="3647852"/>
            <a:ext cx="9525" cy="342900"/>
          </a:xfrm>
          <a:prstGeom prst="rect">
            <a:avLst/>
          </a:prstGeom>
          <a:solidFill>
            <a:srgbClr val="5DDF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8" name="Rectangle 144"/>
          <p:cNvSpPr>
            <a:spLocks noChangeArrowheads="1"/>
          </p:cNvSpPr>
          <p:nvPr/>
        </p:nvSpPr>
        <p:spPr bwMode="auto">
          <a:xfrm>
            <a:off x="4776788" y="3647852"/>
            <a:ext cx="7937" cy="342900"/>
          </a:xfrm>
          <a:prstGeom prst="rect">
            <a:avLst/>
          </a:prstGeom>
          <a:solidFill>
            <a:srgbClr val="59DE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49" name="Rectangle 145"/>
          <p:cNvSpPr>
            <a:spLocks noChangeArrowheads="1"/>
          </p:cNvSpPr>
          <p:nvPr/>
        </p:nvSpPr>
        <p:spPr bwMode="auto">
          <a:xfrm>
            <a:off x="4784725" y="3647852"/>
            <a:ext cx="7938" cy="342900"/>
          </a:xfrm>
          <a:prstGeom prst="rect">
            <a:avLst/>
          </a:prstGeom>
          <a:solidFill>
            <a:srgbClr val="54DC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0" name="Rectangle 146"/>
          <p:cNvSpPr>
            <a:spLocks noChangeArrowheads="1"/>
          </p:cNvSpPr>
          <p:nvPr/>
        </p:nvSpPr>
        <p:spPr bwMode="auto">
          <a:xfrm>
            <a:off x="4792663" y="3647852"/>
            <a:ext cx="9525" cy="342900"/>
          </a:xfrm>
          <a:prstGeom prst="rect">
            <a:avLst/>
          </a:prstGeom>
          <a:solidFill>
            <a:srgbClr val="50DB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1" name="Rectangle 147"/>
          <p:cNvSpPr>
            <a:spLocks noChangeArrowheads="1"/>
          </p:cNvSpPr>
          <p:nvPr/>
        </p:nvSpPr>
        <p:spPr bwMode="auto">
          <a:xfrm>
            <a:off x="4802188" y="3647852"/>
            <a:ext cx="7937" cy="342900"/>
          </a:xfrm>
          <a:prstGeom prst="rect">
            <a:avLst/>
          </a:prstGeom>
          <a:solidFill>
            <a:srgbClr val="4CD9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2" name="Rectangle 148"/>
          <p:cNvSpPr>
            <a:spLocks noChangeArrowheads="1"/>
          </p:cNvSpPr>
          <p:nvPr/>
        </p:nvSpPr>
        <p:spPr bwMode="auto">
          <a:xfrm>
            <a:off x="4810125" y="3647852"/>
            <a:ext cx="9525" cy="342900"/>
          </a:xfrm>
          <a:prstGeom prst="rect">
            <a:avLst/>
          </a:prstGeom>
          <a:solidFill>
            <a:srgbClr val="48D7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3" name="Rectangle 149"/>
          <p:cNvSpPr>
            <a:spLocks noChangeArrowheads="1"/>
          </p:cNvSpPr>
          <p:nvPr/>
        </p:nvSpPr>
        <p:spPr bwMode="auto">
          <a:xfrm>
            <a:off x="4819650" y="3647852"/>
            <a:ext cx="7938" cy="342900"/>
          </a:xfrm>
          <a:prstGeom prst="rect">
            <a:avLst/>
          </a:prstGeom>
          <a:solidFill>
            <a:srgbClr val="44D5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4" name="Rectangle 150"/>
          <p:cNvSpPr>
            <a:spLocks noChangeArrowheads="1"/>
          </p:cNvSpPr>
          <p:nvPr/>
        </p:nvSpPr>
        <p:spPr bwMode="auto">
          <a:xfrm>
            <a:off x="4827588" y="3647852"/>
            <a:ext cx="7937" cy="342900"/>
          </a:xfrm>
          <a:prstGeom prst="rect">
            <a:avLst/>
          </a:prstGeom>
          <a:solidFill>
            <a:srgbClr val="40D3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5" name="Rectangle 151"/>
          <p:cNvSpPr>
            <a:spLocks noChangeArrowheads="1"/>
          </p:cNvSpPr>
          <p:nvPr/>
        </p:nvSpPr>
        <p:spPr bwMode="auto">
          <a:xfrm>
            <a:off x="4835525" y="3647852"/>
            <a:ext cx="9525" cy="342900"/>
          </a:xfrm>
          <a:prstGeom prst="rect">
            <a:avLst/>
          </a:prstGeom>
          <a:solidFill>
            <a:srgbClr val="3CD2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6" name="Rectangle 152"/>
          <p:cNvSpPr>
            <a:spLocks noChangeArrowheads="1"/>
          </p:cNvSpPr>
          <p:nvPr/>
        </p:nvSpPr>
        <p:spPr bwMode="auto">
          <a:xfrm>
            <a:off x="4845050" y="3647852"/>
            <a:ext cx="7938" cy="342900"/>
          </a:xfrm>
          <a:prstGeom prst="rect">
            <a:avLst/>
          </a:prstGeom>
          <a:solidFill>
            <a:srgbClr val="38D0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7" name="Rectangle 153"/>
          <p:cNvSpPr>
            <a:spLocks noChangeArrowheads="1"/>
          </p:cNvSpPr>
          <p:nvPr/>
        </p:nvSpPr>
        <p:spPr bwMode="auto">
          <a:xfrm>
            <a:off x="4852988" y="3647852"/>
            <a:ext cx="7937" cy="342900"/>
          </a:xfrm>
          <a:prstGeom prst="rect">
            <a:avLst/>
          </a:prstGeom>
          <a:solidFill>
            <a:srgbClr val="34C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8" name="Rectangle 154"/>
          <p:cNvSpPr>
            <a:spLocks noChangeArrowheads="1"/>
          </p:cNvSpPr>
          <p:nvPr/>
        </p:nvSpPr>
        <p:spPr bwMode="auto">
          <a:xfrm>
            <a:off x="4860925" y="3647852"/>
            <a:ext cx="9525" cy="342900"/>
          </a:xfrm>
          <a:prstGeom prst="rect">
            <a:avLst/>
          </a:prstGeom>
          <a:solidFill>
            <a:srgbClr val="30CD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59" name="Rectangle 155"/>
          <p:cNvSpPr>
            <a:spLocks noChangeArrowheads="1"/>
          </p:cNvSpPr>
          <p:nvPr/>
        </p:nvSpPr>
        <p:spPr bwMode="auto">
          <a:xfrm>
            <a:off x="4870450" y="3647852"/>
            <a:ext cx="7938" cy="342900"/>
          </a:xfrm>
          <a:prstGeom prst="rect">
            <a:avLst/>
          </a:prstGeom>
          <a:solidFill>
            <a:srgbClr val="2BC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0" name="Rectangle 156"/>
          <p:cNvSpPr>
            <a:spLocks noChangeArrowheads="1"/>
          </p:cNvSpPr>
          <p:nvPr/>
        </p:nvSpPr>
        <p:spPr bwMode="auto">
          <a:xfrm>
            <a:off x="4878388" y="3647852"/>
            <a:ext cx="9525" cy="342900"/>
          </a:xfrm>
          <a:prstGeom prst="rect">
            <a:avLst/>
          </a:prstGeom>
          <a:solidFill>
            <a:srgbClr val="27CA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1" name="Rectangle 157"/>
          <p:cNvSpPr>
            <a:spLocks noChangeArrowheads="1"/>
          </p:cNvSpPr>
          <p:nvPr/>
        </p:nvSpPr>
        <p:spPr bwMode="auto">
          <a:xfrm>
            <a:off x="4887913" y="3647852"/>
            <a:ext cx="7937" cy="342900"/>
          </a:xfrm>
          <a:prstGeom prst="rect">
            <a:avLst/>
          </a:prstGeom>
          <a:solidFill>
            <a:srgbClr val="23C8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2" name="Rectangle 158"/>
          <p:cNvSpPr>
            <a:spLocks noChangeArrowheads="1"/>
          </p:cNvSpPr>
          <p:nvPr/>
        </p:nvSpPr>
        <p:spPr bwMode="auto">
          <a:xfrm>
            <a:off x="4895850" y="3647852"/>
            <a:ext cx="7938" cy="342900"/>
          </a:xfrm>
          <a:prstGeom prst="rect">
            <a:avLst/>
          </a:prstGeom>
          <a:solidFill>
            <a:srgbClr val="1FC6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3" name="Rectangle 159"/>
          <p:cNvSpPr>
            <a:spLocks noChangeArrowheads="1"/>
          </p:cNvSpPr>
          <p:nvPr/>
        </p:nvSpPr>
        <p:spPr bwMode="auto">
          <a:xfrm>
            <a:off x="4903788" y="3647852"/>
            <a:ext cx="9525" cy="342900"/>
          </a:xfrm>
          <a:prstGeom prst="rect">
            <a:avLst/>
          </a:prstGeom>
          <a:solidFill>
            <a:srgbClr val="1BC4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4" name="Rectangle 160"/>
          <p:cNvSpPr>
            <a:spLocks noChangeArrowheads="1"/>
          </p:cNvSpPr>
          <p:nvPr/>
        </p:nvSpPr>
        <p:spPr bwMode="auto">
          <a:xfrm>
            <a:off x="4913313" y="3647852"/>
            <a:ext cx="7937" cy="342900"/>
          </a:xfrm>
          <a:prstGeom prst="rect">
            <a:avLst/>
          </a:prstGeom>
          <a:solidFill>
            <a:srgbClr val="17C3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5" name="Rectangle 161"/>
          <p:cNvSpPr>
            <a:spLocks noChangeArrowheads="1"/>
          </p:cNvSpPr>
          <p:nvPr/>
        </p:nvSpPr>
        <p:spPr bwMode="auto">
          <a:xfrm>
            <a:off x="4921250" y="3647852"/>
            <a:ext cx="7938" cy="342900"/>
          </a:xfrm>
          <a:prstGeom prst="rect">
            <a:avLst/>
          </a:prstGeom>
          <a:solidFill>
            <a:srgbClr val="13C1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6" name="Rectangle 162"/>
          <p:cNvSpPr>
            <a:spLocks noChangeArrowheads="1"/>
          </p:cNvSpPr>
          <p:nvPr/>
        </p:nvSpPr>
        <p:spPr bwMode="auto">
          <a:xfrm>
            <a:off x="4929188" y="3647852"/>
            <a:ext cx="9525" cy="342900"/>
          </a:xfrm>
          <a:prstGeom prst="rect">
            <a:avLst/>
          </a:prstGeom>
          <a:solidFill>
            <a:srgbClr val="0FB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7" name="Rectangle 163"/>
          <p:cNvSpPr>
            <a:spLocks noChangeArrowheads="1"/>
          </p:cNvSpPr>
          <p:nvPr/>
        </p:nvSpPr>
        <p:spPr bwMode="auto">
          <a:xfrm>
            <a:off x="4938713" y="3647852"/>
            <a:ext cx="7937" cy="342900"/>
          </a:xfrm>
          <a:prstGeom prst="rect">
            <a:avLst/>
          </a:prstGeom>
          <a:solidFill>
            <a:srgbClr val="0BB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8" name="Rectangle 164"/>
          <p:cNvSpPr>
            <a:spLocks noChangeArrowheads="1"/>
          </p:cNvSpPr>
          <p:nvPr/>
        </p:nvSpPr>
        <p:spPr bwMode="auto">
          <a:xfrm>
            <a:off x="4946650" y="3647852"/>
            <a:ext cx="9525" cy="342900"/>
          </a:xfrm>
          <a:prstGeom prst="rect">
            <a:avLst/>
          </a:prstGeom>
          <a:solidFill>
            <a:srgbClr val="06BB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69" name="Oval 165"/>
          <p:cNvSpPr>
            <a:spLocks noChangeArrowheads="1"/>
          </p:cNvSpPr>
          <p:nvPr/>
        </p:nvSpPr>
        <p:spPr bwMode="auto">
          <a:xfrm>
            <a:off x="4619625" y="3616102"/>
            <a:ext cx="331788" cy="88900"/>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0" name="Rectangle 166"/>
          <p:cNvSpPr>
            <a:spLocks noChangeArrowheads="1"/>
          </p:cNvSpPr>
          <p:nvPr/>
        </p:nvSpPr>
        <p:spPr bwMode="auto">
          <a:xfrm>
            <a:off x="4716463" y="3698652"/>
            <a:ext cx="1301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Role</a:t>
            </a:r>
          </a:p>
        </p:txBody>
      </p:sp>
      <p:sp>
        <p:nvSpPr>
          <p:cNvPr id="21671" name="Rectangle 167"/>
          <p:cNvSpPr>
            <a:spLocks noChangeArrowheads="1"/>
          </p:cNvSpPr>
          <p:nvPr/>
        </p:nvSpPr>
        <p:spPr bwMode="auto">
          <a:xfrm>
            <a:off x="4656138" y="3776439"/>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Provider</a:t>
            </a:r>
          </a:p>
        </p:txBody>
      </p:sp>
      <p:sp>
        <p:nvSpPr>
          <p:cNvPr id="21672" name="Rectangle 168"/>
          <p:cNvSpPr>
            <a:spLocks noChangeArrowheads="1"/>
          </p:cNvSpPr>
          <p:nvPr/>
        </p:nvSpPr>
        <p:spPr bwMode="auto">
          <a:xfrm>
            <a:off x="4733925" y="3862164"/>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1673" name="Rectangle 169"/>
          <p:cNvSpPr>
            <a:spLocks noChangeArrowheads="1"/>
          </p:cNvSpPr>
          <p:nvPr/>
        </p:nvSpPr>
        <p:spPr bwMode="auto">
          <a:xfrm>
            <a:off x="3940175" y="5111527"/>
            <a:ext cx="9525" cy="342900"/>
          </a:xfrm>
          <a:prstGeom prst="rect">
            <a:avLst/>
          </a:prstGeom>
          <a:solidFill>
            <a:srgbClr val="04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4" name="Rectangle 170"/>
          <p:cNvSpPr>
            <a:spLocks noChangeArrowheads="1"/>
          </p:cNvSpPr>
          <p:nvPr/>
        </p:nvSpPr>
        <p:spPr bwMode="auto">
          <a:xfrm>
            <a:off x="3949700" y="5111527"/>
            <a:ext cx="7938" cy="342900"/>
          </a:xfrm>
          <a:prstGeom prst="rect">
            <a:avLst/>
          </a:prstGeom>
          <a:solidFill>
            <a:srgbClr val="A7F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5" name="Rectangle 171"/>
          <p:cNvSpPr>
            <a:spLocks noChangeArrowheads="1"/>
          </p:cNvSpPr>
          <p:nvPr/>
        </p:nvSpPr>
        <p:spPr bwMode="auto">
          <a:xfrm>
            <a:off x="3957638" y="5111527"/>
            <a:ext cx="7937" cy="342900"/>
          </a:xfrm>
          <a:prstGeom prst="rect">
            <a:avLst/>
          </a:prstGeom>
          <a:solidFill>
            <a:srgbClr val="A3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6" name="Rectangle 172"/>
          <p:cNvSpPr>
            <a:spLocks noChangeArrowheads="1"/>
          </p:cNvSpPr>
          <p:nvPr/>
        </p:nvSpPr>
        <p:spPr bwMode="auto">
          <a:xfrm>
            <a:off x="3965575" y="5111527"/>
            <a:ext cx="9525" cy="342900"/>
          </a:xfrm>
          <a:prstGeom prst="rect">
            <a:avLst/>
          </a:prstGeom>
          <a:solidFill>
            <a:srgbClr val="A0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7" name="Rectangle 173"/>
          <p:cNvSpPr>
            <a:spLocks noChangeArrowheads="1"/>
          </p:cNvSpPr>
          <p:nvPr/>
        </p:nvSpPr>
        <p:spPr bwMode="auto">
          <a:xfrm>
            <a:off x="3975100" y="5111527"/>
            <a:ext cx="7938" cy="342900"/>
          </a:xfrm>
          <a:prstGeom prst="rect">
            <a:avLst/>
          </a:prstGeom>
          <a:solidFill>
            <a:srgbClr val="9BF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8" name="Rectangle 174"/>
          <p:cNvSpPr>
            <a:spLocks noChangeArrowheads="1"/>
          </p:cNvSpPr>
          <p:nvPr/>
        </p:nvSpPr>
        <p:spPr bwMode="auto">
          <a:xfrm>
            <a:off x="3983038" y="5111527"/>
            <a:ext cx="7937" cy="342900"/>
          </a:xfrm>
          <a:prstGeom prst="rect">
            <a:avLst/>
          </a:prstGeom>
          <a:solidFill>
            <a:srgbClr val="97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79" name="Rectangle 175"/>
          <p:cNvSpPr>
            <a:spLocks noChangeArrowheads="1"/>
          </p:cNvSpPr>
          <p:nvPr/>
        </p:nvSpPr>
        <p:spPr bwMode="auto">
          <a:xfrm>
            <a:off x="3990975" y="5111527"/>
            <a:ext cx="9525" cy="342900"/>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0" name="Rectangle 176"/>
          <p:cNvSpPr>
            <a:spLocks noChangeArrowheads="1"/>
          </p:cNvSpPr>
          <p:nvPr/>
        </p:nvSpPr>
        <p:spPr bwMode="auto">
          <a:xfrm>
            <a:off x="4000500" y="5111527"/>
            <a:ext cx="7938" cy="342900"/>
          </a:xfrm>
          <a:prstGeom prst="rect">
            <a:avLst/>
          </a:prstGeom>
          <a:solidFill>
            <a:srgbClr val="8FF4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1" name="Rectangle 177"/>
          <p:cNvSpPr>
            <a:spLocks noChangeArrowheads="1"/>
          </p:cNvSpPr>
          <p:nvPr/>
        </p:nvSpPr>
        <p:spPr bwMode="auto">
          <a:xfrm>
            <a:off x="4008438" y="5111527"/>
            <a:ext cx="9525" cy="342900"/>
          </a:xfrm>
          <a:prstGeom prst="rect">
            <a:avLst/>
          </a:prstGeom>
          <a:solidFill>
            <a:srgbClr val="8BF3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2" name="Rectangle 178"/>
          <p:cNvSpPr>
            <a:spLocks noChangeArrowheads="1"/>
          </p:cNvSpPr>
          <p:nvPr/>
        </p:nvSpPr>
        <p:spPr bwMode="auto">
          <a:xfrm>
            <a:off x="4017963" y="5111527"/>
            <a:ext cx="7937" cy="342900"/>
          </a:xfrm>
          <a:prstGeom prst="rect">
            <a:avLst/>
          </a:prstGeom>
          <a:solidFill>
            <a:srgbClr val="87F1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3" name="Rectangle 179"/>
          <p:cNvSpPr>
            <a:spLocks noChangeArrowheads="1"/>
          </p:cNvSpPr>
          <p:nvPr/>
        </p:nvSpPr>
        <p:spPr bwMode="auto">
          <a:xfrm>
            <a:off x="4025900" y="5111527"/>
            <a:ext cx="7938" cy="342900"/>
          </a:xfrm>
          <a:prstGeom prst="rect">
            <a:avLst/>
          </a:prstGeom>
          <a:solidFill>
            <a:srgbClr val="83F0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4" name="Rectangle 180"/>
          <p:cNvSpPr>
            <a:spLocks noChangeArrowheads="1"/>
          </p:cNvSpPr>
          <p:nvPr/>
        </p:nvSpPr>
        <p:spPr bwMode="auto">
          <a:xfrm>
            <a:off x="4033838" y="5111527"/>
            <a:ext cx="9525" cy="342900"/>
          </a:xfrm>
          <a:prstGeom prst="rect">
            <a:avLst/>
          </a:prstGeom>
          <a:solidFill>
            <a:srgbClr val="7EEE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5" name="Rectangle 181"/>
          <p:cNvSpPr>
            <a:spLocks noChangeArrowheads="1"/>
          </p:cNvSpPr>
          <p:nvPr/>
        </p:nvSpPr>
        <p:spPr bwMode="auto">
          <a:xfrm>
            <a:off x="4043363" y="5111527"/>
            <a:ext cx="7937" cy="342900"/>
          </a:xfrm>
          <a:prstGeom prst="rect">
            <a:avLst/>
          </a:prstGeom>
          <a:solidFill>
            <a:srgbClr val="7AE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6" name="Rectangle 182"/>
          <p:cNvSpPr>
            <a:spLocks noChangeArrowheads="1"/>
          </p:cNvSpPr>
          <p:nvPr/>
        </p:nvSpPr>
        <p:spPr bwMode="auto">
          <a:xfrm>
            <a:off x="4051300" y="5111527"/>
            <a:ext cx="7938" cy="342900"/>
          </a:xfrm>
          <a:prstGeom prst="rect">
            <a:avLst/>
          </a:prstGeom>
          <a:solidFill>
            <a:srgbClr val="76EA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7" name="Rectangle 183"/>
          <p:cNvSpPr>
            <a:spLocks noChangeArrowheads="1"/>
          </p:cNvSpPr>
          <p:nvPr/>
        </p:nvSpPr>
        <p:spPr bwMode="auto">
          <a:xfrm>
            <a:off x="4059238" y="5111527"/>
            <a:ext cx="9525" cy="342900"/>
          </a:xfrm>
          <a:prstGeom prst="rect">
            <a:avLst/>
          </a:prstGeom>
          <a:solidFill>
            <a:srgbClr val="72E8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8" name="Rectangle 184"/>
          <p:cNvSpPr>
            <a:spLocks noChangeArrowheads="1"/>
          </p:cNvSpPr>
          <p:nvPr/>
        </p:nvSpPr>
        <p:spPr bwMode="auto">
          <a:xfrm>
            <a:off x="4068763" y="5111527"/>
            <a:ext cx="7937" cy="342900"/>
          </a:xfrm>
          <a:prstGeom prst="rect">
            <a:avLst/>
          </a:prstGeom>
          <a:solidFill>
            <a:srgbClr val="6EE7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89" name="Rectangle 185"/>
          <p:cNvSpPr>
            <a:spLocks noChangeArrowheads="1"/>
          </p:cNvSpPr>
          <p:nvPr/>
        </p:nvSpPr>
        <p:spPr bwMode="auto">
          <a:xfrm>
            <a:off x="4076700" y="5111527"/>
            <a:ext cx="9525" cy="342900"/>
          </a:xfrm>
          <a:prstGeom prst="rect">
            <a:avLst/>
          </a:prstGeom>
          <a:solidFill>
            <a:srgbClr val="6AE5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0" name="Rectangle 186"/>
          <p:cNvSpPr>
            <a:spLocks noChangeArrowheads="1"/>
          </p:cNvSpPr>
          <p:nvPr/>
        </p:nvSpPr>
        <p:spPr bwMode="auto">
          <a:xfrm>
            <a:off x="4086225" y="5111527"/>
            <a:ext cx="7938" cy="342900"/>
          </a:xfrm>
          <a:prstGeom prst="rect">
            <a:avLst/>
          </a:prstGeom>
          <a:solidFill>
            <a:srgbClr val="66E3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1" name="Rectangle 187"/>
          <p:cNvSpPr>
            <a:spLocks noChangeArrowheads="1"/>
          </p:cNvSpPr>
          <p:nvPr/>
        </p:nvSpPr>
        <p:spPr bwMode="auto">
          <a:xfrm>
            <a:off x="4094163" y="5111527"/>
            <a:ext cx="7937" cy="342900"/>
          </a:xfrm>
          <a:prstGeom prst="rect">
            <a:avLst/>
          </a:prstGeom>
          <a:solidFill>
            <a:srgbClr val="62E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2" name="Rectangle 188"/>
          <p:cNvSpPr>
            <a:spLocks noChangeArrowheads="1"/>
          </p:cNvSpPr>
          <p:nvPr/>
        </p:nvSpPr>
        <p:spPr bwMode="auto">
          <a:xfrm>
            <a:off x="4102100" y="5111527"/>
            <a:ext cx="9525" cy="342900"/>
          </a:xfrm>
          <a:prstGeom prst="rect">
            <a:avLst/>
          </a:prstGeom>
          <a:solidFill>
            <a:srgbClr val="5EE0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3" name="Rectangle 189"/>
          <p:cNvSpPr>
            <a:spLocks noChangeArrowheads="1"/>
          </p:cNvSpPr>
          <p:nvPr/>
        </p:nvSpPr>
        <p:spPr bwMode="auto">
          <a:xfrm>
            <a:off x="4111625" y="5111527"/>
            <a:ext cx="7938" cy="342900"/>
          </a:xfrm>
          <a:prstGeom prst="rect">
            <a:avLst/>
          </a:prstGeom>
          <a:solidFill>
            <a:srgbClr val="5A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4" name="Rectangle 190"/>
          <p:cNvSpPr>
            <a:spLocks noChangeArrowheads="1"/>
          </p:cNvSpPr>
          <p:nvPr/>
        </p:nvSpPr>
        <p:spPr bwMode="auto">
          <a:xfrm>
            <a:off x="4119563" y="5111527"/>
            <a:ext cx="7937" cy="342900"/>
          </a:xfrm>
          <a:prstGeom prst="rect">
            <a:avLst/>
          </a:prstGeom>
          <a:solidFill>
            <a:srgbClr val="55D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5" name="Rectangle 191"/>
          <p:cNvSpPr>
            <a:spLocks noChangeArrowheads="1"/>
          </p:cNvSpPr>
          <p:nvPr/>
        </p:nvSpPr>
        <p:spPr bwMode="auto">
          <a:xfrm>
            <a:off x="4127500" y="5111527"/>
            <a:ext cx="9525" cy="342900"/>
          </a:xfrm>
          <a:prstGeom prst="rect">
            <a:avLst/>
          </a:prstGeom>
          <a:solidFill>
            <a:srgbClr val="51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6" name="Rectangle 192"/>
          <p:cNvSpPr>
            <a:spLocks noChangeArrowheads="1"/>
          </p:cNvSpPr>
          <p:nvPr/>
        </p:nvSpPr>
        <p:spPr bwMode="auto">
          <a:xfrm>
            <a:off x="4137025" y="5111527"/>
            <a:ext cx="7938" cy="342900"/>
          </a:xfrm>
          <a:prstGeom prst="rect">
            <a:avLst/>
          </a:prstGeom>
          <a:solidFill>
            <a:srgbClr val="4DD9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7" name="Rectangle 193"/>
          <p:cNvSpPr>
            <a:spLocks noChangeArrowheads="1"/>
          </p:cNvSpPr>
          <p:nvPr/>
        </p:nvSpPr>
        <p:spPr bwMode="auto">
          <a:xfrm>
            <a:off x="4144963" y="5111527"/>
            <a:ext cx="7937" cy="342900"/>
          </a:xfrm>
          <a:prstGeom prst="rect">
            <a:avLst/>
          </a:prstGeom>
          <a:solidFill>
            <a:srgbClr val="49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8" name="Rectangle 194"/>
          <p:cNvSpPr>
            <a:spLocks noChangeArrowheads="1"/>
          </p:cNvSpPr>
          <p:nvPr/>
        </p:nvSpPr>
        <p:spPr bwMode="auto">
          <a:xfrm>
            <a:off x="4152900" y="5111527"/>
            <a:ext cx="9525" cy="342900"/>
          </a:xfrm>
          <a:prstGeom prst="rect">
            <a:avLst/>
          </a:prstGeom>
          <a:solidFill>
            <a:srgbClr val="45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699" name="Rectangle 195"/>
          <p:cNvSpPr>
            <a:spLocks noChangeArrowheads="1"/>
          </p:cNvSpPr>
          <p:nvPr/>
        </p:nvSpPr>
        <p:spPr bwMode="auto">
          <a:xfrm>
            <a:off x="4162425" y="5111527"/>
            <a:ext cx="7938" cy="342900"/>
          </a:xfrm>
          <a:prstGeom prst="rect">
            <a:avLst/>
          </a:prstGeom>
          <a:solidFill>
            <a:srgbClr val="41D4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0" name="Rectangle 196"/>
          <p:cNvSpPr>
            <a:spLocks noChangeArrowheads="1"/>
          </p:cNvSpPr>
          <p:nvPr/>
        </p:nvSpPr>
        <p:spPr bwMode="auto">
          <a:xfrm>
            <a:off x="4170363" y="5111527"/>
            <a:ext cx="9525" cy="342900"/>
          </a:xfrm>
          <a:prstGeom prst="rect">
            <a:avLst/>
          </a:prstGeom>
          <a:solidFill>
            <a:srgbClr val="3DD2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1" name="Rectangle 197"/>
          <p:cNvSpPr>
            <a:spLocks noChangeArrowheads="1"/>
          </p:cNvSpPr>
          <p:nvPr/>
        </p:nvSpPr>
        <p:spPr bwMode="auto">
          <a:xfrm>
            <a:off x="4179888" y="5111527"/>
            <a:ext cx="7937" cy="342900"/>
          </a:xfrm>
          <a:prstGeom prst="rect">
            <a:avLst/>
          </a:prstGeom>
          <a:solidFill>
            <a:srgbClr val="39D1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2" name="Rectangle 198"/>
          <p:cNvSpPr>
            <a:spLocks noChangeArrowheads="1"/>
          </p:cNvSpPr>
          <p:nvPr/>
        </p:nvSpPr>
        <p:spPr bwMode="auto">
          <a:xfrm>
            <a:off x="4187825" y="5111527"/>
            <a:ext cx="7938" cy="342900"/>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3" name="Rectangle 199"/>
          <p:cNvSpPr>
            <a:spLocks noChangeArrowheads="1"/>
          </p:cNvSpPr>
          <p:nvPr/>
        </p:nvSpPr>
        <p:spPr bwMode="auto">
          <a:xfrm>
            <a:off x="4195763" y="5111527"/>
            <a:ext cx="9525" cy="342900"/>
          </a:xfrm>
          <a:prstGeom prst="rect">
            <a:avLst/>
          </a:prstGeom>
          <a:solidFill>
            <a:srgbClr val="31CD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4" name="Rectangle 200"/>
          <p:cNvSpPr>
            <a:spLocks noChangeArrowheads="1"/>
          </p:cNvSpPr>
          <p:nvPr/>
        </p:nvSpPr>
        <p:spPr bwMode="auto">
          <a:xfrm>
            <a:off x="4205288" y="5111527"/>
            <a:ext cx="7937" cy="342900"/>
          </a:xfrm>
          <a:prstGeom prst="rect">
            <a:avLst/>
          </a:prstGeom>
          <a:solidFill>
            <a:srgbClr val="2CCC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5" name="Rectangle 201"/>
          <p:cNvSpPr>
            <a:spLocks noChangeArrowheads="1"/>
          </p:cNvSpPr>
          <p:nvPr/>
        </p:nvSpPr>
        <p:spPr bwMode="auto">
          <a:xfrm>
            <a:off x="4213225" y="5111527"/>
            <a:ext cx="7938" cy="342900"/>
          </a:xfrm>
          <a:prstGeom prst="rect">
            <a:avLst/>
          </a:prstGeom>
          <a:solidFill>
            <a:srgbClr val="28C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6" name="Rectangle 202"/>
          <p:cNvSpPr>
            <a:spLocks noChangeArrowheads="1"/>
          </p:cNvSpPr>
          <p:nvPr/>
        </p:nvSpPr>
        <p:spPr bwMode="auto">
          <a:xfrm>
            <a:off x="4221163" y="5111527"/>
            <a:ext cx="9525" cy="342900"/>
          </a:xfrm>
          <a:prstGeom prst="rect">
            <a:avLst/>
          </a:prstGeom>
          <a:solidFill>
            <a:srgbClr val="24C8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7" name="Rectangle 203"/>
          <p:cNvSpPr>
            <a:spLocks noChangeArrowheads="1"/>
          </p:cNvSpPr>
          <p:nvPr/>
        </p:nvSpPr>
        <p:spPr bwMode="auto">
          <a:xfrm>
            <a:off x="4230688" y="5111527"/>
            <a:ext cx="7937" cy="342900"/>
          </a:xfrm>
          <a:prstGeom prst="rect">
            <a:avLst/>
          </a:prstGeom>
          <a:solidFill>
            <a:srgbClr val="20C6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8" name="Rectangle 204"/>
          <p:cNvSpPr>
            <a:spLocks noChangeArrowheads="1"/>
          </p:cNvSpPr>
          <p:nvPr/>
        </p:nvSpPr>
        <p:spPr bwMode="auto">
          <a:xfrm>
            <a:off x="4238625" y="5111527"/>
            <a:ext cx="9525" cy="342900"/>
          </a:xfrm>
          <a:prstGeom prst="rect">
            <a:avLst/>
          </a:prstGeom>
          <a:solidFill>
            <a:srgbClr val="1CC5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09" name="Rectangle 205"/>
          <p:cNvSpPr>
            <a:spLocks noChangeArrowheads="1"/>
          </p:cNvSpPr>
          <p:nvPr/>
        </p:nvSpPr>
        <p:spPr bwMode="auto">
          <a:xfrm>
            <a:off x="4248150" y="5111527"/>
            <a:ext cx="7938" cy="342900"/>
          </a:xfrm>
          <a:prstGeom prst="rect">
            <a:avLst/>
          </a:prstGeom>
          <a:solidFill>
            <a:srgbClr val="18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0" name="Rectangle 206"/>
          <p:cNvSpPr>
            <a:spLocks noChangeArrowheads="1"/>
          </p:cNvSpPr>
          <p:nvPr/>
        </p:nvSpPr>
        <p:spPr bwMode="auto">
          <a:xfrm>
            <a:off x="4256088" y="5111527"/>
            <a:ext cx="7937" cy="342900"/>
          </a:xfrm>
          <a:prstGeom prst="rect">
            <a:avLst/>
          </a:prstGeom>
          <a:solidFill>
            <a:srgbClr val="14C1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1" name="Rectangle 207"/>
          <p:cNvSpPr>
            <a:spLocks noChangeArrowheads="1"/>
          </p:cNvSpPr>
          <p:nvPr/>
        </p:nvSpPr>
        <p:spPr bwMode="auto">
          <a:xfrm>
            <a:off x="4264025" y="5111527"/>
            <a:ext cx="9525" cy="342900"/>
          </a:xfrm>
          <a:prstGeom prst="rect">
            <a:avLst/>
          </a:prstGeom>
          <a:solidFill>
            <a:srgbClr val="10BF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2" name="Rectangle 208"/>
          <p:cNvSpPr>
            <a:spLocks noChangeArrowheads="1"/>
          </p:cNvSpPr>
          <p:nvPr/>
        </p:nvSpPr>
        <p:spPr bwMode="auto">
          <a:xfrm>
            <a:off x="4273550" y="5111527"/>
            <a:ext cx="7938" cy="342900"/>
          </a:xfrm>
          <a:prstGeom prst="rect">
            <a:avLst/>
          </a:prstGeom>
          <a:solidFill>
            <a:srgbClr val="0CBD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3" name="Rectangle 209"/>
          <p:cNvSpPr>
            <a:spLocks noChangeArrowheads="1"/>
          </p:cNvSpPr>
          <p:nvPr/>
        </p:nvSpPr>
        <p:spPr bwMode="auto">
          <a:xfrm>
            <a:off x="4281488" y="5111527"/>
            <a:ext cx="7937" cy="342900"/>
          </a:xfrm>
          <a:prstGeom prst="rect">
            <a:avLst/>
          </a:prstGeom>
          <a:solidFill>
            <a:srgbClr val="08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4" name="Oval 210"/>
          <p:cNvSpPr>
            <a:spLocks noChangeArrowheads="1"/>
          </p:cNvSpPr>
          <p:nvPr/>
        </p:nvSpPr>
        <p:spPr bwMode="auto">
          <a:xfrm>
            <a:off x="3956050" y="5078189"/>
            <a:ext cx="331788" cy="90488"/>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5" name="Rectangle 211"/>
          <p:cNvSpPr>
            <a:spLocks noChangeArrowheads="1"/>
          </p:cNvSpPr>
          <p:nvPr/>
        </p:nvSpPr>
        <p:spPr bwMode="auto">
          <a:xfrm>
            <a:off x="4025900" y="5240114"/>
            <a:ext cx="17938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UMAF</a:t>
            </a:r>
          </a:p>
        </p:txBody>
      </p:sp>
      <p:sp>
        <p:nvSpPr>
          <p:cNvPr id="21716" name="Rectangle 212"/>
          <p:cNvSpPr>
            <a:spLocks noChangeArrowheads="1"/>
          </p:cNvSpPr>
          <p:nvPr/>
        </p:nvSpPr>
        <p:spPr bwMode="auto">
          <a:xfrm>
            <a:off x="4530725" y="4619402"/>
            <a:ext cx="439738"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7" name="Rectangle 213"/>
          <p:cNvSpPr>
            <a:spLocks noChangeArrowheads="1"/>
          </p:cNvSpPr>
          <p:nvPr/>
        </p:nvSpPr>
        <p:spPr bwMode="auto">
          <a:xfrm>
            <a:off x="4467225" y="4554314"/>
            <a:ext cx="438150"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18" name="Rectangle 214"/>
          <p:cNvSpPr>
            <a:spLocks noChangeArrowheads="1"/>
          </p:cNvSpPr>
          <p:nvPr/>
        </p:nvSpPr>
        <p:spPr bwMode="auto">
          <a:xfrm>
            <a:off x="4614863" y="4571777"/>
            <a:ext cx="1428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1719" name="Rectangle 215"/>
          <p:cNvSpPr>
            <a:spLocks noChangeArrowheads="1"/>
          </p:cNvSpPr>
          <p:nvPr/>
        </p:nvSpPr>
        <p:spPr bwMode="auto">
          <a:xfrm>
            <a:off x="4562475" y="4682902"/>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sp>
        <p:nvSpPr>
          <p:cNvPr id="21720" name="Rectangle 216"/>
          <p:cNvSpPr>
            <a:spLocks noChangeArrowheads="1"/>
          </p:cNvSpPr>
          <p:nvPr/>
        </p:nvSpPr>
        <p:spPr bwMode="auto">
          <a:xfrm>
            <a:off x="4562475" y="4768627"/>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1721" name="Freeform 217"/>
          <p:cNvSpPr>
            <a:spLocks/>
          </p:cNvSpPr>
          <p:nvPr/>
        </p:nvSpPr>
        <p:spPr bwMode="auto">
          <a:xfrm>
            <a:off x="4114800" y="2808064"/>
            <a:ext cx="201613" cy="754063"/>
          </a:xfrm>
          <a:custGeom>
            <a:avLst/>
            <a:gdLst>
              <a:gd name="T0" fmla="*/ 2147483646 w 127"/>
              <a:gd name="T1" fmla="*/ 0 h 475"/>
              <a:gd name="T2" fmla="*/ 2147483646 w 127"/>
              <a:gd name="T3" fmla="*/ 2147483646 h 475"/>
              <a:gd name="T4" fmla="*/ 0 w 127"/>
              <a:gd name="T5" fmla="*/ 2147483646 h 475"/>
              <a:gd name="T6" fmla="*/ 0 w 127"/>
              <a:gd name="T7" fmla="*/ 2147483646 h 4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 h="475">
                <a:moveTo>
                  <a:pt x="127" y="0"/>
                </a:moveTo>
                <a:lnTo>
                  <a:pt x="127" y="13"/>
                </a:lnTo>
                <a:lnTo>
                  <a:pt x="0" y="13"/>
                </a:lnTo>
                <a:lnTo>
                  <a:pt x="0" y="47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722" name="Freeform 218"/>
          <p:cNvSpPr>
            <a:spLocks/>
          </p:cNvSpPr>
          <p:nvPr/>
        </p:nvSpPr>
        <p:spPr bwMode="auto">
          <a:xfrm>
            <a:off x="4279900" y="2706464"/>
            <a:ext cx="73025" cy="111125"/>
          </a:xfrm>
          <a:custGeom>
            <a:avLst/>
            <a:gdLst>
              <a:gd name="T0" fmla="*/ 0 w 46"/>
              <a:gd name="T1" fmla="*/ 2147483646 h 70"/>
              <a:gd name="T2" fmla="*/ 2147483646 w 46"/>
              <a:gd name="T3" fmla="*/ 0 h 70"/>
              <a:gd name="T4" fmla="*/ 2147483646 w 46"/>
              <a:gd name="T5" fmla="*/ 2147483646 h 70"/>
              <a:gd name="T6" fmla="*/ 0 w 46"/>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23" name="Freeform 219"/>
          <p:cNvSpPr>
            <a:spLocks/>
          </p:cNvSpPr>
          <p:nvPr/>
        </p:nvSpPr>
        <p:spPr bwMode="auto">
          <a:xfrm>
            <a:off x="4078288" y="3552602"/>
            <a:ext cx="73025" cy="111125"/>
          </a:xfrm>
          <a:custGeom>
            <a:avLst/>
            <a:gdLst>
              <a:gd name="T0" fmla="*/ 2147483646 w 46"/>
              <a:gd name="T1" fmla="*/ 0 h 70"/>
              <a:gd name="T2" fmla="*/ 2147483646 w 46"/>
              <a:gd name="T3" fmla="*/ 2147483646 h 70"/>
              <a:gd name="T4" fmla="*/ 0 w 46"/>
              <a:gd name="T5" fmla="*/ 0 h 70"/>
              <a:gd name="T6" fmla="*/ 2147483646 w 46"/>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46" y="0"/>
                </a:moveTo>
                <a:lnTo>
                  <a:pt x="23" y="70"/>
                </a:lnTo>
                <a:lnTo>
                  <a:pt x="0" y="0"/>
                </a:lnTo>
                <a:lnTo>
                  <a:pt x="46"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24" name="Freeform 220"/>
          <p:cNvSpPr>
            <a:spLocks/>
          </p:cNvSpPr>
          <p:nvPr/>
        </p:nvSpPr>
        <p:spPr bwMode="auto">
          <a:xfrm>
            <a:off x="4403725" y="2808064"/>
            <a:ext cx="219075" cy="552450"/>
          </a:xfrm>
          <a:custGeom>
            <a:avLst/>
            <a:gdLst>
              <a:gd name="T0" fmla="*/ 2147483646 w 138"/>
              <a:gd name="T1" fmla="*/ 2147483646 h 348"/>
              <a:gd name="T2" fmla="*/ 0 w 138"/>
              <a:gd name="T3" fmla="*/ 2147483646 h 348"/>
              <a:gd name="T4" fmla="*/ 0 w 138"/>
              <a:gd name="T5" fmla="*/ 0 h 348"/>
              <a:gd name="T6" fmla="*/ 0 60000 65536"/>
              <a:gd name="T7" fmla="*/ 0 60000 65536"/>
              <a:gd name="T8" fmla="*/ 0 60000 65536"/>
            </a:gdLst>
            <a:ahLst/>
            <a:cxnLst>
              <a:cxn ang="T6">
                <a:pos x="T0" y="T1"/>
              </a:cxn>
              <a:cxn ang="T7">
                <a:pos x="T2" y="T3"/>
              </a:cxn>
              <a:cxn ang="T8">
                <a:pos x="T4" y="T5"/>
              </a:cxn>
            </a:cxnLst>
            <a:rect l="0" t="0" r="r" b="b"/>
            <a:pathLst>
              <a:path w="138" h="348">
                <a:moveTo>
                  <a:pt x="138" y="348"/>
                </a:moveTo>
                <a:lnTo>
                  <a:pt x="0" y="348"/>
                </a:lnTo>
                <a:lnTo>
                  <a:pt x="0" y="0"/>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725" name="Freeform 221"/>
          <p:cNvSpPr>
            <a:spLocks/>
          </p:cNvSpPr>
          <p:nvPr/>
        </p:nvSpPr>
        <p:spPr bwMode="auto">
          <a:xfrm>
            <a:off x="4367213" y="2706464"/>
            <a:ext cx="73025" cy="111125"/>
          </a:xfrm>
          <a:custGeom>
            <a:avLst/>
            <a:gdLst>
              <a:gd name="T0" fmla="*/ 0 w 46"/>
              <a:gd name="T1" fmla="*/ 2147483646 h 70"/>
              <a:gd name="T2" fmla="*/ 2147483646 w 46"/>
              <a:gd name="T3" fmla="*/ 0 h 70"/>
              <a:gd name="T4" fmla="*/ 2147483646 w 46"/>
              <a:gd name="T5" fmla="*/ 2147483646 h 70"/>
              <a:gd name="T6" fmla="*/ 0 w 46"/>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26" name="Rectangle 222"/>
          <p:cNvSpPr>
            <a:spLocks noChangeArrowheads="1"/>
          </p:cNvSpPr>
          <p:nvPr/>
        </p:nvSpPr>
        <p:spPr bwMode="auto">
          <a:xfrm>
            <a:off x="4511675" y="5111527"/>
            <a:ext cx="9525" cy="342900"/>
          </a:xfrm>
          <a:prstGeom prst="rect">
            <a:avLst/>
          </a:prstGeom>
          <a:solidFill>
            <a:srgbClr val="A8F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27" name="Rectangle 223"/>
          <p:cNvSpPr>
            <a:spLocks noChangeArrowheads="1"/>
          </p:cNvSpPr>
          <p:nvPr/>
        </p:nvSpPr>
        <p:spPr bwMode="auto">
          <a:xfrm>
            <a:off x="4521200" y="5111527"/>
            <a:ext cx="7938" cy="342900"/>
          </a:xfrm>
          <a:prstGeom prst="rect">
            <a:avLst/>
          </a:prstGeom>
          <a:solidFill>
            <a:srgbClr val="A4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28" name="Rectangle 224"/>
          <p:cNvSpPr>
            <a:spLocks noChangeArrowheads="1"/>
          </p:cNvSpPr>
          <p:nvPr/>
        </p:nvSpPr>
        <p:spPr bwMode="auto">
          <a:xfrm>
            <a:off x="4529138" y="5111527"/>
            <a:ext cx="7937" cy="342900"/>
          </a:xfrm>
          <a:prstGeom prst="rect">
            <a:avLst/>
          </a:prstGeom>
          <a:solidFill>
            <a:srgbClr val="A0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29" name="Rectangle 225"/>
          <p:cNvSpPr>
            <a:spLocks noChangeArrowheads="1"/>
          </p:cNvSpPr>
          <p:nvPr/>
        </p:nvSpPr>
        <p:spPr bwMode="auto">
          <a:xfrm>
            <a:off x="4537075" y="5111527"/>
            <a:ext cx="9525" cy="342900"/>
          </a:xfrm>
          <a:prstGeom prst="rect">
            <a:avLst/>
          </a:prstGeom>
          <a:solidFill>
            <a:srgbClr val="9CFA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0" name="Rectangle 226"/>
          <p:cNvSpPr>
            <a:spLocks noChangeArrowheads="1"/>
          </p:cNvSpPr>
          <p:nvPr/>
        </p:nvSpPr>
        <p:spPr bwMode="auto">
          <a:xfrm>
            <a:off x="4546600" y="5111527"/>
            <a:ext cx="7938" cy="342900"/>
          </a:xfrm>
          <a:prstGeom prst="rect">
            <a:avLst/>
          </a:prstGeom>
          <a:solidFill>
            <a:srgbClr val="98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1" name="Rectangle 227"/>
          <p:cNvSpPr>
            <a:spLocks noChangeArrowheads="1"/>
          </p:cNvSpPr>
          <p:nvPr/>
        </p:nvSpPr>
        <p:spPr bwMode="auto">
          <a:xfrm>
            <a:off x="4554538" y="5111527"/>
            <a:ext cx="7937" cy="342900"/>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2" name="Rectangle 228"/>
          <p:cNvSpPr>
            <a:spLocks noChangeArrowheads="1"/>
          </p:cNvSpPr>
          <p:nvPr/>
        </p:nvSpPr>
        <p:spPr bwMode="auto">
          <a:xfrm>
            <a:off x="4562475" y="5111527"/>
            <a:ext cx="9525" cy="342900"/>
          </a:xfrm>
          <a:prstGeom prst="rect">
            <a:avLst/>
          </a:prstGeom>
          <a:solidFill>
            <a:srgbClr val="8F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3" name="Rectangle 229"/>
          <p:cNvSpPr>
            <a:spLocks noChangeArrowheads="1"/>
          </p:cNvSpPr>
          <p:nvPr/>
        </p:nvSpPr>
        <p:spPr bwMode="auto">
          <a:xfrm>
            <a:off x="4572000" y="5111527"/>
            <a:ext cx="7938" cy="342900"/>
          </a:xfrm>
          <a:prstGeom prst="rect">
            <a:avLst/>
          </a:prstGeom>
          <a:solidFill>
            <a:srgbClr val="8C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4" name="Rectangle 230"/>
          <p:cNvSpPr>
            <a:spLocks noChangeArrowheads="1"/>
          </p:cNvSpPr>
          <p:nvPr/>
        </p:nvSpPr>
        <p:spPr bwMode="auto">
          <a:xfrm>
            <a:off x="4579938" y="5111527"/>
            <a:ext cx="7937" cy="342900"/>
          </a:xfrm>
          <a:prstGeom prst="rect">
            <a:avLst/>
          </a:prstGeom>
          <a:solidFill>
            <a:srgbClr val="87F1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5" name="Rectangle 231"/>
          <p:cNvSpPr>
            <a:spLocks noChangeArrowheads="1"/>
          </p:cNvSpPr>
          <p:nvPr/>
        </p:nvSpPr>
        <p:spPr bwMode="auto">
          <a:xfrm>
            <a:off x="4587875" y="5111527"/>
            <a:ext cx="9525" cy="342900"/>
          </a:xfrm>
          <a:prstGeom prst="rect">
            <a:avLst/>
          </a:prstGeom>
          <a:solidFill>
            <a:srgbClr val="83F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6" name="Rectangle 232"/>
          <p:cNvSpPr>
            <a:spLocks noChangeArrowheads="1"/>
          </p:cNvSpPr>
          <p:nvPr/>
        </p:nvSpPr>
        <p:spPr bwMode="auto">
          <a:xfrm>
            <a:off x="4597400" y="5111527"/>
            <a:ext cx="7938" cy="342900"/>
          </a:xfrm>
          <a:prstGeom prst="rect">
            <a:avLst/>
          </a:prstGeom>
          <a:solidFill>
            <a:srgbClr val="7FEE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7" name="Rectangle 233"/>
          <p:cNvSpPr>
            <a:spLocks noChangeArrowheads="1"/>
          </p:cNvSpPr>
          <p:nvPr/>
        </p:nvSpPr>
        <p:spPr bwMode="auto">
          <a:xfrm>
            <a:off x="4605338" y="5111527"/>
            <a:ext cx="9525" cy="342900"/>
          </a:xfrm>
          <a:prstGeom prst="rect">
            <a:avLst/>
          </a:prstGeom>
          <a:solidFill>
            <a:srgbClr val="7BEC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8" name="Rectangle 234"/>
          <p:cNvSpPr>
            <a:spLocks noChangeArrowheads="1"/>
          </p:cNvSpPr>
          <p:nvPr/>
        </p:nvSpPr>
        <p:spPr bwMode="auto">
          <a:xfrm>
            <a:off x="4614863" y="5111527"/>
            <a:ext cx="7937" cy="342900"/>
          </a:xfrm>
          <a:prstGeom prst="rect">
            <a:avLst/>
          </a:prstGeom>
          <a:solidFill>
            <a:srgbClr val="77EA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39" name="Rectangle 235"/>
          <p:cNvSpPr>
            <a:spLocks noChangeArrowheads="1"/>
          </p:cNvSpPr>
          <p:nvPr/>
        </p:nvSpPr>
        <p:spPr bwMode="auto">
          <a:xfrm>
            <a:off x="4622800" y="5111527"/>
            <a:ext cx="7938" cy="342900"/>
          </a:xfrm>
          <a:prstGeom prst="rect">
            <a:avLst/>
          </a:prstGeom>
          <a:solidFill>
            <a:srgbClr val="73E9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0" name="Rectangle 236"/>
          <p:cNvSpPr>
            <a:spLocks noChangeArrowheads="1"/>
          </p:cNvSpPr>
          <p:nvPr/>
        </p:nvSpPr>
        <p:spPr bwMode="auto">
          <a:xfrm>
            <a:off x="4630738" y="5111527"/>
            <a:ext cx="9525" cy="342900"/>
          </a:xfrm>
          <a:prstGeom prst="rect">
            <a:avLst/>
          </a:prstGeom>
          <a:solidFill>
            <a:srgbClr val="6FE7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1" name="Rectangle 237"/>
          <p:cNvSpPr>
            <a:spLocks noChangeArrowheads="1"/>
          </p:cNvSpPr>
          <p:nvPr/>
        </p:nvSpPr>
        <p:spPr bwMode="auto">
          <a:xfrm>
            <a:off x="4640263" y="5111527"/>
            <a:ext cx="7937" cy="342900"/>
          </a:xfrm>
          <a:prstGeom prst="rect">
            <a:avLst/>
          </a:prstGeom>
          <a:solidFill>
            <a:srgbClr val="6AE6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2" name="Rectangle 238"/>
          <p:cNvSpPr>
            <a:spLocks noChangeArrowheads="1"/>
          </p:cNvSpPr>
          <p:nvPr/>
        </p:nvSpPr>
        <p:spPr bwMode="auto">
          <a:xfrm>
            <a:off x="4648200" y="5111527"/>
            <a:ext cx="7938" cy="342900"/>
          </a:xfrm>
          <a:prstGeom prst="rect">
            <a:avLst/>
          </a:prstGeom>
          <a:solidFill>
            <a:srgbClr val="66E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3" name="Rectangle 239"/>
          <p:cNvSpPr>
            <a:spLocks noChangeArrowheads="1"/>
          </p:cNvSpPr>
          <p:nvPr/>
        </p:nvSpPr>
        <p:spPr bwMode="auto">
          <a:xfrm>
            <a:off x="4656138" y="5111527"/>
            <a:ext cx="9525" cy="342900"/>
          </a:xfrm>
          <a:prstGeom prst="rect">
            <a:avLst/>
          </a:prstGeom>
          <a:solidFill>
            <a:srgbClr val="62E2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4" name="Rectangle 240"/>
          <p:cNvSpPr>
            <a:spLocks noChangeArrowheads="1"/>
          </p:cNvSpPr>
          <p:nvPr/>
        </p:nvSpPr>
        <p:spPr bwMode="auto">
          <a:xfrm>
            <a:off x="4665663" y="5111527"/>
            <a:ext cx="7937" cy="342900"/>
          </a:xfrm>
          <a:prstGeom prst="rect">
            <a:avLst/>
          </a:prstGeom>
          <a:solidFill>
            <a:srgbClr val="5E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5" name="Rectangle 241"/>
          <p:cNvSpPr>
            <a:spLocks noChangeArrowheads="1"/>
          </p:cNvSpPr>
          <p:nvPr/>
        </p:nvSpPr>
        <p:spPr bwMode="auto">
          <a:xfrm>
            <a:off x="4673600" y="5111527"/>
            <a:ext cx="9525" cy="342900"/>
          </a:xfrm>
          <a:prstGeom prst="rect">
            <a:avLst/>
          </a:prstGeom>
          <a:solidFill>
            <a:srgbClr val="5A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6" name="Rectangle 242"/>
          <p:cNvSpPr>
            <a:spLocks noChangeArrowheads="1"/>
          </p:cNvSpPr>
          <p:nvPr/>
        </p:nvSpPr>
        <p:spPr bwMode="auto">
          <a:xfrm>
            <a:off x="4683125" y="5111527"/>
            <a:ext cx="7938" cy="342900"/>
          </a:xfrm>
          <a:prstGeom prst="rect">
            <a:avLst/>
          </a:prstGeom>
          <a:solidFill>
            <a:srgbClr val="56DD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7" name="Rectangle 243"/>
          <p:cNvSpPr>
            <a:spLocks noChangeArrowheads="1"/>
          </p:cNvSpPr>
          <p:nvPr/>
        </p:nvSpPr>
        <p:spPr bwMode="auto">
          <a:xfrm>
            <a:off x="4691063" y="5111527"/>
            <a:ext cx="7937" cy="342900"/>
          </a:xfrm>
          <a:prstGeom prst="rect">
            <a:avLst/>
          </a:prstGeom>
          <a:solidFill>
            <a:srgbClr val="52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8" name="Rectangle 244"/>
          <p:cNvSpPr>
            <a:spLocks noChangeArrowheads="1"/>
          </p:cNvSpPr>
          <p:nvPr/>
        </p:nvSpPr>
        <p:spPr bwMode="auto">
          <a:xfrm>
            <a:off x="4699000" y="5111527"/>
            <a:ext cx="9525" cy="342900"/>
          </a:xfrm>
          <a:prstGeom prst="rect">
            <a:avLst/>
          </a:prstGeom>
          <a:solidFill>
            <a:srgbClr val="4EDA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49" name="Rectangle 245"/>
          <p:cNvSpPr>
            <a:spLocks noChangeArrowheads="1"/>
          </p:cNvSpPr>
          <p:nvPr/>
        </p:nvSpPr>
        <p:spPr bwMode="auto">
          <a:xfrm>
            <a:off x="4708525" y="5111527"/>
            <a:ext cx="7938" cy="342900"/>
          </a:xfrm>
          <a:prstGeom prst="rect">
            <a:avLst/>
          </a:prstGeom>
          <a:solidFill>
            <a:srgbClr val="4A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0" name="Rectangle 246"/>
          <p:cNvSpPr>
            <a:spLocks noChangeArrowheads="1"/>
          </p:cNvSpPr>
          <p:nvPr/>
        </p:nvSpPr>
        <p:spPr bwMode="auto">
          <a:xfrm>
            <a:off x="4716463" y="5111527"/>
            <a:ext cx="7937" cy="342900"/>
          </a:xfrm>
          <a:prstGeom prst="rect">
            <a:avLst/>
          </a:prstGeom>
          <a:solidFill>
            <a:srgbClr val="46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1" name="Rectangle 247"/>
          <p:cNvSpPr>
            <a:spLocks noChangeArrowheads="1"/>
          </p:cNvSpPr>
          <p:nvPr/>
        </p:nvSpPr>
        <p:spPr bwMode="auto">
          <a:xfrm>
            <a:off x="4724400" y="5111527"/>
            <a:ext cx="9525" cy="342900"/>
          </a:xfrm>
          <a:prstGeom prst="rect">
            <a:avLst/>
          </a:prstGeom>
          <a:solidFill>
            <a:srgbClr val="41D4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2" name="Rectangle 248"/>
          <p:cNvSpPr>
            <a:spLocks noChangeArrowheads="1"/>
          </p:cNvSpPr>
          <p:nvPr/>
        </p:nvSpPr>
        <p:spPr bwMode="auto">
          <a:xfrm>
            <a:off x="4733925" y="5111527"/>
            <a:ext cx="7938" cy="342900"/>
          </a:xfrm>
          <a:prstGeom prst="rect">
            <a:avLst/>
          </a:prstGeom>
          <a:solidFill>
            <a:srgbClr val="3DD2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3" name="Rectangle 249"/>
          <p:cNvSpPr>
            <a:spLocks noChangeArrowheads="1"/>
          </p:cNvSpPr>
          <p:nvPr/>
        </p:nvSpPr>
        <p:spPr bwMode="auto">
          <a:xfrm>
            <a:off x="4741863" y="5111527"/>
            <a:ext cx="9525" cy="342900"/>
          </a:xfrm>
          <a:prstGeom prst="rect">
            <a:avLst/>
          </a:prstGeom>
          <a:solidFill>
            <a:srgbClr val="39D1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4" name="Rectangle 250"/>
          <p:cNvSpPr>
            <a:spLocks noChangeArrowheads="1"/>
          </p:cNvSpPr>
          <p:nvPr/>
        </p:nvSpPr>
        <p:spPr bwMode="auto">
          <a:xfrm>
            <a:off x="4751388" y="5111527"/>
            <a:ext cx="7937" cy="342900"/>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5" name="Rectangle 251"/>
          <p:cNvSpPr>
            <a:spLocks noChangeArrowheads="1"/>
          </p:cNvSpPr>
          <p:nvPr/>
        </p:nvSpPr>
        <p:spPr bwMode="auto">
          <a:xfrm>
            <a:off x="4759325" y="5111527"/>
            <a:ext cx="7938" cy="342900"/>
          </a:xfrm>
          <a:prstGeom prst="rect">
            <a:avLst/>
          </a:prstGeom>
          <a:solidFill>
            <a:srgbClr val="31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6" name="Rectangle 252"/>
          <p:cNvSpPr>
            <a:spLocks noChangeArrowheads="1"/>
          </p:cNvSpPr>
          <p:nvPr/>
        </p:nvSpPr>
        <p:spPr bwMode="auto">
          <a:xfrm>
            <a:off x="4767263" y="5111527"/>
            <a:ext cx="9525" cy="342900"/>
          </a:xfrm>
          <a:prstGeom prst="rect">
            <a:avLst/>
          </a:prstGeom>
          <a:solidFill>
            <a:srgbClr val="2D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7" name="Rectangle 253"/>
          <p:cNvSpPr>
            <a:spLocks noChangeArrowheads="1"/>
          </p:cNvSpPr>
          <p:nvPr/>
        </p:nvSpPr>
        <p:spPr bwMode="auto">
          <a:xfrm>
            <a:off x="4776788" y="5111527"/>
            <a:ext cx="7937" cy="342900"/>
          </a:xfrm>
          <a:prstGeom prst="rect">
            <a:avLst/>
          </a:prstGeom>
          <a:solidFill>
            <a:srgbClr val="29C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8" name="Rectangle 254"/>
          <p:cNvSpPr>
            <a:spLocks noChangeArrowheads="1"/>
          </p:cNvSpPr>
          <p:nvPr/>
        </p:nvSpPr>
        <p:spPr bwMode="auto">
          <a:xfrm>
            <a:off x="4784725" y="5111527"/>
            <a:ext cx="7938" cy="342900"/>
          </a:xfrm>
          <a:prstGeom prst="rect">
            <a:avLst/>
          </a:prstGeom>
          <a:solidFill>
            <a:srgbClr val="25C8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59" name="Rectangle 255"/>
          <p:cNvSpPr>
            <a:spLocks noChangeArrowheads="1"/>
          </p:cNvSpPr>
          <p:nvPr/>
        </p:nvSpPr>
        <p:spPr bwMode="auto">
          <a:xfrm>
            <a:off x="4792663" y="5111527"/>
            <a:ext cx="9525" cy="342900"/>
          </a:xfrm>
          <a:prstGeom prst="rect">
            <a:avLst/>
          </a:prstGeom>
          <a:solidFill>
            <a:srgbClr val="21C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0" name="Rectangle 256"/>
          <p:cNvSpPr>
            <a:spLocks noChangeArrowheads="1"/>
          </p:cNvSpPr>
          <p:nvPr/>
        </p:nvSpPr>
        <p:spPr bwMode="auto">
          <a:xfrm>
            <a:off x="4802188" y="5111527"/>
            <a:ext cx="7937" cy="342900"/>
          </a:xfrm>
          <a:prstGeom prst="rect">
            <a:avLst/>
          </a:prstGeom>
          <a:solidFill>
            <a:srgbClr val="1DC5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1" name="Rectangle 257"/>
          <p:cNvSpPr>
            <a:spLocks noChangeArrowheads="1"/>
          </p:cNvSpPr>
          <p:nvPr/>
        </p:nvSpPr>
        <p:spPr bwMode="auto">
          <a:xfrm>
            <a:off x="4810125" y="5111527"/>
            <a:ext cx="9525" cy="342900"/>
          </a:xfrm>
          <a:prstGeom prst="rect">
            <a:avLst/>
          </a:prstGeom>
          <a:solidFill>
            <a:srgbClr val="18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2" name="Rectangle 258"/>
          <p:cNvSpPr>
            <a:spLocks noChangeArrowheads="1"/>
          </p:cNvSpPr>
          <p:nvPr/>
        </p:nvSpPr>
        <p:spPr bwMode="auto">
          <a:xfrm>
            <a:off x="4819650" y="5111527"/>
            <a:ext cx="7938" cy="342900"/>
          </a:xfrm>
          <a:prstGeom prst="rect">
            <a:avLst/>
          </a:prstGeom>
          <a:solidFill>
            <a:srgbClr val="14C2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3" name="Rectangle 259"/>
          <p:cNvSpPr>
            <a:spLocks noChangeArrowheads="1"/>
          </p:cNvSpPr>
          <p:nvPr/>
        </p:nvSpPr>
        <p:spPr bwMode="auto">
          <a:xfrm>
            <a:off x="4827588" y="5111527"/>
            <a:ext cx="7937" cy="342900"/>
          </a:xfrm>
          <a:prstGeom prst="rect">
            <a:avLst/>
          </a:prstGeom>
          <a:solidFill>
            <a:srgbClr val="10C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4" name="Rectangle 260"/>
          <p:cNvSpPr>
            <a:spLocks noChangeArrowheads="1"/>
          </p:cNvSpPr>
          <p:nvPr/>
        </p:nvSpPr>
        <p:spPr bwMode="auto">
          <a:xfrm>
            <a:off x="4835525" y="5111527"/>
            <a:ext cx="9525" cy="342900"/>
          </a:xfrm>
          <a:prstGeom prst="rect">
            <a:avLst/>
          </a:prstGeom>
          <a:solidFill>
            <a:srgbClr val="0CBE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5" name="Rectangle 261"/>
          <p:cNvSpPr>
            <a:spLocks noChangeArrowheads="1"/>
          </p:cNvSpPr>
          <p:nvPr/>
        </p:nvSpPr>
        <p:spPr bwMode="auto">
          <a:xfrm>
            <a:off x="4845050" y="5111527"/>
            <a:ext cx="7938" cy="342900"/>
          </a:xfrm>
          <a:prstGeom prst="rect">
            <a:avLst/>
          </a:prstGeom>
          <a:solidFill>
            <a:srgbClr val="08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6" name="Rectangle 262"/>
          <p:cNvSpPr>
            <a:spLocks noChangeArrowheads="1"/>
          </p:cNvSpPr>
          <p:nvPr/>
        </p:nvSpPr>
        <p:spPr bwMode="auto">
          <a:xfrm>
            <a:off x="4852988" y="5111527"/>
            <a:ext cx="7937" cy="342900"/>
          </a:xfrm>
          <a:prstGeom prst="rect">
            <a:avLst/>
          </a:prstGeom>
          <a:solidFill>
            <a:srgbClr val="04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7" name="Oval 263"/>
          <p:cNvSpPr>
            <a:spLocks noChangeArrowheads="1"/>
          </p:cNvSpPr>
          <p:nvPr/>
        </p:nvSpPr>
        <p:spPr bwMode="auto">
          <a:xfrm>
            <a:off x="4521200" y="5078189"/>
            <a:ext cx="331788" cy="90488"/>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68" name="Rectangle 264"/>
          <p:cNvSpPr>
            <a:spLocks noChangeArrowheads="1"/>
          </p:cNvSpPr>
          <p:nvPr/>
        </p:nvSpPr>
        <p:spPr bwMode="auto">
          <a:xfrm>
            <a:off x="4640263" y="5205189"/>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1769" name="Rectangle 265"/>
          <p:cNvSpPr>
            <a:spLocks noChangeArrowheads="1"/>
          </p:cNvSpPr>
          <p:nvPr/>
        </p:nvSpPr>
        <p:spPr bwMode="auto">
          <a:xfrm>
            <a:off x="4622800" y="5282977"/>
            <a:ext cx="123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XYZ</a:t>
            </a:r>
          </a:p>
        </p:txBody>
      </p:sp>
      <p:sp>
        <p:nvSpPr>
          <p:cNvPr id="21770" name="Line 266"/>
          <p:cNvSpPr>
            <a:spLocks noChangeShapeType="1"/>
          </p:cNvSpPr>
          <p:nvPr/>
        </p:nvSpPr>
        <p:spPr bwMode="auto">
          <a:xfrm flipH="1">
            <a:off x="5037138" y="3820889"/>
            <a:ext cx="103187" cy="1588"/>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771" name="Freeform 267"/>
          <p:cNvSpPr>
            <a:spLocks/>
          </p:cNvSpPr>
          <p:nvPr/>
        </p:nvSpPr>
        <p:spPr bwMode="auto">
          <a:xfrm>
            <a:off x="5132388" y="3789139"/>
            <a:ext cx="93662" cy="61913"/>
          </a:xfrm>
          <a:custGeom>
            <a:avLst/>
            <a:gdLst>
              <a:gd name="T0" fmla="*/ 0 w 59"/>
              <a:gd name="T1" fmla="*/ 0 h 39"/>
              <a:gd name="T2" fmla="*/ 2147483646 w 59"/>
              <a:gd name="T3" fmla="*/ 2147483646 h 39"/>
              <a:gd name="T4" fmla="*/ 0 w 59"/>
              <a:gd name="T5" fmla="*/ 2147483646 h 39"/>
              <a:gd name="T6" fmla="*/ 0 w 59"/>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39">
                <a:moveTo>
                  <a:pt x="0" y="0"/>
                </a:moveTo>
                <a:lnTo>
                  <a:pt x="59" y="20"/>
                </a:lnTo>
                <a:lnTo>
                  <a:pt x="0" y="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72" name="Freeform 268"/>
          <p:cNvSpPr>
            <a:spLocks/>
          </p:cNvSpPr>
          <p:nvPr/>
        </p:nvSpPr>
        <p:spPr bwMode="auto">
          <a:xfrm>
            <a:off x="4951413" y="3789139"/>
            <a:ext cx="93662" cy="61913"/>
          </a:xfrm>
          <a:custGeom>
            <a:avLst/>
            <a:gdLst>
              <a:gd name="T0" fmla="*/ 2147483646 w 59"/>
              <a:gd name="T1" fmla="*/ 2147483646 h 39"/>
              <a:gd name="T2" fmla="*/ 0 w 59"/>
              <a:gd name="T3" fmla="*/ 2147483646 h 39"/>
              <a:gd name="T4" fmla="*/ 2147483646 w 59"/>
              <a:gd name="T5" fmla="*/ 0 h 39"/>
              <a:gd name="T6" fmla="*/ 2147483646 w 59"/>
              <a:gd name="T7" fmla="*/ 2147483646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39">
                <a:moveTo>
                  <a:pt x="59" y="39"/>
                </a:moveTo>
                <a:lnTo>
                  <a:pt x="0" y="20"/>
                </a:lnTo>
                <a:lnTo>
                  <a:pt x="59" y="0"/>
                </a:lnTo>
                <a:lnTo>
                  <a:pt x="5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73" name="Freeform 269"/>
          <p:cNvSpPr>
            <a:spLocks/>
          </p:cNvSpPr>
          <p:nvPr/>
        </p:nvSpPr>
        <p:spPr bwMode="auto">
          <a:xfrm>
            <a:off x="4114800" y="4079652"/>
            <a:ext cx="571500" cy="373062"/>
          </a:xfrm>
          <a:custGeom>
            <a:avLst/>
            <a:gdLst>
              <a:gd name="T0" fmla="*/ 0 w 360"/>
              <a:gd name="T1" fmla="*/ 0 h 235"/>
              <a:gd name="T2" fmla="*/ 0 w 360"/>
              <a:gd name="T3" fmla="*/ 2147483646 h 235"/>
              <a:gd name="T4" fmla="*/ 2147483646 w 360"/>
              <a:gd name="T5" fmla="*/ 2147483646 h 235"/>
              <a:gd name="T6" fmla="*/ 2147483646 w 360"/>
              <a:gd name="T7" fmla="*/ 2147483646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0" h="235">
                <a:moveTo>
                  <a:pt x="0" y="0"/>
                </a:moveTo>
                <a:lnTo>
                  <a:pt x="0" y="180"/>
                </a:lnTo>
                <a:lnTo>
                  <a:pt x="360" y="180"/>
                </a:lnTo>
                <a:lnTo>
                  <a:pt x="360" y="23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774" name="Freeform 270"/>
          <p:cNvSpPr>
            <a:spLocks/>
          </p:cNvSpPr>
          <p:nvPr/>
        </p:nvSpPr>
        <p:spPr bwMode="auto">
          <a:xfrm>
            <a:off x="4078288" y="3978052"/>
            <a:ext cx="73025" cy="109537"/>
          </a:xfrm>
          <a:custGeom>
            <a:avLst/>
            <a:gdLst>
              <a:gd name="T0" fmla="*/ 0 w 46"/>
              <a:gd name="T1" fmla="*/ 2147483646 h 69"/>
              <a:gd name="T2" fmla="*/ 2147483646 w 46"/>
              <a:gd name="T3" fmla="*/ 0 h 69"/>
              <a:gd name="T4" fmla="*/ 2147483646 w 46"/>
              <a:gd name="T5" fmla="*/ 2147483646 h 69"/>
              <a:gd name="T6" fmla="*/ 0 w 46"/>
              <a:gd name="T7" fmla="*/ 2147483646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0" y="69"/>
                </a:moveTo>
                <a:lnTo>
                  <a:pt x="23" y="0"/>
                </a:lnTo>
                <a:lnTo>
                  <a:pt x="46" y="69"/>
                </a:lnTo>
                <a:lnTo>
                  <a:pt x="0" y="69"/>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75" name="Freeform 271"/>
          <p:cNvSpPr>
            <a:spLocks/>
          </p:cNvSpPr>
          <p:nvPr/>
        </p:nvSpPr>
        <p:spPr bwMode="auto">
          <a:xfrm>
            <a:off x="4649788" y="4443189"/>
            <a:ext cx="73025" cy="111125"/>
          </a:xfrm>
          <a:custGeom>
            <a:avLst/>
            <a:gdLst>
              <a:gd name="T0" fmla="*/ 2147483646 w 46"/>
              <a:gd name="T1" fmla="*/ 0 h 70"/>
              <a:gd name="T2" fmla="*/ 2147483646 w 46"/>
              <a:gd name="T3" fmla="*/ 2147483646 h 70"/>
              <a:gd name="T4" fmla="*/ 0 w 46"/>
              <a:gd name="T5" fmla="*/ 0 h 70"/>
              <a:gd name="T6" fmla="*/ 2147483646 w 46"/>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46" y="0"/>
                </a:moveTo>
                <a:lnTo>
                  <a:pt x="23" y="70"/>
                </a:lnTo>
                <a:lnTo>
                  <a:pt x="0" y="0"/>
                </a:lnTo>
                <a:lnTo>
                  <a:pt x="46"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76" name="Line 272"/>
          <p:cNvSpPr>
            <a:spLocks noChangeShapeType="1"/>
          </p:cNvSpPr>
          <p:nvPr/>
        </p:nvSpPr>
        <p:spPr bwMode="auto">
          <a:xfrm flipV="1">
            <a:off x="4686300" y="4970239"/>
            <a:ext cx="1588" cy="107950"/>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777" name="Freeform 273"/>
          <p:cNvSpPr>
            <a:spLocks/>
          </p:cNvSpPr>
          <p:nvPr/>
        </p:nvSpPr>
        <p:spPr bwMode="auto">
          <a:xfrm>
            <a:off x="4649788" y="4868639"/>
            <a:ext cx="73025" cy="111125"/>
          </a:xfrm>
          <a:custGeom>
            <a:avLst/>
            <a:gdLst>
              <a:gd name="T0" fmla="*/ 0 w 46"/>
              <a:gd name="T1" fmla="*/ 2147483646 h 70"/>
              <a:gd name="T2" fmla="*/ 2147483646 w 46"/>
              <a:gd name="T3" fmla="*/ 0 h 70"/>
              <a:gd name="T4" fmla="*/ 2147483646 w 46"/>
              <a:gd name="T5" fmla="*/ 2147483646 h 70"/>
              <a:gd name="T6" fmla="*/ 0 w 46"/>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78" name="Line 274"/>
          <p:cNvSpPr>
            <a:spLocks noChangeShapeType="1"/>
          </p:cNvSpPr>
          <p:nvPr/>
        </p:nvSpPr>
        <p:spPr bwMode="auto">
          <a:xfrm>
            <a:off x="4114800" y="4079652"/>
            <a:ext cx="1588" cy="373062"/>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779" name="Freeform 275"/>
          <p:cNvSpPr>
            <a:spLocks/>
          </p:cNvSpPr>
          <p:nvPr/>
        </p:nvSpPr>
        <p:spPr bwMode="auto">
          <a:xfrm>
            <a:off x="4078288" y="3978052"/>
            <a:ext cx="73025" cy="109537"/>
          </a:xfrm>
          <a:custGeom>
            <a:avLst/>
            <a:gdLst>
              <a:gd name="T0" fmla="*/ 0 w 46"/>
              <a:gd name="T1" fmla="*/ 2147483646 h 69"/>
              <a:gd name="T2" fmla="*/ 2147483646 w 46"/>
              <a:gd name="T3" fmla="*/ 0 h 69"/>
              <a:gd name="T4" fmla="*/ 2147483646 w 46"/>
              <a:gd name="T5" fmla="*/ 2147483646 h 69"/>
              <a:gd name="T6" fmla="*/ 0 w 46"/>
              <a:gd name="T7" fmla="*/ 2147483646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0" y="69"/>
                </a:moveTo>
                <a:lnTo>
                  <a:pt x="23" y="0"/>
                </a:lnTo>
                <a:lnTo>
                  <a:pt x="46" y="69"/>
                </a:lnTo>
                <a:lnTo>
                  <a:pt x="0" y="69"/>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80" name="Freeform 276"/>
          <p:cNvSpPr>
            <a:spLocks/>
          </p:cNvSpPr>
          <p:nvPr/>
        </p:nvSpPr>
        <p:spPr bwMode="auto">
          <a:xfrm>
            <a:off x="4078288" y="4443189"/>
            <a:ext cx="73025" cy="111125"/>
          </a:xfrm>
          <a:custGeom>
            <a:avLst/>
            <a:gdLst>
              <a:gd name="T0" fmla="*/ 2147483646 w 46"/>
              <a:gd name="T1" fmla="*/ 0 h 70"/>
              <a:gd name="T2" fmla="*/ 2147483646 w 46"/>
              <a:gd name="T3" fmla="*/ 2147483646 h 70"/>
              <a:gd name="T4" fmla="*/ 0 w 46"/>
              <a:gd name="T5" fmla="*/ 0 h 70"/>
              <a:gd name="T6" fmla="*/ 2147483646 w 46"/>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46" y="0"/>
                </a:moveTo>
                <a:lnTo>
                  <a:pt x="23" y="70"/>
                </a:lnTo>
                <a:lnTo>
                  <a:pt x="0" y="0"/>
                </a:lnTo>
                <a:lnTo>
                  <a:pt x="46"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81" name="Freeform 277"/>
          <p:cNvSpPr>
            <a:spLocks/>
          </p:cNvSpPr>
          <p:nvPr/>
        </p:nvSpPr>
        <p:spPr bwMode="auto">
          <a:xfrm>
            <a:off x="4114800" y="4970239"/>
            <a:ext cx="7938" cy="107950"/>
          </a:xfrm>
          <a:custGeom>
            <a:avLst/>
            <a:gdLst>
              <a:gd name="T0" fmla="*/ 2147483646 w 5"/>
              <a:gd name="T1" fmla="*/ 2147483646 h 68"/>
              <a:gd name="T2" fmla="*/ 2147483646 w 5"/>
              <a:gd name="T3" fmla="*/ 2147483646 h 68"/>
              <a:gd name="T4" fmla="*/ 0 w 5"/>
              <a:gd name="T5" fmla="*/ 2147483646 h 68"/>
              <a:gd name="T6" fmla="*/ 0 w 5"/>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8">
                <a:moveTo>
                  <a:pt x="5" y="68"/>
                </a:moveTo>
                <a:lnTo>
                  <a:pt x="5" y="20"/>
                </a:lnTo>
                <a:lnTo>
                  <a:pt x="0" y="20"/>
                </a:lnTo>
                <a:lnTo>
                  <a:pt x="0" y="0"/>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782" name="Freeform 278"/>
          <p:cNvSpPr>
            <a:spLocks/>
          </p:cNvSpPr>
          <p:nvPr/>
        </p:nvSpPr>
        <p:spPr bwMode="auto">
          <a:xfrm>
            <a:off x="4078288" y="4868639"/>
            <a:ext cx="73025" cy="111125"/>
          </a:xfrm>
          <a:custGeom>
            <a:avLst/>
            <a:gdLst>
              <a:gd name="T0" fmla="*/ 0 w 46"/>
              <a:gd name="T1" fmla="*/ 2147483646 h 70"/>
              <a:gd name="T2" fmla="*/ 2147483646 w 46"/>
              <a:gd name="T3" fmla="*/ 0 h 70"/>
              <a:gd name="T4" fmla="*/ 2147483646 w 46"/>
              <a:gd name="T5" fmla="*/ 2147483646 h 70"/>
              <a:gd name="T6" fmla="*/ 0 w 46"/>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83" name="Line 279"/>
          <p:cNvSpPr>
            <a:spLocks noChangeShapeType="1"/>
          </p:cNvSpPr>
          <p:nvPr/>
        </p:nvSpPr>
        <p:spPr bwMode="auto">
          <a:xfrm flipH="1">
            <a:off x="4435475" y="3820889"/>
            <a:ext cx="184150" cy="1588"/>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784" name="Freeform 280"/>
          <p:cNvSpPr>
            <a:spLocks/>
          </p:cNvSpPr>
          <p:nvPr/>
        </p:nvSpPr>
        <p:spPr bwMode="auto">
          <a:xfrm>
            <a:off x="4333875" y="3782789"/>
            <a:ext cx="111125" cy="74613"/>
          </a:xfrm>
          <a:custGeom>
            <a:avLst/>
            <a:gdLst>
              <a:gd name="T0" fmla="*/ 2147483646 w 70"/>
              <a:gd name="T1" fmla="*/ 2147483646 h 47"/>
              <a:gd name="T2" fmla="*/ 0 w 70"/>
              <a:gd name="T3" fmla="*/ 2147483646 h 47"/>
              <a:gd name="T4" fmla="*/ 2147483646 w 70"/>
              <a:gd name="T5" fmla="*/ 0 h 47"/>
              <a:gd name="T6" fmla="*/ 2147483646 w 70"/>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47">
                <a:moveTo>
                  <a:pt x="70" y="47"/>
                </a:moveTo>
                <a:lnTo>
                  <a:pt x="0" y="24"/>
                </a:lnTo>
                <a:lnTo>
                  <a:pt x="70" y="0"/>
                </a:lnTo>
                <a:lnTo>
                  <a:pt x="70" y="47"/>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785" name="Rectangle 281"/>
          <p:cNvSpPr>
            <a:spLocks noChangeArrowheads="1"/>
          </p:cNvSpPr>
          <p:nvPr/>
        </p:nvSpPr>
        <p:spPr bwMode="auto">
          <a:xfrm>
            <a:off x="5280025" y="2395314"/>
            <a:ext cx="614363" cy="438150"/>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86" name="Rectangle 282"/>
          <p:cNvSpPr>
            <a:spLocks noChangeArrowheads="1"/>
          </p:cNvSpPr>
          <p:nvPr/>
        </p:nvSpPr>
        <p:spPr bwMode="auto">
          <a:xfrm>
            <a:off x="5214938" y="2330227"/>
            <a:ext cx="615950" cy="4397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87" name="Rectangle 283"/>
          <p:cNvSpPr>
            <a:spLocks noChangeArrowheads="1"/>
          </p:cNvSpPr>
          <p:nvPr/>
        </p:nvSpPr>
        <p:spPr bwMode="auto">
          <a:xfrm>
            <a:off x="5348288" y="2433414"/>
            <a:ext cx="3397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WebApp</a:t>
            </a:r>
          </a:p>
        </p:txBody>
      </p:sp>
      <p:sp>
        <p:nvSpPr>
          <p:cNvPr id="21788" name="Rectangle 284"/>
          <p:cNvSpPr>
            <a:spLocks noChangeArrowheads="1"/>
          </p:cNvSpPr>
          <p:nvPr/>
        </p:nvSpPr>
        <p:spPr bwMode="auto">
          <a:xfrm>
            <a:off x="5432425" y="2544539"/>
            <a:ext cx="17145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XYZ</a:t>
            </a:r>
          </a:p>
        </p:txBody>
      </p:sp>
      <p:sp>
        <p:nvSpPr>
          <p:cNvPr id="21789" name="Rectangle 285"/>
          <p:cNvSpPr>
            <a:spLocks noChangeArrowheads="1"/>
          </p:cNvSpPr>
          <p:nvPr/>
        </p:nvSpPr>
        <p:spPr bwMode="auto">
          <a:xfrm>
            <a:off x="8258175" y="2150839"/>
            <a:ext cx="774700" cy="362108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0" name="Rectangle 286"/>
          <p:cNvSpPr>
            <a:spLocks noChangeArrowheads="1"/>
          </p:cNvSpPr>
          <p:nvPr/>
        </p:nvSpPr>
        <p:spPr bwMode="auto">
          <a:xfrm>
            <a:off x="8193088" y="2085752"/>
            <a:ext cx="774700" cy="36226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1" name="Rectangle 287"/>
          <p:cNvSpPr>
            <a:spLocks noChangeArrowheads="1"/>
          </p:cNvSpPr>
          <p:nvPr/>
        </p:nvSpPr>
        <p:spPr bwMode="auto">
          <a:xfrm>
            <a:off x="8239125" y="2125439"/>
            <a:ext cx="65881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APPLICATIONS</a:t>
            </a:r>
          </a:p>
        </p:txBody>
      </p:sp>
      <p:sp>
        <p:nvSpPr>
          <p:cNvPr id="21792" name="Rectangle 288"/>
          <p:cNvSpPr>
            <a:spLocks noChangeArrowheads="1"/>
          </p:cNvSpPr>
          <p:nvPr/>
        </p:nvSpPr>
        <p:spPr bwMode="auto">
          <a:xfrm>
            <a:off x="6484938" y="2144489"/>
            <a:ext cx="1516062" cy="9398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3" name="Rectangle 289"/>
          <p:cNvSpPr>
            <a:spLocks noChangeArrowheads="1"/>
          </p:cNvSpPr>
          <p:nvPr/>
        </p:nvSpPr>
        <p:spPr bwMode="auto">
          <a:xfrm>
            <a:off x="6421438" y="2079402"/>
            <a:ext cx="1514475" cy="9413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4" name="Rectangle 290"/>
          <p:cNvSpPr>
            <a:spLocks noChangeArrowheads="1"/>
          </p:cNvSpPr>
          <p:nvPr/>
        </p:nvSpPr>
        <p:spPr bwMode="auto">
          <a:xfrm>
            <a:off x="7131050" y="2300064"/>
            <a:ext cx="715963" cy="62865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5" name="Rectangle 291"/>
          <p:cNvSpPr>
            <a:spLocks noChangeArrowheads="1"/>
          </p:cNvSpPr>
          <p:nvPr/>
        </p:nvSpPr>
        <p:spPr bwMode="auto">
          <a:xfrm>
            <a:off x="7065963" y="2236564"/>
            <a:ext cx="715962" cy="6270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6" name="Rectangle 292"/>
          <p:cNvSpPr>
            <a:spLocks noChangeArrowheads="1"/>
          </p:cNvSpPr>
          <p:nvPr/>
        </p:nvSpPr>
        <p:spPr bwMode="auto">
          <a:xfrm>
            <a:off x="7131050" y="2279427"/>
            <a:ext cx="5778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Authorisation</a:t>
            </a:r>
          </a:p>
        </p:txBody>
      </p:sp>
      <p:sp>
        <p:nvSpPr>
          <p:cNvPr id="21797" name="Rectangle 293"/>
          <p:cNvSpPr>
            <a:spLocks noChangeArrowheads="1"/>
          </p:cNvSpPr>
          <p:nvPr/>
        </p:nvSpPr>
        <p:spPr bwMode="auto">
          <a:xfrm>
            <a:off x="6550025" y="2300064"/>
            <a:ext cx="439738" cy="62865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8" name="Rectangle 294"/>
          <p:cNvSpPr>
            <a:spLocks noChangeArrowheads="1"/>
          </p:cNvSpPr>
          <p:nvPr/>
        </p:nvSpPr>
        <p:spPr bwMode="auto">
          <a:xfrm>
            <a:off x="6484938" y="2236564"/>
            <a:ext cx="439737" cy="6270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799" name="Rectangle 295"/>
          <p:cNvSpPr>
            <a:spLocks noChangeArrowheads="1"/>
          </p:cNvSpPr>
          <p:nvPr/>
        </p:nvSpPr>
        <p:spPr bwMode="auto">
          <a:xfrm>
            <a:off x="6532563" y="2279427"/>
            <a:ext cx="3048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Authen</a:t>
            </a:r>
          </a:p>
        </p:txBody>
      </p:sp>
      <p:sp>
        <p:nvSpPr>
          <p:cNvPr id="21800" name="Rectangle 296"/>
          <p:cNvSpPr>
            <a:spLocks noChangeArrowheads="1"/>
          </p:cNvSpPr>
          <p:nvPr/>
        </p:nvSpPr>
        <p:spPr bwMode="auto">
          <a:xfrm>
            <a:off x="6848475" y="2279427"/>
            <a:ext cx="301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t>
            </a:r>
          </a:p>
        </p:txBody>
      </p:sp>
      <p:sp>
        <p:nvSpPr>
          <p:cNvPr id="21801" name="Rectangle 297"/>
          <p:cNvSpPr>
            <a:spLocks noChangeArrowheads="1"/>
          </p:cNvSpPr>
          <p:nvPr/>
        </p:nvSpPr>
        <p:spPr bwMode="auto">
          <a:xfrm>
            <a:off x="6542088" y="2390552"/>
            <a:ext cx="3175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tication</a:t>
            </a:r>
          </a:p>
        </p:txBody>
      </p:sp>
      <p:sp>
        <p:nvSpPr>
          <p:cNvPr id="21802" name="Line 298"/>
          <p:cNvSpPr>
            <a:spLocks noChangeShapeType="1"/>
          </p:cNvSpPr>
          <p:nvPr/>
        </p:nvSpPr>
        <p:spPr bwMode="auto">
          <a:xfrm>
            <a:off x="6924675" y="2549302"/>
            <a:ext cx="23813"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803" name="Freeform 299"/>
          <p:cNvSpPr>
            <a:spLocks/>
          </p:cNvSpPr>
          <p:nvPr/>
        </p:nvSpPr>
        <p:spPr bwMode="auto">
          <a:xfrm>
            <a:off x="6938963" y="2506439"/>
            <a:ext cx="127000" cy="85725"/>
          </a:xfrm>
          <a:custGeom>
            <a:avLst/>
            <a:gdLst>
              <a:gd name="T0" fmla="*/ 0 w 80"/>
              <a:gd name="T1" fmla="*/ 0 h 54"/>
              <a:gd name="T2" fmla="*/ 2147483646 w 80"/>
              <a:gd name="T3" fmla="*/ 2147483646 h 54"/>
              <a:gd name="T4" fmla="*/ 0 w 80"/>
              <a:gd name="T5" fmla="*/ 2147483646 h 54"/>
              <a:gd name="T6" fmla="*/ 0 w 8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54">
                <a:moveTo>
                  <a:pt x="0" y="0"/>
                </a:moveTo>
                <a:lnTo>
                  <a:pt x="80" y="27"/>
                </a:lnTo>
                <a:lnTo>
                  <a:pt x="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04" name="Rectangle 300"/>
          <p:cNvSpPr>
            <a:spLocks noChangeArrowheads="1"/>
          </p:cNvSpPr>
          <p:nvPr/>
        </p:nvSpPr>
        <p:spPr bwMode="auto">
          <a:xfrm>
            <a:off x="7232650" y="2457227"/>
            <a:ext cx="438150"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05" name="Rectangle 301"/>
          <p:cNvSpPr>
            <a:spLocks noChangeArrowheads="1"/>
          </p:cNvSpPr>
          <p:nvPr/>
        </p:nvSpPr>
        <p:spPr bwMode="auto">
          <a:xfrm>
            <a:off x="7167563" y="2392139"/>
            <a:ext cx="439737"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06" name="Rectangle 302"/>
          <p:cNvSpPr>
            <a:spLocks noChangeArrowheads="1"/>
          </p:cNvSpPr>
          <p:nvPr/>
        </p:nvSpPr>
        <p:spPr bwMode="auto">
          <a:xfrm>
            <a:off x="7292975" y="2408014"/>
            <a:ext cx="17621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PEP</a:t>
            </a:r>
          </a:p>
        </p:txBody>
      </p:sp>
      <p:sp>
        <p:nvSpPr>
          <p:cNvPr id="21807" name="Rectangle 303"/>
          <p:cNvSpPr>
            <a:spLocks noChangeArrowheads="1"/>
          </p:cNvSpPr>
          <p:nvPr/>
        </p:nvSpPr>
        <p:spPr bwMode="auto">
          <a:xfrm>
            <a:off x="7318375" y="2527077"/>
            <a:ext cx="14763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Role </a:t>
            </a:r>
          </a:p>
        </p:txBody>
      </p:sp>
      <p:sp>
        <p:nvSpPr>
          <p:cNvPr id="21808" name="Rectangle 304"/>
          <p:cNvSpPr>
            <a:spLocks noChangeArrowheads="1"/>
          </p:cNvSpPr>
          <p:nvPr/>
        </p:nvSpPr>
        <p:spPr bwMode="auto">
          <a:xfrm>
            <a:off x="7275513" y="2603277"/>
            <a:ext cx="2127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Mapper</a:t>
            </a:r>
          </a:p>
        </p:txBody>
      </p:sp>
      <p:sp>
        <p:nvSpPr>
          <p:cNvPr id="21809" name="Line 305"/>
          <p:cNvSpPr>
            <a:spLocks noChangeShapeType="1"/>
          </p:cNvSpPr>
          <p:nvPr/>
        </p:nvSpPr>
        <p:spPr bwMode="auto">
          <a:xfrm>
            <a:off x="7781925" y="2549302"/>
            <a:ext cx="636588"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810" name="Freeform 306"/>
          <p:cNvSpPr>
            <a:spLocks/>
          </p:cNvSpPr>
          <p:nvPr/>
        </p:nvSpPr>
        <p:spPr bwMode="auto">
          <a:xfrm>
            <a:off x="8408988" y="2506439"/>
            <a:ext cx="127000" cy="85725"/>
          </a:xfrm>
          <a:custGeom>
            <a:avLst/>
            <a:gdLst>
              <a:gd name="T0" fmla="*/ 0 w 80"/>
              <a:gd name="T1" fmla="*/ 0 h 54"/>
              <a:gd name="T2" fmla="*/ 2147483646 w 80"/>
              <a:gd name="T3" fmla="*/ 2147483646 h 54"/>
              <a:gd name="T4" fmla="*/ 0 w 80"/>
              <a:gd name="T5" fmla="*/ 2147483646 h 54"/>
              <a:gd name="T6" fmla="*/ 0 w 8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54">
                <a:moveTo>
                  <a:pt x="0" y="0"/>
                </a:moveTo>
                <a:lnTo>
                  <a:pt x="80" y="27"/>
                </a:lnTo>
                <a:lnTo>
                  <a:pt x="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11" name="Freeform 307"/>
          <p:cNvSpPr>
            <a:spLocks/>
          </p:cNvSpPr>
          <p:nvPr/>
        </p:nvSpPr>
        <p:spPr bwMode="auto">
          <a:xfrm>
            <a:off x="6484938" y="1858739"/>
            <a:ext cx="220662" cy="260350"/>
          </a:xfrm>
          <a:custGeom>
            <a:avLst/>
            <a:gdLst>
              <a:gd name="T0" fmla="*/ 0 w 139"/>
              <a:gd name="T1" fmla="*/ 0 h 164"/>
              <a:gd name="T2" fmla="*/ 0 w 139"/>
              <a:gd name="T3" fmla="*/ 2147483646 h 164"/>
              <a:gd name="T4" fmla="*/ 2147483646 w 139"/>
              <a:gd name="T5" fmla="*/ 2147483646 h 164"/>
              <a:gd name="T6" fmla="*/ 2147483646 w 139"/>
              <a:gd name="T7" fmla="*/ 2147483646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 h="164">
                <a:moveTo>
                  <a:pt x="0" y="0"/>
                </a:moveTo>
                <a:lnTo>
                  <a:pt x="0" y="77"/>
                </a:lnTo>
                <a:lnTo>
                  <a:pt x="139" y="77"/>
                </a:lnTo>
                <a:lnTo>
                  <a:pt x="139" y="164"/>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12" name="Freeform 308"/>
          <p:cNvSpPr>
            <a:spLocks/>
          </p:cNvSpPr>
          <p:nvPr/>
        </p:nvSpPr>
        <p:spPr bwMode="auto">
          <a:xfrm>
            <a:off x="6662738" y="2107977"/>
            <a:ext cx="84137" cy="128587"/>
          </a:xfrm>
          <a:custGeom>
            <a:avLst/>
            <a:gdLst>
              <a:gd name="T0" fmla="*/ 2147483646 w 53"/>
              <a:gd name="T1" fmla="*/ 0 h 81"/>
              <a:gd name="T2" fmla="*/ 2147483646 w 53"/>
              <a:gd name="T3" fmla="*/ 2147483646 h 81"/>
              <a:gd name="T4" fmla="*/ 0 w 53"/>
              <a:gd name="T5" fmla="*/ 0 h 81"/>
              <a:gd name="T6" fmla="*/ 2147483646 w 53"/>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1">
                <a:moveTo>
                  <a:pt x="53" y="0"/>
                </a:moveTo>
                <a:lnTo>
                  <a:pt x="27" y="81"/>
                </a:lnTo>
                <a:lnTo>
                  <a:pt x="0" y="0"/>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13" name="Freeform 309"/>
          <p:cNvSpPr>
            <a:spLocks/>
          </p:cNvSpPr>
          <p:nvPr/>
        </p:nvSpPr>
        <p:spPr bwMode="auto">
          <a:xfrm>
            <a:off x="6343650" y="1787302"/>
            <a:ext cx="381000" cy="47625"/>
          </a:xfrm>
          <a:custGeom>
            <a:avLst/>
            <a:gdLst>
              <a:gd name="T0" fmla="*/ 0 w 240"/>
              <a:gd name="T1" fmla="*/ 2147483646 h 30"/>
              <a:gd name="T2" fmla="*/ 2147483646 w 240"/>
              <a:gd name="T3" fmla="*/ 0 h 30"/>
              <a:gd name="T4" fmla="*/ 2147483646 w 240"/>
              <a:gd name="T5" fmla="*/ 0 h 30"/>
              <a:gd name="T6" fmla="*/ 2147483646 w 240"/>
              <a:gd name="T7" fmla="*/ 2147483646 h 30"/>
              <a:gd name="T8" fmla="*/ 0 w 240"/>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30">
                <a:moveTo>
                  <a:pt x="0" y="30"/>
                </a:moveTo>
                <a:lnTo>
                  <a:pt x="60" y="0"/>
                </a:lnTo>
                <a:lnTo>
                  <a:pt x="240" y="0"/>
                </a:lnTo>
                <a:lnTo>
                  <a:pt x="180" y="30"/>
                </a:lnTo>
                <a:lnTo>
                  <a:pt x="0" y="3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14" name="Freeform 310"/>
          <p:cNvSpPr>
            <a:spLocks/>
          </p:cNvSpPr>
          <p:nvPr/>
        </p:nvSpPr>
        <p:spPr bwMode="auto">
          <a:xfrm>
            <a:off x="6343650" y="1787302"/>
            <a:ext cx="381000" cy="47625"/>
          </a:xfrm>
          <a:custGeom>
            <a:avLst/>
            <a:gdLst>
              <a:gd name="T0" fmla="*/ 0 w 240"/>
              <a:gd name="T1" fmla="*/ 2147483646 h 30"/>
              <a:gd name="T2" fmla="*/ 2147483646 w 240"/>
              <a:gd name="T3" fmla="*/ 0 h 30"/>
              <a:gd name="T4" fmla="*/ 2147483646 w 240"/>
              <a:gd name="T5" fmla="*/ 0 h 30"/>
              <a:gd name="T6" fmla="*/ 2147483646 w 240"/>
              <a:gd name="T7" fmla="*/ 2147483646 h 30"/>
              <a:gd name="T8" fmla="*/ 0 w 240"/>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30">
                <a:moveTo>
                  <a:pt x="0" y="30"/>
                </a:moveTo>
                <a:lnTo>
                  <a:pt x="60" y="0"/>
                </a:lnTo>
                <a:lnTo>
                  <a:pt x="240" y="0"/>
                </a:lnTo>
                <a:lnTo>
                  <a:pt x="180" y="30"/>
                </a:lnTo>
                <a:lnTo>
                  <a:pt x="0" y="3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15" name="Freeform 311"/>
          <p:cNvSpPr>
            <a:spLocks/>
          </p:cNvSpPr>
          <p:nvPr/>
        </p:nvSpPr>
        <p:spPr bwMode="auto">
          <a:xfrm>
            <a:off x="6629400" y="1787302"/>
            <a:ext cx="95250" cy="71437"/>
          </a:xfrm>
          <a:custGeom>
            <a:avLst/>
            <a:gdLst>
              <a:gd name="T0" fmla="*/ 0 w 60"/>
              <a:gd name="T1" fmla="*/ 2147483646 h 45"/>
              <a:gd name="T2" fmla="*/ 2147483646 w 60"/>
              <a:gd name="T3" fmla="*/ 2147483646 h 45"/>
              <a:gd name="T4" fmla="*/ 2147483646 w 60"/>
              <a:gd name="T5" fmla="*/ 0 h 45"/>
              <a:gd name="T6" fmla="*/ 0 w 60"/>
              <a:gd name="T7" fmla="*/ 2147483646 h 45"/>
              <a:gd name="T8" fmla="*/ 0 w 60"/>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0" y="45"/>
                </a:moveTo>
                <a:lnTo>
                  <a:pt x="60" y="15"/>
                </a:lnTo>
                <a:lnTo>
                  <a:pt x="60" y="0"/>
                </a:lnTo>
                <a:lnTo>
                  <a:pt x="0" y="30"/>
                </a:lnTo>
                <a:lnTo>
                  <a:pt x="0" y="4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16" name="Freeform 312"/>
          <p:cNvSpPr>
            <a:spLocks/>
          </p:cNvSpPr>
          <p:nvPr/>
        </p:nvSpPr>
        <p:spPr bwMode="auto">
          <a:xfrm>
            <a:off x="6629400" y="1787302"/>
            <a:ext cx="95250" cy="71437"/>
          </a:xfrm>
          <a:custGeom>
            <a:avLst/>
            <a:gdLst>
              <a:gd name="T0" fmla="*/ 0 w 60"/>
              <a:gd name="T1" fmla="*/ 2147483646 h 45"/>
              <a:gd name="T2" fmla="*/ 2147483646 w 60"/>
              <a:gd name="T3" fmla="*/ 2147483646 h 45"/>
              <a:gd name="T4" fmla="*/ 2147483646 w 60"/>
              <a:gd name="T5" fmla="*/ 0 h 45"/>
              <a:gd name="T6" fmla="*/ 0 w 60"/>
              <a:gd name="T7" fmla="*/ 2147483646 h 45"/>
              <a:gd name="T8" fmla="*/ 0 w 60"/>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0" y="45"/>
                </a:moveTo>
                <a:lnTo>
                  <a:pt x="60" y="15"/>
                </a:lnTo>
                <a:lnTo>
                  <a:pt x="60" y="0"/>
                </a:lnTo>
                <a:lnTo>
                  <a:pt x="0" y="30"/>
                </a:lnTo>
                <a:lnTo>
                  <a:pt x="0" y="45"/>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17" name="Freeform 313"/>
          <p:cNvSpPr>
            <a:spLocks/>
          </p:cNvSpPr>
          <p:nvPr/>
        </p:nvSpPr>
        <p:spPr bwMode="auto">
          <a:xfrm>
            <a:off x="6443663" y="1620614"/>
            <a:ext cx="357187" cy="155575"/>
          </a:xfrm>
          <a:custGeom>
            <a:avLst/>
            <a:gdLst>
              <a:gd name="T0" fmla="*/ 0 w 225"/>
              <a:gd name="T1" fmla="*/ 2147483646 h 98"/>
              <a:gd name="T2" fmla="*/ 2147483646 w 225"/>
              <a:gd name="T3" fmla="*/ 0 h 98"/>
              <a:gd name="T4" fmla="*/ 2147483646 w 225"/>
              <a:gd name="T5" fmla="*/ 0 h 98"/>
              <a:gd name="T6" fmla="*/ 2147483646 w 225"/>
              <a:gd name="T7" fmla="*/ 2147483646 h 98"/>
              <a:gd name="T8" fmla="*/ 0 w 225"/>
              <a:gd name="T9" fmla="*/ 2147483646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98">
                <a:moveTo>
                  <a:pt x="0" y="98"/>
                </a:moveTo>
                <a:lnTo>
                  <a:pt x="49" y="0"/>
                </a:lnTo>
                <a:lnTo>
                  <a:pt x="225" y="0"/>
                </a:lnTo>
                <a:lnTo>
                  <a:pt x="176" y="98"/>
                </a:lnTo>
                <a:lnTo>
                  <a:pt x="0" y="98"/>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18" name="Freeform 314"/>
          <p:cNvSpPr>
            <a:spLocks/>
          </p:cNvSpPr>
          <p:nvPr/>
        </p:nvSpPr>
        <p:spPr bwMode="auto">
          <a:xfrm>
            <a:off x="6443663" y="1620614"/>
            <a:ext cx="357187" cy="155575"/>
          </a:xfrm>
          <a:custGeom>
            <a:avLst/>
            <a:gdLst>
              <a:gd name="T0" fmla="*/ 0 w 225"/>
              <a:gd name="T1" fmla="*/ 2147483646 h 98"/>
              <a:gd name="T2" fmla="*/ 2147483646 w 225"/>
              <a:gd name="T3" fmla="*/ 0 h 98"/>
              <a:gd name="T4" fmla="*/ 2147483646 w 225"/>
              <a:gd name="T5" fmla="*/ 0 h 98"/>
              <a:gd name="T6" fmla="*/ 2147483646 w 225"/>
              <a:gd name="T7" fmla="*/ 2147483646 h 98"/>
              <a:gd name="T8" fmla="*/ 0 w 225"/>
              <a:gd name="T9" fmla="*/ 2147483646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98">
                <a:moveTo>
                  <a:pt x="0" y="98"/>
                </a:moveTo>
                <a:lnTo>
                  <a:pt x="49" y="0"/>
                </a:lnTo>
                <a:lnTo>
                  <a:pt x="225" y="0"/>
                </a:lnTo>
                <a:lnTo>
                  <a:pt x="176" y="98"/>
                </a:lnTo>
                <a:lnTo>
                  <a:pt x="0" y="98"/>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19" name="Rectangle 315"/>
          <p:cNvSpPr>
            <a:spLocks noChangeArrowheads="1"/>
          </p:cNvSpPr>
          <p:nvPr/>
        </p:nvSpPr>
        <p:spPr bwMode="auto">
          <a:xfrm>
            <a:off x="6480175" y="1777777"/>
            <a:ext cx="44450" cy="7937"/>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20" name="Rectangle 316"/>
          <p:cNvSpPr>
            <a:spLocks noChangeArrowheads="1"/>
          </p:cNvSpPr>
          <p:nvPr/>
        </p:nvSpPr>
        <p:spPr bwMode="auto">
          <a:xfrm>
            <a:off x="6480175" y="1777777"/>
            <a:ext cx="44450" cy="793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21" name="Rectangle 317"/>
          <p:cNvSpPr>
            <a:spLocks noChangeArrowheads="1"/>
          </p:cNvSpPr>
          <p:nvPr/>
        </p:nvSpPr>
        <p:spPr bwMode="auto">
          <a:xfrm>
            <a:off x="6642100" y="1777777"/>
            <a:ext cx="44450" cy="7937"/>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22" name="Rectangle 318"/>
          <p:cNvSpPr>
            <a:spLocks noChangeArrowheads="1"/>
          </p:cNvSpPr>
          <p:nvPr/>
        </p:nvSpPr>
        <p:spPr bwMode="auto">
          <a:xfrm>
            <a:off x="6642100" y="1777777"/>
            <a:ext cx="44450" cy="793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23" name="Freeform 319"/>
          <p:cNvSpPr>
            <a:spLocks/>
          </p:cNvSpPr>
          <p:nvPr/>
        </p:nvSpPr>
        <p:spPr bwMode="auto">
          <a:xfrm>
            <a:off x="6403975" y="1796827"/>
            <a:ext cx="279400" cy="20637"/>
          </a:xfrm>
          <a:custGeom>
            <a:avLst/>
            <a:gdLst>
              <a:gd name="T0" fmla="*/ 2147483646 w 176"/>
              <a:gd name="T1" fmla="*/ 0 h 13"/>
              <a:gd name="T2" fmla="*/ 2147483646 w 176"/>
              <a:gd name="T3" fmla="*/ 0 h 13"/>
              <a:gd name="T4" fmla="*/ 2147483646 w 176"/>
              <a:gd name="T5" fmla="*/ 2147483646 h 13"/>
              <a:gd name="T6" fmla="*/ 0 w 176"/>
              <a:gd name="T7" fmla="*/ 2147483646 h 13"/>
              <a:gd name="T8" fmla="*/ 2147483646 w 176"/>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3">
                <a:moveTo>
                  <a:pt x="26" y="0"/>
                </a:moveTo>
                <a:lnTo>
                  <a:pt x="176" y="0"/>
                </a:lnTo>
                <a:lnTo>
                  <a:pt x="150" y="13"/>
                </a:lnTo>
                <a:lnTo>
                  <a:pt x="0" y="13"/>
                </a:lnTo>
                <a:lnTo>
                  <a:pt x="26"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24" name="Freeform 320"/>
          <p:cNvSpPr>
            <a:spLocks/>
          </p:cNvSpPr>
          <p:nvPr/>
        </p:nvSpPr>
        <p:spPr bwMode="auto">
          <a:xfrm>
            <a:off x="6403975" y="1796827"/>
            <a:ext cx="279400" cy="20637"/>
          </a:xfrm>
          <a:custGeom>
            <a:avLst/>
            <a:gdLst>
              <a:gd name="T0" fmla="*/ 2147483646 w 176"/>
              <a:gd name="T1" fmla="*/ 0 h 13"/>
              <a:gd name="T2" fmla="*/ 2147483646 w 176"/>
              <a:gd name="T3" fmla="*/ 0 h 13"/>
              <a:gd name="T4" fmla="*/ 2147483646 w 176"/>
              <a:gd name="T5" fmla="*/ 2147483646 h 13"/>
              <a:gd name="T6" fmla="*/ 0 w 176"/>
              <a:gd name="T7" fmla="*/ 2147483646 h 13"/>
              <a:gd name="T8" fmla="*/ 2147483646 w 176"/>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3">
                <a:moveTo>
                  <a:pt x="26" y="0"/>
                </a:moveTo>
                <a:lnTo>
                  <a:pt x="176" y="0"/>
                </a:lnTo>
                <a:lnTo>
                  <a:pt x="150" y="13"/>
                </a:lnTo>
                <a:lnTo>
                  <a:pt x="0" y="13"/>
                </a:lnTo>
                <a:lnTo>
                  <a:pt x="26" y="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25" name="Rectangle 321"/>
          <p:cNvSpPr>
            <a:spLocks noChangeArrowheads="1"/>
          </p:cNvSpPr>
          <p:nvPr/>
        </p:nvSpPr>
        <p:spPr bwMode="auto">
          <a:xfrm>
            <a:off x="6343650" y="1834927"/>
            <a:ext cx="285750" cy="23812"/>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26" name="Rectangle 322"/>
          <p:cNvSpPr>
            <a:spLocks noChangeArrowheads="1"/>
          </p:cNvSpPr>
          <p:nvPr/>
        </p:nvSpPr>
        <p:spPr bwMode="auto">
          <a:xfrm>
            <a:off x="6343650" y="1834927"/>
            <a:ext cx="285750" cy="23812"/>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pic>
        <p:nvPicPr>
          <p:cNvPr id="21827" name="Picture 3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73825" y="1807939"/>
            <a:ext cx="68263"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28" name="Picture 3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3825" y="1807939"/>
            <a:ext cx="68263"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29" name="Freeform 325"/>
          <p:cNvSpPr>
            <a:spLocks/>
          </p:cNvSpPr>
          <p:nvPr/>
        </p:nvSpPr>
        <p:spPr bwMode="auto">
          <a:xfrm>
            <a:off x="6483350" y="1823814"/>
            <a:ext cx="47625" cy="4763"/>
          </a:xfrm>
          <a:custGeom>
            <a:avLst/>
            <a:gdLst>
              <a:gd name="T0" fmla="*/ 0 w 30"/>
              <a:gd name="T1" fmla="*/ 2147483646 h 3"/>
              <a:gd name="T2" fmla="*/ 2147483646 w 30"/>
              <a:gd name="T3" fmla="*/ 0 h 3"/>
              <a:gd name="T4" fmla="*/ 2147483646 w 30"/>
              <a:gd name="T5" fmla="*/ 0 h 3"/>
              <a:gd name="T6" fmla="*/ 2147483646 w 30"/>
              <a:gd name="T7" fmla="*/ 2147483646 h 3"/>
              <a:gd name="T8" fmla="*/ 0 w 30"/>
              <a:gd name="T9" fmla="*/ 214748364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
                <a:moveTo>
                  <a:pt x="0" y="3"/>
                </a:moveTo>
                <a:lnTo>
                  <a:pt x="8" y="0"/>
                </a:lnTo>
                <a:lnTo>
                  <a:pt x="30" y="0"/>
                </a:lnTo>
                <a:lnTo>
                  <a:pt x="23" y="3"/>
                </a:lnTo>
                <a:lnTo>
                  <a:pt x="0" y="3"/>
                </a:ln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pic>
        <p:nvPicPr>
          <p:cNvPr id="21830" name="Picture 3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37300"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31" name="Picture 32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62700"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32" name="Picture 32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62700"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33" name="Picture 3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88100"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34" name="Picture 3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88100" y="1834927"/>
            <a:ext cx="428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35" name="Rectangle 331"/>
          <p:cNvSpPr>
            <a:spLocks noChangeArrowheads="1"/>
          </p:cNvSpPr>
          <p:nvPr/>
        </p:nvSpPr>
        <p:spPr bwMode="auto">
          <a:xfrm>
            <a:off x="6380163" y="1849214"/>
            <a:ext cx="4762" cy="31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36" name="Rectangle 332"/>
          <p:cNvSpPr>
            <a:spLocks noChangeArrowheads="1"/>
          </p:cNvSpPr>
          <p:nvPr/>
        </p:nvSpPr>
        <p:spPr bwMode="auto">
          <a:xfrm>
            <a:off x="6403975" y="1849214"/>
            <a:ext cx="6350" cy="31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37" name="Rectangle 333"/>
          <p:cNvSpPr>
            <a:spLocks noChangeArrowheads="1"/>
          </p:cNvSpPr>
          <p:nvPr/>
        </p:nvSpPr>
        <p:spPr bwMode="auto">
          <a:xfrm>
            <a:off x="6356350" y="1849214"/>
            <a:ext cx="6350" cy="31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38" name="Freeform 334"/>
          <p:cNvSpPr>
            <a:spLocks/>
          </p:cNvSpPr>
          <p:nvPr/>
        </p:nvSpPr>
        <p:spPr bwMode="auto">
          <a:xfrm>
            <a:off x="6694488" y="1800002"/>
            <a:ext cx="19050" cy="14287"/>
          </a:xfrm>
          <a:custGeom>
            <a:avLst/>
            <a:gdLst>
              <a:gd name="T0" fmla="*/ 0 w 12"/>
              <a:gd name="T1" fmla="*/ 2147483646 h 9"/>
              <a:gd name="T2" fmla="*/ 2147483646 w 12"/>
              <a:gd name="T3" fmla="*/ 0 h 9"/>
              <a:gd name="T4" fmla="*/ 2147483646 w 12"/>
              <a:gd name="T5" fmla="*/ 2147483646 h 9"/>
              <a:gd name="T6" fmla="*/ 0 w 12"/>
              <a:gd name="T7" fmla="*/ 2147483646 h 9"/>
              <a:gd name="T8" fmla="*/ 0 w 12"/>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9">
                <a:moveTo>
                  <a:pt x="0" y="5"/>
                </a:moveTo>
                <a:lnTo>
                  <a:pt x="12" y="0"/>
                </a:lnTo>
                <a:lnTo>
                  <a:pt x="12" y="3"/>
                </a:lnTo>
                <a:lnTo>
                  <a:pt x="0" y="9"/>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pic>
        <p:nvPicPr>
          <p:cNvPr id="21839" name="Picture 33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56363" y="1620614"/>
            <a:ext cx="323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40" name="Picture 33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56363" y="1620614"/>
            <a:ext cx="323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41" name="Freeform 337"/>
          <p:cNvSpPr>
            <a:spLocks/>
          </p:cNvSpPr>
          <p:nvPr/>
        </p:nvSpPr>
        <p:spPr bwMode="auto">
          <a:xfrm>
            <a:off x="6464300" y="1633314"/>
            <a:ext cx="303213" cy="130175"/>
          </a:xfrm>
          <a:custGeom>
            <a:avLst/>
            <a:gdLst>
              <a:gd name="T0" fmla="*/ 0 w 191"/>
              <a:gd name="T1" fmla="*/ 2147483646 h 82"/>
              <a:gd name="T2" fmla="*/ 2147483646 w 191"/>
              <a:gd name="T3" fmla="*/ 0 h 82"/>
              <a:gd name="T4" fmla="*/ 2147483646 w 191"/>
              <a:gd name="T5" fmla="*/ 0 h 82"/>
              <a:gd name="T6" fmla="*/ 2147483646 w 191"/>
              <a:gd name="T7" fmla="*/ 2147483646 h 82"/>
              <a:gd name="T8" fmla="*/ 0 w 191"/>
              <a:gd name="T9" fmla="*/ 2147483646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82">
                <a:moveTo>
                  <a:pt x="0" y="82"/>
                </a:moveTo>
                <a:lnTo>
                  <a:pt x="42" y="0"/>
                </a:lnTo>
                <a:lnTo>
                  <a:pt x="191" y="0"/>
                </a:lnTo>
                <a:lnTo>
                  <a:pt x="150" y="82"/>
                </a:lnTo>
                <a:lnTo>
                  <a:pt x="0" y="82"/>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42" name="Rectangle 338"/>
          <p:cNvSpPr>
            <a:spLocks noChangeArrowheads="1"/>
          </p:cNvSpPr>
          <p:nvPr/>
        </p:nvSpPr>
        <p:spPr bwMode="auto">
          <a:xfrm>
            <a:off x="6754813" y="1620614"/>
            <a:ext cx="9525" cy="33338"/>
          </a:xfrm>
          <a:prstGeom prst="rect">
            <a:avLst/>
          </a:prstGeom>
          <a:solidFill>
            <a:srgbClr val="FF1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43" name="Rectangle 339"/>
          <p:cNvSpPr>
            <a:spLocks noChangeArrowheads="1"/>
          </p:cNvSpPr>
          <p:nvPr/>
        </p:nvSpPr>
        <p:spPr bwMode="auto">
          <a:xfrm>
            <a:off x="6764338" y="1620614"/>
            <a:ext cx="7937" cy="33338"/>
          </a:xfrm>
          <a:prstGeom prst="rect">
            <a:avLst/>
          </a:prstGeom>
          <a:solidFill>
            <a:srgbClr val="FFD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44" name="Rectangle 340"/>
          <p:cNvSpPr>
            <a:spLocks noChangeArrowheads="1"/>
          </p:cNvSpPr>
          <p:nvPr/>
        </p:nvSpPr>
        <p:spPr bwMode="auto">
          <a:xfrm>
            <a:off x="6772275" y="1620614"/>
            <a:ext cx="7938" cy="33338"/>
          </a:xfrm>
          <a:prstGeom prst="rect">
            <a:avLst/>
          </a:prstGeom>
          <a:solidFill>
            <a:srgbClr val="F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45" name="Rectangle 341"/>
          <p:cNvSpPr>
            <a:spLocks noChangeArrowheads="1"/>
          </p:cNvSpPr>
          <p:nvPr/>
        </p:nvSpPr>
        <p:spPr bwMode="auto">
          <a:xfrm>
            <a:off x="6780213" y="1620614"/>
            <a:ext cx="9525" cy="33338"/>
          </a:xfrm>
          <a:prstGeom prst="rect">
            <a:avLst/>
          </a:prstGeom>
          <a:solidFill>
            <a:srgbClr val="FF6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46" name="Rectangle 342"/>
          <p:cNvSpPr>
            <a:spLocks noChangeArrowheads="1"/>
          </p:cNvSpPr>
          <p:nvPr/>
        </p:nvSpPr>
        <p:spPr bwMode="auto">
          <a:xfrm>
            <a:off x="6789738" y="1620614"/>
            <a:ext cx="7937" cy="33338"/>
          </a:xfrm>
          <a:prstGeom prst="rect">
            <a:avLst/>
          </a:prstGeom>
          <a:solidFill>
            <a:srgbClr val="FF2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47" name="Freeform 343"/>
          <p:cNvSpPr>
            <a:spLocks/>
          </p:cNvSpPr>
          <p:nvPr/>
        </p:nvSpPr>
        <p:spPr bwMode="auto">
          <a:xfrm>
            <a:off x="6343650" y="1620614"/>
            <a:ext cx="457200" cy="238125"/>
          </a:xfrm>
          <a:custGeom>
            <a:avLst/>
            <a:gdLst>
              <a:gd name="T0" fmla="*/ 0 w 288"/>
              <a:gd name="T1" fmla="*/ 2147483646 h 150"/>
              <a:gd name="T2" fmla="*/ 0 w 288"/>
              <a:gd name="T3" fmla="*/ 2147483646 h 150"/>
              <a:gd name="T4" fmla="*/ 2147483646 w 288"/>
              <a:gd name="T5" fmla="*/ 2147483646 h 150"/>
              <a:gd name="T6" fmla="*/ 2147483646 w 288"/>
              <a:gd name="T7" fmla="*/ 2147483646 h 150"/>
              <a:gd name="T8" fmla="*/ 2147483646 w 288"/>
              <a:gd name="T9" fmla="*/ 2147483646 h 150"/>
              <a:gd name="T10" fmla="*/ 2147483646 w 288"/>
              <a:gd name="T11" fmla="*/ 2147483646 h 150"/>
              <a:gd name="T12" fmla="*/ 2147483646 w 288"/>
              <a:gd name="T13" fmla="*/ 0 h 150"/>
              <a:gd name="T14" fmla="*/ 2147483646 w 288"/>
              <a:gd name="T15" fmla="*/ 0 h 150"/>
              <a:gd name="T16" fmla="*/ 2147483646 w 288"/>
              <a:gd name="T17" fmla="*/ 2147483646 h 150"/>
              <a:gd name="T18" fmla="*/ 2147483646 w 288"/>
              <a:gd name="T19" fmla="*/ 2147483646 h 150"/>
              <a:gd name="T20" fmla="*/ 2147483646 w 288"/>
              <a:gd name="T21" fmla="*/ 2147483646 h 150"/>
              <a:gd name="T22" fmla="*/ 2147483646 w 288"/>
              <a:gd name="T23" fmla="*/ 2147483646 h 150"/>
              <a:gd name="T24" fmla="*/ 2147483646 w 288"/>
              <a:gd name="T25" fmla="*/ 2147483646 h 150"/>
              <a:gd name="T26" fmla="*/ 2147483646 w 288"/>
              <a:gd name="T27" fmla="*/ 2147483646 h 150"/>
              <a:gd name="T28" fmla="*/ 0 w 288"/>
              <a:gd name="T29" fmla="*/ 2147483646 h 1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 h="150">
                <a:moveTo>
                  <a:pt x="0" y="150"/>
                </a:moveTo>
                <a:lnTo>
                  <a:pt x="0" y="135"/>
                </a:lnTo>
                <a:lnTo>
                  <a:pt x="59" y="105"/>
                </a:lnTo>
                <a:lnTo>
                  <a:pt x="86" y="105"/>
                </a:lnTo>
                <a:lnTo>
                  <a:pt x="86" y="98"/>
                </a:lnTo>
                <a:lnTo>
                  <a:pt x="63" y="98"/>
                </a:lnTo>
                <a:lnTo>
                  <a:pt x="112" y="0"/>
                </a:lnTo>
                <a:lnTo>
                  <a:pt x="288" y="0"/>
                </a:lnTo>
                <a:lnTo>
                  <a:pt x="239" y="98"/>
                </a:lnTo>
                <a:lnTo>
                  <a:pt x="217" y="98"/>
                </a:lnTo>
                <a:lnTo>
                  <a:pt x="217" y="105"/>
                </a:lnTo>
                <a:lnTo>
                  <a:pt x="239" y="105"/>
                </a:lnTo>
                <a:lnTo>
                  <a:pt x="239" y="120"/>
                </a:lnTo>
                <a:lnTo>
                  <a:pt x="179" y="150"/>
                </a:lnTo>
                <a:lnTo>
                  <a:pt x="0" y="15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48" name="Freeform 344"/>
          <p:cNvSpPr>
            <a:spLocks/>
          </p:cNvSpPr>
          <p:nvPr/>
        </p:nvSpPr>
        <p:spPr bwMode="auto">
          <a:xfrm>
            <a:off x="6343650" y="1822227"/>
            <a:ext cx="109538" cy="74612"/>
          </a:xfrm>
          <a:custGeom>
            <a:avLst/>
            <a:gdLst>
              <a:gd name="T0" fmla="*/ 2147483646 w 69"/>
              <a:gd name="T1" fmla="*/ 2147483646 h 47"/>
              <a:gd name="T2" fmla="*/ 0 w 69"/>
              <a:gd name="T3" fmla="*/ 2147483646 h 47"/>
              <a:gd name="T4" fmla="*/ 2147483646 w 69"/>
              <a:gd name="T5" fmla="*/ 0 h 47"/>
              <a:gd name="T6" fmla="*/ 2147483646 w 6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47">
                <a:moveTo>
                  <a:pt x="69" y="47"/>
                </a:moveTo>
                <a:lnTo>
                  <a:pt x="0" y="23"/>
                </a:lnTo>
                <a:lnTo>
                  <a:pt x="69" y="0"/>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49" name="Rectangle 345"/>
          <p:cNvSpPr>
            <a:spLocks noChangeArrowheads="1"/>
          </p:cNvSpPr>
          <p:nvPr/>
        </p:nvSpPr>
        <p:spPr bwMode="auto">
          <a:xfrm>
            <a:off x="6208713" y="1876202"/>
            <a:ext cx="5492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            USER</a:t>
            </a:r>
          </a:p>
        </p:txBody>
      </p:sp>
      <p:sp>
        <p:nvSpPr>
          <p:cNvPr id="21850" name="Line 346"/>
          <p:cNvSpPr>
            <a:spLocks noChangeShapeType="1"/>
          </p:cNvSpPr>
          <p:nvPr/>
        </p:nvSpPr>
        <p:spPr bwMode="auto">
          <a:xfrm>
            <a:off x="7386638" y="2808064"/>
            <a:ext cx="1587" cy="720725"/>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851" name="Freeform 347"/>
          <p:cNvSpPr>
            <a:spLocks/>
          </p:cNvSpPr>
          <p:nvPr/>
        </p:nvSpPr>
        <p:spPr bwMode="auto">
          <a:xfrm>
            <a:off x="7350125" y="2706464"/>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52" name="Freeform 348"/>
          <p:cNvSpPr>
            <a:spLocks/>
          </p:cNvSpPr>
          <p:nvPr/>
        </p:nvSpPr>
        <p:spPr bwMode="auto">
          <a:xfrm>
            <a:off x="7350125" y="3519264"/>
            <a:ext cx="74613" cy="111125"/>
          </a:xfrm>
          <a:custGeom>
            <a:avLst/>
            <a:gdLst>
              <a:gd name="T0" fmla="*/ 2147483646 w 47"/>
              <a:gd name="T1" fmla="*/ 0 h 70"/>
              <a:gd name="T2" fmla="*/ 2147483646 w 47"/>
              <a:gd name="T3" fmla="*/ 2147483646 h 70"/>
              <a:gd name="T4" fmla="*/ 0 w 47"/>
              <a:gd name="T5" fmla="*/ 0 h 70"/>
              <a:gd name="T6" fmla="*/ 2147483646 w 47"/>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47" y="0"/>
                </a:moveTo>
                <a:lnTo>
                  <a:pt x="23" y="70"/>
                </a:lnTo>
                <a:lnTo>
                  <a:pt x="0" y="0"/>
                </a:lnTo>
                <a:lnTo>
                  <a:pt x="47"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53" name="Freeform 349"/>
          <p:cNvSpPr>
            <a:spLocks/>
          </p:cNvSpPr>
          <p:nvPr/>
        </p:nvSpPr>
        <p:spPr bwMode="auto">
          <a:xfrm>
            <a:off x="7475538" y="2808064"/>
            <a:ext cx="234950" cy="539750"/>
          </a:xfrm>
          <a:custGeom>
            <a:avLst/>
            <a:gdLst>
              <a:gd name="T0" fmla="*/ 2147483646 w 148"/>
              <a:gd name="T1" fmla="*/ 2147483646 h 340"/>
              <a:gd name="T2" fmla="*/ 0 w 148"/>
              <a:gd name="T3" fmla="*/ 2147483646 h 340"/>
              <a:gd name="T4" fmla="*/ 0 w 148"/>
              <a:gd name="T5" fmla="*/ 0 h 340"/>
              <a:gd name="T6" fmla="*/ 0 60000 65536"/>
              <a:gd name="T7" fmla="*/ 0 60000 65536"/>
              <a:gd name="T8" fmla="*/ 0 60000 65536"/>
            </a:gdLst>
            <a:ahLst/>
            <a:cxnLst>
              <a:cxn ang="T6">
                <a:pos x="T0" y="T1"/>
              </a:cxn>
              <a:cxn ang="T7">
                <a:pos x="T2" y="T3"/>
              </a:cxn>
              <a:cxn ang="T8">
                <a:pos x="T4" y="T5"/>
              </a:cxn>
            </a:cxnLst>
            <a:rect l="0" t="0" r="r" b="b"/>
            <a:pathLst>
              <a:path w="148" h="340">
                <a:moveTo>
                  <a:pt x="148" y="340"/>
                </a:moveTo>
                <a:lnTo>
                  <a:pt x="0" y="340"/>
                </a:lnTo>
                <a:lnTo>
                  <a:pt x="0" y="0"/>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854" name="Freeform 350"/>
          <p:cNvSpPr>
            <a:spLocks/>
          </p:cNvSpPr>
          <p:nvPr/>
        </p:nvSpPr>
        <p:spPr bwMode="auto">
          <a:xfrm>
            <a:off x="7439025" y="2706464"/>
            <a:ext cx="73025" cy="111125"/>
          </a:xfrm>
          <a:custGeom>
            <a:avLst/>
            <a:gdLst>
              <a:gd name="T0" fmla="*/ 0 w 46"/>
              <a:gd name="T1" fmla="*/ 2147483646 h 70"/>
              <a:gd name="T2" fmla="*/ 2147483646 w 46"/>
              <a:gd name="T3" fmla="*/ 0 h 70"/>
              <a:gd name="T4" fmla="*/ 2147483646 w 46"/>
              <a:gd name="T5" fmla="*/ 2147483646 h 70"/>
              <a:gd name="T6" fmla="*/ 0 w 46"/>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55" name="Rectangle 351"/>
          <p:cNvSpPr>
            <a:spLocks noChangeArrowheads="1"/>
          </p:cNvSpPr>
          <p:nvPr/>
        </p:nvSpPr>
        <p:spPr bwMode="auto">
          <a:xfrm>
            <a:off x="8323263" y="2395314"/>
            <a:ext cx="614362" cy="438150"/>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56" name="Rectangle 352"/>
          <p:cNvSpPr>
            <a:spLocks noChangeArrowheads="1"/>
          </p:cNvSpPr>
          <p:nvPr/>
        </p:nvSpPr>
        <p:spPr bwMode="auto">
          <a:xfrm>
            <a:off x="8258175" y="2330227"/>
            <a:ext cx="615950" cy="4397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57" name="Rectangle 353"/>
          <p:cNvSpPr>
            <a:spLocks noChangeArrowheads="1"/>
          </p:cNvSpPr>
          <p:nvPr/>
        </p:nvSpPr>
        <p:spPr bwMode="auto">
          <a:xfrm>
            <a:off x="8393113" y="2433414"/>
            <a:ext cx="3397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WebApp</a:t>
            </a:r>
          </a:p>
        </p:txBody>
      </p:sp>
      <p:sp>
        <p:nvSpPr>
          <p:cNvPr id="21858" name="Rectangle 354"/>
          <p:cNvSpPr>
            <a:spLocks noChangeArrowheads="1"/>
          </p:cNvSpPr>
          <p:nvPr/>
        </p:nvSpPr>
        <p:spPr bwMode="auto">
          <a:xfrm>
            <a:off x="8477250" y="2544539"/>
            <a:ext cx="17145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XYZ</a:t>
            </a:r>
          </a:p>
        </p:txBody>
      </p:sp>
      <p:sp>
        <p:nvSpPr>
          <p:cNvPr id="21859" name="Rectangle 355"/>
          <p:cNvSpPr>
            <a:spLocks noChangeArrowheads="1"/>
          </p:cNvSpPr>
          <p:nvPr/>
        </p:nvSpPr>
        <p:spPr bwMode="auto">
          <a:xfrm>
            <a:off x="6324600" y="1536477"/>
            <a:ext cx="2740025" cy="4268787"/>
          </a:xfrm>
          <a:prstGeom prst="rect">
            <a:avLst/>
          </a:prstGeom>
          <a:noFill/>
          <a:ln w="238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60" name="Rectangle 356"/>
          <p:cNvSpPr>
            <a:spLocks noChangeArrowheads="1"/>
          </p:cNvSpPr>
          <p:nvPr/>
        </p:nvSpPr>
        <p:spPr bwMode="auto">
          <a:xfrm>
            <a:off x="7723188" y="4586064"/>
            <a:ext cx="438150"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61" name="Rectangle 357"/>
          <p:cNvSpPr>
            <a:spLocks noChangeArrowheads="1"/>
          </p:cNvSpPr>
          <p:nvPr/>
        </p:nvSpPr>
        <p:spPr bwMode="auto">
          <a:xfrm>
            <a:off x="7658100" y="4520977"/>
            <a:ext cx="439738"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62" name="Rectangle 358"/>
          <p:cNvSpPr>
            <a:spLocks noChangeArrowheads="1"/>
          </p:cNvSpPr>
          <p:nvPr/>
        </p:nvSpPr>
        <p:spPr bwMode="auto">
          <a:xfrm>
            <a:off x="7804150" y="4538439"/>
            <a:ext cx="1428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1863" name="Rectangle 359"/>
          <p:cNvSpPr>
            <a:spLocks noChangeArrowheads="1"/>
          </p:cNvSpPr>
          <p:nvPr/>
        </p:nvSpPr>
        <p:spPr bwMode="auto">
          <a:xfrm>
            <a:off x="7753350" y="4649564"/>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sp>
        <p:nvSpPr>
          <p:cNvPr id="21864" name="Rectangle 360"/>
          <p:cNvSpPr>
            <a:spLocks noChangeArrowheads="1"/>
          </p:cNvSpPr>
          <p:nvPr/>
        </p:nvSpPr>
        <p:spPr bwMode="auto">
          <a:xfrm>
            <a:off x="7753350" y="4735289"/>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1865" name="Line 361"/>
          <p:cNvSpPr>
            <a:spLocks noChangeShapeType="1"/>
          </p:cNvSpPr>
          <p:nvPr/>
        </p:nvSpPr>
        <p:spPr bwMode="auto">
          <a:xfrm flipV="1">
            <a:off x="7877175" y="4936902"/>
            <a:ext cx="1588" cy="115887"/>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866" name="Freeform 362"/>
          <p:cNvSpPr>
            <a:spLocks/>
          </p:cNvSpPr>
          <p:nvPr/>
        </p:nvSpPr>
        <p:spPr bwMode="auto">
          <a:xfrm>
            <a:off x="7840663" y="4835302"/>
            <a:ext cx="73025" cy="111125"/>
          </a:xfrm>
          <a:custGeom>
            <a:avLst/>
            <a:gdLst>
              <a:gd name="T0" fmla="*/ 0 w 46"/>
              <a:gd name="T1" fmla="*/ 2147483646 h 70"/>
              <a:gd name="T2" fmla="*/ 2147483646 w 46"/>
              <a:gd name="T3" fmla="*/ 0 h 70"/>
              <a:gd name="T4" fmla="*/ 2147483646 w 46"/>
              <a:gd name="T5" fmla="*/ 2147483646 h 70"/>
              <a:gd name="T6" fmla="*/ 0 w 46"/>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867" name="Rectangle 363"/>
          <p:cNvSpPr>
            <a:spLocks noChangeArrowheads="1"/>
          </p:cNvSpPr>
          <p:nvPr/>
        </p:nvSpPr>
        <p:spPr bwMode="auto">
          <a:xfrm>
            <a:off x="8337550" y="3631977"/>
            <a:ext cx="615950" cy="439737"/>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68" name="Rectangle 364"/>
          <p:cNvSpPr>
            <a:spLocks noChangeArrowheads="1"/>
          </p:cNvSpPr>
          <p:nvPr/>
        </p:nvSpPr>
        <p:spPr bwMode="auto">
          <a:xfrm>
            <a:off x="8272463" y="3568477"/>
            <a:ext cx="615950" cy="4381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69" name="Rectangle 365"/>
          <p:cNvSpPr>
            <a:spLocks noChangeArrowheads="1"/>
          </p:cNvSpPr>
          <p:nvPr/>
        </p:nvSpPr>
        <p:spPr bwMode="auto">
          <a:xfrm>
            <a:off x="8486775" y="3673252"/>
            <a:ext cx="17621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PAP</a:t>
            </a:r>
          </a:p>
        </p:txBody>
      </p:sp>
      <p:sp>
        <p:nvSpPr>
          <p:cNvPr id="21870" name="Rectangle 366"/>
          <p:cNvSpPr>
            <a:spLocks noChangeArrowheads="1"/>
          </p:cNvSpPr>
          <p:nvPr/>
        </p:nvSpPr>
        <p:spPr bwMode="auto">
          <a:xfrm>
            <a:off x="8383588" y="3784377"/>
            <a:ext cx="376237"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‘’Kephas’’</a:t>
            </a:r>
          </a:p>
        </p:txBody>
      </p:sp>
      <p:sp>
        <p:nvSpPr>
          <p:cNvPr id="21871" name="Rectangle 367"/>
          <p:cNvSpPr>
            <a:spLocks noChangeArrowheads="1"/>
          </p:cNvSpPr>
          <p:nvPr/>
        </p:nvSpPr>
        <p:spPr bwMode="auto">
          <a:xfrm>
            <a:off x="7702550" y="3177952"/>
            <a:ext cx="7938" cy="341312"/>
          </a:xfrm>
          <a:prstGeom prst="rect">
            <a:avLst/>
          </a:prstGeom>
          <a:solidFill>
            <a:srgbClr val="A8F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2" name="Rectangle 368"/>
          <p:cNvSpPr>
            <a:spLocks noChangeArrowheads="1"/>
          </p:cNvSpPr>
          <p:nvPr/>
        </p:nvSpPr>
        <p:spPr bwMode="auto">
          <a:xfrm>
            <a:off x="7710488" y="3177952"/>
            <a:ext cx="7937" cy="341312"/>
          </a:xfrm>
          <a:prstGeom prst="rect">
            <a:avLst/>
          </a:prstGeom>
          <a:solidFill>
            <a:srgbClr val="A4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3" name="Rectangle 369"/>
          <p:cNvSpPr>
            <a:spLocks noChangeArrowheads="1"/>
          </p:cNvSpPr>
          <p:nvPr/>
        </p:nvSpPr>
        <p:spPr bwMode="auto">
          <a:xfrm>
            <a:off x="7718425" y="3177952"/>
            <a:ext cx="9525" cy="341312"/>
          </a:xfrm>
          <a:prstGeom prst="rect">
            <a:avLst/>
          </a:prstGeom>
          <a:solidFill>
            <a:srgbClr val="A0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4" name="Rectangle 370"/>
          <p:cNvSpPr>
            <a:spLocks noChangeArrowheads="1"/>
          </p:cNvSpPr>
          <p:nvPr/>
        </p:nvSpPr>
        <p:spPr bwMode="auto">
          <a:xfrm>
            <a:off x="7727950" y="3177952"/>
            <a:ext cx="7938" cy="341312"/>
          </a:xfrm>
          <a:prstGeom prst="rect">
            <a:avLst/>
          </a:prstGeom>
          <a:solidFill>
            <a:srgbClr val="9CFA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5" name="Rectangle 371"/>
          <p:cNvSpPr>
            <a:spLocks noChangeArrowheads="1"/>
          </p:cNvSpPr>
          <p:nvPr/>
        </p:nvSpPr>
        <p:spPr bwMode="auto">
          <a:xfrm>
            <a:off x="7735888" y="3177952"/>
            <a:ext cx="7937" cy="341312"/>
          </a:xfrm>
          <a:prstGeom prst="rect">
            <a:avLst/>
          </a:prstGeom>
          <a:solidFill>
            <a:srgbClr val="98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6" name="Rectangle 372"/>
          <p:cNvSpPr>
            <a:spLocks noChangeArrowheads="1"/>
          </p:cNvSpPr>
          <p:nvPr/>
        </p:nvSpPr>
        <p:spPr bwMode="auto">
          <a:xfrm>
            <a:off x="7743825" y="3177952"/>
            <a:ext cx="9525" cy="341312"/>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7" name="Rectangle 373"/>
          <p:cNvSpPr>
            <a:spLocks noChangeArrowheads="1"/>
          </p:cNvSpPr>
          <p:nvPr/>
        </p:nvSpPr>
        <p:spPr bwMode="auto">
          <a:xfrm>
            <a:off x="7753350" y="3177952"/>
            <a:ext cx="7938" cy="341312"/>
          </a:xfrm>
          <a:prstGeom prst="rect">
            <a:avLst/>
          </a:prstGeom>
          <a:solidFill>
            <a:srgbClr val="8F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8" name="Rectangle 374"/>
          <p:cNvSpPr>
            <a:spLocks noChangeArrowheads="1"/>
          </p:cNvSpPr>
          <p:nvPr/>
        </p:nvSpPr>
        <p:spPr bwMode="auto">
          <a:xfrm>
            <a:off x="7761288" y="3177952"/>
            <a:ext cx="7937" cy="341312"/>
          </a:xfrm>
          <a:prstGeom prst="rect">
            <a:avLst/>
          </a:prstGeom>
          <a:solidFill>
            <a:srgbClr val="8C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79" name="Rectangle 375"/>
          <p:cNvSpPr>
            <a:spLocks noChangeArrowheads="1"/>
          </p:cNvSpPr>
          <p:nvPr/>
        </p:nvSpPr>
        <p:spPr bwMode="auto">
          <a:xfrm>
            <a:off x="7769225" y="3177952"/>
            <a:ext cx="9525" cy="341312"/>
          </a:xfrm>
          <a:prstGeom prst="rect">
            <a:avLst/>
          </a:prstGeom>
          <a:solidFill>
            <a:srgbClr val="88F1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0" name="Rectangle 376"/>
          <p:cNvSpPr>
            <a:spLocks noChangeArrowheads="1"/>
          </p:cNvSpPr>
          <p:nvPr/>
        </p:nvSpPr>
        <p:spPr bwMode="auto">
          <a:xfrm>
            <a:off x="7778750" y="3177952"/>
            <a:ext cx="7938" cy="341312"/>
          </a:xfrm>
          <a:prstGeom prst="rect">
            <a:avLst/>
          </a:prstGeom>
          <a:solidFill>
            <a:srgbClr val="83F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1" name="Rectangle 377"/>
          <p:cNvSpPr>
            <a:spLocks noChangeArrowheads="1"/>
          </p:cNvSpPr>
          <p:nvPr/>
        </p:nvSpPr>
        <p:spPr bwMode="auto">
          <a:xfrm>
            <a:off x="7786688" y="3177952"/>
            <a:ext cx="9525" cy="341312"/>
          </a:xfrm>
          <a:prstGeom prst="rect">
            <a:avLst/>
          </a:prstGeom>
          <a:solidFill>
            <a:srgbClr val="7FEE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2" name="Rectangle 378"/>
          <p:cNvSpPr>
            <a:spLocks noChangeArrowheads="1"/>
          </p:cNvSpPr>
          <p:nvPr/>
        </p:nvSpPr>
        <p:spPr bwMode="auto">
          <a:xfrm>
            <a:off x="7796213" y="3177952"/>
            <a:ext cx="7937" cy="341312"/>
          </a:xfrm>
          <a:prstGeom prst="rect">
            <a:avLst/>
          </a:prstGeom>
          <a:solidFill>
            <a:srgbClr val="7BEC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3" name="Rectangle 379"/>
          <p:cNvSpPr>
            <a:spLocks noChangeArrowheads="1"/>
          </p:cNvSpPr>
          <p:nvPr/>
        </p:nvSpPr>
        <p:spPr bwMode="auto">
          <a:xfrm>
            <a:off x="7804150" y="3177952"/>
            <a:ext cx="7938" cy="341312"/>
          </a:xfrm>
          <a:prstGeom prst="rect">
            <a:avLst/>
          </a:prstGeom>
          <a:solidFill>
            <a:srgbClr val="77EB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4" name="Rectangle 380"/>
          <p:cNvSpPr>
            <a:spLocks noChangeArrowheads="1"/>
          </p:cNvSpPr>
          <p:nvPr/>
        </p:nvSpPr>
        <p:spPr bwMode="auto">
          <a:xfrm>
            <a:off x="7812088" y="3177952"/>
            <a:ext cx="9525" cy="341312"/>
          </a:xfrm>
          <a:prstGeom prst="rect">
            <a:avLst/>
          </a:prstGeom>
          <a:solidFill>
            <a:srgbClr val="73E9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5" name="Rectangle 381"/>
          <p:cNvSpPr>
            <a:spLocks noChangeArrowheads="1"/>
          </p:cNvSpPr>
          <p:nvPr/>
        </p:nvSpPr>
        <p:spPr bwMode="auto">
          <a:xfrm>
            <a:off x="7821613" y="3177952"/>
            <a:ext cx="7937" cy="341312"/>
          </a:xfrm>
          <a:prstGeom prst="rect">
            <a:avLst/>
          </a:prstGeom>
          <a:solidFill>
            <a:srgbClr val="6FE7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6" name="Rectangle 382"/>
          <p:cNvSpPr>
            <a:spLocks noChangeArrowheads="1"/>
          </p:cNvSpPr>
          <p:nvPr/>
        </p:nvSpPr>
        <p:spPr bwMode="auto">
          <a:xfrm>
            <a:off x="7829550" y="3177952"/>
            <a:ext cx="7938" cy="341312"/>
          </a:xfrm>
          <a:prstGeom prst="rect">
            <a:avLst/>
          </a:prstGeom>
          <a:solidFill>
            <a:srgbClr val="6AE6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7" name="Rectangle 383"/>
          <p:cNvSpPr>
            <a:spLocks noChangeArrowheads="1"/>
          </p:cNvSpPr>
          <p:nvPr/>
        </p:nvSpPr>
        <p:spPr bwMode="auto">
          <a:xfrm>
            <a:off x="7837488" y="3177952"/>
            <a:ext cx="9525" cy="341312"/>
          </a:xfrm>
          <a:prstGeom prst="rect">
            <a:avLst/>
          </a:prstGeom>
          <a:solidFill>
            <a:srgbClr val="66E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8" name="Rectangle 384"/>
          <p:cNvSpPr>
            <a:spLocks noChangeArrowheads="1"/>
          </p:cNvSpPr>
          <p:nvPr/>
        </p:nvSpPr>
        <p:spPr bwMode="auto">
          <a:xfrm>
            <a:off x="7847013" y="3177952"/>
            <a:ext cx="7937" cy="341312"/>
          </a:xfrm>
          <a:prstGeom prst="rect">
            <a:avLst/>
          </a:prstGeom>
          <a:solidFill>
            <a:srgbClr val="62E2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89" name="Rectangle 385"/>
          <p:cNvSpPr>
            <a:spLocks noChangeArrowheads="1"/>
          </p:cNvSpPr>
          <p:nvPr/>
        </p:nvSpPr>
        <p:spPr bwMode="auto">
          <a:xfrm>
            <a:off x="7854950" y="3177952"/>
            <a:ext cx="9525" cy="341312"/>
          </a:xfrm>
          <a:prstGeom prst="rect">
            <a:avLst/>
          </a:prstGeom>
          <a:solidFill>
            <a:srgbClr val="5F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0" name="Rectangle 386"/>
          <p:cNvSpPr>
            <a:spLocks noChangeArrowheads="1"/>
          </p:cNvSpPr>
          <p:nvPr/>
        </p:nvSpPr>
        <p:spPr bwMode="auto">
          <a:xfrm>
            <a:off x="7864475" y="3177952"/>
            <a:ext cx="7938" cy="341312"/>
          </a:xfrm>
          <a:prstGeom prst="rect">
            <a:avLst/>
          </a:prstGeom>
          <a:solidFill>
            <a:srgbClr val="5A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1" name="Rectangle 387"/>
          <p:cNvSpPr>
            <a:spLocks noChangeArrowheads="1"/>
          </p:cNvSpPr>
          <p:nvPr/>
        </p:nvSpPr>
        <p:spPr bwMode="auto">
          <a:xfrm>
            <a:off x="7872413" y="3177952"/>
            <a:ext cx="7937" cy="341312"/>
          </a:xfrm>
          <a:prstGeom prst="rect">
            <a:avLst/>
          </a:prstGeom>
          <a:solidFill>
            <a:srgbClr val="56DD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2" name="Rectangle 388"/>
          <p:cNvSpPr>
            <a:spLocks noChangeArrowheads="1"/>
          </p:cNvSpPr>
          <p:nvPr/>
        </p:nvSpPr>
        <p:spPr bwMode="auto">
          <a:xfrm>
            <a:off x="7880350" y="3177952"/>
            <a:ext cx="9525" cy="341312"/>
          </a:xfrm>
          <a:prstGeom prst="rect">
            <a:avLst/>
          </a:prstGeom>
          <a:solidFill>
            <a:srgbClr val="52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3" name="Rectangle 389"/>
          <p:cNvSpPr>
            <a:spLocks noChangeArrowheads="1"/>
          </p:cNvSpPr>
          <p:nvPr/>
        </p:nvSpPr>
        <p:spPr bwMode="auto">
          <a:xfrm>
            <a:off x="7889875" y="3177952"/>
            <a:ext cx="7938" cy="341312"/>
          </a:xfrm>
          <a:prstGeom prst="rect">
            <a:avLst/>
          </a:prstGeom>
          <a:solidFill>
            <a:srgbClr val="4EDA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4" name="Rectangle 390"/>
          <p:cNvSpPr>
            <a:spLocks noChangeArrowheads="1"/>
          </p:cNvSpPr>
          <p:nvPr/>
        </p:nvSpPr>
        <p:spPr bwMode="auto">
          <a:xfrm>
            <a:off x="7897813" y="3177952"/>
            <a:ext cx="7937" cy="341312"/>
          </a:xfrm>
          <a:prstGeom prst="rect">
            <a:avLst/>
          </a:prstGeom>
          <a:solidFill>
            <a:srgbClr val="4A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5" name="Rectangle 391"/>
          <p:cNvSpPr>
            <a:spLocks noChangeArrowheads="1"/>
          </p:cNvSpPr>
          <p:nvPr/>
        </p:nvSpPr>
        <p:spPr bwMode="auto">
          <a:xfrm>
            <a:off x="7905750" y="3177952"/>
            <a:ext cx="9525" cy="341312"/>
          </a:xfrm>
          <a:prstGeom prst="rect">
            <a:avLst/>
          </a:prstGeom>
          <a:solidFill>
            <a:srgbClr val="46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6" name="Rectangle 392"/>
          <p:cNvSpPr>
            <a:spLocks noChangeArrowheads="1"/>
          </p:cNvSpPr>
          <p:nvPr/>
        </p:nvSpPr>
        <p:spPr bwMode="auto">
          <a:xfrm>
            <a:off x="7915275" y="3177952"/>
            <a:ext cx="7938" cy="341312"/>
          </a:xfrm>
          <a:prstGeom prst="rect">
            <a:avLst/>
          </a:prstGeom>
          <a:solidFill>
            <a:srgbClr val="41D4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7" name="Rectangle 393"/>
          <p:cNvSpPr>
            <a:spLocks noChangeArrowheads="1"/>
          </p:cNvSpPr>
          <p:nvPr/>
        </p:nvSpPr>
        <p:spPr bwMode="auto">
          <a:xfrm>
            <a:off x="7923213" y="3177952"/>
            <a:ext cx="9525" cy="341312"/>
          </a:xfrm>
          <a:prstGeom prst="rect">
            <a:avLst/>
          </a:prstGeom>
          <a:solidFill>
            <a:srgbClr val="3DD2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8" name="Rectangle 394"/>
          <p:cNvSpPr>
            <a:spLocks noChangeArrowheads="1"/>
          </p:cNvSpPr>
          <p:nvPr/>
        </p:nvSpPr>
        <p:spPr bwMode="auto">
          <a:xfrm>
            <a:off x="7932738" y="3177952"/>
            <a:ext cx="7937" cy="341312"/>
          </a:xfrm>
          <a:prstGeom prst="rect">
            <a:avLst/>
          </a:prstGeom>
          <a:solidFill>
            <a:srgbClr val="39D1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899" name="Rectangle 395"/>
          <p:cNvSpPr>
            <a:spLocks noChangeArrowheads="1"/>
          </p:cNvSpPr>
          <p:nvPr/>
        </p:nvSpPr>
        <p:spPr bwMode="auto">
          <a:xfrm>
            <a:off x="7940675" y="3177952"/>
            <a:ext cx="7938" cy="341312"/>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0" name="Rectangle 396"/>
          <p:cNvSpPr>
            <a:spLocks noChangeArrowheads="1"/>
          </p:cNvSpPr>
          <p:nvPr/>
        </p:nvSpPr>
        <p:spPr bwMode="auto">
          <a:xfrm>
            <a:off x="7948613" y="3177952"/>
            <a:ext cx="9525" cy="341312"/>
          </a:xfrm>
          <a:prstGeom prst="rect">
            <a:avLst/>
          </a:prstGeom>
          <a:solidFill>
            <a:srgbClr val="31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1" name="Rectangle 397"/>
          <p:cNvSpPr>
            <a:spLocks noChangeArrowheads="1"/>
          </p:cNvSpPr>
          <p:nvPr/>
        </p:nvSpPr>
        <p:spPr bwMode="auto">
          <a:xfrm>
            <a:off x="7958138" y="3177952"/>
            <a:ext cx="7937" cy="341312"/>
          </a:xfrm>
          <a:prstGeom prst="rect">
            <a:avLst/>
          </a:prstGeom>
          <a:solidFill>
            <a:srgbClr val="2D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2" name="Rectangle 398"/>
          <p:cNvSpPr>
            <a:spLocks noChangeArrowheads="1"/>
          </p:cNvSpPr>
          <p:nvPr/>
        </p:nvSpPr>
        <p:spPr bwMode="auto">
          <a:xfrm>
            <a:off x="7966075" y="3177952"/>
            <a:ext cx="7938" cy="341312"/>
          </a:xfrm>
          <a:prstGeom prst="rect">
            <a:avLst/>
          </a:prstGeom>
          <a:solidFill>
            <a:srgbClr val="29C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3" name="Rectangle 399"/>
          <p:cNvSpPr>
            <a:spLocks noChangeArrowheads="1"/>
          </p:cNvSpPr>
          <p:nvPr/>
        </p:nvSpPr>
        <p:spPr bwMode="auto">
          <a:xfrm>
            <a:off x="7974013" y="3177952"/>
            <a:ext cx="9525" cy="341312"/>
          </a:xfrm>
          <a:prstGeom prst="rect">
            <a:avLst/>
          </a:prstGeom>
          <a:solidFill>
            <a:srgbClr val="25C8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4" name="Rectangle 400"/>
          <p:cNvSpPr>
            <a:spLocks noChangeArrowheads="1"/>
          </p:cNvSpPr>
          <p:nvPr/>
        </p:nvSpPr>
        <p:spPr bwMode="auto">
          <a:xfrm>
            <a:off x="7983538" y="3177952"/>
            <a:ext cx="7937" cy="341312"/>
          </a:xfrm>
          <a:prstGeom prst="rect">
            <a:avLst/>
          </a:prstGeom>
          <a:solidFill>
            <a:srgbClr val="21C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5" name="Rectangle 401"/>
          <p:cNvSpPr>
            <a:spLocks noChangeArrowheads="1"/>
          </p:cNvSpPr>
          <p:nvPr/>
        </p:nvSpPr>
        <p:spPr bwMode="auto">
          <a:xfrm>
            <a:off x="7991475" y="3177952"/>
            <a:ext cx="9525" cy="341312"/>
          </a:xfrm>
          <a:prstGeom prst="rect">
            <a:avLst/>
          </a:prstGeom>
          <a:solidFill>
            <a:srgbClr val="1DC5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6" name="Rectangle 402"/>
          <p:cNvSpPr>
            <a:spLocks noChangeArrowheads="1"/>
          </p:cNvSpPr>
          <p:nvPr/>
        </p:nvSpPr>
        <p:spPr bwMode="auto">
          <a:xfrm>
            <a:off x="8001000" y="3177952"/>
            <a:ext cx="7938" cy="341312"/>
          </a:xfrm>
          <a:prstGeom prst="rect">
            <a:avLst/>
          </a:prstGeom>
          <a:solidFill>
            <a:srgbClr val="18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7" name="Rectangle 403"/>
          <p:cNvSpPr>
            <a:spLocks noChangeArrowheads="1"/>
          </p:cNvSpPr>
          <p:nvPr/>
        </p:nvSpPr>
        <p:spPr bwMode="auto">
          <a:xfrm>
            <a:off x="8008938" y="3177952"/>
            <a:ext cx="7937" cy="341312"/>
          </a:xfrm>
          <a:prstGeom prst="rect">
            <a:avLst/>
          </a:prstGeom>
          <a:solidFill>
            <a:srgbClr val="14C2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8" name="Rectangle 404"/>
          <p:cNvSpPr>
            <a:spLocks noChangeArrowheads="1"/>
          </p:cNvSpPr>
          <p:nvPr/>
        </p:nvSpPr>
        <p:spPr bwMode="auto">
          <a:xfrm>
            <a:off x="8016875" y="3177952"/>
            <a:ext cx="9525" cy="341312"/>
          </a:xfrm>
          <a:prstGeom prst="rect">
            <a:avLst/>
          </a:prstGeom>
          <a:solidFill>
            <a:srgbClr val="10C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09" name="Rectangle 405"/>
          <p:cNvSpPr>
            <a:spLocks noChangeArrowheads="1"/>
          </p:cNvSpPr>
          <p:nvPr/>
        </p:nvSpPr>
        <p:spPr bwMode="auto">
          <a:xfrm>
            <a:off x="8026400" y="3177952"/>
            <a:ext cx="7938" cy="341312"/>
          </a:xfrm>
          <a:prstGeom prst="rect">
            <a:avLst/>
          </a:prstGeom>
          <a:solidFill>
            <a:srgbClr val="0CBE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10" name="Rectangle 406"/>
          <p:cNvSpPr>
            <a:spLocks noChangeArrowheads="1"/>
          </p:cNvSpPr>
          <p:nvPr/>
        </p:nvSpPr>
        <p:spPr bwMode="auto">
          <a:xfrm>
            <a:off x="8034338" y="3177952"/>
            <a:ext cx="7937" cy="341312"/>
          </a:xfrm>
          <a:prstGeom prst="rect">
            <a:avLst/>
          </a:prstGeom>
          <a:solidFill>
            <a:srgbClr val="08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11" name="Rectangle 407"/>
          <p:cNvSpPr>
            <a:spLocks noChangeArrowheads="1"/>
          </p:cNvSpPr>
          <p:nvPr/>
        </p:nvSpPr>
        <p:spPr bwMode="auto">
          <a:xfrm>
            <a:off x="8042275" y="3177952"/>
            <a:ext cx="9525" cy="341312"/>
          </a:xfrm>
          <a:prstGeom prst="rect">
            <a:avLst/>
          </a:prstGeom>
          <a:solidFill>
            <a:srgbClr val="04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12" name="Oval 408"/>
          <p:cNvSpPr>
            <a:spLocks noChangeArrowheads="1"/>
          </p:cNvSpPr>
          <p:nvPr/>
        </p:nvSpPr>
        <p:spPr bwMode="auto">
          <a:xfrm>
            <a:off x="7710488" y="3144614"/>
            <a:ext cx="331787" cy="88900"/>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13" name="Rectangle 409"/>
          <p:cNvSpPr>
            <a:spLocks noChangeArrowheads="1"/>
          </p:cNvSpPr>
          <p:nvPr/>
        </p:nvSpPr>
        <p:spPr bwMode="auto">
          <a:xfrm>
            <a:off x="7804150" y="3228752"/>
            <a:ext cx="1301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Role</a:t>
            </a:r>
          </a:p>
        </p:txBody>
      </p:sp>
      <p:sp>
        <p:nvSpPr>
          <p:cNvPr id="21914" name="Rectangle 410"/>
          <p:cNvSpPr>
            <a:spLocks noChangeArrowheads="1"/>
          </p:cNvSpPr>
          <p:nvPr/>
        </p:nvSpPr>
        <p:spPr bwMode="auto">
          <a:xfrm>
            <a:off x="7761288" y="3304952"/>
            <a:ext cx="2127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Mapper</a:t>
            </a:r>
          </a:p>
        </p:txBody>
      </p:sp>
      <p:sp>
        <p:nvSpPr>
          <p:cNvPr id="21915" name="Rectangle 411"/>
          <p:cNvSpPr>
            <a:spLocks noChangeArrowheads="1"/>
          </p:cNvSpPr>
          <p:nvPr/>
        </p:nvSpPr>
        <p:spPr bwMode="auto">
          <a:xfrm>
            <a:off x="7829550" y="3390677"/>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1916" name="Rectangle 412"/>
          <p:cNvSpPr>
            <a:spLocks noChangeArrowheads="1"/>
          </p:cNvSpPr>
          <p:nvPr/>
        </p:nvSpPr>
        <p:spPr bwMode="auto">
          <a:xfrm>
            <a:off x="7232650" y="3695477"/>
            <a:ext cx="438150" cy="3127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17" name="Rectangle 413"/>
          <p:cNvSpPr>
            <a:spLocks noChangeArrowheads="1"/>
          </p:cNvSpPr>
          <p:nvPr/>
        </p:nvSpPr>
        <p:spPr bwMode="auto">
          <a:xfrm>
            <a:off x="7167563" y="3630389"/>
            <a:ext cx="439737"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18" name="Rectangle 414"/>
          <p:cNvSpPr>
            <a:spLocks noChangeArrowheads="1"/>
          </p:cNvSpPr>
          <p:nvPr/>
        </p:nvSpPr>
        <p:spPr bwMode="auto">
          <a:xfrm>
            <a:off x="7292975" y="3647852"/>
            <a:ext cx="1809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PDP</a:t>
            </a:r>
          </a:p>
        </p:txBody>
      </p:sp>
      <p:sp>
        <p:nvSpPr>
          <p:cNvPr id="21919" name="Rectangle 415"/>
          <p:cNvSpPr>
            <a:spLocks noChangeArrowheads="1"/>
          </p:cNvSpPr>
          <p:nvPr/>
        </p:nvSpPr>
        <p:spPr bwMode="auto">
          <a:xfrm>
            <a:off x="7318375" y="3758977"/>
            <a:ext cx="14763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Role </a:t>
            </a:r>
          </a:p>
        </p:txBody>
      </p:sp>
      <p:sp>
        <p:nvSpPr>
          <p:cNvPr id="21920" name="Rectangle 416"/>
          <p:cNvSpPr>
            <a:spLocks noChangeArrowheads="1"/>
          </p:cNvSpPr>
          <p:nvPr/>
        </p:nvSpPr>
        <p:spPr bwMode="auto">
          <a:xfrm>
            <a:off x="7258050" y="3844702"/>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1921" name="Rectangle 417"/>
          <p:cNvSpPr>
            <a:spLocks noChangeArrowheads="1"/>
          </p:cNvSpPr>
          <p:nvPr/>
        </p:nvSpPr>
        <p:spPr bwMode="auto">
          <a:xfrm>
            <a:off x="7727950" y="3614514"/>
            <a:ext cx="7938" cy="341313"/>
          </a:xfrm>
          <a:prstGeom prst="rect">
            <a:avLst/>
          </a:prstGeom>
          <a:solidFill>
            <a:srgbClr val="03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2" name="Rectangle 418"/>
          <p:cNvSpPr>
            <a:spLocks noChangeArrowheads="1"/>
          </p:cNvSpPr>
          <p:nvPr/>
        </p:nvSpPr>
        <p:spPr bwMode="auto">
          <a:xfrm>
            <a:off x="7735888" y="3614514"/>
            <a:ext cx="7937" cy="341313"/>
          </a:xfrm>
          <a:prstGeom prst="rect">
            <a:avLst/>
          </a:prstGeom>
          <a:solidFill>
            <a:srgbClr val="A7FF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3" name="Rectangle 419"/>
          <p:cNvSpPr>
            <a:spLocks noChangeArrowheads="1"/>
          </p:cNvSpPr>
          <p:nvPr/>
        </p:nvSpPr>
        <p:spPr bwMode="auto">
          <a:xfrm>
            <a:off x="7743825" y="3614514"/>
            <a:ext cx="9525" cy="341313"/>
          </a:xfrm>
          <a:prstGeom prst="rect">
            <a:avLst/>
          </a:prstGeom>
          <a:solidFill>
            <a:srgbClr val="A3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4" name="Rectangle 420"/>
          <p:cNvSpPr>
            <a:spLocks noChangeArrowheads="1"/>
          </p:cNvSpPr>
          <p:nvPr/>
        </p:nvSpPr>
        <p:spPr bwMode="auto">
          <a:xfrm>
            <a:off x="7753350" y="3614514"/>
            <a:ext cx="7938" cy="341313"/>
          </a:xfrm>
          <a:prstGeom prst="rect">
            <a:avLst/>
          </a:prstGeom>
          <a:solidFill>
            <a:srgbClr val="9F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5" name="Rectangle 421"/>
          <p:cNvSpPr>
            <a:spLocks noChangeArrowheads="1"/>
          </p:cNvSpPr>
          <p:nvPr/>
        </p:nvSpPr>
        <p:spPr bwMode="auto">
          <a:xfrm>
            <a:off x="7761288" y="3614514"/>
            <a:ext cx="7937" cy="341313"/>
          </a:xfrm>
          <a:prstGeom prst="rect">
            <a:avLst/>
          </a:prstGeom>
          <a:solidFill>
            <a:srgbClr val="9BF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6" name="Rectangle 422"/>
          <p:cNvSpPr>
            <a:spLocks noChangeArrowheads="1"/>
          </p:cNvSpPr>
          <p:nvPr/>
        </p:nvSpPr>
        <p:spPr bwMode="auto">
          <a:xfrm>
            <a:off x="7769225" y="3614514"/>
            <a:ext cx="9525" cy="341313"/>
          </a:xfrm>
          <a:prstGeom prst="rect">
            <a:avLst/>
          </a:prstGeom>
          <a:solidFill>
            <a:srgbClr val="97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7" name="Rectangle 423"/>
          <p:cNvSpPr>
            <a:spLocks noChangeArrowheads="1"/>
          </p:cNvSpPr>
          <p:nvPr/>
        </p:nvSpPr>
        <p:spPr bwMode="auto">
          <a:xfrm>
            <a:off x="7778750" y="3614514"/>
            <a:ext cx="7938" cy="341313"/>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8" name="Rectangle 424"/>
          <p:cNvSpPr>
            <a:spLocks noChangeArrowheads="1"/>
          </p:cNvSpPr>
          <p:nvPr/>
        </p:nvSpPr>
        <p:spPr bwMode="auto">
          <a:xfrm>
            <a:off x="7786688" y="3614514"/>
            <a:ext cx="9525" cy="341313"/>
          </a:xfrm>
          <a:prstGeom prst="rect">
            <a:avLst/>
          </a:prstGeom>
          <a:solidFill>
            <a:srgbClr val="8FF4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29" name="Rectangle 425"/>
          <p:cNvSpPr>
            <a:spLocks noChangeArrowheads="1"/>
          </p:cNvSpPr>
          <p:nvPr/>
        </p:nvSpPr>
        <p:spPr bwMode="auto">
          <a:xfrm>
            <a:off x="7796213" y="3614514"/>
            <a:ext cx="7937" cy="341313"/>
          </a:xfrm>
          <a:prstGeom prst="rect">
            <a:avLst/>
          </a:prstGeom>
          <a:solidFill>
            <a:srgbClr val="8BF3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0" name="Rectangle 426"/>
          <p:cNvSpPr>
            <a:spLocks noChangeArrowheads="1"/>
          </p:cNvSpPr>
          <p:nvPr/>
        </p:nvSpPr>
        <p:spPr bwMode="auto">
          <a:xfrm>
            <a:off x="7804150" y="3614514"/>
            <a:ext cx="7938" cy="341313"/>
          </a:xfrm>
          <a:prstGeom prst="rect">
            <a:avLst/>
          </a:prstGeom>
          <a:solidFill>
            <a:srgbClr val="87F1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1" name="Rectangle 427"/>
          <p:cNvSpPr>
            <a:spLocks noChangeArrowheads="1"/>
          </p:cNvSpPr>
          <p:nvPr/>
        </p:nvSpPr>
        <p:spPr bwMode="auto">
          <a:xfrm>
            <a:off x="7812088" y="3614514"/>
            <a:ext cx="9525" cy="341313"/>
          </a:xfrm>
          <a:prstGeom prst="rect">
            <a:avLst/>
          </a:prstGeom>
          <a:solidFill>
            <a:srgbClr val="82F0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2" name="Rectangle 428"/>
          <p:cNvSpPr>
            <a:spLocks noChangeArrowheads="1"/>
          </p:cNvSpPr>
          <p:nvPr/>
        </p:nvSpPr>
        <p:spPr bwMode="auto">
          <a:xfrm>
            <a:off x="7821613" y="3614514"/>
            <a:ext cx="7937" cy="341313"/>
          </a:xfrm>
          <a:prstGeom prst="rect">
            <a:avLst/>
          </a:prstGeom>
          <a:solidFill>
            <a:srgbClr val="7EEE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3" name="Rectangle 429"/>
          <p:cNvSpPr>
            <a:spLocks noChangeArrowheads="1"/>
          </p:cNvSpPr>
          <p:nvPr/>
        </p:nvSpPr>
        <p:spPr bwMode="auto">
          <a:xfrm>
            <a:off x="7829550" y="3614514"/>
            <a:ext cx="7938" cy="341313"/>
          </a:xfrm>
          <a:prstGeom prst="rect">
            <a:avLst/>
          </a:prstGeom>
          <a:solidFill>
            <a:srgbClr val="7AE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4" name="Rectangle 430"/>
          <p:cNvSpPr>
            <a:spLocks noChangeArrowheads="1"/>
          </p:cNvSpPr>
          <p:nvPr/>
        </p:nvSpPr>
        <p:spPr bwMode="auto">
          <a:xfrm>
            <a:off x="7837488" y="3614514"/>
            <a:ext cx="9525" cy="341313"/>
          </a:xfrm>
          <a:prstGeom prst="rect">
            <a:avLst/>
          </a:prstGeom>
          <a:solidFill>
            <a:srgbClr val="76EA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5" name="Rectangle 431"/>
          <p:cNvSpPr>
            <a:spLocks noChangeArrowheads="1"/>
          </p:cNvSpPr>
          <p:nvPr/>
        </p:nvSpPr>
        <p:spPr bwMode="auto">
          <a:xfrm>
            <a:off x="7847013" y="3614514"/>
            <a:ext cx="7937" cy="341313"/>
          </a:xfrm>
          <a:prstGeom prst="rect">
            <a:avLst/>
          </a:prstGeom>
          <a:solidFill>
            <a:srgbClr val="72E8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6" name="Rectangle 432"/>
          <p:cNvSpPr>
            <a:spLocks noChangeArrowheads="1"/>
          </p:cNvSpPr>
          <p:nvPr/>
        </p:nvSpPr>
        <p:spPr bwMode="auto">
          <a:xfrm>
            <a:off x="7854950" y="3614514"/>
            <a:ext cx="9525" cy="341313"/>
          </a:xfrm>
          <a:prstGeom prst="rect">
            <a:avLst/>
          </a:prstGeom>
          <a:solidFill>
            <a:srgbClr val="6EE7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7" name="Rectangle 433"/>
          <p:cNvSpPr>
            <a:spLocks noChangeArrowheads="1"/>
          </p:cNvSpPr>
          <p:nvPr/>
        </p:nvSpPr>
        <p:spPr bwMode="auto">
          <a:xfrm>
            <a:off x="7864475" y="3614514"/>
            <a:ext cx="7938" cy="341313"/>
          </a:xfrm>
          <a:prstGeom prst="rect">
            <a:avLst/>
          </a:prstGeom>
          <a:solidFill>
            <a:srgbClr val="69E5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8" name="Rectangle 434"/>
          <p:cNvSpPr>
            <a:spLocks noChangeArrowheads="1"/>
          </p:cNvSpPr>
          <p:nvPr/>
        </p:nvSpPr>
        <p:spPr bwMode="auto">
          <a:xfrm>
            <a:off x="7872413" y="3614514"/>
            <a:ext cx="7937" cy="341313"/>
          </a:xfrm>
          <a:prstGeom prst="rect">
            <a:avLst/>
          </a:prstGeom>
          <a:solidFill>
            <a:srgbClr val="66E3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39" name="Rectangle 435"/>
          <p:cNvSpPr>
            <a:spLocks noChangeArrowheads="1"/>
          </p:cNvSpPr>
          <p:nvPr/>
        </p:nvSpPr>
        <p:spPr bwMode="auto">
          <a:xfrm>
            <a:off x="7880350" y="3614514"/>
            <a:ext cx="9525" cy="341313"/>
          </a:xfrm>
          <a:prstGeom prst="rect">
            <a:avLst/>
          </a:prstGeom>
          <a:solidFill>
            <a:srgbClr val="62E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0" name="Rectangle 436"/>
          <p:cNvSpPr>
            <a:spLocks noChangeArrowheads="1"/>
          </p:cNvSpPr>
          <p:nvPr/>
        </p:nvSpPr>
        <p:spPr bwMode="auto">
          <a:xfrm>
            <a:off x="7889875" y="3614514"/>
            <a:ext cx="7938" cy="341313"/>
          </a:xfrm>
          <a:prstGeom prst="rect">
            <a:avLst/>
          </a:prstGeom>
          <a:solidFill>
            <a:srgbClr val="5EDF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1" name="Rectangle 437"/>
          <p:cNvSpPr>
            <a:spLocks noChangeArrowheads="1"/>
          </p:cNvSpPr>
          <p:nvPr/>
        </p:nvSpPr>
        <p:spPr bwMode="auto">
          <a:xfrm>
            <a:off x="7897813" y="3614514"/>
            <a:ext cx="7937" cy="341313"/>
          </a:xfrm>
          <a:prstGeom prst="rect">
            <a:avLst/>
          </a:prstGeom>
          <a:solidFill>
            <a:srgbClr val="59DE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2" name="Rectangle 438"/>
          <p:cNvSpPr>
            <a:spLocks noChangeArrowheads="1"/>
          </p:cNvSpPr>
          <p:nvPr/>
        </p:nvSpPr>
        <p:spPr bwMode="auto">
          <a:xfrm>
            <a:off x="7905750" y="3614514"/>
            <a:ext cx="9525" cy="341313"/>
          </a:xfrm>
          <a:prstGeom prst="rect">
            <a:avLst/>
          </a:prstGeom>
          <a:solidFill>
            <a:srgbClr val="55D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3" name="Rectangle 439"/>
          <p:cNvSpPr>
            <a:spLocks noChangeArrowheads="1"/>
          </p:cNvSpPr>
          <p:nvPr/>
        </p:nvSpPr>
        <p:spPr bwMode="auto">
          <a:xfrm>
            <a:off x="7915275" y="3614514"/>
            <a:ext cx="7938" cy="341313"/>
          </a:xfrm>
          <a:prstGeom prst="rect">
            <a:avLst/>
          </a:prstGeom>
          <a:solidFill>
            <a:srgbClr val="51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4" name="Rectangle 440"/>
          <p:cNvSpPr>
            <a:spLocks noChangeArrowheads="1"/>
          </p:cNvSpPr>
          <p:nvPr/>
        </p:nvSpPr>
        <p:spPr bwMode="auto">
          <a:xfrm>
            <a:off x="7923213" y="3614514"/>
            <a:ext cx="9525" cy="341313"/>
          </a:xfrm>
          <a:prstGeom prst="rect">
            <a:avLst/>
          </a:prstGeom>
          <a:solidFill>
            <a:srgbClr val="4DD9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5" name="Rectangle 441"/>
          <p:cNvSpPr>
            <a:spLocks noChangeArrowheads="1"/>
          </p:cNvSpPr>
          <p:nvPr/>
        </p:nvSpPr>
        <p:spPr bwMode="auto">
          <a:xfrm>
            <a:off x="7932738" y="3614514"/>
            <a:ext cx="7937" cy="341313"/>
          </a:xfrm>
          <a:prstGeom prst="rect">
            <a:avLst/>
          </a:prstGeom>
          <a:solidFill>
            <a:srgbClr val="49D8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6" name="Rectangle 442"/>
          <p:cNvSpPr>
            <a:spLocks noChangeArrowheads="1"/>
          </p:cNvSpPr>
          <p:nvPr/>
        </p:nvSpPr>
        <p:spPr bwMode="auto">
          <a:xfrm>
            <a:off x="7940675" y="3614514"/>
            <a:ext cx="7938" cy="341313"/>
          </a:xfrm>
          <a:prstGeom prst="rect">
            <a:avLst/>
          </a:prstGeom>
          <a:solidFill>
            <a:srgbClr val="45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7" name="Rectangle 443"/>
          <p:cNvSpPr>
            <a:spLocks noChangeArrowheads="1"/>
          </p:cNvSpPr>
          <p:nvPr/>
        </p:nvSpPr>
        <p:spPr bwMode="auto">
          <a:xfrm>
            <a:off x="7948613" y="3614514"/>
            <a:ext cx="9525" cy="341313"/>
          </a:xfrm>
          <a:prstGeom prst="rect">
            <a:avLst/>
          </a:prstGeom>
          <a:solidFill>
            <a:srgbClr val="40D4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8" name="Rectangle 444"/>
          <p:cNvSpPr>
            <a:spLocks noChangeArrowheads="1"/>
          </p:cNvSpPr>
          <p:nvPr/>
        </p:nvSpPr>
        <p:spPr bwMode="auto">
          <a:xfrm>
            <a:off x="7958138" y="3614514"/>
            <a:ext cx="7937" cy="341313"/>
          </a:xfrm>
          <a:prstGeom prst="rect">
            <a:avLst/>
          </a:prstGeom>
          <a:solidFill>
            <a:srgbClr val="3CD2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49" name="Rectangle 445"/>
          <p:cNvSpPr>
            <a:spLocks noChangeArrowheads="1"/>
          </p:cNvSpPr>
          <p:nvPr/>
        </p:nvSpPr>
        <p:spPr bwMode="auto">
          <a:xfrm>
            <a:off x="7966075" y="3614514"/>
            <a:ext cx="7938" cy="341313"/>
          </a:xfrm>
          <a:prstGeom prst="rect">
            <a:avLst/>
          </a:prstGeom>
          <a:solidFill>
            <a:srgbClr val="39D0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0" name="Rectangle 446"/>
          <p:cNvSpPr>
            <a:spLocks noChangeArrowheads="1"/>
          </p:cNvSpPr>
          <p:nvPr/>
        </p:nvSpPr>
        <p:spPr bwMode="auto">
          <a:xfrm>
            <a:off x="7974013" y="3614514"/>
            <a:ext cx="9525" cy="341313"/>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1" name="Rectangle 447"/>
          <p:cNvSpPr>
            <a:spLocks noChangeArrowheads="1"/>
          </p:cNvSpPr>
          <p:nvPr/>
        </p:nvSpPr>
        <p:spPr bwMode="auto">
          <a:xfrm>
            <a:off x="7983538" y="3614514"/>
            <a:ext cx="7937" cy="341313"/>
          </a:xfrm>
          <a:prstGeom prst="rect">
            <a:avLst/>
          </a:prstGeom>
          <a:solidFill>
            <a:srgbClr val="30CD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2" name="Rectangle 448"/>
          <p:cNvSpPr>
            <a:spLocks noChangeArrowheads="1"/>
          </p:cNvSpPr>
          <p:nvPr/>
        </p:nvSpPr>
        <p:spPr bwMode="auto">
          <a:xfrm>
            <a:off x="7991475" y="3614514"/>
            <a:ext cx="9525" cy="341313"/>
          </a:xfrm>
          <a:prstGeom prst="rect">
            <a:avLst/>
          </a:prstGeom>
          <a:solidFill>
            <a:srgbClr val="2CCC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3" name="Rectangle 449"/>
          <p:cNvSpPr>
            <a:spLocks noChangeArrowheads="1"/>
          </p:cNvSpPr>
          <p:nvPr/>
        </p:nvSpPr>
        <p:spPr bwMode="auto">
          <a:xfrm>
            <a:off x="8001000" y="3614514"/>
            <a:ext cx="7938" cy="341313"/>
          </a:xfrm>
          <a:prstGeom prst="rect">
            <a:avLst/>
          </a:prstGeom>
          <a:solidFill>
            <a:srgbClr val="28CA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4" name="Rectangle 450"/>
          <p:cNvSpPr>
            <a:spLocks noChangeArrowheads="1"/>
          </p:cNvSpPr>
          <p:nvPr/>
        </p:nvSpPr>
        <p:spPr bwMode="auto">
          <a:xfrm>
            <a:off x="8008938" y="3614514"/>
            <a:ext cx="7937" cy="341313"/>
          </a:xfrm>
          <a:prstGeom prst="rect">
            <a:avLst/>
          </a:prstGeom>
          <a:solidFill>
            <a:srgbClr val="24C8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5" name="Rectangle 451"/>
          <p:cNvSpPr>
            <a:spLocks noChangeArrowheads="1"/>
          </p:cNvSpPr>
          <p:nvPr/>
        </p:nvSpPr>
        <p:spPr bwMode="auto">
          <a:xfrm>
            <a:off x="8016875" y="3614514"/>
            <a:ext cx="9525" cy="341313"/>
          </a:xfrm>
          <a:prstGeom prst="rect">
            <a:avLst/>
          </a:prstGeom>
          <a:solidFill>
            <a:srgbClr val="20C6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6" name="Rectangle 452"/>
          <p:cNvSpPr>
            <a:spLocks noChangeArrowheads="1"/>
          </p:cNvSpPr>
          <p:nvPr/>
        </p:nvSpPr>
        <p:spPr bwMode="auto">
          <a:xfrm>
            <a:off x="8026400" y="3614514"/>
            <a:ext cx="7938" cy="341313"/>
          </a:xfrm>
          <a:prstGeom prst="rect">
            <a:avLst/>
          </a:prstGeom>
          <a:solidFill>
            <a:srgbClr val="1CC4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7" name="Rectangle 453"/>
          <p:cNvSpPr>
            <a:spLocks noChangeArrowheads="1"/>
          </p:cNvSpPr>
          <p:nvPr/>
        </p:nvSpPr>
        <p:spPr bwMode="auto">
          <a:xfrm>
            <a:off x="8034338" y="3614514"/>
            <a:ext cx="7937" cy="341313"/>
          </a:xfrm>
          <a:prstGeom prst="rect">
            <a:avLst/>
          </a:prstGeom>
          <a:solidFill>
            <a:srgbClr val="17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8" name="Rectangle 454"/>
          <p:cNvSpPr>
            <a:spLocks noChangeArrowheads="1"/>
          </p:cNvSpPr>
          <p:nvPr/>
        </p:nvSpPr>
        <p:spPr bwMode="auto">
          <a:xfrm>
            <a:off x="8042275" y="3614514"/>
            <a:ext cx="9525" cy="341313"/>
          </a:xfrm>
          <a:prstGeom prst="rect">
            <a:avLst/>
          </a:prstGeom>
          <a:solidFill>
            <a:srgbClr val="13C1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59" name="Rectangle 455"/>
          <p:cNvSpPr>
            <a:spLocks noChangeArrowheads="1"/>
          </p:cNvSpPr>
          <p:nvPr/>
        </p:nvSpPr>
        <p:spPr bwMode="auto">
          <a:xfrm>
            <a:off x="8051800" y="3614514"/>
            <a:ext cx="7938" cy="341313"/>
          </a:xfrm>
          <a:prstGeom prst="rect">
            <a:avLst/>
          </a:prstGeom>
          <a:solidFill>
            <a:srgbClr val="0FBF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60" name="Rectangle 456"/>
          <p:cNvSpPr>
            <a:spLocks noChangeArrowheads="1"/>
          </p:cNvSpPr>
          <p:nvPr/>
        </p:nvSpPr>
        <p:spPr bwMode="auto">
          <a:xfrm>
            <a:off x="8059738" y="3614514"/>
            <a:ext cx="9525" cy="341313"/>
          </a:xfrm>
          <a:prstGeom prst="rect">
            <a:avLst/>
          </a:prstGeom>
          <a:solidFill>
            <a:srgbClr val="0CB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61" name="Rectangle 457"/>
          <p:cNvSpPr>
            <a:spLocks noChangeArrowheads="1"/>
          </p:cNvSpPr>
          <p:nvPr/>
        </p:nvSpPr>
        <p:spPr bwMode="auto">
          <a:xfrm>
            <a:off x="8069263" y="3614514"/>
            <a:ext cx="7937" cy="341313"/>
          </a:xfrm>
          <a:prstGeom prst="rect">
            <a:avLst/>
          </a:prstGeom>
          <a:solidFill>
            <a:srgbClr val="07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62" name="Oval 458"/>
          <p:cNvSpPr>
            <a:spLocks noChangeArrowheads="1"/>
          </p:cNvSpPr>
          <p:nvPr/>
        </p:nvSpPr>
        <p:spPr bwMode="auto">
          <a:xfrm>
            <a:off x="7742238" y="3582764"/>
            <a:ext cx="331787" cy="90488"/>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63" name="Rectangle 459"/>
          <p:cNvSpPr>
            <a:spLocks noChangeArrowheads="1"/>
          </p:cNvSpPr>
          <p:nvPr/>
        </p:nvSpPr>
        <p:spPr bwMode="auto">
          <a:xfrm>
            <a:off x="7837488" y="3665314"/>
            <a:ext cx="1301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Role</a:t>
            </a:r>
          </a:p>
        </p:txBody>
      </p:sp>
      <p:sp>
        <p:nvSpPr>
          <p:cNvPr id="21964" name="Rectangle 460"/>
          <p:cNvSpPr>
            <a:spLocks noChangeArrowheads="1"/>
          </p:cNvSpPr>
          <p:nvPr/>
        </p:nvSpPr>
        <p:spPr bwMode="auto">
          <a:xfrm>
            <a:off x="7778750" y="3751039"/>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Provider</a:t>
            </a:r>
          </a:p>
        </p:txBody>
      </p:sp>
      <p:sp>
        <p:nvSpPr>
          <p:cNvPr id="21965" name="Rectangle 461"/>
          <p:cNvSpPr>
            <a:spLocks noChangeArrowheads="1"/>
          </p:cNvSpPr>
          <p:nvPr/>
        </p:nvSpPr>
        <p:spPr bwMode="auto">
          <a:xfrm>
            <a:off x="7864475" y="3827239"/>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1966" name="Line 462"/>
          <p:cNvSpPr>
            <a:spLocks noChangeShapeType="1"/>
          </p:cNvSpPr>
          <p:nvPr/>
        </p:nvSpPr>
        <p:spPr bwMode="auto">
          <a:xfrm flipH="1">
            <a:off x="8161338" y="3787552"/>
            <a:ext cx="25400" cy="1587"/>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967" name="Freeform 463"/>
          <p:cNvSpPr>
            <a:spLocks/>
          </p:cNvSpPr>
          <p:nvPr/>
        </p:nvSpPr>
        <p:spPr bwMode="auto">
          <a:xfrm>
            <a:off x="8178800" y="3755802"/>
            <a:ext cx="93663" cy="63500"/>
          </a:xfrm>
          <a:custGeom>
            <a:avLst/>
            <a:gdLst>
              <a:gd name="T0" fmla="*/ 0 w 59"/>
              <a:gd name="T1" fmla="*/ 0 h 40"/>
              <a:gd name="T2" fmla="*/ 2147483646 w 59"/>
              <a:gd name="T3" fmla="*/ 2147483646 h 40"/>
              <a:gd name="T4" fmla="*/ 0 w 59"/>
              <a:gd name="T5" fmla="*/ 2147483646 h 40"/>
              <a:gd name="T6" fmla="*/ 0 w 59"/>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0">
                <a:moveTo>
                  <a:pt x="0" y="0"/>
                </a:moveTo>
                <a:lnTo>
                  <a:pt x="59" y="20"/>
                </a:lnTo>
                <a:lnTo>
                  <a:pt x="0" y="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68" name="Freeform 464"/>
          <p:cNvSpPr>
            <a:spLocks/>
          </p:cNvSpPr>
          <p:nvPr/>
        </p:nvSpPr>
        <p:spPr bwMode="auto">
          <a:xfrm>
            <a:off x="8074025" y="3755802"/>
            <a:ext cx="95250" cy="63500"/>
          </a:xfrm>
          <a:custGeom>
            <a:avLst/>
            <a:gdLst>
              <a:gd name="T0" fmla="*/ 2147483646 w 60"/>
              <a:gd name="T1" fmla="*/ 2147483646 h 40"/>
              <a:gd name="T2" fmla="*/ 0 w 60"/>
              <a:gd name="T3" fmla="*/ 2147483646 h 40"/>
              <a:gd name="T4" fmla="*/ 2147483646 w 60"/>
              <a:gd name="T5" fmla="*/ 0 h 40"/>
              <a:gd name="T6" fmla="*/ 2147483646 w 60"/>
              <a:gd name="T7" fmla="*/ 2147483646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40">
                <a:moveTo>
                  <a:pt x="60" y="40"/>
                </a:moveTo>
                <a:lnTo>
                  <a:pt x="0" y="20"/>
                </a:lnTo>
                <a:lnTo>
                  <a:pt x="60" y="0"/>
                </a:lnTo>
                <a:lnTo>
                  <a:pt x="6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69" name="Line 465"/>
          <p:cNvSpPr>
            <a:spLocks noChangeShapeType="1"/>
          </p:cNvSpPr>
          <p:nvPr/>
        </p:nvSpPr>
        <p:spPr bwMode="auto">
          <a:xfrm flipH="1">
            <a:off x="7708900" y="3787552"/>
            <a:ext cx="33338" cy="1587"/>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970" name="Freeform 466"/>
          <p:cNvSpPr>
            <a:spLocks/>
          </p:cNvSpPr>
          <p:nvPr/>
        </p:nvSpPr>
        <p:spPr bwMode="auto">
          <a:xfrm>
            <a:off x="7607300" y="3751039"/>
            <a:ext cx="109538" cy="73025"/>
          </a:xfrm>
          <a:custGeom>
            <a:avLst/>
            <a:gdLst>
              <a:gd name="T0" fmla="*/ 2147483646 w 69"/>
              <a:gd name="T1" fmla="*/ 2147483646 h 46"/>
              <a:gd name="T2" fmla="*/ 0 w 69"/>
              <a:gd name="T3" fmla="*/ 2147483646 h 46"/>
              <a:gd name="T4" fmla="*/ 2147483646 w 69"/>
              <a:gd name="T5" fmla="*/ 0 h 46"/>
              <a:gd name="T6" fmla="*/ 2147483646 w 69"/>
              <a:gd name="T7" fmla="*/ 2147483646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46">
                <a:moveTo>
                  <a:pt x="69" y="46"/>
                </a:moveTo>
                <a:lnTo>
                  <a:pt x="0" y="23"/>
                </a:lnTo>
                <a:lnTo>
                  <a:pt x="69" y="0"/>
                </a:lnTo>
                <a:lnTo>
                  <a:pt x="69" y="46"/>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71" name="Freeform 467"/>
          <p:cNvSpPr>
            <a:spLocks/>
          </p:cNvSpPr>
          <p:nvPr/>
        </p:nvSpPr>
        <p:spPr bwMode="auto">
          <a:xfrm>
            <a:off x="7386638" y="4046314"/>
            <a:ext cx="490537" cy="373063"/>
          </a:xfrm>
          <a:custGeom>
            <a:avLst/>
            <a:gdLst>
              <a:gd name="T0" fmla="*/ 0 w 309"/>
              <a:gd name="T1" fmla="*/ 0 h 235"/>
              <a:gd name="T2" fmla="*/ 0 w 309"/>
              <a:gd name="T3" fmla="*/ 2147483646 h 235"/>
              <a:gd name="T4" fmla="*/ 2147483646 w 309"/>
              <a:gd name="T5" fmla="*/ 2147483646 h 235"/>
              <a:gd name="T6" fmla="*/ 2147483646 w 309"/>
              <a:gd name="T7" fmla="*/ 2147483646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9" h="235">
                <a:moveTo>
                  <a:pt x="0" y="0"/>
                </a:moveTo>
                <a:lnTo>
                  <a:pt x="0" y="183"/>
                </a:lnTo>
                <a:lnTo>
                  <a:pt x="309" y="183"/>
                </a:lnTo>
                <a:lnTo>
                  <a:pt x="309" y="23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1972" name="Freeform 468"/>
          <p:cNvSpPr>
            <a:spLocks/>
          </p:cNvSpPr>
          <p:nvPr/>
        </p:nvSpPr>
        <p:spPr bwMode="auto">
          <a:xfrm>
            <a:off x="7350125" y="3944714"/>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73" name="Freeform 469"/>
          <p:cNvSpPr>
            <a:spLocks/>
          </p:cNvSpPr>
          <p:nvPr/>
        </p:nvSpPr>
        <p:spPr bwMode="auto">
          <a:xfrm>
            <a:off x="7840663" y="4411439"/>
            <a:ext cx="73025" cy="109538"/>
          </a:xfrm>
          <a:custGeom>
            <a:avLst/>
            <a:gdLst>
              <a:gd name="T0" fmla="*/ 2147483646 w 46"/>
              <a:gd name="T1" fmla="*/ 0 h 69"/>
              <a:gd name="T2" fmla="*/ 2147483646 w 46"/>
              <a:gd name="T3" fmla="*/ 2147483646 h 69"/>
              <a:gd name="T4" fmla="*/ 0 w 46"/>
              <a:gd name="T5" fmla="*/ 0 h 69"/>
              <a:gd name="T6" fmla="*/ 2147483646 w 46"/>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46" y="0"/>
                </a:moveTo>
                <a:lnTo>
                  <a:pt x="23" y="69"/>
                </a:lnTo>
                <a:lnTo>
                  <a:pt x="0" y="0"/>
                </a:lnTo>
                <a:lnTo>
                  <a:pt x="46"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74" name="Rectangle 470"/>
          <p:cNvSpPr>
            <a:spLocks noChangeArrowheads="1"/>
          </p:cNvSpPr>
          <p:nvPr/>
        </p:nvSpPr>
        <p:spPr bwMode="auto">
          <a:xfrm>
            <a:off x="5260975" y="5128989"/>
            <a:ext cx="614363" cy="438150"/>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75" name="Rectangle 471"/>
          <p:cNvSpPr>
            <a:spLocks noChangeArrowheads="1"/>
          </p:cNvSpPr>
          <p:nvPr/>
        </p:nvSpPr>
        <p:spPr bwMode="auto">
          <a:xfrm>
            <a:off x="5195888" y="5063902"/>
            <a:ext cx="614362" cy="4381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76" name="Rectangle 472"/>
          <p:cNvSpPr>
            <a:spLocks noChangeArrowheads="1"/>
          </p:cNvSpPr>
          <p:nvPr/>
        </p:nvSpPr>
        <p:spPr bwMode="auto">
          <a:xfrm>
            <a:off x="5348288" y="5171852"/>
            <a:ext cx="2857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Management</a:t>
            </a:r>
          </a:p>
        </p:txBody>
      </p:sp>
      <p:sp>
        <p:nvSpPr>
          <p:cNvPr id="21977" name="Rectangle 473"/>
          <p:cNvSpPr>
            <a:spLocks noChangeArrowheads="1"/>
          </p:cNvSpPr>
          <p:nvPr/>
        </p:nvSpPr>
        <p:spPr bwMode="auto">
          <a:xfrm>
            <a:off x="5416550" y="5282977"/>
            <a:ext cx="18732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VAS</a:t>
            </a:r>
          </a:p>
        </p:txBody>
      </p:sp>
      <p:sp>
        <p:nvSpPr>
          <p:cNvPr id="21978" name="Line 474"/>
          <p:cNvSpPr>
            <a:spLocks noChangeShapeType="1"/>
          </p:cNvSpPr>
          <p:nvPr/>
        </p:nvSpPr>
        <p:spPr bwMode="auto">
          <a:xfrm flipH="1">
            <a:off x="4938713" y="5282977"/>
            <a:ext cx="171450" cy="1587"/>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1979" name="Freeform 475"/>
          <p:cNvSpPr>
            <a:spLocks/>
          </p:cNvSpPr>
          <p:nvPr/>
        </p:nvSpPr>
        <p:spPr bwMode="auto">
          <a:xfrm>
            <a:off x="5102225" y="5251227"/>
            <a:ext cx="93663" cy="63500"/>
          </a:xfrm>
          <a:custGeom>
            <a:avLst/>
            <a:gdLst>
              <a:gd name="T0" fmla="*/ 0 w 59"/>
              <a:gd name="T1" fmla="*/ 0 h 40"/>
              <a:gd name="T2" fmla="*/ 2147483646 w 59"/>
              <a:gd name="T3" fmla="*/ 2147483646 h 40"/>
              <a:gd name="T4" fmla="*/ 0 w 59"/>
              <a:gd name="T5" fmla="*/ 2147483646 h 40"/>
              <a:gd name="T6" fmla="*/ 0 w 59"/>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0">
                <a:moveTo>
                  <a:pt x="0" y="0"/>
                </a:moveTo>
                <a:lnTo>
                  <a:pt x="59" y="20"/>
                </a:lnTo>
                <a:lnTo>
                  <a:pt x="0" y="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80" name="Freeform 476"/>
          <p:cNvSpPr>
            <a:spLocks/>
          </p:cNvSpPr>
          <p:nvPr/>
        </p:nvSpPr>
        <p:spPr bwMode="auto">
          <a:xfrm>
            <a:off x="4852988" y="5251227"/>
            <a:ext cx="93662" cy="63500"/>
          </a:xfrm>
          <a:custGeom>
            <a:avLst/>
            <a:gdLst>
              <a:gd name="T0" fmla="*/ 2147483646 w 59"/>
              <a:gd name="T1" fmla="*/ 2147483646 h 40"/>
              <a:gd name="T2" fmla="*/ 0 w 59"/>
              <a:gd name="T3" fmla="*/ 2147483646 h 40"/>
              <a:gd name="T4" fmla="*/ 2147483646 w 59"/>
              <a:gd name="T5" fmla="*/ 0 h 40"/>
              <a:gd name="T6" fmla="*/ 2147483646 w 59"/>
              <a:gd name="T7" fmla="*/ 2147483646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0">
                <a:moveTo>
                  <a:pt x="59" y="40"/>
                </a:moveTo>
                <a:lnTo>
                  <a:pt x="0" y="20"/>
                </a:lnTo>
                <a:lnTo>
                  <a:pt x="59" y="0"/>
                </a:lnTo>
                <a:lnTo>
                  <a:pt x="59"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981" name="Rectangle 477"/>
          <p:cNvSpPr>
            <a:spLocks noChangeArrowheads="1"/>
          </p:cNvSpPr>
          <p:nvPr/>
        </p:nvSpPr>
        <p:spPr bwMode="auto">
          <a:xfrm>
            <a:off x="7232650" y="4586064"/>
            <a:ext cx="438150"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82" name="Rectangle 478"/>
          <p:cNvSpPr>
            <a:spLocks noChangeArrowheads="1"/>
          </p:cNvSpPr>
          <p:nvPr/>
        </p:nvSpPr>
        <p:spPr bwMode="auto">
          <a:xfrm>
            <a:off x="7167563" y="4520977"/>
            <a:ext cx="439737"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83" name="Rectangle 479"/>
          <p:cNvSpPr>
            <a:spLocks noChangeArrowheads="1"/>
          </p:cNvSpPr>
          <p:nvPr/>
        </p:nvSpPr>
        <p:spPr bwMode="auto">
          <a:xfrm>
            <a:off x="7308850" y="4538439"/>
            <a:ext cx="1428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1984" name="Rectangle 480"/>
          <p:cNvSpPr>
            <a:spLocks noChangeArrowheads="1"/>
          </p:cNvSpPr>
          <p:nvPr/>
        </p:nvSpPr>
        <p:spPr bwMode="auto">
          <a:xfrm>
            <a:off x="7258050" y="4649564"/>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sp>
        <p:nvSpPr>
          <p:cNvPr id="21985" name="Rectangle 481"/>
          <p:cNvSpPr>
            <a:spLocks noChangeArrowheads="1"/>
          </p:cNvSpPr>
          <p:nvPr/>
        </p:nvSpPr>
        <p:spPr bwMode="auto">
          <a:xfrm>
            <a:off x="7258050" y="4735289"/>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1986" name="Rectangle 482"/>
          <p:cNvSpPr>
            <a:spLocks noChangeArrowheads="1"/>
          </p:cNvSpPr>
          <p:nvPr/>
        </p:nvSpPr>
        <p:spPr bwMode="auto">
          <a:xfrm>
            <a:off x="7207250" y="5078189"/>
            <a:ext cx="7938" cy="341313"/>
          </a:xfrm>
          <a:prstGeom prst="rect">
            <a:avLst/>
          </a:prstGeom>
          <a:solidFill>
            <a:srgbClr val="03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87" name="Rectangle 483"/>
          <p:cNvSpPr>
            <a:spLocks noChangeArrowheads="1"/>
          </p:cNvSpPr>
          <p:nvPr/>
        </p:nvSpPr>
        <p:spPr bwMode="auto">
          <a:xfrm>
            <a:off x="7215188" y="5078189"/>
            <a:ext cx="9525" cy="341313"/>
          </a:xfrm>
          <a:prstGeom prst="rect">
            <a:avLst/>
          </a:prstGeom>
          <a:solidFill>
            <a:srgbClr val="A7FE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88" name="Rectangle 484"/>
          <p:cNvSpPr>
            <a:spLocks noChangeArrowheads="1"/>
          </p:cNvSpPr>
          <p:nvPr/>
        </p:nvSpPr>
        <p:spPr bwMode="auto">
          <a:xfrm>
            <a:off x="7224713" y="5078189"/>
            <a:ext cx="7937" cy="341313"/>
          </a:xfrm>
          <a:prstGeom prst="rect">
            <a:avLst/>
          </a:prstGeom>
          <a:solidFill>
            <a:srgbClr val="A3FD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89" name="Rectangle 485"/>
          <p:cNvSpPr>
            <a:spLocks noChangeArrowheads="1"/>
          </p:cNvSpPr>
          <p:nvPr/>
        </p:nvSpPr>
        <p:spPr bwMode="auto">
          <a:xfrm>
            <a:off x="7232650" y="5078189"/>
            <a:ext cx="7938" cy="341313"/>
          </a:xfrm>
          <a:prstGeom prst="rect">
            <a:avLst/>
          </a:prstGeom>
          <a:solidFill>
            <a:srgbClr val="9FFB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0" name="Rectangle 486"/>
          <p:cNvSpPr>
            <a:spLocks noChangeArrowheads="1"/>
          </p:cNvSpPr>
          <p:nvPr/>
        </p:nvSpPr>
        <p:spPr bwMode="auto">
          <a:xfrm>
            <a:off x="7240588" y="5078189"/>
            <a:ext cx="9525" cy="341313"/>
          </a:xfrm>
          <a:prstGeom prst="rect">
            <a:avLst/>
          </a:prstGeom>
          <a:solidFill>
            <a:srgbClr val="9BF9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1" name="Rectangle 487"/>
          <p:cNvSpPr>
            <a:spLocks noChangeArrowheads="1"/>
          </p:cNvSpPr>
          <p:nvPr/>
        </p:nvSpPr>
        <p:spPr bwMode="auto">
          <a:xfrm>
            <a:off x="7250113" y="5078189"/>
            <a:ext cx="7937" cy="341313"/>
          </a:xfrm>
          <a:prstGeom prst="rect">
            <a:avLst/>
          </a:prstGeom>
          <a:solidFill>
            <a:srgbClr val="96F7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2" name="Rectangle 488"/>
          <p:cNvSpPr>
            <a:spLocks noChangeArrowheads="1"/>
          </p:cNvSpPr>
          <p:nvPr/>
        </p:nvSpPr>
        <p:spPr bwMode="auto">
          <a:xfrm>
            <a:off x="7258050" y="5078189"/>
            <a:ext cx="9525" cy="341313"/>
          </a:xfrm>
          <a:prstGeom prst="rect">
            <a:avLst/>
          </a:prstGeom>
          <a:solidFill>
            <a:srgbClr val="92F6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3" name="Rectangle 489"/>
          <p:cNvSpPr>
            <a:spLocks noChangeArrowheads="1"/>
          </p:cNvSpPr>
          <p:nvPr/>
        </p:nvSpPr>
        <p:spPr bwMode="auto">
          <a:xfrm>
            <a:off x="7267575" y="5078189"/>
            <a:ext cx="7938" cy="341313"/>
          </a:xfrm>
          <a:prstGeom prst="rect">
            <a:avLst/>
          </a:prstGeom>
          <a:solidFill>
            <a:srgbClr val="8EF4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4" name="Rectangle 490"/>
          <p:cNvSpPr>
            <a:spLocks noChangeArrowheads="1"/>
          </p:cNvSpPr>
          <p:nvPr/>
        </p:nvSpPr>
        <p:spPr bwMode="auto">
          <a:xfrm>
            <a:off x="7275513" y="5078189"/>
            <a:ext cx="7937" cy="341313"/>
          </a:xfrm>
          <a:prstGeom prst="rect">
            <a:avLst/>
          </a:prstGeom>
          <a:solidFill>
            <a:srgbClr val="8AF2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5" name="Rectangle 491"/>
          <p:cNvSpPr>
            <a:spLocks noChangeArrowheads="1"/>
          </p:cNvSpPr>
          <p:nvPr/>
        </p:nvSpPr>
        <p:spPr bwMode="auto">
          <a:xfrm>
            <a:off x="7283450" y="5078189"/>
            <a:ext cx="9525" cy="341313"/>
          </a:xfrm>
          <a:prstGeom prst="rect">
            <a:avLst/>
          </a:prstGeom>
          <a:solidFill>
            <a:srgbClr val="86F1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6" name="Rectangle 492"/>
          <p:cNvSpPr>
            <a:spLocks noChangeArrowheads="1"/>
          </p:cNvSpPr>
          <p:nvPr/>
        </p:nvSpPr>
        <p:spPr bwMode="auto">
          <a:xfrm>
            <a:off x="7292975" y="5078189"/>
            <a:ext cx="7938" cy="341313"/>
          </a:xfrm>
          <a:prstGeom prst="rect">
            <a:avLst/>
          </a:prstGeom>
          <a:solidFill>
            <a:srgbClr val="82E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7" name="Rectangle 493"/>
          <p:cNvSpPr>
            <a:spLocks noChangeArrowheads="1"/>
          </p:cNvSpPr>
          <p:nvPr/>
        </p:nvSpPr>
        <p:spPr bwMode="auto">
          <a:xfrm>
            <a:off x="7300913" y="5078189"/>
            <a:ext cx="7937" cy="341313"/>
          </a:xfrm>
          <a:prstGeom prst="rect">
            <a:avLst/>
          </a:prstGeom>
          <a:solidFill>
            <a:srgbClr val="7DEE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8" name="Rectangle 494"/>
          <p:cNvSpPr>
            <a:spLocks noChangeArrowheads="1"/>
          </p:cNvSpPr>
          <p:nvPr/>
        </p:nvSpPr>
        <p:spPr bwMode="auto">
          <a:xfrm>
            <a:off x="7308850" y="5078189"/>
            <a:ext cx="9525" cy="341313"/>
          </a:xfrm>
          <a:prstGeom prst="rect">
            <a:avLst/>
          </a:prstGeom>
          <a:solidFill>
            <a:srgbClr val="7AE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1999" name="Rectangle 495"/>
          <p:cNvSpPr>
            <a:spLocks noChangeArrowheads="1"/>
          </p:cNvSpPr>
          <p:nvPr/>
        </p:nvSpPr>
        <p:spPr bwMode="auto">
          <a:xfrm>
            <a:off x="7318375" y="5078189"/>
            <a:ext cx="7938" cy="341313"/>
          </a:xfrm>
          <a:prstGeom prst="rect">
            <a:avLst/>
          </a:prstGeom>
          <a:solidFill>
            <a:srgbClr val="76EA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0" name="Rectangle 496"/>
          <p:cNvSpPr>
            <a:spLocks noChangeArrowheads="1"/>
          </p:cNvSpPr>
          <p:nvPr/>
        </p:nvSpPr>
        <p:spPr bwMode="auto">
          <a:xfrm>
            <a:off x="7326313" y="5078189"/>
            <a:ext cx="7937" cy="341313"/>
          </a:xfrm>
          <a:prstGeom prst="rect">
            <a:avLst/>
          </a:prstGeom>
          <a:solidFill>
            <a:srgbClr val="72E8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1" name="Rectangle 497"/>
          <p:cNvSpPr>
            <a:spLocks noChangeArrowheads="1"/>
          </p:cNvSpPr>
          <p:nvPr/>
        </p:nvSpPr>
        <p:spPr bwMode="auto">
          <a:xfrm>
            <a:off x="7334250" y="5078189"/>
            <a:ext cx="9525" cy="341313"/>
          </a:xfrm>
          <a:prstGeom prst="rect">
            <a:avLst/>
          </a:prstGeom>
          <a:solidFill>
            <a:srgbClr val="6DE7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2" name="Rectangle 498"/>
          <p:cNvSpPr>
            <a:spLocks noChangeArrowheads="1"/>
          </p:cNvSpPr>
          <p:nvPr/>
        </p:nvSpPr>
        <p:spPr bwMode="auto">
          <a:xfrm>
            <a:off x="7343775" y="5078189"/>
            <a:ext cx="7938" cy="341313"/>
          </a:xfrm>
          <a:prstGeom prst="rect">
            <a:avLst/>
          </a:prstGeom>
          <a:solidFill>
            <a:srgbClr val="69E5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3" name="Rectangle 499"/>
          <p:cNvSpPr>
            <a:spLocks noChangeArrowheads="1"/>
          </p:cNvSpPr>
          <p:nvPr/>
        </p:nvSpPr>
        <p:spPr bwMode="auto">
          <a:xfrm>
            <a:off x="7351713" y="5078189"/>
            <a:ext cx="9525" cy="341313"/>
          </a:xfrm>
          <a:prstGeom prst="rect">
            <a:avLst/>
          </a:prstGeom>
          <a:solidFill>
            <a:srgbClr val="65E3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4" name="Rectangle 500"/>
          <p:cNvSpPr>
            <a:spLocks noChangeArrowheads="1"/>
          </p:cNvSpPr>
          <p:nvPr/>
        </p:nvSpPr>
        <p:spPr bwMode="auto">
          <a:xfrm>
            <a:off x="7361238" y="5078189"/>
            <a:ext cx="7937" cy="341313"/>
          </a:xfrm>
          <a:prstGeom prst="rect">
            <a:avLst/>
          </a:prstGeom>
          <a:solidFill>
            <a:srgbClr val="61E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5" name="Rectangle 501"/>
          <p:cNvSpPr>
            <a:spLocks noChangeArrowheads="1"/>
          </p:cNvSpPr>
          <p:nvPr/>
        </p:nvSpPr>
        <p:spPr bwMode="auto">
          <a:xfrm>
            <a:off x="7369175" y="5078189"/>
            <a:ext cx="7938" cy="341313"/>
          </a:xfrm>
          <a:prstGeom prst="rect">
            <a:avLst/>
          </a:prstGeom>
          <a:solidFill>
            <a:srgbClr val="5DDF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6" name="Rectangle 502"/>
          <p:cNvSpPr>
            <a:spLocks noChangeArrowheads="1"/>
          </p:cNvSpPr>
          <p:nvPr/>
        </p:nvSpPr>
        <p:spPr bwMode="auto">
          <a:xfrm>
            <a:off x="7377113" y="5078189"/>
            <a:ext cx="9525" cy="341313"/>
          </a:xfrm>
          <a:prstGeom prst="rect">
            <a:avLst/>
          </a:prstGeom>
          <a:solidFill>
            <a:srgbClr val="59DE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7" name="Rectangle 503"/>
          <p:cNvSpPr>
            <a:spLocks noChangeArrowheads="1"/>
          </p:cNvSpPr>
          <p:nvPr/>
        </p:nvSpPr>
        <p:spPr bwMode="auto">
          <a:xfrm>
            <a:off x="7386638" y="5078189"/>
            <a:ext cx="7937" cy="341313"/>
          </a:xfrm>
          <a:prstGeom prst="rect">
            <a:avLst/>
          </a:prstGeom>
          <a:solidFill>
            <a:srgbClr val="54DC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8" name="Rectangle 504"/>
          <p:cNvSpPr>
            <a:spLocks noChangeArrowheads="1"/>
          </p:cNvSpPr>
          <p:nvPr/>
        </p:nvSpPr>
        <p:spPr bwMode="auto">
          <a:xfrm>
            <a:off x="7394575" y="5078189"/>
            <a:ext cx="7938" cy="341313"/>
          </a:xfrm>
          <a:prstGeom prst="rect">
            <a:avLst/>
          </a:prstGeom>
          <a:solidFill>
            <a:srgbClr val="50DB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09" name="Rectangle 505"/>
          <p:cNvSpPr>
            <a:spLocks noChangeArrowheads="1"/>
          </p:cNvSpPr>
          <p:nvPr/>
        </p:nvSpPr>
        <p:spPr bwMode="auto">
          <a:xfrm>
            <a:off x="7402513" y="5078189"/>
            <a:ext cx="9525" cy="341313"/>
          </a:xfrm>
          <a:prstGeom prst="rect">
            <a:avLst/>
          </a:prstGeom>
          <a:solidFill>
            <a:srgbClr val="4DD9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0" name="Rectangle 506"/>
          <p:cNvSpPr>
            <a:spLocks noChangeArrowheads="1"/>
          </p:cNvSpPr>
          <p:nvPr/>
        </p:nvSpPr>
        <p:spPr bwMode="auto">
          <a:xfrm>
            <a:off x="7412038" y="5078189"/>
            <a:ext cx="7937" cy="341313"/>
          </a:xfrm>
          <a:prstGeom prst="rect">
            <a:avLst/>
          </a:prstGeom>
          <a:solidFill>
            <a:srgbClr val="49D7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1" name="Rectangle 507"/>
          <p:cNvSpPr>
            <a:spLocks noChangeArrowheads="1"/>
          </p:cNvSpPr>
          <p:nvPr/>
        </p:nvSpPr>
        <p:spPr bwMode="auto">
          <a:xfrm>
            <a:off x="7419975" y="5078189"/>
            <a:ext cx="9525" cy="341313"/>
          </a:xfrm>
          <a:prstGeom prst="rect">
            <a:avLst/>
          </a:prstGeom>
          <a:solidFill>
            <a:srgbClr val="44D5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2" name="Rectangle 508"/>
          <p:cNvSpPr>
            <a:spLocks noChangeArrowheads="1"/>
          </p:cNvSpPr>
          <p:nvPr/>
        </p:nvSpPr>
        <p:spPr bwMode="auto">
          <a:xfrm>
            <a:off x="7429500" y="5078189"/>
            <a:ext cx="7938" cy="341313"/>
          </a:xfrm>
          <a:prstGeom prst="rect">
            <a:avLst/>
          </a:prstGeom>
          <a:solidFill>
            <a:srgbClr val="40D3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3" name="Rectangle 509"/>
          <p:cNvSpPr>
            <a:spLocks noChangeArrowheads="1"/>
          </p:cNvSpPr>
          <p:nvPr/>
        </p:nvSpPr>
        <p:spPr bwMode="auto">
          <a:xfrm>
            <a:off x="7437438" y="5078189"/>
            <a:ext cx="7937" cy="341313"/>
          </a:xfrm>
          <a:prstGeom prst="rect">
            <a:avLst/>
          </a:prstGeom>
          <a:solidFill>
            <a:srgbClr val="3CD2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4" name="Rectangle 510"/>
          <p:cNvSpPr>
            <a:spLocks noChangeArrowheads="1"/>
          </p:cNvSpPr>
          <p:nvPr/>
        </p:nvSpPr>
        <p:spPr bwMode="auto">
          <a:xfrm>
            <a:off x="7445375" y="5078189"/>
            <a:ext cx="9525" cy="341313"/>
          </a:xfrm>
          <a:prstGeom prst="rect">
            <a:avLst/>
          </a:prstGeom>
          <a:solidFill>
            <a:srgbClr val="38D0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5" name="Rectangle 511"/>
          <p:cNvSpPr>
            <a:spLocks noChangeArrowheads="1"/>
          </p:cNvSpPr>
          <p:nvPr/>
        </p:nvSpPr>
        <p:spPr bwMode="auto">
          <a:xfrm>
            <a:off x="7454900" y="5078189"/>
            <a:ext cx="7938" cy="341313"/>
          </a:xfrm>
          <a:prstGeom prst="rect">
            <a:avLst/>
          </a:prstGeom>
          <a:solidFill>
            <a:srgbClr val="34C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6" name="Rectangle 512"/>
          <p:cNvSpPr>
            <a:spLocks noChangeArrowheads="1"/>
          </p:cNvSpPr>
          <p:nvPr/>
        </p:nvSpPr>
        <p:spPr bwMode="auto">
          <a:xfrm>
            <a:off x="7462838" y="5078189"/>
            <a:ext cx="7937" cy="341313"/>
          </a:xfrm>
          <a:prstGeom prst="rect">
            <a:avLst/>
          </a:prstGeom>
          <a:solidFill>
            <a:srgbClr val="30CD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7" name="Rectangle 513"/>
          <p:cNvSpPr>
            <a:spLocks noChangeArrowheads="1"/>
          </p:cNvSpPr>
          <p:nvPr/>
        </p:nvSpPr>
        <p:spPr bwMode="auto">
          <a:xfrm>
            <a:off x="7470775" y="5078189"/>
            <a:ext cx="9525" cy="341313"/>
          </a:xfrm>
          <a:prstGeom prst="rect">
            <a:avLst/>
          </a:prstGeom>
          <a:solidFill>
            <a:srgbClr val="2BCC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8" name="Rectangle 514"/>
          <p:cNvSpPr>
            <a:spLocks noChangeArrowheads="1"/>
          </p:cNvSpPr>
          <p:nvPr/>
        </p:nvSpPr>
        <p:spPr bwMode="auto">
          <a:xfrm>
            <a:off x="7480300" y="5078189"/>
            <a:ext cx="7938" cy="341313"/>
          </a:xfrm>
          <a:prstGeom prst="rect">
            <a:avLst/>
          </a:prstGeom>
          <a:solidFill>
            <a:srgbClr val="27CA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19" name="Rectangle 515"/>
          <p:cNvSpPr>
            <a:spLocks noChangeArrowheads="1"/>
          </p:cNvSpPr>
          <p:nvPr/>
        </p:nvSpPr>
        <p:spPr bwMode="auto">
          <a:xfrm>
            <a:off x="7488238" y="5078189"/>
            <a:ext cx="9525" cy="341313"/>
          </a:xfrm>
          <a:prstGeom prst="rect">
            <a:avLst/>
          </a:prstGeom>
          <a:solidFill>
            <a:srgbClr val="23C8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0" name="Rectangle 516"/>
          <p:cNvSpPr>
            <a:spLocks noChangeArrowheads="1"/>
          </p:cNvSpPr>
          <p:nvPr/>
        </p:nvSpPr>
        <p:spPr bwMode="auto">
          <a:xfrm>
            <a:off x="7497763" y="5078189"/>
            <a:ext cx="7937" cy="341313"/>
          </a:xfrm>
          <a:prstGeom prst="rect">
            <a:avLst/>
          </a:prstGeom>
          <a:solidFill>
            <a:srgbClr val="20C6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1" name="Rectangle 517"/>
          <p:cNvSpPr>
            <a:spLocks noChangeArrowheads="1"/>
          </p:cNvSpPr>
          <p:nvPr/>
        </p:nvSpPr>
        <p:spPr bwMode="auto">
          <a:xfrm>
            <a:off x="7505700" y="5078189"/>
            <a:ext cx="7938" cy="341313"/>
          </a:xfrm>
          <a:prstGeom prst="rect">
            <a:avLst/>
          </a:prstGeom>
          <a:solidFill>
            <a:srgbClr val="1BC4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2" name="Rectangle 518"/>
          <p:cNvSpPr>
            <a:spLocks noChangeArrowheads="1"/>
          </p:cNvSpPr>
          <p:nvPr/>
        </p:nvSpPr>
        <p:spPr bwMode="auto">
          <a:xfrm>
            <a:off x="7513638" y="5078189"/>
            <a:ext cx="9525" cy="341313"/>
          </a:xfrm>
          <a:prstGeom prst="rect">
            <a:avLst/>
          </a:prstGeom>
          <a:solidFill>
            <a:srgbClr val="17C3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3" name="Rectangle 519"/>
          <p:cNvSpPr>
            <a:spLocks noChangeArrowheads="1"/>
          </p:cNvSpPr>
          <p:nvPr/>
        </p:nvSpPr>
        <p:spPr bwMode="auto">
          <a:xfrm>
            <a:off x="7523163" y="5078189"/>
            <a:ext cx="7937" cy="341313"/>
          </a:xfrm>
          <a:prstGeom prst="rect">
            <a:avLst/>
          </a:prstGeom>
          <a:solidFill>
            <a:srgbClr val="13C1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4" name="Rectangle 520"/>
          <p:cNvSpPr>
            <a:spLocks noChangeArrowheads="1"/>
          </p:cNvSpPr>
          <p:nvPr/>
        </p:nvSpPr>
        <p:spPr bwMode="auto">
          <a:xfrm>
            <a:off x="7531100" y="5078189"/>
            <a:ext cx="7938" cy="341313"/>
          </a:xfrm>
          <a:prstGeom prst="rect">
            <a:avLst/>
          </a:prstGeom>
          <a:solidFill>
            <a:srgbClr val="0FB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5" name="Rectangle 521"/>
          <p:cNvSpPr>
            <a:spLocks noChangeArrowheads="1"/>
          </p:cNvSpPr>
          <p:nvPr/>
        </p:nvSpPr>
        <p:spPr bwMode="auto">
          <a:xfrm>
            <a:off x="7539038" y="5078189"/>
            <a:ext cx="9525" cy="341313"/>
          </a:xfrm>
          <a:prstGeom prst="rect">
            <a:avLst/>
          </a:prstGeom>
          <a:solidFill>
            <a:srgbClr val="0BB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6" name="Rectangle 522"/>
          <p:cNvSpPr>
            <a:spLocks noChangeArrowheads="1"/>
          </p:cNvSpPr>
          <p:nvPr/>
        </p:nvSpPr>
        <p:spPr bwMode="auto">
          <a:xfrm>
            <a:off x="7548563" y="5078189"/>
            <a:ext cx="7937" cy="341313"/>
          </a:xfrm>
          <a:prstGeom prst="rect">
            <a:avLst/>
          </a:prstGeom>
          <a:solidFill>
            <a:srgbClr val="07BB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7" name="Oval 523"/>
          <p:cNvSpPr>
            <a:spLocks noChangeArrowheads="1"/>
          </p:cNvSpPr>
          <p:nvPr/>
        </p:nvSpPr>
        <p:spPr bwMode="auto">
          <a:xfrm>
            <a:off x="7221538" y="5046439"/>
            <a:ext cx="331787" cy="88900"/>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28" name="Rectangle 524"/>
          <p:cNvSpPr>
            <a:spLocks noChangeArrowheads="1"/>
          </p:cNvSpPr>
          <p:nvPr/>
        </p:nvSpPr>
        <p:spPr bwMode="auto">
          <a:xfrm>
            <a:off x="7343775" y="5171852"/>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2029" name="Rectangle 525"/>
          <p:cNvSpPr>
            <a:spLocks noChangeArrowheads="1"/>
          </p:cNvSpPr>
          <p:nvPr/>
        </p:nvSpPr>
        <p:spPr bwMode="auto">
          <a:xfrm>
            <a:off x="7318375" y="5248052"/>
            <a:ext cx="123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XYZ</a:t>
            </a:r>
          </a:p>
        </p:txBody>
      </p:sp>
      <p:sp>
        <p:nvSpPr>
          <p:cNvPr id="22030" name="Line 526"/>
          <p:cNvSpPr>
            <a:spLocks noChangeShapeType="1"/>
          </p:cNvSpPr>
          <p:nvPr/>
        </p:nvSpPr>
        <p:spPr bwMode="auto">
          <a:xfrm>
            <a:off x="7386638" y="4046314"/>
            <a:ext cx="1587" cy="373063"/>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031" name="Freeform 527"/>
          <p:cNvSpPr>
            <a:spLocks/>
          </p:cNvSpPr>
          <p:nvPr/>
        </p:nvSpPr>
        <p:spPr bwMode="auto">
          <a:xfrm>
            <a:off x="7350125" y="3944714"/>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32" name="Freeform 528"/>
          <p:cNvSpPr>
            <a:spLocks/>
          </p:cNvSpPr>
          <p:nvPr/>
        </p:nvSpPr>
        <p:spPr bwMode="auto">
          <a:xfrm>
            <a:off x="7350125" y="4411439"/>
            <a:ext cx="74613" cy="109538"/>
          </a:xfrm>
          <a:custGeom>
            <a:avLst/>
            <a:gdLst>
              <a:gd name="T0" fmla="*/ 2147483646 w 47"/>
              <a:gd name="T1" fmla="*/ 0 h 69"/>
              <a:gd name="T2" fmla="*/ 2147483646 w 47"/>
              <a:gd name="T3" fmla="*/ 2147483646 h 69"/>
              <a:gd name="T4" fmla="*/ 0 w 47"/>
              <a:gd name="T5" fmla="*/ 0 h 69"/>
              <a:gd name="T6" fmla="*/ 2147483646 w 47"/>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69">
                <a:moveTo>
                  <a:pt x="47" y="0"/>
                </a:moveTo>
                <a:lnTo>
                  <a:pt x="23" y="69"/>
                </a:lnTo>
                <a:lnTo>
                  <a:pt x="0" y="0"/>
                </a:lnTo>
                <a:lnTo>
                  <a:pt x="47"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33" name="Line 529"/>
          <p:cNvSpPr>
            <a:spLocks noChangeShapeType="1"/>
          </p:cNvSpPr>
          <p:nvPr/>
        </p:nvSpPr>
        <p:spPr bwMode="auto">
          <a:xfrm flipV="1">
            <a:off x="7386638" y="4936902"/>
            <a:ext cx="1587" cy="109537"/>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034" name="Freeform 530"/>
          <p:cNvSpPr>
            <a:spLocks/>
          </p:cNvSpPr>
          <p:nvPr/>
        </p:nvSpPr>
        <p:spPr bwMode="auto">
          <a:xfrm>
            <a:off x="7350125" y="4835302"/>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35" name="Freeform 531"/>
          <p:cNvSpPr>
            <a:spLocks noEditPoints="1"/>
          </p:cNvSpPr>
          <p:nvPr/>
        </p:nvSpPr>
        <p:spPr bwMode="auto">
          <a:xfrm>
            <a:off x="4254500" y="4087589"/>
            <a:ext cx="2398713" cy="314325"/>
          </a:xfrm>
          <a:custGeom>
            <a:avLst/>
            <a:gdLst>
              <a:gd name="T0" fmla="*/ 2147483646 w 4500"/>
              <a:gd name="T1" fmla="*/ 2147483646 h 589"/>
              <a:gd name="T2" fmla="*/ 2147483646 w 4500"/>
              <a:gd name="T3" fmla="*/ 2147483646 h 589"/>
              <a:gd name="T4" fmla="*/ 1817640234 w 4500"/>
              <a:gd name="T5" fmla="*/ 2147483646 h 589"/>
              <a:gd name="T6" fmla="*/ 1969086444 w 4500"/>
              <a:gd name="T7" fmla="*/ 2147483646 h 589"/>
              <a:gd name="T8" fmla="*/ 2147483646 w 4500"/>
              <a:gd name="T9" fmla="*/ 2147483646 h 589"/>
              <a:gd name="T10" fmla="*/ 2147483646 w 4500"/>
              <a:gd name="T11" fmla="*/ 2147483646 h 589"/>
              <a:gd name="T12" fmla="*/ 2147483646 w 4500"/>
              <a:gd name="T13" fmla="*/ 2147483646 h 589"/>
              <a:gd name="T14" fmla="*/ 2147483646 w 4500"/>
              <a:gd name="T15" fmla="*/ 2147483646 h 589"/>
              <a:gd name="T16" fmla="*/ 2147483646 w 4500"/>
              <a:gd name="T17" fmla="*/ 2147483646 h 589"/>
              <a:gd name="T18" fmla="*/ 2147483646 w 4500"/>
              <a:gd name="T19" fmla="*/ 2147483646 h 589"/>
              <a:gd name="T20" fmla="*/ 2147483646 w 4500"/>
              <a:gd name="T21" fmla="*/ 2147483646 h 589"/>
              <a:gd name="T22" fmla="*/ 2147483646 w 4500"/>
              <a:gd name="T23" fmla="*/ 2147483646 h 589"/>
              <a:gd name="T24" fmla="*/ 2147483646 w 4500"/>
              <a:gd name="T25" fmla="*/ 2147483646 h 589"/>
              <a:gd name="T26" fmla="*/ 2147483646 w 4500"/>
              <a:gd name="T27" fmla="*/ 2147483646 h 589"/>
              <a:gd name="T28" fmla="*/ 2147483646 w 4500"/>
              <a:gd name="T29" fmla="*/ 2147483646 h 589"/>
              <a:gd name="T30" fmla="*/ 2147483646 w 4500"/>
              <a:gd name="T31" fmla="*/ 2147483646 h 589"/>
              <a:gd name="T32" fmla="*/ 2147483646 w 4500"/>
              <a:gd name="T33" fmla="*/ 2147483646 h 589"/>
              <a:gd name="T34" fmla="*/ 2147483646 w 4500"/>
              <a:gd name="T35" fmla="*/ 2147483646 h 589"/>
              <a:gd name="T36" fmla="*/ 2147483646 w 4500"/>
              <a:gd name="T37" fmla="*/ 2147483646 h 589"/>
              <a:gd name="T38" fmla="*/ 2147483646 w 4500"/>
              <a:gd name="T39" fmla="*/ 2147483646 h 589"/>
              <a:gd name="T40" fmla="*/ 2147483646 w 4500"/>
              <a:gd name="T41" fmla="*/ 2147483646 h 589"/>
              <a:gd name="T42" fmla="*/ 2147483646 w 4500"/>
              <a:gd name="T43" fmla="*/ 2147483646 h 589"/>
              <a:gd name="T44" fmla="*/ 2147483646 w 4500"/>
              <a:gd name="T45" fmla="*/ 2147483646 h 589"/>
              <a:gd name="T46" fmla="*/ 2147483646 w 4500"/>
              <a:gd name="T47" fmla="*/ 2147483646 h 589"/>
              <a:gd name="T48" fmla="*/ 2147483646 w 4500"/>
              <a:gd name="T49" fmla="*/ 2147483646 h 589"/>
              <a:gd name="T50" fmla="*/ 2147483646 w 4500"/>
              <a:gd name="T51" fmla="*/ 2147483646 h 589"/>
              <a:gd name="T52" fmla="*/ 2147483646 w 4500"/>
              <a:gd name="T53" fmla="*/ 2147483646 h 589"/>
              <a:gd name="T54" fmla="*/ 2147483646 w 4500"/>
              <a:gd name="T55" fmla="*/ 2147483646 h 589"/>
              <a:gd name="T56" fmla="*/ 2147483646 w 4500"/>
              <a:gd name="T57" fmla="*/ 2147483646 h 589"/>
              <a:gd name="T58" fmla="*/ 2147483646 w 4500"/>
              <a:gd name="T59" fmla="*/ 2147483646 h 589"/>
              <a:gd name="T60" fmla="*/ 2147483646 w 4500"/>
              <a:gd name="T61" fmla="*/ 2147483646 h 589"/>
              <a:gd name="T62" fmla="*/ 2147483646 w 4500"/>
              <a:gd name="T63" fmla="*/ 2147483646 h 589"/>
              <a:gd name="T64" fmla="*/ 2147483646 w 4500"/>
              <a:gd name="T65" fmla="*/ 2147483646 h 589"/>
              <a:gd name="T66" fmla="*/ 2147483646 w 4500"/>
              <a:gd name="T67" fmla="*/ 2147483646 h 589"/>
              <a:gd name="T68" fmla="*/ 2147483646 w 4500"/>
              <a:gd name="T69" fmla="*/ 2147483646 h 589"/>
              <a:gd name="T70" fmla="*/ 2147483646 w 4500"/>
              <a:gd name="T71" fmla="*/ 2147483646 h 589"/>
              <a:gd name="T72" fmla="*/ 2147483646 w 4500"/>
              <a:gd name="T73" fmla="*/ 2147483646 h 589"/>
              <a:gd name="T74" fmla="*/ 2147483646 w 4500"/>
              <a:gd name="T75" fmla="*/ 2147483646 h 589"/>
              <a:gd name="T76" fmla="*/ 2147483646 w 4500"/>
              <a:gd name="T77" fmla="*/ 2147483646 h 589"/>
              <a:gd name="T78" fmla="*/ 2147483646 w 4500"/>
              <a:gd name="T79" fmla="*/ 2147483646 h 589"/>
              <a:gd name="T80" fmla="*/ 2147483646 w 4500"/>
              <a:gd name="T81" fmla="*/ 2147483646 h 589"/>
              <a:gd name="T82" fmla="*/ 2147483646 w 4500"/>
              <a:gd name="T83" fmla="*/ 2147483646 h 589"/>
              <a:gd name="T84" fmla="*/ 2147483646 w 4500"/>
              <a:gd name="T85" fmla="*/ 2147483646 h 589"/>
              <a:gd name="T86" fmla="*/ 2147483646 w 4500"/>
              <a:gd name="T87" fmla="*/ 2147483646 h 589"/>
              <a:gd name="T88" fmla="*/ 2147483646 w 4500"/>
              <a:gd name="T89" fmla="*/ 2147483646 h 589"/>
              <a:gd name="T90" fmla="*/ 2147483646 w 4500"/>
              <a:gd name="T91" fmla="*/ 2147483646 h 589"/>
              <a:gd name="T92" fmla="*/ 2147483646 w 4500"/>
              <a:gd name="T93" fmla="*/ 2147483646 h 589"/>
              <a:gd name="T94" fmla="*/ 2147483646 w 4500"/>
              <a:gd name="T95" fmla="*/ 2147483646 h 589"/>
              <a:gd name="T96" fmla="*/ 2147483646 w 4500"/>
              <a:gd name="T97" fmla="*/ 2147483646 h 589"/>
              <a:gd name="T98" fmla="*/ 2147483646 w 4500"/>
              <a:gd name="T99" fmla="*/ 2147483646 h 589"/>
              <a:gd name="T100" fmla="*/ 2147483646 w 4500"/>
              <a:gd name="T101" fmla="*/ 2147483646 h 589"/>
              <a:gd name="T102" fmla="*/ 2147483646 w 4500"/>
              <a:gd name="T103" fmla="*/ 2147483646 h 589"/>
              <a:gd name="T104" fmla="*/ 2147483646 w 4500"/>
              <a:gd name="T105" fmla="*/ 2147483646 h 589"/>
              <a:gd name="T106" fmla="*/ 2147483646 w 4500"/>
              <a:gd name="T107" fmla="*/ 2147483646 h 589"/>
              <a:gd name="T108" fmla="*/ 2147483646 w 4500"/>
              <a:gd name="T109" fmla="*/ 2147483646 h 589"/>
              <a:gd name="T110" fmla="*/ 2147483646 w 4500"/>
              <a:gd name="T111" fmla="*/ 2147483646 h 589"/>
              <a:gd name="T112" fmla="*/ 2147483646 w 4500"/>
              <a:gd name="T113" fmla="*/ 2147483646 h 589"/>
              <a:gd name="T114" fmla="*/ 2147483646 w 4500"/>
              <a:gd name="T115" fmla="*/ 2147483646 h 589"/>
              <a:gd name="T116" fmla="*/ 2147483646 w 4500"/>
              <a:gd name="T117" fmla="*/ 2147483646 h 589"/>
              <a:gd name="T118" fmla="*/ 2147483646 w 4500"/>
              <a:gd name="T119" fmla="*/ 2147483646 h 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500" h="589">
                <a:moveTo>
                  <a:pt x="25" y="12"/>
                </a:moveTo>
                <a:lnTo>
                  <a:pt x="25" y="38"/>
                </a:lnTo>
                <a:cubicBezTo>
                  <a:pt x="25" y="45"/>
                  <a:pt x="20" y="51"/>
                  <a:pt x="12" y="51"/>
                </a:cubicBezTo>
                <a:cubicBezTo>
                  <a:pt x="5" y="51"/>
                  <a:pt x="0" y="45"/>
                  <a:pt x="0" y="38"/>
                </a:cubicBezTo>
                <a:lnTo>
                  <a:pt x="0" y="12"/>
                </a:lnTo>
                <a:cubicBezTo>
                  <a:pt x="0" y="5"/>
                  <a:pt x="5" y="0"/>
                  <a:pt x="12" y="0"/>
                </a:cubicBezTo>
                <a:cubicBezTo>
                  <a:pt x="20" y="0"/>
                  <a:pt x="25" y="5"/>
                  <a:pt x="25" y="12"/>
                </a:cubicBezTo>
                <a:close/>
                <a:moveTo>
                  <a:pt x="25" y="89"/>
                </a:moveTo>
                <a:lnTo>
                  <a:pt x="25" y="115"/>
                </a:lnTo>
                <a:cubicBezTo>
                  <a:pt x="25" y="122"/>
                  <a:pt x="20" y="128"/>
                  <a:pt x="12" y="128"/>
                </a:cubicBezTo>
                <a:cubicBezTo>
                  <a:pt x="5" y="128"/>
                  <a:pt x="0" y="122"/>
                  <a:pt x="0" y="115"/>
                </a:cubicBezTo>
                <a:lnTo>
                  <a:pt x="0" y="89"/>
                </a:lnTo>
                <a:cubicBezTo>
                  <a:pt x="0" y="82"/>
                  <a:pt x="5" y="76"/>
                  <a:pt x="12" y="76"/>
                </a:cubicBezTo>
                <a:cubicBezTo>
                  <a:pt x="20" y="76"/>
                  <a:pt x="25" y="82"/>
                  <a:pt x="25" y="89"/>
                </a:cubicBezTo>
                <a:close/>
                <a:moveTo>
                  <a:pt x="25" y="166"/>
                </a:moveTo>
                <a:lnTo>
                  <a:pt x="25" y="192"/>
                </a:lnTo>
                <a:cubicBezTo>
                  <a:pt x="25" y="199"/>
                  <a:pt x="20" y="204"/>
                  <a:pt x="12" y="204"/>
                </a:cubicBezTo>
                <a:cubicBezTo>
                  <a:pt x="5" y="204"/>
                  <a:pt x="0" y="199"/>
                  <a:pt x="0" y="192"/>
                </a:cubicBezTo>
                <a:lnTo>
                  <a:pt x="0" y="166"/>
                </a:lnTo>
                <a:cubicBezTo>
                  <a:pt x="0" y="159"/>
                  <a:pt x="5" y="153"/>
                  <a:pt x="12" y="153"/>
                </a:cubicBezTo>
                <a:cubicBezTo>
                  <a:pt x="20" y="153"/>
                  <a:pt x="25" y="159"/>
                  <a:pt x="25" y="166"/>
                </a:cubicBezTo>
                <a:close/>
                <a:moveTo>
                  <a:pt x="25" y="243"/>
                </a:moveTo>
                <a:lnTo>
                  <a:pt x="25" y="268"/>
                </a:lnTo>
                <a:cubicBezTo>
                  <a:pt x="25" y="276"/>
                  <a:pt x="20" y="281"/>
                  <a:pt x="12" y="281"/>
                </a:cubicBezTo>
                <a:cubicBezTo>
                  <a:pt x="5" y="281"/>
                  <a:pt x="0" y="276"/>
                  <a:pt x="0" y="268"/>
                </a:cubicBezTo>
                <a:lnTo>
                  <a:pt x="0" y="243"/>
                </a:lnTo>
                <a:cubicBezTo>
                  <a:pt x="0" y="236"/>
                  <a:pt x="5" y="230"/>
                  <a:pt x="12" y="230"/>
                </a:cubicBezTo>
                <a:cubicBezTo>
                  <a:pt x="20" y="230"/>
                  <a:pt x="25" y="236"/>
                  <a:pt x="25" y="243"/>
                </a:cubicBezTo>
                <a:close/>
                <a:moveTo>
                  <a:pt x="25" y="320"/>
                </a:moveTo>
                <a:lnTo>
                  <a:pt x="25" y="344"/>
                </a:lnTo>
                <a:lnTo>
                  <a:pt x="12" y="332"/>
                </a:lnTo>
                <a:lnTo>
                  <a:pt x="13" y="332"/>
                </a:lnTo>
                <a:cubicBezTo>
                  <a:pt x="20" y="332"/>
                  <a:pt x="26" y="337"/>
                  <a:pt x="26" y="344"/>
                </a:cubicBezTo>
                <a:cubicBezTo>
                  <a:pt x="26" y="352"/>
                  <a:pt x="20" y="357"/>
                  <a:pt x="13" y="357"/>
                </a:cubicBezTo>
                <a:lnTo>
                  <a:pt x="12" y="357"/>
                </a:lnTo>
                <a:cubicBezTo>
                  <a:pt x="5" y="357"/>
                  <a:pt x="0" y="352"/>
                  <a:pt x="0" y="344"/>
                </a:cubicBezTo>
                <a:lnTo>
                  <a:pt x="0" y="320"/>
                </a:lnTo>
                <a:cubicBezTo>
                  <a:pt x="0" y="313"/>
                  <a:pt x="5" y="307"/>
                  <a:pt x="12" y="307"/>
                </a:cubicBezTo>
                <a:cubicBezTo>
                  <a:pt x="20" y="307"/>
                  <a:pt x="25" y="313"/>
                  <a:pt x="25" y="320"/>
                </a:cubicBezTo>
                <a:close/>
                <a:moveTo>
                  <a:pt x="64" y="332"/>
                </a:moveTo>
                <a:lnTo>
                  <a:pt x="90" y="332"/>
                </a:lnTo>
                <a:cubicBezTo>
                  <a:pt x="97" y="332"/>
                  <a:pt x="103" y="337"/>
                  <a:pt x="103" y="344"/>
                </a:cubicBezTo>
                <a:cubicBezTo>
                  <a:pt x="103" y="352"/>
                  <a:pt x="97" y="357"/>
                  <a:pt x="90" y="357"/>
                </a:cubicBezTo>
                <a:lnTo>
                  <a:pt x="64" y="357"/>
                </a:lnTo>
                <a:cubicBezTo>
                  <a:pt x="57" y="357"/>
                  <a:pt x="52" y="352"/>
                  <a:pt x="52" y="344"/>
                </a:cubicBezTo>
                <a:cubicBezTo>
                  <a:pt x="52" y="337"/>
                  <a:pt x="57" y="332"/>
                  <a:pt x="64" y="332"/>
                </a:cubicBezTo>
                <a:close/>
                <a:moveTo>
                  <a:pt x="141" y="332"/>
                </a:moveTo>
                <a:lnTo>
                  <a:pt x="167" y="332"/>
                </a:lnTo>
                <a:cubicBezTo>
                  <a:pt x="174" y="332"/>
                  <a:pt x="180" y="337"/>
                  <a:pt x="180" y="344"/>
                </a:cubicBezTo>
                <a:cubicBezTo>
                  <a:pt x="180" y="352"/>
                  <a:pt x="174" y="357"/>
                  <a:pt x="167" y="357"/>
                </a:cubicBezTo>
                <a:lnTo>
                  <a:pt x="141" y="357"/>
                </a:lnTo>
                <a:cubicBezTo>
                  <a:pt x="134" y="357"/>
                  <a:pt x="128" y="352"/>
                  <a:pt x="128" y="344"/>
                </a:cubicBezTo>
                <a:cubicBezTo>
                  <a:pt x="128" y="337"/>
                  <a:pt x="134" y="332"/>
                  <a:pt x="141" y="332"/>
                </a:cubicBezTo>
                <a:close/>
                <a:moveTo>
                  <a:pt x="218" y="332"/>
                </a:moveTo>
                <a:lnTo>
                  <a:pt x="244" y="332"/>
                </a:lnTo>
                <a:cubicBezTo>
                  <a:pt x="251" y="332"/>
                  <a:pt x="256" y="337"/>
                  <a:pt x="256" y="344"/>
                </a:cubicBezTo>
                <a:cubicBezTo>
                  <a:pt x="256" y="352"/>
                  <a:pt x="251" y="357"/>
                  <a:pt x="244" y="357"/>
                </a:cubicBezTo>
                <a:lnTo>
                  <a:pt x="218" y="357"/>
                </a:lnTo>
                <a:cubicBezTo>
                  <a:pt x="211" y="357"/>
                  <a:pt x="205" y="352"/>
                  <a:pt x="205" y="344"/>
                </a:cubicBezTo>
                <a:cubicBezTo>
                  <a:pt x="205" y="337"/>
                  <a:pt x="211" y="332"/>
                  <a:pt x="218" y="332"/>
                </a:cubicBezTo>
                <a:close/>
                <a:moveTo>
                  <a:pt x="295" y="332"/>
                </a:moveTo>
                <a:lnTo>
                  <a:pt x="320" y="332"/>
                </a:lnTo>
                <a:cubicBezTo>
                  <a:pt x="328" y="332"/>
                  <a:pt x="333" y="337"/>
                  <a:pt x="333" y="344"/>
                </a:cubicBezTo>
                <a:cubicBezTo>
                  <a:pt x="333" y="352"/>
                  <a:pt x="328" y="357"/>
                  <a:pt x="320" y="357"/>
                </a:cubicBezTo>
                <a:lnTo>
                  <a:pt x="295" y="357"/>
                </a:lnTo>
                <a:cubicBezTo>
                  <a:pt x="288" y="357"/>
                  <a:pt x="282" y="352"/>
                  <a:pt x="282" y="344"/>
                </a:cubicBezTo>
                <a:cubicBezTo>
                  <a:pt x="282" y="337"/>
                  <a:pt x="288" y="332"/>
                  <a:pt x="295" y="332"/>
                </a:cubicBezTo>
                <a:close/>
                <a:moveTo>
                  <a:pt x="372" y="332"/>
                </a:moveTo>
                <a:lnTo>
                  <a:pt x="397" y="332"/>
                </a:lnTo>
                <a:cubicBezTo>
                  <a:pt x="404" y="332"/>
                  <a:pt x="410" y="337"/>
                  <a:pt x="410" y="344"/>
                </a:cubicBezTo>
                <a:cubicBezTo>
                  <a:pt x="410" y="352"/>
                  <a:pt x="404" y="357"/>
                  <a:pt x="397" y="357"/>
                </a:cubicBezTo>
                <a:lnTo>
                  <a:pt x="372" y="357"/>
                </a:lnTo>
                <a:cubicBezTo>
                  <a:pt x="365" y="357"/>
                  <a:pt x="359" y="352"/>
                  <a:pt x="359" y="344"/>
                </a:cubicBezTo>
                <a:cubicBezTo>
                  <a:pt x="359" y="337"/>
                  <a:pt x="365" y="332"/>
                  <a:pt x="372" y="332"/>
                </a:cubicBezTo>
                <a:close/>
                <a:moveTo>
                  <a:pt x="448" y="332"/>
                </a:moveTo>
                <a:lnTo>
                  <a:pt x="474" y="332"/>
                </a:lnTo>
                <a:cubicBezTo>
                  <a:pt x="481" y="332"/>
                  <a:pt x="487" y="337"/>
                  <a:pt x="487" y="344"/>
                </a:cubicBezTo>
                <a:cubicBezTo>
                  <a:pt x="487" y="352"/>
                  <a:pt x="481" y="357"/>
                  <a:pt x="474" y="357"/>
                </a:cubicBezTo>
                <a:lnTo>
                  <a:pt x="448" y="357"/>
                </a:lnTo>
                <a:cubicBezTo>
                  <a:pt x="441" y="357"/>
                  <a:pt x="436" y="352"/>
                  <a:pt x="436" y="344"/>
                </a:cubicBezTo>
                <a:cubicBezTo>
                  <a:pt x="436" y="337"/>
                  <a:pt x="441" y="332"/>
                  <a:pt x="448" y="332"/>
                </a:cubicBezTo>
                <a:close/>
                <a:moveTo>
                  <a:pt x="525" y="332"/>
                </a:moveTo>
                <a:lnTo>
                  <a:pt x="551" y="332"/>
                </a:lnTo>
                <a:cubicBezTo>
                  <a:pt x="558" y="332"/>
                  <a:pt x="564" y="337"/>
                  <a:pt x="564" y="344"/>
                </a:cubicBezTo>
                <a:cubicBezTo>
                  <a:pt x="564" y="352"/>
                  <a:pt x="558" y="357"/>
                  <a:pt x="551" y="357"/>
                </a:cubicBezTo>
                <a:lnTo>
                  <a:pt x="525" y="357"/>
                </a:lnTo>
                <a:cubicBezTo>
                  <a:pt x="518" y="357"/>
                  <a:pt x="512" y="352"/>
                  <a:pt x="512" y="344"/>
                </a:cubicBezTo>
                <a:cubicBezTo>
                  <a:pt x="512" y="337"/>
                  <a:pt x="518" y="332"/>
                  <a:pt x="525" y="332"/>
                </a:cubicBezTo>
                <a:close/>
                <a:moveTo>
                  <a:pt x="602" y="332"/>
                </a:moveTo>
                <a:lnTo>
                  <a:pt x="628" y="332"/>
                </a:lnTo>
                <a:cubicBezTo>
                  <a:pt x="635" y="332"/>
                  <a:pt x="640" y="337"/>
                  <a:pt x="640" y="344"/>
                </a:cubicBezTo>
                <a:cubicBezTo>
                  <a:pt x="640" y="352"/>
                  <a:pt x="635" y="357"/>
                  <a:pt x="628" y="357"/>
                </a:cubicBezTo>
                <a:lnTo>
                  <a:pt x="602" y="357"/>
                </a:lnTo>
                <a:cubicBezTo>
                  <a:pt x="595" y="357"/>
                  <a:pt x="589" y="352"/>
                  <a:pt x="589" y="344"/>
                </a:cubicBezTo>
                <a:cubicBezTo>
                  <a:pt x="589" y="337"/>
                  <a:pt x="595" y="332"/>
                  <a:pt x="602" y="332"/>
                </a:cubicBezTo>
                <a:close/>
                <a:moveTo>
                  <a:pt x="679" y="332"/>
                </a:moveTo>
                <a:lnTo>
                  <a:pt x="704" y="332"/>
                </a:lnTo>
                <a:cubicBezTo>
                  <a:pt x="712" y="332"/>
                  <a:pt x="717" y="337"/>
                  <a:pt x="717" y="344"/>
                </a:cubicBezTo>
                <a:cubicBezTo>
                  <a:pt x="717" y="352"/>
                  <a:pt x="712" y="357"/>
                  <a:pt x="704" y="357"/>
                </a:cubicBezTo>
                <a:lnTo>
                  <a:pt x="679" y="357"/>
                </a:lnTo>
                <a:cubicBezTo>
                  <a:pt x="672" y="357"/>
                  <a:pt x="666" y="352"/>
                  <a:pt x="666" y="344"/>
                </a:cubicBezTo>
                <a:cubicBezTo>
                  <a:pt x="666" y="337"/>
                  <a:pt x="672" y="332"/>
                  <a:pt x="679" y="332"/>
                </a:cubicBezTo>
                <a:close/>
                <a:moveTo>
                  <a:pt x="756" y="332"/>
                </a:moveTo>
                <a:lnTo>
                  <a:pt x="781" y="332"/>
                </a:lnTo>
                <a:cubicBezTo>
                  <a:pt x="788" y="332"/>
                  <a:pt x="794" y="337"/>
                  <a:pt x="794" y="344"/>
                </a:cubicBezTo>
                <a:cubicBezTo>
                  <a:pt x="794" y="352"/>
                  <a:pt x="788" y="357"/>
                  <a:pt x="781" y="357"/>
                </a:cubicBezTo>
                <a:lnTo>
                  <a:pt x="756" y="357"/>
                </a:lnTo>
                <a:cubicBezTo>
                  <a:pt x="749" y="357"/>
                  <a:pt x="743" y="352"/>
                  <a:pt x="743" y="344"/>
                </a:cubicBezTo>
                <a:cubicBezTo>
                  <a:pt x="743" y="337"/>
                  <a:pt x="749" y="332"/>
                  <a:pt x="756" y="332"/>
                </a:cubicBezTo>
                <a:close/>
                <a:moveTo>
                  <a:pt x="832" y="332"/>
                </a:moveTo>
                <a:lnTo>
                  <a:pt x="858" y="332"/>
                </a:lnTo>
                <a:cubicBezTo>
                  <a:pt x="865" y="332"/>
                  <a:pt x="871" y="337"/>
                  <a:pt x="871" y="344"/>
                </a:cubicBezTo>
                <a:cubicBezTo>
                  <a:pt x="871" y="352"/>
                  <a:pt x="865" y="357"/>
                  <a:pt x="858" y="357"/>
                </a:cubicBezTo>
                <a:lnTo>
                  <a:pt x="832" y="357"/>
                </a:lnTo>
                <a:cubicBezTo>
                  <a:pt x="825" y="357"/>
                  <a:pt x="820" y="352"/>
                  <a:pt x="820" y="344"/>
                </a:cubicBezTo>
                <a:cubicBezTo>
                  <a:pt x="820" y="337"/>
                  <a:pt x="825" y="332"/>
                  <a:pt x="832" y="332"/>
                </a:cubicBezTo>
                <a:close/>
                <a:moveTo>
                  <a:pt x="909" y="332"/>
                </a:moveTo>
                <a:lnTo>
                  <a:pt x="935" y="332"/>
                </a:lnTo>
                <a:cubicBezTo>
                  <a:pt x="942" y="332"/>
                  <a:pt x="948" y="337"/>
                  <a:pt x="948" y="344"/>
                </a:cubicBezTo>
                <a:cubicBezTo>
                  <a:pt x="948" y="352"/>
                  <a:pt x="942" y="357"/>
                  <a:pt x="935" y="357"/>
                </a:cubicBezTo>
                <a:lnTo>
                  <a:pt x="909" y="357"/>
                </a:lnTo>
                <a:cubicBezTo>
                  <a:pt x="902" y="357"/>
                  <a:pt x="896" y="352"/>
                  <a:pt x="896" y="344"/>
                </a:cubicBezTo>
                <a:cubicBezTo>
                  <a:pt x="896" y="337"/>
                  <a:pt x="902" y="332"/>
                  <a:pt x="909" y="332"/>
                </a:cubicBezTo>
                <a:close/>
                <a:moveTo>
                  <a:pt x="986" y="332"/>
                </a:moveTo>
                <a:lnTo>
                  <a:pt x="1012" y="332"/>
                </a:lnTo>
                <a:cubicBezTo>
                  <a:pt x="1019" y="332"/>
                  <a:pt x="1024" y="337"/>
                  <a:pt x="1024" y="344"/>
                </a:cubicBezTo>
                <a:cubicBezTo>
                  <a:pt x="1024" y="352"/>
                  <a:pt x="1019" y="357"/>
                  <a:pt x="1012" y="357"/>
                </a:cubicBezTo>
                <a:lnTo>
                  <a:pt x="986" y="357"/>
                </a:lnTo>
                <a:cubicBezTo>
                  <a:pt x="979" y="357"/>
                  <a:pt x="973" y="352"/>
                  <a:pt x="973" y="344"/>
                </a:cubicBezTo>
                <a:cubicBezTo>
                  <a:pt x="973" y="337"/>
                  <a:pt x="979" y="332"/>
                  <a:pt x="986" y="332"/>
                </a:cubicBezTo>
                <a:close/>
                <a:moveTo>
                  <a:pt x="1033" y="310"/>
                </a:moveTo>
                <a:lnTo>
                  <a:pt x="1039" y="302"/>
                </a:lnTo>
                <a:cubicBezTo>
                  <a:pt x="1040" y="301"/>
                  <a:pt x="1041" y="300"/>
                  <a:pt x="1042" y="299"/>
                </a:cubicBezTo>
                <a:lnTo>
                  <a:pt x="1054" y="290"/>
                </a:lnTo>
                <a:cubicBezTo>
                  <a:pt x="1060" y="286"/>
                  <a:pt x="1068" y="287"/>
                  <a:pt x="1072" y="293"/>
                </a:cubicBezTo>
                <a:cubicBezTo>
                  <a:pt x="1076" y="299"/>
                  <a:pt x="1075" y="307"/>
                  <a:pt x="1069" y="311"/>
                </a:cubicBezTo>
                <a:lnTo>
                  <a:pt x="1057" y="320"/>
                </a:lnTo>
                <a:lnTo>
                  <a:pt x="1060" y="317"/>
                </a:lnTo>
                <a:lnTo>
                  <a:pt x="1054" y="326"/>
                </a:lnTo>
                <a:cubicBezTo>
                  <a:pt x="1049" y="331"/>
                  <a:pt x="1041" y="333"/>
                  <a:pt x="1036" y="328"/>
                </a:cubicBezTo>
                <a:cubicBezTo>
                  <a:pt x="1030" y="324"/>
                  <a:pt x="1029" y="316"/>
                  <a:pt x="1033" y="310"/>
                </a:cubicBezTo>
                <a:close/>
                <a:moveTo>
                  <a:pt x="1117" y="292"/>
                </a:moveTo>
                <a:lnTo>
                  <a:pt x="1128" y="299"/>
                </a:lnTo>
                <a:cubicBezTo>
                  <a:pt x="1129" y="300"/>
                  <a:pt x="1130" y="301"/>
                  <a:pt x="1131" y="302"/>
                </a:cubicBezTo>
                <a:lnTo>
                  <a:pt x="1138" y="312"/>
                </a:lnTo>
                <a:cubicBezTo>
                  <a:pt x="1143" y="318"/>
                  <a:pt x="1141" y="326"/>
                  <a:pt x="1136" y="330"/>
                </a:cubicBezTo>
                <a:cubicBezTo>
                  <a:pt x="1130" y="334"/>
                  <a:pt x="1122" y="333"/>
                  <a:pt x="1118" y="328"/>
                </a:cubicBezTo>
                <a:lnTo>
                  <a:pt x="1110" y="317"/>
                </a:lnTo>
                <a:lnTo>
                  <a:pt x="1113" y="320"/>
                </a:lnTo>
                <a:lnTo>
                  <a:pt x="1103" y="313"/>
                </a:lnTo>
                <a:cubicBezTo>
                  <a:pt x="1097" y="309"/>
                  <a:pt x="1096" y="301"/>
                  <a:pt x="1100" y="295"/>
                </a:cubicBezTo>
                <a:cubicBezTo>
                  <a:pt x="1104" y="289"/>
                  <a:pt x="1112" y="288"/>
                  <a:pt x="1117" y="292"/>
                </a:cubicBezTo>
                <a:close/>
                <a:moveTo>
                  <a:pt x="1161" y="332"/>
                </a:moveTo>
                <a:lnTo>
                  <a:pt x="1186" y="332"/>
                </a:lnTo>
                <a:cubicBezTo>
                  <a:pt x="1193" y="332"/>
                  <a:pt x="1199" y="337"/>
                  <a:pt x="1199" y="344"/>
                </a:cubicBezTo>
                <a:cubicBezTo>
                  <a:pt x="1199" y="352"/>
                  <a:pt x="1193" y="357"/>
                  <a:pt x="1186" y="357"/>
                </a:cubicBezTo>
                <a:lnTo>
                  <a:pt x="1161" y="357"/>
                </a:lnTo>
                <a:cubicBezTo>
                  <a:pt x="1154" y="357"/>
                  <a:pt x="1148" y="352"/>
                  <a:pt x="1148" y="344"/>
                </a:cubicBezTo>
                <a:cubicBezTo>
                  <a:pt x="1148" y="337"/>
                  <a:pt x="1154" y="332"/>
                  <a:pt x="1161" y="332"/>
                </a:cubicBezTo>
                <a:close/>
                <a:moveTo>
                  <a:pt x="1237" y="332"/>
                </a:moveTo>
                <a:lnTo>
                  <a:pt x="1263" y="332"/>
                </a:lnTo>
                <a:cubicBezTo>
                  <a:pt x="1270" y="332"/>
                  <a:pt x="1276" y="337"/>
                  <a:pt x="1276" y="344"/>
                </a:cubicBezTo>
                <a:cubicBezTo>
                  <a:pt x="1276" y="352"/>
                  <a:pt x="1270" y="357"/>
                  <a:pt x="1263" y="357"/>
                </a:cubicBezTo>
                <a:lnTo>
                  <a:pt x="1237" y="357"/>
                </a:lnTo>
                <a:cubicBezTo>
                  <a:pt x="1230" y="357"/>
                  <a:pt x="1225" y="352"/>
                  <a:pt x="1225" y="344"/>
                </a:cubicBezTo>
                <a:cubicBezTo>
                  <a:pt x="1225" y="337"/>
                  <a:pt x="1230" y="332"/>
                  <a:pt x="1237" y="332"/>
                </a:cubicBezTo>
                <a:close/>
                <a:moveTo>
                  <a:pt x="1314" y="332"/>
                </a:moveTo>
                <a:lnTo>
                  <a:pt x="1340" y="332"/>
                </a:lnTo>
                <a:cubicBezTo>
                  <a:pt x="1347" y="332"/>
                  <a:pt x="1353" y="337"/>
                  <a:pt x="1353" y="344"/>
                </a:cubicBezTo>
                <a:cubicBezTo>
                  <a:pt x="1353" y="352"/>
                  <a:pt x="1347" y="357"/>
                  <a:pt x="1340" y="357"/>
                </a:cubicBezTo>
                <a:lnTo>
                  <a:pt x="1314" y="357"/>
                </a:lnTo>
                <a:cubicBezTo>
                  <a:pt x="1307" y="357"/>
                  <a:pt x="1301" y="352"/>
                  <a:pt x="1301" y="344"/>
                </a:cubicBezTo>
                <a:cubicBezTo>
                  <a:pt x="1301" y="337"/>
                  <a:pt x="1307" y="332"/>
                  <a:pt x="1314" y="332"/>
                </a:cubicBezTo>
                <a:close/>
                <a:moveTo>
                  <a:pt x="1391" y="332"/>
                </a:moveTo>
                <a:lnTo>
                  <a:pt x="1417" y="332"/>
                </a:lnTo>
                <a:cubicBezTo>
                  <a:pt x="1424" y="332"/>
                  <a:pt x="1429" y="337"/>
                  <a:pt x="1429" y="344"/>
                </a:cubicBezTo>
                <a:cubicBezTo>
                  <a:pt x="1429" y="352"/>
                  <a:pt x="1424" y="357"/>
                  <a:pt x="1417" y="357"/>
                </a:cubicBezTo>
                <a:lnTo>
                  <a:pt x="1391" y="357"/>
                </a:lnTo>
                <a:cubicBezTo>
                  <a:pt x="1384" y="357"/>
                  <a:pt x="1378" y="352"/>
                  <a:pt x="1378" y="344"/>
                </a:cubicBezTo>
                <a:cubicBezTo>
                  <a:pt x="1378" y="337"/>
                  <a:pt x="1384" y="332"/>
                  <a:pt x="1391" y="332"/>
                </a:cubicBezTo>
                <a:close/>
                <a:moveTo>
                  <a:pt x="1468" y="332"/>
                </a:moveTo>
                <a:lnTo>
                  <a:pt x="1493" y="332"/>
                </a:lnTo>
                <a:cubicBezTo>
                  <a:pt x="1501" y="332"/>
                  <a:pt x="1506" y="337"/>
                  <a:pt x="1506" y="344"/>
                </a:cubicBezTo>
                <a:cubicBezTo>
                  <a:pt x="1506" y="352"/>
                  <a:pt x="1501" y="357"/>
                  <a:pt x="1493" y="357"/>
                </a:cubicBezTo>
                <a:lnTo>
                  <a:pt x="1468" y="357"/>
                </a:lnTo>
                <a:cubicBezTo>
                  <a:pt x="1461" y="357"/>
                  <a:pt x="1455" y="352"/>
                  <a:pt x="1455" y="344"/>
                </a:cubicBezTo>
                <a:cubicBezTo>
                  <a:pt x="1455" y="337"/>
                  <a:pt x="1461" y="332"/>
                  <a:pt x="1468" y="332"/>
                </a:cubicBezTo>
                <a:close/>
                <a:moveTo>
                  <a:pt x="1545" y="332"/>
                </a:moveTo>
                <a:lnTo>
                  <a:pt x="1570" y="332"/>
                </a:lnTo>
                <a:cubicBezTo>
                  <a:pt x="1577" y="332"/>
                  <a:pt x="1583" y="337"/>
                  <a:pt x="1583" y="344"/>
                </a:cubicBezTo>
                <a:cubicBezTo>
                  <a:pt x="1583" y="352"/>
                  <a:pt x="1577" y="357"/>
                  <a:pt x="1570" y="357"/>
                </a:cubicBezTo>
                <a:lnTo>
                  <a:pt x="1545" y="357"/>
                </a:lnTo>
                <a:cubicBezTo>
                  <a:pt x="1538" y="357"/>
                  <a:pt x="1532" y="352"/>
                  <a:pt x="1532" y="344"/>
                </a:cubicBezTo>
                <a:cubicBezTo>
                  <a:pt x="1532" y="337"/>
                  <a:pt x="1538" y="332"/>
                  <a:pt x="1545" y="332"/>
                </a:cubicBezTo>
                <a:close/>
                <a:moveTo>
                  <a:pt x="1621" y="332"/>
                </a:moveTo>
                <a:lnTo>
                  <a:pt x="1647" y="332"/>
                </a:lnTo>
                <a:cubicBezTo>
                  <a:pt x="1654" y="332"/>
                  <a:pt x="1660" y="337"/>
                  <a:pt x="1660" y="344"/>
                </a:cubicBezTo>
                <a:cubicBezTo>
                  <a:pt x="1660" y="352"/>
                  <a:pt x="1654" y="357"/>
                  <a:pt x="1647" y="357"/>
                </a:cubicBezTo>
                <a:lnTo>
                  <a:pt x="1621" y="357"/>
                </a:lnTo>
                <a:cubicBezTo>
                  <a:pt x="1614" y="357"/>
                  <a:pt x="1609" y="352"/>
                  <a:pt x="1609" y="344"/>
                </a:cubicBezTo>
                <a:cubicBezTo>
                  <a:pt x="1609" y="337"/>
                  <a:pt x="1614" y="332"/>
                  <a:pt x="1621" y="332"/>
                </a:cubicBezTo>
                <a:close/>
                <a:moveTo>
                  <a:pt x="1698" y="332"/>
                </a:moveTo>
                <a:lnTo>
                  <a:pt x="1724" y="332"/>
                </a:lnTo>
                <a:cubicBezTo>
                  <a:pt x="1731" y="332"/>
                  <a:pt x="1737" y="337"/>
                  <a:pt x="1737" y="344"/>
                </a:cubicBezTo>
                <a:cubicBezTo>
                  <a:pt x="1737" y="352"/>
                  <a:pt x="1731" y="357"/>
                  <a:pt x="1724" y="357"/>
                </a:cubicBezTo>
                <a:lnTo>
                  <a:pt x="1698" y="357"/>
                </a:lnTo>
                <a:cubicBezTo>
                  <a:pt x="1691" y="357"/>
                  <a:pt x="1685" y="352"/>
                  <a:pt x="1685" y="344"/>
                </a:cubicBezTo>
                <a:cubicBezTo>
                  <a:pt x="1685" y="337"/>
                  <a:pt x="1691" y="332"/>
                  <a:pt x="1698" y="332"/>
                </a:cubicBezTo>
                <a:close/>
                <a:moveTo>
                  <a:pt x="1775" y="332"/>
                </a:moveTo>
                <a:lnTo>
                  <a:pt x="1801" y="332"/>
                </a:lnTo>
                <a:cubicBezTo>
                  <a:pt x="1808" y="332"/>
                  <a:pt x="1813" y="337"/>
                  <a:pt x="1813" y="344"/>
                </a:cubicBezTo>
                <a:cubicBezTo>
                  <a:pt x="1813" y="352"/>
                  <a:pt x="1808" y="357"/>
                  <a:pt x="1801" y="357"/>
                </a:cubicBezTo>
                <a:lnTo>
                  <a:pt x="1775" y="357"/>
                </a:lnTo>
                <a:cubicBezTo>
                  <a:pt x="1768" y="357"/>
                  <a:pt x="1762" y="352"/>
                  <a:pt x="1762" y="344"/>
                </a:cubicBezTo>
                <a:cubicBezTo>
                  <a:pt x="1762" y="337"/>
                  <a:pt x="1768" y="332"/>
                  <a:pt x="1775" y="332"/>
                </a:cubicBezTo>
                <a:close/>
                <a:moveTo>
                  <a:pt x="1852" y="332"/>
                </a:moveTo>
                <a:lnTo>
                  <a:pt x="1877" y="332"/>
                </a:lnTo>
                <a:cubicBezTo>
                  <a:pt x="1885" y="332"/>
                  <a:pt x="1890" y="337"/>
                  <a:pt x="1890" y="344"/>
                </a:cubicBezTo>
                <a:cubicBezTo>
                  <a:pt x="1890" y="352"/>
                  <a:pt x="1885" y="357"/>
                  <a:pt x="1877" y="357"/>
                </a:cubicBezTo>
                <a:lnTo>
                  <a:pt x="1852" y="357"/>
                </a:lnTo>
                <a:cubicBezTo>
                  <a:pt x="1845" y="357"/>
                  <a:pt x="1839" y="352"/>
                  <a:pt x="1839" y="344"/>
                </a:cubicBezTo>
                <a:cubicBezTo>
                  <a:pt x="1839" y="337"/>
                  <a:pt x="1845" y="332"/>
                  <a:pt x="1852" y="332"/>
                </a:cubicBezTo>
                <a:close/>
                <a:moveTo>
                  <a:pt x="1929" y="332"/>
                </a:moveTo>
                <a:lnTo>
                  <a:pt x="1954" y="332"/>
                </a:lnTo>
                <a:cubicBezTo>
                  <a:pt x="1961" y="332"/>
                  <a:pt x="1967" y="337"/>
                  <a:pt x="1967" y="344"/>
                </a:cubicBezTo>
                <a:cubicBezTo>
                  <a:pt x="1967" y="352"/>
                  <a:pt x="1961" y="357"/>
                  <a:pt x="1954" y="357"/>
                </a:cubicBezTo>
                <a:lnTo>
                  <a:pt x="1929" y="357"/>
                </a:lnTo>
                <a:cubicBezTo>
                  <a:pt x="1922" y="357"/>
                  <a:pt x="1916" y="352"/>
                  <a:pt x="1916" y="344"/>
                </a:cubicBezTo>
                <a:cubicBezTo>
                  <a:pt x="1916" y="337"/>
                  <a:pt x="1922" y="332"/>
                  <a:pt x="1929" y="332"/>
                </a:cubicBezTo>
                <a:close/>
                <a:moveTo>
                  <a:pt x="2005" y="332"/>
                </a:moveTo>
                <a:lnTo>
                  <a:pt x="2031" y="332"/>
                </a:lnTo>
                <a:cubicBezTo>
                  <a:pt x="2038" y="332"/>
                  <a:pt x="2044" y="337"/>
                  <a:pt x="2044" y="344"/>
                </a:cubicBezTo>
                <a:cubicBezTo>
                  <a:pt x="2044" y="352"/>
                  <a:pt x="2038" y="357"/>
                  <a:pt x="2031" y="357"/>
                </a:cubicBezTo>
                <a:lnTo>
                  <a:pt x="2005" y="357"/>
                </a:lnTo>
                <a:cubicBezTo>
                  <a:pt x="1998" y="357"/>
                  <a:pt x="1993" y="352"/>
                  <a:pt x="1993" y="344"/>
                </a:cubicBezTo>
                <a:cubicBezTo>
                  <a:pt x="1993" y="337"/>
                  <a:pt x="1998" y="332"/>
                  <a:pt x="2005" y="332"/>
                </a:cubicBezTo>
                <a:close/>
                <a:moveTo>
                  <a:pt x="2082" y="332"/>
                </a:moveTo>
                <a:lnTo>
                  <a:pt x="2108" y="332"/>
                </a:lnTo>
                <a:cubicBezTo>
                  <a:pt x="2115" y="332"/>
                  <a:pt x="2121" y="337"/>
                  <a:pt x="2121" y="344"/>
                </a:cubicBezTo>
                <a:cubicBezTo>
                  <a:pt x="2121" y="352"/>
                  <a:pt x="2115" y="357"/>
                  <a:pt x="2108" y="357"/>
                </a:cubicBezTo>
                <a:lnTo>
                  <a:pt x="2082" y="357"/>
                </a:lnTo>
                <a:cubicBezTo>
                  <a:pt x="2075" y="357"/>
                  <a:pt x="2069" y="352"/>
                  <a:pt x="2069" y="344"/>
                </a:cubicBezTo>
                <a:cubicBezTo>
                  <a:pt x="2069" y="337"/>
                  <a:pt x="2075" y="332"/>
                  <a:pt x="2082" y="332"/>
                </a:cubicBezTo>
                <a:close/>
                <a:moveTo>
                  <a:pt x="2159" y="332"/>
                </a:moveTo>
                <a:lnTo>
                  <a:pt x="2185" y="332"/>
                </a:lnTo>
                <a:cubicBezTo>
                  <a:pt x="2192" y="332"/>
                  <a:pt x="2197" y="337"/>
                  <a:pt x="2197" y="344"/>
                </a:cubicBezTo>
                <a:cubicBezTo>
                  <a:pt x="2197" y="352"/>
                  <a:pt x="2192" y="357"/>
                  <a:pt x="2185" y="357"/>
                </a:cubicBezTo>
                <a:lnTo>
                  <a:pt x="2159" y="357"/>
                </a:lnTo>
                <a:cubicBezTo>
                  <a:pt x="2152" y="357"/>
                  <a:pt x="2146" y="352"/>
                  <a:pt x="2146" y="344"/>
                </a:cubicBezTo>
                <a:cubicBezTo>
                  <a:pt x="2146" y="337"/>
                  <a:pt x="2152" y="332"/>
                  <a:pt x="2159" y="332"/>
                </a:cubicBezTo>
                <a:close/>
                <a:moveTo>
                  <a:pt x="2236" y="332"/>
                </a:moveTo>
                <a:lnTo>
                  <a:pt x="2261" y="332"/>
                </a:lnTo>
                <a:cubicBezTo>
                  <a:pt x="2269" y="332"/>
                  <a:pt x="2274" y="337"/>
                  <a:pt x="2274" y="344"/>
                </a:cubicBezTo>
                <a:cubicBezTo>
                  <a:pt x="2274" y="352"/>
                  <a:pt x="2269" y="357"/>
                  <a:pt x="2261" y="357"/>
                </a:cubicBezTo>
                <a:lnTo>
                  <a:pt x="2236" y="357"/>
                </a:lnTo>
                <a:cubicBezTo>
                  <a:pt x="2229" y="357"/>
                  <a:pt x="2223" y="352"/>
                  <a:pt x="2223" y="344"/>
                </a:cubicBezTo>
                <a:cubicBezTo>
                  <a:pt x="2223" y="337"/>
                  <a:pt x="2229" y="332"/>
                  <a:pt x="2236" y="332"/>
                </a:cubicBezTo>
                <a:close/>
                <a:moveTo>
                  <a:pt x="2313" y="332"/>
                </a:moveTo>
                <a:lnTo>
                  <a:pt x="2338" y="332"/>
                </a:lnTo>
                <a:cubicBezTo>
                  <a:pt x="2345" y="332"/>
                  <a:pt x="2351" y="337"/>
                  <a:pt x="2351" y="344"/>
                </a:cubicBezTo>
                <a:cubicBezTo>
                  <a:pt x="2351" y="352"/>
                  <a:pt x="2345" y="357"/>
                  <a:pt x="2338" y="357"/>
                </a:cubicBezTo>
                <a:lnTo>
                  <a:pt x="2313" y="357"/>
                </a:lnTo>
                <a:cubicBezTo>
                  <a:pt x="2306" y="357"/>
                  <a:pt x="2300" y="352"/>
                  <a:pt x="2300" y="344"/>
                </a:cubicBezTo>
                <a:cubicBezTo>
                  <a:pt x="2300" y="337"/>
                  <a:pt x="2306" y="332"/>
                  <a:pt x="2313" y="332"/>
                </a:cubicBezTo>
                <a:close/>
                <a:moveTo>
                  <a:pt x="2389" y="332"/>
                </a:moveTo>
                <a:lnTo>
                  <a:pt x="2415" y="332"/>
                </a:lnTo>
                <a:cubicBezTo>
                  <a:pt x="2422" y="332"/>
                  <a:pt x="2428" y="337"/>
                  <a:pt x="2428" y="344"/>
                </a:cubicBezTo>
                <a:cubicBezTo>
                  <a:pt x="2428" y="352"/>
                  <a:pt x="2422" y="357"/>
                  <a:pt x="2415" y="357"/>
                </a:cubicBezTo>
                <a:lnTo>
                  <a:pt x="2389" y="357"/>
                </a:lnTo>
                <a:cubicBezTo>
                  <a:pt x="2382" y="357"/>
                  <a:pt x="2377" y="352"/>
                  <a:pt x="2377" y="344"/>
                </a:cubicBezTo>
                <a:cubicBezTo>
                  <a:pt x="2377" y="337"/>
                  <a:pt x="2382" y="332"/>
                  <a:pt x="2389" y="332"/>
                </a:cubicBezTo>
                <a:close/>
                <a:moveTo>
                  <a:pt x="2466" y="332"/>
                </a:moveTo>
                <a:lnTo>
                  <a:pt x="2492" y="332"/>
                </a:lnTo>
                <a:cubicBezTo>
                  <a:pt x="2499" y="332"/>
                  <a:pt x="2505" y="337"/>
                  <a:pt x="2505" y="344"/>
                </a:cubicBezTo>
                <a:cubicBezTo>
                  <a:pt x="2505" y="352"/>
                  <a:pt x="2499" y="357"/>
                  <a:pt x="2492" y="357"/>
                </a:cubicBezTo>
                <a:lnTo>
                  <a:pt x="2466" y="357"/>
                </a:lnTo>
                <a:cubicBezTo>
                  <a:pt x="2459" y="357"/>
                  <a:pt x="2453" y="352"/>
                  <a:pt x="2453" y="344"/>
                </a:cubicBezTo>
                <a:cubicBezTo>
                  <a:pt x="2453" y="337"/>
                  <a:pt x="2459" y="332"/>
                  <a:pt x="2466" y="332"/>
                </a:cubicBezTo>
                <a:close/>
                <a:moveTo>
                  <a:pt x="2543" y="332"/>
                </a:moveTo>
                <a:lnTo>
                  <a:pt x="2569" y="332"/>
                </a:lnTo>
                <a:cubicBezTo>
                  <a:pt x="2576" y="332"/>
                  <a:pt x="2581" y="337"/>
                  <a:pt x="2581" y="344"/>
                </a:cubicBezTo>
                <a:cubicBezTo>
                  <a:pt x="2581" y="352"/>
                  <a:pt x="2576" y="357"/>
                  <a:pt x="2569" y="357"/>
                </a:cubicBezTo>
                <a:lnTo>
                  <a:pt x="2543" y="357"/>
                </a:lnTo>
                <a:cubicBezTo>
                  <a:pt x="2536" y="357"/>
                  <a:pt x="2530" y="352"/>
                  <a:pt x="2530" y="344"/>
                </a:cubicBezTo>
                <a:cubicBezTo>
                  <a:pt x="2530" y="337"/>
                  <a:pt x="2536" y="332"/>
                  <a:pt x="2543" y="332"/>
                </a:cubicBezTo>
                <a:close/>
                <a:moveTo>
                  <a:pt x="2620" y="332"/>
                </a:moveTo>
                <a:lnTo>
                  <a:pt x="2645" y="332"/>
                </a:lnTo>
                <a:cubicBezTo>
                  <a:pt x="2653" y="332"/>
                  <a:pt x="2658" y="337"/>
                  <a:pt x="2658" y="344"/>
                </a:cubicBezTo>
                <a:cubicBezTo>
                  <a:pt x="2658" y="352"/>
                  <a:pt x="2653" y="357"/>
                  <a:pt x="2645" y="357"/>
                </a:cubicBezTo>
                <a:lnTo>
                  <a:pt x="2620" y="357"/>
                </a:lnTo>
                <a:cubicBezTo>
                  <a:pt x="2613" y="357"/>
                  <a:pt x="2607" y="352"/>
                  <a:pt x="2607" y="344"/>
                </a:cubicBezTo>
                <a:cubicBezTo>
                  <a:pt x="2607" y="337"/>
                  <a:pt x="2613" y="332"/>
                  <a:pt x="2620" y="332"/>
                </a:cubicBezTo>
                <a:close/>
                <a:moveTo>
                  <a:pt x="2697" y="332"/>
                </a:moveTo>
                <a:lnTo>
                  <a:pt x="2722" y="332"/>
                </a:lnTo>
                <a:cubicBezTo>
                  <a:pt x="2729" y="332"/>
                  <a:pt x="2735" y="337"/>
                  <a:pt x="2735" y="344"/>
                </a:cubicBezTo>
                <a:cubicBezTo>
                  <a:pt x="2735" y="352"/>
                  <a:pt x="2729" y="357"/>
                  <a:pt x="2722" y="357"/>
                </a:cubicBezTo>
                <a:lnTo>
                  <a:pt x="2697" y="357"/>
                </a:lnTo>
                <a:cubicBezTo>
                  <a:pt x="2690" y="357"/>
                  <a:pt x="2684" y="352"/>
                  <a:pt x="2684" y="344"/>
                </a:cubicBezTo>
                <a:cubicBezTo>
                  <a:pt x="2684" y="337"/>
                  <a:pt x="2690" y="332"/>
                  <a:pt x="2697" y="332"/>
                </a:cubicBezTo>
                <a:close/>
                <a:moveTo>
                  <a:pt x="2773" y="332"/>
                </a:moveTo>
                <a:lnTo>
                  <a:pt x="2799" y="332"/>
                </a:lnTo>
                <a:cubicBezTo>
                  <a:pt x="2806" y="332"/>
                  <a:pt x="2812" y="337"/>
                  <a:pt x="2812" y="344"/>
                </a:cubicBezTo>
                <a:cubicBezTo>
                  <a:pt x="2812" y="352"/>
                  <a:pt x="2806" y="357"/>
                  <a:pt x="2799" y="357"/>
                </a:cubicBezTo>
                <a:lnTo>
                  <a:pt x="2773" y="357"/>
                </a:lnTo>
                <a:cubicBezTo>
                  <a:pt x="2766" y="357"/>
                  <a:pt x="2761" y="352"/>
                  <a:pt x="2761" y="344"/>
                </a:cubicBezTo>
                <a:cubicBezTo>
                  <a:pt x="2761" y="337"/>
                  <a:pt x="2766" y="332"/>
                  <a:pt x="2773" y="332"/>
                </a:cubicBezTo>
                <a:close/>
                <a:moveTo>
                  <a:pt x="2850" y="332"/>
                </a:moveTo>
                <a:lnTo>
                  <a:pt x="2876" y="332"/>
                </a:lnTo>
                <a:cubicBezTo>
                  <a:pt x="2883" y="332"/>
                  <a:pt x="2889" y="337"/>
                  <a:pt x="2889" y="344"/>
                </a:cubicBezTo>
                <a:cubicBezTo>
                  <a:pt x="2889" y="352"/>
                  <a:pt x="2883" y="357"/>
                  <a:pt x="2876" y="357"/>
                </a:cubicBezTo>
                <a:lnTo>
                  <a:pt x="2850" y="357"/>
                </a:lnTo>
                <a:cubicBezTo>
                  <a:pt x="2843" y="357"/>
                  <a:pt x="2837" y="352"/>
                  <a:pt x="2837" y="344"/>
                </a:cubicBezTo>
                <a:cubicBezTo>
                  <a:pt x="2837" y="337"/>
                  <a:pt x="2843" y="332"/>
                  <a:pt x="2850" y="332"/>
                </a:cubicBezTo>
                <a:close/>
                <a:moveTo>
                  <a:pt x="2927" y="332"/>
                </a:moveTo>
                <a:lnTo>
                  <a:pt x="2953" y="332"/>
                </a:lnTo>
                <a:cubicBezTo>
                  <a:pt x="2960" y="332"/>
                  <a:pt x="2965" y="337"/>
                  <a:pt x="2965" y="344"/>
                </a:cubicBezTo>
                <a:cubicBezTo>
                  <a:pt x="2965" y="352"/>
                  <a:pt x="2960" y="357"/>
                  <a:pt x="2953" y="357"/>
                </a:cubicBezTo>
                <a:lnTo>
                  <a:pt x="2927" y="357"/>
                </a:lnTo>
                <a:cubicBezTo>
                  <a:pt x="2920" y="357"/>
                  <a:pt x="2914" y="352"/>
                  <a:pt x="2914" y="344"/>
                </a:cubicBezTo>
                <a:cubicBezTo>
                  <a:pt x="2914" y="337"/>
                  <a:pt x="2920" y="332"/>
                  <a:pt x="2927" y="332"/>
                </a:cubicBezTo>
                <a:close/>
                <a:moveTo>
                  <a:pt x="3004" y="332"/>
                </a:moveTo>
                <a:lnTo>
                  <a:pt x="3029" y="332"/>
                </a:lnTo>
                <a:cubicBezTo>
                  <a:pt x="3037" y="332"/>
                  <a:pt x="3042" y="337"/>
                  <a:pt x="3042" y="344"/>
                </a:cubicBezTo>
                <a:cubicBezTo>
                  <a:pt x="3042" y="352"/>
                  <a:pt x="3037" y="357"/>
                  <a:pt x="3029" y="357"/>
                </a:cubicBezTo>
                <a:lnTo>
                  <a:pt x="3004" y="357"/>
                </a:lnTo>
                <a:cubicBezTo>
                  <a:pt x="2997" y="357"/>
                  <a:pt x="2991" y="352"/>
                  <a:pt x="2991" y="344"/>
                </a:cubicBezTo>
                <a:cubicBezTo>
                  <a:pt x="2991" y="337"/>
                  <a:pt x="2997" y="332"/>
                  <a:pt x="3004" y="332"/>
                </a:cubicBezTo>
                <a:close/>
                <a:moveTo>
                  <a:pt x="3081" y="332"/>
                </a:moveTo>
                <a:lnTo>
                  <a:pt x="3106" y="332"/>
                </a:lnTo>
                <a:cubicBezTo>
                  <a:pt x="3113" y="332"/>
                  <a:pt x="3119" y="337"/>
                  <a:pt x="3119" y="344"/>
                </a:cubicBezTo>
                <a:cubicBezTo>
                  <a:pt x="3119" y="352"/>
                  <a:pt x="3113" y="357"/>
                  <a:pt x="3106" y="357"/>
                </a:cubicBezTo>
                <a:lnTo>
                  <a:pt x="3081" y="357"/>
                </a:lnTo>
                <a:cubicBezTo>
                  <a:pt x="3074" y="357"/>
                  <a:pt x="3068" y="352"/>
                  <a:pt x="3068" y="344"/>
                </a:cubicBezTo>
                <a:cubicBezTo>
                  <a:pt x="3068" y="337"/>
                  <a:pt x="3074" y="332"/>
                  <a:pt x="3081" y="332"/>
                </a:cubicBezTo>
                <a:close/>
                <a:moveTo>
                  <a:pt x="3157" y="332"/>
                </a:moveTo>
                <a:lnTo>
                  <a:pt x="3183" y="332"/>
                </a:lnTo>
                <a:cubicBezTo>
                  <a:pt x="3190" y="332"/>
                  <a:pt x="3196" y="337"/>
                  <a:pt x="3196" y="344"/>
                </a:cubicBezTo>
                <a:cubicBezTo>
                  <a:pt x="3196" y="352"/>
                  <a:pt x="3190" y="357"/>
                  <a:pt x="3183" y="357"/>
                </a:cubicBezTo>
                <a:lnTo>
                  <a:pt x="3157" y="357"/>
                </a:lnTo>
                <a:cubicBezTo>
                  <a:pt x="3150" y="357"/>
                  <a:pt x="3145" y="352"/>
                  <a:pt x="3145" y="344"/>
                </a:cubicBezTo>
                <a:cubicBezTo>
                  <a:pt x="3145" y="337"/>
                  <a:pt x="3150" y="332"/>
                  <a:pt x="3157" y="332"/>
                </a:cubicBezTo>
                <a:close/>
                <a:moveTo>
                  <a:pt x="3234" y="332"/>
                </a:moveTo>
                <a:lnTo>
                  <a:pt x="3260" y="332"/>
                </a:lnTo>
                <a:cubicBezTo>
                  <a:pt x="3267" y="332"/>
                  <a:pt x="3273" y="337"/>
                  <a:pt x="3273" y="344"/>
                </a:cubicBezTo>
                <a:cubicBezTo>
                  <a:pt x="3273" y="352"/>
                  <a:pt x="3267" y="357"/>
                  <a:pt x="3260" y="357"/>
                </a:cubicBezTo>
                <a:lnTo>
                  <a:pt x="3234" y="357"/>
                </a:lnTo>
                <a:cubicBezTo>
                  <a:pt x="3227" y="357"/>
                  <a:pt x="3221" y="352"/>
                  <a:pt x="3221" y="344"/>
                </a:cubicBezTo>
                <a:cubicBezTo>
                  <a:pt x="3221" y="337"/>
                  <a:pt x="3227" y="332"/>
                  <a:pt x="3234" y="332"/>
                </a:cubicBezTo>
                <a:close/>
                <a:moveTo>
                  <a:pt x="3311" y="332"/>
                </a:moveTo>
                <a:lnTo>
                  <a:pt x="3337" y="332"/>
                </a:lnTo>
                <a:cubicBezTo>
                  <a:pt x="3344" y="332"/>
                  <a:pt x="3349" y="337"/>
                  <a:pt x="3349" y="344"/>
                </a:cubicBezTo>
                <a:cubicBezTo>
                  <a:pt x="3349" y="352"/>
                  <a:pt x="3344" y="357"/>
                  <a:pt x="3337" y="357"/>
                </a:cubicBezTo>
                <a:lnTo>
                  <a:pt x="3311" y="357"/>
                </a:lnTo>
                <a:cubicBezTo>
                  <a:pt x="3304" y="357"/>
                  <a:pt x="3298" y="352"/>
                  <a:pt x="3298" y="344"/>
                </a:cubicBezTo>
                <a:cubicBezTo>
                  <a:pt x="3298" y="337"/>
                  <a:pt x="3304" y="332"/>
                  <a:pt x="3311" y="332"/>
                </a:cubicBezTo>
                <a:close/>
                <a:moveTo>
                  <a:pt x="3388" y="332"/>
                </a:moveTo>
                <a:lnTo>
                  <a:pt x="3413" y="332"/>
                </a:lnTo>
                <a:cubicBezTo>
                  <a:pt x="3421" y="332"/>
                  <a:pt x="3426" y="337"/>
                  <a:pt x="3426" y="344"/>
                </a:cubicBezTo>
                <a:cubicBezTo>
                  <a:pt x="3426" y="352"/>
                  <a:pt x="3421" y="357"/>
                  <a:pt x="3413" y="357"/>
                </a:cubicBezTo>
                <a:lnTo>
                  <a:pt x="3388" y="357"/>
                </a:lnTo>
                <a:cubicBezTo>
                  <a:pt x="3381" y="357"/>
                  <a:pt x="3375" y="352"/>
                  <a:pt x="3375" y="344"/>
                </a:cubicBezTo>
                <a:cubicBezTo>
                  <a:pt x="3375" y="337"/>
                  <a:pt x="3381" y="332"/>
                  <a:pt x="3388" y="332"/>
                </a:cubicBezTo>
                <a:close/>
                <a:moveTo>
                  <a:pt x="3465" y="332"/>
                </a:moveTo>
                <a:lnTo>
                  <a:pt x="3490" y="332"/>
                </a:lnTo>
                <a:cubicBezTo>
                  <a:pt x="3497" y="332"/>
                  <a:pt x="3503" y="337"/>
                  <a:pt x="3503" y="344"/>
                </a:cubicBezTo>
                <a:cubicBezTo>
                  <a:pt x="3503" y="352"/>
                  <a:pt x="3497" y="357"/>
                  <a:pt x="3490" y="357"/>
                </a:cubicBezTo>
                <a:lnTo>
                  <a:pt x="3465" y="357"/>
                </a:lnTo>
                <a:cubicBezTo>
                  <a:pt x="3458" y="357"/>
                  <a:pt x="3452" y="352"/>
                  <a:pt x="3452" y="344"/>
                </a:cubicBezTo>
                <a:cubicBezTo>
                  <a:pt x="3452" y="337"/>
                  <a:pt x="3458" y="332"/>
                  <a:pt x="3465" y="332"/>
                </a:cubicBezTo>
                <a:close/>
                <a:moveTo>
                  <a:pt x="3541" y="332"/>
                </a:moveTo>
                <a:lnTo>
                  <a:pt x="3567" y="332"/>
                </a:lnTo>
                <a:cubicBezTo>
                  <a:pt x="3574" y="332"/>
                  <a:pt x="3580" y="337"/>
                  <a:pt x="3580" y="344"/>
                </a:cubicBezTo>
                <a:cubicBezTo>
                  <a:pt x="3580" y="352"/>
                  <a:pt x="3574" y="357"/>
                  <a:pt x="3567" y="357"/>
                </a:cubicBezTo>
                <a:lnTo>
                  <a:pt x="3541" y="357"/>
                </a:lnTo>
                <a:cubicBezTo>
                  <a:pt x="3534" y="357"/>
                  <a:pt x="3529" y="352"/>
                  <a:pt x="3529" y="344"/>
                </a:cubicBezTo>
                <a:cubicBezTo>
                  <a:pt x="3529" y="337"/>
                  <a:pt x="3534" y="332"/>
                  <a:pt x="3541" y="332"/>
                </a:cubicBezTo>
                <a:close/>
                <a:moveTo>
                  <a:pt x="3618" y="332"/>
                </a:moveTo>
                <a:lnTo>
                  <a:pt x="3644" y="332"/>
                </a:lnTo>
                <a:cubicBezTo>
                  <a:pt x="3651" y="332"/>
                  <a:pt x="3657" y="337"/>
                  <a:pt x="3657" y="344"/>
                </a:cubicBezTo>
                <a:cubicBezTo>
                  <a:pt x="3657" y="352"/>
                  <a:pt x="3651" y="357"/>
                  <a:pt x="3644" y="357"/>
                </a:cubicBezTo>
                <a:lnTo>
                  <a:pt x="3618" y="357"/>
                </a:lnTo>
                <a:cubicBezTo>
                  <a:pt x="3611" y="357"/>
                  <a:pt x="3605" y="352"/>
                  <a:pt x="3605" y="344"/>
                </a:cubicBezTo>
                <a:cubicBezTo>
                  <a:pt x="3605" y="337"/>
                  <a:pt x="3611" y="332"/>
                  <a:pt x="3618" y="332"/>
                </a:cubicBezTo>
                <a:close/>
                <a:moveTo>
                  <a:pt x="3695" y="332"/>
                </a:moveTo>
                <a:lnTo>
                  <a:pt x="3721" y="332"/>
                </a:lnTo>
                <a:cubicBezTo>
                  <a:pt x="3728" y="332"/>
                  <a:pt x="3733" y="337"/>
                  <a:pt x="3733" y="344"/>
                </a:cubicBezTo>
                <a:cubicBezTo>
                  <a:pt x="3733" y="352"/>
                  <a:pt x="3728" y="357"/>
                  <a:pt x="3721" y="357"/>
                </a:cubicBezTo>
                <a:lnTo>
                  <a:pt x="3695" y="357"/>
                </a:lnTo>
                <a:cubicBezTo>
                  <a:pt x="3688" y="357"/>
                  <a:pt x="3682" y="352"/>
                  <a:pt x="3682" y="344"/>
                </a:cubicBezTo>
                <a:cubicBezTo>
                  <a:pt x="3682" y="337"/>
                  <a:pt x="3688" y="332"/>
                  <a:pt x="3695" y="332"/>
                </a:cubicBezTo>
                <a:close/>
                <a:moveTo>
                  <a:pt x="3772" y="332"/>
                </a:moveTo>
                <a:lnTo>
                  <a:pt x="3797" y="332"/>
                </a:lnTo>
                <a:cubicBezTo>
                  <a:pt x="3805" y="332"/>
                  <a:pt x="3810" y="337"/>
                  <a:pt x="3810" y="344"/>
                </a:cubicBezTo>
                <a:cubicBezTo>
                  <a:pt x="3810" y="352"/>
                  <a:pt x="3805" y="357"/>
                  <a:pt x="3797" y="357"/>
                </a:cubicBezTo>
                <a:lnTo>
                  <a:pt x="3772" y="357"/>
                </a:lnTo>
                <a:cubicBezTo>
                  <a:pt x="3765" y="357"/>
                  <a:pt x="3759" y="352"/>
                  <a:pt x="3759" y="344"/>
                </a:cubicBezTo>
                <a:cubicBezTo>
                  <a:pt x="3759" y="337"/>
                  <a:pt x="3765" y="332"/>
                  <a:pt x="3772" y="332"/>
                </a:cubicBezTo>
                <a:close/>
                <a:moveTo>
                  <a:pt x="3849" y="332"/>
                </a:moveTo>
                <a:lnTo>
                  <a:pt x="3874" y="332"/>
                </a:lnTo>
                <a:cubicBezTo>
                  <a:pt x="3881" y="332"/>
                  <a:pt x="3887" y="337"/>
                  <a:pt x="3887" y="344"/>
                </a:cubicBezTo>
                <a:cubicBezTo>
                  <a:pt x="3887" y="352"/>
                  <a:pt x="3881" y="357"/>
                  <a:pt x="3874" y="357"/>
                </a:cubicBezTo>
                <a:lnTo>
                  <a:pt x="3849" y="357"/>
                </a:lnTo>
                <a:cubicBezTo>
                  <a:pt x="3842" y="357"/>
                  <a:pt x="3836" y="352"/>
                  <a:pt x="3836" y="344"/>
                </a:cubicBezTo>
                <a:cubicBezTo>
                  <a:pt x="3836" y="337"/>
                  <a:pt x="3842" y="332"/>
                  <a:pt x="3849" y="332"/>
                </a:cubicBezTo>
                <a:close/>
                <a:moveTo>
                  <a:pt x="3925" y="332"/>
                </a:moveTo>
                <a:lnTo>
                  <a:pt x="3951" y="332"/>
                </a:lnTo>
                <a:cubicBezTo>
                  <a:pt x="3958" y="332"/>
                  <a:pt x="3964" y="337"/>
                  <a:pt x="3964" y="344"/>
                </a:cubicBezTo>
                <a:cubicBezTo>
                  <a:pt x="3964" y="352"/>
                  <a:pt x="3958" y="357"/>
                  <a:pt x="3951" y="357"/>
                </a:cubicBezTo>
                <a:lnTo>
                  <a:pt x="3925" y="357"/>
                </a:lnTo>
                <a:cubicBezTo>
                  <a:pt x="3918" y="357"/>
                  <a:pt x="3913" y="352"/>
                  <a:pt x="3913" y="344"/>
                </a:cubicBezTo>
                <a:cubicBezTo>
                  <a:pt x="3913" y="337"/>
                  <a:pt x="3918" y="332"/>
                  <a:pt x="3925" y="332"/>
                </a:cubicBezTo>
                <a:close/>
                <a:moveTo>
                  <a:pt x="4002" y="332"/>
                </a:moveTo>
                <a:lnTo>
                  <a:pt x="4028" y="332"/>
                </a:lnTo>
                <a:cubicBezTo>
                  <a:pt x="4035" y="332"/>
                  <a:pt x="4041" y="337"/>
                  <a:pt x="4041" y="344"/>
                </a:cubicBezTo>
                <a:cubicBezTo>
                  <a:pt x="4041" y="352"/>
                  <a:pt x="4035" y="357"/>
                  <a:pt x="4028" y="357"/>
                </a:cubicBezTo>
                <a:lnTo>
                  <a:pt x="4002" y="357"/>
                </a:lnTo>
                <a:cubicBezTo>
                  <a:pt x="3995" y="357"/>
                  <a:pt x="3989" y="352"/>
                  <a:pt x="3989" y="344"/>
                </a:cubicBezTo>
                <a:cubicBezTo>
                  <a:pt x="3989" y="337"/>
                  <a:pt x="3995" y="332"/>
                  <a:pt x="4002" y="332"/>
                </a:cubicBezTo>
                <a:close/>
                <a:moveTo>
                  <a:pt x="4079" y="332"/>
                </a:moveTo>
                <a:lnTo>
                  <a:pt x="4105" y="332"/>
                </a:lnTo>
                <a:cubicBezTo>
                  <a:pt x="4112" y="332"/>
                  <a:pt x="4117" y="337"/>
                  <a:pt x="4117" y="344"/>
                </a:cubicBezTo>
                <a:cubicBezTo>
                  <a:pt x="4117" y="352"/>
                  <a:pt x="4112" y="357"/>
                  <a:pt x="4105" y="357"/>
                </a:cubicBezTo>
                <a:lnTo>
                  <a:pt x="4079" y="357"/>
                </a:lnTo>
                <a:cubicBezTo>
                  <a:pt x="4072" y="357"/>
                  <a:pt x="4066" y="352"/>
                  <a:pt x="4066" y="344"/>
                </a:cubicBezTo>
                <a:cubicBezTo>
                  <a:pt x="4066" y="337"/>
                  <a:pt x="4072" y="332"/>
                  <a:pt x="4079" y="332"/>
                </a:cubicBezTo>
                <a:close/>
                <a:moveTo>
                  <a:pt x="4156" y="332"/>
                </a:moveTo>
                <a:lnTo>
                  <a:pt x="4181" y="332"/>
                </a:lnTo>
                <a:cubicBezTo>
                  <a:pt x="4189" y="332"/>
                  <a:pt x="4194" y="337"/>
                  <a:pt x="4194" y="344"/>
                </a:cubicBezTo>
                <a:cubicBezTo>
                  <a:pt x="4194" y="352"/>
                  <a:pt x="4189" y="357"/>
                  <a:pt x="4181" y="357"/>
                </a:cubicBezTo>
                <a:lnTo>
                  <a:pt x="4156" y="357"/>
                </a:lnTo>
                <a:cubicBezTo>
                  <a:pt x="4149" y="357"/>
                  <a:pt x="4143" y="352"/>
                  <a:pt x="4143" y="344"/>
                </a:cubicBezTo>
                <a:cubicBezTo>
                  <a:pt x="4143" y="337"/>
                  <a:pt x="4149" y="332"/>
                  <a:pt x="4156" y="332"/>
                </a:cubicBezTo>
                <a:close/>
                <a:moveTo>
                  <a:pt x="4233" y="332"/>
                </a:moveTo>
                <a:lnTo>
                  <a:pt x="4258" y="332"/>
                </a:lnTo>
                <a:cubicBezTo>
                  <a:pt x="4265" y="332"/>
                  <a:pt x="4271" y="337"/>
                  <a:pt x="4271" y="344"/>
                </a:cubicBezTo>
                <a:cubicBezTo>
                  <a:pt x="4271" y="352"/>
                  <a:pt x="4265" y="357"/>
                  <a:pt x="4258" y="357"/>
                </a:cubicBezTo>
                <a:lnTo>
                  <a:pt x="4233" y="357"/>
                </a:lnTo>
                <a:cubicBezTo>
                  <a:pt x="4226" y="357"/>
                  <a:pt x="4220" y="352"/>
                  <a:pt x="4220" y="344"/>
                </a:cubicBezTo>
                <a:cubicBezTo>
                  <a:pt x="4220" y="337"/>
                  <a:pt x="4226" y="332"/>
                  <a:pt x="4233" y="332"/>
                </a:cubicBezTo>
                <a:close/>
                <a:moveTo>
                  <a:pt x="4309" y="332"/>
                </a:moveTo>
                <a:lnTo>
                  <a:pt x="4335" y="332"/>
                </a:lnTo>
                <a:cubicBezTo>
                  <a:pt x="4342" y="332"/>
                  <a:pt x="4348" y="337"/>
                  <a:pt x="4348" y="344"/>
                </a:cubicBezTo>
                <a:cubicBezTo>
                  <a:pt x="4348" y="352"/>
                  <a:pt x="4342" y="357"/>
                  <a:pt x="4335" y="357"/>
                </a:cubicBezTo>
                <a:lnTo>
                  <a:pt x="4309" y="357"/>
                </a:lnTo>
                <a:cubicBezTo>
                  <a:pt x="4302" y="357"/>
                  <a:pt x="4297" y="352"/>
                  <a:pt x="4297" y="344"/>
                </a:cubicBezTo>
                <a:cubicBezTo>
                  <a:pt x="4297" y="337"/>
                  <a:pt x="4302" y="332"/>
                  <a:pt x="4309" y="332"/>
                </a:cubicBezTo>
                <a:close/>
                <a:moveTo>
                  <a:pt x="4386" y="332"/>
                </a:moveTo>
                <a:lnTo>
                  <a:pt x="4412" y="332"/>
                </a:lnTo>
                <a:cubicBezTo>
                  <a:pt x="4419" y="332"/>
                  <a:pt x="4425" y="337"/>
                  <a:pt x="4425" y="344"/>
                </a:cubicBezTo>
                <a:cubicBezTo>
                  <a:pt x="4425" y="352"/>
                  <a:pt x="4419" y="357"/>
                  <a:pt x="4412" y="357"/>
                </a:cubicBezTo>
                <a:lnTo>
                  <a:pt x="4386" y="357"/>
                </a:lnTo>
                <a:cubicBezTo>
                  <a:pt x="4379" y="357"/>
                  <a:pt x="4373" y="352"/>
                  <a:pt x="4373" y="344"/>
                </a:cubicBezTo>
                <a:cubicBezTo>
                  <a:pt x="4373" y="337"/>
                  <a:pt x="4379" y="332"/>
                  <a:pt x="4386" y="332"/>
                </a:cubicBezTo>
                <a:close/>
                <a:moveTo>
                  <a:pt x="4463" y="332"/>
                </a:moveTo>
                <a:lnTo>
                  <a:pt x="4487" y="332"/>
                </a:lnTo>
                <a:cubicBezTo>
                  <a:pt x="4495" y="332"/>
                  <a:pt x="4500" y="337"/>
                  <a:pt x="4500" y="344"/>
                </a:cubicBezTo>
                <a:lnTo>
                  <a:pt x="4500" y="346"/>
                </a:lnTo>
                <a:cubicBezTo>
                  <a:pt x="4500" y="353"/>
                  <a:pt x="4495" y="358"/>
                  <a:pt x="4487" y="358"/>
                </a:cubicBezTo>
                <a:cubicBezTo>
                  <a:pt x="4480" y="358"/>
                  <a:pt x="4475" y="353"/>
                  <a:pt x="4475" y="346"/>
                </a:cubicBezTo>
                <a:lnTo>
                  <a:pt x="4475" y="344"/>
                </a:lnTo>
                <a:lnTo>
                  <a:pt x="4487" y="357"/>
                </a:lnTo>
                <a:lnTo>
                  <a:pt x="4463" y="357"/>
                </a:lnTo>
                <a:cubicBezTo>
                  <a:pt x="4456" y="357"/>
                  <a:pt x="4450" y="352"/>
                  <a:pt x="4450" y="344"/>
                </a:cubicBezTo>
                <a:cubicBezTo>
                  <a:pt x="4450" y="337"/>
                  <a:pt x="4456" y="332"/>
                  <a:pt x="4463" y="332"/>
                </a:cubicBezTo>
                <a:close/>
                <a:moveTo>
                  <a:pt x="4500" y="397"/>
                </a:moveTo>
                <a:lnTo>
                  <a:pt x="4500" y="422"/>
                </a:lnTo>
                <a:cubicBezTo>
                  <a:pt x="4500" y="430"/>
                  <a:pt x="4495" y="435"/>
                  <a:pt x="4487" y="435"/>
                </a:cubicBezTo>
                <a:cubicBezTo>
                  <a:pt x="4480" y="435"/>
                  <a:pt x="4475" y="430"/>
                  <a:pt x="4475" y="422"/>
                </a:cubicBezTo>
                <a:lnTo>
                  <a:pt x="4475" y="397"/>
                </a:lnTo>
                <a:cubicBezTo>
                  <a:pt x="4475" y="390"/>
                  <a:pt x="4480" y="384"/>
                  <a:pt x="4487" y="384"/>
                </a:cubicBezTo>
                <a:cubicBezTo>
                  <a:pt x="4495" y="384"/>
                  <a:pt x="4500" y="390"/>
                  <a:pt x="4500" y="397"/>
                </a:cubicBezTo>
                <a:close/>
                <a:moveTo>
                  <a:pt x="4500" y="474"/>
                </a:moveTo>
                <a:lnTo>
                  <a:pt x="4500" y="499"/>
                </a:lnTo>
                <a:cubicBezTo>
                  <a:pt x="4500" y="506"/>
                  <a:pt x="4495" y="512"/>
                  <a:pt x="4487" y="512"/>
                </a:cubicBezTo>
                <a:cubicBezTo>
                  <a:pt x="4480" y="512"/>
                  <a:pt x="4475" y="506"/>
                  <a:pt x="4475" y="499"/>
                </a:cubicBezTo>
                <a:lnTo>
                  <a:pt x="4475" y="474"/>
                </a:lnTo>
                <a:cubicBezTo>
                  <a:pt x="4475" y="467"/>
                  <a:pt x="4480" y="461"/>
                  <a:pt x="4487" y="461"/>
                </a:cubicBezTo>
                <a:cubicBezTo>
                  <a:pt x="4495" y="461"/>
                  <a:pt x="4500" y="467"/>
                  <a:pt x="4500" y="474"/>
                </a:cubicBezTo>
                <a:close/>
                <a:moveTo>
                  <a:pt x="4500" y="550"/>
                </a:moveTo>
                <a:lnTo>
                  <a:pt x="4500" y="576"/>
                </a:lnTo>
                <a:cubicBezTo>
                  <a:pt x="4500" y="583"/>
                  <a:pt x="4495" y="589"/>
                  <a:pt x="4487" y="589"/>
                </a:cubicBezTo>
                <a:cubicBezTo>
                  <a:pt x="4480" y="589"/>
                  <a:pt x="4475" y="583"/>
                  <a:pt x="4475" y="576"/>
                </a:cubicBezTo>
                <a:lnTo>
                  <a:pt x="4475" y="550"/>
                </a:lnTo>
                <a:cubicBezTo>
                  <a:pt x="4475" y="543"/>
                  <a:pt x="4480" y="538"/>
                  <a:pt x="4487" y="538"/>
                </a:cubicBezTo>
                <a:cubicBezTo>
                  <a:pt x="4495" y="538"/>
                  <a:pt x="4500" y="543"/>
                  <a:pt x="4500" y="550"/>
                </a:cubicBezTo>
                <a:close/>
              </a:path>
            </a:pathLst>
          </a:custGeom>
          <a:solidFill>
            <a:srgbClr val="666699"/>
          </a:solidFill>
          <a:ln w="7938" cap="flat">
            <a:solidFill>
              <a:srgbClr val="666699"/>
            </a:solidFill>
            <a:prstDash val="solid"/>
            <a:bevel/>
            <a:headEnd/>
            <a:tailEnd/>
          </a:ln>
        </p:spPr>
        <p:txBody>
          <a:bodyPr/>
          <a:lstStyle/>
          <a:p>
            <a:endParaRPr lang="fr-BE"/>
          </a:p>
        </p:txBody>
      </p:sp>
      <p:sp>
        <p:nvSpPr>
          <p:cNvPr id="22036" name="Freeform 532"/>
          <p:cNvSpPr>
            <a:spLocks/>
          </p:cNvSpPr>
          <p:nvPr/>
        </p:nvSpPr>
        <p:spPr bwMode="auto">
          <a:xfrm>
            <a:off x="4217988" y="3978052"/>
            <a:ext cx="85725" cy="127000"/>
          </a:xfrm>
          <a:custGeom>
            <a:avLst/>
            <a:gdLst>
              <a:gd name="T0" fmla="*/ 0 w 54"/>
              <a:gd name="T1" fmla="*/ 2147483646 h 80"/>
              <a:gd name="T2" fmla="*/ 2147483646 w 54"/>
              <a:gd name="T3" fmla="*/ 0 h 80"/>
              <a:gd name="T4" fmla="*/ 2147483646 w 54"/>
              <a:gd name="T5" fmla="*/ 2147483646 h 80"/>
              <a:gd name="T6" fmla="*/ 0 w 54"/>
              <a:gd name="T7" fmla="*/ 2147483646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0">
                <a:moveTo>
                  <a:pt x="0" y="80"/>
                </a:moveTo>
                <a:lnTo>
                  <a:pt x="27" y="0"/>
                </a:lnTo>
                <a:lnTo>
                  <a:pt x="54" y="80"/>
                </a:lnTo>
                <a:lnTo>
                  <a:pt x="0" y="8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37" name="Freeform 533"/>
          <p:cNvSpPr>
            <a:spLocks/>
          </p:cNvSpPr>
          <p:nvPr/>
        </p:nvSpPr>
        <p:spPr bwMode="auto">
          <a:xfrm>
            <a:off x="6604000" y="4393977"/>
            <a:ext cx="85725" cy="127000"/>
          </a:xfrm>
          <a:custGeom>
            <a:avLst/>
            <a:gdLst>
              <a:gd name="T0" fmla="*/ 2147483646 w 54"/>
              <a:gd name="T1" fmla="*/ 0 h 80"/>
              <a:gd name="T2" fmla="*/ 2147483646 w 54"/>
              <a:gd name="T3" fmla="*/ 2147483646 h 80"/>
              <a:gd name="T4" fmla="*/ 0 w 54"/>
              <a:gd name="T5" fmla="*/ 0 h 80"/>
              <a:gd name="T6" fmla="*/ 2147483646 w 54"/>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0">
                <a:moveTo>
                  <a:pt x="54" y="0"/>
                </a:moveTo>
                <a:lnTo>
                  <a:pt x="27" y="80"/>
                </a:lnTo>
                <a:lnTo>
                  <a:pt x="0" y="0"/>
                </a:lnTo>
                <a:lnTo>
                  <a:pt x="54"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38" name="Freeform 534"/>
          <p:cNvSpPr>
            <a:spLocks noEditPoints="1"/>
          </p:cNvSpPr>
          <p:nvPr/>
        </p:nvSpPr>
        <p:spPr bwMode="auto">
          <a:xfrm>
            <a:off x="4826000" y="4054252"/>
            <a:ext cx="2392363" cy="390525"/>
          </a:xfrm>
          <a:custGeom>
            <a:avLst/>
            <a:gdLst>
              <a:gd name="T0" fmla="*/ 0 w 4488"/>
              <a:gd name="T1" fmla="*/ 2147483646 h 730"/>
              <a:gd name="T2" fmla="*/ 0 w 4488"/>
              <a:gd name="T3" fmla="*/ 2147483646 h 730"/>
              <a:gd name="T4" fmla="*/ 1969163154 w 4488"/>
              <a:gd name="T5" fmla="*/ 2147483646 h 730"/>
              <a:gd name="T6" fmla="*/ 2147483646 w 4488"/>
              <a:gd name="T7" fmla="*/ 2147483646 h 730"/>
              <a:gd name="T8" fmla="*/ 2147483646 w 4488"/>
              <a:gd name="T9" fmla="*/ 2147483646 h 730"/>
              <a:gd name="T10" fmla="*/ 1969163154 w 4488"/>
              <a:gd name="T11" fmla="*/ 2147483646 h 730"/>
              <a:gd name="T12" fmla="*/ 2147483646 w 4488"/>
              <a:gd name="T13" fmla="*/ 2147483646 h 730"/>
              <a:gd name="T14" fmla="*/ 2147483646 w 4488"/>
              <a:gd name="T15" fmla="*/ 2147483646 h 730"/>
              <a:gd name="T16" fmla="*/ 2147483646 w 4488"/>
              <a:gd name="T17" fmla="*/ 2147483646 h 730"/>
              <a:gd name="T18" fmla="*/ 2147483646 w 4488"/>
              <a:gd name="T19" fmla="*/ 2147483646 h 730"/>
              <a:gd name="T20" fmla="*/ 2147483646 w 4488"/>
              <a:gd name="T21" fmla="*/ 2147483646 h 730"/>
              <a:gd name="T22" fmla="*/ 2147483646 w 4488"/>
              <a:gd name="T23" fmla="*/ 2147483646 h 730"/>
              <a:gd name="T24" fmla="*/ 2147483646 w 4488"/>
              <a:gd name="T25" fmla="*/ 2147483646 h 730"/>
              <a:gd name="T26" fmla="*/ 2147483646 w 4488"/>
              <a:gd name="T27" fmla="*/ 2147483646 h 730"/>
              <a:gd name="T28" fmla="*/ 2147483646 w 4488"/>
              <a:gd name="T29" fmla="*/ 2147483646 h 730"/>
              <a:gd name="T30" fmla="*/ 2147483646 w 4488"/>
              <a:gd name="T31" fmla="*/ 2147483646 h 730"/>
              <a:gd name="T32" fmla="*/ 2147483646 w 4488"/>
              <a:gd name="T33" fmla="*/ 2147483646 h 730"/>
              <a:gd name="T34" fmla="*/ 2147483646 w 4488"/>
              <a:gd name="T35" fmla="*/ 2147483646 h 730"/>
              <a:gd name="T36" fmla="*/ 2147483646 w 4488"/>
              <a:gd name="T37" fmla="*/ 2147483646 h 730"/>
              <a:gd name="T38" fmla="*/ 2147483646 w 4488"/>
              <a:gd name="T39" fmla="*/ 2147483646 h 730"/>
              <a:gd name="T40" fmla="*/ 2147483646 w 4488"/>
              <a:gd name="T41" fmla="*/ 2147483646 h 730"/>
              <a:gd name="T42" fmla="*/ 2147483646 w 4488"/>
              <a:gd name="T43" fmla="*/ 2147483646 h 730"/>
              <a:gd name="T44" fmla="*/ 2147483646 w 4488"/>
              <a:gd name="T45" fmla="*/ 2147483646 h 730"/>
              <a:gd name="T46" fmla="*/ 2147483646 w 4488"/>
              <a:gd name="T47" fmla="*/ 2147483646 h 730"/>
              <a:gd name="T48" fmla="*/ 2147483646 w 4488"/>
              <a:gd name="T49" fmla="*/ 2147483646 h 730"/>
              <a:gd name="T50" fmla="*/ 2147483646 w 4488"/>
              <a:gd name="T51" fmla="*/ 2147483646 h 730"/>
              <a:gd name="T52" fmla="*/ 2147483646 w 4488"/>
              <a:gd name="T53" fmla="*/ 2147483646 h 730"/>
              <a:gd name="T54" fmla="*/ 2147483646 w 4488"/>
              <a:gd name="T55" fmla="*/ 2147483646 h 730"/>
              <a:gd name="T56" fmla="*/ 2147483646 w 4488"/>
              <a:gd name="T57" fmla="*/ 2147483646 h 730"/>
              <a:gd name="T58" fmla="*/ 2147483646 w 4488"/>
              <a:gd name="T59" fmla="*/ 2147483646 h 730"/>
              <a:gd name="T60" fmla="*/ 2147483646 w 4488"/>
              <a:gd name="T61" fmla="*/ 2147483646 h 730"/>
              <a:gd name="T62" fmla="*/ 2147483646 w 4488"/>
              <a:gd name="T63" fmla="*/ 2147483646 h 730"/>
              <a:gd name="T64" fmla="*/ 2147483646 w 4488"/>
              <a:gd name="T65" fmla="*/ 2147483646 h 730"/>
              <a:gd name="T66" fmla="*/ 2147483646 w 4488"/>
              <a:gd name="T67" fmla="*/ 2147483646 h 730"/>
              <a:gd name="T68" fmla="*/ 2147483646 w 4488"/>
              <a:gd name="T69" fmla="*/ 2147483646 h 730"/>
              <a:gd name="T70" fmla="*/ 2147483646 w 4488"/>
              <a:gd name="T71" fmla="*/ 2147483646 h 730"/>
              <a:gd name="T72" fmla="*/ 2147483646 w 4488"/>
              <a:gd name="T73" fmla="*/ 2147483646 h 730"/>
              <a:gd name="T74" fmla="*/ 2147483646 w 4488"/>
              <a:gd name="T75" fmla="*/ 2147483646 h 730"/>
              <a:gd name="T76" fmla="*/ 2147483646 w 4488"/>
              <a:gd name="T77" fmla="*/ 2147483646 h 730"/>
              <a:gd name="T78" fmla="*/ 2147483646 w 4488"/>
              <a:gd name="T79" fmla="*/ 2147483646 h 730"/>
              <a:gd name="T80" fmla="*/ 2147483646 w 4488"/>
              <a:gd name="T81" fmla="*/ 2147483646 h 730"/>
              <a:gd name="T82" fmla="*/ 2147483646 w 4488"/>
              <a:gd name="T83" fmla="*/ 2147483646 h 730"/>
              <a:gd name="T84" fmla="*/ 2147483646 w 4488"/>
              <a:gd name="T85" fmla="*/ 2147483646 h 730"/>
              <a:gd name="T86" fmla="*/ 2147483646 w 4488"/>
              <a:gd name="T87" fmla="*/ 2147483646 h 730"/>
              <a:gd name="T88" fmla="*/ 2147483646 w 4488"/>
              <a:gd name="T89" fmla="*/ 2147483646 h 730"/>
              <a:gd name="T90" fmla="*/ 2147483646 w 4488"/>
              <a:gd name="T91" fmla="*/ 2147483646 h 730"/>
              <a:gd name="T92" fmla="*/ 2147483646 w 4488"/>
              <a:gd name="T93" fmla="*/ 2147483646 h 730"/>
              <a:gd name="T94" fmla="*/ 2147483646 w 4488"/>
              <a:gd name="T95" fmla="*/ 2147483646 h 730"/>
              <a:gd name="T96" fmla="*/ 2147483646 w 4488"/>
              <a:gd name="T97" fmla="*/ 2147483646 h 730"/>
              <a:gd name="T98" fmla="*/ 2147483646 w 4488"/>
              <a:gd name="T99" fmla="*/ 2147483646 h 730"/>
              <a:gd name="T100" fmla="*/ 2147483646 w 4488"/>
              <a:gd name="T101" fmla="*/ 2147483646 h 730"/>
              <a:gd name="T102" fmla="*/ 2147483646 w 4488"/>
              <a:gd name="T103" fmla="*/ 2147483646 h 730"/>
              <a:gd name="T104" fmla="*/ 2147483646 w 4488"/>
              <a:gd name="T105" fmla="*/ 2147483646 h 730"/>
              <a:gd name="T106" fmla="*/ 2147483646 w 4488"/>
              <a:gd name="T107" fmla="*/ 2147483646 h 730"/>
              <a:gd name="T108" fmla="*/ 2147483646 w 4488"/>
              <a:gd name="T109" fmla="*/ 2147483646 h 730"/>
              <a:gd name="T110" fmla="*/ 2147483646 w 4488"/>
              <a:gd name="T111" fmla="*/ 2147483646 h 730"/>
              <a:gd name="T112" fmla="*/ 2147483646 w 4488"/>
              <a:gd name="T113" fmla="*/ 2147483646 h 730"/>
              <a:gd name="T114" fmla="*/ 2147483646 w 4488"/>
              <a:gd name="T115" fmla="*/ 2147483646 h 730"/>
              <a:gd name="T116" fmla="*/ 2147483646 w 4488"/>
              <a:gd name="T117" fmla="*/ 0 h 7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88" h="730">
                <a:moveTo>
                  <a:pt x="0" y="717"/>
                </a:moveTo>
                <a:lnTo>
                  <a:pt x="0" y="691"/>
                </a:lnTo>
                <a:cubicBezTo>
                  <a:pt x="0" y="684"/>
                  <a:pt x="6" y="679"/>
                  <a:pt x="13" y="679"/>
                </a:cubicBezTo>
                <a:cubicBezTo>
                  <a:pt x="20" y="679"/>
                  <a:pt x="26" y="684"/>
                  <a:pt x="26" y="691"/>
                </a:cubicBezTo>
                <a:lnTo>
                  <a:pt x="26" y="717"/>
                </a:lnTo>
                <a:cubicBezTo>
                  <a:pt x="26" y="724"/>
                  <a:pt x="20" y="730"/>
                  <a:pt x="13" y="730"/>
                </a:cubicBezTo>
                <a:cubicBezTo>
                  <a:pt x="6" y="730"/>
                  <a:pt x="0" y="724"/>
                  <a:pt x="0" y="717"/>
                </a:cubicBezTo>
                <a:close/>
                <a:moveTo>
                  <a:pt x="0" y="640"/>
                </a:moveTo>
                <a:lnTo>
                  <a:pt x="0" y="615"/>
                </a:lnTo>
                <a:cubicBezTo>
                  <a:pt x="0" y="607"/>
                  <a:pt x="6" y="602"/>
                  <a:pt x="13" y="602"/>
                </a:cubicBezTo>
                <a:cubicBezTo>
                  <a:pt x="20" y="602"/>
                  <a:pt x="26" y="607"/>
                  <a:pt x="26" y="615"/>
                </a:cubicBezTo>
                <a:lnTo>
                  <a:pt x="26" y="640"/>
                </a:lnTo>
                <a:cubicBezTo>
                  <a:pt x="26" y="647"/>
                  <a:pt x="20" y="653"/>
                  <a:pt x="13" y="653"/>
                </a:cubicBezTo>
                <a:cubicBezTo>
                  <a:pt x="6" y="653"/>
                  <a:pt x="0" y="647"/>
                  <a:pt x="0" y="640"/>
                </a:cubicBezTo>
                <a:close/>
                <a:moveTo>
                  <a:pt x="0" y="563"/>
                </a:moveTo>
                <a:lnTo>
                  <a:pt x="0" y="538"/>
                </a:lnTo>
                <a:cubicBezTo>
                  <a:pt x="0" y="531"/>
                  <a:pt x="6" y="525"/>
                  <a:pt x="13" y="525"/>
                </a:cubicBezTo>
                <a:cubicBezTo>
                  <a:pt x="20" y="525"/>
                  <a:pt x="26" y="531"/>
                  <a:pt x="26" y="538"/>
                </a:cubicBezTo>
                <a:lnTo>
                  <a:pt x="26" y="563"/>
                </a:lnTo>
                <a:cubicBezTo>
                  <a:pt x="26" y="570"/>
                  <a:pt x="20" y="576"/>
                  <a:pt x="13" y="576"/>
                </a:cubicBezTo>
                <a:cubicBezTo>
                  <a:pt x="6" y="576"/>
                  <a:pt x="0" y="570"/>
                  <a:pt x="0" y="563"/>
                </a:cubicBezTo>
                <a:close/>
                <a:moveTo>
                  <a:pt x="0" y="487"/>
                </a:moveTo>
                <a:lnTo>
                  <a:pt x="0" y="461"/>
                </a:lnTo>
                <a:cubicBezTo>
                  <a:pt x="0" y="454"/>
                  <a:pt x="6" y="448"/>
                  <a:pt x="13" y="448"/>
                </a:cubicBezTo>
                <a:cubicBezTo>
                  <a:pt x="20" y="448"/>
                  <a:pt x="26" y="454"/>
                  <a:pt x="26" y="461"/>
                </a:cubicBezTo>
                <a:lnTo>
                  <a:pt x="26" y="487"/>
                </a:lnTo>
                <a:cubicBezTo>
                  <a:pt x="26" y="494"/>
                  <a:pt x="20" y="499"/>
                  <a:pt x="13" y="499"/>
                </a:cubicBezTo>
                <a:cubicBezTo>
                  <a:pt x="6" y="499"/>
                  <a:pt x="0" y="494"/>
                  <a:pt x="0" y="487"/>
                </a:cubicBezTo>
                <a:close/>
                <a:moveTo>
                  <a:pt x="0" y="410"/>
                </a:moveTo>
                <a:lnTo>
                  <a:pt x="0" y="384"/>
                </a:lnTo>
                <a:cubicBezTo>
                  <a:pt x="0" y="377"/>
                  <a:pt x="6" y="371"/>
                  <a:pt x="13" y="371"/>
                </a:cubicBezTo>
                <a:cubicBezTo>
                  <a:pt x="20" y="371"/>
                  <a:pt x="26" y="377"/>
                  <a:pt x="26" y="384"/>
                </a:cubicBezTo>
                <a:lnTo>
                  <a:pt x="26" y="410"/>
                </a:lnTo>
                <a:cubicBezTo>
                  <a:pt x="26" y="417"/>
                  <a:pt x="20" y="423"/>
                  <a:pt x="13" y="423"/>
                </a:cubicBezTo>
                <a:cubicBezTo>
                  <a:pt x="6" y="423"/>
                  <a:pt x="0" y="417"/>
                  <a:pt x="0" y="410"/>
                </a:cubicBezTo>
                <a:close/>
                <a:moveTo>
                  <a:pt x="0" y="333"/>
                </a:moveTo>
                <a:lnTo>
                  <a:pt x="0" y="307"/>
                </a:lnTo>
                <a:cubicBezTo>
                  <a:pt x="0" y="300"/>
                  <a:pt x="6" y="295"/>
                  <a:pt x="13" y="295"/>
                </a:cubicBezTo>
                <a:cubicBezTo>
                  <a:pt x="20" y="295"/>
                  <a:pt x="26" y="300"/>
                  <a:pt x="26" y="307"/>
                </a:cubicBezTo>
                <a:lnTo>
                  <a:pt x="26" y="333"/>
                </a:lnTo>
                <a:cubicBezTo>
                  <a:pt x="26" y="340"/>
                  <a:pt x="20" y="346"/>
                  <a:pt x="13" y="346"/>
                </a:cubicBezTo>
                <a:cubicBezTo>
                  <a:pt x="6" y="346"/>
                  <a:pt x="0" y="340"/>
                  <a:pt x="0" y="333"/>
                </a:cubicBezTo>
                <a:close/>
                <a:moveTo>
                  <a:pt x="0" y="256"/>
                </a:moveTo>
                <a:lnTo>
                  <a:pt x="0" y="231"/>
                </a:lnTo>
                <a:cubicBezTo>
                  <a:pt x="0" y="223"/>
                  <a:pt x="6" y="218"/>
                  <a:pt x="13" y="218"/>
                </a:cubicBezTo>
                <a:cubicBezTo>
                  <a:pt x="20" y="218"/>
                  <a:pt x="26" y="223"/>
                  <a:pt x="26" y="231"/>
                </a:cubicBezTo>
                <a:lnTo>
                  <a:pt x="26" y="256"/>
                </a:lnTo>
                <a:cubicBezTo>
                  <a:pt x="26" y="263"/>
                  <a:pt x="20" y="269"/>
                  <a:pt x="13" y="269"/>
                </a:cubicBezTo>
                <a:cubicBezTo>
                  <a:pt x="6" y="269"/>
                  <a:pt x="0" y="263"/>
                  <a:pt x="0" y="256"/>
                </a:cubicBezTo>
                <a:close/>
                <a:moveTo>
                  <a:pt x="53" y="206"/>
                </a:moveTo>
                <a:lnTo>
                  <a:pt x="79" y="206"/>
                </a:lnTo>
                <a:cubicBezTo>
                  <a:pt x="86" y="206"/>
                  <a:pt x="92" y="212"/>
                  <a:pt x="92" y="219"/>
                </a:cubicBezTo>
                <a:cubicBezTo>
                  <a:pt x="92" y="226"/>
                  <a:pt x="86" y="232"/>
                  <a:pt x="79" y="232"/>
                </a:cubicBezTo>
                <a:lnTo>
                  <a:pt x="53" y="232"/>
                </a:lnTo>
                <a:cubicBezTo>
                  <a:pt x="46" y="232"/>
                  <a:pt x="40" y="226"/>
                  <a:pt x="40" y="219"/>
                </a:cubicBezTo>
                <a:cubicBezTo>
                  <a:pt x="40" y="212"/>
                  <a:pt x="46" y="206"/>
                  <a:pt x="53" y="206"/>
                </a:cubicBezTo>
                <a:close/>
                <a:moveTo>
                  <a:pt x="130" y="206"/>
                </a:moveTo>
                <a:lnTo>
                  <a:pt x="156" y="206"/>
                </a:lnTo>
                <a:cubicBezTo>
                  <a:pt x="163" y="206"/>
                  <a:pt x="168" y="212"/>
                  <a:pt x="168" y="219"/>
                </a:cubicBezTo>
                <a:cubicBezTo>
                  <a:pt x="168" y="226"/>
                  <a:pt x="163" y="232"/>
                  <a:pt x="156" y="232"/>
                </a:cubicBezTo>
                <a:lnTo>
                  <a:pt x="130" y="232"/>
                </a:lnTo>
                <a:cubicBezTo>
                  <a:pt x="123" y="232"/>
                  <a:pt x="117" y="226"/>
                  <a:pt x="117" y="219"/>
                </a:cubicBezTo>
                <a:cubicBezTo>
                  <a:pt x="117" y="212"/>
                  <a:pt x="123" y="206"/>
                  <a:pt x="130" y="206"/>
                </a:cubicBezTo>
                <a:close/>
                <a:moveTo>
                  <a:pt x="207" y="206"/>
                </a:moveTo>
                <a:lnTo>
                  <a:pt x="232" y="206"/>
                </a:lnTo>
                <a:cubicBezTo>
                  <a:pt x="239" y="206"/>
                  <a:pt x="245" y="212"/>
                  <a:pt x="245" y="219"/>
                </a:cubicBezTo>
                <a:cubicBezTo>
                  <a:pt x="245" y="226"/>
                  <a:pt x="239" y="232"/>
                  <a:pt x="232" y="232"/>
                </a:cubicBezTo>
                <a:lnTo>
                  <a:pt x="207" y="232"/>
                </a:lnTo>
                <a:cubicBezTo>
                  <a:pt x="200" y="232"/>
                  <a:pt x="194" y="226"/>
                  <a:pt x="194" y="219"/>
                </a:cubicBezTo>
                <a:cubicBezTo>
                  <a:pt x="194" y="212"/>
                  <a:pt x="200" y="206"/>
                  <a:pt x="207" y="206"/>
                </a:cubicBezTo>
                <a:close/>
                <a:moveTo>
                  <a:pt x="284" y="206"/>
                </a:moveTo>
                <a:lnTo>
                  <a:pt x="309" y="206"/>
                </a:lnTo>
                <a:cubicBezTo>
                  <a:pt x="316" y="206"/>
                  <a:pt x="322" y="212"/>
                  <a:pt x="322" y="219"/>
                </a:cubicBezTo>
                <a:cubicBezTo>
                  <a:pt x="322" y="226"/>
                  <a:pt x="316" y="232"/>
                  <a:pt x="309" y="232"/>
                </a:cubicBezTo>
                <a:lnTo>
                  <a:pt x="284" y="232"/>
                </a:lnTo>
                <a:cubicBezTo>
                  <a:pt x="276" y="232"/>
                  <a:pt x="271" y="226"/>
                  <a:pt x="271" y="219"/>
                </a:cubicBezTo>
                <a:cubicBezTo>
                  <a:pt x="271" y="212"/>
                  <a:pt x="276" y="206"/>
                  <a:pt x="284" y="206"/>
                </a:cubicBezTo>
                <a:close/>
                <a:moveTo>
                  <a:pt x="360" y="206"/>
                </a:moveTo>
                <a:lnTo>
                  <a:pt x="386" y="206"/>
                </a:lnTo>
                <a:cubicBezTo>
                  <a:pt x="393" y="206"/>
                  <a:pt x="399" y="212"/>
                  <a:pt x="399" y="219"/>
                </a:cubicBezTo>
                <a:cubicBezTo>
                  <a:pt x="399" y="226"/>
                  <a:pt x="393" y="232"/>
                  <a:pt x="386" y="232"/>
                </a:cubicBezTo>
                <a:lnTo>
                  <a:pt x="360" y="232"/>
                </a:lnTo>
                <a:cubicBezTo>
                  <a:pt x="353" y="232"/>
                  <a:pt x="348" y="226"/>
                  <a:pt x="348" y="219"/>
                </a:cubicBezTo>
                <a:cubicBezTo>
                  <a:pt x="348" y="212"/>
                  <a:pt x="353" y="206"/>
                  <a:pt x="360" y="206"/>
                </a:cubicBezTo>
                <a:close/>
                <a:moveTo>
                  <a:pt x="437" y="206"/>
                </a:moveTo>
                <a:lnTo>
                  <a:pt x="463" y="206"/>
                </a:lnTo>
                <a:cubicBezTo>
                  <a:pt x="470" y="206"/>
                  <a:pt x="476" y="212"/>
                  <a:pt x="476" y="219"/>
                </a:cubicBezTo>
                <a:cubicBezTo>
                  <a:pt x="476" y="226"/>
                  <a:pt x="470" y="232"/>
                  <a:pt x="463" y="232"/>
                </a:cubicBezTo>
                <a:lnTo>
                  <a:pt x="437" y="232"/>
                </a:lnTo>
                <a:cubicBezTo>
                  <a:pt x="430" y="232"/>
                  <a:pt x="424" y="226"/>
                  <a:pt x="424" y="219"/>
                </a:cubicBezTo>
                <a:cubicBezTo>
                  <a:pt x="424" y="212"/>
                  <a:pt x="430" y="206"/>
                  <a:pt x="437" y="206"/>
                </a:cubicBezTo>
                <a:close/>
                <a:moveTo>
                  <a:pt x="514" y="206"/>
                </a:moveTo>
                <a:lnTo>
                  <a:pt x="540" y="206"/>
                </a:lnTo>
                <a:cubicBezTo>
                  <a:pt x="547" y="206"/>
                  <a:pt x="552" y="212"/>
                  <a:pt x="552" y="219"/>
                </a:cubicBezTo>
                <a:cubicBezTo>
                  <a:pt x="552" y="226"/>
                  <a:pt x="547" y="232"/>
                  <a:pt x="540" y="232"/>
                </a:cubicBezTo>
                <a:lnTo>
                  <a:pt x="514" y="232"/>
                </a:lnTo>
                <a:cubicBezTo>
                  <a:pt x="507" y="232"/>
                  <a:pt x="501" y="226"/>
                  <a:pt x="501" y="219"/>
                </a:cubicBezTo>
                <a:cubicBezTo>
                  <a:pt x="501" y="212"/>
                  <a:pt x="507" y="206"/>
                  <a:pt x="514" y="206"/>
                </a:cubicBezTo>
                <a:close/>
                <a:moveTo>
                  <a:pt x="591" y="206"/>
                </a:moveTo>
                <a:lnTo>
                  <a:pt x="616" y="206"/>
                </a:lnTo>
                <a:cubicBezTo>
                  <a:pt x="623" y="206"/>
                  <a:pt x="629" y="212"/>
                  <a:pt x="629" y="219"/>
                </a:cubicBezTo>
                <a:cubicBezTo>
                  <a:pt x="629" y="226"/>
                  <a:pt x="623" y="232"/>
                  <a:pt x="616" y="232"/>
                </a:cubicBezTo>
                <a:lnTo>
                  <a:pt x="591" y="232"/>
                </a:lnTo>
                <a:cubicBezTo>
                  <a:pt x="584" y="232"/>
                  <a:pt x="578" y="226"/>
                  <a:pt x="578" y="219"/>
                </a:cubicBezTo>
                <a:cubicBezTo>
                  <a:pt x="578" y="212"/>
                  <a:pt x="584" y="206"/>
                  <a:pt x="591" y="206"/>
                </a:cubicBezTo>
                <a:close/>
                <a:moveTo>
                  <a:pt x="668" y="206"/>
                </a:moveTo>
                <a:lnTo>
                  <a:pt x="693" y="206"/>
                </a:lnTo>
                <a:cubicBezTo>
                  <a:pt x="700" y="206"/>
                  <a:pt x="706" y="212"/>
                  <a:pt x="706" y="219"/>
                </a:cubicBezTo>
                <a:cubicBezTo>
                  <a:pt x="706" y="226"/>
                  <a:pt x="700" y="232"/>
                  <a:pt x="693" y="232"/>
                </a:cubicBezTo>
                <a:lnTo>
                  <a:pt x="668" y="232"/>
                </a:lnTo>
                <a:cubicBezTo>
                  <a:pt x="660" y="232"/>
                  <a:pt x="655" y="226"/>
                  <a:pt x="655" y="219"/>
                </a:cubicBezTo>
                <a:cubicBezTo>
                  <a:pt x="655" y="212"/>
                  <a:pt x="660" y="206"/>
                  <a:pt x="668" y="206"/>
                </a:cubicBezTo>
                <a:close/>
                <a:moveTo>
                  <a:pt x="744" y="206"/>
                </a:moveTo>
                <a:lnTo>
                  <a:pt x="770" y="206"/>
                </a:lnTo>
                <a:cubicBezTo>
                  <a:pt x="777" y="206"/>
                  <a:pt x="783" y="212"/>
                  <a:pt x="783" y="219"/>
                </a:cubicBezTo>
                <a:cubicBezTo>
                  <a:pt x="783" y="226"/>
                  <a:pt x="777" y="232"/>
                  <a:pt x="770" y="232"/>
                </a:cubicBezTo>
                <a:lnTo>
                  <a:pt x="744" y="232"/>
                </a:lnTo>
                <a:cubicBezTo>
                  <a:pt x="737" y="232"/>
                  <a:pt x="732" y="226"/>
                  <a:pt x="732" y="219"/>
                </a:cubicBezTo>
                <a:cubicBezTo>
                  <a:pt x="732" y="212"/>
                  <a:pt x="737" y="206"/>
                  <a:pt x="744" y="206"/>
                </a:cubicBezTo>
                <a:close/>
                <a:moveTo>
                  <a:pt x="821" y="206"/>
                </a:moveTo>
                <a:lnTo>
                  <a:pt x="847" y="206"/>
                </a:lnTo>
                <a:cubicBezTo>
                  <a:pt x="854" y="206"/>
                  <a:pt x="860" y="212"/>
                  <a:pt x="860" y="219"/>
                </a:cubicBezTo>
                <a:cubicBezTo>
                  <a:pt x="860" y="226"/>
                  <a:pt x="854" y="232"/>
                  <a:pt x="847" y="232"/>
                </a:cubicBezTo>
                <a:lnTo>
                  <a:pt x="821" y="232"/>
                </a:lnTo>
                <a:cubicBezTo>
                  <a:pt x="814" y="232"/>
                  <a:pt x="808" y="226"/>
                  <a:pt x="808" y="219"/>
                </a:cubicBezTo>
                <a:cubicBezTo>
                  <a:pt x="808" y="212"/>
                  <a:pt x="814" y="206"/>
                  <a:pt x="821" y="206"/>
                </a:cubicBezTo>
                <a:close/>
                <a:moveTo>
                  <a:pt x="898" y="206"/>
                </a:moveTo>
                <a:lnTo>
                  <a:pt x="924" y="206"/>
                </a:lnTo>
                <a:cubicBezTo>
                  <a:pt x="931" y="206"/>
                  <a:pt x="936" y="212"/>
                  <a:pt x="936" y="219"/>
                </a:cubicBezTo>
                <a:cubicBezTo>
                  <a:pt x="936" y="226"/>
                  <a:pt x="931" y="232"/>
                  <a:pt x="924" y="232"/>
                </a:cubicBezTo>
                <a:lnTo>
                  <a:pt x="898" y="232"/>
                </a:lnTo>
                <a:cubicBezTo>
                  <a:pt x="891" y="232"/>
                  <a:pt x="885" y="226"/>
                  <a:pt x="885" y="219"/>
                </a:cubicBezTo>
                <a:cubicBezTo>
                  <a:pt x="885" y="212"/>
                  <a:pt x="891" y="206"/>
                  <a:pt x="898" y="206"/>
                </a:cubicBezTo>
                <a:close/>
                <a:moveTo>
                  <a:pt x="975" y="206"/>
                </a:moveTo>
                <a:lnTo>
                  <a:pt x="1000" y="206"/>
                </a:lnTo>
                <a:cubicBezTo>
                  <a:pt x="1007" y="206"/>
                  <a:pt x="1013" y="212"/>
                  <a:pt x="1013" y="219"/>
                </a:cubicBezTo>
                <a:cubicBezTo>
                  <a:pt x="1013" y="226"/>
                  <a:pt x="1007" y="232"/>
                  <a:pt x="1000" y="232"/>
                </a:cubicBezTo>
                <a:lnTo>
                  <a:pt x="975" y="232"/>
                </a:lnTo>
                <a:cubicBezTo>
                  <a:pt x="968" y="232"/>
                  <a:pt x="962" y="226"/>
                  <a:pt x="962" y="219"/>
                </a:cubicBezTo>
                <a:cubicBezTo>
                  <a:pt x="962" y="212"/>
                  <a:pt x="968" y="206"/>
                  <a:pt x="975" y="206"/>
                </a:cubicBezTo>
                <a:close/>
                <a:moveTo>
                  <a:pt x="1052" y="206"/>
                </a:moveTo>
                <a:lnTo>
                  <a:pt x="1077" y="206"/>
                </a:lnTo>
                <a:cubicBezTo>
                  <a:pt x="1084" y="206"/>
                  <a:pt x="1090" y="212"/>
                  <a:pt x="1090" y="219"/>
                </a:cubicBezTo>
                <a:cubicBezTo>
                  <a:pt x="1090" y="226"/>
                  <a:pt x="1084" y="232"/>
                  <a:pt x="1077" y="232"/>
                </a:cubicBezTo>
                <a:lnTo>
                  <a:pt x="1052" y="232"/>
                </a:lnTo>
                <a:cubicBezTo>
                  <a:pt x="1044" y="232"/>
                  <a:pt x="1039" y="226"/>
                  <a:pt x="1039" y="219"/>
                </a:cubicBezTo>
                <a:cubicBezTo>
                  <a:pt x="1039" y="212"/>
                  <a:pt x="1044" y="206"/>
                  <a:pt x="1052" y="206"/>
                </a:cubicBezTo>
                <a:close/>
                <a:moveTo>
                  <a:pt x="1128" y="206"/>
                </a:moveTo>
                <a:lnTo>
                  <a:pt x="1154" y="206"/>
                </a:lnTo>
                <a:cubicBezTo>
                  <a:pt x="1161" y="206"/>
                  <a:pt x="1167" y="212"/>
                  <a:pt x="1167" y="219"/>
                </a:cubicBezTo>
                <a:cubicBezTo>
                  <a:pt x="1167" y="226"/>
                  <a:pt x="1161" y="232"/>
                  <a:pt x="1154" y="232"/>
                </a:cubicBezTo>
                <a:lnTo>
                  <a:pt x="1128" y="232"/>
                </a:lnTo>
                <a:cubicBezTo>
                  <a:pt x="1121" y="232"/>
                  <a:pt x="1116" y="226"/>
                  <a:pt x="1116" y="219"/>
                </a:cubicBezTo>
                <a:cubicBezTo>
                  <a:pt x="1116" y="212"/>
                  <a:pt x="1121" y="206"/>
                  <a:pt x="1128" y="206"/>
                </a:cubicBezTo>
                <a:close/>
                <a:moveTo>
                  <a:pt x="1205" y="206"/>
                </a:moveTo>
                <a:lnTo>
                  <a:pt x="1231" y="206"/>
                </a:lnTo>
                <a:cubicBezTo>
                  <a:pt x="1238" y="206"/>
                  <a:pt x="1244" y="212"/>
                  <a:pt x="1244" y="219"/>
                </a:cubicBezTo>
                <a:cubicBezTo>
                  <a:pt x="1244" y="226"/>
                  <a:pt x="1238" y="232"/>
                  <a:pt x="1231" y="232"/>
                </a:cubicBezTo>
                <a:lnTo>
                  <a:pt x="1205" y="232"/>
                </a:lnTo>
                <a:cubicBezTo>
                  <a:pt x="1198" y="232"/>
                  <a:pt x="1192" y="226"/>
                  <a:pt x="1192" y="219"/>
                </a:cubicBezTo>
                <a:cubicBezTo>
                  <a:pt x="1192" y="212"/>
                  <a:pt x="1198" y="206"/>
                  <a:pt x="1205" y="206"/>
                </a:cubicBezTo>
                <a:close/>
                <a:moveTo>
                  <a:pt x="1282" y="206"/>
                </a:moveTo>
                <a:lnTo>
                  <a:pt x="1308" y="206"/>
                </a:lnTo>
                <a:cubicBezTo>
                  <a:pt x="1315" y="206"/>
                  <a:pt x="1320" y="212"/>
                  <a:pt x="1320" y="219"/>
                </a:cubicBezTo>
                <a:cubicBezTo>
                  <a:pt x="1320" y="226"/>
                  <a:pt x="1315" y="232"/>
                  <a:pt x="1308" y="232"/>
                </a:cubicBezTo>
                <a:lnTo>
                  <a:pt x="1282" y="232"/>
                </a:lnTo>
                <a:cubicBezTo>
                  <a:pt x="1275" y="232"/>
                  <a:pt x="1269" y="226"/>
                  <a:pt x="1269" y="219"/>
                </a:cubicBezTo>
                <a:cubicBezTo>
                  <a:pt x="1269" y="212"/>
                  <a:pt x="1275" y="206"/>
                  <a:pt x="1282" y="206"/>
                </a:cubicBezTo>
                <a:close/>
                <a:moveTo>
                  <a:pt x="1359" y="206"/>
                </a:moveTo>
                <a:lnTo>
                  <a:pt x="1384" y="206"/>
                </a:lnTo>
                <a:cubicBezTo>
                  <a:pt x="1391" y="206"/>
                  <a:pt x="1397" y="212"/>
                  <a:pt x="1397" y="219"/>
                </a:cubicBezTo>
                <a:cubicBezTo>
                  <a:pt x="1397" y="226"/>
                  <a:pt x="1391" y="232"/>
                  <a:pt x="1384" y="232"/>
                </a:cubicBezTo>
                <a:lnTo>
                  <a:pt x="1359" y="232"/>
                </a:lnTo>
                <a:cubicBezTo>
                  <a:pt x="1352" y="232"/>
                  <a:pt x="1346" y="226"/>
                  <a:pt x="1346" y="219"/>
                </a:cubicBezTo>
                <a:cubicBezTo>
                  <a:pt x="1346" y="212"/>
                  <a:pt x="1352" y="206"/>
                  <a:pt x="1359" y="206"/>
                </a:cubicBezTo>
                <a:close/>
                <a:moveTo>
                  <a:pt x="1436" y="206"/>
                </a:moveTo>
                <a:lnTo>
                  <a:pt x="1461" y="206"/>
                </a:lnTo>
                <a:cubicBezTo>
                  <a:pt x="1468" y="206"/>
                  <a:pt x="1474" y="212"/>
                  <a:pt x="1474" y="219"/>
                </a:cubicBezTo>
                <a:cubicBezTo>
                  <a:pt x="1474" y="226"/>
                  <a:pt x="1468" y="232"/>
                  <a:pt x="1461" y="232"/>
                </a:cubicBezTo>
                <a:lnTo>
                  <a:pt x="1436" y="232"/>
                </a:lnTo>
                <a:cubicBezTo>
                  <a:pt x="1428" y="232"/>
                  <a:pt x="1423" y="226"/>
                  <a:pt x="1423" y="219"/>
                </a:cubicBezTo>
                <a:cubicBezTo>
                  <a:pt x="1423" y="212"/>
                  <a:pt x="1428" y="206"/>
                  <a:pt x="1436" y="206"/>
                </a:cubicBezTo>
                <a:close/>
                <a:moveTo>
                  <a:pt x="1512" y="206"/>
                </a:moveTo>
                <a:lnTo>
                  <a:pt x="1538" y="206"/>
                </a:lnTo>
                <a:cubicBezTo>
                  <a:pt x="1545" y="206"/>
                  <a:pt x="1551" y="212"/>
                  <a:pt x="1551" y="219"/>
                </a:cubicBezTo>
                <a:cubicBezTo>
                  <a:pt x="1551" y="226"/>
                  <a:pt x="1545" y="232"/>
                  <a:pt x="1538" y="232"/>
                </a:cubicBezTo>
                <a:lnTo>
                  <a:pt x="1512" y="232"/>
                </a:lnTo>
                <a:cubicBezTo>
                  <a:pt x="1505" y="232"/>
                  <a:pt x="1500" y="226"/>
                  <a:pt x="1500" y="219"/>
                </a:cubicBezTo>
                <a:cubicBezTo>
                  <a:pt x="1500" y="212"/>
                  <a:pt x="1505" y="206"/>
                  <a:pt x="1512" y="206"/>
                </a:cubicBezTo>
                <a:close/>
                <a:moveTo>
                  <a:pt x="1589" y="206"/>
                </a:moveTo>
                <a:lnTo>
                  <a:pt x="1615" y="206"/>
                </a:lnTo>
                <a:cubicBezTo>
                  <a:pt x="1622" y="206"/>
                  <a:pt x="1628" y="212"/>
                  <a:pt x="1628" y="219"/>
                </a:cubicBezTo>
                <a:cubicBezTo>
                  <a:pt x="1628" y="226"/>
                  <a:pt x="1622" y="232"/>
                  <a:pt x="1615" y="232"/>
                </a:cubicBezTo>
                <a:lnTo>
                  <a:pt x="1589" y="232"/>
                </a:lnTo>
                <a:cubicBezTo>
                  <a:pt x="1582" y="232"/>
                  <a:pt x="1576" y="226"/>
                  <a:pt x="1576" y="219"/>
                </a:cubicBezTo>
                <a:cubicBezTo>
                  <a:pt x="1576" y="212"/>
                  <a:pt x="1582" y="206"/>
                  <a:pt x="1589" y="206"/>
                </a:cubicBezTo>
                <a:close/>
                <a:moveTo>
                  <a:pt x="1666" y="206"/>
                </a:moveTo>
                <a:lnTo>
                  <a:pt x="1692" y="206"/>
                </a:lnTo>
                <a:cubicBezTo>
                  <a:pt x="1699" y="206"/>
                  <a:pt x="1704" y="212"/>
                  <a:pt x="1704" y="219"/>
                </a:cubicBezTo>
                <a:cubicBezTo>
                  <a:pt x="1704" y="226"/>
                  <a:pt x="1699" y="232"/>
                  <a:pt x="1692" y="232"/>
                </a:cubicBezTo>
                <a:lnTo>
                  <a:pt x="1666" y="232"/>
                </a:lnTo>
                <a:cubicBezTo>
                  <a:pt x="1659" y="232"/>
                  <a:pt x="1653" y="226"/>
                  <a:pt x="1653" y="219"/>
                </a:cubicBezTo>
                <a:cubicBezTo>
                  <a:pt x="1653" y="212"/>
                  <a:pt x="1659" y="206"/>
                  <a:pt x="1666" y="206"/>
                </a:cubicBezTo>
                <a:close/>
                <a:moveTo>
                  <a:pt x="1743" y="206"/>
                </a:moveTo>
                <a:lnTo>
                  <a:pt x="1768" y="206"/>
                </a:lnTo>
                <a:cubicBezTo>
                  <a:pt x="1775" y="206"/>
                  <a:pt x="1781" y="212"/>
                  <a:pt x="1781" y="219"/>
                </a:cubicBezTo>
                <a:cubicBezTo>
                  <a:pt x="1781" y="226"/>
                  <a:pt x="1775" y="232"/>
                  <a:pt x="1768" y="232"/>
                </a:cubicBezTo>
                <a:lnTo>
                  <a:pt x="1743" y="232"/>
                </a:lnTo>
                <a:cubicBezTo>
                  <a:pt x="1736" y="232"/>
                  <a:pt x="1730" y="226"/>
                  <a:pt x="1730" y="219"/>
                </a:cubicBezTo>
                <a:cubicBezTo>
                  <a:pt x="1730" y="212"/>
                  <a:pt x="1736" y="206"/>
                  <a:pt x="1743" y="206"/>
                </a:cubicBezTo>
                <a:close/>
                <a:moveTo>
                  <a:pt x="1820" y="206"/>
                </a:moveTo>
                <a:lnTo>
                  <a:pt x="1845" y="206"/>
                </a:lnTo>
                <a:cubicBezTo>
                  <a:pt x="1852" y="206"/>
                  <a:pt x="1858" y="212"/>
                  <a:pt x="1858" y="219"/>
                </a:cubicBezTo>
                <a:cubicBezTo>
                  <a:pt x="1858" y="226"/>
                  <a:pt x="1852" y="232"/>
                  <a:pt x="1845" y="232"/>
                </a:cubicBezTo>
                <a:lnTo>
                  <a:pt x="1820" y="232"/>
                </a:lnTo>
                <a:cubicBezTo>
                  <a:pt x="1812" y="232"/>
                  <a:pt x="1807" y="226"/>
                  <a:pt x="1807" y="219"/>
                </a:cubicBezTo>
                <a:cubicBezTo>
                  <a:pt x="1807" y="212"/>
                  <a:pt x="1812" y="206"/>
                  <a:pt x="1820" y="206"/>
                </a:cubicBezTo>
                <a:close/>
                <a:moveTo>
                  <a:pt x="1896" y="206"/>
                </a:moveTo>
                <a:lnTo>
                  <a:pt x="1922" y="206"/>
                </a:lnTo>
                <a:cubicBezTo>
                  <a:pt x="1929" y="206"/>
                  <a:pt x="1935" y="212"/>
                  <a:pt x="1935" y="219"/>
                </a:cubicBezTo>
                <a:cubicBezTo>
                  <a:pt x="1935" y="226"/>
                  <a:pt x="1929" y="232"/>
                  <a:pt x="1922" y="232"/>
                </a:cubicBezTo>
                <a:lnTo>
                  <a:pt x="1896" y="232"/>
                </a:lnTo>
                <a:cubicBezTo>
                  <a:pt x="1889" y="232"/>
                  <a:pt x="1884" y="226"/>
                  <a:pt x="1884" y="219"/>
                </a:cubicBezTo>
                <a:cubicBezTo>
                  <a:pt x="1884" y="212"/>
                  <a:pt x="1889" y="206"/>
                  <a:pt x="1896" y="206"/>
                </a:cubicBezTo>
                <a:close/>
                <a:moveTo>
                  <a:pt x="1973" y="206"/>
                </a:moveTo>
                <a:lnTo>
                  <a:pt x="1999" y="206"/>
                </a:lnTo>
                <a:cubicBezTo>
                  <a:pt x="2006" y="206"/>
                  <a:pt x="2012" y="212"/>
                  <a:pt x="2012" y="219"/>
                </a:cubicBezTo>
                <a:cubicBezTo>
                  <a:pt x="2012" y="226"/>
                  <a:pt x="2006" y="232"/>
                  <a:pt x="1999" y="232"/>
                </a:cubicBezTo>
                <a:lnTo>
                  <a:pt x="1973" y="232"/>
                </a:lnTo>
                <a:cubicBezTo>
                  <a:pt x="1966" y="232"/>
                  <a:pt x="1960" y="226"/>
                  <a:pt x="1960" y="219"/>
                </a:cubicBezTo>
                <a:cubicBezTo>
                  <a:pt x="1960" y="212"/>
                  <a:pt x="1966" y="206"/>
                  <a:pt x="1973" y="206"/>
                </a:cubicBezTo>
                <a:close/>
                <a:moveTo>
                  <a:pt x="2050" y="206"/>
                </a:moveTo>
                <a:lnTo>
                  <a:pt x="2076" y="206"/>
                </a:lnTo>
                <a:cubicBezTo>
                  <a:pt x="2083" y="206"/>
                  <a:pt x="2088" y="212"/>
                  <a:pt x="2088" y="219"/>
                </a:cubicBezTo>
                <a:cubicBezTo>
                  <a:pt x="2088" y="226"/>
                  <a:pt x="2083" y="232"/>
                  <a:pt x="2076" y="232"/>
                </a:cubicBezTo>
                <a:lnTo>
                  <a:pt x="2050" y="232"/>
                </a:lnTo>
                <a:cubicBezTo>
                  <a:pt x="2043" y="232"/>
                  <a:pt x="2037" y="226"/>
                  <a:pt x="2037" y="219"/>
                </a:cubicBezTo>
                <a:cubicBezTo>
                  <a:pt x="2037" y="212"/>
                  <a:pt x="2043" y="206"/>
                  <a:pt x="2050" y="206"/>
                </a:cubicBezTo>
                <a:close/>
                <a:moveTo>
                  <a:pt x="2127" y="206"/>
                </a:moveTo>
                <a:lnTo>
                  <a:pt x="2152" y="206"/>
                </a:lnTo>
                <a:cubicBezTo>
                  <a:pt x="2159" y="206"/>
                  <a:pt x="2165" y="212"/>
                  <a:pt x="2165" y="219"/>
                </a:cubicBezTo>
                <a:cubicBezTo>
                  <a:pt x="2165" y="226"/>
                  <a:pt x="2159" y="232"/>
                  <a:pt x="2152" y="232"/>
                </a:cubicBezTo>
                <a:lnTo>
                  <a:pt x="2127" y="232"/>
                </a:lnTo>
                <a:cubicBezTo>
                  <a:pt x="2120" y="232"/>
                  <a:pt x="2114" y="226"/>
                  <a:pt x="2114" y="219"/>
                </a:cubicBezTo>
                <a:cubicBezTo>
                  <a:pt x="2114" y="212"/>
                  <a:pt x="2120" y="206"/>
                  <a:pt x="2127" y="206"/>
                </a:cubicBezTo>
                <a:close/>
                <a:moveTo>
                  <a:pt x="2204" y="206"/>
                </a:moveTo>
                <a:lnTo>
                  <a:pt x="2229" y="206"/>
                </a:lnTo>
                <a:cubicBezTo>
                  <a:pt x="2236" y="206"/>
                  <a:pt x="2242" y="212"/>
                  <a:pt x="2242" y="219"/>
                </a:cubicBezTo>
                <a:cubicBezTo>
                  <a:pt x="2242" y="226"/>
                  <a:pt x="2236" y="232"/>
                  <a:pt x="2229" y="232"/>
                </a:cubicBezTo>
                <a:lnTo>
                  <a:pt x="2204" y="232"/>
                </a:lnTo>
                <a:cubicBezTo>
                  <a:pt x="2196" y="232"/>
                  <a:pt x="2191" y="226"/>
                  <a:pt x="2191" y="219"/>
                </a:cubicBezTo>
                <a:cubicBezTo>
                  <a:pt x="2191" y="212"/>
                  <a:pt x="2196" y="206"/>
                  <a:pt x="2204" y="206"/>
                </a:cubicBezTo>
                <a:close/>
                <a:moveTo>
                  <a:pt x="2280" y="206"/>
                </a:moveTo>
                <a:lnTo>
                  <a:pt x="2306" y="206"/>
                </a:lnTo>
                <a:cubicBezTo>
                  <a:pt x="2313" y="206"/>
                  <a:pt x="2319" y="212"/>
                  <a:pt x="2319" y="219"/>
                </a:cubicBezTo>
                <a:cubicBezTo>
                  <a:pt x="2319" y="226"/>
                  <a:pt x="2313" y="232"/>
                  <a:pt x="2306" y="232"/>
                </a:cubicBezTo>
                <a:lnTo>
                  <a:pt x="2280" y="232"/>
                </a:lnTo>
                <a:cubicBezTo>
                  <a:pt x="2273" y="232"/>
                  <a:pt x="2268" y="226"/>
                  <a:pt x="2268" y="219"/>
                </a:cubicBezTo>
                <a:cubicBezTo>
                  <a:pt x="2268" y="212"/>
                  <a:pt x="2273" y="206"/>
                  <a:pt x="2280" y="206"/>
                </a:cubicBezTo>
                <a:close/>
                <a:moveTo>
                  <a:pt x="2357" y="206"/>
                </a:moveTo>
                <a:lnTo>
                  <a:pt x="2383" y="206"/>
                </a:lnTo>
                <a:cubicBezTo>
                  <a:pt x="2390" y="206"/>
                  <a:pt x="2396" y="212"/>
                  <a:pt x="2396" y="219"/>
                </a:cubicBezTo>
                <a:cubicBezTo>
                  <a:pt x="2396" y="226"/>
                  <a:pt x="2390" y="232"/>
                  <a:pt x="2383" y="232"/>
                </a:cubicBezTo>
                <a:lnTo>
                  <a:pt x="2357" y="232"/>
                </a:lnTo>
                <a:cubicBezTo>
                  <a:pt x="2350" y="232"/>
                  <a:pt x="2344" y="226"/>
                  <a:pt x="2344" y="219"/>
                </a:cubicBezTo>
                <a:cubicBezTo>
                  <a:pt x="2344" y="212"/>
                  <a:pt x="2350" y="206"/>
                  <a:pt x="2357" y="206"/>
                </a:cubicBezTo>
                <a:close/>
                <a:moveTo>
                  <a:pt x="2434" y="206"/>
                </a:moveTo>
                <a:lnTo>
                  <a:pt x="2460" y="206"/>
                </a:lnTo>
                <a:cubicBezTo>
                  <a:pt x="2467" y="206"/>
                  <a:pt x="2472" y="212"/>
                  <a:pt x="2472" y="219"/>
                </a:cubicBezTo>
                <a:cubicBezTo>
                  <a:pt x="2472" y="226"/>
                  <a:pt x="2467" y="232"/>
                  <a:pt x="2460" y="232"/>
                </a:cubicBezTo>
                <a:lnTo>
                  <a:pt x="2434" y="232"/>
                </a:lnTo>
                <a:cubicBezTo>
                  <a:pt x="2427" y="232"/>
                  <a:pt x="2421" y="226"/>
                  <a:pt x="2421" y="219"/>
                </a:cubicBezTo>
                <a:cubicBezTo>
                  <a:pt x="2421" y="212"/>
                  <a:pt x="2427" y="206"/>
                  <a:pt x="2434" y="206"/>
                </a:cubicBezTo>
                <a:close/>
                <a:moveTo>
                  <a:pt x="2511" y="206"/>
                </a:moveTo>
                <a:lnTo>
                  <a:pt x="2536" y="206"/>
                </a:lnTo>
                <a:cubicBezTo>
                  <a:pt x="2543" y="206"/>
                  <a:pt x="2549" y="212"/>
                  <a:pt x="2549" y="219"/>
                </a:cubicBezTo>
                <a:cubicBezTo>
                  <a:pt x="2549" y="226"/>
                  <a:pt x="2543" y="232"/>
                  <a:pt x="2536" y="232"/>
                </a:cubicBezTo>
                <a:lnTo>
                  <a:pt x="2511" y="232"/>
                </a:lnTo>
                <a:cubicBezTo>
                  <a:pt x="2504" y="232"/>
                  <a:pt x="2498" y="226"/>
                  <a:pt x="2498" y="219"/>
                </a:cubicBezTo>
                <a:cubicBezTo>
                  <a:pt x="2498" y="212"/>
                  <a:pt x="2504" y="206"/>
                  <a:pt x="2511" y="206"/>
                </a:cubicBezTo>
                <a:close/>
                <a:moveTo>
                  <a:pt x="2588" y="206"/>
                </a:moveTo>
                <a:lnTo>
                  <a:pt x="2613" y="206"/>
                </a:lnTo>
                <a:cubicBezTo>
                  <a:pt x="2620" y="206"/>
                  <a:pt x="2626" y="212"/>
                  <a:pt x="2626" y="219"/>
                </a:cubicBezTo>
                <a:cubicBezTo>
                  <a:pt x="2626" y="226"/>
                  <a:pt x="2620" y="232"/>
                  <a:pt x="2613" y="232"/>
                </a:cubicBezTo>
                <a:lnTo>
                  <a:pt x="2588" y="232"/>
                </a:lnTo>
                <a:cubicBezTo>
                  <a:pt x="2580" y="232"/>
                  <a:pt x="2575" y="226"/>
                  <a:pt x="2575" y="219"/>
                </a:cubicBezTo>
                <a:cubicBezTo>
                  <a:pt x="2575" y="212"/>
                  <a:pt x="2580" y="206"/>
                  <a:pt x="2588" y="206"/>
                </a:cubicBezTo>
                <a:close/>
                <a:moveTo>
                  <a:pt x="2664" y="206"/>
                </a:moveTo>
                <a:lnTo>
                  <a:pt x="2690" y="206"/>
                </a:lnTo>
                <a:cubicBezTo>
                  <a:pt x="2697" y="206"/>
                  <a:pt x="2703" y="212"/>
                  <a:pt x="2703" y="219"/>
                </a:cubicBezTo>
                <a:cubicBezTo>
                  <a:pt x="2703" y="226"/>
                  <a:pt x="2697" y="232"/>
                  <a:pt x="2690" y="232"/>
                </a:cubicBezTo>
                <a:lnTo>
                  <a:pt x="2664" y="232"/>
                </a:lnTo>
                <a:cubicBezTo>
                  <a:pt x="2657" y="232"/>
                  <a:pt x="2652" y="226"/>
                  <a:pt x="2652" y="219"/>
                </a:cubicBezTo>
                <a:cubicBezTo>
                  <a:pt x="2652" y="212"/>
                  <a:pt x="2657" y="206"/>
                  <a:pt x="2664" y="206"/>
                </a:cubicBezTo>
                <a:close/>
                <a:moveTo>
                  <a:pt x="2741" y="206"/>
                </a:moveTo>
                <a:lnTo>
                  <a:pt x="2767" y="206"/>
                </a:lnTo>
                <a:cubicBezTo>
                  <a:pt x="2774" y="206"/>
                  <a:pt x="2780" y="212"/>
                  <a:pt x="2780" y="219"/>
                </a:cubicBezTo>
                <a:cubicBezTo>
                  <a:pt x="2780" y="226"/>
                  <a:pt x="2774" y="232"/>
                  <a:pt x="2767" y="232"/>
                </a:cubicBezTo>
                <a:lnTo>
                  <a:pt x="2741" y="232"/>
                </a:lnTo>
                <a:cubicBezTo>
                  <a:pt x="2734" y="232"/>
                  <a:pt x="2728" y="226"/>
                  <a:pt x="2728" y="219"/>
                </a:cubicBezTo>
                <a:cubicBezTo>
                  <a:pt x="2728" y="212"/>
                  <a:pt x="2734" y="206"/>
                  <a:pt x="2741" y="206"/>
                </a:cubicBezTo>
                <a:close/>
                <a:moveTo>
                  <a:pt x="2818" y="206"/>
                </a:moveTo>
                <a:lnTo>
                  <a:pt x="2844" y="206"/>
                </a:lnTo>
                <a:cubicBezTo>
                  <a:pt x="2851" y="206"/>
                  <a:pt x="2856" y="212"/>
                  <a:pt x="2856" y="219"/>
                </a:cubicBezTo>
                <a:cubicBezTo>
                  <a:pt x="2856" y="226"/>
                  <a:pt x="2851" y="232"/>
                  <a:pt x="2844" y="232"/>
                </a:cubicBezTo>
                <a:lnTo>
                  <a:pt x="2818" y="232"/>
                </a:lnTo>
                <a:cubicBezTo>
                  <a:pt x="2811" y="232"/>
                  <a:pt x="2805" y="226"/>
                  <a:pt x="2805" y="219"/>
                </a:cubicBezTo>
                <a:cubicBezTo>
                  <a:pt x="2805" y="212"/>
                  <a:pt x="2811" y="206"/>
                  <a:pt x="2818" y="206"/>
                </a:cubicBezTo>
                <a:close/>
                <a:moveTo>
                  <a:pt x="2895" y="206"/>
                </a:moveTo>
                <a:lnTo>
                  <a:pt x="2920" y="206"/>
                </a:lnTo>
                <a:cubicBezTo>
                  <a:pt x="2927" y="206"/>
                  <a:pt x="2933" y="212"/>
                  <a:pt x="2933" y="219"/>
                </a:cubicBezTo>
                <a:cubicBezTo>
                  <a:pt x="2933" y="226"/>
                  <a:pt x="2927" y="232"/>
                  <a:pt x="2920" y="232"/>
                </a:cubicBezTo>
                <a:lnTo>
                  <a:pt x="2895" y="232"/>
                </a:lnTo>
                <a:cubicBezTo>
                  <a:pt x="2888" y="232"/>
                  <a:pt x="2882" y="226"/>
                  <a:pt x="2882" y="219"/>
                </a:cubicBezTo>
                <a:cubicBezTo>
                  <a:pt x="2882" y="212"/>
                  <a:pt x="2888" y="206"/>
                  <a:pt x="2895" y="206"/>
                </a:cubicBezTo>
                <a:close/>
                <a:moveTo>
                  <a:pt x="2972" y="206"/>
                </a:moveTo>
                <a:lnTo>
                  <a:pt x="2997" y="206"/>
                </a:lnTo>
                <a:cubicBezTo>
                  <a:pt x="3004" y="206"/>
                  <a:pt x="3010" y="212"/>
                  <a:pt x="3010" y="219"/>
                </a:cubicBezTo>
                <a:cubicBezTo>
                  <a:pt x="3010" y="226"/>
                  <a:pt x="3004" y="232"/>
                  <a:pt x="2997" y="232"/>
                </a:cubicBezTo>
                <a:lnTo>
                  <a:pt x="2972" y="232"/>
                </a:lnTo>
                <a:cubicBezTo>
                  <a:pt x="2964" y="232"/>
                  <a:pt x="2959" y="226"/>
                  <a:pt x="2959" y="219"/>
                </a:cubicBezTo>
                <a:cubicBezTo>
                  <a:pt x="2959" y="212"/>
                  <a:pt x="2964" y="206"/>
                  <a:pt x="2972" y="206"/>
                </a:cubicBezTo>
                <a:close/>
                <a:moveTo>
                  <a:pt x="3048" y="206"/>
                </a:moveTo>
                <a:lnTo>
                  <a:pt x="3074" y="206"/>
                </a:lnTo>
                <a:cubicBezTo>
                  <a:pt x="3081" y="206"/>
                  <a:pt x="3087" y="212"/>
                  <a:pt x="3087" y="219"/>
                </a:cubicBezTo>
                <a:cubicBezTo>
                  <a:pt x="3087" y="226"/>
                  <a:pt x="3081" y="232"/>
                  <a:pt x="3074" y="232"/>
                </a:cubicBezTo>
                <a:lnTo>
                  <a:pt x="3048" y="232"/>
                </a:lnTo>
                <a:cubicBezTo>
                  <a:pt x="3041" y="232"/>
                  <a:pt x="3036" y="226"/>
                  <a:pt x="3036" y="219"/>
                </a:cubicBezTo>
                <a:cubicBezTo>
                  <a:pt x="3036" y="212"/>
                  <a:pt x="3041" y="206"/>
                  <a:pt x="3048" y="206"/>
                </a:cubicBezTo>
                <a:close/>
                <a:moveTo>
                  <a:pt x="3125" y="206"/>
                </a:moveTo>
                <a:lnTo>
                  <a:pt x="3151" y="206"/>
                </a:lnTo>
                <a:cubicBezTo>
                  <a:pt x="3158" y="206"/>
                  <a:pt x="3164" y="212"/>
                  <a:pt x="3164" y="219"/>
                </a:cubicBezTo>
                <a:cubicBezTo>
                  <a:pt x="3164" y="226"/>
                  <a:pt x="3158" y="232"/>
                  <a:pt x="3151" y="232"/>
                </a:cubicBezTo>
                <a:lnTo>
                  <a:pt x="3125" y="232"/>
                </a:lnTo>
                <a:cubicBezTo>
                  <a:pt x="3118" y="232"/>
                  <a:pt x="3112" y="226"/>
                  <a:pt x="3112" y="219"/>
                </a:cubicBezTo>
                <a:cubicBezTo>
                  <a:pt x="3112" y="212"/>
                  <a:pt x="3118" y="206"/>
                  <a:pt x="3125" y="206"/>
                </a:cubicBezTo>
                <a:close/>
                <a:moveTo>
                  <a:pt x="3202" y="206"/>
                </a:moveTo>
                <a:lnTo>
                  <a:pt x="3228" y="206"/>
                </a:lnTo>
                <a:cubicBezTo>
                  <a:pt x="3235" y="206"/>
                  <a:pt x="3240" y="212"/>
                  <a:pt x="3240" y="219"/>
                </a:cubicBezTo>
                <a:cubicBezTo>
                  <a:pt x="3240" y="226"/>
                  <a:pt x="3235" y="232"/>
                  <a:pt x="3228" y="232"/>
                </a:cubicBezTo>
                <a:lnTo>
                  <a:pt x="3202" y="232"/>
                </a:lnTo>
                <a:cubicBezTo>
                  <a:pt x="3195" y="232"/>
                  <a:pt x="3189" y="226"/>
                  <a:pt x="3189" y="219"/>
                </a:cubicBezTo>
                <a:cubicBezTo>
                  <a:pt x="3189" y="212"/>
                  <a:pt x="3195" y="206"/>
                  <a:pt x="3202" y="206"/>
                </a:cubicBezTo>
                <a:close/>
                <a:moveTo>
                  <a:pt x="3279" y="206"/>
                </a:moveTo>
                <a:lnTo>
                  <a:pt x="3304" y="206"/>
                </a:lnTo>
                <a:cubicBezTo>
                  <a:pt x="3311" y="206"/>
                  <a:pt x="3317" y="212"/>
                  <a:pt x="3317" y="219"/>
                </a:cubicBezTo>
                <a:cubicBezTo>
                  <a:pt x="3317" y="226"/>
                  <a:pt x="3311" y="232"/>
                  <a:pt x="3304" y="232"/>
                </a:cubicBezTo>
                <a:lnTo>
                  <a:pt x="3279" y="232"/>
                </a:lnTo>
                <a:cubicBezTo>
                  <a:pt x="3272" y="232"/>
                  <a:pt x="3266" y="226"/>
                  <a:pt x="3266" y="219"/>
                </a:cubicBezTo>
                <a:cubicBezTo>
                  <a:pt x="3266" y="212"/>
                  <a:pt x="3272" y="206"/>
                  <a:pt x="3279" y="206"/>
                </a:cubicBezTo>
                <a:close/>
                <a:moveTo>
                  <a:pt x="3356" y="206"/>
                </a:moveTo>
                <a:lnTo>
                  <a:pt x="3381" y="206"/>
                </a:lnTo>
                <a:cubicBezTo>
                  <a:pt x="3388" y="206"/>
                  <a:pt x="3394" y="212"/>
                  <a:pt x="3394" y="219"/>
                </a:cubicBezTo>
                <a:cubicBezTo>
                  <a:pt x="3394" y="226"/>
                  <a:pt x="3388" y="232"/>
                  <a:pt x="3381" y="232"/>
                </a:cubicBezTo>
                <a:lnTo>
                  <a:pt x="3356" y="232"/>
                </a:lnTo>
                <a:cubicBezTo>
                  <a:pt x="3348" y="232"/>
                  <a:pt x="3343" y="226"/>
                  <a:pt x="3343" y="219"/>
                </a:cubicBezTo>
                <a:cubicBezTo>
                  <a:pt x="3343" y="212"/>
                  <a:pt x="3348" y="206"/>
                  <a:pt x="3356" y="206"/>
                </a:cubicBezTo>
                <a:close/>
                <a:moveTo>
                  <a:pt x="3432" y="206"/>
                </a:moveTo>
                <a:lnTo>
                  <a:pt x="3458" y="206"/>
                </a:lnTo>
                <a:cubicBezTo>
                  <a:pt x="3465" y="206"/>
                  <a:pt x="3471" y="212"/>
                  <a:pt x="3471" y="219"/>
                </a:cubicBezTo>
                <a:cubicBezTo>
                  <a:pt x="3471" y="226"/>
                  <a:pt x="3465" y="232"/>
                  <a:pt x="3458" y="232"/>
                </a:cubicBezTo>
                <a:lnTo>
                  <a:pt x="3432" y="232"/>
                </a:lnTo>
                <a:cubicBezTo>
                  <a:pt x="3425" y="232"/>
                  <a:pt x="3420" y="226"/>
                  <a:pt x="3420" y="219"/>
                </a:cubicBezTo>
                <a:cubicBezTo>
                  <a:pt x="3420" y="212"/>
                  <a:pt x="3425" y="206"/>
                  <a:pt x="3432" y="206"/>
                </a:cubicBezTo>
                <a:close/>
                <a:moveTo>
                  <a:pt x="3509" y="206"/>
                </a:moveTo>
                <a:lnTo>
                  <a:pt x="3535" y="206"/>
                </a:lnTo>
                <a:cubicBezTo>
                  <a:pt x="3542" y="206"/>
                  <a:pt x="3548" y="212"/>
                  <a:pt x="3548" y="219"/>
                </a:cubicBezTo>
                <a:cubicBezTo>
                  <a:pt x="3548" y="226"/>
                  <a:pt x="3542" y="232"/>
                  <a:pt x="3535" y="232"/>
                </a:cubicBezTo>
                <a:lnTo>
                  <a:pt x="3509" y="232"/>
                </a:lnTo>
                <a:cubicBezTo>
                  <a:pt x="3502" y="232"/>
                  <a:pt x="3496" y="226"/>
                  <a:pt x="3496" y="219"/>
                </a:cubicBezTo>
                <a:cubicBezTo>
                  <a:pt x="3496" y="212"/>
                  <a:pt x="3502" y="206"/>
                  <a:pt x="3509" y="206"/>
                </a:cubicBezTo>
                <a:close/>
                <a:moveTo>
                  <a:pt x="3586" y="206"/>
                </a:moveTo>
                <a:lnTo>
                  <a:pt x="3612" y="206"/>
                </a:lnTo>
                <a:cubicBezTo>
                  <a:pt x="3619" y="206"/>
                  <a:pt x="3624" y="212"/>
                  <a:pt x="3624" y="219"/>
                </a:cubicBezTo>
                <a:cubicBezTo>
                  <a:pt x="3624" y="226"/>
                  <a:pt x="3619" y="232"/>
                  <a:pt x="3612" y="232"/>
                </a:cubicBezTo>
                <a:lnTo>
                  <a:pt x="3586" y="232"/>
                </a:lnTo>
                <a:cubicBezTo>
                  <a:pt x="3579" y="232"/>
                  <a:pt x="3573" y="226"/>
                  <a:pt x="3573" y="219"/>
                </a:cubicBezTo>
                <a:cubicBezTo>
                  <a:pt x="3573" y="212"/>
                  <a:pt x="3579" y="206"/>
                  <a:pt x="3586" y="206"/>
                </a:cubicBezTo>
                <a:close/>
                <a:moveTo>
                  <a:pt x="3663" y="206"/>
                </a:moveTo>
                <a:lnTo>
                  <a:pt x="3688" y="206"/>
                </a:lnTo>
                <a:cubicBezTo>
                  <a:pt x="3695" y="206"/>
                  <a:pt x="3701" y="212"/>
                  <a:pt x="3701" y="219"/>
                </a:cubicBezTo>
                <a:cubicBezTo>
                  <a:pt x="3701" y="226"/>
                  <a:pt x="3695" y="232"/>
                  <a:pt x="3688" y="232"/>
                </a:cubicBezTo>
                <a:lnTo>
                  <a:pt x="3663" y="232"/>
                </a:lnTo>
                <a:cubicBezTo>
                  <a:pt x="3656" y="232"/>
                  <a:pt x="3650" y="226"/>
                  <a:pt x="3650" y="219"/>
                </a:cubicBezTo>
                <a:cubicBezTo>
                  <a:pt x="3650" y="212"/>
                  <a:pt x="3656" y="206"/>
                  <a:pt x="3663" y="206"/>
                </a:cubicBezTo>
                <a:close/>
                <a:moveTo>
                  <a:pt x="3740" y="206"/>
                </a:moveTo>
                <a:lnTo>
                  <a:pt x="3765" y="206"/>
                </a:lnTo>
                <a:cubicBezTo>
                  <a:pt x="3772" y="206"/>
                  <a:pt x="3778" y="212"/>
                  <a:pt x="3778" y="219"/>
                </a:cubicBezTo>
                <a:cubicBezTo>
                  <a:pt x="3778" y="226"/>
                  <a:pt x="3772" y="232"/>
                  <a:pt x="3765" y="232"/>
                </a:cubicBezTo>
                <a:lnTo>
                  <a:pt x="3740" y="232"/>
                </a:lnTo>
                <a:cubicBezTo>
                  <a:pt x="3732" y="232"/>
                  <a:pt x="3727" y="226"/>
                  <a:pt x="3727" y="219"/>
                </a:cubicBezTo>
                <a:cubicBezTo>
                  <a:pt x="3727" y="212"/>
                  <a:pt x="3732" y="206"/>
                  <a:pt x="3740" y="206"/>
                </a:cubicBezTo>
                <a:close/>
                <a:moveTo>
                  <a:pt x="3816" y="206"/>
                </a:moveTo>
                <a:lnTo>
                  <a:pt x="3842" y="206"/>
                </a:lnTo>
                <a:cubicBezTo>
                  <a:pt x="3849" y="206"/>
                  <a:pt x="3855" y="212"/>
                  <a:pt x="3855" y="219"/>
                </a:cubicBezTo>
                <a:cubicBezTo>
                  <a:pt x="3855" y="226"/>
                  <a:pt x="3849" y="232"/>
                  <a:pt x="3842" y="232"/>
                </a:cubicBezTo>
                <a:lnTo>
                  <a:pt x="3816" y="232"/>
                </a:lnTo>
                <a:cubicBezTo>
                  <a:pt x="3809" y="232"/>
                  <a:pt x="3804" y="226"/>
                  <a:pt x="3804" y="219"/>
                </a:cubicBezTo>
                <a:cubicBezTo>
                  <a:pt x="3804" y="212"/>
                  <a:pt x="3809" y="206"/>
                  <a:pt x="3816" y="206"/>
                </a:cubicBezTo>
                <a:close/>
                <a:moveTo>
                  <a:pt x="3893" y="206"/>
                </a:moveTo>
                <a:lnTo>
                  <a:pt x="3919" y="206"/>
                </a:lnTo>
                <a:cubicBezTo>
                  <a:pt x="3926" y="206"/>
                  <a:pt x="3932" y="212"/>
                  <a:pt x="3932" y="219"/>
                </a:cubicBezTo>
                <a:cubicBezTo>
                  <a:pt x="3932" y="226"/>
                  <a:pt x="3926" y="232"/>
                  <a:pt x="3919" y="232"/>
                </a:cubicBezTo>
                <a:lnTo>
                  <a:pt x="3893" y="232"/>
                </a:lnTo>
                <a:cubicBezTo>
                  <a:pt x="3886" y="232"/>
                  <a:pt x="3880" y="226"/>
                  <a:pt x="3880" y="219"/>
                </a:cubicBezTo>
                <a:cubicBezTo>
                  <a:pt x="3880" y="212"/>
                  <a:pt x="3886" y="206"/>
                  <a:pt x="3893" y="206"/>
                </a:cubicBezTo>
                <a:close/>
                <a:moveTo>
                  <a:pt x="3970" y="206"/>
                </a:moveTo>
                <a:lnTo>
                  <a:pt x="3996" y="206"/>
                </a:lnTo>
                <a:cubicBezTo>
                  <a:pt x="4003" y="206"/>
                  <a:pt x="4008" y="212"/>
                  <a:pt x="4008" y="219"/>
                </a:cubicBezTo>
                <a:cubicBezTo>
                  <a:pt x="4008" y="226"/>
                  <a:pt x="4003" y="232"/>
                  <a:pt x="3996" y="232"/>
                </a:cubicBezTo>
                <a:lnTo>
                  <a:pt x="3970" y="232"/>
                </a:lnTo>
                <a:cubicBezTo>
                  <a:pt x="3963" y="232"/>
                  <a:pt x="3957" y="226"/>
                  <a:pt x="3957" y="219"/>
                </a:cubicBezTo>
                <a:cubicBezTo>
                  <a:pt x="3957" y="212"/>
                  <a:pt x="3963" y="206"/>
                  <a:pt x="3970" y="206"/>
                </a:cubicBezTo>
                <a:close/>
                <a:moveTo>
                  <a:pt x="4047" y="206"/>
                </a:moveTo>
                <a:lnTo>
                  <a:pt x="4072" y="206"/>
                </a:lnTo>
                <a:cubicBezTo>
                  <a:pt x="4079" y="206"/>
                  <a:pt x="4085" y="212"/>
                  <a:pt x="4085" y="219"/>
                </a:cubicBezTo>
                <a:cubicBezTo>
                  <a:pt x="4085" y="226"/>
                  <a:pt x="4079" y="232"/>
                  <a:pt x="4072" y="232"/>
                </a:cubicBezTo>
                <a:lnTo>
                  <a:pt x="4047" y="232"/>
                </a:lnTo>
                <a:cubicBezTo>
                  <a:pt x="4040" y="232"/>
                  <a:pt x="4034" y="226"/>
                  <a:pt x="4034" y="219"/>
                </a:cubicBezTo>
                <a:cubicBezTo>
                  <a:pt x="4034" y="212"/>
                  <a:pt x="4040" y="206"/>
                  <a:pt x="4047" y="206"/>
                </a:cubicBezTo>
                <a:close/>
                <a:moveTo>
                  <a:pt x="4124" y="206"/>
                </a:moveTo>
                <a:lnTo>
                  <a:pt x="4149" y="206"/>
                </a:lnTo>
                <a:cubicBezTo>
                  <a:pt x="4156" y="206"/>
                  <a:pt x="4162" y="212"/>
                  <a:pt x="4162" y="219"/>
                </a:cubicBezTo>
                <a:cubicBezTo>
                  <a:pt x="4162" y="226"/>
                  <a:pt x="4156" y="232"/>
                  <a:pt x="4149" y="232"/>
                </a:cubicBezTo>
                <a:lnTo>
                  <a:pt x="4124" y="232"/>
                </a:lnTo>
                <a:cubicBezTo>
                  <a:pt x="4116" y="232"/>
                  <a:pt x="4111" y="226"/>
                  <a:pt x="4111" y="219"/>
                </a:cubicBezTo>
                <a:cubicBezTo>
                  <a:pt x="4111" y="212"/>
                  <a:pt x="4116" y="206"/>
                  <a:pt x="4124" y="206"/>
                </a:cubicBezTo>
                <a:close/>
                <a:moveTo>
                  <a:pt x="4200" y="206"/>
                </a:moveTo>
                <a:lnTo>
                  <a:pt x="4226" y="206"/>
                </a:lnTo>
                <a:cubicBezTo>
                  <a:pt x="4233" y="206"/>
                  <a:pt x="4239" y="212"/>
                  <a:pt x="4239" y="219"/>
                </a:cubicBezTo>
                <a:cubicBezTo>
                  <a:pt x="4239" y="226"/>
                  <a:pt x="4233" y="232"/>
                  <a:pt x="4226" y="232"/>
                </a:cubicBezTo>
                <a:lnTo>
                  <a:pt x="4200" y="232"/>
                </a:lnTo>
                <a:cubicBezTo>
                  <a:pt x="4193" y="232"/>
                  <a:pt x="4188" y="226"/>
                  <a:pt x="4188" y="219"/>
                </a:cubicBezTo>
                <a:cubicBezTo>
                  <a:pt x="4188" y="212"/>
                  <a:pt x="4193" y="206"/>
                  <a:pt x="4200" y="206"/>
                </a:cubicBezTo>
                <a:close/>
                <a:moveTo>
                  <a:pt x="4277" y="206"/>
                </a:moveTo>
                <a:lnTo>
                  <a:pt x="4303" y="206"/>
                </a:lnTo>
                <a:cubicBezTo>
                  <a:pt x="4310" y="206"/>
                  <a:pt x="4316" y="212"/>
                  <a:pt x="4316" y="219"/>
                </a:cubicBezTo>
                <a:cubicBezTo>
                  <a:pt x="4316" y="226"/>
                  <a:pt x="4310" y="232"/>
                  <a:pt x="4303" y="232"/>
                </a:cubicBezTo>
                <a:lnTo>
                  <a:pt x="4277" y="232"/>
                </a:lnTo>
                <a:cubicBezTo>
                  <a:pt x="4270" y="232"/>
                  <a:pt x="4264" y="226"/>
                  <a:pt x="4264" y="219"/>
                </a:cubicBezTo>
                <a:cubicBezTo>
                  <a:pt x="4264" y="212"/>
                  <a:pt x="4270" y="206"/>
                  <a:pt x="4277" y="206"/>
                </a:cubicBezTo>
                <a:close/>
                <a:moveTo>
                  <a:pt x="4354" y="206"/>
                </a:moveTo>
                <a:lnTo>
                  <a:pt x="4380" y="206"/>
                </a:lnTo>
                <a:cubicBezTo>
                  <a:pt x="4387" y="206"/>
                  <a:pt x="4392" y="212"/>
                  <a:pt x="4392" y="219"/>
                </a:cubicBezTo>
                <a:cubicBezTo>
                  <a:pt x="4392" y="226"/>
                  <a:pt x="4387" y="232"/>
                  <a:pt x="4380" y="232"/>
                </a:cubicBezTo>
                <a:lnTo>
                  <a:pt x="4354" y="232"/>
                </a:lnTo>
                <a:cubicBezTo>
                  <a:pt x="4347" y="232"/>
                  <a:pt x="4341" y="226"/>
                  <a:pt x="4341" y="219"/>
                </a:cubicBezTo>
                <a:cubicBezTo>
                  <a:pt x="4341" y="212"/>
                  <a:pt x="4347" y="206"/>
                  <a:pt x="4354" y="206"/>
                </a:cubicBezTo>
                <a:close/>
                <a:moveTo>
                  <a:pt x="4431" y="206"/>
                </a:moveTo>
                <a:lnTo>
                  <a:pt x="4456" y="206"/>
                </a:lnTo>
                <a:cubicBezTo>
                  <a:pt x="4463" y="206"/>
                  <a:pt x="4469" y="212"/>
                  <a:pt x="4469" y="219"/>
                </a:cubicBezTo>
                <a:cubicBezTo>
                  <a:pt x="4469" y="226"/>
                  <a:pt x="4463" y="232"/>
                  <a:pt x="4456" y="232"/>
                </a:cubicBezTo>
                <a:lnTo>
                  <a:pt x="4431" y="232"/>
                </a:lnTo>
                <a:cubicBezTo>
                  <a:pt x="4424" y="232"/>
                  <a:pt x="4418" y="226"/>
                  <a:pt x="4418" y="219"/>
                </a:cubicBezTo>
                <a:cubicBezTo>
                  <a:pt x="4418" y="212"/>
                  <a:pt x="4424" y="206"/>
                  <a:pt x="4431" y="206"/>
                </a:cubicBezTo>
                <a:close/>
                <a:moveTo>
                  <a:pt x="4462" y="187"/>
                </a:moveTo>
                <a:lnTo>
                  <a:pt x="4462" y="161"/>
                </a:lnTo>
                <a:cubicBezTo>
                  <a:pt x="4462" y="154"/>
                  <a:pt x="4468" y="148"/>
                  <a:pt x="4475" y="148"/>
                </a:cubicBezTo>
                <a:cubicBezTo>
                  <a:pt x="4482" y="148"/>
                  <a:pt x="4488" y="154"/>
                  <a:pt x="4488" y="161"/>
                </a:cubicBezTo>
                <a:lnTo>
                  <a:pt x="4488" y="187"/>
                </a:lnTo>
                <a:cubicBezTo>
                  <a:pt x="4488" y="194"/>
                  <a:pt x="4482" y="200"/>
                  <a:pt x="4475" y="200"/>
                </a:cubicBezTo>
                <a:cubicBezTo>
                  <a:pt x="4468" y="200"/>
                  <a:pt x="4462" y="194"/>
                  <a:pt x="4462" y="187"/>
                </a:cubicBezTo>
                <a:close/>
                <a:moveTo>
                  <a:pt x="4462" y="110"/>
                </a:moveTo>
                <a:lnTo>
                  <a:pt x="4462" y="84"/>
                </a:lnTo>
                <a:cubicBezTo>
                  <a:pt x="4462" y="77"/>
                  <a:pt x="4468" y="72"/>
                  <a:pt x="4475" y="72"/>
                </a:cubicBezTo>
                <a:cubicBezTo>
                  <a:pt x="4482" y="72"/>
                  <a:pt x="4488" y="77"/>
                  <a:pt x="4488" y="84"/>
                </a:cubicBezTo>
                <a:lnTo>
                  <a:pt x="4488" y="110"/>
                </a:lnTo>
                <a:cubicBezTo>
                  <a:pt x="4488" y="117"/>
                  <a:pt x="4482" y="123"/>
                  <a:pt x="4475" y="123"/>
                </a:cubicBezTo>
                <a:cubicBezTo>
                  <a:pt x="4468" y="123"/>
                  <a:pt x="4462" y="117"/>
                  <a:pt x="4462" y="110"/>
                </a:cubicBezTo>
                <a:close/>
                <a:moveTo>
                  <a:pt x="4462" y="33"/>
                </a:moveTo>
                <a:lnTo>
                  <a:pt x="4462" y="13"/>
                </a:lnTo>
                <a:cubicBezTo>
                  <a:pt x="4462" y="6"/>
                  <a:pt x="4468" y="0"/>
                  <a:pt x="4475" y="0"/>
                </a:cubicBezTo>
                <a:cubicBezTo>
                  <a:pt x="4482" y="0"/>
                  <a:pt x="4488" y="6"/>
                  <a:pt x="4488" y="13"/>
                </a:cubicBezTo>
                <a:lnTo>
                  <a:pt x="4488" y="33"/>
                </a:lnTo>
                <a:cubicBezTo>
                  <a:pt x="4488" y="40"/>
                  <a:pt x="4482" y="46"/>
                  <a:pt x="4475" y="46"/>
                </a:cubicBezTo>
                <a:cubicBezTo>
                  <a:pt x="4468" y="46"/>
                  <a:pt x="4462" y="40"/>
                  <a:pt x="4462" y="33"/>
                </a:cubicBezTo>
                <a:close/>
              </a:path>
            </a:pathLst>
          </a:custGeom>
          <a:solidFill>
            <a:srgbClr val="666699"/>
          </a:solidFill>
          <a:ln w="7938" cap="flat">
            <a:solidFill>
              <a:srgbClr val="666699"/>
            </a:solidFill>
            <a:prstDash val="solid"/>
            <a:bevel/>
            <a:headEnd/>
            <a:tailEnd/>
          </a:ln>
        </p:spPr>
        <p:txBody>
          <a:bodyPr/>
          <a:lstStyle/>
          <a:p>
            <a:endParaRPr lang="fr-BE"/>
          </a:p>
        </p:txBody>
      </p:sp>
      <p:sp>
        <p:nvSpPr>
          <p:cNvPr id="22039" name="Freeform 535"/>
          <p:cNvSpPr>
            <a:spLocks/>
          </p:cNvSpPr>
          <p:nvPr/>
        </p:nvSpPr>
        <p:spPr bwMode="auto">
          <a:xfrm>
            <a:off x="4791075" y="4427314"/>
            <a:ext cx="84138" cy="127000"/>
          </a:xfrm>
          <a:custGeom>
            <a:avLst/>
            <a:gdLst>
              <a:gd name="T0" fmla="*/ 2147483646 w 53"/>
              <a:gd name="T1" fmla="*/ 0 h 80"/>
              <a:gd name="T2" fmla="*/ 2147483646 w 53"/>
              <a:gd name="T3" fmla="*/ 2147483646 h 80"/>
              <a:gd name="T4" fmla="*/ 0 w 53"/>
              <a:gd name="T5" fmla="*/ 0 h 80"/>
              <a:gd name="T6" fmla="*/ 2147483646 w 53"/>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0">
                <a:moveTo>
                  <a:pt x="53" y="0"/>
                </a:moveTo>
                <a:lnTo>
                  <a:pt x="26" y="80"/>
                </a:lnTo>
                <a:lnTo>
                  <a:pt x="0" y="0"/>
                </a:lnTo>
                <a:lnTo>
                  <a:pt x="53"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40" name="Freeform 536"/>
          <p:cNvSpPr>
            <a:spLocks/>
          </p:cNvSpPr>
          <p:nvPr/>
        </p:nvSpPr>
        <p:spPr bwMode="auto">
          <a:xfrm>
            <a:off x="7169150" y="3944714"/>
            <a:ext cx="84138" cy="127000"/>
          </a:xfrm>
          <a:custGeom>
            <a:avLst/>
            <a:gdLst>
              <a:gd name="T0" fmla="*/ 0 w 53"/>
              <a:gd name="T1" fmla="*/ 2147483646 h 80"/>
              <a:gd name="T2" fmla="*/ 2147483646 w 53"/>
              <a:gd name="T3" fmla="*/ 0 h 80"/>
              <a:gd name="T4" fmla="*/ 2147483646 w 53"/>
              <a:gd name="T5" fmla="*/ 2147483646 h 80"/>
              <a:gd name="T6" fmla="*/ 0 w 53"/>
              <a:gd name="T7" fmla="*/ 2147483646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0">
                <a:moveTo>
                  <a:pt x="0" y="80"/>
                </a:moveTo>
                <a:lnTo>
                  <a:pt x="27" y="0"/>
                </a:lnTo>
                <a:lnTo>
                  <a:pt x="53" y="80"/>
                </a:lnTo>
                <a:lnTo>
                  <a:pt x="0" y="8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41" name="Rectangle 537"/>
          <p:cNvSpPr>
            <a:spLocks noChangeArrowheads="1"/>
          </p:cNvSpPr>
          <p:nvPr/>
        </p:nvSpPr>
        <p:spPr bwMode="auto">
          <a:xfrm>
            <a:off x="6653213" y="4586064"/>
            <a:ext cx="438150"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42" name="Rectangle 538"/>
          <p:cNvSpPr>
            <a:spLocks noChangeArrowheads="1"/>
          </p:cNvSpPr>
          <p:nvPr/>
        </p:nvSpPr>
        <p:spPr bwMode="auto">
          <a:xfrm>
            <a:off x="6572250" y="4520977"/>
            <a:ext cx="439738"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43" name="Rectangle 539"/>
          <p:cNvSpPr>
            <a:spLocks noChangeArrowheads="1"/>
          </p:cNvSpPr>
          <p:nvPr/>
        </p:nvSpPr>
        <p:spPr bwMode="auto">
          <a:xfrm>
            <a:off x="6721475" y="4538439"/>
            <a:ext cx="1428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2044" name="Rectangle 540"/>
          <p:cNvSpPr>
            <a:spLocks noChangeArrowheads="1"/>
          </p:cNvSpPr>
          <p:nvPr/>
        </p:nvSpPr>
        <p:spPr bwMode="auto">
          <a:xfrm>
            <a:off x="6662738" y="4649564"/>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sp>
        <p:nvSpPr>
          <p:cNvPr id="22045" name="Rectangle 541"/>
          <p:cNvSpPr>
            <a:spLocks noChangeArrowheads="1"/>
          </p:cNvSpPr>
          <p:nvPr/>
        </p:nvSpPr>
        <p:spPr bwMode="auto">
          <a:xfrm>
            <a:off x="6662738" y="4735289"/>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2046" name="Rectangle 542"/>
          <p:cNvSpPr>
            <a:spLocks noChangeArrowheads="1"/>
          </p:cNvSpPr>
          <p:nvPr/>
        </p:nvSpPr>
        <p:spPr bwMode="auto">
          <a:xfrm>
            <a:off x="6611938" y="5078189"/>
            <a:ext cx="7937" cy="341313"/>
          </a:xfrm>
          <a:prstGeom prst="rect">
            <a:avLst/>
          </a:prstGeom>
          <a:solidFill>
            <a:srgbClr val="03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47" name="Rectangle 543"/>
          <p:cNvSpPr>
            <a:spLocks noChangeArrowheads="1"/>
          </p:cNvSpPr>
          <p:nvPr/>
        </p:nvSpPr>
        <p:spPr bwMode="auto">
          <a:xfrm>
            <a:off x="6619875" y="5078189"/>
            <a:ext cx="7938" cy="341313"/>
          </a:xfrm>
          <a:prstGeom prst="rect">
            <a:avLst/>
          </a:prstGeom>
          <a:solidFill>
            <a:srgbClr val="A7FF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48" name="Rectangle 544"/>
          <p:cNvSpPr>
            <a:spLocks noChangeArrowheads="1"/>
          </p:cNvSpPr>
          <p:nvPr/>
        </p:nvSpPr>
        <p:spPr bwMode="auto">
          <a:xfrm>
            <a:off x="6627813" y="5078189"/>
            <a:ext cx="9525" cy="341313"/>
          </a:xfrm>
          <a:prstGeom prst="rect">
            <a:avLst/>
          </a:prstGeom>
          <a:solidFill>
            <a:srgbClr val="A3FD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49" name="Rectangle 545"/>
          <p:cNvSpPr>
            <a:spLocks noChangeArrowheads="1"/>
          </p:cNvSpPr>
          <p:nvPr/>
        </p:nvSpPr>
        <p:spPr bwMode="auto">
          <a:xfrm>
            <a:off x="6637338" y="5078189"/>
            <a:ext cx="7937" cy="341313"/>
          </a:xfrm>
          <a:prstGeom prst="rect">
            <a:avLst/>
          </a:prstGeom>
          <a:solidFill>
            <a:srgbClr val="9FFB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0" name="Rectangle 546"/>
          <p:cNvSpPr>
            <a:spLocks noChangeArrowheads="1"/>
          </p:cNvSpPr>
          <p:nvPr/>
        </p:nvSpPr>
        <p:spPr bwMode="auto">
          <a:xfrm>
            <a:off x="6645275" y="5078189"/>
            <a:ext cx="7938" cy="341313"/>
          </a:xfrm>
          <a:prstGeom prst="rect">
            <a:avLst/>
          </a:prstGeom>
          <a:solidFill>
            <a:srgbClr val="9BFA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1" name="Rectangle 547"/>
          <p:cNvSpPr>
            <a:spLocks noChangeArrowheads="1"/>
          </p:cNvSpPr>
          <p:nvPr/>
        </p:nvSpPr>
        <p:spPr bwMode="auto">
          <a:xfrm>
            <a:off x="6653213" y="5078189"/>
            <a:ext cx="9525" cy="341313"/>
          </a:xfrm>
          <a:prstGeom prst="rect">
            <a:avLst/>
          </a:prstGeom>
          <a:solidFill>
            <a:srgbClr val="97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2" name="Rectangle 548"/>
          <p:cNvSpPr>
            <a:spLocks noChangeArrowheads="1"/>
          </p:cNvSpPr>
          <p:nvPr/>
        </p:nvSpPr>
        <p:spPr bwMode="auto">
          <a:xfrm>
            <a:off x="6662738" y="5078189"/>
            <a:ext cx="7937" cy="341313"/>
          </a:xfrm>
          <a:prstGeom prst="rect">
            <a:avLst/>
          </a:prstGeom>
          <a:solidFill>
            <a:srgbClr val="92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3" name="Rectangle 549"/>
          <p:cNvSpPr>
            <a:spLocks noChangeArrowheads="1"/>
          </p:cNvSpPr>
          <p:nvPr/>
        </p:nvSpPr>
        <p:spPr bwMode="auto">
          <a:xfrm>
            <a:off x="6670675" y="5078189"/>
            <a:ext cx="9525" cy="341313"/>
          </a:xfrm>
          <a:prstGeom prst="rect">
            <a:avLst/>
          </a:prstGeom>
          <a:solidFill>
            <a:srgbClr val="8EF4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4" name="Rectangle 550"/>
          <p:cNvSpPr>
            <a:spLocks noChangeArrowheads="1"/>
          </p:cNvSpPr>
          <p:nvPr/>
        </p:nvSpPr>
        <p:spPr bwMode="auto">
          <a:xfrm>
            <a:off x="6680200" y="5078189"/>
            <a:ext cx="7938" cy="341313"/>
          </a:xfrm>
          <a:prstGeom prst="rect">
            <a:avLst/>
          </a:prstGeom>
          <a:solidFill>
            <a:srgbClr val="8AF3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5" name="Rectangle 551"/>
          <p:cNvSpPr>
            <a:spLocks noChangeArrowheads="1"/>
          </p:cNvSpPr>
          <p:nvPr/>
        </p:nvSpPr>
        <p:spPr bwMode="auto">
          <a:xfrm>
            <a:off x="6688138" y="5078189"/>
            <a:ext cx="7937" cy="341313"/>
          </a:xfrm>
          <a:prstGeom prst="rect">
            <a:avLst/>
          </a:prstGeom>
          <a:solidFill>
            <a:srgbClr val="86F1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6" name="Rectangle 552"/>
          <p:cNvSpPr>
            <a:spLocks noChangeArrowheads="1"/>
          </p:cNvSpPr>
          <p:nvPr/>
        </p:nvSpPr>
        <p:spPr bwMode="auto">
          <a:xfrm>
            <a:off x="6696075" y="5078189"/>
            <a:ext cx="9525" cy="341313"/>
          </a:xfrm>
          <a:prstGeom prst="rect">
            <a:avLst/>
          </a:prstGeom>
          <a:solidFill>
            <a:srgbClr val="82E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7" name="Rectangle 553"/>
          <p:cNvSpPr>
            <a:spLocks noChangeArrowheads="1"/>
          </p:cNvSpPr>
          <p:nvPr/>
        </p:nvSpPr>
        <p:spPr bwMode="auto">
          <a:xfrm>
            <a:off x="6705600" y="5078189"/>
            <a:ext cx="7938" cy="341313"/>
          </a:xfrm>
          <a:prstGeom prst="rect">
            <a:avLst/>
          </a:prstGeom>
          <a:solidFill>
            <a:srgbClr val="7EEE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8" name="Rectangle 554"/>
          <p:cNvSpPr>
            <a:spLocks noChangeArrowheads="1"/>
          </p:cNvSpPr>
          <p:nvPr/>
        </p:nvSpPr>
        <p:spPr bwMode="auto">
          <a:xfrm>
            <a:off x="6713538" y="5078189"/>
            <a:ext cx="7937" cy="341313"/>
          </a:xfrm>
          <a:prstGeom prst="rect">
            <a:avLst/>
          </a:prstGeom>
          <a:solidFill>
            <a:srgbClr val="7AE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59" name="Rectangle 555"/>
          <p:cNvSpPr>
            <a:spLocks noChangeArrowheads="1"/>
          </p:cNvSpPr>
          <p:nvPr/>
        </p:nvSpPr>
        <p:spPr bwMode="auto">
          <a:xfrm>
            <a:off x="6721475" y="5078189"/>
            <a:ext cx="9525" cy="341313"/>
          </a:xfrm>
          <a:prstGeom prst="rect">
            <a:avLst/>
          </a:prstGeom>
          <a:solidFill>
            <a:srgbClr val="76EA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0" name="Rectangle 556"/>
          <p:cNvSpPr>
            <a:spLocks noChangeArrowheads="1"/>
          </p:cNvSpPr>
          <p:nvPr/>
        </p:nvSpPr>
        <p:spPr bwMode="auto">
          <a:xfrm>
            <a:off x="6731000" y="5078189"/>
            <a:ext cx="7938" cy="341313"/>
          </a:xfrm>
          <a:prstGeom prst="rect">
            <a:avLst/>
          </a:prstGeom>
          <a:solidFill>
            <a:srgbClr val="72E8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1" name="Rectangle 557"/>
          <p:cNvSpPr>
            <a:spLocks noChangeArrowheads="1"/>
          </p:cNvSpPr>
          <p:nvPr/>
        </p:nvSpPr>
        <p:spPr bwMode="auto">
          <a:xfrm>
            <a:off x="6738938" y="5078189"/>
            <a:ext cx="9525" cy="341313"/>
          </a:xfrm>
          <a:prstGeom prst="rect">
            <a:avLst/>
          </a:prstGeom>
          <a:solidFill>
            <a:srgbClr val="6EE7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2" name="Rectangle 558"/>
          <p:cNvSpPr>
            <a:spLocks noChangeArrowheads="1"/>
          </p:cNvSpPr>
          <p:nvPr/>
        </p:nvSpPr>
        <p:spPr bwMode="auto">
          <a:xfrm>
            <a:off x="6748463" y="5078189"/>
            <a:ext cx="7937" cy="341313"/>
          </a:xfrm>
          <a:prstGeom prst="rect">
            <a:avLst/>
          </a:prstGeom>
          <a:solidFill>
            <a:srgbClr val="69E5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3" name="Rectangle 559"/>
          <p:cNvSpPr>
            <a:spLocks noChangeArrowheads="1"/>
          </p:cNvSpPr>
          <p:nvPr/>
        </p:nvSpPr>
        <p:spPr bwMode="auto">
          <a:xfrm>
            <a:off x="6756400" y="5078189"/>
            <a:ext cx="7938" cy="341313"/>
          </a:xfrm>
          <a:prstGeom prst="rect">
            <a:avLst/>
          </a:prstGeom>
          <a:solidFill>
            <a:srgbClr val="65E3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4" name="Rectangle 560"/>
          <p:cNvSpPr>
            <a:spLocks noChangeArrowheads="1"/>
          </p:cNvSpPr>
          <p:nvPr/>
        </p:nvSpPr>
        <p:spPr bwMode="auto">
          <a:xfrm>
            <a:off x="6764338" y="5078189"/>
            <a:ext cx="9525" cy="341313"/>
          </a:xfrm>
          <a:prstGeom prst="rect">
            <a:avLst/>
          </a:prstGeom>
          <a:solidFill>
            <a:srgbClr val="61E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5" name="Rectangle 561"/>
          <p:cNvSpPr>
            <a:spLocks noChangeArrowheads="1"/>
          </p:cNvSpPr>
          <p:nvPr/>
        </p:nvSpPr>
        <p:spPr bwMode="auto">
          <a:xfrm>
            <a:off x="6773863" y="5078189"/>
            <a:ext cx="7937" cy="341313"/>
          </a:xfrm>
          <a:prstGeom prst="rect">
            <a:avLst/>
          </a:prstGeom>
          <a:solidFill>
            <a:srgbClr val="5DDF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6" name="Rectangle 562"/>
          <p:cNvSpPr>
            <a:spLocks noChangeArrowheads="1"/>
          </p:cNvSpPr>
          <p:nvPr/>
        </p:nvSpPr>
        <p:spPr bwMode="auto">
          <a:xfrm>
            <a:off x="6781800" y="5078189"/>
            <a:ext cx="7938" cy="341313"/>
          </a:xfrm>
          <a:prstGeom prst="rect">
            <a:avLst/>
          </a:prstGeom>
          <a:solidFill>
            <a:srgbClr val="59DE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7" name="Rectangle 563"/>
          <p:cNvSpPr>
            <a:spLocks noChangeArrowheads="1"/>
          </p:cNvSpPr>
          <p:nvPr/>
        </p:nvSpPr>
        <p:spPr bwMode="auto">
          <a:xfrm>
            <a:off x="6789738" y="5078189"/>
            <a:ext cx="9525" cy="341313"/>
          </a:xfrm>
          <a:prstGeom prst="rect">
            <a:avLst/>
          </a:prstGeom>
          <a:solidFill>
            <a:srgbClr val="55DC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8" name="Rectangle 564"/>
          <p:cNvSpPr>
            <a:spLocks noChangeArrowheads="1"/>
          </p:cNvSpPr>
          <p:nvPr/>
        </p:nvSpPr>
        <p:spPr bwMode="auto">
          <a:xfrm>
            <a:off x="6799263" y="5078189"/>
            <a:ext cx="7937" cy="341313"/>
          </a:xfrm>
          <a:prstGeom prst="rect">
            <a:avLst/>
          </a:prstGeom>
          <a:solidFill>
            <a:srgbClr val="51DB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69" name="Rectangle 565"/>
          <p:cNvSpPr>
            <a:spLocks noChangeArrowheads="1"/>
          </p:cNvSpPr>
          <p:nvPr/>
        </p:nvSpPr>
        <p:spPr bwMode="auto">
          <a:xfrm>
            <a:off x="6807200" y="5078189"/>
            <a:ext cx="9525" cy="341313"/>
          </a:xfrm>
          <a:prstGeom prst="rect">
            <a:avLst/>
          </a:prstGeom>
          <a:solidFill>
            <a:srgbClr val="4DD9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0" name="Rectangle 566"/>
          <p:cNvSpPr>
            <a:spLocks noChangeArrowheads="1"/>
          </p:cNvSpPr>
          <p:nvPr/>
        </p:nvSpPr>
        <p:spPr bwMode="auto">
          <a:xfrm>
            <a:off x="6816725" y="5078189"/>
            <a:ext cx="7938" cy="341313"/>
          </a:xfrm>
          <a:prstGeom prst="rect">
            <a:avLst/>
          </a:prstGeom>
          <a:solidFill>
            <a:srgbClr val="49D7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1" name="Rectangle 567"/>
          <p:cNvSpPr>
            <a:spLocks noChangeArrowheads="1"/>
          </p:cNvSpPr>
          <p:nvPr/>
        </p:nvSpPr>
        <p:spPr bwMode="auto">
          <a:xfrm>
            <a:off x="6824663" y="5078189"/>
            <a:ext cx="7937" cy="341313"/>
          </a:xfrm>
          <a:prstGeom prst="rect">
            <a:avLst/>
          </a:prstGeom>
          <a:solidFill>
            <a:srgbClr val="45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2" name="Rectangle 568"/>
          <p:cNvSpPr>
            <a:spLocks noChangeArrowheads="1"/>
          </p:cNvSpPr>
          <p:nvPr/>
        </p:nvSpPr>
        <p:spPr bwMode="auto">
          <a:xfrm>
            <a:off x="6832600" y="5078189"/>
            <a:ext cx="9525" cy="341313"/>
          </a:xfrm>
          <a:prstGeom prst="rect">
            <a:avLst/>
          </a:prstGeom>
          <a:solidFill>
            <a:srgbClr val="40D4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3" name="Rectangle 569"/>
          <p:cNvSpPr>
            <a:spLocks noChangeArrowheads="1"/>
          </p:cNvSpPr>
          <p:nvPr/>
        </p:nvSpPr>
        <p:spPr bwMode="auto">
          <a:xfrm>
            <a:off x="6842125" y="5078189"/>
            <a:ext cx="7938" cy="341313"/>
          </a:xfrm>
          <a:prstGeom prst="rect">
            <a:avLst/>
          </a:prstGeom>
          <a:solidFill>
            <a:srgbClr val="3CD2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4" name="Rectangle 570"/>
          <p:cNvSpPr>
            <a:spLocks noChangeArrowheads="1"/>
          </p:cNvSpPr>
          <p:nvPr/>
        </p:nvSpPr>
        <p:spPr bwMode="auto">
          <a:xfrm>
            <a:off x="6850063" y="5078189"/>
            <a:ext cx="7937" cy="341313"/>
          </a:xfrm>
          <a:prstGeom prst="rect">
            <a:avLst/>
          </a:prstGeom>
          <a:solidFill>
            <a:srgbClr val="38D0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5" name="Rectangle 571"/>
          <p:cNvSpPr>
            <a:spLocks noChangeArrowheads="1"/>
          </p:cNvSpPr>
          <p:nvPr/>
        </p:nvSpPr>
        <p:spPr bwMode="auto">
          <a:xfrm>
            <a:off x="6858000" y="5078189"/>
            <a:ext cx="9525" cy="341313"/>
          </a:xfrm>
          <a:prstGeom prst="rect">
            <a:avLst/>
          </a:prstGeom>
          <a:solidFill>
            <a:srgbClr val="34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6" name="Rectangle 572"/>
          <p:cNvSpPr>
            <a:spLocks noChangeArrowheads="1"/>
          </p:cNvSpPr>
          <p:nvPr/>
        </p:nvSpPr>
        <p:spPr bwMode="auto">
          <a:xfrm>
            <a:off x="6867525" y="5078189"/>
            <a:ext cx="7938" cy="341313"/>
          </a:xfrm>
          <a:prstGeom prst="rect">
            <a:avLst/>
          </a:prstGeom>
          <a:solidFill>
            <a:srgbClr val="30CD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7" name="Rectangle 573"/>
          <p:cNvSpPr>
            <a:spLocks noChangeArrowheads="1"/>
          </p:cNvSpPr>
          <p:nvPr/>
        </p:nvSpPr>
        <p:spPr bwMode="auto">
          <a:xfrm>
            <a:off x="6875463" y="5078189"/>
            <a:ext cx="7937" cy="341313"/>
          </a:xfrm>
          <a:prstGeom prst="rect">
            <a:avLst/>
          </a:prstGeom>
          <a:solidFill>
            <a:srgbClr val="2CCC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8" name="Rectangle 574"/>
          <p:cNvSpPr>
            <a:spLocks noChangeArrowheads="1"/>
          </p:cNvSpPr>
          <p:nvPr/>
        </p:nvSpPr>
        <p:spPr bwMode="auto">
          <a:xfrm>
            <a:off x="6883400" y="5078189"/>
            <a:ext cx="9525" cy="341313"/>
          </a:xfrm>
          <a:prstGeom prst="rect">
            <a:avLst/>
          </a:prstGeom>
          <a:solidFill>
            <a:srgbClr val="28CA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79" name="Rectangle 575"/>
          <p:cNvSpPr>
            <a:spLocks noChangeArrowheads="1"/>
          </p:cNvSpPr>
          <p:nvPr/>
        </p:nvSpPr>
        <p:spPr bwMode="auto">
          <a:xfrm>
            <a:off x="6892925" y="5078189"/>
            <a:ext cx="7938" cy="341313"/>
          </a:xfrm>
          <a:prstGeom prst="rect">
            <a:avLst/>
          </a:prstGeom>
          <a:solidFill>
            <a:srgbClr val="24C8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0" name="Rectangle 576"/>
          <p:cNvSpPr>
            <a:spLocks noChangeArrowheads="1"/>
          </p:cNvSpPr>
          <p:nvPr/>
        </p:nvSpPr>
        <p:spPr bwMode="auto">
          <a:xfrm>
            <a:off x="6900863" y="5078189"/>
            <a:ext cx="9525" cy="341313"/>
          </a:xfrm>
          <a:prstGeom prst="rect">
            <a:avLst/>
          </a:prstGeom>
          <a:solidFill>
            <a:srgbClr val="20C6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1" name="Rectangle 577"/>
          <p:cNvSpPr>
            <a:spLocks noChangeArrowheads="1"/>
          </p:cNvSpPr>
          <p:nvPr/>
        </p:nvSpPr>
        <p:spPr bwMode="auto">
          <a:xfrm>
            <a:off x="6910388" y="5078189"/>
            <a:ext cx="7937" cy="341313"/>
          </a:xfrm>
          <a:prstGeom prst="rect">
            <a:avLst/>
          </a:prstGeom>
          <a:solidFill>
            <a:srgbClr val="1BC4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2" name="Rectangle 578"/>
          <p:cNvSpPr>
            <a:spLocks noChangeArrowheads="1"/>
          </p:cNvSpPr>
          <p:nvPr/>
        </p:nvSpPr>
        <p:spPr bwMode="auto">
          <a:xfrm>
            <a:off x="6918325" y="5078189"/>
            <a:ext cx="7938" cy="341313"/>
          </a:xfrm>
          <a:prstGeom prst="rect">
            <a:avLst/>
          </a:prstGeom>
          <a:solidFill>
            <a:srgbClr val="17C3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3" name="Rectangle 579"/>
          <p:cNvSpPr>
            <a:spLocks noChangeArrowheads="1"/>
          </p:cNvSpPr>
          <p:nvPr/>
        </p:nvSpPr>
        <p:spPr bwMode="auto">
          <a:xfrm>
            <a:off x="6926263" y="5078189"/>
            <a:ext cx="9525" cy="341313"/>
          </a:xfrm>
          <a:prstGeom prst="rect">
            <a:avLst/>
          </a:prstGeom>
          <a:solidFill>
            <a:srgbClr val="13C1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4" name="Rectangle 580"/>
          <p:cNvSpPr>
            <a:spLocks noChangeArrowheads="1"/>
          </p:cNvSpPr>
          <p:nvPr/>
        </p:nvSpPr>
        <p:spPr bwMode="auto">
          <a:xfrm>
            <a:off x="6935788" y="5078189"/>
            <a:ext cx="7937" cy="341313"/>
          </a:xfrm>
          <a:prstGeom prst="rect">
            <a:avLst/>
          </a:prstGeom>
          <a:solidFill>
            <a:srgbClr val="0FB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5" name="Rectangle 581"/>
          <p:cNvSpPr>
            <a:spLocks noChangeArrowheads="1"/>
          </p:cNvSpPr>
          <p:nvPr/>
        </p:nvSpPr>
        <p:spPr bwMode="auto">
          <a:xfrm>
            <a:off x="6943725" y="5078189"/>
            <a:ext cx="7938" cy="341313"/>
          </a:xfrm>
          <a:prstGeom prst="rect">
            <a:avLst/>
          </a:prstGeom>
          <a:solidFill>
            <a:srgbClr val="0BB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6" name="Rectangle 582"/>
          <p:cNvSpPr>
            <a:spLocks noChangeArrowheads="1"/>
          </p:cNvSpPr>
          <p:nvPr/>
        </p:nvSpPr>
        <p:spPr bwMode="auto">
          <a:xfrm>
            <a:off x="6951663" y="5078189"/>
            <a:ext cx="9525" cy="341313"/>
          </a:xfrm>
          <a:prstGeom prst="rect">
            <a:avLst/>
          </a:prstGeom>
          <a:solidFill>
            <a:srgbClr val="07BC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7" name="Oval 583"/>
          <p:cNvSpPr>
            <a:spLocks noChangeArrowheads="1"/>
          </p:cNvSpPr>
          <p:nvPr/>
        </p:nvSpPr>
        <p:spPr bwMode="auto">
          <a:xfrm>
            <a:off x="6626225" y="5046439"/>
            <a:ext cx="331788" cy="88900"/>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88" name="Rectangle 584"/>
          <p:cNvSpPr>
            <a:spLocks noChangeArrowheads="1"/>
          </p:cNvSpPr>
          <p:nvPr/>
        </p:nvSpPr>
        <p:spPr bwMode="auto">
          <a:xfrm>
            <a:off x="6748463" y="5171852"/>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2089" name="Rectangle 585"/>
          <p:cNvSpPr>
            <a:spLocks noChangeArrowheads="1"/>
          </p:cNvSpPr>
          <p:nvPr/>
        </p:nvSpPr>
        <p:spPr bwMode="auto">
          <a:xfrm>
            <a:off x="6653213" y="5181377"/>
            <a:ext cx="2825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nl-NL" altLang="nl-BE" sz="500">
                <a:solidFill>
                  <a:srgbClr val="FFFFFF"/>
                </a:solidFill>
                <a:sym typeface="Arial" panose="020B0604020202020204" pitchFamily="34" charset="0"/>
              </a:rPr>
              <a:t>Judicial</a:t>
            </a:r>
          </a:p>
          <a:p>
            <a:pPr algn="ctr" eaLnBrk="1" hangingPunct="1">
              <a:spcBef>
                <a:spcPct val="0"/>
              </a:spcBef>
              <a:buFontTx/>
              <a:buNone/>
            </a:pPr>
            <a:r>
              <a:rPr lang="nl-NL" altLang="nl-BE" sz="500">
                <a:solidFill>
                  <a:srgbClr val="FFFFFF"/>
                </a:solidFill>
                <a:sym typeface="Arial" panose="020B0604020202020204" pitchFamily="34" charset="0"/>
              </a:rPr>
              <a:t>exut-</a:t>
            </a:r>
          </a:p>
          <a:p>
            <a:pPr algn="ctr" eaLnBrk="1" hangingPunct="1">
              <a:spcBef>
                <a:spcPct val="0"/>
              </a:spcBef>
              <a:buFontTx/>
              <a:buNone/>
            </a:pPr>
            <a:r>
              <a:rPr lang="nl-NL" altLang="nl-BE" sz="500">
                <a:solidFill>
                  <a:srgbClr val="FFFFFF"/>
                </a:solidFill>
                <a:sym typeface="Arial" panose="020B0604020202020204" pitchFamily="34" charset="0"/>
              </a:rPr>
              <a:t>ers</a:t>
            </a:r>
          </a:p>
        </p:txBody>
      </p:sp>
      <p:sp>
        <p:nvSpPr>
          <p:cNvPr id="22090" name="Line 586"/>
          <p:cNvSpPr>
            <a:spLocks noChangeShapeType="1"/>
          </p:cNvSpPr>
          <p:nvPr/>
        </p:nvSpPr>
        <p:spPr bwMode="auto">
          <a:xfrm flipV="1">
            <a:off x="6791325" y="4936902"/>
            <a:ext cx="1588" cy="109537"/>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091" name="Freeform 587"/>
          <p:cNvSpPr>
            <a:spLocks/>
          </p:cNvSpPr>
          <p:nvPr/>
        </p:nvSpPr>
        <p:spPr bwMode="auto">
          <a:xfrm>
            <a:off x="6754813" y="4835302"/>
            <a:ext cx="74612"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92" name="Freeform 588"/>
          <p:cNvSpPr>
            <a:spLocks/>
          </p:cNvSpPr>
          <p:nvPr/>
        </p:nvSpPr>
        <p:spPr bwMode="auto">
          <a:xfrm>
            <a:off x="6791325" y="4046314"/>
            <a:ext cx="579438" cy="373063"/>
          </a:xfrm>
          <a:custGeom>
            <a:avLst/>
            <a:gdLst>
              <a:gd name="T0" fmla="*/ 2147483646 w 365"/>
              <a:gd name="T1" fmla="*/ 0 h 235"/>
              <a:gd name="T2" fmla="*/ 2147483646 w 365"/>
              <a:gd name="T3" fmla="*/ 2147483646 h 235"/>
              <a:gd name="T4" fmla="*/ 0 w 365"/>
              <a:gd name="T5" fmla="*/ 2147483646 h 235"/>
              <a:gd name="T6" fmla="*/ 0 w 365"/>
              <a:gd name="T7" fmla="*/ 2147483646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5" h="235">
                <a:moveTo>
                  <a:pt x="365" y="0"/>
                </a:moveTo>
                <a:lnTo>
                  <a:pt x="365" y="181"/>
                </a:lnTo>
                <a:lnTo>
                  <a:pt x="0" y="181"/>
                </a:lnTo>
                <a:lnTo>
                  <a:pt x="0" y="23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093" name="Freeform 589"/>
          <p:cNvSpPr>
            <a:spLocks/>
          </p:cNvSpPr>
          <p:nvPr/>
        </p:nvSpPr>
        <p:spPr bwMode="auto">
          <a:xfrm>
            <a:off x="7334250" y="3944714"/>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94" name="Freeform 590"/>
          <p:cNvSpPr>
            <a:spLocks/>
          </p:cNvSpPr>
          <p:nvPr/>
        </p:nvSpPr>
        <p:spPr bwMode="auto">
          <a:xfrm>
            <a:off x="6754813" y="4411439"/>
            <a:ext cx="74612" cy="109538"/>
          </a:xfrm>
          <a:custGeom>
            <a:avLst/>
            <a:gdLst>
              <a:gd name="T0" fmla="*/ 2147483646 w 47"/>
              <a:gd name="T1" fmla="*/ 0 h 69"/>
              <a:gd name="T2" fmla="*/ 2147483646 w 47"/>
              <a:gd name="T3" fmla="*/ 2147483646 h 69"/>
              <a:gd name="T4" fmla="*/ 0 w 47"/>
              <a:gd name="T5" fmla="*/ 0 h 69"/>
              <a:gd name="T6" fmla="*/ 2147483646 w 47"/>
              <a:gd name="T7" fmla="*/ 0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69">
                <a:moveTo>
                  <a:pt x="47" y="0"/>
                </a:moveTo>
                <a:lnTo>
                  <a:pt x="23" y="69"/>
                </a:lnTo>
                <a:lnTo>
                  <a:pt x="0" y="0"/>
                </a:lnTo>
                <a:lnTo>
                  <a:pt x="47"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095" name="Rectangle 591"/>
          <p:cNvSpPr>
            <a:spLocks noChangeArrowheads="1"/>
          </p:cNvSpPr>
          <p:nvPr/>
        </p:nvSpPr>
        <p:spPr bwMode="auto">
          <a:xfrm>
            <a:off x="3314700" y="4619402"/>
            <a:ext cx="438150"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96" name="Rectangle 592"/>
          <p:cNvSpPr>
            <a:spLocks noChangeArrowheads="1"/>
          </p:cNvSpPr>
          <p:nvPr/>
        </p:nvSpPr>
        <p:spPr bwMode="auto">
          <a:xfrm>
            <a:off x="3249613" y="4554314"/>
            <a:ext cx="439737"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097" name="Rectangle 593"/>
          <p:cNvSpPr>
            <a:spLocks noChangeArrowheads="1"/>
          </p:cNvSpPr>
          <p:nvPr/>
        </p:nvSpPr>
        <p:spPr bwMode="auto">
          <a:xfrm>
            <a:off x="3395663" y="4571777"/>
            <a:ext cx="1428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2098" name="Rectangle 594"/>
          <p:cNvSpPr>
            <a:spLocks noChangeArrowheads="1"/>
          </p:cNvSpPr>
          <p:nvPr/>
        </p:nvSpPr>
        <p:spPr bwMode="auto">
          <a:xfrm>
            <a:off x="3344863" y="4682902"/>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sp>
        <p:nvSpPr>
          <p:cNvPr id="22099" name="Rectangle 595"/>
          <p:cNvSpPr>
            <a:spLocks noChangeArrowheads="1"/>
          </p:cNvSpPr>
          <p:nvPr/>
        </p:nvSpPr>
        <p:spPr bwMode="auto">
          <a:xfrm>
            <a:off x="3344863" y="4768627"/>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2100" name="Rectangle 596"/>
          <p:cNvSpPr>
            <a:spLocks noChangeArrowheads="1"/>
          </p:cNvSpPr>
          <p:nvPr/>
        </p:nvSpPr>
        <p:spPr bwMode="auto">
          <a:xfrm>
            <a:off x="3294063" y="5111527"/>
            <a:ext cx="7937" cy="342900"/>
          </a:xfrm>
          <a:prstGeom prst="rect">
            <a:avLst/>
          </a:prstGeom>
          <a:solidFill>
            <a:srgbClr val="01B9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1" name="Rectangle 597"/>
          <p:cNvSpPr>
            <a:spLocks noChangeArrowheads="1"/>
          </p:cNvSpPr>
          <p:nvPr/>
        </p:nvSpPr>
        <p:spPr bwMode="auto">
          <a:xfrm>
            <a:off x="3302000" y="5111527"/>
            <a:ext cx="7938" cy="342900"/>
          </a:xfrm>
          <a:prstGeom prst="rect">
            <a:avLst/>
          </a:prstGeom>
          <a:solidFill>
            <a:srgbClr val="A5FE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2" name="Rectangle 598"/>
          <p:cNvSpPr>
            <a:spLocks noChangeArrowheads="1"/>
          </p:cNvSpPr>
          <p:nvPr/>
        </p:nvSpPr>
        <p:spPr bwMode="auto">
          <a:xfrm>
            <a:off x="3309938" y="5111527"/>
            <a:ext cx="9525" cy="342900"/>
          </a:xfrm>
          <a:prstGeom prst="rect">
            <a:avLst/>
          </a:prstGeom>
          <a:solidFill>
            <a:srgbClr val="A1FC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3" name="Rectangle 599"/>
          <p:cNvSpPr>
            <a:spLocks noChangeArrowheads="1"/>
          </p:cNvSpPr>
          <p:nvPr/>
        </p:nvSpPr>
        <p:spPr bwMode="auto">
          <a:xfrm>
            <a:off x="3319463" y="5111527"/>
            <a:ext cx="7937" cy="342900"/>
          </a:xfrm>
          <a:prstGeom prst="rect">
            <a:avLst/>
          </a:prstGeom>
          <a:solidFill>
            <a:srgbClr val="9DFA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4" name="Rectangle 600"/>
          <p:cNvSpPr>
            <a:spLocks noChangeArrowheads="1"/>
          </p:cNvSpPr>
          <p:nvPr/>
        </p:nvSpPr>
        <p:spPr bwMode="auto">
          <a:xfrm>
            <a:off x="3327400" y="5111527"/>
            <a:ext cx="7938" cy="342900"/>
          </a:xfrm>
          <a:prstGeom prst="rect">
            <a:avLst/>
          </a:prstGeom>
          <a:solidFill>
            <a:srgbClr val="98F8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5" name="Rectangle 601"/>
          <p:cNvSpPr>
            <a:spLocks noChangeArrowheads="1"/>
          </p:cNvSpPr>
          <p:nvPr/>
        </p:nvSpPr>
        <p:spPr bwMode="auto">
          <a:xfrm>
            <a:off x="3335338" y="5111527"/>
            <a:ext cx="9525" cy="342900"/>
          </a:xfrm>
          <a:prstGeom prst="rect">
            <a:avLst/>
          </a:prstGeom>
          <a:solidFill>
            <a:srgbClr val="94F6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6" name="Rectangle 602"/>
          <p:cNvSpPr>
            <a:spLocks noChangeArrowheads="1"/>
          </p:cNvSpPr>
          <p:nvPr/>
        </p:nvSpPr>
        <p:spPr bwMode="auto">
          <a:xfrm>
            <a:off x="3344863" y="5111527"/>
            <a:ext cx="7937" cy="342900"/>
          </a:xfrm>
          <a:prstGeom prst="rect">
            <a:avLst/>
          </a:prstGeom>
          <a:solidFill>
            <a:srgbClr val="90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7" name="Rectangle 603"/>
          <p:cNvSpPr>
            <a:spLocks noChangeArrowheads="1"/>
          </p:cNvSpPr>
          <p:nvPr/>
        </p:nvSpPr>
        <p:spPr bwMode="auto">
          <a:xfrm>
            <a:off x="3352800" y="5111527"/>
            <a:ext cx="9525" cy="342900"/>
          </a:xfrm>
          <a:prstGeom prst="rect">
            <a:avLst/>
          </a:prstGeom>
          <a:solidFill>
            <a:srgbClr val="8C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8" name="Rectangle 604"/>
          <p:cNvSpPr>
            <a:spLocks noChangeArrowheads="1"/>
          </p:cNvSpPr>
          <p:nvPr/>
        </p:nvSpPr>
        <p:spPr bwMode="auto">
          <a:xfrm>
            <a:off x="3362325" y="5111527"/>
            <a:ext cx="7938" cy="342900"/>
          </a:xfrm>
          <a:prstGeom prst="rect">
            <a:avLst/>
          </a:prstGeom>
          <a:solidFill>
            <a:srgbClr val="88F2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09" name="Rectangle 605"/>
          <p:cNvSpPr>
            <a:spLocks noChangeArrowheads="1"/>
          </p:cNvSpPr>
          <p:nvPr/>
        </p:nvSpPr>
        <p:spPr bwMode="auto">
          <a:xfrm>
            <a:off x="3370263" y="5111527"/>
            <a:ext cx="7937" cy="342900"/>
          </a:xfrm>
          <a:prstGeom prst="rect">
            <a:avLst/>
          </a:prstGeom>
          <a:solidFill>
            <a:srgbClr val="84F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0" name="Rectangle 606"/>
          <p:cNvSpPr>
            <a:spLocks noChangeArrowheads="1"/>
          </p:cNvSpPr>
          <p:nvPr/>
        </p:nvSpPr>
        <p:spPr bwMode="auto">
          <a:xfrm>
            <a:off x="3378200" y="5111527"/>
            <a:ext cx="9525" cy="342900"/>
          </a:xfrm>
          <a:prstGeom prst="rect">
            <a:avLst/>
          </a:prstGeom>
          <a:solidFill>
            <a:srgbClr val="80EF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1" name="Rectangle 607"/>
          <p:cNvSpPr>
            <a:spLocks noChangeArrowheads="1"/>
          </p:cNvSpPr>
          <p:nvPr/>
        </p:nvSpPr>
        <p:spPr bwMode="auto">
          <a:xfrm>
            <a:off x="3387725" y="5111527"/>
            <a:ext cx="7938" cy="342900"/>
          </a:xfrm>
          <a:prstGeom prst="rect">
            <a:avLst/>
          </a:prstGeom>
          <a:solidFill>
            <a:srgbClr val="7CED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2" name="Rectangle 608"/>
          <p:cNvSpPr>
            <a:spLocks noChangeArrowheads="1"/>
          </p:cNvSpPr>
          <p:nvPr/>
        </p:nvSpPr>
        <p:spPr bwMode="auto">
          <a:xfrm>
            <a:off x="3395663" y="5111527"/>
            <a:ext cx="7937" cy="342900"/>
          </a:xfrm>
          <a:prstGeom prst="rect">
            <a:avLst/>
          </a:prstGeom>
          <a:solidFill>
            <a:srgbClr val="78EB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3" name="Rectangle 609"/>
          <p:cNvSpPr>
            <a:spLocks noChangeArrowheads="1"/>
          </p:cNvSpPr>
          <p:nvPr/>
        </p:nvSpPr>
        <p:spPr bwMode="auto">
          <a:xfrm>
            <a:off x="3403600" y="5111527"/>
            <a:ext cx="9525" cy="342900"/>
          </a:xfrm>
          <a:prstGeom prst="rect">
            <a:avLst/>
          </a:prstGeom>
          <a:solidFill>
            <a:srgbClr val="74E9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4" name="Rectangle 610"/>
          <p:cNvSpPr>
            <a:spLocks noChangeArrowheads="1"/>
          </p:cNvSpPr>
          <p:nvPr/>
        </p:nvSpPr>
        <p:spPr bwMode="auto">
          <a:xfrm>
            <a:off x="3413125" y="5111527"/>
            <a:ext cx="7938" cy="342900"/>
          </a:xfrm>
          <a:prstGeom prst="rect">
            <a:avLst/>
          </a:prstGeom>
          <a:solidFill>
            <a:srgbClr val="6FE7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5" name="Rectangle 611"/>
          <p:cNvSpPr>
            <a:spLocks noChangeArrowheads="1"/>
          </p:cNvSpPr>
          <p:nvPr/>
        </p:nvSpPr>
        <p:spPr bwMode="auto">
          <a:xfrm>
            <a:off x="3421063" y="5111527"/>
            <a:ext cx="9525" cy="342900"/>
          </a:xfrm>
          <a:prstGeom prst="rect">
            <a:avLst/>
          </a:prstGeom>
          <a:solidFill>
            <a:srgbClr val="6BE6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6" name="Rectangle 612"/>
          <p:cNvSpPr>
            <a:spLocks noChangeArrowheads="1"/>
          </p:cNvSpPr>
          <p:nvPr/>
        </p:nvSpPr>
        <p:spPr bwMode="auto">
          <a:xfrm>
            <a:off x="3430588" y="5111527"/>
            <a:ext cx="7937" cy="342900"/>
          </a:xfrm>
          <a:prstGeom prst="rect">
            <a:avLst/>
          </a:prstGeom>
          <a:solidFill>
            <a:srgbClr val="67E4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7" name="Rectangle 613"/>
          <p:cNvSpPr>
            <a:spLocks noChangeArrowheads="1"/>
          </p:cNvSpPr>
          <p:nvPr/>
        </p:nvSpPr>
        <p:spPr bwMode="auto">
          <a:xfrm>
            <a:off x="3438525" y="5111527"/>
            <a:ext cx="7938" cy="342900"/>
          </a:xfrm>
          <a:prstGeom prst="rect">
            <a:avLst/>
          </a:prstGeom>
          <a:solidFill>
            <a:srgbClr val="63E2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8" name="Rectangle 614"/>
          <p:cNvSpPr>
            <a:spLocks noChangeArrowheads="1"/>
          </p:cNvSpPr>
          <p:nvPr/>
        </p:nvSpPr>
        <p:spPr bwMode="auto">
          <a:xfrm>
            <a:off x="3446463" y="5111527"/>
            <a:ext cx="9525" cy="342900"/>
          </a:xfrm>
          <a:prstGeom prst="rect">
            <a:avLst/>
          </a:prstGeom>
          <a:solidFill>
            <a:srgbClr val="5F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19" name="Rectangle 615"/>
          <p:cNvSpPr>
            <a:spLocks noChangeArrowheads="1"/>
          </p:cNvSpPr>
          <p:nvPr/>
        </p:nvSpPr>
        <p:spPr bwMode="auto">
          <a:xfrm>
            <a:off x="3455988" y="5111527"/>
            <a:ext cx="7937" cy="342900"/>
          </a:xfrm>
          <a:prstGeom prst="rect">
            <a:avLst/>
          </a:prstGeom>
          <a:solidFill>
            <a:srgbClr val="5B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0" name="Rectangle 616"/>
          <p:cNvSpPr>
            <a:spLocks noChangeArrowheads="1"/>
          </p:cNvSpPr>
          <p:nvPr/>
        </p:nvSpPr>
        <p:spPr bwMode="auto">
          <a:xfrm>
            <a:off x="3463925" y="5111527"/>
            <a:ext cx="7938" cy="342900"/>
          </a:xfrm>
          <a:prstGeom prst="rect">
            <a:avLst/>
          </a:prstGeom>
          <a:solidFill>
            <a:srgbClr val="57DD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1" name="Rectangle 617"/>
          <p:cNvSpPr>
            <a:spLocks noChangeArrowheads="1"/>
          </p:cNvSpPr>
          <p:nvPr/>
        </p:nvSpPr>
        <p:spPr bwMode="auto">
          <a:xfrm>
            <a:off x="3471863" y="5111527"/>
            <a:ext cx="9525" cy="342900"/>
          </a:xfrm>
          <a:prstGeom prst="rect">
            <a:avLst/>
          </a:prstGeom>
          <a:solidFill>
            <a:srgbClr val="52DB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2" name="Rectangle 618"/>
          <p:cNvSpPr>
            <a:spLocks noChangeArrowheads="1"/>
          </p:cNvSpPr>
          <p:nvPr/>
        </p:nvSpPr>
        <p:spPr bwMode="auto">
          <a:xfrm>
            <a:off x="3481388" y="5111527"/>
            <a:ext cx="7937" cy="342900"/>
          </a:xfrm>
          <a:prstGeom prst="rect">
            <a:avLst/>
          </a:prstGeom>
          <a:solidFill>
            <a:srgbClr val="4EDA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3" name="Rectangle 619"/>
          <p:cNvSpPr>
            <a:spLocks noChangeArrowheads="1"/>
          </p:cNvSpPr>
          <p:nvPr/>
        </p:nvSpPr>
        <p:spPr bwMode="auto">
          <a:xfrm>
            <a:off x="3489325" y="5111527"/>
            <a:ext cx="9525" cy="342900"/>
          </a:xfrm>
          <a:prstGeom prst="rect">
            <a:avLst/>
          </a:prstGeom>
          <a:solidFill>
            <a:srgbClr val="4B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4" name="Rectangle 620"/>
          <p:cNvSpPr>
            <a:spLocks noChangeArrowheads="1"/>
          </p:cNvSpPr>
          <p:nvPr/>
        </p:nvSpPr>
        <p:spPr bwMode="auto">
          <a:xfrm>
            <a:off x="3498850" y="5111527"/>
            <a:ext cx="7938" cy="342900"/>
          </a:xfrm>
          <a:prstGeom prst="rect">
            <a:avLst/>
          </a:prstGeom>
          <a:solidFill>
            <a:srgbClr val="46D6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5" name="Rectangle 621"/>
          <p:cNvSpPr>
            <a:spLocks noChangeArrowheads="1"/>
          </p:cNvSpPr>
          <p:nvPr/>
        </p:nvSpPr>
        <p:spPr bwMode="auto">
          <a:xfrm>
            <a:off x="3506788" y="5111527"/>
            <a:ext cx="7937" cy="342900"/>
          </a:xfrm>
          <a:prstGeom prst="rect">
            <a:avLst/>
          </a:prstGeom>
          <a:solidFill>
            <a:srgbClr val="42D4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6" name="Rectangle 622"/>
          <p:cNvSpPr>
            <a:spLocks noChangeArrowheads="1"/>
          </p:cNvSpPr>
          <p:nvPr/>
        </p:nvSpPr>
        <p:spPr bwMode="auto">
          <a:xfrm>
            <a:off x="3514725" y="5111527"/>
            <a:ext cx="9525" cy="342900"/>
          </a:xfrm>
          <a:prstGeom prst="rect">
            <a:avLst/>
          </a:prstGeom>
          <a:solidFill>
            <a:srgbClr val="3ED3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7" name="Rectangle 623"/>
          <p:cNvSpPr>
            <a:spLocks noChangeArrowheads="1"/>
          </p:cNvSpPr>
          <p:nvPr/>
        </p:nvSpPr>
        <p:spPr bwMode="auto">
          <a:xfrm>
            <a:off x="3524250" y="5111527"/>
            <a:ext cx="7938" cy="342900"/>
          </a:xfrm>
          <a:prstGeom prst="rect">
            <a:avLst/>
          </a:prstGeom>
          <a:solidFill>
            <a:srgbClr val="3AD1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8" name="Rectangle 624"/>
          <p:cNvSpPr>
            <a:spLocks noChangeArrowheads="1"/>
          </p:cNvSpPr>
          <p:nvPr/>
        </p:nvSpPr>
        <p:spPr bwMode="auto">
          <a:xfrm>
            <a:off x="3532188" y="5111527"/>
            <a:ext cx="7937" cy="342900"/>
          </a:xfrm>
          <a:prstGeom prst="rect">
            <a:avLst/>
          </a:prstGeom>
          <a:solidFill>
            <a:srgbClr val="36CF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29" name="Rectangle 625"/>
          <p:cNvSpPr>
            <a:spLocks noChangeArrowheads="1"/>
          </p:cNvSpPr>
          <p:nvPr/>
        </p:nvSpPr>
        <p:spPr bwMode="auto">
          <a:xfrm>
            <a:off x="3540125" y="5111527"/>
            <a:ext cx="9525" cy="342900"/>
          </a:xfrm>
          <a:prstGeom prst="rect">
            <a:avLst/>
          </a:prstGeom>
          <a:solidFill>
            <a:srgbClr val="32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0" name="Rectangle 626"/>
          <p:cNvSpPr>
            <a:spLocks noChangeArrowheads="1"/>
          </p:cNvSpPr>
          <p:nvPr/>
        </p:nvSpPr>
        <p:spPr bwMode="auto">
          <a:xfrm>
            <a:off x="3549650" y="5111527"/>
            <a:ext cx="7938" cy="342900"/>
          </a:xfrm>
          <a:prstGeom prst="rect">
            <a:avLst/>
          </a:prstGeom>
          <a:solidFill>
            <a:srgbClr val="2E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1" name="Rectangle 627"/>
          <p:cNvSpPr>
            <a:spLocks noChangeArrowheads="1"/>
          </p:cNvSpPr>
          <p:nvPr/>
        </p:nvSpPr>
        <p:spPr bwMode="auto">
          <a:xfrm>
            <a:off x="3557588" y="5111527"/>
            <a:ext cx="9525" cy="342900"/>
          </a:xfrm>
          <a:prstGeom prst="rect">
            <a:avLst/>
          </a:prstGeom>
          <a:solidFill>
            <a:srgbClr val="29CB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2" name="Rectangle 628"/>
          <p:cNvSpPr>
            <a:spLocks noChangeArrowheads="1"/>
          </p:cNvSpPr>
          <p:nvPr/>
        </p:nvSpPr>
        <p:spPr bwMode="auto">
          <a:xfrm>
            <a:off x="3567113" y="5111527"/>
            <a:ext cx="7937" cy="342900"/>
          </a:xfrm>
          <a:prstGeom prst="rect">
            <a:avLst/>
          </a:prstGeom>
          <a:solidFill>
            <a:srgbClr val="25C9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3" name="Rectangle 629"/>
          <p:cNvSpPr>
            <a:spLocks noChangeArrowheads="1"/>
          </p:cNvSpPr>
          <p:nvPr/>
        </p:nvSpPr>
        <p:spPr bwMode="auto">
          <a:xfrm>
            <a:off x="3575050" y="5111527"/>
            <a:ext cx="7938" cy="342900"/>
          </a:xfrm>
          <a:prstGeom prst="rect">
            <a:avLst/>
          </a:prstGeom>
          <a:solidFill>
            <a:srgbClr val="21C7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4" name="Rectangle 630"/>
          <p:cNvSpPr>
            <a:spLocks noChangeArrowheads="1"/>
          </p:cNvSpPr>
          <p:nvPr/>
        </p:nvSpPr>
        <p:spPr bwMode="auto">
          <a:xfrm>
            <a:off x="3582988" y="5111527"/>
            <a:ext cx="9525" cy="342900"/>
          </a:xfrm>
          <a:prstGeom prst="rect">
            <a:avLst/>
          </a:prstGeom>
          <a:solidFill>
            <a:srgbClr val="1DC5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5" name="Rectangle 631"/>
          <p:cNvSpPr>
            <a:spLocks noChangeArrowheads="1"/>
          </p:cNvSpPr>
          <p:nvPr/>
        </p:nvSpPr>
        <p:spPr bwMode="auto">
          <a:xfrm>
            <a:off x="3592513" y="5111527"/>
            <a:ext cx="7937" cy="342900"/>
          </a:xfrm>
          <a:prstGeom prst="rect">
            <a:avLst/>
          </a:prstGeom>
          <a:solidFill>
            <a:srgbClr val="19C3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6" name="Rectangle 632"/>
          <p:cNvSpPr>
            <a:spLocks noChangeArrowheads="1"/>
          </p:cNvSpPr>
          <p:nvPr/>
        </p:nvSpPr>
        <p:spPr bwMode="auto">
          <a:xfrm>
            <a:off x="3600450" y="5111527"/>
            <a:ext cx="7938" cy="342900"/>
          </a:xfrm>
          <a:prstGeom prst="rect">
            <a:avLst/>
          </a:prstGeom>
          <a:solidFill>
            <a:srgbClr val="15C2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7" name="Rectangle 633"/>
          <p:cNvSpPr>
            <a:spLocks noChangeArrowheads="1"/>
          </p:cNvSpPr>
          <p:nvPr/>
        </p:nvSpPr>
        <p:spPr bwMode="auto">
          <a:xfrm>
            <a:off x="3608388" y="5111527"/>
            <a:ext cx="9525" cy="342900"/>
          </a:xfrm>
          <a:prstGeom prst="rect">
            <a:avLst/>
          </a:prstGeom>
          <a:solidFill>
            <a:srgbClr val="11C0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8" name="Rectangle 634"/>
          <p:cNvSpPr>
            <a:spLocks noChangeArrowheads="1"/>
          </p:cNvSpPr>
          <p:nvPr/>
        </p:nvSpPr>
        <p:spPr bwMode="auto">
          <a:xfrm>
            <a:off x="3617913" y="5111527"/>
            <a:ext cx="7937" cy="342900"/>
          </a:xfrm>
          <a:prstGeom prst="rect">
            <a:avLst/>
          </a:prstGeom>
          <a:solidFill>
            <a:srgbClr val="0DBE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39" name="Rectangle 635"/>
          <p:cNvSpPr>
            <a:spLocks noChangeArrowheads="1"/>
          </p:cNvSpPr>
          <p:nvPr/>
        </p:nvSpPr>
        <p:spPr bwMode="auto">
          <a:xfrm>
            <a:off x="3625850" y="5111527"/>
            <a:ext cx="9525" cy="342900"/>
          </a:xfrm>
          <a:prstGeom prst="rect">
            <a:avLst/>
          </a:prstGeom>
          <a:solidFill>
            <a:srgbClr val="09BC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40" name="Rectangle 636"/>
          <p:cNvSpPr>
            <a:spLocks noChangeArrowheads="1"/>
          </p:cNvSpPr>
          <p:nvPr/>
        </p:nvSpPr>
        <p:spPr bwMode="auto">
          <a:xfrm>
            <a:off x="3635375" y="5111527"/>
            <a:ext cx="7938" cy="342900"/>
          </a:xfrm>
          <a:prstGeom prst="rect">
            <a:avLst/>
          </a:prstGeom>
          <a:solidFill>
            <a:srgbClr val="05BB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41" name="Oval 637"/>
          <p:cNvSpPr>
            <a:spLocks noChangeArrowheads="1"/>
          </p:cNvSpPr>
          <p:nvPr/>
        </p:nvSpPr>
        <p:spPr bwMode="auto">
          <a:xfrm>
            <a:off x="3303588" y="5078189"/>
            <a:ext cx="331787" cy="90488"/>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42" name="Rectangle 638"/>
          <p:cNvSpPr>
            <a:spLocks noChangeArrowheads="1"/>
          </p:cNvSpPr>
          <p:nvPr/>
        </p:nvSpPr>
        <p:spPr bwMode="auto">
          <a:xfrm>
            <a:off x="3421063" y="5205189"/>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2143" name="Rectangle 639"/>
          <p:cNvSpPr>
            <a:spLocks noChangeArrowheads="1"/>
          </p:cNvSpPr>
          <p:nvPr/>
        </p:nvSpPr>
        <p:spPr bwMode="auto">
          <a:xfrm>
            <a:off x="3319463" y="5282977"/>
            <a:ext cx="2794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Mandates</a:t>
            </a:r>
          </a:p>
        </p:txBody>
      </p:sp>
      <p:sp>
        <p:nvSpPr>
          <p:cNvPr id="22144" name="Line 640"/>
          <p:cNvSpPr>
            <a:spLocks noChangeShapeType="1"/>
          </p:cNvSpPr>
          <p:nvPr/>
        </p:nvSpPr>
        <p:spPr bwMode="auto">
          <a:xfrm flipV="1">
            <a:off x="3468688" y="4970239"/>
            <a:ext cx="1587" cy="107950"/>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145" name="Freeform 641"/>
          <p:cNvSpPr>
            <a:spLocks/>
          </p:cNvSpPr>
          <p:nvPr/>
        </p:nvSpPr>
        <p:spPr bwMode="auto">
          <a:xfrm>
            <a:off x="3432175" y="4868639"/>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46" name="Freeform 642"/>
          <p:cNvSpPr>
            <a:spLocks/>
          </p:cNvSpPr>
          <p:nvPr/>
        </p:nvSpPr>
        <p:spPr bwMode="auto">
          <a:xfrm>
            <a:off x="3468688" y="4079652"/>
            <a:ext cx="630237" cy="373062"/>
          </a:xfrm>
          <a:custGeom>
            <a:avLst/>
            <a:gdLst>
              <a:gd name="T0" fmla="*/ 2147483646 w 397"/>
              <a:gd name="T1" fmla="*/ 0 h 235"/>
              <a:gd name="T2" fmla="*/ 2147483646 w 397"/>
              <a:gd name="T3" fmla="*/ 2147483646 h 235"/>
              <a:gd name="T4" fmla="*/ 0 w 397"/>
              <a:gd name="T5" fmla="*/ 2147483646 h 235"/>
              <a:gd name="T6" fmla="*/ 0 w 397"/>
              <a:gd name="T7" fmla="*/ 2147483646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7" h="235">
                <a:moveTo>
                  <a:pt x="397" y="0"/>
                </a:moveTo>
                <a:lnTo>
                  <a:pt x="397" y="180"/>
                </a:lnTo>
                <a:lnTo>
                  <a:pt x="0" y="180"/>
                </a:lnTo>
                <a:lnTo>
                  <a:pt x="0" y="23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147" name="Freeform 643"/>
          <p:cNvSpPr>
            <a:spLocks/>
          </p:cNvSpPr>
          <p:nvPr/>
        </p:nvSpPr>
        <p:spPr bwMode="auto">
          <a:xfrm>
            <a:off x="4062413" y="3978052"/>
            <a:ext cx="73025" cy="109537"/>
          </a:xfrm>
          <a:custGeom>
            <a:avLst/>
            <a:gdLst>
              <a:gd name="T0" fmla="*/ 0 w 46"/>
              <a:gd name="T1" fmla="*/ 2147483646 h 69"/>
              <a:gd name="T2" fmla="*/ 2147483646 w 46"/>
              <a:gd name="T3" fmla="*/ 0 h 69"/>
              <a:gd name="T4" fmla="*/ 2147483646 w 46"/>
              <a:gd name="T5" fmla="*/ 2147483646 h 69"/>
              <a:gd name="T6" fmla="*/ 0 w 46"/>
              <a:gd name="T7" fmla="*/ 2147483646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0" y="69"/>
                </a:moveTo>
                <a:lnTo>
                  <a:pt x="23" y="0"/>
                </a:lnTo>
                <a:lnTo>
                  <a:pt x="46" y="69"/>
                </a:lnTo>
                <a:lnTo>
                  <a:pt x="0" y="69"/>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48" name="Freeform 644"/>
          <p:cNvSpPr>
            <a:spLocks/>
          </p:cNvSpPr>
          <p:nvPr/>
        </p:nvSpPr>
        <p:spPr bwMode="auto">
          <a:xfrm>
            <a:off x="3432175" y="4443189"/>
            <a:ext cx="74613" cy="111125"/>
          </a:xfrm>
          <a:custGeom>
            <a:avLst/>
            <a:gdLst>
              <a:gd name="T0" fmla="*/ 2147483646 w 47"/>
              <a:gd name="T1" fmla="*/ 0 h 70"/>
              <a:gd name="T2" fmla="*/ 2147483646 w 47"/>
              <a:gd name="T3" fmla="*/ 2147483646 h 70"/>
              <a:gd name="T4" fmla="*/ 0 w 47"/>
              <a:gd name="T5" fmla="*/ 0 h 70"/>
              <a:gd name="T6" fmla="*/ 2147483646 w 47"/>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47" y="0"/>
                </a:moveTo>
                <a:lnTo>
                  <a:pt x="23" y="70"/>
                </a:lnTo>
                <a:lnTo>
                  <a:pt x="0" y="0"/>
                </a:lnTo>
                <a:lnTo>
                  <a:pt x="47"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49" name="Rectangle 645"/>
          <p:cNvSpPr>
            <a:spLocks noChangeArrowheads="1"/>
          </p:cNvSpPr>
          <p:nvPr/>
        </p:nvSpPr>
        <p:spPr bwMode="auto">
          <a:xfrm>
            <a:off x="38100" y="1536477"/>
            <a:ext cx="2868613" cy="4268787"/>
          </a:xfrm>
          <a:prstGeom prst="rect">
            <a:avLst/>
          </a:prstGeom>
          <a:noFill/>
          <a:ln w="238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0" name="Rectangle 646"/>
          <p:cNvSpPr>
            <a:spLocks noChangeArrowheads="1"/>
          </p:cNvSpPr>
          <p:nvPr/>
        </p:nvSpPr>
        <p:spPr bwMode="auto">
          <a:xfrm>
            <a:off x="939800" y="1661889"/>
            <a:ext cx="12251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1300" dirty="0" smtClean="0">
                <a:solidFill>
                  <a:srgbClr val="000000"/>
                </a:solidFill>
                <a:sym typeface="Arial" panose="020B0604020202020204" pitchFamily="34" charset="0"/>
              </a:rPr>
              <a:t>Sector/country A</a:t>
            </a:r>
            <a:endParaRPr lang="nl-NL" altLang="nl-BE" sz="1300" dirty="0">
              <a:solidFill>
                <a:srgbClr val="000000"/>
              </a:solidFill>
              <a:sym typeface="Arial" panose="020B0604020202020204" pitchFamily="34" charset="0"/>
            </a:endParaRPr>
          </a:p>
        </p:txBody>
      </p:sp>
      <p:sp>
        <p:nvSpPr>
          <p:cNvPr id="22151" name="Rectangle 647"/>
          <p:cNvSpPr>
            <a:spLocks noChangeArrowheads="1"/>
          </p:cNvSpPr>
          <p:nvPr/>
        </p:nvSpPr>
        <p:spPr bwMode="auto">
          <a:xfrm>
            <a:off x="2036763" y="2150839"/>
            <a:ext cx="838200" cy="352266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2" name="Rectangle 648"/>
          <p:cNvSpPr>
            <a:spLocks noChangeArrowheads="1"/>
          </p:cNvSpPr>
          <p:nvPr/>
        </p:nvSpPr>
        <p:spPr bwMode="auto">
          <a:xfrm>
            <a:off x="1973263" y="2085752"/>
            <a:ext cx="838200" cy="35226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3" name="Rectangle 649"/>
          <p:cNvSpPr>
            <a:spLocks noChangeArrowheads="1"/>
          </p:cNvSpPr>
          <p:nvPr/>
        </p:nvSpPr>
        <p:spPr bwMode="auto">
          <a:xfrm>
            <a:off x="2057400" y="2125439"/>
            <a:ext cx="65881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APPLICATIONS</a:t>
            </a:r>
          </a:p>
        </p:txBody>
      </p:sp>
      <p:sp>
        <p:nvSpPr>
          <p:cNvPr id="22154" name="Rectangle 650"/>
          <p:cNvSpPr>
            <a:spLocks noChangeArrowheads="1"/>
          </p:cNvSpPr>
          <p:nvPr/>
        </p:nvSpPr>
        <p:spPr bwMode="auto">
          <a:xfrm>
            <a:off x="200025" y="2144489"/>
            <a:ext cx="1587500" cy="9398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5" name="Rectangle 651"/>
          <p:cNvSpPr>
            <a:spLocks noChangeArrowheads="1"/>
          </p:cNvSpPr>
          <p:nvPr/>
        </p:nvSpPr>
        <p:spPr bwMode="auto">
          <a:xfrm>
            <a:off x="134938" y="2079402"/>
            <a:ext cx="1587500" cy="9413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6" name="Rectangle 652"/>
          <p:cNvSpPr>
            <a:spLocks noChangeArrowheads="1"/>
          </p:cNvSpPr>
          <p:nvPr/>
        </p:nvSpPr>
        <p:spPr bwMode="auto">
          <a:xfrm>
            <a:off x="909638" y="2300064"/>
            <a:ext cx="723900" cy="62865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7" name="Rectangle 653"/>
          <p:cNvSpPr>
            <a:spLocks noChangeArrowheads="1"/>
          </p:cNvSpPr>
          <p:nvPr/>
        </p:nvSpPr>
        <p:spPr bwMode="auto">
          <a:xfrm>
            <a:off x="844550" y="2236564"/>
            <a:ext cx="723900" cy="6270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58" name="Rectangle 654"/>
          <p:cNvSpPr>
            <a:spLocks noChangeArrowheads="1"/>
          </p:cNvSpPr>
          <p:nvPr/>
        </p:nvSpPr>
        <p:spPr bwMode="auto">
          <a:xfrm>
            <a:off x="914400" y="2279427"/>
            <a:ext cx="5778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Authorisation</a:t>
            </a:r>
          </a:p>
        </p:txBody>
      </p:sp>
      <p:sp>
        <p:nvSpPr>
          <p:cNvPr id="22159" name="Rectangle 655"/>
          <p:cNvSpPr>
            <a:spLocks noChangeArrowheads="1"/>
          </p:cNvSpPr>
          <p:nvPr/>
        </p:nvSpPr>
        <p:spPr bwMode="auto">
          <a:xfrm>
            <a:off x="301625" y="2300064"/>
            <a:ext cx="439738" cy="62865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60" name="Rectangle 656"/>
          <p:cNvSpPr>
            <a:spLocks noChangeArrowheads="1"/>
          </p:cNvSpPr>
          <p:nvPr/>
        </p:nvSpPr>
        <p:spPr bwMode="auto">
          <a:xfrm>
            <a:off x="238125" y="2236564"/>
            <a:ext cx="439738" cy="6270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61" name="Rectangle 657"/>
          <p:cNvSpPr>
            <a:spLocks noChangeArrowheads="1"/>
          </p:cNvSpPr>
          <p:nvPr/>
        </p:nvSpPr>
        <p:spPr bwMode="auto">
          <a:xfrm>
            <a:off x="282575" y="2279427"/>
            <a:ext cx="3048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Authen</a:t>
            </a:r>
          </a:p>
        </p:txBody>
      </p:sp>
      <p:sp>
        <p:nvSpPr>
          <p:cNvPr id="22162" name="Rectangle 658"/>
          <p:cNvSpPr>
            <a:spLocks noChangeArrowheads="1"/>
          </p:cNvSpPr>
          <p:nvPr/>
        </p:nvSpPr>
        <p:spPr bwMode="auto">
          <a:xfrm>
            <a:off x="598488" y="2279427"/>
            <a:ext cx="30162"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a:t>
            </a:r>
          </a:p>
        </p:txBody>
      </p:sp>
      <p:sp>
        <p:nvSpPr>
          <p:cNvPr id="22163" name="Rectangle 659"/>
          <p:cNvSpPr>
            <a:spLocks noChangeArrowheads="1"/>
          </p:cNvSpPr>
          <p:nvPr/>
        </p:nvSpPr>
        <p:spPr bwMode="auto">
          <a:xfrm>
            <a:off x="300038" y="2390552"/>
            <a:ext cx="3175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b="1">
                <a:solidFill>
                  <a:srgbClr val="000000"/>
                </a:solidFill>
                <a:sym typeface="Arial" panose="020B0604020202020204" pitchFamily="34" charset="0"/>
              </a:rPr>
              <a:t>tication</a:t>
            </a:r>
          </a:p>
        </p:txBody>
      </p:sp>
      <p:sp>
        <p:nvSpPr>
          <p:cNvPr id="22164" name="Line 660"/>
          <p:cNvSpPr>
            <a:spLocks noChangeShapeType="1"/>
          </p:cNvSpPr>
          <p:nvPr/>
        </p:nvSpPr>
        <p:spPr bwMode="auto">
          <a:xfrm>
            <a:off x="677863" y="2549302"/>
            <a:ext cx="50800"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165" name="Freeform 661"/>
          <p:cNvSpPr>
            <a:spLocks/>
          </p:cNvSpPr>
          <p:nvPr/>
        </p:nvSpPr>
        <p:spPr bwMode="auto">
          <a:xfrm>
            <a:off x="717550" y="2506439"/>
            <a:ext cx="127000" cy="85725"/>
          </a:xfrm>
          <a:custGeom>
            <a:avLst/>
            <a:gdLst>
              <a:gd name="T0" fmla="*/ 0 w 80"/>
              <a:gd name="T1" fmla="*/ 0 h 54"/>
              <a:gd name="T2" fmla="*/ 2147483646 w 80"/>
              <a:gd name="T3" fmla="*/ 2147483646 h 54"/>
              <a:gd name="T4" fmla="*/ 0 w 80"/>
              <a:gd name="T5" fmla="*/ 2147483646 h 54"/>
              <a:gd name="T6" fmla="*/ 0 w 8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54">
                <a:moveTo>
                  <a:pt x="0" y="0"/>
                </a:moveTo>
                <a:lnTo>
                  <a:pt x="80" y="27"/>
                </a:lnTo>
                <a:lnTo>
                  <a:pt x="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66" name="Rectangle 662"/>
          <p:cNvSpPr>
            <a:spLocks noChangeArrowheads="1"/>
          </p:cNvSpPr>
          <p:nvPr/>
        </p:nvSpPr>
        <p:spPr bwMode="auto">
          <a:xfrm>
            <a:off x="1019175" y="2457227"/>
            <a:ext cx="438150" cy="314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67" name="Rectangle 663"/>
          <p:cNvSpPr>
            <a:spLocks noChangeArrowheads="1"/>
          </p:cNvSpPr>
          <p:nvPr/>
        </p:nvSpPr>
        <p:spPr bwMode="auto">
          <a:xfrm>
            <a:off x="954088" y="2392139"/>
            <a:ext cx="438150" cy="3143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68" name="Rectangle 664"/>
          <p:cNvSpPr>
            <a:spLocks noChangeArrowheads="1"/>
          </p:cNvSpPr>
          <p:nvPr/>
        </p:nvSpPr>
        <p:spPr bwMode="auto">
          <a:xfrm>
            <a:off x="1084263" y="2408014"/>
            <a:ext cx="17621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PEP</a:t>
            </a:r>
          </a:p>
        </p:txBody>
      </p:sp>
      <p:sp>
        <p:nvSpPr>
          <p:cNvPr id="22169" name="Rectangle 665"/>
          <p:cNvSpPr>
            <a:spLocks noChangeArrowheads="1"/>
          </p:cNvSpPr>
          <p:nvPr/>
        </p:nvSpPr>
        <p:spPr bwMode="auto">
          <a:xfrm>
            <a:off x="1101725" y="2527077"/>
            <a:ext cx="14763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Role </a:t>
            </a:r>
          </a:p>
        </p:txBody>
      </p:sp>
      <p:sp>
        <p:nvSpPr>
          <p:cNvPr id="22170" name="Rectangle 666"/>
          <p:cNvSpPr>
            <a:spLocks noChangeArrowheads="1"/>
          </p:cNvSpPr>
          <p:nvPr/>
        </p:nvSpPr>
        <p:spPr bwMode="auto">
          <a:xfrm>
            <a:off x="1058863" y="2603277"/>
            <a:ext cx="2127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Mapper</a:t>
            </a:r>
          </a:p>
        </p:txBody>
      </p:sp>
      <p:sp>
        <p:nvSpPr>
          <p:cNvPr id="22171" name="Line 667"/>
          <p:cNvSpPr>
            <a:spLocks noChangeShapeType="1"/>
          </p:cNvSpPr>
          <p:nvPr/>
        </p:nvSpPr>
        <p:spPr bwMode="auto">
          <a:xfrm>
            <a:off x="1568450" y="2549302"/>
            <a:ext cx="295275" cy="1587"/>
          </a:xfrm>
          <a:prstGeom prst="line">
            <a:avLst/>
          </a:prstGeom>
          <a:noFill/>
          <a:ln w="142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172" name="Freeform 668"/>
          <p:cNvSpPr>
            <a:spLocks/>
          </p:cNvSpPr>
          <p:nvPr/>
        </p:nvSpPr>
        <p:spPr bwMode="auto">
          <a:xfrm>
            <a:off x="1854200" y="2506439"/>
            <a:ext cx="127000" cy="85725"/>
          </a:xfrm>
          <a:custGeom>
            <a:avLst/>
            <a:gdLst>
              <a:gd name="T0" fmla="*/ 0 w 80"/>
              <a:gd name="T1" fmla="*/ 0 h 54"/>
              <a:gd name="T2" fmla="*/ 2147483646 w 80"/>
              <a:gd name="T3" fmla="*/ 2147483646 h 54"/>
              <a:gd name="T4" fmla="*/ 0 w 80"/>
              <a:gd name="T5" fmla="*/ 2147483646 h 54"/>
              <a:gd name="T6" fmla="*/ 0 w 8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54">
                <a:moveTo>
                  <a:pt x="0" y="0"/>
                </a:moveTo>
                <a:lnTo>
                  <a:pt x="80" y="27"/>
                </a:lnTo>
                <a:lnTo>
                  <a:pt x="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73" name="Freeform 669"/>
          <p:cNvSpPr>
            <a:spLocks/>
          </p:cNvSpPr>
          <p:nvPr/>
        </p:nvSpPr>
        <p:spPr bwMode="auto">
          <a:xfrm>
            <a:off x="314325" y="1858739"/>
            <a:ext cx="142875" cy="260350"/>
          </a:xfrm>
          <a:custGeom>
            <a:avLst/>
            <a:gdLst>
              <a:gd name="T0" fmla="*/ 0 w 90"/>
              <a:gd name="T1" fmla="*/ 0 h 164"/>
              <a:gd name="T2" fmla="*/ 0 w 90"/>
              <a:gd name="T3" fmla="*/ 2147483646 h 164"/>
              <a:gd name="T4" fmla="*/ 2147483646 w 90"/>
              <a:gd name="T5" fmla="*/ 2147483646 h 164"/>
              <a:gd name="T6" fmla="*/ 2147483646 w 90"/>
              <a:gd name="T7" fmla="*/ 2147483646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4">
                <a:moveTo>
                  <a:pt x="0" y="0"/>
                </a:moveTo>
                <a:lnTo>
                  <a:pt x="0" y="77"/>
                </a:lnTo>
                <a:lnTo>
                  <a:pt x="90" y="77"/>
                </a:lnTo>
                <a:lnTo>
                  <a:pt x="90" y="164"/>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174" name="Freeform 670"/>
          <p:cNvSpPr>
            <a:spLocks/>
          </p:cNvSpPr>
          <p:nvPr/>
        </p:nvSpPr>
        <p:spPr bwMode="auto">
          <a:xfrm>
            <a:off x="415925" y="2107977"/>
            <a:ext cx="84138" cy="128587"/>
          </a:xfrm>
          <a:custGeom>
            <a:avLst/>
            <a:gdLst>
              <a:gd name="T0" fmla="*/ 2147483646 w 53"/>
              <a:gd name="T1" fmla="*/ 0 h 81"/>
              <a:gd name="T2" fmla="*/ 2147483646 w 53"/>
              <a:gd name="T3" fmla="*/ 2147483646 h 81"/>
              <a:gd name="T4" fmla="*/ 0 w 53"/>
              <a:gd name="T5" fmla="*/ 0 h 81"/>
              <a:gd name="T6" fmla="*/ 2147483646 w 53"/>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1">
                <a:moveTo>
                  <a:pt x="53" y="0"/>
                </a:moveTo>
                <a:lnTo>
                  <a:pt x="26" y="81"/>
                </a:lnTo>
                <a:lnTo>
                  <a:pt x="0" y="0"/>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75" name="Freeform 671"/>
          <p:cNvSpPr>
            <a:spLocks/>
          </p:cNvSpPr>
          <p:nvPr/>
        </p:nvSpPr>
        <p:spPr bwMode="auto">
          <a:xfrm>
            <a:off x="174625" y="1787302"/>
            <a:ext cx="379413" cy="47625"/>
          </a:xfrm>
          <a:custGeom>
            <a:avLst/>
            <a:gdLst>
              <a:gd name="T0" fmla="*/ 0 w 239"/>
              <a:gd name="T1" fmla="*/ 2147483646 h 30"/>
              <a:gd name="T2" fmla="*/ 2147483646 w 239"/>
              <a:gd name="T3" fmla="*/ 0 h 30"/>
              <a:gd name="T4" fmla="*/ 2147483646 w 239"/>
              <a:gd name="T5" fmla="*/ 0 h 30"/>
              <a:gd name="T6" fmla="*/ 2147483646 w 239"/>
              <a:gd name="T7" fmla="*/ 2147483646 h 30"/>
              <a:gd name="T8" fmla="*/ 0 w 239"/>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30">
                <a:moveTo>
                  <a:pt x="0" y="30"/>
                </a:moveTo>
                <a:lnTo>
                  <a:pt x="59" y="0"/>
                </a:lnTo>
                <a:lnTo>
                  <a:pt x="239" y="0"/>
                </a:lnTo>
                <a:lnTo>
                  <a:pt x="179" y="30"/>
                </a:lnTo>
                <a:lnTo>
                  <a:pt x="0" y="3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76" name="Freeform 672"/>
          <p:cNvSpPr>
            <a:spLocks/>
          </p:cNvSpPr>
          <p:nvPr/>
        </p:nvSpPr>
        <p:spPr bwMode="auto">
          <a:xfrm>
            <a:off x="174625" y="1787302"/>
            <a:ext cx="379413" cy="47625"/>
          </a:xfrm>
          <a:custGeom>
            <a:avLst/>
            <a:gdLst>
              <a:gd name="T0" fmla="*/ 0 w 239"/>
              <a:gd name="T1" fmla="*/ 2147483646 h 30"/>
              <a:gd name="T2" fmla="*/ 2147483646 w 239"/>
              <a:gd name="T3" fmla="*/ 0 h 30"/>
              <a:gd name="T4" fmla="*/ 2147483646 w 239"/>
              <a:gd name="T5" fmla="*/ 0 h 30"/>
              <a:gd name="T6" fmla="*/ 2147483646 w 239"/>
              <a:gd name="T7" fmla="*/ 2147483646 h 30"/>
              <a:gd name="T8" fmla="*/ 0 w 239"/>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30">
                <a:moveTo>
                  <a:pt x="0" y="30"/>
                </a:moveTo>
                <a:lnTo>
                  <a:pt x="59" y="0"/>
                </a:lnTo>
                <a:lnTo>
                  <a:pt x="239" y="0"/>
                </a:lnTo>
                <a:lnTo>
                  <a:pt x="179" y="30"/>
                </a:lnTo>
                <a:lnTo>
                  <a:pt x="0" y="3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177" name="Freeform 673"/>
          <p:cNvSpPr>
            <a:spLocks/>
          </p:cNvSpPr>
          <p:nvPr/>
        </p:nvSpPr>
        <p:spPr bwMode="auto">
          <a:xfrm>
            <a:off x="458788" y="1787302"/>
            <a:ext cx="95250" cy="71437"/>
          </a:xfrm>
          <a:custGeom>
            <a:avLst/>
            <a:gdLst>
              <a:gd name="T0" fmla="*/ 0 w 60"/>
              <a:gd name="T1" fmla="*/ 2147483646 h 45"/>
              <a:gd name="T2" fmla="*/ 2147483646 w 60"/>
              <a:gd name="T3" fmla="*/ 2147483646 h 45"/>
              <a:gd name="T4" fmla="*/ 2147483646 w 60"/>
              <a:gd name="T5" fmla="*/ 0 h 45"/>
              <a:gd name="T6" fmla="*/ 0 w 60"/>
              <a:gd name="T7" fmla="*/ 2147483646 h 45"/>
              <a:gd name="T8" fmla="*/ 0 w 60"/>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0" y="45"/>
                </a:moveTo>
                <a:lnTo>
                  <a:pt x="60" y="15"/>
                </a:lnTo>
                <a:lnTo>
                  <a:pt x="60" y="0"/>
                </a:lnTo>
                <a:lnTo>
                  <a:pt x="0" y="30"/>
                </a:lnTo>
                <a:lnTo>
                  <a:pt x="0" y="4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78" name="Freeform 674"/>
          <p:cNvSpPr>
            <a:spLocks/>
          </p:cNvSpPr>
          <p:nvPr/>
        </p:nvSpPr>
        <p:spPr bwMode="auto">
          <a:xfrm>
            <a:off x="458788" y="1787302"/>
            <a:ext cx="95250" cy="71437"/>
          </a:xfrm>
          <a:custGeom>
            <a:avLst/>
            <a:gdLst>
              <a:gd name="T0" fmla="*/ 0 w 60"/>
              <a:gd name="T1" fmla="*/ 2147483646 h 45"/>
              <a:gd name="T2" fmla="*/ 2147483646 w 60"/>
              <a:gd name="T3" fmla="*/ 2147483646 h 45"/>
              <a:gd name="T4" fmla="*/ 2147483646 w 60"/>
              <a:gd name="T5" fmla="*/ 0 h 45"/>
              <a:gd name="T6" fmla="*/ 0 w 60"/>
              <a:gd name="T7" fmla="*/ 2147483646 h 45"/>
              <a:gd name="T8" fmla="*/ 0 w 60"/>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5">
                <a:moveTo>
                  <a:pt x="0" y="45"/>
                </a:moveTo>
                <a:lnTo>
                  <a:pt x="60" y="15"/>
                </a:lnTo>
                <a:lnTo>
                  <a:pt x="60" y="0"/>
                </a:lnTo>
                <a:lnTo>
                  <a:pt x="0" y="30"/>
                </a:lnTo>
                <a:lnTo>
                  <a:pt x="0" y="45"/>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179" name="Freeform 675"/>
          <p:cNvSpPr>
            <a:spLocks/>
          </p:cNvSpPr>
          <p:nvPr/>
        </p:nvSpPr>
        <p:spPr bwMode="auto">
          <a:xfrm>
            <a:off x="273050" y="1620614"/>
            <a:ext cx="357188" cy="155575"/>
          </a:xfrm>
          <a:custGeom>
            <a:avLst/>
            <a:gdLst>
              <a:gd name="T0" fmla="*/ 0 w 225"/>
              <a:gd name="T1" fmla="*/ 2147483646 h 98"/>
              <a:gd name="T2" fmla="*/ 2147483646 w 225"/>
              <a:gd name="T3" fmla="*/ 0 h 98"/>
              <a:gd name="T4" fmla="*/ 2147483646 w 225"/>
              <a:gd name="T5" fmla="*/ 0 h 98"/>
              <a:gd name="T6" fmla="*/ 2147483646 w 225"/>
              <a:gd name="T7" fmla="*/ 2147483646 h 98"/>
              <a:gd name="T8" fmla="*/ 0 w 225"/>
              <a:gd name="T9" fmla="*/ 2147483646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98">
                <a:moveTo>
                  <a:pt x="0" y="98"/>
                </a:moveTo>
                <a:lnTo>
                  <a:pt x="49" y="0"/>
                </a:lnTo>
                <a:lnTo>
                  <a:pt x="225" y="0"/>
                </a:lnTo>
                <a:lnTo>
                  <a:pt x="176" y="98"/>
                </a:lnTo>
                <a:lnTo>
                  <a:pt x="0" y="98"/>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80" name="Freeform 676"/>
          <p:cNvSpPr>
            <a:spLocks/>
          </p:cNvSpPr>
          <p:nvPr/>
        </p:nvSpPr>
        <p:spPr bwMode="auto">
          <a:xfrm>
            <a:off x="273050" y="1620614"/>
            <a:ext cx="357188" cy="155575"/>
          </a:xfrm>
          <a:custGeom>
            <a:avLst/>
            <a:gdLst>
              <a:gd name="T0" fmla="*/ 0 w 225"/>
              <a:gd name="T1" fmla="*/ 2147483646 h 98"/>
              <a:gd name="T2" fmla="*/ 2147483646 w 225"/>
              <a:gd name="T3" fmla="*/ 0 h 98"/>
              <a:gd name="T4" fmla="*/ 2147483646 w 225"/>
              <a:gd name="T5" fmla="*/ 0 h 98"/>
              <a:gd name="T6" fmla="*/ 2147483646 w 225"/>
              <a:gd name="T7" fmla="*/ 2147483646 h 98"/>
              <a:gd name="T8" fmla="*/ 0 w 225"/>
              <a:gd name="T9" fmla="*/ 2147483646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98">
                <a:moveTo>
                  <a:pt x="0" y="98"/>
                </a:moveTo>
                <a:lnTo>
                  <a:pt x="49" y="0"/>
                </a:lnTo>
                <a:lnTo>
                  <a:pt x="225" y="0"/>
                </a:lnTo>
                <a:lnTo>
                  <a:pt x="176" y="98"/>
                </a:lnTo>
                <a:lnTo>
                  <a:pt x="0" y="98"/>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181" name="Rectangle 677"/>
          <p:cNvSpPr>
            <a:spLocks noChangeArrowheads="1"/>
          </p:cNvSpPr>
          <p:nvPr/>
        </p:nvSpPr>
        <p:spPr bwMode="auto">
          <a:xfrm>
            <a:off x="307975" y="1777777"/>
            <a:ext cx="46038" cy="7937"/>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82" name="Rectangle 678"/>
          <p:cNvSpPr>
            <a:spLocks noChangeArrowheads="1"/>
          </p:cNvSpPr>
          <p:nvPr/>
        </p:nvSpPr>
        <p:spPr bwMode="auto">
          <a:xfrm>
            <a:off x="307975" y="1777777"/>
            <a:ext cx="46038" cy="793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83" name="Rectangle 679"/>
          <p:cNvSpPr>
            <a:spLocks noChangeArrowheads="1"/>
          </p:cNvSpPr>
          <p:nvPr/>
        </p:nvSpPr>
        <p:spPr bwMode="auto">
          <a:xfrm>
            <a:off x="471488" y="1777777"/>
            <a:ext cx="44450" cy="7937"/>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84" name="Rectangle 680"/>
          <p:cNvSpPr>
            <a:spLocks noChangeArrowheads="1"/>
          </p:cNvSpPr>
          <p:nvPr/>
        </p:nvSpPr>
        <p:spPr bwMode="auto">
          <a:xfrm>
            <a:off x="471488" y="1777777"/>
            <a:ext cx="44450" cy="793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85" name="Freeform 681"/>
          <p:cNvSpPr>
            <a:spLocks/>
          </p:cNvSpPr>
          <p:nvPr/>
        </p:nvSpPr>
        <p:spPr bwMode="auto">
          <a:xfrm>
            <a:off x="233363" y="1796827"/>
            <a:ext cx="279400" cy="20637"/>
          </a:xfrm>
          <a:custGeom>
            <a:avLst/>
            <a:gdLst>
              <a:gd name="T0" fmla="*/ 2147483646 w 176"/>
              <a:gd name="T1" fmla="*/ 0 h 13"/>
              <a:gd name="T2" fmla="*/ 2147483646 w 176"/>
              <a:gd name="T3" fmla="*/ 0 h 13"/>
              <a:gd name="T4" fmla="*/ 2147483646 w 176"/>
              <a:gd name="T5" fmla="*/ 2147483646 h 13"/>
              <a:gd name="T6" fmla="*/ 0 w 176"/>
              <a:gd name="T7" fmla="*/ 2147483646 h 13"/>
              <a:gd name="T8" fmla="*/ 2147483646 w 176"/>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3">
                <a:moveTo>
                  <a:pt x="26" y="0"/>
                </a:moveTo>
                <a:lnTo>
                  <a:pt x="176" y="0"/>
                </a:lnTo>
                <a:lnTo>
                  <a:pt x="150" y="13"/>
                </a:lnTo>
                <a:lnTo>
                  <a:pt x="0" y="13"/>
                </a:lnTo>
                <a:lnTo>
                  <a:pt x="26"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186" name="Freeform 682"/>
          <p:cNvSpPr>
            <a:spLocks/>
          </p:cNvSpPr>
          <p:nvPr/>
        </p:nvSpPr>
        <p:spPr bwMode="auto">
          <a:xfrm>
            <a:off x="233363" y="1796827"/>
            <a:ext cx="279400" cy="20637"/>
          </a:xfrm>
          <a:custGeom>
            <a:avLst/>
            <a:gdLst>
              <a:gd name="T0" fmla="*/ 2147483646 w 176"/>
              <a:gd name="T1" fmla="*/ 0 h 13"/>
              <a:gd name="T2" fmla="*/ 2147483646 w 176"/>
              <a:gd name="T3" fmla="*/ 0 h 13"/>
              <a:gd name="T4" fmla="*/ 2147483646 w 176"/>
              <a:gd name="T5" fmla="*/ 2147483646 h 13"/>
              <a:gd name="T6" fmla="*/ 0 w 176"/>
              <a:gd name="T7" fmla="*/ 2147483646 h 13"/>
              <a:gd name="T8" fmla="*/ 2147483646 w 176"/>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13">
                <a:moveTo>
                  <a:pt x="26" y="0"/>
                </a:moveTo>
                <a:lnTo>
                  <a:pt x="176" y="0"/>
                </a:lnTo>
                <a:lnTo>
                  <a:pt x="150" y="13"/>
                </a:lnTo>
                <a:lnTo>
                  <a:pt x="0" y="13"/>
                </a:lnTo>
                <a:lnTo>
                  <a:pt x="26" y="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187" name="Rectangle 683"/>
          <p:cNvSpPr>
            <a:spLocks noChangeArrowheads="1"/>
          </p:cNvSpPr>
          <p:nvPr/>
        </p:nvSpPr>
        <p:spPr bwMode="auto">
          <a:xfrm>
            <a:off x="174625" y="1834927"/>
            <a:ext cx="284163" cy="23812"/>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88" name="Rectangle 684"/>
          <p:cNvSpPr>
            <a:spLocks noChangeArrowheads="1"/>
          </p:cNvSpPr>
          <p:nvPr/>
        </p:nvSpPr>
        <p:spPr bwMode="auto">
          <a:xfrm>
            <a:off x="174625" y="1834927"/>
            <a:ext cx="284163" cy="23812"/>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pic>
        <p:nvPicPr>
          <p:cNvPr id="22189" name="Picture 68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0038" y="1807939"/>
            <a:ext cx="68262"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90" name="Picture 68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0038" y="1807939"/>
            <a:ext cx="68262"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91" name="Freeform 687"/>
          <p:cNvSpPr>
            <a:spLocks/>
          </p:cNvSpPr>
          <p:nvPr/>
        </p:nvSpPr>
        <p:spPr bwMode="auto">
          <a:xfrm>
            <a:off x="314325" y="1823814"/>
            <a:ext cx="46038" cy="4763"/>
          </a:xfrm>
          <a:custGeom>
            <a:avLst/>
            <a:gdLst>
              <a:gd name="T0" fmla="*/ 0 w 29"/>
              <a:gd name="T1" fmla="*/ 2147483646 h 3"/>
              <a:gd name="T2" fmla="*/ 2147483646 w 29"/>
              <a:gd name="T3" fmla="*/ 0 h 3"/>
              <a:gd name="T4" fmla="*/ 2147483646 w 29"/>
              <a:gd name="T5" fmla="*/ 0 h 3"/>
              <a:gd name="T6" fmla="*/ 2147483646 w 29"/>
              <a:gd name="T7" fmla="*/ 2147483646 h 3"/>
              <a:gd name="T8" fmla="*/ 0 w 29"/>
              <a:gd name="T9" fmla="*/ 214748364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
                <a:moveTo>
                  <a:pt x="0" y="3"/>
                </a:moveTo>
                <a:lnTo>
                  <a:pt x="7" y="0"/>
                </a:lnTo>
                <a:lnTo>
                  <a:pt x="29" y="0"/>
                </a:lnTo>
                <a:lnTo>
                  <a:pt x="22" y="3"/>
                </a:lnTo>
                <a:lnTo>
                  <a:pt x="0" y="3"/>
                </a:lnTo>
                <a:close/>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pic>
        <p:nvPicPr>
          <p:cNvPr id="22192" name="Picture 68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3513" y="1834927"/>
            <a:ext cx="42862"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93" name="Picture 68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3513" y="1834927"/>
            <a:ext cx="42862"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94" name="Picture 69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88913" y="1834927"/>
            <a:ext cx="42862"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95" name="Picture 69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88913" y="1834927"/>
            <a:ext cx="42862"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96" name="Picture 69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4313" y="1834927"/>
            <a:ext cx="42862"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97" name="Rectangle 693"/>
          <p:cNvSpPr>
            <a:spLocks noChangeArrowheads="1"/>
          </p:cNvSpPr>
          <p:nvPr/>
        </p:nvSpPr>
        <p:spPr bwMode="auto">
          <a:xfrm>
            <a:off x="209550" y="1849214"/>
            <a:ext cx="6350" cy="31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98" name="Rectangle 694"/>
          <p:cNvSpPr>
            <a:spLocks noChangeArrowheads="1"/>
          </p:cNvSpPr>
          <p:nvPr/>
        </p:nvSpPr>
        <p:spPr bwMode="auto">
          <a:xfrm>
            <a:off x="233363" y="1849214"/>
            <a:ext cx="6350" cy="31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199" name="Rectangle 695"/>
          <p:cNvSpPr>
            <a:spLocks noChangeArrowheads="1"/>
          </p:cNvSpPr>
          <p:nvPr/>
        </p:nvSpPr>
        <p:spPr bwMode="auto">
          <a:xfrm>
            <a:off x="185738" y="1849214"/>
            <a:ext cx="6350" cy="31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00" name="Freeform 696"/>
          <p:cNvSpPr>
            <a:spLocks/>
          </p:cNvSpPr>
          <p:nvPr/>
        </p:nvSpPr>
        <p:spPr bwMode="auto">
          <a:xfrm>
            <a:off x="523875" y="1800002"/>
            <a:ext cx="19050" cy="14287"/>
          </a:xfrm>
          <a:custGeom>
            <a:avLst/>
            <a:gdLst>
              <a:gd name="T0" fmla="*/ 0 w 12"/>
              <a:gd name="T1" fmla="*/ 2147483646 h 9"/>
              <a:gd name="T2" fmla="*/ 2147483646 w 12"/>
              <a:gd name="T3" fmla="*/ 0 h 9"/>
              <a:gd name="T4" fmla="*/ 2147483646 w 12"/>
              <a:gd name="T5" fmla="*/ 2147483646 h 9"/>
              <a:gd name="T6" fmla="*/ 0 w 12"/>
              <a:gd name="T7" fmla="*/ 2147483646 h 9"/>
              <a:gd name="T8" fmla="*/ 0 w 12"/>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9">
                <a:moveTo>
                  <a:pt x="0" y="5"/>
                </a:moveTo>
                <a:lnTo>
                  <a:pt x="12" y="0"/>
                </a:lnTo>
                <a:lnTo>
                  <a:pt x="12" y="3"/>
                </a:lnTo>
                <a:lnTo>
                  <a:pt x="0" y="9"/>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pic>
        <p:nvPicPr>
          <p:cNvPr id="22201" name="Picture 69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82575" y="1620614"/>
            <a:ext cx="323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02" name="Freeform 698"/>
          <p:cNvSpPr>
            <a:spLocks/>
          </p:cNvSpPr>
          <p:nvPr/>
        </p:nvSpPr>
        <p:spPr bwMode="auto">
          <a:xfrm>
            <a:off x="295275" y="1633314"/>
            <a:ext cx="301625" cy="130175"/>
          </a:xfrm>
          <a:custGeom>
            <a:avLst/>
            <a:gdLst>
              <a:gd name="T0" fmla="*/ 0 w 190"/>
              <a:gd name="T1" fmla="*/ 2147483646 h 82"/>
              <a:gd name="T2" fmla="*/ 2147483646 w 190"/>
              <a:gd name="T3" fmla="*/ 0 h 82"/>
              <a:gd name="T4" fmla="*/ 2147483646 w 190"/>
              <a:gd name="T5" fmla="*/ 0 h 82"/>
              <a:gd name="T6" fmla="*/ 2147483646 w 190"/>
              <a:gd name="T7" fmla="*/ 2147483646 h 82"/>
              <a:gd name="T8" fmla="*/ 0 w 190"/>
              <a:gd name="T9" fmla="*/ 2147483646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 h="82">
                <a:moveTo>
                  <a:pt x="0" y="82"/>
                </a:moveTo>
                <a:lnTo>
                  <a:pt x="41" y="0"/>
                </a:lnTo>
                <a:lnTo>
                  <a:pt x="190" y="0"/>
                </a:lnTo>
                <a:lnTo>
                  <a:pt x="149" y="82"/>
                </a:lnTo>
                <a:lnTo>
                  <a:pt x="0" y="82"/>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203" name="Rectangle 699"/>
          <p:cNvSpPr>
            <a:spLocks noChangeArrowheads="1"/>
          </p:cNvSpPr>
          <p:nvPr/>
        </p:nvSpPr>
        <p:spPr bwMode="auto">
          <a:xfrm>
            <a:off x="581025" y="1620614"/>
            <a:ext cx="7938" cy="33338"/>
          </a:xfrm>
          <a:prstGeom prst="rect">
            <a:avLst/>
          </a:prstGeom>
          <a:solidFill>
            <a:srgbClr val="FF3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04" name="Rectangle 700"/>
          <p:cNvSpPr>
            <a:spLocks noChangeArrowheads="1"/>
          </p:cNvSpPr>
          <p:nvPr/>
        </p:nvSpPr>
        <p:spPr bwMode="auto">
          <a:xfrm>
            <a:off x="588963" y="1620614"/>
            <a:ext cx="9525" cy="33338"/>
          </a:xfrm>
          <a:prstGeom prst="rect">
            <a:avLst/>
          </a:prstGeom>
          <a:solidFill>
            <a:srgbClr val="FFF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05" name="Rectangle 701"/>
          <p:cNvSpPr>
            <a:spLocks noChangeArrowheads="1"/>
          </p:cNvSpPr>
          <p:nvPr/>
        </p:nvSpPr>
        <p:spPr bwMode="auto">
          <a:xfrm>
            <a:off x="598488" y="1620614"/>
            <a:ext cx="7937" cy="33338"/>
          </a:xfrm>
          <a:prstGeom prst="rect">
            <a:avLst/>
          </a:prstGeom>
          <a:solidFill>
            <a:srgbClr val="FFB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06" name="Rectangle 702"/>
          <p:cNvSpPr>
            <a:spLocks noChangeArrowheads="1"/>
          </p:cNvSpPr>
          <p:nvPr/>
        </p:nvSpPr>
        <p:spPr bwMode="auto">
          <a:xfrm>
            <a:off x="606425" y="1620614"/>
            <a:ext cx="9525" cy="33338"/>
          </a:xfrm>
          <a:prstGeom prst="rect">
            <a:avLst/>
          </a:prstGeom>
          <a:solidFill>
            <a:srgbClr val="FF7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07" name="Rectangle 703"/>
          <p:cNvSpPr>
            <a:spLocks noChangeArrowheads="1"/>
          </p:cNvSpPr>
          <p:nvPr/>
        </p:nvSpPr>
        <p:spPr bwMode="auto">
          <a:xfrm>
            <a:off x="615950" y="1620614"/>
            <a:ext cx="7938" cy="33338"/>
          </a:xfrm>
          <a:prstGeom prst="rect">
            <a:avLst/>
          </a:prstGeom>
          <a:solidFill>
            <a:srgbClr val="FF3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08" name="Freeform 704"/>
          <p:cNvSpPr>
            <a:spLocks/>
          </p:cNvSpPr>
          <p:nvPr/>
        </p:nvSpPr>
        <p:spPr bwMode="auto">
          <a:xfrm>
            <a:off x="173038" y="1620614"/>
            <a:ext cx="457200" cy="238125"/>
          </a:xfrm>
          <a:custGeom>
            <a:avLst/>
            <a:gdLst>
              <a:gd name="T0" fmla="*/ 0 w 288"/>
              <a:gd name="T1" fmla="*/ 2147483646 h 150"/>
              <a:gd name="T2" fmla="*/ 0 w 288"/>
              <a:gd name="T3" fmla="*/ 2147483646 h 150"/>
              <a:gd name="T4" fmla="*/ 2147483646 w 288"/>
              <a:gd name="T5" fmla="*/ 2147483646 h 150"/>
              <a:gd name="T6" fmla="*/ 2147483646 w 288"/>
              <a:gd name="T7" fmla="*/ 2147483646 h 150"/>
              <a:gd name="T8" fmla="*/ 2147483646 w 288"/>
              <a:gd name="T9" fmla="*/ 2147483646 h 150"/>
              <a:gd name="T10" fmla="*/ 2147483646 w 288"/>
              <a:gd name="T11" fmla="*/ 2147483646 h 150"/>
              <a:gd name="T12" fmla="*/ 2147483646 w 288"/>
              <a:gd name="T13" fmla="*/ 0 h 150"/>
              <a:gd name="T14" fmla="*/ 2147483646 w 288"/>
              <a:gd name="T15" fmla="*/ 0 h 150"/>
              <a:gd name="T16" fmla="*/ 2147483646 w 288"/>
              <a:gd name="T17" fmla="*/ 2147483646 h 150"/>
              <a:gd name="T18" fmla="*/ 2147483646 w 288"/>
              <a:gd name="T19" fmla="*/ 2147483646 h 150"/>
              <a:gd name="T20" fmla="*/ 2147483646 w 288"/>
              <a:gd name="T21" fmla="*/ 2147483646 h 150"/>
              <a:gd name="T22" fmla="*/ 2147483646 w 288"/>
              <a:gd name="T23" fmla="*/ 2147483646 h 150"/>
              <a:gd name="T24" fmla="*/ 2147483646 w 288"/>
              <a:gd name="T25" fmla="*/ 2147483646 h 150"/>
              <a:gd name="T26" fmla="*/ 2147483646 w 288"/>
              <a:gd name="T27" fmla="*/ 2147483646 h 150"/>
              <a:gd name="T28" fmla="*/ 0 w 288"/>
              <a:gd name="T29" fmla="*/ 2147483646 h 1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 h="150">
                <a:moveTo>
                  <a:pt x="0" y="150"/>
                </a:moveTo>
                <a:lnTo>
                  <a:pt x="0" y="135"/>
                </a:lnTo>
                <a:lnTo>
                  <a:pt x="59" y="105"/>
                </a:lnTo>
                <a:lnTo>
                  <a:pt x="85" y="105"/>
                </a:lnTo>
                <a:lnTo>
                  <a:pt x="85" y="98"/>
                </a:lnTo>
                <a:lnTo>
                  <a:pt x="63" y="98"/>
                </a:lnTo>
                <a:lnTo>
                  <a:pt x="112" y="0"/>
                </a:lnTo>
                <a:lnTo>
                  <a:pt x="288" y="0"/>
                </a:lnTo>
                <a:lnTo>
                  <a:pt x="239" y="98"/>
                </a:lnTo>
                <a:lnTo>
                  <a:pt x="217" y="98"/>
                </a:lnTo>
                <a:lnTo>
                  <a:pt x="217" y="105"/>
                </a:lnTo>
                <a:lnTo>
                  <a:pt x="239" y="105"/>
                </a:lnTo>
                <a:lnTo>
                  <a:pt x="239" y="120"/>
                </a:lnTo>
                <a:lnTo>
                  <a:pt x="179" y="150"/>
                </a:lnTo>
                <a:lnTo>
                  <a:pt x="0" y="15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209" name="Freeform 705"/>
          <p:cNvSpPr>
            <a:spLocks/>
          </p:cNvSpPr>
          <p:nvPr/>
        </p:nvSpPr>
        <p:spPr bwMode="auto">
          <a:xfrm>
            <a:off x="173038" y="1822227"/>
            <a:ext cx="109537" cy="74612"/>
          </a:xfrm>
          <a:custGeom>
            <a:avLst/>
            <a:gdLst>
              <a:gd name="T0" fmla="*/ 2147483646 w 69"/>
              <a:gd name="T1" fmla="*/ 2147483646 h 47"/>
              <a:gd name="T2" fmla="*/ 0 w 69"/>
              <a:gd name="T3" fmla="*/ 2147483646 h 47"/>
              <a:gd name="T4" fmla="*/ 2147483646 w 69"/>
              <a:gd name="T5" fmla="*/ 0 h 47"/>
              <a:gd name="T6" fmla="*/ 2147483646 w 6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47">
                <a:moveTo>
                  <a:pt x="69" y="47"/>
                </a:moveTo>
                <a:lnTo>
                  <a:pt x="0" y="23"/>
                </a:lnTo>
                <a:lnTo>
                  <a:pt x="69" y="0"/>
                </a:lnTo>
                <a:lnTo>
                  <a:pt x="6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210" name="Rectangle 706"/>
          <p:cNvSpPr>
            <a:spLocks noChangeArrowheads="1"/>
          </p:cNvSpPr>
          <p:nvPr/>
        </p:nvSpPr>
        <p:spPr bwMode="auto">
          <a:xfrm>
            <a:off x="34925" y="1876202"/>
            <a:ext cx="5492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            USER</a:t>
            </a:r>
          </a:p>
        </p:txBody>
      </p:sp>
      <p:sp>
        <p:nvSpPr>
          <p:cNvPr id="22211" name="Rectangle 707"/>
          <p:cNvSpPr>
            <a:spLocks noChangeArrowheads="1"/>
          </p:cNvSpPr>
          <p:nvPr/>
        </p:nvSpPr>
        <p:spPr bwMode="auto">
          <a:xfrm>
            <a:off x="2163763" y="3665314"/>
            <a:ext cx="615950" cy="439738"/>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12" name="Rectangle 708"/>
          <p:cNvSpPr>
            <a:spLocks noChangeArrowheads="1"/>
          </p:cNvSpPr>
          <p:nvPr/>
        </p:nvSpPr>
        <p:spPr bwMode="auto">
          <a:xfrm>
            <a:off x="2100263" y="3600227"/>
            <a:ext cx="614362" cy="4397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13" name="Rectangle 709"/>
          <p:cNvSpPr>
            <a:spLocks noChangeArrowheads="1"/>
          </p:cNvSpPr>
          <p:nvPr/>
        </p:nvSpPr>
        <p:spPr bwMode="auto">
          <a:xfrm>
            <a:off x="2312988" y="3708177"/>
            <a:ext cx="176212"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PAP</a:t>
            </a:r>
          </a:p>
        </p:txBody>
      </p:sp>
      <p:sp>
        <p:nvSpPr>
          <p:cNvPr id="22214" name="Rectangle 710"/>
          <p:cNvSpPr>
            <a:spLocks noChangeArrowheads="1"/>
          </p:cNvSpPr>
          <p:nvPr/>
        </p:nvSpPr>
        <p:spPr bwMode="auto">
          <a:xfrm>
            <a:off x="2209800" y="3819302"/>
            <a:ext cx="37623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‘’Kephas’’</a:t>
            </a:r>
          </a:p>
        </p:txBody>
      </p:sp>
      <p:sp>
        <p:nvSpPr>
          <p:cNvPr id="22215" name="Rectangle 711"/>
          <p:cNvSpPr>
            <a:spLocks noChangeArrowheads="1"/>
          </p:cNvSpPr>
          <p:nvPr/>
        </p:nvSpPr>
        <p:spPr bwMode="auto">
          <a:xfrm>
            <a:off x="1468438" y="3185889"/>
            <a:ext cx="7937" cy="342900"/>
          </a:xfrm>
          <a:prstGeom prst="rect">
            <a:avLst/>
          </a:prstGeom>
          <a:solidFill>
            <a:srgbClr val="01B9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16" name="Rectangle 712"/>
          <p:cNvSpPr>
            <a:spLocks noChangeArrowheads="1"/>
          </p:cNvSpPr>
          <p:nvPr/>
        </p:nvSpPr>
        <p:spPr bwMode="auto">
          <a:xfrm>
            <a:off x="1476375" y="3185889"/>
            <a:ext cx="9525" cy="342900"/>
          </a:xfrm>
          <a:prstGeom prst="rect">
            <a:avLst/>
          </a:prstGeom>
          <a:solidFill>
            <a:srgbClr val="A5FE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17" name="Rectangle 713"/>
          <p:cNvSpPr>
            <a:spLocks noChangeArrowheads="1"/>
          </p:cNvSpPr>
          <p:nvPr/>
        </p:nvSpPr>
        <p:spPr bwMode="auto">
          <a:xfrm>
            <a:off x="1485900" y="3185889"/>
            <a:ext cx="7938" cy="342900"/>
          </a:xfrm>
          <a:prstGeom prst="rect">
            <a:avLst/>
          </a:prstGeom>
          <a:solidFill>
            <a:srgbClr val="A1FC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18" name="Rectangle 714"/>
          <p:cNvSpPr>
            <a:spLocks noChangeArrowheads="1"/>
          </p:cNvSpPr>
          <p:nvPr/>
        </p:nvSpPr>
        <p:spPr bwMode="auto">
          <a:xfrm>
            <a:off x="1493838" y="3185889"/>
            <a:ext cx="7937" cy="342900"/>
          </a:xfrm>
          <a:prstGeom prst="rect">
            <a:avLst/>
          </a:prstGeom>
          <a:solidFill>
            <a:srgbClr val="9DFB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19" name="Rectangle 715"/>
          <p:cNvSpPr>
            <a:spLocks noChangeArrowheads="1"/>
          </p:cNvSpPr>
          <p:nvPr/>
        </p:nvSpPr>
        <p:spPr bwMode="auto">
          <a:xfrm>
            <a:off x="1501775" y="3185889"/>
            <a:ext cx="9525" cy="342900"/>
          </a:xfrm>
          <a:prstGeom prst="rect">
            <a:avLst/>
          </a:prstGeom>
          <a:solidFill>
            <a:srgbClr val="99F9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0" name="Rectangle 716"/>
          <p:cNvSpPr>
            <a:spLocks noChangeArrowheads="1"/>
          </p:cNvSpPr>
          <p:nvPr/>
        </p:nvSpPr>
        <p:spPr bwMode="auto">
          <a:xfrm>
            <a:off x="1511300" y="3185889"/>
            <a:ext cx="7938" cy="342900"/>
          </a:xfrm>
          <a:prstGeom prst="rect">
            <a:avLst/>
          </a:prstGeom>
          <a:solidFill>
            <a:srgbClr val="95F7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1" name="Rectangle 717"/>
          <p:cNvSpPr>
            <a:spLocks noChangeArrowheads="1"/>
          </p:cNvSpPr>
          <p:nvPr/>
        </p:nvSpPr>
        <p:spPr bwMode="auto">
          <a:xfrm>
            <a:off x="1519238" y="3185889"/>
            <a:ext cx="7937" cy="342900"/>
          </a:xfrm>
          <a:prstGeom prst="rect">
            <a:avLst/>
          </a:prstGeom>
          <a:solidFill>
            <a:srgbClr val="91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2" name="Rectangle 718"/>
          <p:cNvSpPr>
            <a:spLocks noChangeArrowheads="1"/>
          </p:cNvSpPr>
          <p:nvPr/>
        </p:nvSpPr>
        <p:spPr bwMode="auto">
          <a:xfrm>
            <a:off x="1527175" y="3185889"/>
            <a:ext cx="9525" cy="342900"/>
          </a:xfrm>
          <a:prstGeom prst="rect">
            <a:avLst/>
          </a:prstGeom>
          <a:solidFill>
            <a:srgbClr val="8DF4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3" name="Rectangle 719"/>
          <p:cNvSpPr>
            <a:spLocks noChangeArrowheads="1"/>
          </p:cNvSpPr>
          <p:nvPr/>
        </p:nvSpPr>
        <p:spPr bwMode="auto">
          <a:xfrm>
            <a:off x="1536700" y="3185889"/>
            <a:ext cx="7938" cy="342900"/>
          </a:xfrm>
          <a:prstGeom prst="rect">
            <a:avLst/>
          </a:prstGeom>
          <a:solidFill>
            <a:srgbClr val="89F2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4" name="Rectangle 720"/>
          <p:cNvSpPr>
            <a:spLocks noChangeArrowheads="1"/>
          </p:cNvSpPr>
          <p:nvPr/>
        </p:nvSpPr>
        <p:spPr bwMode="auto">
          <a:xfrm>
            <a:off x="1544638" y="3185889"/>
            <a:ext cx="9525" cy="342900"/>
          </a:xfrm>
          <a:prstGeom prst="rect">
            <a:avLst/>
          </a:prstGeom>
          <a:solidFill>
            <a:srgbClr val="85F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5" name="Rectangle 721"/>
          <p:cNvSpPr>
            <a:spLocks noChangeArrowheads="1"/>
          </p:cNvSpPr>
          <p:nvPr/>
        </p:nvSpPr>
        <p:spPr bwMode="auto">
          <a:xfrm>
            <a:off x="1554163" y="3185889"/>
            <a:ext cx="7937" cy="342900"/>
          </a:xfrm>
          <a:prstGeom prst="rect">
            <a:avLst/>
          </a:prstGeom>
          <a:solidFill>
            <a:srgbClr val="80EF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6" name="Rectangle 722"/>
          <p:cNvSpPr>
            <a:spLocks noChangeArrowheads="1"/>
          </p:cNvSpPr>
          <p:nvPr/>
        </p:nvSpPr>
        <p:spPr bwMode="auto">
          <a:xfrm>
            <a:off x="1562100" y="3185889"/>
            <a:ext cx="7938" cy="342900"/>
          </a:xfrm>
          <a:prstGeom prst="rect">
            <a:avLst/>
          </a:prstGeom>
          <a:solidFill>
            <a:srgbClr val="7CED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7" name="Rectangle 723"/>
          <p:cNvSpPr>
            <a:spLocks noChangeArrowheads="1"/>
          </p:cNvSpPr>
          <p:nvPr/>
        </p:nvSpPr>
        <p:spPr bwMode="auto">
          <a:xfrm>
            <a:off x="1570038" y="3185889"/>
            <a:ext cx="9525" cy="342900"/>
          </a:xfrm>
          <a:prstGeom prst="rect">
            <a:avLst/>
          </a:prstGeom>
          <a:solidFill>
            <a:srgbClr val="78EB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8" name="Rectangle 724"/>
          <p:cNvSpPr>
            <a:spLocks noChangeArrowheads="1"/>
          </p:cNvSpPr>
          <p:nvPr/>
        </p:nvSpPr>
        <p:spPr bwMode="auto">
          <a:xfrm>
            <a:off x="1579563" y="3185889"/>
            <a:ext cx="7937" cy="342900"/>
          </a:xfrm>
          <a:prstGeom prst="rect">
            <a:avLst/>
          </a:prstGeom>
          <a:solidFill>
            <a:srgbClr val="74E9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29" name="Rectangle 725"/>
          <p:cNvSpPr>
            <a:spLocks noChangeArrowheads="1"/>
          </p:cNvSpPr>
          <p:nvPr/>
        </p:nvSpPr>
        <p:spPr bwMode="auto">
          <a:xfrm>
            <a:off x="1587500" y="3185889"/>
            <a:ext cx="7938" cy="342900"/>
          </a:xfrm>
          <a:prstGeom prst="rect">
            <a:avLst/>
          </a:prstGeom>
          <a:solidFill>
            <a:srgbClr val="70E8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0" name="Rectangle 726"/>
          <p:cNvSpPr>
            <a:spLocks noChangeArrowheads="1"/>
          </p:cNvSpPr>
          <p:nvPr/>
        </p:nvSpPr>
        <p:spPr bwMode="auto">
          <a:xfrm>
            <a:off x="1595438" y="3185889"/>
            <a:ext cx="9525" cy="342900"/>
          </a:xfrm>
          <a:prstGeom prst="rect">
            <a:avLst/>
          </a:prstGeom>
          <a:solidFill>
            <a:srgbClr val="6CE6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1" name="Rectangle 727"/>
          <p:cNvSpPr>
            <a:spLocks noChangeArrowheads="1"/>
          </p:cNvSpPr>
          <p:nvPr/>
        </p:nvSpPr>
        <p:spPr bwMode="auto">
          <a:xfrm>
            <a:off x="1604963" y="3185889"/>
            <a:ext cx="7937" cy="342900"/>
          </a:xfrm>
          <a:prstGeom prst="rect">
            <a:avLst/>
          </a:prstGeom>
          <a:solidFill>
            <a:srgbClr val="68E4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2" name="Rectangle 728"/>
          <p:cNvSpPr>
            <a:spLocks noChangeArrowheads="1"/>
          </p:cNvSpPr>
          <p:nvPr/>
        </p:nvSpPr>
        <p:spPr bwMode="auto">
          <a:xfrm>
            <a:off x="1612900" y="3185889"/>
            <a:ext cx="9525" cy="342900"/>
          </a:xfrm>
          <a:prstGeom prst="rect">
            <a:avLst/>
          </a:prstGeom>
          <a:solidFill>
            <a:srgbClr val="64E2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3" name="Rectangle 729"/>
          <p:cNvSpPr>
            <a:spLocks noChangeArrowheads="1"/>
          </p:cNvSpPr>
          <p:nvPr/>
        </p:nvSpPr>
        <p:spPr bwMode="auto">
          <a:xfrm>
            <a:off x="1622425" y="3185889"/>
            <a:ext cx="7938" cy="342900"/>
          </a:xfrm>
          <a:prstGeom prst="rect">
            <a:avLst/>
          </a:prstGeom>
          <a:solidFill>
            <a:srgbClr val="60E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4" name="Rectangle 730"/>
          <p:cNvSpPr>
            <a:spLocks noChangeArrowheads="1"/>
          </p:cNvSpPr>
          <p:nvPr/>
        </p:nvSpPr>
        <p:spPr bwMode="auto">
          <a:xfrm>
            <a:off x="1630363" y="3185889"/>
            <a:ext cx="7937" cy="342900"/>
          </a:xfrm>
          <a:prstGeom prst="rect">
            <a:avLst/>
          </a:prstGeom>
          <a:solidFill>
            <a:srgbClr val="5CD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5" name="Rectangle 731"/>
          <p:cNvSpPr>
            <a:spLocks noChangeArrowheads="1"/>
          </p:cNvSpPr>
          <p:nvPr/>
        </p:nvSpPr>
        <p:spPr bwMode="auto">
          <a:xfrm>
            <a:off x="1638300" y="3185889"/>
            <a:ext cx="9525" cy="342900"/>
          </a:xfrm>
          <a:prstGeom prst="rect">
            <a:avLst/>
          </a:prstGeom>
          <a:solidFill>
            <a:srgbClr val="57DD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6" name="Rectangle 732"/>
          <p:cNvSpPr>
            <a:spLocks noChangeArrowheads="1"/>
          </p:cNvSpPr>
          <p:nvPr/>
        </p:nvSpPr>
        <p:spPr bwMode="auto">
          <a:xfrm>
            <a:off x="1647825" y="3185889"/>
            <a:ext cx="7938" cy="342900"/>
          </a:xfrm>
          <a:prstGeom prst="rect">
            <a:avLst/>
          </a:prstGeom>
          <a:solidFill>
            <a:srgbClr val="53DC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7" name="Rectangle 733"/>
          <p:cNvSpPr>
            <a:spLocks noChangeArrowheads="1"/>
          </p:cNvSpPr>
          <p:nvPr/>
        </p:nvSpPr>
        <p:spPr bwMode="auto">
          <a:xfrm>
            <a:off x="1655763" y="3185889"/>
            <a:ext cx="7937" cy="342900"/>
          </a:xfrm>
          <a:prstGeom prst="rect">
            <a:avLst/>
          </a:prstGeom>
          <a:solidFill>
            <a:srgbClr val="4FDA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8" name="Rectangle 734"/>
          <p:cNvSpPr>
            <a:spLocks noChangeArrowheads="1"/>
          </p:cNvSpPr>
          <p:nvPr/>
        </p:nvSpPr>
        <p:spPr bwMode="auto">
          <a:xfrm>
            <a:off x="1663700" y="3185889"/>
            <a:ext cx="9525" cy="342900"/>
          </a:xfrm>
          <a:prstGeom prst="rect">
            <a:avLst/>
          </a:prstGeom>
          <a:solidFill>
            <a:srgbClr val="4BD9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39" name="Rectangle 735"/>
          <p:cNvSpPr>
            <a:spLocks noChangeArrowheads="1"/>
          </p:cNvSpPr>
          <p:nvPr/>
        </p:nvSpPr>
        <p:spPr bwMode="auto">
          <a:xfrm>
            <a:off x="1673225" y="3185889"/>
            <a:ext cx="7938" cy="342900"/>
          </a:xfrm>
          <a:prstGeom prst="rect">
            <a:avLst/>
          </a:prstGeom>
          <a:solidFill>
            <a:srgbClr val="47D7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0" name="Rectangle 736"/>
          <p:cNvSpPr>
            <a:spLocks noChangeArrowheads="1"/>
          </p:cNvSpPr>
          <p:nvPr/>
        </p:nvSpPr>
        <p:spPr bwMode="auto">
          <a:xfrm>
            <a:off x="1681163" y="3185889"/>
            <a:ext cx="9525" cy="342900"/>
          </a:xfrm>
          <a:prstGeom prst="rect">
            <a:avLst/>
          </a:prstGeom>
          <a:solidFill>
            <a:srgbClr val="43D5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1" name="Rectangle 737"/>
          <p:cNvSpPr>
            <a:spLocks noChangeArrowheads="1"/>
          </p:cNvSpPr>
          <p:nvPr/>
        </p:nvSpPr>
        <p:spPr bwMode="auto">
          <a:xfrm>
            <a:off x="1690688" y="3185889"/>
            <a:ext cx="7937" cy="342900"/>
          </a:xfrm>
          <a:prstGeom prst="rect">
            <a:avLst/>
          </a:prstGeom>
          <a:solidFill>
            <a:srgbClr val="3FD3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grpSp>
        <p:nvGrpSpPr>
          <p:cNvPr id="22242" name="Group 738"/>
          <p:cNvGrpSpPr>
            <a:grpSpLocks/>
          </p:cNvGrpSpPr>
          <p:nvPr/>
        </p:nvGrpSpPr>
        <p:grpSpPr bwMode="auto">
          <a:xfrm>
            <a:off x="138113" y="2330227"/>
            <a:ext cx="2646362" cy="3236912"/>
            <a:chOff x="87" y="1685"/>
            <a:chExt cx="1667" cy="2039"/>
          </a:xfrm>
        </p:grpSpPr>
        <p:sp>
          <p:nvSpPr>
            <p:cNvPr id="22353" name="Rectangle 739"/>
            <p:cNvSpPr>
              <a:spLocks noChangeArrowheads="1"/>
            </p:cNvSpPr>
            <p:nvPr/>
          </p:nvSpPr>
          <p:spPr bwMode="auto">
            <a:xfrm>
              <a:off x="1080" y="2224"/>
              <a:ext cx="5" cy="216"/>
            </a:xfrm>
            <a:prstGeom prst="rect">
              <a:avLst/>
            </a:prstGeom>
            <a:solidFill>
              <a:srgbClr val="3BD1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54" name="Rectangle 740"/>
            <p:cNvSpPr>
              <a:spLocks noChangeArrowheads="1"/>
            </p:cNvSpPr>
            <p:nvPr/>
          </p:nvSpPr>
          <p:spPr bwMode="auto">
            <a:xfrm>
              <a:off x="1085" y="2224"/>
              <a:ext cx="6" cy="216"/>
            </a:xfrm>
            <a:prstGeom prst="rect">
              <a:avLst/>
            </a:prstGeom>
            <a:solidFill>
              <a:srgbClr val="37D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55" name="Rectangle 741"/>
            <p:cNvSpPr>
              <a:spLocks noChangeArrowheads="1"/>
            </p:cNvSpPr>
            <p:nvPr/>
          </p:nvSpPr>
          <p:spPr bwMode="auto">
            <a:xfrm>
              <a:off x="1091" y="2224"/>
              <a:ext cx="5" cy="216"/>
            </a:xfrm>
            <a:prstGeom prst="rect">
              <a:avLst/>
            </a:prstGeom>
            <a:solidFill>
              <a:srgbClr val="33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56" name="Rectangle 742"/>
            <p:cNvSpPr>
              <a:spLocks noChangeArrowheads="1"/>
            </p:cNvSpPr>
            <p:nvPr/>
          </p:nvSpPr>
          <p:spPr bwMode="auto">
            <a:xfrm>
              <a:off x="1096" y="2224"/>
              <a:ext cx="5" cy="216"/>
            </a:xfrm>
            <a:prstGeom prst="rect">
              <a:avLst/>
            </a:prstGeom>
            <a:solidFill>
              <a:srgbClr val="2ECD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57" name="Rectangle 743"/>
            <p:cNvSpPr>
              <a:spLocks noChangeArrowheads="1"/>
            </p:cNvSpPr>
            <p:nvPr/>
          </p:nvSpPr>
          <p:spPr bwMode="auto">
            <a:xfrm>
              <a:off x="1101" y="2224"/>
              <a:ext cx="6" cy="216"/>
            </a:xfrm>
            <a:prstGeom prst="rect">
              <a:avLst/>
            </a:prstGeom>
            <a:solidFill>
              <a:srgbClr val="2ACB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58" name="Rectangle 744"/>
            <p:cNvSpPr>
              <a:spLocks noChangeArrowheads="1"/>
            </p:cNvSpPr>
            <p:nvPr/>
          </p:nvSpPr>
          <p:spPr bwMode="auto">
            <a:xfrm>
              <a:off x="1107" y="2224"/>
              <a:ext cx="5" cy="216"/>
            </a:xfrm>
            <a:prstGeom prst="rect">
              <a:avLst/>
            </a:prstGeom>
            <a:solidFill>
              <a:srgbClr val="26C9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59" name="Rectangle 745"/>
            <p:cNvSpPr>
              <a:spLocks noChangeArrowheads="1"/>
            </p:cNvSpPr>
            <p:nvPr/>
          </p:nvSpPr>
          <p:spPr bwMode="auto">
            <a:xfrm>
              <a:off x="1112" y="2224"/>
              <a:ext cx="6" cy="216"/>
            </a:xfrm>
            <a:prstGeom prst="rect">
              <a:avLst/>
            </a:prstGeom>
            <a:solidFill>
              <a:srgbClr val="22C7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0" name="Rectangle 746"/>
            <p:cNvSpPr>
              <a:spLocks noChangeArrowheads="1"/>
            </p:cNvSpPr>
            <p:nvPr/>
          </p:nvSpPr>
          <p:spPr bwMode="auto">
            <a:xfrm>
              <a:off x="1118" y="2224"/>
              <a:ext cx="5" cy="216"/>
            </a:xfrm>
            <a:prstGeom prst="rect">
              <a:avLst/>
            </a:prstGeom>
            <a:solidFill>
              <a:srgbClr val="1EC5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1" name="Rectangle 747"/>
            <p:cNvSpPr>
              <a:spLocks noChangeArrowheads="1"/>
            </p:cNvSpPr>
            <p:nvPr/>
          </p:nvSpPr>
          <p:spPr bwMode="auto">
            <a:xfrm>
              <a:off x="1123" y="2224"/>
              <a:ext cx="5" cy="216"/>
            </a:xfrm>
            <a:prstGeom prst="rect">
              <a:avLst/>
            </a:prstGeom>
            <a:solidFill>
              <a:srgbClr val="1AC4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2" name="Rectangle 748"/>
            <p:cNvSpPr>
              <a:spLocks noChangeArrowheads="1"/>
            </p:cNvSpPr>
            <p:nvPr/>
          </p:nvSpPr>
          <p:spPr bwMode="auto">
            <a:xfrm>
              <a:off x="1128" y="2224"/>
              <a:ext cx="6" cy="216"/>
            </a:xfrm>
            <a:prstGeom prst="rect">
              <a:avLst/>
            </a:prstGeom>
            <a:solidFill>
              <a:srgbClr val="15C2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3" name="Rectangle 749"/>
            <p:cNvSpPr>
              <a:spLocks noChangeArrowheads="1"/>
            </p:cNvSpPr>
            <p:nvPr/>
          </p:nvSpPr>
          <p:spPr bwMode="auto">
            <a:xfrm>
              <a:off x="1134" y="2224"/>
              <a:ext cx="5" cy="216"/>
            </a:xfrm>
            <a:prstGeom prst="rect">
              <a:avLst/>
            </a:prstGeom>
            <a:solidFill>
              <a:srgbClr val="12C0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4" name="Rectangle 750"/>
            <p:cNvSpPr>
              <a:spLocks noChangeArrowheads="1"/>
            </p:cNvSpPr>
            <p:nvPr/>
          </p:nvSpPr>
          <p:spPr bwMode="auto">
            <a:xfrm>
              <a:off x="1139" y="2224"/>
              <a:ext cx="5" cy="216"/>
            </a:xfrm>
            <a:prstGeom prst="rect">
              <a:avLst/>
            </a:prstGeom>
            <a:solidFill>
              <a:srgbClr val="0EBE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5" name="Rectangle 751"/>
            <p:cNvSpPr>
              <a:spLocks noChangeArrowheads="1"/>
            </p:cNvSpPr>
            <p:nvPr/>
          </p:nvSpPr>
          <p:spPr bwMode="auto">
            <a:xfrm>
              <a:off x="1144" y="2224"/>
              <a:ext cx="6" cy="216"/>
            </a:xfrm>
            <a:prstGeom prst="rect">
              <a:avLst/>
            </a:prstGeom>
            <a:solidFill>
              <a:srgbClr val="0ABC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6" name="Rectangle 752"/>
            <p:cNvSpPr>
              <a:spLocks noChangeArrowheads="1"/>
            </p:cNvSpPr>
            <p:nvPr/>
          </p:nvSpPr>
          <p:spPr bwMode="auto">
            <a:xfrm>
              <a:off x="1150" y="2224"/>
              <a:ext cx="5" cy="216"/>
            </a:xfrm>
            <a:prstGeom prst="rect">
              <a:avLst/>
            </a:prstGeom>
            <a:solidFill>
              <a:srgbClr val="05BB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7" name="Oval 753"/>
            <p:cNvSpPr>
              <a:spLocks noChangeArrowheads="1"/>
            </p:cNvSpPr>
            <p:nvPr/>
          </p:nvSpPr>
          <p:spPr bwMode="auto">
            <a:xfrm>
              <a:off x="942" y="2205"/>
              <a:ext cx="209" cy="57"/>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68" name="Rectangle 754"/>
            <p:cNvSpPr>
              <a:spLocks noChangeArrowheads="1"/>
            </p:cNvSpPr>
            <p:nvPr/>
          </p:nvSpPr>
          <p:spPr bwMode="auto">
            <a:xfrm>
              <a:off x="1005" y="2256"/>
              <a:ext cx="8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Role</a:t>
              </a:r>
            </a:p>
          </p:txBody>
        </p:sp>
        <p:sp>
          <p:nvSpPr>
            <p:cNvPr id="22369" name="Rectangle 755"/>
            <p:cNvSpPr>
              <a:spLocks noChangeArrowheads="1"/>
            </p:cNvSpPr>
            <p:nvPr/>
          </p:nvSpPr>
          <p:spPr bwMode="auto">
            <a:xfrm>
              <a:off x="972" y="2310"/>
              <a:ext cx="134"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Mapper</a:t>
              </a:r>
            </a:p>
          </p:txBody>
        </p:sp>
        <p:sp>
          <p:nvSpPr>
            <p:cNvPr id="22370" name="Rectangle 756"/>
            <p:cNvSpPr>
              <a:spLocks noChangeArrowheads="1"/>
            </p:cNvSpPr>
            <p:nvPr/>
          </p:nvSpPr>
          <p:spPr bwMode="auto">
            <a:xfrm>
              <a:off x="1015" y="2359"/>
              <a:ext cx="5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2371" name="Rectangle 757"/>
            <p:cNvSpPr>
              <a:spLocks noChangeArrowheads="1"/>
            </p:cNvSpPr>
            <p:nvPr/>
          </p:nvSpPr>
          <p:spPr bwMode="auto">
            <a:xfrm>
              <a:off x="525" y="2566"/>
              <a:ext cx="276" cy="19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72" name="Rectangle 758"/>
            <p:cNvSpPr>
              <a:spLocks noChangeArrowheads="1"/>
            </p:cNvSpPr>
            <p:nvPr/>
          </p:nvSpPr>
          <p:spPr bwMode="auto">
            <a:xfrm>
              <a:off x="484" y="2525"/>
              <a:ext cx="277" cy="19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73" name="Rectangle 759"/>
            <p:cNvSpPr>
              <a:spLocks noChangeArrowheads="1"/>
            </p:cNvSpPr>
            <p:nvPr/>
          </p:nvSpPr>
          <p:spPr bwMode="auto">
            <a:xfrm>
              <a:off x="564" y="2537"/>
              <a:ext cx="11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PDP</a:t>
              </a:r>
            </a:p>
          </p:txBody>
        </p:sp>
        <p:sp>
          <p:nvSpPr>
            <p:cNvPr id="22374" name="Rectangle 760"/>
            <p:cNvSpPr>
              <a:spLocks noChangeArrowheads="1"/>
            </p:cNvSpPr>
            <p:nvPr/>
          </p:nvSpPr>
          <p:spPr bwMode="auto">
            <a:xfrm>
              <a:off x="580" y="2607"/>
              <a:ext cx="93"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Role </a:t>
              </a:r>
            </a:p>
          </p:txBody>
        </p:sp>
        <p:sp>
          <p:nvSpPr>
            <p:cNvPr id="22375" name="Rectangle 761"/>
            <p:cNvSpPr>
              <a:spLocks noChangeArrowheads="1"/>
            </p:cNvSpPr>
            <p:nvPr/>
          </p:nvSpPr>
          <p:spPr bwMode="auto">
            <a:xfrm>
              <a:off x="543" y="2661"/>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2376" name="Rectangle 762"/>
            <p:cNvSpPr>
              <a:spLocks noChangeArrowheads="1"/>
            </p:cNvSpPr>
            <p:nvPr/>
          </p:nvSpPr>
          <p:spPr bwMode="auto">
            <a:xfrm>
              <a:off x="525" y="3127"/>
              <a:ext cx="276" cy="19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77" name="Rectangle 763"/>
            <p:cNvSpPr>
              <a:spLocks noChangeArrowheads="1"/>
            </p:cNvSpPr>
            <p:nvPr/>
          </p:nvSpPr>
          <p:spPr bwMode="auto">
            <a:xfrm>
              <a:off x="484" y="3086"/>
              <a:ext cx="277" cy="19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78" name="Rectangle 764"/>
            <p:cNvSpPr>
              <a:spLocks noChangeArrowheads="1"/>
            </p:cNvSpPr>
            <p:nvPr/>
          </p:nvSpPr>
          <p:spPr bwMode="auto">
            <a:xfrm>
              <a:off x="575" y="3097"/>
              <a:ext cx="9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2379" name="Rectangle 765"/>
            <p:cNvSpPr>
              <a:spLocks noChangeArrowheads="1"/>
            </p:cNvSpPr>
            <p:nvPr/>
          </p:nvSpPr>
          <p:spPr bwMode="auto">
            <a:xfrm>
              <a:off x="543" y="3167"/>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sp>
          <p:nvSpPr>
            <p:cNvPr id="22380" name="Rectangle 766"/>
            <p:cNvSpPr>
              <a:spLocks noChangeArrowheads="1"/>
            </p:cNvSpPr>
            <p:nvPr/>
          </p:nvSpPr>
          <p:spPr bwMode="auto">
            <a:xfrm>
              <a:off x="543" y="3221"/>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2381" name="Rectangle 767"/>
            <p:cNvSpPr>
              <a:spLocks noChangeArrowheads="1"/>
            </p:cNvSpPr>
            <p:nvPr/>
          </p:nvSpPr>
          <p:spPr bwMode="auto">
            <a:xfrm>
              <a:off x="935" y="2515"/>
              <a:ext cx="5" cy="216"/>
            </a:xfrm>
            <a:prstGeom prst="rect">
              <a:avLst/>
            </a:prstGeom>
            <a:solidFill>
              <a:srgbClr val="A8F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2" name="Rectangle 768"/>
            <p:cNvSpPr>
              <a:spLocks noChangeArrowheads="1"/>
            </p:cNvSpPr>
            <p:nvPr/>
          </p:nvSpPr>
          <p:spPr bwMode="auto">
            <a:xfrm>
              <a:off x="940" y="2515"/>
              <a:ext cx="6" cy="216"/>
            </a:xfrm>
            <a:prstGeom prst="rect">
              <a:avLst/>
            </a:prstGeom>
            <a:solidFill>
              <a:srgbClr val="A4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3" name="Rectangle 769"/>
            <p:cNvSpPr>
              <a:spLocks noChangeArrowheads="1"/>
            </p:cNvSpPr>
            <p:nvPr/>
          </p:nvSpPr>
          <p:spPr bwMode="auto">
            <a:xfrm>
              <a:off x="946" y="2515"/>
              <a:ext cx="5" cy="216"/>
            </a:xfrm>
            <a:prstGeom prst="rect">
              <a:avLst/>
            </a:prstGeom>
            <a:solidFill>
              <a:srgbClr val="A0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4" name="Rectangle 770"/>
            <p:cNvSpPr>
              <a:spLocks noChangeArrowheads="1"/>
            </p:cNvSpPr>
            <p:nvPr/>
          </p:nvSpPr>
          <p:spPr bwMode="auto">
            <a:xfrm>
              <a:off x="951" y="2515"/>
              <a:ext cx="5" cy="216"/>
            </a:xfrm>
            <a:prstGeom prst="rect">
              <a:avLst/>
            </a:prstGeom>
            <a:solidFill>
              <a:srgbClr val="9CFA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5" name="Rectangle 771"/>
            <p:cNvSpPr>
              <a:spLocks noChangeArrowheads="1"/>
            </p:cNvSpPr>
            <p:nvPr/>
          </p:nvSpPr>
          <p:spPr bwMode="auto">
            <a:xfrm>
              <a:off x="956" y="2515"/>
              <a:ext cx="6" cy="216"/>
            </a:xfrm>
            <a:prstGeom prst="rect">
              <a:avLst/>
            </a:prstGeom>
            <a:solidFill>
              <a:srgbClr val="98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6" name="Rectangle 772"/>
            <p:cNvSpPr>
              <a:spLocks noChangeArrowheads="1"/>
            </p:cNvSpPr>
            <p:nvPr/>
          </p:nvSpPr>
          <p:spPr bwMode="auto">
            <a:xfrm>
              <a:off x="962" y="2515"/>
              <a:ext cx="5" cy="216"/>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7" name="Rectangle 773"/>
            <p:cNvSpPr>
              <a:spLocks noChangeArrowheads="1"/>
            </p:cNvSpPr>
            <p:nvPr/>
          </p:nvSpPr>
          <p:spPr bwMode="auto">
            <a:xfrm>
              <a:off x="967" y="2515"/>
              <a:ext cx="5" cy="216"/>
            </a:xfrm>
            <a:prstGeom prst="rect">
              <a:avLst/>
            </a:prstGeom>
            <a:solidFill>
              <a:srgbClr val="8F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8" name="Rectangle 774"/>
            <p:cNvSpPr>
              <a:spLocks noChangeArrowheads="1"/>
            </p:cNvSpPr>
            <p:nvPr/>
          </p:nvSpPr>
          <p:spPr bwMode="auto">
            <a:xfrm>
              <a:off x="972" y="2515"/>
              <a:ext cx="6" cy="216"/>
            </a:xfrm>
            <a:prstGeom prst="rect">
              <a:avLst/>
            </a:prstGeom>
            <a:solidFill>
              <a:srgbClr val="8C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89" name="Rectangle 775"/>
            <p:cNvSpPr>
              <a:spLocks noChangeArrowheads="1"/>
            </p:cNvSpPr>
            <p:nvPr/>
          </p:nvSpPr>
          <p:spPr bwMode="auto">
            <a:xfrm>
              <a:off x="978" y="2515"/>
              <a:ext cx="5" cy="216"/>
            </a:xfrm>
            <a:prstGeom prst="rect">
              <a:avLst/>
            </a:prstGeom>
            <a:solidFill>
              <a:srgbClr val="87F1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0" name="Rectangle 776"/>
            <p:cNvSpPr>
              <a:spLocks noChangeArrowheads="1"/>
            </p:cNvSpPr>
            <p:nvPr/>
          </p:nvSpPr>
          <p:spPr bwMode="auto">
            <a:xfrm>
              <a:off x="983" y="2515"/>
              <a:ext cx="6" cy="216"/>
            </a:xfrm>
            <a:prstGeom prst="rect">
              <a:avLst/>
            </a:prstGeom>
            <a:solidFill>
              <a:srgbClr val="83F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1" name="Rectangle 777"/>
            <p:cNvSpPr>
              <a:spLocks noChangeArrowheads="1"/>
            </p:cNvSpPr>
            <p:nvPr/>
          </p:nvSpPr>
          <p:spPr bwMode="auto">
            <a:xfrm>
              <a:off x="989" y="2515"/>
              <a:ext cx="5" cy="216"/>
            </a:xfrm>
            <a:prstGeom prst="rect">
              <a:avLst/>
            </a:prstGeom>
            <a:solidFill>
              <a:srgbClr val="7FEE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2" name="Rectangle 778"/>
            <p:cNvSpPr>
              <a:spLocks noChangeArrowheads="1"/>
            </p:cNvSpPr>
            <p:nvPr/>
          </p:nvSpPr>
          <p:spPr bwMode="auto">
            <a:xfrm>
              <a:off x="994" y="2515"/>
              <a:ext cx="5" cy="216"/>
            </a:xfrm>
            <a:prstGeom prst="rect">
              <a:avLst/>
            </a:prstGeom>
            <a:solidFill>
              <a:srgbClr val="7BEC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3" name="Rectangle 779"/>
            <p:cNvSpPr>
              <a:spLocks noChangeArrowheads="1"/>
            </p:cNvSpPr>
            <p:nvPr/>
          </p:nvSpPr>
          <p:spPr bwMode="auto">
            <a:xfrm>
              <a:off x="999" y="2515"/>
              <a:ext cx="6" cy="216"/>
            </a:xfrm>
            <a:prstGeom prst="rect">
              <a:avLst/>
            </a:prstGeom>
            <a:solidFill>
              <a:srgbClr val="77EB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4" name="Rectangle 780"/>
            <p:cNvSpPr>
              <a:spLocks noChangeArrowheads="1"/>
            </p:cNvSpPr>
            <p:nvPr/>
          </p:nvSpPr>
          <p:spPr bwMode="auto">
            <a:xfrm>
              <a:off x="1005" y="2515"/>
              <a:ext cx="5" cy="216"/>
            </a:xfrm>
            <a:prstGeom prst="rect">
              <a:avLst/>
            </a:prstGeom>
            <a:solidFill>
              <a:srgbClr val="73E9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5" name="Rectangle 781"/>
            <p:cNvSpPr>
              <a:spLocks noChangeArrowheads="1"/>
            </p:cNvSpPr>
            <p:nvPr/>
          </p:nvSpPr>
          <p:spPr bwMode="auto">
            <a:xfrm>
              <a:off x="1010" y="2515"/>
              <a:ext cx="5" cy="216"/>
            </a:xfrm>
            <a:prstGeom prst="rect">
              <a:avLst/>
            </a:prstGeom>
            <a:solidFill>
              <a:srgbClr val="6FE7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6" name="Rectangle 782"/>
            <p:cNvSpPr>
              <a:spLocks noChangeArrowheads="1"/>
            </p:cNvSpPr>
            <p:nvPr/>
          </p:nvSpPr>
          <p:spPr bwMode="auto">
            <a:xfrm>
              <a:off x="1015" y="2515"/>
              <a:ext cx="6" cy="216"/>
            </a:xfrm>
            <a:prstGeom prst="rect">
              <a:avLst/>
            </a:prstGeom>
            <a:solidFill>
              <a:srgbClr val="6AE6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7" name="Rectangle 783"/>
            <p:cNvSpPr>
              <a:spLocks noChangeArrowheads="1"/>
            </p:cNvSpPr>
            <p:nvPr/>
          </p:nvSpPr>
          <p:spPr bwMode="auto">
            <a:xfrm>
              <a:off x="1021" y="2515"/>
              <a:ext cx="5" cy="216"/>
            </a:xfrm>
            <a:prstGeom prst="rect">
              <a:avLst/>
            </a:prstGeom>
            <a:solidFill>
              <a:srgbClr val="66E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8" name="Rectangle 784"/>
            <p:cNvSpPr>
              <a:spLocks noChangeArrowheads="1"/>
            </p:cNvSpPr>
            <p:nvPr/>
          </p:nvSpPr>
          <p:spPr bwMode="auto">
            <a:xfrm>
              <a:off x="1026" y="2515"/>
              <a:ext cx="6" cy="216"/>
            </a:xfrm>
            <a:prstGeom prst="rect">
              <a:avLst/>
            </a:prstGeom>
            <a:solidFill>
              <a:srgbClr val="62E2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99" name="Rectangle 785"/>
            <p:cNvSpPr>
              <a:spLocks noChangeArrowheads="1"/>
            </p:cNvSpPr>
            <p:nvPr/>
          </p:nvSpPr>
          <p:spPr bwMode="auto">
            <a:xfrm>
              <a:off x="1032" y="2515"/>
              <a:ext cx="5" cy="216"/>
            </a:xfrm>
            <a:prstGeom prst="rect">
              <a:avLst/>
            </a:prstGeom>
            <a:solidFill>
              <a:srgbClr val="5E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0" name="Rectangle 786"/>
            <p:cNvSpPr>
              <a:spLocks noChangeArrowheads="1"/>
            </p:cNvSpPr>
            <p:nvPr/>
          </p:nvSpPr>
          <p:spPr bwMode="auto">
            <a:xfrm>
              <a:off x="1037" y="2515"/>
              <a:ext cx="5" cy="216"/>
            </a:xfrm>
            <a:prstGeom prst="rect">
              <a:avLst/>
            </a:prstGeom>
            <a:solidFill>
              <a:srgbClr val="5A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1" name="Rectangle 787"/>
            <p:cNvSpPr>
              <a:spLocks noChangeArrowheads="1"/>
            </p:cNvSpPr>
            <p:nvPr/>
          </p:nvSpPr>
          <p:spPr bwMode="auto">
            <a:xfrm>
              <a:off x="1042" y="2515"/>
              <a:ext cx="6" cy="216"/>
            </a:xfrm>
            <a:prstGeom prst="rect">
              <a:avLst/>
            </a:prstGeom>
            <a:solidFill>
              <a:srgbClr val="56DD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2" name="Rectangle 788"/>
            <p:cNvSpPr>
              <a:spLocks noChangeArrowheads="1"/>
            </p:cNvSpPr>
            <p:nvPr/>
          </p:nvSpPr>
          <p:spPr bwMode="auto">
            <a:xfrm>
              <a:off x="1048" y="2515"/>
              <a:ext cx="5" cy="216"/>
            </a:xfrm>
            <a:prstGeom prst="rect">
              <a:avLst/>
            </a:prstGeom>
            <a:solidFill>
              <a:srgbClr val="52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3" name="Rectangle 789"/>
            <p:cNvSpPr>
              <a:spLocks noChangeArrowheads="1"/>
            </p:cNvSpPr>
            <p:nvPr/>
          </p:nvSpPr>
          <p:spPr bwMode="auto">
            <a:xfrm>
              <a:off x="1053" y="2515"/>
              <a:ext cx="5" cy="216"/>
            </a:xfrm>
            <a:prstGeom prst="rect">
              <a:avLst/>
            </a:prstGeom>
            <a:solidFill>
              <a:srgbClr val="4EDA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4" name="Rectangle 790"/>
            <p:cNvSpPr>
              <a:spLocks noChangeArrowheads="1"/>
            </p:cNvSpPr>
            <p:nvPr/>
          </p:nvSpPr>
          <p:spPr bwMode="auto">
            <a:xfrm>
              <a:off x="1058" y="2515"/>
              <a:ext cx="6" cy="216"/>
            </a:xfrm>
            <a:prstGeom prst="rect">
              <a:avLst/>
            </a:prstGeom>
            <a:solidFill>
              <a:srgbClr val="4A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5" name="Rectangle 791"/>
            <p:cNvSpPr>
              <a:spLocks noChangeArrowheads="1"/>
            </p:cNvSpPr>
            <p:nvPr/>
          </p:nvSpPr>
          <p:spPr bwMode="auto">
            <a:xfrm>
              <a:off x="1064" y="2515"/>
              <a:ext cx="5" cy="216"/>
            </a:xfrm>
            <a:prstGeom prst="rect">
              <a:avLst/>
            </a:prstGeom>
            <a:solidFill>
              <a:srgbClr val="46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6" name="Rectangle 792"/>
            <p:cNvSpPr>
              <a:spLocks noChangeArrowheads="1"/>
            </p:cNvSpPr>
            <p:nvPr/>
          </p:nvSpPr>
          <p:spPr bwMode="auto">
            <a:xfrm>
              <a:off x="1069" y="2515"/>
              <a:ext cx="6" cy="216"/>
            </a:xfrm>
            <a:prstGeom prst="rect">
              <a:avLst/>
            </a:prstGeom>
            <a:solidFill>
              <a:srgbClr val="41D4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7" name="Rectangle 793"/>
            <p:cNvSpPr>
              <a:spLocks noChangeArrowheads="1"/>
            </p:cNvSpPr>
            <p:nvPr/>
          </p:nvSpPr>
          <p:spPr bwMode="auto">
            <a:xfrm>
              <a:off x="1075" y="2515"/>
              <a:ext cx="5" cy="216"/>
            </a:xfrm>
            <a:prstGeom prst="rect">
              <a:avLst/>
            </a:prstGeom>
            <a:solidFill>
              <a:srgbClr val="3DD2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8" name="Rectangle 794"/>
            <p:cNvSpPr>
              <a:spLocks noChangeArrowheads="1"/>
            </p:cNvSpPr>
            <p:nvPr/>
          </p:nvSpPr>
          <p:spPr bwMode="auto">
            <a:xfrm>
              <a:off x="1080" y="2515"/>
              <a:ext cx="5" cy="216"/>
            </a:xfrm>
            <a:prstGeom prst="rect">
              <a:avLst/>
            </a:prstGeom>
            <a:solidFill>
              <a:srgbClr val="39D1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09" name="Rectangle 795"/>
            <p:cNvSpPr>
              <a:spLocks noChangeArrowheads="1"/>
            </p:cNvSpPr>
            <p:nvPr/>
          </p:nvSpPr>
          <p:spPr bwMode="auto">
            <a:xfrm>
              <a:off x="1085" y="2515"/>
              <a:ext cx="6" cy="216"/>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0" name="Rectangle 796"/>
            <p:cNvSpPr>
              <a:spLocks noChangeArrowheads="1"/>
            </p:cNvSpPr>
            <p:nvPr/>
          </p:nvSpPr>
          <p:spPr bwMode="auto">
            <a:xfrm>
              <a:off x="1091" y="2515"/>
              <a:ext cx="5" cy="216"/>
            </a:xfrm>
            <a:prstGeom prst="rect">
              <a:avLst/>
            </a:prstGeom>
            <a:solidFill>
              <a:srgbClr val="31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1" name="Rectangle 797"/>
            <p:cNvSpPr>
              <a:spLocks noChangeArrowheads="1"/>
            </p:cNvSpPr>
            <p:nvPr/>
          </p:nvSpPr>
          <p:spPr bwMode="auto">
            <a:xfrm>
              <a:off x="1096" y="2515"/>
              <a:ext cx="5" cy="216"/>
            </a:xfrm>
            <a:prstGeom prst="rect">
              <a:avLst/>
            </a:prstGeom>
            <a:solidFill>
              <a:srgbClr val="2D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2" name="Rectangle 798"/>
            <p:cNvSpPr>
              <a:spLocks noChangeArrowheads="1"/>
            </p:cNvSpPr>
            <p:nvPr/>
          </p:nvSpPr>
          <p:spPr bwMode="auto">
            <a:xfrm>
              <a:off x="1101" y="2515"/>
              <a:ext cx="6" cy="216"/>
            </a:xfrm>
            <a:prstGeom prst="rect">
              <a:avLst/>
            </a:prstGeom>
            <a:solidFill>
              <a:srgbClr val="29C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3" name="Rectangle 799"/>
            <p:cNvSpPr>
              <a:spLocks noChangeArrowheads="1"/>
            </p:cNvSpPr>
            <p:nvPr/>
          </p:nvSpPr>
          <p:spPr bwMode="auto">
            <a:xfrm>
              <a:off x="1107" y="2515"/>
              <a:ext cx="5" cy="216"/>
            </a:xfrm>
            <a:prstGeom prst="rect">
              <a:avLst/>
            </a:prstGeom>
            <a:solidFill>
              <a:srgbClr val="25C8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4" name="Rectangle 800"/>
            <p:cNvSpPr>
              <a:spLocks noChangeArrowheads="1"/>
            </p:cNvSpPr>
            <p:nvPr/>
          </p:nvSpPr>
          <p:spPr bwMode="auto">
            <a:xfrm>
              <a:off x="1112" y="2515"/>
              <a:ext cx="6" cy="216"/>
            </a:xfrm>
            <a:prstGeom prst="rect">
              <a:avLst/>
            </a:prstGeom>
            <a:solidFill>
              <a:srgbClr val="21C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5" name="Rectangle 801"/>
            <p:cNvSpPr>
              <a:spLocks noChangeArrowheads="1"/>
            </p:cNvSpPr>
            <p:nvPr/>
          </p:nvSpPr>
          <p:spPr bwMode="auto">
            <a:xfrm>
              <a:off x="1118" y="2515"/>
              <a:ext cx="5" cy="216"/>
            </a:xfrm>
            <a:prstGeom prst="rect">
              <a:avLst/>
            </a:prstGeom>
            <a:solidFill>
              <a:srgbClr val="1DC5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6" name="Rectangle 802"/>
            <p:cNvSpPr>
              <a:spLocks noChangeArrowheads="1"/>
            </p:cNvSpPr>
            <p:nvPr/>
          </p:nvSpPr>
          <p:spPr bwMode="auto">
            <a:xfrm>
              <a:off x="1123" y="2515"/>
              <a:ext cx="5" cy="216"/>
            </a:xfrm>
            <a:prstGeom prst="rect">
              <a:avLst/>
            </a:prstGeom>
            <a:solidFill>
              <a:srgbClr val="18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7" name="Rectangle 803"/>
            <p:cNvSpPr>
              <a:spLocks noChangeArrowheads="1"/>
            </p:cNvSpPr>
            <p:nvPr/>
          </p:nvSpPr>
          <p:spPr bwMode="auto">
            <a:xfrm>
              <a:off x="1128" y="2515"/>
              <a:ext cx="6" cy="216"/>
            </a:xfrm>
            <a:prstGeom prst="rect">
              <a:avLst/>
            </a:prstGeom>
            <a:solidFill>
              <a:srgbClr val="14C2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8" name="Rectangle 804"/>
            <p:cNvSpPr>
              <a:spLocks noChangeArrowheads="1"/>
            </p:cNvSpPr>
            <p:nvPr/>
          </p:nvSpPr>
          <p:spPr bwMode="auto">
            <a:xfrm>
              <a:off x="1134" y="2515"/>
              <a:ext cx="5" cy="216"/>
            </a:xfrm>
            <a:prstGeom prst="rect">
              <a:avLst/>
            </a:prstGeom>
            <a:solidFill>
              <a:srgbClr val="10C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19" name="Rectangle 805"/>
            <p:cNvSpPr>
              <a:spLocks noChangeArrowheads="1"/>
            </p:cNvSpPr>
            <p:nvPr/>
          </p:nvSpPr>
          <p:spPr bwMode="auto">
            <a:xfrm>
              <a:off x="1139" y="2515"/>
              <a:ext cx="5" cy="216"/>
            </a:xfrm>
            <a:prstGeom prst="rect">
              <a:avLst/>
            </a:prstGeom>
            <a:solidFill>
              <a:srgbClr val="0CBE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0" name="Rectangle 806"/>
            <p:cNvSpPr>
              <a:spLocks noChangeArrowheads="1"/>
            </p:cNvSpPr>
            <p:nvPr/>
          </p:nvSpPr>
          <p:spPr bwMode="auto">
            <a:xfrm>
              <a:off x="1144" y="2515"/>
              <a:ext cx="6" cy="216"/>
            </a:xfrm>
            <a:prstGeom prst="rect">
              <a:avLst/>
            </a:prstGeom>
            <a:solidFill>
              <a:srgbClr val="08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1" name="Rectangle 807"/>
            <p:cNvSpPr>
              <a:spLocks noChangeArrowheads="1"/>
            </p:cNvSpPr>
            <p:nvPr/>
          </p:nvSpPr>
          <p:spPr bwMode="auto">
            <a:xfrm>
              <a:off x="1150" y="2515"/>
              <a:ext cx="5" cy="216"/>
            </a:xfrm>
            <a:prstGeom prst="rect">
              <a:avLst/>
            </a:prstGeom>
            <a:solidFill>
              <a:srgbClr val="04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2" name="Oval 808"/>
            <p:cNvSpPr>
              <a:spLocks noChangeArrowheads="1"/>
            </p:cNvSpPr>
            <p:nvPr/>
          </p:nvSpPr>
          <p:spPr bwMode="auto">
            <a:xfrm>
              <a:off x="940" y="2495"/>
              <a:ext cx="209" cy="56"/>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3" name="Rectangle 809"/>
            <p:cNvSpPr>
              <a:spLocks noChangeArrowheads="1"/>
            </p:cNvSpPr>
            <p:nvPr/>
          </p:nvSpPr>
          <p:spPr bwMode="auto">
            <a:xfrm>
              <a:off x="999" y="2547"/>
              <a:ext cx="8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Role</a:t>
              </a:r>
            </a:p>
          </p:txBody>
        </p:sp>
        <p:sp>
          <p:nvSpPr>
            <p:cNvPr id="22424" name="Rectangle 810"/>
            <p:cNvSpPr>
              <a:spLocks noChangeArrowheads="1"/>
            </p:cNvSpPr>
            <p:nvPr/>
          </p:nvSpPr>
          <p:spPr bwMode="auto">
            <a:xfrm>
              <a:off x="967" y="2596"/>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Provider</a:t>
              </a:r>
            </a:p>
          </p:txBody>
        </p:sp>
        <p:sp>
          <p:nvSpPr>
            <p:cNvPr id="22425" name="Rectangle 811"/>
            <p:cNvSpPr>
              <a:spLocks noChangeArrowheads="1"/>
            </p:cNvSpPr>
            <p:nvPr/>
          </p:nvSpPr>
          <p:spPr bwMode="auto">
            <a:xfrm>
              <a:off x="1015" y="2650"/>
              <a:ext cx="5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2426" name="Rectangle 812"/>
            <p:cNvSpPr>
              <a:spLocks noChangeArrowheads="1"/>
            </p:cNvSpPr>
            <p:nvPr/>
          </p:nvSpPr>
          <p:spPr bwMode="auto">
            <a:xfrm>
              <a:off x="516" y="3437"/>
              <a:ext cx="5" cy="216"/>
            </a:xfrm>
            <a:prstGeom prst="rect">
              <a:avLst/>
            </a:prstGeom>
            <a:solidFill>
              <a:srgbClr val="01B9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7" name="Rectangle 813"/>
            <p:cNvSpPr>
              <a:spLocks noChangeArrowheads="1"/>
            </p:cNvSpPr>
            <p:nvPr/>
          </p:nvSpPr>
          <p:spPr bwMode="auto">
            <a:xfrm>
              <a:off x="521" y="3437"/>
              <a:ext cx="6" cy="216"/>
            </a:xfrm>
            <a:prstGeom prst="rect">
              <a:avLst/>
            </a:prstGeom>
            <a:solidFill>
              <a:srgbClr val="A5FE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8" name="Rectangle 814"/>
            <p:cNvSpPr>
              <a:spLocks noChangeArrowheads="1"/>
            </p:cNvSpPr>
            <p:nvPr/>
          </p:nvSpPr>
          <p:spPr bwMode="auto">
            <a:xfrm>
              <a:off x="527" y="3437"/>
              <a:ext cx="5" cy="216"/>
            </a:xfrm>
            <a:prstGeom prst="rect">
              <a:avLst/>
            </a:prstGeom>
            <a:solidFill>
              <a:srgbClr val="A1FC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29" name="Rectangle 815"/>
            <p:cNvSpPr>
              <a:spLocks noChangeArrowheads="1"/>
            </p:cNvSpPr>
            <p:nvPr/>
          </p:nvSpPr>
          <p:spPr bwMode="auto">
            <a:xfrm>
              <a:off x="532" y="3437"/>
              <a:ext cx="5" cy="216"/>
            </a:xfrm>
            <a:prstGeom prst="rect">
              <a:avLst/>
            </a:prstGeom>
            <a:solidFill>
              <a:srgbClr val="9DFB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0" name="Rectangle 816"/>
            <p:cNvSpPr>
              <a:spLocks noChangeArrowheads="1"/>
            </p:cNvSpPr>
            <p:nvPr/>
          </p:nvSpPr>
          <p:spPr bwMode="auto">
            <a:xfrm>
              <a:off x="537" y="3437"/>
              <a:ext cx="6" cy="216"/>
            </a:xfrm>
            <a:prstGeom prst="rect">
              <a:avLst/>
            </a:prstGeom>
            <a:solidFill>
              <a:srgbClr val="99F9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1" name="Rectangle 817"/>
            <p:cNvSpPr>
              <a:spLocks noChangeArrowheads="1"/>
            </p:cNvSpPr>
            <p:nvPr/>
          </p:nvSpPr>
          <p:spPr bwMode="auto">
            <a:xfrm>
              <a:off x="543" y="3437"/>
              <a:ext cx="5" cy="216"/>
            </a:xfrm>
            <a:prstGeom prst="rect">
              <a:avLst/>
            </a:prstGeom>
            <a:solidFill>
              <a:srgbClr val="94F7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2" name="Rectangle 818"/>
            <p:cNvSpPr>
              <a:spLocks noChangeArrowheads="1"/>
            </p:cNvSpPr>
            <p:nvPr/>
          </p:nvSpPr>
          <p:spPr bwMode="auto">
            <a:xfrm>
              <a:off x="548" y="3437"/>
              <a:ext cx="5" cy="216"/>
            </a:xfrm>
            <a:prstGeom prst="rect">
              <a:avLst/>
            </a:prstGeom>
            <a:solidFill>
              <a:srgbClr val="90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3" name="Rectangle 819"/>
            <p:cNvSpPr>
              <a:spLocks noChangeArrowheads="1"/>
            </p:cNvSpPr>
            <p:nvPr/>
          </p:nvSpPr>
          <p:spPr bwMode="auto">
            <a:xfrm>
              <a:off x="553" y="3437"/>
              <a:ext cx="6" cy="216"/>
            </a:xfrm>
            <a:prstGeom prst="rect">
              <a:avLst/>
            </a:prstGeom>
            <a:solidFill>
              <a:srgbClr val="8C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4" name="Rectangle 820"/>
            <p:cNvSpPr>
              <a:spLocks noChangeArrowheads="1"/>
            </p:cNvSpPr>
            <p:nvPr/>
          </p:nvSpPr>
          <p:spPr bwMode="auto">
            <a:xfrm>
              <a:off x="559" y="3437"/>
              <a:ext cx="5" cy="216"/>
            </a:xfrm>
            <a:prstGeom prst="rect">
              <a:avLst/>
            </a:prstGeom>
            <a:solidFill>
              <a:srgbClr val="89F2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5" name="Rectangle 821"/>
            <p:cNvSpPr>
              <a:spLocks noChangeArrowheads="1"/>
            </p:cNvSpPr>
            <p:nvPr/>
          </p:nvSpPr>
          <p:spPr bwMode="auto">
            <a:xfrm>
              <a:off x="564" y="3437"/>
              <a:ext cx="6" cy="216"/>
            </a:xfrm>
            <a:prstGeom prst="rect">
              <a:avLst/>
            </a:prstGeom>
            <a:solidFill>
              <a:srgbClr val="84F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6" name="Rectangle 822"/>
            <p:cNvSpPr>
              <a:spLocks noChangeArrowheads="1"/>
            </p:cNvSpPr>
            <p:nvPr/>
          </p:nvSpPr>
          <p:spPr bwMode="auto">
            <a:xfrm>
              <a:off x="570" y="3437"/>
              <a:ext cx="5" cy="216"/>
            </a:xfrm>
            <a:prstGeom prst="rect">
              <a:avLst/>
            </a:prstGeom>
            <a:solidFill>
              <a:srgbClr val="80EF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7" name="Rectangle 823"/>
            <p:cNvSpPr>
              <a:spLocks noChangeArrowheads="1"/>
            </p:cNvSpPr>
            <p:nvPr/>
          </p:nvSpPr>
          <p:spPr bwMode="auto">
            <a:xfrm>
              <a:off x="575" y="3437"/>
              <a:ext cx="5" cy="216"/>
            </a:xfrm>
            <a:prstGeom prst="rect">
              <a:avLst/>
            </a:prstGeom>
            <a:solidFill>
              <a:srgbClr val="7CED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8" name="Rectangle 824"/>
            <p:cNvSpPr>
              <a:spLocks noChangeArrowheads="1"/>
            </p:cNvSpPr>
            <p:nvPr/>
          </p:nvSpPr>
          <p:spPr bwMode="auto">
            <a:xfrm>
              <a:off x="580" y="3437"/>
              <a:ext cx="6" cy="216"/>
            </a:xfrm>
            <a:prstGeom prst="rect">
              <a:avLst/>
            </a:prstGeom>
            <a:solidFill>
              <a:srgbClr val="78EB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39" name="Rectangle 825"/>
            <p:cNvSpPr>
              <a:spLocks noChangeArrowheads="1"/>
            </p:cNvSpPr>
            <p:nvPr/>
          </p:nvSpPr>
          <p:spPr bwMode="auto">
            <a:xfrm>
              <a:off x="586" y="3437"/>
              <a:ext cx="5" cy="216"/>
            </a:xfrm>
            <a:prstGeom prst="rect">
              <a:avLst/>
            </a:prstGeom>
            <a:solidFill>
              <a:srgbClr val="74E9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0" name="Rectangle 826"/>
            <p:cNvSpPr>
              <a:spLocks noChangeArrowheads="1"/>
            </p:cNvSpPr>
            <p:nvPr/>
          </p:nvSpPr>
          <p:spPr bwMode="auto">
            <a:xfrm>
              <a:off x="591" y="3437"/>
              <a:ext cx="5" cy="216"/>
            </a:xfrm>
            <a:prstGeom prst="rect">
              <a:avLst/>
            </a:prstGeom>
            <a:solidFill>
              <a:srgbClr val="70E7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1" name="Rectangle 827"/>
            <p:cNvSpPr>
              <a:spLocks noChangeArrowheads="1"/>
            </p:cNvSpPr>
            <p:nvPr/>
          </p:nvSpPr>
          <p:spPr bwMode="auto">
            <a:xfrm>
              <a:off x="596" y="3437"/>
              <a:ext cx="6" cy="216"/>
            </a:xfrm>
            <a:prstGeom prst="rect">
              <a:avLst/>
            </a:prstGeom>
            <a:solidFill>
              <a:srgbClr val="6BE6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2" name="Rectangle 828"/>
            <p:cNvSpPr>
              <a:spLocks noChangeArrowheads="1"/>
            </p:cNvSpPr>
            <p:nvPr/>
          </p:nvSpPr>
          <p:spPr bwMode="auto">
            <a:xfrm>
              <a:off x="602" y="3437"/>
              <a:ext cx="5" cy="216"/>
            </a:xfrm>
            <a:prstGeom prst="rect">
              <a:avLst/>
            </a:prstGeom>
            <a:solidFill>
              <a:srgbClr val="67E4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3" name="Rectangle 829"/>
            <p:cNvSpPr>
              <a:spLocks noChangeArrowheads="1"/>
            </p:cNvSpPr>
            <p:nvPr/>
          </p:nvSpPr>
          <p:spPr bwMode="auto">
            <a:xfrm>
              <a:off x="607" y="3437"/>
              <a:ext cx="5" cy="216"/>
            </a:xfrm>
            <a:prstGeom prst="rect">
              <a:avLst/>
            </a:prstGeom>
            <a:solidFill>
              <a:srgbClr val="63E2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4" name="Rectangle 830"/>
            <p:cNvSpPr>
              <a:spLocks noChangeArrowheads="1"/>
            </p:cNvSpPr>
            <p:nvPr/>
          </p:nvSpPr>
          <p:spPr bwMode="auto">
            <a:xfrm>
              <a:off x="612" y="3437"/>
              <a:ext cx="6" cy="216"/>
            </a:xfrm>
            <a:prstGeom prst="rect">
              <a:avLst/>
            </a:prstGeom>
            <a:solidFill>
              <a:srgbClr val="5F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5" name="Rectangle 831"/>
            <p:cNvSpPr>
              <a:spLocks noChangeArrowheads="1"/>
            </p:cNvSpPr>
            <p:nvPr/>
          </p:nvSpPr>
          <p:spPr bwMode="auto">
            <a:xfrm>
              <a:off x="618" y="3437"/>
              <a:ext cx="5" cy="216"/>
            </a:xfrm>
            <a:prstGeom prst="rect">
              <a:avLst/>
            </a:prstGeom>
            <a:solidFill>
              <a:srgbClr val="5BD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6" name="Rectangle 832"/>
            <p:cNvSpPr>
              <a:spLocks noChangeArrowheads="1"/>
            </p:cNvSpPr>
            <p:nvPr/>
          </p:nvSpPr>
          <p:spPr bwMode="auto">
            <a:xfrm>
              <a:off x="623" y="3437"/>
              <a:ext cx="6" cy="216"/>
            </a:xfrm>
            <a:prstGeom prst="rect">
              <a:avLst/>
            </a:prstGeom>
            <a:solidFill>
              <a:srgbClr val="57DD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7" name="Rectangle 833"/>
            <p:cNvSpPr>
              <a:spLocks noChangeArrowheads="1"/>
            </p:cNvSpPr>
            <p:nvPr/>
          </p:nvSpPr>
          <p:spPr bwMode="auto">
            <a:xfrm>
              <a:off x="629" y="3437"/>
              <a:ext cx="5" cy="216"/>
            </a:xfrm>
            <a:prstGeom prst="rect">
              <a:avLst/>
            </a:prstGeom>
            <a:solidFill>
              <a:srgbClr val="53DB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8" name="Rectangle 834"/>
            <p:cNvSpPr>
              <a:spLocks noChangeArrowheads="1"/>
            </p:cNvSpPr>
            <p:nvPr/>
          </p:nvSpPr>
          <p:spPr bwMode="auto">
            <a:xfrm>
              <a:off x="634" y="3437"/>
              <a:ext cx="5" cy="216"/>
            </a:xfrm>
            <a:prstGeom prst="rect">
              <a:avLst/>
            </a:prstGeom>
            <a:solidFill>
              <a:srgbClr val="4FDA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49" name="Rectangle 835"/>
            <p:cNvSpPr>
              <a:spLocks noChangeArrowheads="1"/>
            </p:cNvSpPr>
            <p:nvPr/>
          </p:nvSpPr>
          <p:spPr bwMode="auto">
            <a:xfrm>
              <a:off x="639" y="3437"/>
              <a:ext cx="6" cy="216"/>
            </a:xfrm>
            <a:prstGeom prst="rect">
              <a:avLst/>
            </a:prstGeom>
            <a:solidFill>
              <a:srgbClr val="4BD8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0" name="Rectangle 836"/>
            <p:cNvSpPr>
              <a:spLocks noChangeArrowheads="1"/>
            </p:cNvSpPr>
            <p:nvPr/>
          </p:nvSpPr>
          <p:spPr bwMode="auto">
            <a:xfrm>
              <a:off x="645" y="3437"/>
              <a:ext cx="5" cy="216"/>
            </a:xfrm>
            <a:prstGeom prst="rect">
              <a:avLst/>
            </a:prstGeom>
            <a:solidFill>
              <a:srgbClr val="47D6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1" name="Rectangle 837"/>
            <p:cNvSpPr>
              <a:spLocks noChangeArrowheads="1"/>
            </p:cNvSpPr>
            <p:nvPr/>
          </p:nvSpPr>
          <p:spPr bwMode="auto">
            <a:xfrm>
              <a:off x="650" y="3437"/>
              <a:ext cx="5" cy="216"/>
            </a:xfrm>
            <a:prstGeom prst="rect">
              <a:avLst/>
            </a:prstGeom>
            <a:solidFill>
              <a:srgbClr val="42D5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2" name="Rectangle 838"/>
            <p:cNvSpPr>
              <a:spLocks noChangeArrowheads="1"/>
            </p:cNvSpPr>
            <p:nvPr/>
          </p:nvSpPr>
          <p:spPr bwMode="auto">
            <a:xfrm>
              <a:off x="655" y="3437"/>
              <a:ext cx="6" cy="216"/>
            </a:xfrm>
            <a:prstGeom prst="rect">
              <a:avLst/>
            </a:prstGeom>
            <a:solidFill>
              <a:srgbClr val="3ED3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3" name="Rectangle 839"/>
            <p:cNvSpPr>
              <a:spLocks noChangeArrowheads="1"/>
            </p:cNvSpPr>
            <p:nvPr/>
          </p:nvSpPr>
          <p:spPr bwMode="auto">
            <a:xfrm>
              <a:off x="661" y="3437"/>
              <a:ext cx="5" cy="216"/>
            </a:xfrm>
            <a:prstGeom prst="rect">
              <a:avLst/>
            </a:prstGeom>
            <a:solidFill>
              <a:srgbClr val="3AD1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4" name="Rectangle 840"/>
            <p:cNvSpPr>
              <a:spLocks noChangeArrowheads="1"/>
            </p:cNvSpPr>
            <p:nvPr/>
          </p:nvSpPr>
          <p:spPr bwMode="auto">
            <a:xfrm>
              <a:off x="666" y="3437"/>
              <a:ext cx="6" cy="216"/>
            </a:xfrm>
            <a:prstGeom prst="rect">
              <a:avLst/>
            </a:prstGeom>
            <a:solidFill>
              <a:srgbClr val="36D0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5" name="Rectangle 841"/>
            <p:cNvSpPr>
              <a:spLocks noChangeArrowheads="1"/>
            </p:cNvSpPr>
            <p:nvPr/>
          </p:nvSpPr>
          <p:spPr bwMode="auto">
            <a:xfrm>
              <a:off x="672" y="3437"/>
              <a:ext cx="5" cy="216"/>
            </a:xfrm>
            <a:prstGeom prst="rect">
              <a:avLst/>
            </a:prstGeom>
            <a:solidFill>
              <a:srgbClr val="32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6" name="Rectangle 842"/>
            <p:cNvSpPr>
              <a:spLocks noChangeArrowheads="1"/>
            </p:cNvSpPr>
            <p:nvPr/>
          </p:nvSpPr>
          <p:spPr bwMode="auto">
            <a:xfrm>
              <a:off x="677" y="3437"/>
              <a:ext cx="5" cy="216"/>
            </a:xfrm>
            <a:prstGeom prst="rect">
              <a:avLst/>
            </a:prstGeom>
            <a:solidFill>
              <a:srgbClr val="2E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7" name="Rectangle 843"/>
            <p:cNvSpPr>
              <a:spLocks noChangeArrowheads="1"/>
            </p:cNvSpPr>
            <p:nvPr/>
          </p:nvSpPr>
          <p:spPr bwMode="auto">
            <a:xfrm>
              <a:off x="682" y="3437"/>
              <a:ext cx="6" cy="216"/>
            </a:xfrm>
            <a:prstGeom prst="rect">
              <a:avLst/>
            </a:prstGeom>
            <a:solidFill>
              <a:srgbClr val="2ACB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8" name="Rectangle 844"/>
            <p:cNvSpPr>
              <a:spLocks noChangeArrowheads="1"/>
            </p:cNvSpPr>
            <p:nvPr/>
          </p:nvSpPr>
          <p:spPr bwMode="auto">
            <a:xfrm>
              <a:off x="688" y="3437"/>
              <a:ext cx="5" cy="216"/>
            </a:xfrm>
            <a:prstGeom prst="rect">
              <a:avLst/>
            </a:prstGeom>
            <a:solidFill>
              <a:srgbClr val="26C9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59" name="Rectangle 845"/>
            <p:cNvSpPr>
              <a:spLocks noChangeArrowheads="1"/>
            </p:cNvSpPr>
            <p:nvPr/>
          </p:nvSpPr>
          <p:spPr bwMode="auto">
            <a:xfrm>
              <a:off x="693" y="3437"/>
              <a:ext cx="5" cy="216"/>
            </a:xfrm>
            <a:prstGeom prst="rect">
              <a:avLst/>
            </a:prstGeom>
            <a:solidFill>
              <a:srgbClr val="22C7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0" name="Rectangle 846"/>
            <p:cNvSpPr>
              <a:spLocks noChangeArrowheads="1"/>
            </p:cNvSpPr>
            <p:nvPr/>
          </p:nvSpPr>
          <p:spPr bwMode="auto">
            <a:xfrm>
              <a:off x="698" y="3437"/>
              <a:ext cx="6" cy="216"/>
            </a:xfrm>
            <a:prstGeom prst="rect">
              <a:avLst/>
            </a:prstGeom>
            <a:solidFill>
              <a:srgbClr val="1EC5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1" name="Rectangle 847"/>
            <p:cNvSpPr>
              <a:spLocks noChangeArrowheads="1"/>
            </p:cNvSpPr>
            <p:nvPr/>
          </p:nvSpPr>
          <p:spPr bwMode="auto">
            <a:xfrm>
              <a:off x="704" y="3437"/>
              <a:ext cx="5" cy="216"/>
            </a:xfrm>
            <a:prstGeom prst="rect">
              <a:avLst/>
            </a:prstGeom>
            <a:solidFill>
              <a:srgbClr val="19C4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2" name="Rectangle 848"/>
            <p:cNvSpPr>
              <a:spLocks noChangeArrowheads="1"/>
            </p:cNvSpPr>
            <p:nvPr/>
          </p:nvSpPr>
          <p:spPr bwMode="auto">
            <a:xfrm>
              <a:off x="709" y="3437"/>
              <a:ext cx="6" cy="216"/>
            </a:xfrm>
            <a:prstGeom prst="rect">
              <a:avLst/>
            </a:prstGeom>
            <a:solidFill>
              <a:srgbClr val="15C2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3" name="Rectangle 849"/>
            <p:cNvSpPr>
              <a:spLocks noChangeArrowheads="1"/>
            </p:cNvSpPr>
            <p:nvPr/>
          </p:nvSpPr>
          <p:spPr bwMode="auto">
            <a:xfrm>
              <a:off x="715" y="3437"/>
              <a:ext cx="5" cy="216"/>
            </a:xfrm>
            <a:prstGeom prst="rect">
              <a:avLst/>
            </a:prstGeom>
            <a:solidFill>
              <a:srgbClr val="11C0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4" name="Rectangle 850"/>
            <p:cNvSpPr>
              <a:spLocks noChangeArrowheads="1"/>
            </p:cNvSpPr>
            <p:nvPr/>
          </p:nvSpPr>
          <p:spPr bwMode="auto">
            <a:xfrm>
              <a:off x="720" y="3437"/>
              <a:ext cx="5" cy="216"/>
            </a:xfrm>
            <a:prstGeom prst="rect">
              <a:avLst/>
            </a:prstGeom>
            <a:solidFill>
              <a:srgbClr val="0DBE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5" name="Rectangle 851"/>
            <p:cNvSpPr>
              <a:spLocks noChangeArrowheads="1"/>
            </p:cNvSpPr>
            <p:nvPr/>
          </p:nvSpPr>
          <p:spPr bwMode="auto">
            <a:xfrm>
              <a:off x="725" y="3437"/>
              <a:ext cx="6" cy="216"/>
            </a:xfrm>
            <a:prstGeom prst="rect">
              <a:avLst/>
            </a:prstGeom>
            <a:solidFill>
              <a:srgbClr val="09BC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6" name="Rectangle 852"/>
            <p:cNvSpPr>
              <a:spLocks noChangeArrowheads="1"/>
            </p:cNvSpPr>
            <p:nvPr/>
          </p:nvSpPr>
          <p:spPr bwMode="auto">
            <a:xfrm>
              <a:off x="731" y="3437"/>
              <a:ext cx="5" cy="216"/>
            </a:xfrm>
            <a:prstGeom prst="rect">
              <a:avLst/>
            </a:prstGeom>
            <a:solidFill>
              <a:srgbClr val="05BB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7" name="Oval 853"/>
            <p:cNvSpPr>
              <a:spLocks noChangeArrowheads="1"/>
            </p:cNvSpPr>
            <p:nvPr/>
          </p:nvSpPr>
          <p:spPr bwMode="auto">
            <a:xfrm>
              <a:off x="522" y="3416"/>
              <a:ext cx="210" cy="57"/>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68" name="Rectangle 854"/>
            <p:cNvSpPr>
              <a:spLocks noChangeArrowheads="1"/>
            </p:cNvSpPr>
            <p:nvPr/>
          </p:nvSpPr>
          <p:spPr bwMode="auto">
            <a:xfrm>
              <a:off x="570" y="3518"/>
              <a:ext cx="10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RIZIV</a:t>
              </a:r>
            </a:p>
          </p:txBody>
        </p:sp>
        <p:sp>
          <p:nvSpPr>
            <p:cNvPr id="22469" name="Rectangle 855"/>
            <p:cNvSpPr>
              <a:spLocks noChangeArrowheads="1"/>
            </p:cNvSpPr>
            <p:nvPr/>
          </p:nvSpPr>
          <p:spPr bwMode="auto">
            <a:xfrm>
              <a:off x="885" y="3127"/>
              <a:ext cx="276" cy="19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70" name="Rectangle 856"/>
            <p:cNvSpPr>
              <a:spLocks noChangeArrowheads="1"/>
            </p:cNvSpPr>
            <p:nvPr/>
          </p:nvSpPr>
          <p:spPr bwMode="auto">
            <a:xfrm>
              <a:off x="844" y="3086"/>
              <a:ext cx="277" cy="19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71" name="Rectangle 857"/>
            <p:cNvSpPr>
              <a:spLocks noChangeArrowheads="1"/>
            </p:cNvSpPr>
            <p:nvPr/>
          </p:nvSpPr>
          <p:spPr bwMode="auto">
            <a:xfrm>
              <a:off x="935" y="3097"/>
              <a:ext cx="9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2472" name="Rectangle 858"/>
            <p:cNvSpPr>
              <a:spLocks noChangeArrowheads="1"/>
            </p:cNvSpPr>
            <p:nvPr/>
          </p:nvSpPr>
          <p:spPr bwMode="auto">
            <a:xfrm>
              <a:off x="903" y="3167"/>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sp>
          <p:nvSpPr>
            <p:cNvPr id="22473" name="Rectangle 859"/>
            <p:cNvSpPr>
              <a:spLocks noChangeArrowheads="1"/>
            </p:cNvSpPr>
            <p:nvPr/>
          </p:nvSpPr>
          <p:spPr bwMode="auto">
            <a:xfrm>
              <a:off x="903" y="3221"/>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2474" name="Freeform 860"/>
            <p:cNvSpPr>
              <a:spLocks/>
            </p:cNvSpPr>
            <p:nvPr/>
          </p:nvSpPr>
          <p:spPr bwMode="auto">
            <a:xfrm>
              <a:off x="622" y="1986"/>
              <a:ext cx="127" cy="475"/>
            </a:xfrm>
            <a:custGeom>
              <a:avLst/>
              <a:gdLst>
                <a:gd name="T0" fmla="*/ 127 w 127"/>
                <a:gd name="T1" fmla="*/ 0 h 475"/>
                <a:gd name="T2" fmla="*/ 127 w 127"/>
                <a:gd name="T3" fmla="*/ 13 h 475"/>
                <a:gd name="T4" fmla="*/ 0 w 127"/>
                <a:gd name="T5" fmla="*/ 13 h 475"/>
                <a:gd name="T6" fmla="*/ 0 w 127"/>
                <a:gd name="T7" fmla="*/ 475 h 4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 h="475">
                  <a:moveTo>
                    <a:pt x="127" y="0"/>
                  </a:moveTo>
                  <a:lnTo>
                    <a:pt x="127" y="13"/>
                  </a:lnTo>
                  <a:lnTo>
                    <a:pt x="0" y="13"/>
                  </a:lnTo>
                  <a:lnTo>
                    <a:pt x="0" y="47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475" name="Freeform 861"/>
            <p:cNvSpPr>
              <a:spLocks/>
            </p:cNvSpPr>
            <p:nvPr/>
          </p:nvSpPr>
          <p:spPr bwMode="auto">
            <a:xfrm>
              <a:off x="726" y="1922"/>
              <a:ext cx="47" cy="70"/>
            </a:xfrm>
            <a:custGeom>
              <a:avLst/>
              <a:gdLst>
                <a:gd name="T0" fmla="*/ 0 w 47"/>
                <a:gd name="T1" fmla="*/ 70 h 70"/>
                <a:gd name="T2" fmla="*/ 23 w 47"/>
                <a:gd name="T3" fmla="*/ 0 h 70"/>
                <a:gd name="T4" fmla="*/ 47 w 47"/>
                <a:gd name="T5" fmla="*/ 70 h 70"/>
                <a:gd name="T6" fmla="*/ 0 w 47"/>
                <a:gd name="T7" fmla="*/ 7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476" name="Freeform 862"/>
            <p:cNvSpPr>
              <a:spLocks/>
            </p:cNvSpPr>
            <p:nvPr/>
          </p:nvSpPr>
          <p:spPr bwMode="auto">
            <a:xfrm>
              <a:off x="599" y="2455"/>
              <a:ext cx="46" cy="70"/>
            </a:xfrm>
            <a:custGeom>
              <a:avLst/>
              <a:gdLst>
                <a:gd name="T0" fmla="*/ 46 w 46"/>
                <a:gd name="T1" fmla="*/ 0 h 70"/>
                <a:gd name="T2" fmla="*/ 23 w 46"/>
                <a:gd name="T3" fmla="*/ 70 h 70"/>
                <a:gd name="T4" fmla="*/ 0 w 46"/>
                <a:gd name="T5" fmla="*/ 0 h 70"/>
                <a:gd name="T6" fmla="*/ 46 w 46"/>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46" y="0"/>
                  </a:moveTo>
                  <a:lnTo>
                    <a:pt x="23" y="70"/>
                  </a:lnTo>
                  <a:lnTo>
                    <a:pt x="0" y="0"/>
                  </a:lnTo>
                  <a:lnTo>
                    <a:pt x="46"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477" name="Freeform 863"/>
            <p:cNvSpPr>
              <a:spLocks/>
            </p:cNvSpPr>
            <p:nvPr/>
          </p:nvSpPr>
          <p:spPr bwMode="auto">
            <a:xfrm>
              <a:off x="805" y="1986"/>
              <a:ext cx="137" cy="348"/>
            </a:xfrm>
            <a:custGeom>
              <a:avLst/>
              <a:gdLst>
                <a:gd name="T0" fmla="*/ 137 w 137"/>
                <a:gd name="T1" fmla="*/ 348 h 348"/>
                <a:gd name="T2" fmla="*/ 0 w 137"/>
                <a:gd name="T3" fmla="*/ 348 h 348"/>
                <a:gd name="T4" fmla="*/ 0 w 137"/>
                <a:gd name="T5" fmla="*/ 0 h 348"/>
                <a:gd name="T6" fmla="*/ 0 60000 65536"/>
                <a:gd name="T7" fmla="*/ 0 60000 65536"/>
                <a:gd name="T8" fmla="*/ 0 60000 65536"/>
              </a:gdLst>
              <a:ahLst/>
              <a:cxnLst>
                <a:cxn ang="T6">
                  <a:pos x="T0" y="T1"/>
                </a:cxn>
                <a:cxn ang="T7">
                  <a:pos x="T2" y="T3"/>
                </a:cxn>
                <a:cxn ang="T8">
                  <a:pos x="T4" y="T5"/>
                </a:cxn>
              </a:cxnLst>
              <a:rect l="0" t="0" r="r" b="b"/>
              <a:pathLst>
                <a:path w="137" h="348">
                  <a:moveTo>
                    <a:pt x="137" y="348"/>
                  </a:moveTo>
                  <a:lnTo>
                    <a:pt x="0" y="348"/>
                  </a:lnTo>
                  <a:lnTo>
                    <a:pt x="0" y="0"/>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478" name="Freeform 864"/>
            <p:cNvSpPr>
              <a:spLocks/>
            </p:cNvSpPr>
            <p:nvPr/>
          </p:nvSpPr>
          <p:spPr bwMode="auto">
            <a:xfrm>
              <a:off x="781" y="1922"/>
              <a:ext cx="47" cy="70"/>
            </a:xfrm>
            <a:custGeom>
              <a:avLst/>
              <a:gdLst>
                <a:gd name="T0" fmla="*/ 0 w 47"/>
                <a:gd name="T1" fmla="*/ 70 h 70"/>
                <a:gd name="T2" fmla="*/ 24 w 47"/>
                <a:gd name="T3" fmla="*/ 0 h 70"/>
                <a:gd name="T4" fmla="*/ 47 w 47"/>
                <a:gd name="T5" fmla="*/ 70 h 70"/>
                <a:gd name="T6" fmla="*/ 0 w 47"/>
                <a:gd name="T7" fmla="*/ 7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4"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479" name="Rectangle 865"/>
            <p:cNvSpPr>
              <a:spLocks noChangeArrowheads="1"/>
            </p:cNvSpPr>
            <p:nvPr/>
          </p:nvSpPr>
          <p:spPr bwMode="auto">
            <a:xfrm>
              <a:off x="870" y="3437"/>
              <a:ext cx="6" cy="216"/>
            </a:xfrm>
            <a:prstGeom prst="rect">
              <a:avLst/>
            </a:prstGeom>
            <a:solidFill>
              <a:srgbClr val="02BA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0" name="Rectangle 866"/>
            <p:cNvSpPr>
              <a:spLocks noChangeArrowheads="1"/>
            </p:cNvSpPr>
            <p:nvPr/>
          </p:nvSpPr>
          <p:spPr bwMode="auto">
            <a:xfrm>
              <a:off x="876" y="3437"/>
              <a:ext cx="5" cy="216"/>
            </a:xfrm>
            <a:prstGeom prst="rect">
              <a:avLst/>
            </a:prstGeom>
            <a:solidFill>
              <a:srgbClr val="A6FE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1" name="Rectangle 867"/>
            <p:cNvSpPr>
              <a:spLocks noChangeArrowheads="1"/>
            </p:cNvSpPr>
            <p:nvPr/>
          </p:nvSpPr>
          <p:spPr bwMode="auto">
            <a:xfrm>
              <a:off x="881" y="3437"/>
              <a:ext cx="5" cy="216"/>
            </a:xfrm>
            <a:prstGeom prst="rect">
              <a:avLst/>
            </a:prstGeom>
            <a:solidFill>
              <a:srgbClr val="A2FC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2" name="Rectangle 868"/>
            <p:cNvSpPr>
              <a:spLocks noChangeArrowheads="1"/>
            </p:cNvSpPr>
            <p:nvPr/>
          </p:nvSpPr>
          <p:spPr bwMode="auto">
            <a:xfrm>
              <a:off x="886" y="3437"/>
              <a:ext cx="6" cy="216"/>
            </a:xfrm>
            <a:prstGeom prst="rect">
              <a:avLst/>
            </a:prstGeom>
            <a:solidFill>
              <a:srgbClr val="9EFB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3" name="Rectangle 869"/>
            <p:cNvSpPr>
              <a:spLocks noChangeArrowheads="1"/>
            </p:cNvSpPr>
            <p:nvPr/>
          </p:nvSpPr>
          <p:spPr bwMode="auto">
            <a:xfrm>
              <a:off x="892" y="3437"/>
              <a:ext cx="5" cy="216"/>
            </a:xfrm>
            <a:prstGeom prst="rect">
              <a:avLst/>
            </a:prstGeom>
            <a:solidFill>
              <a:srgbClr val="99F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4" name="Rectangle 870"/>
            <p:cNvSpPr>
              <a:spLocks noChangeArrowheads="1"/>
            </p:cNvSpPr>
            <p:nvPr/>
          </p:nvSpPr>
          <p:spPr bwMode="auto">
            <a:xfrm>
              <a:off x="897" y="3437"/>
              <a:ext cx="6" cy="216"/>
            </a:xfrm>
            <a:prstGeom prst="rect">
              <a:avLst/>
            </a:prstGeom>
            <a:solidFill>
              <a:srgbClr val="95F7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5" name="Rectangle 871"/>
            <p:cNvSpPr>
              <a:spLocks noChangeArrowheads="1"/>
            </p:cNvSpPr>
            <p:nvPr/>
          </p:nvSpPr>
          <p:spPr bwMode="auto">
            <a:xfrm>
              <a:off x="903" y="3437"/>
              <a:ext cx="5" cy="216"/>
            </a:xfrm>
            <a:prstGeom prst="rect">
              <a:avLst/>
            </a:prstGeom>
            <a:solidFill>
              <a:srgbClr val="91F5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6" name="Rectangle 872"/>
            <p:cNvSpPr>
              <a:spLocks noChangeArrowheads="1"/>
            </p:cNvSpPr>
            <p:nvPr/>
          </p:nvSpPr>
          <p:spPr bwMode="auto">
            <a:xfrm>
              <a:off x="908" y="3437"/>
              <a:ext cx="5" cy="216"/>
            </a:xfrm>
            <a:prstGeom prst="rect">
              <a:avLst/>
            </a:prstGeom>
            <a:solidFill>
              <a:srgbClr val="8DF4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7" name="Rectangle 873"/>
            <p:cNvSpPr>
              <a:spLocks noChangeArrowheads="1"/>
            </p:cNvSpPr>
            <p:nvPr/>
          </p:nvSpPr>
          <p:spPr bwMode="auto">
            <a:xfrm>
              <a:off x="913" y="3437"/>
              <a:ext cx="6" cy="216"/>
            </a:xfrm>
            <a:prstGeom prst="rect">
              <a:avLst/>
            </a:prstGeom>
            <a:solidFill>
              <a:srgbClr val="89F2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8" name="Rectangle 874"/>
            <p:cNvSpPr>
              <a:spLocks noChangeArrowheads="1"/>
            </p:cNvSpPr>
            <p:nvPr/>
          </p:nvSpPr>
          <p:spPr bwMode="auto">
            <a:xfrm>
              <a:off x="919" y="3437"/>
              <a:ext cx="5" cy="216"/>
            </a:xfrm>
            <a:prstGeom prst="rect">
              <a:avLst/>
            </a:prstGeom>
            <a:solidFill>
              <a:srgbClr val="85F0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89" name="Rectangle 875"/>
            <p:cNvSpPr>
              <a:spLocks noChangeArrowheads="1"/>
            </p:cNvSpPr>
            <p:nvPr/>
          </p:nvSpPr>
          <p:spPr bwMode="auto">
            <a:xfrm>
              <a:off x="924" y="3437"/>
              <a:ext cx="5" cy="216"/>
            </a:xfrm>
            <a:prstGeom prst="rect">
              <a:avLst/>
            </a:prstGeom>
            <a:solidFill>
              <a:srgbClr val="81EF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0" name="Rectangle 876"/>
            <p:cNvSpPr>
              <a:spLocks noChangeArrowheads="1"/>
            </p:cNvSpPr>
            <p:nvPr/>
          </p:nvSpPr>
          <p:spPr bwMode="auto">
            <a:xfrm>
              <a:off x="929" y="3437"/>
              <a:ext cx="6" cy="216"/>
            </a:xfrm>
            <a:prstGeom prst="rect">
              <a:avLst/>
            </a:prstGeom>
            <a:solidFill>
              <a:srgbClr val="7CED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1" name="Rectangle 877"/>
            <p:cNvSpPr>
              <a:spLocks noChangeArrowheads="1"/>
            </p:cNvSpPr>
            <p:nvPr/>
          </p:nvSpPr>
          <p:spPr bwMode="auto">
            <a:xfrm>
              <a:off x="935" y="3437"/>
              <a:ext cx="5" cy="216"/>
            </a:xfrm>
            <a:prstGeom prst="rect">
              <a:avLst/>
            </a:prstGeom>
            <a:solidFill>
              <a:srgbClr val="78EB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2" name="Rectangle 878"/>
            <p:cNvSpPr>
              <a:spLocks noChangeArrowheads="1"/>
            </p:cNvSpPr>
            <p:nvPr/>
          </p:nvSpPr>
          <p:spPr bwMode="auto">
            <a:xfrm>
              <a:off x="940" y="3437"/>
              <a:ext cx="6" cy="216"/>
            </a:xfrm>
            <a:prstGeom prst="rect">
              <a:avLst/>
            </a:prstGeom>
            <a:solidFill>
              <a:srgbClr val="75E9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3" name="Rectangle 879"/>
            <p:cNvSpPr>
              <a:spLocks noChangeArrowheads="1"/>
            </p:cNvSpPr>
            <p:nvPr/>
          </p:nvSpPr>
          <p:spPr bwMode="auto">
            <a:xfrm>
              <a:off x="946" y="3437"/>
              <a:ext cx="5" cy="216"/>
            </a:xfrm>
            <a:prstGeom prst="rect">
              <a:avLst/>
            </a:prstGeom>
            <a:solidFill>
              <a:srgbClr val="70E8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4" name="Rectangle 880"/>
            <p:cNvSpPr>
              <a:spLocks noChangeArrowheads="1"/>
            </p:cNvSpPr>
            <p:nvPr/>
          </p:nvSpPr>
          <p:spPr bwMode="auto">
            <a:xfrm>
              <a:off x="951" y="3437"/>
              <a:ext cx="5" cy="216"/>
            </a:xfrm>
            <a:prstGeom prst="rect">
              <a:avLst/>
            </a:prstGeom>
            <a:solidFill>
              <a:srgbClr val="6CE6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5" name="Rectangle 881"/>
            <p:cNvSpPr>
              <a:spLocks noChangeArrowheads="1"/>
            </p:cNvSpPr>
            <p:nvPr/>
          </p:nvSpPr>
          <p:spPr bwMode="auto">
            <a:xfrm>
              <a:off x="956" y="3437"/>
              <a:ext cx="6" cy="216"/>
            </a:xfrm>
            <a:prstGeom prst="rect">
              <a:avLst/>
            </a:prstGeom>
            <a:solidFill>
              <a:srgbClr val="68E4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6" name="Rectangle 882"/>
            <p:cNvSpPr>
              <a:spLocks noChangeArrowheads="1"/>
            </p:cNvSpPr>
            <p:nvPr/>
          </p:nvSpPr>
          <p:spPr bwMode="auto">
            <a:xfrm>
              <a:off x="962" y="3437"/>
              <a:ext cx="5" cy="216"/>
            </a:xfrm>
            <a:prstGeom prst="rect">
              <a:avLst/>
            </a:prstGeom>
            <a:solidFill>
              <a:srgbClr val="64E2A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7" name="Rectangle 883"/>
            <p:cNvSpPr>
              <a:spLocks noChangeArrowheads="1"/>
            </p:cNvSpPr>
            <p:nvPr/>
          </p:nvSpPr>
          <p:spPr bwMode="auto">
            <a:xfrm>
              <a:off x="967" y="3437"/>
              <a:ext cx="5" cy="216"/>
            </a:xfrm>
            <a:prstGeom prst="rect">
              <a:avLst/>
            </a:prstGeom>
            <a:solidFill>
              <a:srgbClr val="60E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8" name="Rectangle 884"/>
            <p:cNvSpPr>
              <a:spLocks noChangeArrowheads="1"/>
            </p:cNvSpPr>
            <p:nvPr/>
          </p:nvSpPr>
          <p:spPr bwMode="auto">
            <a:xfrm>
              <a:off x="972" y="3437"/>
              <a:ext cx="6" cy="216"/>
            </a:xfrm>
            <a:prstGeom prst="rect">
              <a:avLst/>
            </a:prstGeom>
            <a:solidFill>
              <a:srgbClr val="5CD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499" name="Rectangle 885"/>
            <p:cNvSpPr>
              <a:spLocks noChangeArrowheads="1"/>
            </p:cNvSpPr>
            <p:nvPr/>
          </p:nvSpPr>
          <p:spPr bwMode="auto">
            <a:xfrm>
              <a:off x="978" y="3437"/>
              <a:ext cx="5" cy="216"/>
            </a:xfrm>
            <a:prstGeom prst="rect">
              <a:avLst/>
            </a:prstGeom>
            <a:solidFill>
              <a:srgbClr val="58DD9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0" name="Rectangle 886"/>
            <p:cNvSpPr>
              <a:spLocks noChangeArrowheads="1"/>
            </p:cNvSpPr>
            <p:nvPr/>
          </p:nvSpPr>
          <p:spPr bwMode="auto">
            <a:xfrm>
              <a:off x="983" y="3437"/>
              <a:ext cx="6" cy="216"/>
            </a:xfrm>
            <a:prstGeom prst="rect">
              <a:avLst/>
            </a:prstGeom>
            <a:solidFill>
              <a:srgbClr val="53DC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1" name="Rectangle 887"/>
            <p:cNvSpPr>
              <a:spLocks noChangeArrowheads="1"/>
            </p:cNvSpPr>
            <p:nvPr/>
          </p:nvSpPr>
          <p:spPr bwMode="auto">
            <a:xfrm>
              <a:off x="989" y="3437"/>
              <a:ext cx="5" cy="216"/>
            </a:xfrm>
            <a:prstGeom prst="rect">
              <a:avLst/>
            </a:prstGeom>
            <a:solidFill>
              <a:srgbClr val="4FDA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2" name="Rectangle 888"/>
            <p:cNvSpPr>
              <a:spLocks noChangeArrowheads="1"/>
            </p:cNvSpPr>
            <p:nvPr/>
          </p:nvSpPr>
          <p:spPr bwMode="auto">
            <a:xfrm>
              <a:off x="994" y="3437"/>
              <a:ext cx="5" cy="216"/>
            </a:xfrm>
            <a:prstGeom prst="rect">
              <a:avLst/>
            </a:prstGeom>
            <a:solidFill>
              <a:srgbClr val="4BD9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3" name="Rectangle 889"/>
            <p:cNvSpPr>
              <a:spLocks noChangeArrowheads="1"/>
            </p:cNvSpPr>
            <p:nvPr/>
          </p:nvSpPr>
          <p:spPr bwMode="auto">
            <a:xfrm>
              <a:off x="999" y="3437"/>
              <a:ext cx="6" cy="216"/>
            </a:xfrm>
            <a:prstGeom prst="rect">
              <a:avLst/>
            </a:prstGeom>
            <a:solidFill>
              <a:srgbClr val="47D7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4" name="Rectangle 890"/>
            <p:cNvSpPr>
              <a:spLocks noChangeArrowheads="1"/>
            </p:cNvSpPr>
            <p:nvPr/>
          </p:nvSpPr>
          <p:spPr bwMode="auto">
            <a:xfrm>
              <a:off x="1005" y="3437"/>
              <a:ext cx="5" cy="216"/>
            </a:xfrm>
            <a:prstGeom prst="rect">
              <a:avLst/>
            </a:prstGeom>
            <a:solidFill>
              <a:srgbClr val="43D5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5" name="Rectangle 891"/>
            <p:cNvSpPr>
              <a:spLocks noChangeArrowheads="1"/>
            </p:cNvSpPr>
            <p:nvPr/>
          </p:nvSpPr>
          <p:spPr bwMode="auto">
            <a:xfrm>
              <a:off x="1010" y="3437"/>
              <a:ext cx="5" cy="216"/>
            </a:xfrm>
            <a:prstGeom prst="rect">
              <a:avLst/>
            </a:prstGeom>
            <a:solidFill>
              <a:srgbClr val="3FD3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6" name="Rectangle 892"/>
            <p:cNvSpPr>
              <a:spLocks noChangeArrowheads="1"/>
            </p:cNvSpPr>
            <p:nvPr/>
          </p:nvSpPr>
          <p:spPr bwMode="auto">
            <a:xfrm>
              <a:off x="1015" y="3437"/>
              <a:ext cx="6" cy="216"/>
            </a:xfrm>
            <a:prstGeom prst="rect">
              <a:avLst/>
            </a:prstGeom>
            <a:solidFill>
              <a:srgbClr val="3BD1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7" name="Rectangle 893"/>
            <p:cNvSpPr>
              <a:spLocks noChangeArrowheads="1"/>
            </p:cNvSpPr>
            <p:nvPr/>
          </p:nvSpPr>
          <p:spPr bwMode="auto">
            <a:xfrm>
              <a:off x="1021" y="3437"/>
              <a:ext cx="5" cy="216"/>
            </a:xfrm>
            <a:prstGeom prst="rect">
              <a:avLst/>
            </a:prstGeom>
            <a:solidFill>
              <a:srgbClr val="37D0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8" name="Rectangle 894"/>
            <p:cNvSpPr>
              <a:spLocks noChangeArrowheads="1"/>
            </p:cNvSpPr>
            <p:nvPr/>
          </p:nvSpPr>
          <p:spPr bwMode="auto">
            <a:xfrm>
              <a:off x="1026" y="3437"/>
              <a:ext cx="6" cy="216"/>
            </a:xfrm>
            <a:prstGeom prst="rect">
              <a:avLst/>
            </a:prstGeom>
            <a:solidFill>
              <a:srgbClr val="33CE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09" name="Rectangle 895"/>
            <p:cNvSpPr>
              <a:spLocks noChangeArrowheads="1"/>
            </p:cNvSpPr>
            <p:nvPr/>
          </p:nvSpPr>
          <p:spPr bwMode="auto">
            <a:xfrm>
              <a:off x="1032" y="3437"/>
              <a:ext cx="5" cy="216"/>
            </a:xfrm>
            <a:prstGeom prst="rect">
              <a:avLst/>
            </a:prstGeom>
            <a:solidFill>
              <a:srgbClr val="2FCD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0" name="Rectangle 896"/>
            <p:cNvSpPr>
              <a:spLocks noChangeArrowheads="1"/>
            </p:cNvSpPr>
            <p:nvPr/>
          </p:nvSpPr>
          <p:spPr bwMode="auto">
            <a:xfrm>
              <a:off x="1037" y="3437"/>
              <a:ext cx="5" cy="216"/>
            </a:xfrm>
            <a:prstGeom prst="rect">
              <a:avLst/>
            </a:prstGeom>
            <a:solidFill>
              <a:srgbClr val="2ACB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1" name="Rectangle 897"/>
            <p:cNvSpPr>
              <a:spLocks noChangeArrowheads="1"/>
            </p:cNvSpPr>
            <p:nvPr/>
          </p:nvSpPr>
          <p:spPr bwMode="auto">
            <a:xfrm>
              <a:off x="1042" y="3437"/>
              <a:ext cx="6" cy="216"/>
            </a:xfrm>
            <a:prstGeom prst="rect">
              <a:avLst/>
            </a:prstGeom>
            <a:solidFill>
              <a:srgbClr val="26C9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2" name="Rectangle 898"/>
            <p:cNvSpPr>
              <a:spLocks noChangeArrowheads="1"/>
            </p:cNvSpPr>
            <p:nvPr/>
          </p:nvSpPr>
          <p:spPr bwMode="auto">
            <a:xfrm>
              <a:off x="1048" y="3437"/>
              <a:ext cx="5" cy="216"/>
            </a:xfrm>
            <a:prstGeom prst="rect">
              <a:avLst/>
            </a:prstGeom>
            <a:solidFill>
              <a:srgbClr val="22C7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3" name="Rectangle 899"/>
            <p:cNvSpPr>
              <a:spLocks noChangeArrowheads="1"/>
            </p:cNvSpPr>
            <p:nvPr/>
          </p:nvSpPr>
          <p:spPr bwMode="auto">
            <a:xfrm>
              <a:off x="1053" y="3437"/>
              <a:ext cx="5" cy="216"/>
            </a:xfrm>
            <a:prstGeom prst="rect">
              <a:avLst/>
            </a:prstGeom>
            <a:solidFill>
              <a:srgbClr val="1EC5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4" name="Rectangle 900"/>
            <p:cNvSpPr>
              <a:spLocks noChangeArrowheads="1"/>
            </p:cNvSpPr>
            <p:nvPr/>
          </p:nvSpPr>
          <p:spPr bwMode="auto">
            <a:xfrm>
              <a:off x="1058" y="3437"/>
              <a:ext cx="6" cy="216"/>
            </a:xfrm>
            <a:prstGeom prst="rect">
              <a:avLst/>
            </a:prstGeom>
            <a:solidFill>
              <a:srgbClr val="1AC4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5" name="Rectangle 901"/>
            <p:cNvSpPr>
              <a:spLocks noChangeArrowheads="1"/>
            </p:cNvSpPr>
            <p:nvPr/>
          </p:nvSpPr>
          <p:spPr bwMode="auto">
            <a:xfrm>
              <a:off x="1064" y="3437"/>
              <a:ext cx="5" cy="216"/>
            </a:xfrm>
            <a:prstGeom prst="rect">
              <a:avLst/>
            </a:prstGeom>
            <a:solidFill>
              <a:srgbClr val="16C2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6" name="Rectangle 902"/>
            <p:cNvSpPr>
              <a:spLocks noChangeArrowheads="1"/>
            </p:cNvSpPr>
            <p:nvPr/>
          </p:nvSpPr>
          <p:spPr bwMode="auto">
            <a:xfrm>
              <a:off x="1069" y="3437"/>
              <a:ext cx="6" cy="216"/>
            </a:xfrm>
            <a:prstGeom prst="rect">
              <a:avLst/>
            </a:prstGeom>
            <a:solidFill>
              <a:srgbClr val="12C0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7" name="Rectangle 903"/>
            <p:cNvSpPr>
              <a:spLocks noChangeArrowheads="1"/>
            </p:cNvSpPr>
            <p:nvPr/>
          </p:nvSpPr>
          <p:spPr bwMode="auto">
            <a:xfrm>
              <a:off x="1075" y="3437"/>
              <a:ext cx="5" cy="216"/>
            </a:xfrm>
            <a:prstGeom prst="rect">
              <a:avLst/>
            </a:prstGeom>
            <a:solidFill>
              <a:srgbClr val="0EBE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8" name="Rectangle 904"/>
            <p:cNvSpPr>
              <a:spLocks noChangeArrowheads="1"/>
            </p:cNvSpPr>
            <p:nvPr/>
          </p:nvSpPr>
          <p:spPr bwMode="auto">
            <a:xfrm>
              <a:off x="1080" y="3437"/>
              <a:ext cx="5" cy="216"/>
            </a:xfrm>
            <a:prstGeom prst="rect">
              <a:avLst/>
            </a:prstGeom>
            <a:solidFill>
              <a:srgbClr val="0ABD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19" name="Rectangle 905"/>
            <p:cNvSpPr>
              <a:spLocks noChangeArrowheads="1"/>
            </p:cNvSpPr>
            <p:nvPr/>
          </p:nvSpPr>
          <p:spPr bwMode="auto">
            <a:xfrm>
              <a:off x="1085" y="3437"/>
              <a:ext cx="6" cy="216"/>
            </a:xfrm>
            <a:prstGeom prst="rect">
              <a:avLst/>
            </a:prstGeom>
            <a:solidFill>
              <a:srgbClr val="06BB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20" name="Oval 906"/>
            <p:cNvSpPr>
              <a:spLocks noChangeArrowheads="1"/>
            </p:cNvSpPr>
            <p:nvPr/>
          </p:nvSpPr>
          <p:spPr bwMode="auto">
            <a:xfrm>
              <a:off x="878" y="3416"/>
              <a:ext cx="209" cy="57"/>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21" name="Rectangle 907"/>
            <p:cNvSpPr>
              <a:spLocks noChangeArrowheads="1"/>
            </p:cNvSpPr>
            <p:nvPr/>
          </p:nvSpPr>
          <p:spPr bwMode="auto">
            <a:xfrm>
              <a:off x="951" y="3496"/>
              <a:ext cx="5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2522" name="Rectangle 908"/>
            <p:cNvSpPr>
              <a:spLocks noChangeArrowheads="1"/>
            </p:cNvSpPr>
            <p:nvPr/>
          </p:nvSpPr>
          <p:spPr bwMode="auto">
            <a:xfrm>
              <a:off x="940" y="3545"/>
              <a:ext cx="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XYZ</a:t>
              </a:r>
            </a:p>
          </p:txBody>
        </p:sp>
        <p:sp>
          <p:nvSpPr>
            <p:cNvPr id="22523" name="Line 909"/>
            <p:cNvSpPr>
              <a:spLocks noChangeShapeType="1"/>
            </p:cNvSpPr>
            <p:nvPr/>
          </p:nvSpPr>
          <p:spPr bwMode="auto">
            <a:xfrm flipH="1">
              <a:off x="1204" y="2624"/>
              <a:ext cx="74" cy="1"/>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524" name="Freeform 910"/>
            <p:cNvSpPr>
              <a:spLocks/>
            </p:cNvSpPr>
            <p:nvPr/>
          </p:nvSpPr>
          <p:spPr bwMode="auto">
            <a:xfrm>
              <a:off x="1273" y="2604"/>
              <a:ext cx="60" cy="39"/>
            </a:xfrm>
            <a:custGeom>
              <a:avLst/>
              <a:gdLst>
                <a:gd name="T0" fmla="*/ 0 w 60"/>
                <a:gd name="T1" fmla="*/ 0 h 39"/>
                <a:gd name="T2" fmla="*/ 60 w 60"/>
                <a:gd name="T3" fmla="*/ 20 h 39"/>
                <a:gd name="T4" fmla="*/ 0 w 60"/>
                <a:gd name="T5" fmla="*/ 39 h 39"/>
                <a:gd name="T6" fmla="*/ 0 w 60"/>
                <a:gd name="T7" fmla="*/ 0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39">
                  <a:moveTo>
                    <a:pt x="0" y="0"/>
                  </a:moveTo>
                  <a:lnTo>
                    <a:pt x="60" y="20"/>
                  </a:lnTo>
                  <a:lnTo>
                    <a:pt x="0" y="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25" name="Freeform 911"/>
            <p:cNvSpPr>
              <a:spLocks/>
            </p:cNvSpPr>
            <p:nvPr/>
          </p:nvSpPr>
          <p:spPr bwMode="auto">
            <a:xfrm>
              <a:off x="1149" y="2604"/>
              <a:ext cx="60" cy="39"/>
            </a:xfrm>
            <a:custGeom>
              <a:avLst/>
              <a:gdLst>
                <a:gd name="T0" fmla="*/ 60 w 60"/>
                <a:gd name="T1" fmla="*/ 39 h 39"/>
                <a:gd name="T2" fmla="*/ 0 w 60"/>
                <a:gd name="T3" fmla="*/ 20 h 39"/>
                <a:gd name="T4" fmla="*/ 60 w 60"/>
                <a:gd name="T5" fmla="*/ 0 h 39"/>
                <a:gd name="T6" fmla="*/ 60 w 60"/>
                <a:gd name="T7" fmla="*/ 39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39">
                  <a:moveTo>
                    <a:pt x="60" y="39"/>
                  </a:moveTo>
                  <a:lnTo>
                    <a:pt x="0" y="20"/>
                  </a:lnTo>
                  <a:lnTo>
                    <a:pt x="60" y="0"/>
                  </a:lnTo>
                  <a:lnTo>
                    <a:pt x="6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26" name="Freeform 912"/>
            <p:cNvSpPr>
              <a:spLocks/>
            </p:cNvSpPr>
            <p:nvPr/>
          </p:nvSpPr>
          <p:spPr bwMode="auto">
            <a:xfrm>
              <a:off x="622" y="2787"/>
              <a:ext cx="360" cy="235"/>
            </a:xfrm>
            <a:custGeom>
              <a:avLst/>
              <a:gdLst>
                <a:gd name="T0" fmla="*/ 0 w 360"/>
                <a:gd name="T1" fmla="*/ 0 h 235"/>
                <a:gd name="T2" fmla="*/ 0 w 360"/>
                <a:gd name="T3" fmla="*/ 180 h 235"/>
                <a:gd name="T4" fmla="*/ 360 w 360"/>
                <a:gd name="T5" fmla="*/ 180 h 235"/>
                <a:gd name="T6" fmla="*/ 360 w 360"/>
                <a:gd name="T7" fmla="*/ 235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0" h="235">
                  <a:moveTo>
                    <a:pt x="0" y="0"/>
                  </a:moveTo>
                  <a:lnTo>
                    <a:pt x="0" y="180"/>
                  </a:lnTo>
                  <a:lnTo>
                    <a:pt x="360" y="180"/>
                  </a:lnTo>
                  <a:lnTo>
                    <a:pt x="360" y="23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527" name="Freeform 913"/>
            <p:cNvSpPr>
              <a:spLocks/>
            </p:cNvSpPr>
            <p:nvPr/>
          </p:nvSpPr>
          <p:spPr bwMode="auto">
            <a:xfrm>
              <a:off x="599" y="2723"/>
              <a:ext cx="46" cy="69"/>
            </a:xfrm>
            <a:custGeom>
              <a:avLst/>
              <a:gdLst>
                <a:gd name="T0" fmla="*/ 0 w 46"/>
                <a:gd name="T1" fmla="*/ 69 h 69"/>
                <a:gd name="T2" fmla="*/ 23 w 46"/>
                <a:gd name="T3" fmla="*/ 0 h 69"/>
                <a:gd name="T4" fmla="*/ 46 w 46"/>
                <a:gd name="T5" fmla="*/ 69 h 69"/>
                <a:gd name="T6" fmla="*/ 0 w 46"/>
                <a:gd name="T7" fmla="*/ 69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0" y="69"/>
                  </a:moveTo>
                  <a:lnTo>
                    <a:pt x="23" y="0"/>
                  </a:lnTo>
                  <a:lnTo>
                    <a:pt x="46" y="69"/>
                  </a:lnTo>
                  <a:lnTo>
                    <a:pt x="0" y="69"/>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28" name="Freeform 914"/>
            <p:cNvSpPr>
              <a:spLocks/>
            </p:cNvSpPr>
            <p:nvPr/>
          </p:nvSpPr>
          <p:spPr bwMode="auto">
            <a:xfrm>
              <a:off x="959" y="3016"/>
              <a:ext cx="47" cy="70"/>
            </a:xfrm>
            <a:custGeom>
              <a:avLst/>
              <a:gdLst>
                <a:gd name="T0" fmla="*/ 47 w 47"/>
                <a:gd name="T1" fmla="*/ 0 h 70"/>
                <a:gd name="T2" fmla="*/ 23 w 47"/>
                <a:gd name="T3" fmla="*/ 70 h 70"/>
                <a:gd name="T4" fmla="*/ 0 w 47"/>
                <a:gd name="T5" fmla="*/ 0 h 70"/>
                <a:gd name="T6" fmla="*/ 47 w 47"/>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47" y="0"/>
                  </a:moveTo>
                  <a:lnTo>
                    <a:pt x="23" y="70"/>
                  </a:lnTo>
                  <a:lnTo>
                    <a:pt x="0" y="0"/>
                  </a:lnTo>
                  <a:lnTo>
                    <a:pt x="47"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29" name="Line 915"/>
            <p:cNvSpPr>
              <a:spLocks noChangeShapeType="1"/>
            </p:cNvSpPr>
            <p:nvPr/>
          </p:nvSpPr>
          <p:spPr bwMode="auto">
            <a:xfrm flipV="1">
              <a:off x="982" y="3348"/>
              <a:ext cx="1" cy="68"/>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530" name="Freeform 916"/>
            <p:cNvSpPr>
              <a:spLocks/>
            </p:cNvSpPr>
            <p:nvPr/>
          </p:nvSpPr>
          <p:spPr bwMode="auto">
            <a:xfrm>
              <a:off x="959" y="3284"/>
              <a:ext cx="47" cy="70"/>
            </a:xfrm>
            <a:custGeom>
              <a:avLst/>
              <a:gdLst>
                <a:gd name="T0" fmla="*/ 0 w 47"/>
                <a:gd name="T1" fmla="*/ 70 h 70"/>
                <a:gd name="T2" fmla="*/ 23 w 47"/>
                <a:gd name="T3" fmla="*/ 0 h 70"/>
                <a:gd name="T4" fmla="*/ 47 w 47"/>
                <a:gd name="T5" fmla="*/ 70 h 70"/>
                <a:gd name="T6" fmla="*/ 0 w 47"/>
                <a:gd name="T7" fmla="*/ 7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3"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31" name="Line 917"/>
            <p:cNvSpPr>
              <a:spLocks noChangeShapeType="1"/>
            </p:cNvSpPr>
            <p:nvPr/>
          </p:nvSpPr>
          <p:spPr bwMode="auto">
            <a:xfrm>
              <a:off x="622" y="2787"/>
              <a:ext cx="1" cy="235"/>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532" name="Freeform 918"/>
            <p:cNvSpPr>
              <a:spLocks/>
            </p:cNvSpPr>
            <p:nvPr/>
          </p:nvSpPr>
          <p:spPr bwMode="auto">
            <a:xfrm>
              <a:off x="599" y="2723"/>
              <a:ext cx="46" cy="69"/>
            </a:xfrm>
            <a:custGeom>
              <a:avLst/>
              <a:gdLst>
                <a:gd name="T0" fmla="*/ 0 w 46"/>
                <a:gd name="T1" fmla="*/ 69 h 69"/>
                <a:gd name="T2" fmla="*/ 23 w 46"/>
                <a:gd name="T3" fmla="*/ 0 h 69"/>
                <a:gd name="T4" fmla="*/ 46 w 46"/>
                <a:gd name="T5" fmla="*/ 69 h 69"/>
                <a:gd name="T6" fmla="*/ 0 w 46"/>
                <a:gd name="T7" fmla="*/ 69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0" y="69"/>
                  </a:moveTo>
                  <a:lnTo>
                    <a:pt x="23" y="0"/>
                  </a:lnTo>
                  <a:lnTo>
                    <a:pt x="46" y="69"/>
                  </a:lnTo>
                  <a:lnTo>
                    <a:pt x="0" y="69"/>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33" name="Freeform 919"/>
            <p:cNvSpPr>
              <a:spLocks/>
            </p:cNvSpPr>
            <p:nvPr/>
          </p:nvSpPr>
          <p:spPr bwMode="auto">
            <a:xfrm>
              <a:off x="599" y="3016"/>
              <a:ext cx="46" cy="70"/>
            </a:xfrm>
            <a:custGeom>
              <a:avLst/>
              <a:gdLst>
                <a:gd name="T0" fmla="*/ 46 w 46"/>
                <a:gd name="T1" fmla="*/ 0 h 70"/>
                <a:gd name="T2" fmla="*/ 23 w 46"/>
                <a:gd name="T3" fmla="*/ 70 h 70"/>
                <a:gd name="T4" fmla="*/ 0 w 46"/>
                <a:gd name="T5" fmla="*/ 0 h 70"/>
                <a:gd name="T6" fmla="*/ 46 w 46"/>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46" y="0"/>
                  </a:moveTo>
                  <a:lnTo>
                    <a:pt x="23" y="70"/>
                  </a:lnTo>
                  <a:lnTo>
                    <a:pt x="0" y="0"/>
                  </a:lnTo>
                  <a:lnTo>
                    <a:pt x="46"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34" name="Freeform 920"/>
            <p:cNvSpPr>
              <a:spLocks/>
            </p:cNvSpPr>
            <p:nvPr/>
          </p:nvSpPr>
          <p:spPr bwMode="auto">
            <a:xfrm>
              <a:off x="622" y="3348"/>
              <a:ext cx="5" cy="68"/>
            </a:xfrm>
            <a:custGeom>
              <a:avLst/>
              <a:gdLst>
                <a:gd name="T0" fmla="*/ 5 w 5"/>
                <a:gd name="T1" fmla="*/ 68 h 68"/>
                <a:gd name="T2" fmla="*/ 5 w 5"/>
                <a:gd name="T3" fmla="*/ 20 h 68"/>
                <a:gd name="T4" fmla="*/ 0 w 5"/>
                <a:gd name="T5" fmla="*/ 20 h 68"/>
                <a:gd name="T6" fmla="*/ 0 w 5"/>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8">
                  <a:moveTo>
                    <a:pt x="5" y="68"/>
                  </a:moveTo>
                  <a:lnTo>
                    <a:pt x="5" y="20"/>
                  </a:lnTo>
                  <a:lnTo>
                    <a:pt x="0" y="20"/>
                  </a:lnTo>
                  <a:lnTo>
                    <a:pt x="0" y="0"/>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535" name="Freeform 921"/>
            <p:cNvSpPr>
              <a:spLocks/>
            </p:cNvSpPr>
            <p:nvPr/>
          </p:nvSpPr>
          <p:spPr bwMode="auto">
            <a:xfrm>
              <a:off x="599" y="3284"/>
              <a:ext cx="46" cy="70"/>
            </a:xfrm>
            <a:custGeom>
              <a:avLst/>
              <a:gdLst>
                <a:gd name="T0" fmla="*/ 0 w 46"/>
                <a:gd name="T1" fmla="*/ 70 h 70"/>
                <a:gd name="T2" fmla="*/ 23 w 46"/>
                <a:gd name="T3" fmla="*/ 0 h 70"/>
                <a:gd name="T4" fmla="*/ 46 w 46"/>
                <a:gd name="T5" fmla="*/ 70 h 70"/>
                <a:gd name="T6" fmla="*/ 0 w 46"/>
                <a:gd name="T7" fmla="*/ 7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70">
                  <a:moveTo>
                    <a:pt x="0" y="70"/>
                  </a:moveTo>
                  <a:lnTo>
                    <a:pt x="23" y="0"/>
                  </a:lnTo>
                  <a:lnTo>
                    <a:pt x="46"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36" name="Line 922"/>
            <p:cNvSpPr>
              <a:spLocks noChangeShapeType="1"/>
            </p:cNvSpPr>
            <p:nvPr/>
          </p:nvSpPr>
          <p:spPr bwMode="auto">
            <a:xfrm flipH="1">
              <a:off x="824" y="2624"/>
              <a:ext cx="116" cy="1"/>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537" name="Freeform 923"/>
            <p:cNvSpPr>
              <a:spLocks/>
            </p:cNvSpPr>
            <p:nvPr/>
          </p:nvSpPr>
          <p:spPr bwMode="auto">
            <a:xfrm>
              <a:off x="761" y="2600"/>
              <a:ext cx="69" cy="47"/>
            </a:xfrm>
            <a:custGeom>
              <a:avLst/>
              <a:gdLst>
                <a:gd name="T0" fmla="*/ 69 w 69"/>
                <a:gd name="T1" fmla="*/ 47 h 47"/>
                <a:gd name="T2" fmla="*/ 0 w 69"/>
                <a:gd name="T3" fmla="*/ 24 h 47"/>
                <a:gd name="T4" fmla="*/ 69 w 69"/>
                <a:gd name="T5" fmla="*/ 0 h 47"/>
                <a:gd name="T6" fmla="*/ 69 w 69"/>
                <a:gd name="T7" fmla="*/ 47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47">
                  <a:moveTo>
                    <a:pt x="69" y="47"/>
                  </a:moveTo>
                  <a:lnTo>
                    <a:pt x="0" y="24"/>
                  </a:lnTo>
                  <a:lnTo>
                    <a:pt x="69" y="0"/>
                  </a:lnTo>
                  <a:lnTo>
                    <a:pt x="69" y="47"/>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38" name="Rectangle 924"/>
            <p:cNvSpPr>
              <a:spLocks noChangeArrowheads="1"/>
            </p:cNvSpPr>
            <p:nvPr/>
          </p:nvSpPr>
          <p:spPr bwMode="auto">
            <a:xfrm>
              <a:off x="1366" y="1726"/>
              <a:ext cx="388" cy="276"/>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39" name="Rectangle 925"/>
            <p:cNvSpPr>
              <a:spLocks noChangeArrowheads="1"/>
            </p:cNvSpPr>
            <p:nvPr/>
          </p:nvSpPr>
          <p:spPr bwMode="auto">
            <a:xfrm>
              <a:off x="1326" y="1685"/>
              <a:ext cx="387" cy="27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40" name="Rectangle 926"/>
            <p:cNvSpPr>
              <a:spLocks noChangeArrowheads="1"/>
            </p:cNvSpPr>
            <p:nvPr/>
          </p:nvSpPr>
          <p:spPr bwMode="auto">
            <a:xfrm>
              <a:off x="1408" y="1750"/>
              <a:ext cx="21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WebApp</a:t>
              </a:r>
            </a:p>
          </p:txBody>
        </p:sp>
        <p:sp>
          <p:nvSpPr>
            <p:cNvPr id="22541" name="Rectangle 927"/>
            <p:cNvSpPr>
              <a:spLocks noChangeArrowheads="1"/>
            </p:cNvSpPr>
            <p:nvPr/>
          </p:nvSpPr>
          <p:spPr bwMode="auto">
            <a:xfrm>
              <a:off x="1461" y="1820"/>
              <a:ext cx="10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XYZ</a:t>
              </a:r>
            </a:p>
          </p:txBody>
        </p:sp>
        <p:sp>
          <p:nvSpPr>
            <p:cNvPr id="22542" name="Rectangle 928"/>
            <p:cNvSpPr>
              <a:spLocks noChangeArrowheads="1"/>
            </p:cNvSpPr>
            <p:nvPr/>
          </p:nvSpPr>
          <p:spPr bwMode="auto">
            <a:xfrm>
              <a:off x="1354" y="3448"/>
              <a:ext cx="387" cy="276"/>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43" name="Rectangle 929"/>
            <p:cNvSpPr>
              <a:spLocks noChangeArrowheads="1"/>
            </p:cNvSpPr>
            <p:nvPr/>
          </p:nvSpPr>
          <p:spPr bwMode="auto">
            <a:xfrm>
              <a:off x="1314" y="3407"/>
              <a:ext cx="387" cy="276"/>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44" name="Rectangle 930"/>
            <p:cNvSpPr>
              <a:spLocks noChangeArrowheads="1"/>
            </p:cNvSpPr>
            <p:nvPr/>
          </p:nvSpPr>
          <p:spPr bwMode="auto">
            <a:xfrm>
              <a:off x="1408" y="3475"/>
              <a:ext cx="18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Management</a:t>
              </a:r>
            </a:p>
          </p:txBody>
        </p:sp>
        <p:sp>
          <p:nvSpPr>
            <p:cNvPr id="22545" name="Rectangle 931"/>
            <p:cNvSpPr>
              <a:spLocks noChangeArrowheads="1"/>
            </p:cNvSpPr>
            <p:nvPr/>
          </p:nvSpPr>
          <p:spPr bwMode="auto">
            <a:xfrm>
              <a:off x="1451" y="3545"/>
              <a:ext cx="11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VAS</a:t>
              </a:r>
            </a:p>
          </p:txBody>
        </p:sp>
        <p:sp>
          <p:nvSpPr>
            <p:cNvPr id="22546" name="Line 932"/>
            <p:cNvSpPr>
              <a:spLocks noChangeShapeType="1"/>
            </p:cNvSpPr>
            <p:nvPr/>
          </p:nvSpPr>
          <p:spPr bwMode="auto">
            <a:xfrm flipH="1">
              <a:off x="1141" y="3545"/>
              <a:ext cx="118" cy="1"/>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547" name="Freeform 933"/>
            <p:cNvSpPr>
              <a:spLocks/>
            </p:cNvSpPr>
            <p:nvPr/>
          </p:nvSpPr>
          <p:spPr bwMode="auto">
            <a:xfrm>
              <a:off x="1254" y="3525"/>
              <a:ext cx="60" cy="40"/>
            </a:xfrm>
            <a:custGeom>
              <a:avLst/>
              <a:gdLst>
                <a:gd name="T0" fmla="*/ 0 w 60"/>
                <a:gd name="T1" fmla="*/ 0 h 40"/>
                <a:gd name="T2" fmla="*/ 60 w 60"/>
                <a:gd name="T3" fmla="*/ 20 h 40"/>
                <a:gd name="T4" fmla="*/ 0 w 60"/>
                <a:gd name="T5" fmla="*/ 40 h 40"/>
                <a:gd name="T6" fmla="*/ 0 w 60"/>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40">
                  <a:moveTo>
                    <a:pt x="0" y="0"/>
                  </a:moveTo>
                  <a:lnTo>
                    <a:pt x="60" y="20"/>
                  </a:lnTo>
                  <a:lnTo>
                    <a:pt x="0" y="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48" name="Freeform 934"/>
            <p:cNvSpPr>
              <a:spLocks/>
            </p:cNvSpPr>
            <p:nvPr/>
          </p:nvSpPr>
          <p:spPr bwMode="auto">
            <a:xfrm>
              <a:off x="1087" y="3525"/>
              <a:ext cx="59" cy="40"/>
            </a:xfrm>
            <a:custGeom>
              <a:avLst/>
              <a:gdLst>
                <a:gd name="T0" fmla="*/ 59 w 59"/>
                <a:gd name="T1" fmla="*/ 40 h 40"/>
                <a:gd name="T2" fmla="*/ 0 w 59"/>
                <a:gd name="T3" fmla="*/ 20 h 40"/>
                <a:gd name="T4" fmla="*/ 59 w 59"/>
                <a:gd name="T5" fmla="*/ 0 h 40"/>
                <a:gd name="T6" fmla="*/ 59 w 59"/>
                <a:gd name="T7" fmla="*/ 4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0">
                  <a:moveTo>
                    <a:pt x="59" y="40"/>
                  </a:moveTo>
                  <a:lnTo>
                    <a:pt x="0" y="20"/>
                  </a:lnTo>
                  <a:lnTo>
                    <a:pt x="59" y="0"/>
                  </a:lnTo>
                  <a:lnTo>
                    <a:pt x="59"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549" name="Rectangle 935"/>
            <p:cNvSpPr>
              <a:spLocks noChangeArrowheads="1"/>
            </p:cNvSpPr>
            <p:nvPr/>
          </p:nvSpPr>
          <p:spPr bwMode="auto">
            <a:xfrm>
              <a:off x="128" y="3127"/>
              <a:ext cx="277" cy="19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50" name="Rectangle 936"/>
            <p:cNvSpPr>
              <a:spLocks noChangeArrowheads="1"/>
            </p:cNvSpPr>
            <p:nvPr/>
          </p:nvSpPr>
          <p:spPr bwMode="auto">
            <a:xfrm>
              <a:off x="87" y="3086"/>
              <a:ext cx="277" cy="19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551" name="Rectangle 937"/>
            <p:cNvSpPr>
              <a:spLocks noChangeArrowheads="1"/>
            </p:cNvSpPr>
            <p:nvPr/>
          </p:nvSpPr>
          <p:spPr bwMode="auto">
            <a:xfrm>
              <a:off x="177" y="3097"/>
              <a:ext cx="9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PIP</a:t>
              </a:r>
            </a:p>
          </p:txBody>
        </p:sp>
        <p:sp>
          <p:nvSpPr>
            <p:cNvPr id="22552" name="Rectangle 938"/>
            <p:cNvSpPr>
              <a:spLocks noChangeArrowheads="1"/>
            </p:cNvSpPr>
            <p:nvPr/>
          </p:nvSpPr>
          <p:spPr bwMode="auto">
            <a:xfrm>
              <a:off x="145" y="3167"/>
              <a:ext cx="1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Attribute</a:t>
              </a:r>
            </a:p>
          </p:txBody>
        </p:sp>
      </p:grpSp>
      <p:sp>
        <p:nvSpPr>
          <p:cNvPr id="22243" name="Rectangle 939"/>
          <p:cNvSpPr>
            <a:spLocks noChangeArrowheads="1"/>
          </p:cNvSpPr>
          <p:nvPr/>
        </p:nvSpPr>
        <p:spPr bwMode="auto">
          <a:xfrm>
            <a:off x="230188" y="4768627"/>
            <a:ext cx="2349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000000"/>
                </a:solidFill>
                <a:sym typeface="Arial" panose="020B0604020202020204" pitchFamily="34" charset="0"/>
              </a:rPr>
              <a:t>Provider</a:t>
            </a:r>
          </a:p>
        </p:txBody>
      </p:sp>
      <p:sp>
        <p:nvSpPr>
          <p:cNvPr id="22244" name="Rectangle 940"/>
          <p:cNvSpPr>
            <a:spLocks noChangeArrowheads="1"/>
          </p:cNvSpPr>
          <p:nvPr/>
        </p:nvSpPr>
        <p:spPr bwMode="auto">
          <a:xfrm>
            <a:off x="179388" y="5111527"/>
            <a:ext cx="7937" cy="342900"/>
          </a:xfrm>
          <a:prstGeom prst="rect">
            <a:avLst/>
          </a:prstGeom>
          <a:solidFill>
            <a:srgbClr val="02BA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5" name="Rectangle 941"/>
          <p:cNvSpPr>
            <a:spLocks noChangeArrowheads="1"/>
          </p:cNvSpPr>
          <p:nvPr/>
        </p:nvSpPr>
        <p:spPr bwMode="auto">
          <a:xfrm>
            <a:off x="187325" y="5111527"/>
            <a:ext cx="9525" cy="342900"/>
          </a:xfrm>
          <a:prstGeom prst="rect">
            <a:avLst/>
          </a:prstGeom>
          <a:solidFill>
            <a:srgbClr val="A6FE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6" name="Rectangle 942"/>
          <p:cNvSpPr>
            <a:spLocks noChangeArrowheads="1"/>
          </p:cNvSpPr>
          <p:nvPr/>
        </p:nvSpPr>
        <p:spPr bwMode="auto">
          <a:xfrm>
            <a:off x="196850" y="5111527"/>
            <a:ext cx="7938" cy="342900"/>
          </a:xfrm>
          <a:prstGeom prst="rect">
            <a:avLst/>
          </a:prstGeom>
          <a:solidFill>
            <a:srgbClr val="A2FD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7" name="Rectangle 943"/>
          <p:cNvSpPr>
            <a:spLocks noChangeArrowheads="1"/>
          </p:cNvSpPr>
          <p:nvPr/>
        </p:nvSpPr>
        <p:spPr bwMode="auto">
          <a:xfrm>
            <a:off x="204788" y="5111527"/>
            <a:ext cx="7937" cy="342900"/>
          </a:xfrm>
          <a:prstGeom prst="rect">
            <a:avLst/>
          </a:prstGeom>
          <a:solidFill>
            <a:srgbClr val="9EFB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8" name="Rectangle 944"/>
          <p:cNvSpPr>
            <a:spLocks noChangeArrowheads="1"/>
          </p:cNvSpPr>
          <p:nvPr/>
        </p:nvSpPr>
        <p:spPr bwMode="auto">
          <a:xfrm>
            <a:off x="212725" y="5111527"/>
            <a:ext cx="9525" cy="342900"/>
          </a:xfrm>
          <a:prstGeom prst="rect">
            <a:avLst/>
          </a:prstGeom>
          <a:solidFill>
            <a:srgbClr val="9AF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49" name="Rectangle 945"/>
          <p:cNvSpPr>
            <a:spLocks noChangeArrowheads="1"/>
          </p:cNvSpPr>
          <p:nvPr/>
        </p:nvSpPr>
        <p:spPr bwMode="auto">
          <a:xfrm>
            <a:off x="222250" y="5111527"/>
            <a:ext cx="7938" cy="342900"/>
          </a:xfrm>
          <a:prstGeom prst="rect">
            <a:avLst/>
          </a:prstGeom>
          <a:solidFill>
            <a:srgbClr val="96F7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0" name="Rectangle 946"/>
          <p:cNvSpPr>
            <a:spLocks noChangeArrowheads="1"/>
          </p:cNvSpPr>
          <p:nvPr/>
        </p:nvSpPr>
        <p:spPr bwMode="auto">
          <a:xfrm>
            <a:off x="230188" y="5111527"/>
            <a:ext cx="7937" cy="342900"/>
          </a:xfrm>
          <a:prstGeom prst="rect">
            <a:avLst/>
          </a:prstGeom>
          <a:solidFill>
            <a:srgbClr val="92F5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1" name="Rectangle 947"/>
          <p:cNvSpPr>
            <a:spLocks noChangeArrowheads="1"/>
          </p:cNvSpPr>
          <p:nvPr/>
        </p:nvSpPr>
        <p:spPr bwMode="auto">
          <a:xfrm>
            <a:off x="238125" y="5111527"/>
            <a:ext cx="9525" cy="342900"/>
          </a:xfrm>
          <a:prstGeom prst="rect">
            <a:avLst/>
          </a:prstGeom>
          <a:solidFill>
            <a:srgbClr val="8EF4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2" name="Rectangle 948"/>
          <p:cNvSpPr>
            <a:spLocks noChangeArrowheads="1"/>
          </p:cNvSpPr>
          <p:nvPr/>
        </p:nvSpPr>
        <p:spPr bwMode="auto">
          <a:xfrm>
            <a:off x="247650" y="5111527"/>
            <a:ext cx="7938" cy="342900"/>
          </a:xfrm>
          <a:prstGeom prst="rect">
            <a:avLst/>
          </a:prstGeom>
          <a:solidFill>
            <a:srgbClr val="8AF2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3" name="Rectangle 949"/>
          <p:cNvSpPr>
            <a:spLocks noChangeArrowheads="1"/>
          </p:cNvSpPr>
          <p:nvPr/>
        </p:nvSpPr>
        <p:spPr bwMode="auto">
          <a:xfrm>
            <a:off x="255588" y="5111527"/>
            <a:ext cx="9525" cy="342900"/>
          </a:xfrm>
          <a:prstGeom prst="rect">
            <a:avLst/>
          </a:prstGeom>
          <a:solidFill>
            <a:srgbClr val="86F1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4" name="Rectangle 950"/>
          <p:cNvSpPr>
            <a:spLocks noChangeArrowheads="1"/>
          </p:cNvSpPr>
          <p:nvPr/>
        </p:nvSpPr>
        <p:spPr bwMode="auto">
          <a:xfrm>
            <a:off x="265113" y="5111527"/>
            <a:ext cx="7937" cy="342900"/>
          </a:xfrm>
          <a:prstGeom prst="rect">
            <a:avLst/>
          </a:prstGeom>
          <a:solidFill>
            <a:srgbClr val="81EF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5" name="Rectangle 951"/>
          <p:cNvSpPr>
            <a:spLocks noChangeArrowheads="1"/>
          </p:cNvSpPr>
          <p:nvPr/>
        </p:nvSpPr>
        <p:spPr bwMode="auto">
          <a:xfrm>
            <a:off x="273050" y="5111527"/>
            <a:ext cx="7938" cy="342900"/>
          </a:xfrm>
          <a:prstGeom prst="rect">
            <a:avLst/>
          </a:prstGeom>
          <a:solidFill>
            <a:srgbClr val="7DEE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6" name="Rectangle 952"/>
          <p:cNvSpPr>
            <a:spLocks noChangeArrowheads="1"/>
          </p:cNvSpPr>
          <p:nvPr/>
        </p:nvSpPr>
        <p:spPr bwMode="auto">
          <a:xfrm>
            <a:off x="280988" y="5111527"/>
            <a:ext cx="9525" cy="342900"/>
          </a:xfrm>
          <a:prstGeom prst="rect">
            <a:avLst/>
          </a:prstGeom>
          <a:solidFill>
            <a:srgbClr val="79EC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7" name="Rectangle 953"/>
          <p:cNvSpPr>
            <a:spLocks noChangeArrowheads="1"/>
          </p:cNvSpPr>
          <p:nvPr/>
        </p:nvSpPr>
        <p:spPr bwMode="auto">
          <a:xfrm>
            <a:off x="290513" y="5111527"/>
            <a:ext cx="7937" cy="342900"/>
          </a:xfrm>
          <a:prstGeom prst="rect">
            <a:avLst/>
          </a:prstGeom>
          <a:solidFill>
            <a:srgbClr val="75EA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8" name="Rectangle 954"/>
          <p:cNvSpPr>
            <a:spLocks noChangeArrowheads="1"/>
          </p:cNvSpPr>
          <p:nvPr/>
        </p:nvSpPr>
        <p:spPr bwMode="auto">
          <a:xfrm>
            <a:off x="298450" y="5111527"/>
            <a:ext cx="7938" cy="342900"/>
          </a:xfrm>
          <a:prstGeom prst="rect">
            <a:avLst/>
          </a:prstGeom>
          <a:solidFill>
            <a:srgbClr val="71E8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59" name="Rectangle 955"/>
          <p:cNvSpPr>
            <a:spLocks noChangeArrowheads="1"/>
          </p:cNvSpPr>
          <p:nvPr/>
        </p:nvSpPr>
        <p:spPr bwMode="auto">
          <a:xfrm>
            <a:off x="306388" y="5111527"/>
            <a:ext cx="9525" cy="342900"/>
          </a:xfrm>
          <a:prstGeom prst="rect">
            <a:avLst/>
          </a:prstGeom>
          <a:solidFill>
            <a:srgbClr val="6DE6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0" name="Rectangle 956"/>
          <p:cNvSpPr>
            <a:spLocks noChangeArrowheads="1"/>
          </p:cNvSpPr>
          <p:nvPr/>
        </p:nvSpPr>
        <p:spPr bwMode="auto">
          <a:xfrm>
            <a:off x="315913" y="5111527"/>
            <a:ext cx="7937" cy="342900"/>
          </a:xfrm>
          <a:prstGeom prst="rect">
            <a:avLst/>
          </a:prstGeom>
          <a:solidFill>
            <a:srgbClr val="68E5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1" name="Rectangle 957"/>
          <p:cNvSpPr>
            <a:spLocks noChangeArrowheads="1"/>
          </p:cNvSpPr>
          <p:nvPr/>
        </p:nvSpPr>
        <p:spPr bwMode="auto">
          <a:xfrm>
            <a:off x="323850" y="5111527"/>
            <a:ext cx="9525" cy="342900"/>
          </a:xfrm>
          <a:prstGeom prst="rect">
            <a:avLst/>
          </a:prstGeom>
          <a:solidFill>
            <a:srgbClr val="65E3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2" name="Rectangle 958"/>
          <p:cNvSpPr>
            <a:spLocks noChangeArrowheads="1"/>
          </p:cNvSpPr>
          <p:nvPr/>
        </p:nvSpPr>
        <p:spPr bwMode="auto">
          <a:xfrm>
            <a:off x="333375" y="5111527"/>
            <a:ext cx="7938" cy="342900"/>
          </a:xfrm>
          <a:prstGeom prst="rect">
            <a:avLst/>
          </a:prstGeom>
          <a:solidFill>
            <a:srgbClr val="61E1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3" name="Rectangle 959"/>
          <p:cNvSpPr>
            <a:spLocks noChangeArrowheads="1"/>
          </p:cNvSpPr>
          <p:nvPr/>
        </p:nvSpPr>
        <p:spPr bwMode="auto">
          <a:xfrm>
            <a:off x="341313" y="5111527"/>
            <a:ext cx="7937" cy="342900"/>
          </a:xfrm>
          <a:prstGeom prst="rect">
            <a:avLst/>
          </a:prstGeom>
          <a:solidFill>
            <a:srgbClr val="5DD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4" name="Rectangle 960"/>
          <p:cNvSpPr>
            <a:spLocks noChangeArrowheads="1"/>
          </p:cNvSpPr>
          <p:nvPr/>
        </p:nvSpPr>
        <p:spPr bwMode="auto">
          <a:xfrm>
            <a:off x="349250" y="5111527"/>
            <a:ext cx="9525" cy="342900"/>
          </a:xfrm>
          <a:prstGeom prst="rect">
            <a:avLst/>
          </a:prstGeom>
          <a:solidFill>
            <a:srgbClr val="58DE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5" name="Rectangle 961"/>
          <p:cNvSpPr>
            <a:spLocks noChangeArrowheads="1"/>
          </p:cNvSpPr>
          <p:nvPr/>
        </p:nvSpPr>
        <p:spPr bwMode="auto">
          <a:xfrm>
            <a:off x="358775" y="5111527"/>
            <a:ext cx="7938" cy="342900"/>
          </a:xfrm>
          <a:prstGeom prst="rect">
            <a:avLst/>
          </a:prstGeom>
          <a:solidFill>
            <a:srgbClr val="54DC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6" name="Rectangle 962"/>
          <p:cNvSpPr>
            <a:spLocks noChangeArrowheads="1"/>
          </p:cNvSpPr>
          <p:nvPr/>
        </p:nvSpPr>
        <p:spPr bwMode="auto">
          <a:xfrm>
            <a:off x="366713" y="5111527"/>
            <a:ext cx="7937" cy="342900"/>
          </a:xfrm>
          <a:prstGeom prst="rect">
            <a:avLst/>
          </a:prstGeom>
          <a:solidFill>
            <a:srgbClr val="50DA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7" name="Rectangle 963"/>
          <p:cNvSpPr>
            <a:spLocks noChangeArrowheads="1"/>
          </p:cNvSpPr>
          <p:nvPr/>
        </p:nvSpPr>
        <p:spPr bwMode="auto">
          <a:xfrm>
            <a:off x="374650" y="5111527"/>
            <a:ext cx="9525" cy="342900"/>
          </a:xfrm>
          <a:prstGeom prst="rect">
            <a:avLst/>
          </a:prstGeom>
          <a:solidFill>
            <a:srgbClr val="4CD9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8" name="Rectangle 964"/>
          <p:cNvSpPr>
            <a:spLocks noChangeArrowheads="1"/>
          </p:cNvSpPr>
          <p:nvPr/>
        </p:nvSpPr>
        <p:spPr bwMode="auto">
          <a:xfrm>
            <a:off x="384175" y="5111527"/>
            <a:ext cx="7938" cy="342900"/>
          </a:xfrm>
          <a:prstGeom prst="rect">
            <a:avLst/>
          </a:prstGeom>
          <a:solidFill>
            <a:srgbClr val="48D7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69" name="Rectangle 965"/>
          <p:cNvSpPr>
            <a:spLocks noChangeArrowheads="1"/>
          </p:cNvSpPr>
          <p:nvPr/>
        </p:nvSpPr>
        <p:spPr bwMode="auto">
          <a:xfrm>
            <a:off x="392113" y="5111527"/>
            <a:ext cx="9525" cy="342900"/>
          </a:xfrm>
          <a:prstGeom prst="rect">
            <a:avLst/>
          </a:prstGeom>
          <a:solidFill>
            <a:srgbClr val="44D5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0" name="Rectangle 966"/>
          <p:cNvSpPr>
            <a:spLocks noChangeArrowheads="1"/>
          </p:cNvSpPr>
          <p:nvPr/>
        </p:nvSpPr>
        <p:spPr bwMode="auto">
          <a:xfrm>
            <a:off x="401638" y="5111527"/>
            <a:ext cx="7937" cy="342900"/>
          </a:xfrm>
          <a:prstGeom prst="rect">
            <a:avLst/>
          </a:prstGeom>
          <a:solidFill>
            <a:srgbClr val="3FD3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1" name="Rectangle 967"/>
          <p:cNvSpPr>
            <a:spLocks noChangeArrowheads="1"/>
          </p:cNvSpPr>
          <p:nvPr/>
        </p:nvSpPr>
        <p:spPr bwMode="auto">
          <a:xfrm>
            <a:off x="409575" y="5111527"/>
            <a:ext cx="7938" cy="342900"/>
          </a:xfrm>
          <a:prstGeom prst="rect">
            <a:avLst/>
          </a:prstGeom>
          <a:solidFill>
            <a:srgbClr val="3BD2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2" name="Rectangle 968"/>
          <p:cNvSpPr>
            <a:spLocks noChangeArrowheads="1"/>
          </p:cNvSpPr>
          <p:nvPr/>
        </p:nvSpPr>
        <p:spPr bwMode="auto">
          <a:xfrm>
            <a:off x="417513" y="5111527"/>
            <a:ext cx="9525" cy="342900"/>
          </a:xfrm>
          <a:prstGeom prst="rect">
            <a:avLst/>
          </a:prstGeom>
          <a:solidFill>
            <a:srgbClr val="38D0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3" name="Rectangle 969"/>
          <p:cNvSpPr>
            <a:spLocks noChangeArrowheads="1"/>
          </p:cNvSpPr>
          <p:nvPr/>
        </p:nvSpPr>
        <p:spPr bwMode="auto">
          <a:xfrm>
            <a:off x="427038" y="5111527"/>
            <a:ext cx="7937" cy="342900"/>
          </a:xfrm>
          <a:prstGeom prst="rect">
            <a:avLst/>
          </a:prstGeom>
          <a:solidFill>
            <a:srgbClr val="33CE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4" name="Rectangle 970"/>
          <p:cNvSpPr>
            <a:spLocks noChangeArrowheads="1"/>
          </p:cNvSpPr>
          <p:nvPr/>
        </p:nvSpPr>
        <p:spPr bwMode="auto">
          <a:xfrm>
            <a:off x="434975" y="5111527"/>
            <a:ext cx="7938" cy="342900"/>
          </a:xfrm>
          <a:prstGeom prst="rect">
            <a:avLst/>
          </a:prstGeom>
          <a:solidFill>
            <a:srgbClr val="2FCD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5" name="Rectangle 971"/>
          <p:cNvSpPr>
            <a:spLocks noChangeArrowheads="1"/>
          </p:cNvSpPr>
          <p:nvPr/>
        </p:nvSpPr>
        <p:spPr bwMode="auto">
          <a:xfrm>
            <a:off x="442913" y="5111527"/>
            <a:ext cx="9525" cy="342900"/>
          </a:xfrm>
          <a:prstGeom prst="rect">
            <a:avLst/>
          </a:prstGeom>
          <a:solidFill>
            <a:srgbClr val="2BCB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6" name="Rectangle 972"/>
          <p:cNvSpPr>
            <a:spLocks noChangeArrowheads="1"/>
          </p:cNvSpPr>
          <p:nvPr/>
        </p:nvSpPr>
        <p:spPr bwMode="auto">
          <a:xfrm>
            <a:off x="452438" y="5111527"/>
            <a:ext cx="7937" cy="342900"/>
          </a:xfrm>
          <a:prstGeom prst="rect">
            <a:avLst/>
          </a:prstGeom>
          <a:solidFill>
            <a:srgbClr val="27C9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7" name="Rectangle 973"/>
          <p:cNvSpPr>
            <a:spLocks noChangeArrowheads="1"/>
          </p:cNvSpPr>
          <p:nvPr/>
        </p:nvSpPr>
        <p:spPr bwMode="auto">
          <a:xfrm>
            <a:off x="460375" y="5111527"/>
            <a:ext cx="7938" cy="342900"/>
          </a:xfrm>
          <a:prstGeom prst="rect">
            <a:avLst/>
          </a:prstGeom>
          <a:solidFill>
            <a:srgbClr val="23C7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8" name="Rectangle 974"/>
          <p:cNvSpPr>
            <a:spLocks noChangeArrowheads="1"/>
          </p:cNvSpPr>
          <p:nvPr/>
        </p:nvSpPr>
        <p:spPr bwMode="auto">
          <a:xfrm>
            <a:off x="468313" y="5111527"/>
            <a:ext cx="9525" cy="342900"/>
          </a:xfrm>
          <a:prstGeom prst="rect">
            <a:avLst/>
          </a:prstGeom>
          <a:solidFill>
            <a:srgbClr val="1FC6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79" name="Rectangle 975"/>
          <p:cNvSpPr>
            <a:spLocks noChangeArrowheads="1"/>
          </p:cNvSpPr>
          <p:nvPr/>
        </p:nvSpPr>
        <p:spPr bwMode="auto">
          <a:xfrm>
            <a:off x="477838" y="5111527"/>
            <a:ext cx="7937" cy="342900"/>
          </a:xfrm>
          <a:prstGeom prst="rect">
            <a:avLst/>
          </a:prstGeom>
          <a:solidFill>
            <a:srgbClr val="1BC4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0" name="Rectangle 976"/>
          <p:cNvSpPr>
            <a:spLocks noChangeArrowheads="1"/>
          </p:cNvSpPr>
          <p:nvPr/>
        </p:nvSpPr>
        <p:spPr bwMode="auto">
          <a:xfrm>
            <a:off x="485775" y="5111527"/>
            <a:ext cx="9525" cy="342900"/>
          </a:xfrm>
          <a:prstGeom prst="rect">
            <a:avLst/>
          </a:prstGeom>
          <a:solidFill>
            <a:srgbClr val="16C3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1" name="Rectangle 977"/>
          <p:cNvSpPr>
            <a:spLocks noChangeArrowheads="1"/>
          </p:cNvSpPr>
          <p:nvPr/>
        </p:nvSpPr>
        <p:spPr bwMode="auto">
          <a:xfrm>
            <a:off x="495300" y="5111527"/>
            <a:ext cx="7938" cy="342900"/>
          </a:xfrm>
          <a:prstGeom prst="rect">
            <a:avLst/>
          </a:prstGeom>
          <a:solidFill>
            <a:srgbClr val="12C1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2" name="Rectangle 978"/>
          <p:cNvSpPr>
            <a:spLocks noChangeArrowheads="1"/>
          </p:cNvSpPr>
          <p:nvPr/>
        </p:nvSpPr>
        <p:spPr bwMode="auto">
          <a:xfrm>
            <a:off x="503238" y="5111527"/>
            <a:ext cx="7937" cy="342900"/>
          </a:xfrm>
          <a:prstGeom prst="rect">
            <a:avLst/>
          </a:prstGeom>
          <a:solidFill>
            <a:srgbClr val="0EB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3" name="Rectangle 979"/>
          <p:cNvSpPr>
            <a:spLocks noChangeArrowheads="1"/>
          </p:cNvSpPr>
          <p:nvPr/>
        </p:nvSpPr>
        <p:spPr bwMode="auto">
          <a:xfrm>
            <a:off x="511175" y="5111527"/>
            <a:ext cx="9525" cy="342900"/>
          </a:xfrm>
          <a:prstGeom prst="rect">
            <a:avLst/>
          </a:prstGeom>
          <a:solidFill>
            <a:srgbClr val="0AB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4" name="Rectangle 980"/>
          <p:cNvSpPr>
            <a:spLocks noChangeArrowheads="1"/>
          </p:cNvSpPr>
          <p:nvPr/>
        </p:nvSpPr>
        <p:spPr bwMode="auto">
          <a:xfrm>
            <a:off x="520700" y="5111527"/>
            <a:ext cx="7938" cy="342900"/>
          </a:xfrm>
          <a:prstGeom prst="rect">
            <a:avLst/>
          </a:prstGeom>
          <a:solidFill>
            <a:srgbClr val="06BB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5" name="Oval 981"/>
          <p:cNvSpPr>
            <a:spLocks noChangeArrowheads="1"/>
          </p:cNvSpPr>
          <p:nvPr/>
        </p:nvSpPr>
        <p:spPr bwMode="auto">
          <a:xfrm>
            <a:off x="192088" y="5078189"/>
            <a:ext cx="331787" cy="90488"/>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286" name="Rectangle 982"/>
          <p:cNvSpPr>
            <a:spLocks noChangeArrowheads="1"/>
          </p:cNvSpPr>
          <p:nvPr/>
        </p:nvSpPr>
        <p:spPr bwMode="auto">
          <a:xfrm>
            <a:off x="306388" y="5205189"/>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2287" name="Rectangle 983"/>
          <p:cNvSpPr>
            <a:spLocks noChangeArrowheads="1"/>
          </p:cNvSpPr>
          <p:nvPr/>
        </p:nvSpPr>
        <p:spPr bwMode="auto">
          <a:xfrm>
            <a:off x="204788" y="5282977"/>
            <a:ext cx="2794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Mandates</a:t>
            </a:r>
          </a:p>
        </p:txBody>
      </p:sp>
      <p:sp>
        <p:nvSpPr>
          <p:cNvPr id="22288" name="Line 984"/>
          <p:cNvSpPr>
            <a:spLocks noChangeShapeType="1"/>
          </p:cNvSpPr>
          <p:nvPr/>
        </p:nvSpPr>
        <p:spPr bwMode="auto">
          <a:xfrm flipV="1">
            <a:off x="358775" y="4970239"/>
            <a:ext cx="1588" cy="107950"/>
          </a:xfrm>
          <a:prstGeom prst="line">
            <a:avLst/>
          </a:prstGeom>
          <a:noFill/>
          <a:ln w="7938" cap="rnd">
            <a:solidFill>
              <a:srgbClr val="666699"/>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289" name="Freeform 985"/>
          <p:cNvSpPr>
            <a:spLocks/>
          </p:cNvSpPr>
          <p:nvPr/>
        </p:nvSpPr>
        <p:spPr bwMode="auto">
          <a:xfrm>
            <a:off x="320675" y="4868639"/>
            <a:ext cx="74613" cy="111125"/>
          </a:xfrm>
          <a:custGeom>
            <a:avLst/>
            <a:gdLst>
              <a:gd name="T0" fmla="*/ 0 w 47"/>
              <a:gd name="T1" fmla="*/ 2147483646 h 70"/>
              <a:gd name="T2" fmla="*/ 2147483646 w 47"/>
              <a:gd name="T3" fmla="*/ 0 h 70"/>
              <a:gd name="T4" fmla="*/ 2147483646 w 47"/>
              <a:gd name="T5" fmla="*/ 2147483646 h 70"/>
              <a:gd name="T6" fmla="*/ 0 w 47"/>
              <a:gd name="T7" fmla="*/ 2147483646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0" y="70"/>
                </a:moveTo>
                <a:lnTo>
                  <a:pt x="24" y="0"/>
                </a:lnTo>
                <a:lnTo>
                  <a:pt x="47" y="70"/>
                </a:lnTo>
                <a:lnTo>
                  <a:pt x="0" y="7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290" name="Freeform 986"/>
          <p:cNvSpPr>
            <a:spLocks/>
          </p:cNvSpPr>
          <p:nvPr/>
        </p:nvSpPr>
        <p:spPr bwMode="auto">
          <a:xfrm>
            <a:off x="358775" y="4079652"/>
            <a:ext cx="628650" cy="373062"/>
          </a:xfrm>
          <a:custGeom>
            <a:avLst/>
            <a:gdLst>
              <a:gd name="T0" fmla="*/ 2147483646 w 396"/>
              <a:gd name="T1" fmla="*/ 0 h 235"/>
              <a:gd name="T2" fmla="*/ 2147483646 w 396"/>
              <a:gd name="T3" fmla="*/ 2147483646 h 235"/>
              <a:gd name="T4" fmla="*/ 0 w 396"/>
              <a:gd name="T5" fmla="*/ 2147483646 h 235"/>
              <a:gd name="T6" fmla="*/ 0 w 396"/>
              <a:gd name="T7" fmla="*/ 2147483646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6" h="235">
                <a:moveTo>
                  <a:pt x="396" y="0"/>
                </a:moveTo>
                <a:lnTo>
                  <a:pt x="396" y="180"/>
                </a:lnTo>
                <a:lnTo>
                  <a:pt x="0" y="180"/>
                </a:lnTo>
                <a:lnTo>
                  <a:pt x="0" y="235"/>
                </a:lnTo>
              </a:path>
            </a:pathLst>
          </a:custGeom>
          <a:noFill/>
          <a:ln w="793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22291" name="Freeform 987"/>
          <p:cNvSpPr>
            <a:spLocks/>
          </p:cNvSpPr>
          <p:nvPr/>
        </p:nvSpPr>
        <p:spPr bwMode="auto">
          <a:xfrm>
            <a:off x="950913" y="3978052"/>
            <a:ext cx="73025" cy="109537"/>
          </a:xfrm>
          <a:custGeom>
            <a:avLst/>
            <a:gdLst>
              <a:gd name="T0" fmla="*/ 0 w 46"/>
              <a:gd name="T1" fmla="*/ 2147483646 h 69"/>
              <a:gd name="T2" fmla="*/ 2147483646 w 46"/>
              <a:gd name="T3" fmla="*/ 0 h 69"/>
              <a:gd name="T4" fmla="*/ 2147483646 w 46"/>
              <a:gd name="T5" fmla="*/ 2147483646 h 69"/>
              <a:gd name="T6" fmla="*/ 0 w 46"/>
              <a:gd name="T7" fmla="*/ 2147483646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69">
                <a:moveTo>
                  <a:pt x="0" y="69"/>
                </a:moveTo>
                <a:lnTo>
                  <a:pt x="23" y="0"/>
                </a:lnTo>
                <a:lnTo>
                  <a:pt x="46" y="69"/>
                </a:lnTo>
                <a:lnTo>
                  <a:pt x="0" y="69"/>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292" name="Freeform 988"/>
          <p:cNvSpPr>
            <a:spLocks/>
          </p:cNvSpPr>
          <p:nvPr/>
        </p:nvSpPr>
        <p:spPr bwMode="auto">
          <a:xfrm>
            <a:off x="320675" y="4443189"/>
            <a:ext cx="74613" cy="111125"/>
          </a:xfrm>
          <a:custGeom>
            <a:avLst/>
            <a:gdLst>
              <a:gd name="T0" fmla="*/ 2147483646 w 47"/>
              <a:gd name="T1" fmla="*/ 0 h 70"/>
              <a:gd name="T2" fmla="*/ 2147483646 w 47"/>
              <a:gd name="T3" fmla="*/ 2147483646 h 70"/>
              <a:gd name="T4" fmla="*/ 0 w 47"/>
              <a:gd name="T5" fmla="*/ 0 h 70"/>
              <a:gd name="T6" fmla="*/ 2147483646 w 47"/>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70">
                <a:moveTo>
                  <a:pt x="47" y="0"/>
                </a:moveTo>
                <a:lnTo>
                  <a:pt x="24" y="70"/>
                </a:lnTo>
                <a:lnTo>
                  <a:pt x="0" y="0"/>
                </a:lnTo>
                <a:lnTo>
                  <a:pt x="47"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293" name="Rectangle 989"/>
          <p:cNvSpPr>
            <a:spLocks noChangeArrowheads="1"/>
          </p:cNvSpPr>
          <p:nvPr/>
        </p:nvSpPr>
        <p:spPr bwMode="auto">
          <a:xfrm>
            <a:off x="4105659" y="1636489"/>
            <a:ext cx="123431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nl-NL" altLang="nl-BE" sz="1300" dirty="0" smtClean="0">
                <a:solidFill>
                  <a:srgbClr val="000000"/>
                </a:solidFill>
                <a:sym typeface="Arial" panose="020B0604020202020204" pitchFamily="34" charset="0"/>
              </a:rPr>
              <a:t>Sector/country B</a:t>
            </a:r>
            <a:endParaRPr lang="nl-NL" altLang="nl-BE" sz="1300" dirty="0">
              <a:solidFill>
                <a:srgbClr val="000000"/>
              </a:solidFill>
              <a:sym typeface="Arial" panose="020B0604020202020204" pitchFamily="34" charset="0"/>
            </a:endParaRPr>
          </a:p>
        </p:txBody>
      </p:sp>
      <p:sp>
        <p:nvSpPr>
          <p:cNvPr id="22294" name="Rectangle 990"/>
          <p:cNvSpPr>
            <a:spLocks noChangeArrowheads="1"/>
          </p:cNvSpPr>
          <p:nvPr/>
        </p:nvSpPr>
        <p:spPr bwMode="auto">
          <a:xfrm>
            <a:off x="7298870" y="1631727"/>
            <a:ext cx="124393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nl-NL" altLang="nl-BE" sz="1300" dirty="0" smtClean="0">
                <a:solidFill>
                  <a:srgbClr val="000000"/>
                </a:solidFill>
                <a:sym typeface="Arial" panose="020B0604020202020204" pitchFamily="34" charset="0"/>
              </a:rPr>
              <a:t>Sector/country C</a:t>
            </a:r>
            <a:endParaRPr lang="nl-NL" altLang="nl-BE" sz="1300" dirty="0">
              <a:solidFill>
                <a:srgbClr val="000000"/>
              </a:solidFill>
              <a:sym typeface="Arial" panose="020B0604020202020204" pitchFamily="34" charset="0"/>
            </a:endParaRPr>
          </a:p>
        </p:txBody>
      </p:sp>
      <p:sp>
        <p:nvSpPr>
          <p:cNvPr id="22295" name="Freeform 991"/>
          <p:cNvSpPr>
            <a:spLocks noEditPoints="1"/>
          </p:cNvSpPr>
          <p:nvPr/>
        </p:nvSpPr>
        <p:spPr bwMode="auto">
          <a:xfrm>
            <a:off x="1068388" y="4130452"/>
            <a:ext cx="2398712" cy="314325"/>
          </a:xfrm>
          <a:custGeom>
            <a:avLst/>
            <a:gdLst>
              <a:gd name="T0" fmla="*/ 2147483646 w 4500"/>
              <a:gd name="T1" fmla="*/ 2147483646 h 589"/>
              <a:gd name="T2" fmla="*/ 2147483646 w 4500"/>
              <a:gd name="T3" fmla="*/ 2147483646 h 589"/>
              <a:gd name="T4" fmla="*/ 1817638410 w 4500"/>
              <a:gd name="T5" fmla="*/ 2147483646 h 589"/>
              <a:gd name="T6" fmla="*/ 1969084557 w 4500"/>
              <a:gd name="T7" fmla="*/ 2147483646 h 589"/>
              <a:gd name="T8" fmla="*/ 2147483646 w 4500"/>
              <a:gd name="T9" fmla="*/ 2147483646 h 589"/>
              <a:gd name="T10" fmla="*/ 2147483646 w 4500"/>
              <a:gd name="T11" fmla="*/ 2147483646 h 589"/>
              <a:gd name="T12" fmla="*/ 2147483646 w 4500"/>
              <a:gd name="T13" fmla="*/ 2147483646 h 589"/>
              <a:gd name="T14" fmla="*/ 2147483646 w 4500"/>
              <a:gd name="T15" fmla="*/ 2147483646 h 589"/>
              <a:gd name="T16" fmla="*/ 2147483646 w 4500"/>
              <a:gd name="T17" fmla="*/ 2147483646 h 589"/>
              <a:gd name="T18" fmla="*/ 2147483646 w 4500"/>
              <a:gd name="T19" fmla="*/ 2147483646 h 589"/>
              <a:gd name="T20" fmla="*/ 2147483646 w 4500"/>
              <a:gd name="T21" fmla="*/ 2147483646 h 589"/>
              <a:gd name="T22" fmla="*/ 2147483646 w 4500"/>
              <a:gd name="T23" fmla="*/ 2147483646 h 589"/>
              <a:gd name="T24" fmla="*/ 2147483646 w 4500"/>
              <a:gd name="T25" fmla="*/ 2147483646 h 589"/>
              <a:gd name="T26" fmla="*/ 2147483646 w 4500"/>
              <a:gd name="T27" fmla="*/ 2147483646 h 589"/>
              <a:gd name="T28" fmla="*/ 2147483646 w 4500"/>
              <a:gd name="T29" fmla="*/ 2147483646 h 589"/>
              <a:gd name="T30" fmla="*/ 2147483646 w 4500"/>
              <a:gd name="T31" fmla="*/ 2147483646 h 589"/>
              <a:gd name="T32" fmla="*/ 2147483646 w 4500"/>
              <a:gd name="T33" fmla="*/ 2147483646 h 589"/>
              <a:gd name="T34" fmla="*/ 2147483646 w 4500"/>
              <a:gd name="T35" fmla="*/ 2147483646 h 589"/>
              <a:gd name="T36" fmla="*/ 2147483646 w 4500"/>
              <a:gd name="T37" fmla="*/ 2147483646 h 589"/>
              <a:gd name="T38" fmla="*/ 2147483646 w 4500"/>
              <a:gd name="T39" fmla="*/ 2147483646 h 589"/>
              <a:gd name="T40" fmla="*/ 2147483646 w 4500"/>
              <a:gd name="T41" fmla="*/ 2147483646 h 589"/>
              <a:gd name="T42" fmla="*/ 2147483646 w 4500"/>
              <a:gd name="T43" fmla="*/ 2147483646 h 589"/>
              <a:gd name="T44" fmla="*/ 2147483646 w 4500"/>
              <a:gd name="T45" fmla="*/ 2147483646 h 589"/>
              <a:gd name="T46" fmla="*/ 2147483646 w 4500"/>
              <a:gd name="T47" fmla="*/ 2147483646 h 589"/>
              <a:gd name="T48" fmla="*/ 2147483646 w 4500"/>
              <a:gd name="T49" fmla="*/ 2147483646 h 589"/>
              <a:gd name="T50" fmla="*/ 2147483646 w 4500"/>
              <a:gd name="T51" fmla="*/ 2147483646 h 589"/>
              <a:gd name="T52" fmla="*/ 2147483646 w 4500"/>
              <a:gd name="T53" fmla="*/ 2147483646 h 589"/>
              <a:gd name="T54" fmla="*/ 2147483646 w 4500"/>
              <a:gd name="T55" fmla="*/ 2147483646 h 589"/>
              <a:gd name="T56" fmla="*/ 2147483646 w 4500"/>
              <a:gd name="T57" fmla="*/ 2147483646 h 589"/>
              <a:gd name="T58" fmla="*/ 2147483646 w 4500"/>
              <a:gd name="T59" fmla="*/ 2147483646 h 589"/>
              <a:gd name="T60" fmla="*/ 2147483646 w 4500"/>
              <a:gd name="T61" fmla="*/ 2147483646 h 589"/>
              <a:gd name="T62" fmla="*/ 2147483646 w 4500"/>
              <a:gd name="T63" fmla="*/ 2147483646 h 589"/>
              <a:gd name="T64" fmla="*/ 2147483646 w 4500"/>
              <a:gd name="T65" fmla="*/ 2147483646 h 589"/>
              <a:gd name="T66" fmla="*/ 2147483646 w 4500"/>
              <a:gd name="T67" fmla="*/ 2147483646 h 589"/>
              <a:gd name="T68" fmla="*/ 2147483646 w 4500"/>
              <a:gd name="T69" fmla="*/ 2147483646 h 589"/>
              <a:gd name="T70" fmla="*/ 2147483646 w 4500"/>
              <a:gd name="T71" fmla="*/ 2147483646 h 589"/>
              <a:gd name="T72" fmla="*/ 2147483646 w 4500"/>
              <a:gd name="T73" fmla="*/ 2147483646 h 589"/>
              <a:gd name="T74" fmla="*/ 2147483646 w 4500"/>
              <a:gd name="T75" fmla="*/ 2147483646 h 589"/>
              <a:gd name="T76" fmla="*/ 2147483646 w 4500"/>
              <a:gd name="T77" fmla="*/ 2147483646 h 589"/>
              <a:gd name="T78" fmla="*/ 2147483646 w 4500"/>
              <a:gd name="T79" fmla="*/ 2147483646 h 589"/>
              <a:gd name="T80" fmla="*/ 2147483646 w 4500"/>
              <a:gd name="T81" fmla="*/ 2147483646 h 589"/>
              <a:gd name="T82" fmla="*/ 2147483646 w 4500"/>
              <a:gd name="T83" fmla="*/ 2147483646 h 589"/>
              <a:gd name="T84" fmla="*/ 2147483646 w 4500"/>
              <a:gd name="T85" fmla="*/ 2147483646 h 589"/>
              <a:gd name="T86" fmla="*/ 2147483646 w 4500"/>
              <a:gd name="T87" fmla="*/ 2147483646 h 589"/>
              <a:gd name="T88" fmla="*/ 2147483646 w 4500"/>
              <a:gd name="T89" fmla="*/ 2147483646 h 589"/>
              <a:gd name="T90" fmla="*/ 2147483646 w 4500"/>
              <a:gd name="T91" fmla="*/ 2147483646 h 589"/>
              <a:gd name="T92" fmla="*/ 2147483646 w 4500"/>
              <a:gd name="T93" fmla="*/ 2147483646 h 589"/>
              <a:gd name="T94" fmla="*/ 2147483646 w 4500"/>
              <a:gd name="T95" fmla="*/ 2147483646 h 589"/>
              <a:gd name="T96" fmla="*/ 2147483646 w 4500"/>
              <a:gd name="T97" fmla="*/ 2147483646 h 589"/>
              <a:gd name="T98" fmla="*/ 2147483646 w 4500"/>
              <a:gd name="T99" fmla="*/ 2147483646 h 589"/>
              <a:gd name="T100" fmla="*/ 2147483646 w 4500"/>
              <a:gd name="T101" fmla="*/ 2147483646 h 589"/>
              <a:gd name="T102" fmla="*/ 2147483646 w 4500"/>
              <a:gd name="T103" fmla="*/ 2147483646 h 589"/>
              <a:gd name="T104" fmla="*/ 2147483646 w 4500"/>
              <a:gd name="T105" fmla="*/ 2147483646 h 589"/>
              <a:gd name="T106" fmla="*/ 2147483646 w 4500"/>
              <a:gd name="T107" fmla="*/ 2147483646 h 589"/>
              <a:gd name="T108" fmla="*/ 2147483646 w 4500"/>
              <a:gd name="T109" fmla="*/ 2147483646 h 589"/>
              <a:gd name="T110" fmla="*/ 2147483646 w 4500"/>
              <a:gd name="T111" fmla="*/ 2147483646 h 589"/>
              <a:gd name="T112" fmla="*/ 2147483646 w 4500"/>
              <a:gd name="T113" fmla="*/ 2147483646 h 589"/>
              <a:gd name="T114" fmla="*/ 2147483646 w 4500"/>
              <a:gd name="T115" fmla="*/ 2147483646 h 589"/>
              <a:gd name="T116" fmla="*/ 2147483646 w 4500"/>
              <a:gd name="T117" fmla="*/ 2147483646 h 589"/>
              <a:gd name="T118" fmla="*/ 2147483646 w 4500"/>
              <a:gd name="T119" fmla="*/ 2147483646 h 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500" h="589">
                <a:moveTo>
                  <a:pt x="25" y="12"/>
                </a:moveTo>
                <a:lnTo>
                  <a:pt x="25" y="38"/>
                </a:lnTo>
                <a:cubicBezTo>
                  <a:pt x="25" y="45"/>
                  <a:pt x="20" y="51"/>
                  <a:pt x="12" y="51"/>
                </a:cubicBezTo>
                <a:cubicBezTo>
                  <a:pt x="5" y="51"/>
                  <a:pt x="0" y="45"/>
                  <a:pt x="0" y="38"/>
                </a:cubicBezTo>
                <a:lnTo>
                  <a:pt x="0" y="12"/>
                </a:lnTo>
                <a:cubicBezTo>
                  <a:pt x="0" y="5"/>
                  <a:pt x="5" y="0"/>
                  <a:pt x="12" y="0"/>
                </a:cubicBezTo>
                <a:cubicBezTo>
                  <a:pt x="20" y="0"/>
                  <a:pt x="25" y="5"/>
                  <a:pt x="25" y="12"/>
                </a:cubicBezTo>
                <a:close/>
                <a:moveTo>
                  <a:pt x="25" y="89"/>
                </a:moveTo>
                <a:lnTo>
                  <a:pt x="25" y="115"/>
                </a:lnTo>
                <a:cubicBezTo>
                  <a:pt x="25" y="122"/>
                  <a:pt x="20" y="128"/>
                  <a:pt x="12" y="128"/>
                </a:cubicBezTo>
                <a:cubicBezTo>
                  <a:pt x="5" y="128"/>
                  <a:pt x="0" y="122"/>
                  <a:pt x="0" y="115"/>
                </a:cubicBezTo>
                <a:lnTo>
                  <a:pt x="0" y="89"/>
                </a:lnTo>
                <a:cubicBezTo>
                  <a:pt x="0" y="82"/>
                  <a:pt x="5" y="76"/>
                  <a:pt x="12" y="76"/>
                </a:cubicBezTo>
                <a:cubicBezTo>
                  <a:pt x="20" y="76"/>
                  <a:pt x="25" y="82"/>
                  <a:pt x="25" y="89"/>
                </a:cubicBezTo>
                <a:close/>
                <a:moveTo>
                  <a:pt x="25" y="166"/>
                </a:moveTo>
                <a:lnTo>
                  <a:pt x="25" y="192"/>
                </a:lnTo>
                <a:cubicBezTo>
                  <a:pt x="25" y="199"/>
                  <a:pt x="20" y="204"/>
                  <a:pt x="12" y="204"/>
                </a:cubicBezTo>
                <a:cubicBezTo>
                  <a:pt x="5" y="204"/>
                  <a:pt x="0" y="199"/>
                  <a:pt x="0" y="192"/>
                </a:cubicBezTo>
                <a:lnTo>
                  <a:pt x="0" y="166"/>
                </a:lnTo>
                <a:cubicBezTo>
                  <a:pt x="0" y="159"/>
                  <a:pt x="5" y="153"/>
                  <a:pt x="12" y="153"/>
                </a:cubicBezTo>
                <a:cubicBezTo>
                  <a:pt x="20" y="153"/>
                  <a:pt x="25" y="159"/>
                  <a:pt x="25" y="166"/>
                </a:cubicBezTo>
                <a:close/>
                <a:moveTo>
                  <a:pt x="25" y="243"/>
                </a:moveTo>
                <a:lnTo>
                  <a:pt x="25" y="268"/>
                </a:lnTo>
                <a:cubicBezTo>
                  <a:pt x="25" y="276"/>
                  <a:pt x="20" y="281"/>
                  <a:pt x="12" y="281"/>
                </a:cubicBezTo>
                <a:cubicBezTo>
                  <a:pt x="5" y="281"/>
                  <a:pt x="0" y="276"/>
                  <a:pt x="0" y="268"/>
                </a:cubicBezTo>
                <a:lnTo>
                  <a:pt x="0" y="243"/>
                </a:lnTo>
                <a:cubicBezTo>
                  <a:pt x="0" y="236"/>
                  <a:pt x="5" y="230"/>
                  <a:pt x="12" y="230"/>
                </a:cubicBezTo>
                <a:cubicBezTo>
                  <a:pt x="20" y="230"/>
                  <a:pt x="25" y="236"/>
                  <a:pt x="25" y="243"/>
                </a:cubicBezTo>
                <a:close/>
                <a:moveTo>
                  <a:pt x="25" y="320"/>
                </a:moveTo>
                <a:lnTo>
                  <a:pt x="25" y="344"/>
                </a:lnTo>
                <a:lnTo>
                  <a:pt x="12" y="332"/>
                </a:lnTo>
                <a:lnTo>
                  <a:pt x="13" y="332"/>
                </a:lnTo>
                <a:cubicBezTo>
                  <a:pt x="20" y="332"/>
                  <a:pt x="26" y="337"/>
                  <a:pt x="26" y="344"/>
                </a:cubicBezTo>
                <a:cubicBezTo>
                  <a:pt x="26" y="352"/>
                  <a:pt x="20" y="357"/>
                  <a:pt x="13" y="357"/>
                </a:cubicBezTo>
                <a:lnTo>
                  <a:pt x="12" y="357"/>
                </a:lnTo>
                <a:cubicBezTo>
                  <a:pt x="5" y="357"/>
                  <a:pt x="0" y="352"/>
                  <a:pt x="0" y="344"/>
                </a:cubicBezTo>
                <a:lnTo>
                  <a:pt x="0" y="320"/>
                </a:lnTo>
                <a:cubicBezTo>
                  <a:pt x="0" y="313"/>
                  <a:pt x="5" y="307"/>
                  <a:pt x="12" y="307"/>
                </a:cubicBezTo>
                <a:cubicBezTo>
                  <a:pt x="20" y="307"/>
                  <a:pt x="25" y="313"/>
                  <a:pt x="25" y="320"/>
                </a:cubicBezTo>
                <a:close/>
                <a:moveTo>
                  <a:pt x="64" y="332"/>
                </a:moveTo>
                <a:lnTo>
                  <a:pt x="90" y="332"/>
                </a:lnTo>
                <a:cubicBezTo>
                  <a:pt x="97" y="332"/>
                  <a:pt x="103" y="337"/>
                  <a:pt x="103" y="344"/>
                </a:cubicBezTo>
                <a:cubicBezTo>
                  <a:pt x="103" y="352"/>
                  <a:pt x="97" y="357"/>
                  <a:pt x="90" y="357"/>
                </a:cubicBezTo>
                <a:lnTo>
                  <a:pt x="64" y="357"/>
                </a:lnTo>
                <a:cubicBezTo>
                  <a:pt x="57" y="357"/>
                  <a:pt x="52" y="352"/>
                  <a:pt x="52" y="344"/>
                </a:cubicBezTo>
                <a:cubicBezTo>
                  <a:pt x="52" y="337"/>
                  <a:pt x="57" y="332"/>
                  <a:pt x="64" y="332"/>
                </a:cubicBezTo>
                <a:close/>
                <a:moveTo>
                  <a:pt x="141" y="332"/>
                </a:moveTo>
                <a:lnTo>
                  <a:pt x="167" y="332"/>
                </a:lnTo>
                <a:cubicBezTo>
                  <a:pt x="174" y="332"/>
                  <a:pt x="180" y="337"/>
                  <a:pt x="180" y="344"/>
                </a:cubicBezTo>
                <a:cubicBezTo>
                  <a:pt x="180" y="352"/>
                  <a:pt x="174" y="357"/>
                  <a:pt x="167" y="357"/>
                </a:cubicBezTo>
                <a:lnTo>
                  <a:pt x="141" y="357"/>
                </a:lnTo>
                <a:cubicBezTo>
                  <a:pt x="134" y="357"/>
                  <a:pt x="128" y="352"/>
                  <a:pt x="128" y="344"/>
                </a:cubicBezTo>
                <a:cubicBezTo>
                  <a:pt x="128" y="337"/>
                  <a:pt x="134" y="332"/>
                  <a:pt x="141" y="332"/>
                </a:cubicBezTo>
                <a:close/>
                <a:moveTo>
                  <a:pt x="218" y="332"/>
                </a:moveTo>
                <a:lnTo>
                  <a:pt x="244" y="332"/>
                </a:lnTo>
                <a:cubicBezTo>
                  <a:pt x="251" y="332"/>
                  <a:pt x="256" y="337"/>
                  <a:pt x="256" y="344"/>
                </a:cubicBezTo>
                <a:cubicBezTo>
                  <a:pt x="256" y="352"/>
                  <a:pt x="251" y="357"/>
                  <a:pt x="244" y="357"/>
                </a:cubicBezTo>
                <a:lnTo>
                  <a:pt x="218" y="357"/>
                </a:lnTo>
                <a:cubicBezTo>
                  <a:pt x="211" y="357"/>
                  <a:pt x="205" y="352"/>
                  <a:pt x="205" y="344"/>
                </a:cubicBezTo>
                <a:cubicBezTo>
                  <a:pt x="205" y="337"/>
                  <a:pt x="211" y="332"/>
                  <a:pt x="218" y="332"/>
                </a:cubicBezTo>
                <a:close/>
                <a:moveTo>
                  <a:pt x="295" y="332"/>
                </a:moveTo>
                <a:lnTo>
                  <a:pt x="320" y="332"/>
                </a:lnTo>
                <a:cubicBezTo>
                  <a:pt x="328" y="332"/>
                  <a:pt x="333" y="337"/>
                  <a:pt x="333" y="344"/>
                </a:cubicBezTo>
                <a:cubicBezTo>
                  <a:pt x="333" y="352"/>
                  <a:pt x="328" y="357"/>
                  <a:pt x="320" y="357"/>
                </a:cubicBezTo>
                <a:lnTo>
                  <a:pt x="295" y="357"/>
                </a:lnTo>
                <a:cubicBezTo>
                  <a:pt x="288" y="357"/>
                  <a:pt x="282" y="352"/>
                  <a:pt x="282" y="344"/>
                </a:cubicBezTo>
                <a:cubicBezTo>
                  <a:pt x="282" y="337"/>
                  <a:pt x="288" y="332"/>
                  <a:pt x="295" y="332"/>
                </a:cubicBezTo>
                <a:close/>
                <a:moveTo>
                  <a:pt x="372" y="332"/>
                </a:moveTo>
                <a:lnTo>
                  <a:pt x="397" y="332"/>
                </a:lnTo>
                <a:cubicBezTo>
                  <a:pt x="404" y="332"/>
                  <a:pt x="410" y="337"/>
                  <a:pt x="410" y="344"/>
                </a:cubicBezTo>
                <a:cubicBezTo>
                  <a:pt x="410" y="352"/>
                  <a:pt x="404" y="357"/>
                  <a:pt x="397" y="357"/>
                </a:cubicBezTo>
                <a:lnTo>
                  <a:pt x="372" y="357"/>
                </a:lnTo>
                <a:cubicBezTo>
                  <a:pt x="365" y="357"/>
                  <a:pt x="359" y="352"/>
                  <a:pt x="359" y="344"/>
                </a:cubicBezTo>
                <a:cubicBezTo>
                  <a:pt x="359" y="337"/>
                  <a:pt x="365" y="332"/>
                  <a:pt x="372" y="332"/>
                </a:cubicBezTo>
                <a:close/>
                <a:moveTo>
                  <a:pt x="448" y="332"/>
                </a:moveTo>
                <a:lnTo>
                  <a:pt x="474" y="332"/>
                </a:lnTo>
                <a:cubicBezTo>
                  <a:pt x="481" y="332"/>
                  <a:pt x="487" y="337"/>
                  <a:pt x="487" y="344"/>
                </a:cubicBezTo>
                <a:cubicBezTo>
                  <a:pt x="487" y="352"/>
                  <a:pt x="481" y="357"/>
                  <a:pt x="474" y="357"/>
                </a:cubicBezTo>
                <a:lnTo>
                  <a:pt x="448" y="357"/>
                </a:lnTo>
                <a:cubicBezTo>
                  <a:pt x="441" y="357"/>
                  <a:pt x="436" y="352"/>
                  <a:pt x="436" y="344"/>
                </a:cubicBezTo>
                <a:cubicBezTo>
                  <a:pt x="436" y="337"/>
                  <a:pt x="441" y="332"/>
                  <a:pt x="448" y="332"/>
                </a:cubicBezTo>
                <a:close/>
                <a:moveTo>
                  <a:pt x="525" y="332"/>
                </a:moveTo>
                <a:lnTo>
                  <a:pt x="551" y="332"/>
                </a:lnTo>
                <a:cubicBezTo>
                  <a:pt x="558" y="332"/>
                  <a:pt x="564" y="337"/>
                  <a:pt x="564" y="344"/>
                </a:cubicBezTo>
                <a:cubicBezTo>
                  <a:pt x="564" y="352"/>
                  <a:pt x="558" y="357"/>
                  <a:pt x="551" y="357"/>
                </a:cubicBezTo>
                <a:lnTo>
                  <a:pt x="525" y="357"/>
                </a:lnTo>
                <a:cubicBezTo>
                  <a:pt x="518" y="357"/>
                  <a:pt x="512" y="352"/>
                  <a:pt x="512" y="344"/>
                </a:cubicBezTo>
                <a:cubicBezTo>
                  <a:pt x="512" y="337"/>
                  <a:pt x="518" y="332"/>
                  <a:pt x="525" y="332"/>
                </a:cubicBezTo>
                <a:close/>
                <a:moveTo>
                  <a:pt x="602" y="332"/>
                </a:moveTo>
                <a:lnTo>
                  <a:pt x="628" y="332"/>
                </a:lnTo>
                <a:cubicBezTo>
                  <a:pt x="635" y="332"/>
                  <a:pt x="640" y="337"/>
                  <a:pt x="640" y="344"/>
                </a:cubicBezTo>
                <a:cubicBezTo>
                  <a:pt x="640" y="352"/>
                  <a:pt x="635" y="357"/>
                  <a:pt x="628" y="357"/>
                </a:cubicBezTo>
                <a:lnTo>
                  <a:pt x="602" y="357"/>
                </a:lnTo>
                <a:cubicBezTo>
                  <a:pt x="595" y="357"/>
                  <a:pt x="589" y="352"/>
                  <a:pt x="589" y="344"/>
                </a:cubicBezTo>
                <a:cubicBezTo>
                  <a:pt x="589" y="337"/>
                  <a:pt x="595" y="332"/>
                  <a:pt x="602" y="332"/>
                </a:cubicBezTo>
                <a:close/>
                <a:moveTo>
                  <a:pt x="679" y="332"/>
                </a:moveTo>
                <a:lnTo>
                  <a:pt x="704" y="332"/>
                </a:lnTo>
                <a:cubicBezTo>
                  <a:pt x="712" y="332"/>
                  <a:pt x="717" y="337"/>
                  <a:pt x="717" y="344"/>
                </a:cubicBezTo>
                <a:cubicBezTo>
                  <a:pt x="717" y="352"/>
                  <a:pt x="712" y="357"/>
                  <a:pt x="704" y="357"/>
                </a:cubicBezTo>
                <a:lnTo>
                  <a:pt x="679" y="357"/>
                </a:lnTo>
                <a:cubicBezTo>
                  <a:pt x="672" y="357"/>
                  <a:pt x="666" y="352"/>
                  <a:pt x="666" y="344"/>
                </a:cubicBezTo>
                <a:cubicBezTo>
                  <a:pt x="666" y="337"/>
                  <a:pt x="672" y="332"/>
                  <a:pt x="679" y="332"/>
                </a:cubicBezTo>
                <a:close/>
                <a:moveTo>
                  <a:pt x="756" y="332"/>
                </a:moveTo>
                <a:lnTo>
                  <a:pt x="781" y="332"/>
                </a:lnTo>
                <a:cubicBezTo>
                  <a:pt x="788" y="332"/>
                  <a:pt x="794" y="337"/>
                  <a:pt x="794" y="344"/>
                </a:cubicBezTo>
                <a:cubicBezTo>
                  <a:pt x="794" y="352"/>
                  <a:pt x="788" y="357"/>
                  <a:pt x="781" y="357"/>
                </a:cubicBezTo>
                <a:lnTo>
                  <a:pt x="756" y="357"/>
                </a:lnTo>
                <a:cubicBezTo>
                  <a:pt x="749" y="357"/>
                  <a:pt x="743" y="352"/>
                  <a:pt x="743" y="344"/>
                </a:cubicBezTo>
                <a:cubicBezTo>
                  <a:pt x="743" y="337"/>
                  <a:pt x="749" y="332"/>
                  <a:pt x="756" y="332"/>
                </a:cubicBezTo>
                <a:close/>
                <a:moveTo>
                  <a:pt x="832" y="332"/>
                </a:moveTo>
                <a:lnTo>
                  <a:pt x="858" y="332"/>
                </a:lnTo>
                <a:cubicBezTo>
                  <a:pt x="865" y="332"/>
                  <a:pt x="871" y="337"/>
                  <a:pt x="871" y="344"/>
                </a:cubicBezTo>
                <a:cubicBezTo>
                  <a:pt x="871" y="352"/>
                  <a:pt x="865" y="357"/>
                  <a:pt x="858" y="357"/>
                </a:cubicBezTo>
                <a:lnTo>
                  <a:pt x="832" y="357"/>
                </a:lnTo>
                <a:cubicBezTo>
                  <a:pt x="825" y="357"/>
                  <a:pt x="820" y="352"/>
                  <a:pt x="820" y="344"/>
                </a:cubicBezTo>
                <a:cubicBezTo>
                  <a:pt x="820" y="337"/>
                  <a:pt x="825" y="332"/>
                  <a:pt x="832" y="332"/>
                </a:cubicBezTo>
                <a:close/>
                <a:moveTo>
                  <a:pt x="909" y="332"/>
                </a:moveTo>
                <a:lnTo>
                  <a:pt x="935" y="332"/>
                </a:lnTo>
                <a:cubicBezTo>
                  <a:pt x="942" y="332"/>
                  <a:pt x="948" y="337"/>
                  <a:pt x="948" y="344"/>
                </a:cubicBezTo>
                <a:cubicBezTo>
                  <a:pt x="948" y="352"/>
                  <a:pt x="942" y="357"/>
                  <a:pt x="935" y="357"/>
                </a:cubicBezTo>
                <a:lnTo>
                  <a:pt x="909" y="357"/>
                </a:lnTo>
                <a:cubicBezTo>
                  <a:pt x="902" y="357"/>
                  <a:pt x="896" y="352"/>
                  <a:pt x="896" y="344"/>
                </a:cubicBezTo>
                <a:cubicBezTo>
                  <a:pt x="896" y="337"/>
                  <a:pt x="902" y="332"/>
                  <a:pt x="909" y="332"/>
                </a:cubicBezTo>
                <a:close/>
                <a:moveTo>
                  <a:pt x="986" y="332"/>
                </a:moveTo>
                <a:lnTo>
                  <a:pt x="1012" y="332"/>
                </a:lnTo>
                <a:cubicBezTo>
                  <a:pt x="1019" y="332"/>
                  <a:pt x="1024" y="337"/>
                  <a:pt x="1024" y="344"/>
                </a:cubicBezTo>
                <a:cubicBezTo>
                  <a:pt x="1024" y="352"/>
                  <a:pt x="1019" y="357"/>
                  <a:pt x="1012" y="357"/>
                </a:cubicBezTo>
                <a:lnTo>
                  <a:pt x="986" y="357"/>
                </a:lnTo>
                <a:cubicBezTo>
                  <a:pt x="979" y="357"/>
                  <a:pt x="973" y="352"/>
                  <a:pt x="973" y="344"/>
                </a:cubicBezTo>
                <a:cubicBezTo>
                  <a:pt x="973" y="337"/>
                  <a:pt x="979" y="332"/>
                  <a:pt x="986" y="332"/>
                </a:cubicBezTo>
                <a:close/>
                <a:moveTo>
                  <a:pt x="1033" y="310"/>
                </a:moveTo>
                <a:lnTo>
                  <a:pt x="1039" y="302"/>
                </a:lnTo>
                <a:cubicBezTo>
                  <a:pt x="1040" y="301"/>
                  <a:pt x="1041" y="300"/>
                  <a:pt x="1042" y="299"/>
                </a:cubicBezTo>
                <a:lnTo>
                  <a:pt x="1054" y="290"/>
                </a:lnTo>
                <a:cubicBezTo>
                  <a:pt x="1060" y="286"/>
                  <a:pt x="1068" y="287"/>
                  <a:pt x="1072" y="293"/>
                </a:cubicBezTo>
                <a:cubicBezTo>
                  <a:pt x="1076" y="299"/>
                  <a:pt x="1075" y="307"/>
                  <a:pt x="1069" y="311"/>
                </a:cubicBezTo>
                <a:lnTo>
                  <a:pt x="1057" y="320"/>
                </a:lnTo>
                <a:lnTo>
                  <a:pt x="1060" y="317"/>
                </a:lnTo>
                <a:lnTo>
                  <a:pt x="1054" y="326"/>
                </a:lnTo>
                <a:cubicBezTo>
                  <a:pt x="1049" y="331"/>
                  <a:pt x="1041" y="333"/>
                  <a:pt x="1036" y="328"/>
                </a:cubicBezTo>
                <a:cubicBezTo>
                  <a:pt x="1030" y="324"/>
                  <a:pt x="1029" y="316"/>
                  <a:pt x="1033" y="310"/>
                </a:cubicBezTo>
                <a:close/>
                <a:moveTo>
                  <a:pt x="1117" y="292"/>
                </a:moveTo>
                <a:lnTo>
                  <a:pt x="1128" y="299"/>
                </a:lnTo>
                <a:cubicBezTo>
                  <a:pt x="1129" y="300"/>
                  <a:pt x="1130" y="301"/>
                  <a:pt x="1131" y="302"/>
                </a:cubicBezTo>
                <a:lnTo>
                  <a:pt x="1138" y="312"/>
                </a:lnTo>
                <a:cubicBezTo>
                  <a:pt x="1143" y="318"/>
                  <a:pt x="1141" y="326"/>
                  <a:pt x="1136" y="330"/>
                </a:cubicBezTo>
                <a:cubicBezTo>
                  <a:pt x="1130" y="334"/>
                  <a:pt x="1122" y="333"/>
                  <a:pt x="1118" y="328"/>
                </a:cubicBezTo>
                <a:lnTo>
                  <a:pt x="1110" y="317"/>
                </a:lnTo>
                <a:lnTo>
                  <a:pt x="1113" y="320"/>
                </a:lnTo>
                <a:lnTo>
                  <a:pt x="1103" y="313"/>
                </a:lnTo>
                <a:cubicBezTo>
                  <a:pt x="1097" y="309"/>
                  <a:pt x="1096" y="301"/>
                  <a:pt x="1100" y="295"/>
                </a:cubicBezTo>
                <a:cubicBezTo>
                  <a:pt x="1104" y="289"/>
                  <a:pt x="1112" y="288"/>
                  <a:pt x="1117" y="292"/>
                </a:cubicBezTo>
                <a:close/>
                <a:moveTo>
                  <a:pt x="1161" y="332"/>
                </a:moveTo>
                <a:lnTo>
                  <a:pt x="1186" y="332"/>
                </a:lnTo>
                <a:cubicBezTo>
                  <a:pt x="1193" y="332"/>
                  <a:pt x="1199" y="337"/>
                  <a:pt x="1199" y="344"/>
                </a:cubicBezTo>
                <a:cubicBezTo>
                  <a:pt x="1199" y="352"/>
                  <a:pt x="1193" y="357"/>
                  <a:pt x="1186" y="357"/>
                </a:cubicBezTo>
                <a:lnTo>
                  <a:pt x="1161" y="357"/>
                </a:lnTo>
                <a:cubicBezTo>
                  <a:pt x="1154" y="357"/>
                  <a:pt x="1148" y="352"/>
                  <a:pt x="1148" y="344"/>
                </a:cubicBezTo>
                <a:cubicBezTo>
                  <a:pt x="1148" y="337"/>
                  <a:pt x="1154" y="332"/>
                  <a:pt x="1161" y="332"/>
                </a:cubicBezTo>
                <a:close/>
                <a:moveTo>
                  <a:pt x="1237" y="332"/>
                </a:moveTo>
                <a:lnTo>
                  <a:pt x="1263" y="332"/>
                </a:lnTo>
                <a:cubicBezTo>
                  <a:pt x="1270" y="332"/>
                  <a:pt x="1276" y="337"/>
                  <a:pt x="1276" y="344"/>
                </a:cubicBezTo>
                <a:cubicBezTo>
                  <a:pt x="1276" y="352"/>
                  <a:pt x="1270" y="357"/>
                  <a:pt x="1263" y="357"/>
                </a:cubicBezTo>
                <a:lnTo>
                  <a:pt x="1237" y="357"/>
                </a:lnTo>
                <a:cubicBezTo>
                  <a:pt x="1230" y="357"/>
                  <a:pt x="1225" y="352"/>
                  <a:pt x="1225" y="344"/>
                </a:cubicBezTo>
                <a:cubicBezTo>
                  <a:pt x="1225" y="337"/>
                  <a:pt x="1230" y="332"/>
                  <a:pt x="1237" y="332"/>
                </a:cubicBezTo>
                <a:close/>
                <a:moveTo>
                  <a:pt x="1314" y="332"/>
                </a:moveTo>
                <a:lnTo>
                  <a:pt x="1340" y="332"/>
                </a:lnTo>
                <a:cubicBezTo>
                  <a:pt x="1347" y="332"/>
                  <a:pt x="1353" y="337"/>
                  <a:pt x="1353" y="344"/>
                </a:cubicBezTo>
                <a:cubicBezTo>
                  <a:pt x="1353" y="352"/>
                  <a:pt x="1347" y="357"/>
                  <a:pt x="1340" y="357"/>
                </a:cubicBezTo>
                <a:lnTo>
                  <a:pt x="1314" y="357"/>
                </a:lnTo>
                <a:cubicBezTo>
                  <a:pt x="1307" y="357"/>
                  <a:pt x="1301" y="352"/>
                  <a:pt x="1301" y="344"/>
                </a:cubicBezTo>
                <a:cubicBezTo>
                  <a:pt x="1301" y="337"/>
                  <a:pt x="1307" y="332"/>
                  <a:pt x="1314" y="332"/>
                </a:cubicBezTo>
                <a:close/>
                <a:moveTo>
                  <a:pt x="1391" y="332"/>
                </a:moveTo>
                <a:lnTo>
                  <a:pt x="1417" y="332"/>
                </a:lnTo>
                <a:cubicBezTo>
                  <a:pt x="1424" y="332"/>
                  <a:pt x="1429" y="337"/>
                  <a:pt x="1429" y="344"/>
                </a:cubicBezTo>
                <a:cubicBezTo>
                  <a:pt x="1429" y="352"/>
                  <a:pt x="1424" y="357"/>
                  <a:pt x="1417" y="357"/>
                </a:cubicBezTo>
                <a:lnTo>
                  <a:pt x="1391" y="357"/>
                </a:lnTo>
                <a:cubicBezTo>
                  <a:pt x="1384" y="357"/>
                  <a:pt x="1378" y="352"/>
                  <a:pt x="1378" y="344"/>
                </a:cubicBezTo>
                <a:cubicBezTo>
                  <a:pt x="1378" y="337"/>
                  <a:pt x="1384" y="332"/>
                  <a:pt x="1391" y="332"/>
                </a:cubicBezTo>
                <a:close/>
                <a:moveTo>
                  <a:pt x="1468" y="332"/>
                </a:moveTo>
                <a:lnTo>
                  <a:pt x="1493" y="332"/>
                </a:lnTo>
                <a:cubicBezTo>
                  <a:pt x="1501" y="332"/>
                  <a:pt x="1506" y="337"/>
                  <a:pt x="1506" y="344"/>
                </a:cubicBezTo>
                <a:cubicBezTo>
                  <a:pt x="1506" y="352"/>
                  <a:pt x="1501" y="357"/>
                  <a:pt x="1493" y="357"/>
                </a:cubicBezTo>
                <a:lnTo>
                  <a:pt x="1468" y="357"/>
                </a:lnTo>
                <a:cubicBezTo>
                  <a:pt x="1461" y="357"/>
                  <a:pt x="1455" y="352"/>
                  <a:pt x="1455" y="344"/>
                </a:cubicBezTo>
                <a:cubicBezTo>
                  <a:pt x="1455" y="337"/>
                  <a:pt x="1461" y="332"/>
                  <a:pt x="1468" y="332"/>
                </a:cubicBezTo>
                <a:close/>
                <a:moveTo>
                  <a:pt x="1545" y="332"/>
                </a:moveTo>
                <a:lnTo>
                  <a:pt x="1570" y="332"/>
                </a:lnTo>
                <a:cubicBezTo>
                  <a:pt x="1577" y="332"/>
                  <a:pt x="1583" y="337"/>
                  <a:pt x="1583" y="344"/>
                </a:cubicBezTo>
                <a:cubicBezTo>
                  <a:pt x="1583" y="352"/>
                  <a:pt x="1577" y="357"/>
                  <a:pt x="1570" y="357"/>
                </a:cubicBezTo>
                <a:lnTo>
                  <a:pt x="1545" y="357"/>
                </a:lnTo>
                <a:cubicBezTo>
                  <a:pt x="1538" y="357"/>
                  <a:pt x="1532" y="352"/>
                  <a:pt x="1532" y="344"/>
                </a:cubicBezTo>
                <a:cubicBezTo>
                  <a:pt x="1532" y="337"/>
                  <a:pt x="1538" y="332"/>
                  <a:pt x="1545" y="332"/>
                </a:cubicBezTo>
                <a:close/>
                <a:moveTo>
                  <a:pt x="1621" y="332"/>
                </a:moveTo>
                <a:lnTo>
                  <a:pt x="1647" y="332"/>
                </a:lnTo>
                <a:cubicBezTo>
                  <a:pt x="1654" y="332"/>
                  <a:pt x="1660" y="337"/>
                  <a:pt x="1660" y="344"/>
                </a:cubicBezTo>
                <a:cubicBezTo>
                  <a:pt x="1660" y="352"/>
                  <a:pt x="1654" y="357"/>
                  <a:pt x="1647" y="357"/>
                </a:cubicBezTo>
                <a:lnTo>
                  <a:pt x="1621" y="357"/>
                </a:lnTo>
                <a:cubicBezTo>
                  <a:pt x="1614" y="357"/>
                  <a:pt x="1609" y="352"/>
                  <a:pt x="1609" y="344"/>
                </a:cubicBezTo>
                <a:cubicBezTo>
                  <a:pt x="1609" y="337"/>
                  <a:pt x="1614" y="332"/>
                  <a:pt x="1621" y="332"/>
                </a:cubicBezTo>
                <a:close/>
                <a:moveTo>
                  <a:pt x="1698" y="332"/>
                </a:moveTo>
                <a:lnTo>
                  <a:pt x="1724" y="332"/>
                </a:lnTo>
                <a:cubicBezTo>
                  <a:pt x="1731" y="332"/>
                  <a:pt x="1737" y="337"/>
                  <a:pt x="1737" y="344"/>
                </a:cubicBezTo>
                <a:cubicBezTo>
                  <a:pt x="1737" y="352"/>
                  <a:pt x="1731" y="357"/>
                  <a:pt x="1724" y="357"/>
                </a:cubicBezTo>
                <a:lnTo>
                  <a:pt x="1698" y="357"/>
                </a:lnTo>
                <a:cubicBezTo>
                  <a:pt x="1691" y="357"/>
                  <a:pt x="1685" y="352"/>
                  <a:pt x="1685" y="344"/>
                </a:cubicBezTo>
                <a:cubicBezTo>
                  <a:pt x="1685" y="337"/>
                  <a:pt x="1691" y="332"/>
                  <a:pt x="1698" y="332"/>
                </a:cubicBezTo>
                <a:close/>
                <a:moveTo>
                  <a:pt x="1775" y="332"/>
                </a:moveTo>
                <a:lnTo>
                  <a:pt x="1801" y="332"/>
                </a:lnTo>
                <a:cubicBezTo>
                  <a:pt x="1808" y="332"/>
                  <a:pt x="1813" y="337"/>
                  <a:pt x="1813" y="344"/>
                </a:cubicBezTo>
                <a:cubicBezTo>
                  <a:pt x="1813" y="352"/>
                  <a:pt x="1808" y="357"/>
                  <a:pt x="1801" y="357"/>
                </a:cubicBezTo>
                <a:lnTo>
                  <a:pt x="1775" y="357"/>
                </a:lnTo>
                <a:cubicBezTo>
                  <a:pt x="1768" y="357"/>
                  <a:pt x="1762" y="352"/>
                  <a:pt x="1762" y="344"/>
                </a:cubicBezTo>
                <a:cubicBezTo>
                  <a:pt x="1762" y="337"/>
                  <a:pt x="1768" y="332"/>
                  <a:pt x="1775" y="332"/>
                </a:cubicBezTo>
                <a:close/>
                <a:moveTo>
                  <a:pt x="1852" y="332"/>
                </a:moveTo>
                <a:lnTo>
                  <a:pt x="1877" y="332"/>
                </a:lnTo>
                <a:cubicBezTo>
                  <a:pt x="1885" y="332"/>
                  <a:pt x="1890" y="337"/>
                  <a:pt x="1890" y="344"/>
                </a:cubicBezTo>
                <a:cubicBezTo>
                  <a:pt x="1890" y="352"/>
                  <a:pt x="1885" y="357"/>
                  <a:pt x="1877" y="357"/>
                </a:cubicBezTo>
                <a:lnTo>
                  <a:pt x="1852" y="357"/>
                </a:lnTo>
                <a:cubicBezTo>
                  <a:pt x="1845" y="357"/>
                  <a:pt x="1839" y="352"/>
                  <a:pt x="1839" y="344"/>
                </a:cubicBezTo>
                <a:cubicBezTo>
                  <a:pt x="1839" y="337"/>
                  <a:pt x="1845" y="332"/>
                  <a:pt x="1852" y="332"/>
                </a:cubicBezTo>
                <a:close/>
                <a:moveTo>
                  <a:pt x="1929" y="332"/>
                </a:moveTo>
                <a:lnTo>
                  <a:pt x="1954" y="332"/>
                </a:lnTo>
                <a:cubicBezTo>
                  <a:pt x="1961" y="332"/>
                  <a:pt x="1967" y="337"/>
                  <a:pt x="1967" y="344"/>
                </a:cubicBezTo>
                <a:cubicBezTo>
                  <a:pt x="1967" y="352"/>
                  <a:pt x="1961" y="357"/>
                  <a:pt x="1954" y="357"/>
                </a:cubicBezTo>
                <a:lnTo>
                  <a:pt x="1929" y="357"/>
                </a:lnTo>
                <a:cubicBezTo>
                  <a:pt x="1922" y="357"/>
                  <a:pt x="1916" y="352"/>
                  <a:pt x="1916" y="344"/>
                </a:cubicBezTo>
                <a:cubicBezTo>
                  <a:pt x="1916" y="337"/>
                  <a:pt x="1922" y="332"/>
                  <a:pt x="1929" y="332"/>
                </a:cubicBezTo>
                <a:close/>
                <a:moveTo>
                  <a:pt x="2005" y="332"/>
                </a:moveTo>
                <a:lnTo>
                  <a:pt x="2031" y="332"/>
                </a:lnTo>
                <a:cubicBezTo>
                  <a:pt x="2038" y="332"/>
                  <a:pt x="2044" y="337"/>
                  <a:pt x="2044" y="344"/>
                </a:cubicBezTo>
                <a:cubicBezTo>
                  <a:pt x="2044" y="352"/>
                  <a:pt x="2038" y="357"/>
                  <a:pt x="2031" y="357"/>
                </a:cubicBezTo>
                <a:lnTo>
                  <a:pt x="2005" y="357"/>
                </a:lnTo>
                <a:cubicBezTo>
                  <a:pt x="1998" y="357"/>
                  <a:pt x="1993" y="352"/>
                  <a:pt x="1993" y="344"/>
                </a:cubicBezTo>
                <a:cubicBezTo>
                  <a:pt x="1993" y="337"/>
                  <a:pt x="1998" y="332"/>
                  <a:pt x="2005" y="332"/>
                </a:cubicBezTo>
                <a:close/>
                <a:moveTo>
                  <a:pt x="2082" y="332"/>
                </a:moveTo>
                <a:lnTo>
                  <a:pt x="2108" y="332"/>
                </a:lnTo>
                <a:cubicBezTo>
                  <a:pt x="2115" y="332"/>
                  <a:pt x="2121" y="337"/>
                  <a:pt x="2121" y="344"/>
                </a:cubicBezTo>
                <a:cubicBezTo>
                  <a:pt x="2121" y="352"/>
                  <a:pt x="2115" y="357"/>
                  <a:pt x="2108" y="357"/>
                </a:cubicBezTo>
                <a:lnTo>
                  <a:pt x="2082" y="357"/>
                </a:lnTo>
                <a:cubicBezTo>
                  <a:pt x="2075" y="357"/>
                  <a:pt x="2069" y="352"/>
                  <a:pt x="2069" y="344"/>
                </a:cubicBezTo>
                <a:cubicBezTo>
                  <a:pt x="2069" y="337"/>
                  <a:pt x="2075" y="332"/>
                  <a:pt x="2082" y="332"/>
                </a:cubicBezTo>
                <a:close/>
                <a:moveTo>
                  <a:pt x="2159" y="332"/>
                </a:moveTo>
                <a:lnTo>
                  <a:pt x="2185" y="332"/>
                </a:lnTo>
                <a:cubicBezTo>
                  <a:pt x="2192" y="332"/>
                  <a:pt x="2197" y="337"/>
                  <a:pt x="2197" y="344"/>
                </a:cubicBezTo>
                <a:cubicBezTo>
                  <a:pt x="2197" y="352"/>
                  <a:pt x="2192" y="357"/>
                  <a:pt x="2185" y="357"/>
                </a:cubicBezTo>
                <a:lnTo>
                  <a:pt x="2159" y="357"/>
                </a:lnTo>
                <a:cubicBezTo>
                  <a:pt x="2152" y="357"/>
                  <a:pt x="2146" y="352"/>
                  <a:pt x="2146" y="344"/>
                </a:cubicBezTo>
                <a:cubicBezTo>
                  <a:pt x="2146" y="337"/>
                  <a:pt x="2152" y="332"/>
                  <a:pt x="2159" y="332"/>
                </a:cubicBezTo>
                <a:close/>
                <a:moveTo>
                  <a:pt x="2236" y="332"/>
                </a:moveTo>
                <a:lnTo>
                  <a:pt x="2261" y="332"/>
                </a:lnTo>
                <a:cubicBezTo>
                  <a:pt x="2269" y="332"/>
                  <a:pt x="2274" y="337"/>
                  <a:pt x="2274" y="344"/>
                </a:cubicBezTo>
                <a:cubicBezTo>
                  <a:pt x="2274" y="352"/>
                  <a:pt x="2269" y="357"/>
                  <a:pt x="2261" y="357"/>
                </a:cubicBezTo>
                <a:lnTo>
                  <a:pt x="2236" y="357"/>
                </a:lnTo>
                <a:cubicBezTo>
                  <a:pt x="2229" y="357"/>
                  <a:pt x="2223" y="352"/>
                  <a:pt x="2223" y="344"/>
                </a:cubicBezTo>
                <a:cubicBezTo>
                  <a:pt x="2223" y="337"/>
                  <a:pt x="2229" y="332"/>
                  <a:pt x="2236" y="332"/>
                </a:cubicBezTo>
                <a:close/>
                <a:moveTo>
                  <a:pt x="2313" y="332"/>
                </a:moveTo>
                <a:lnTo>
                  <a:pt x="2338" y="332"/>
                </a:lnTo>
                <a:cubicBezTo>
                  <a:pt x="2345" y="332"/>
                  <a:pt x="2351" y="337"/>
                  <a:pt x="2351" y="344"/>
                </a:cubicBezTo>
                <a:cubicBezTo>
                  <a:pt x="2351" y="352"/>
                  <a:pt x="2345" y="357"/>
                  <a:pt x="2338" y="357"/>
                </a:cubicBezTo>
                <a:lnTo>
                  <a:pt x="2313" y="357"/>
                </a:lnTo>
                <a:cubicBezTo>
                  <a:pt x="2306" y="357"/>
                  <a:pt x="2300" y="352"/>
                  <a:pt x="2300" y="344"/>
                </a:cubicBezTo>
                <a:cubicBezTo>
                  <a:pt x="2300" y="337"/>
                  <a:pt x="2306" y="332"/>
                  <a:pt x="2313" y="332"/>
                </a:cubicBezTo>
                <a:close/>
                <a:moveTo>
                  <a:pt x="2389" y="332"/>
                </a:moveTo>
                <a:lnTo>
                  <a:pt x="2415" y="332"/>
                </a:lnTo>
                <a:cubicBezTo>
                  <a:pt x="2422" y="332"/>
                  <a:pt x="2428" y="337"/>
                  <a:pt x="2428" y="344"/>
                </a:cubicBezTo>
                <a:cubicBezTo>
                  <a:pt x="2428" y="352"/>
                  <a:pt x="2422" y="357"/>
                  <a:pt x="2415" y="357"/>
                </a:cubicBezTo>
                <a:lnTo>
                  <a:pt x="2389" y="357"/>
                </a:lnTo>
                <a:cubicBezTo>
                  <a:pt x="2382" y="357"/>
                  <a:pt x="2377" y="352"/>
                  <a:pt x="2377" y="344"/>
                </a:cubicBezTo>
                <a:cubicBezTo>
                  <a:pt x="2377" y="337"/>
                  <a:pt x="2382" y="332"/>
                  <a:pt x="2389" y="332"/>
                </a:cubicBezTo>
                <a:close/>
                <a:moveTo>
                  <a:pt x="2466" y="332"/>
                </a:moveTo>
                <a:lnTo>
                  <a:pt x="2492" y="332"/>
                </a:lnTo>
                <a:cubicBezTo>
                  <a:pt x="2499" y="332"/>
                  <a:pt x="2505" y="337"/>
                  <a:pt x="2505" y="344"/>
                </a:cubicBezTo>
                <a:cubicBezTo>
                  <a:pt x="2505" y="352"/>
                  <a:pt x="2499" y="357"/>
                  <a:pt x="2492" y="357"/>
                </a:cubicBezTo>
                <a:lnTo>
                  <a:pt x="2466" y="357"/>
                </a:lnTo>
                <a:cubicBezTo>
                  <a:pt x="2459" y="357"/>
                  <a:pt x="2453" y="352"/>
                  <a:pt x="2453" y="344"/>
                </a:cubicBezTo>
                <a:cubicBezTo>
                  <a:pt x="2453" y="337"/>
                  <a:pt x="2459" y="332"/>
                  <a:pt x="2466" y="332"/>
                </a:cubicBezTo>
                <a:close/>
                <a:moveTo>
                  <a:pt x="2543" y="332"/>
                </a:moveTo>
                <a:lnTo>
                  <a:pt x="2569" y="332"/>
                </a:lnTo>
                <a:cubicBezTo>
                  <a:pt x="2576" y="332"/>
                  <a:pt x="2581" y="337"/>
                  <a:pt x="2581" y="344"/>
                </a:cubicBezTo>
                <a:cubicBezTo>
                  <a:pt x="2581" y="352"/>
                  <a:pt x="2576" y="357"/>
                  <a:pt x="2569" y="357"/>
                </a:cubicBezTo>
                <a:lnTo>
                  <a:pt x="2543" y="357"/>
                </a:lnTo>
                <a:cubicBezTo>
                  <a:pt x="2536" y="357"/>
                  <a:pt x="2530" y="352"/>
                  <a:pt x="2530" y="344"/>
                </a:cubicBezTo>
                <a:cubicBezTo>
                  <a:pt x="2530" y="337"/>
                  <a:pt x="2536" y="332"/>
                  <a:pt x="2543" y="332"/>
                </a:cubicBezTo>
                <a:close/>
                <a:moveTo>
                  <a:pt x="2620" y="332"/>
                </a:moveTo>
                <a:lnTo>
                  <a:pt x="2645" y="332"/>
                </a:lnTo>
                <a:cubicBezTo>
                  <a:pt x="2653" y="332"/>
                  <a:pt x="2658" y="337"/>
                  <a:pt x="2658" y="344"/>
                </a:cubicBezTo>
                <a:cubicBezTo>
                  <a:pt x="2658" y="352"/>
                  <a:pt x="2653" y="357"/>
                  <a:pt x="2645" y="357"/>
                </a:cubicBezTo>
                <a:lnTo>
                  <a:pt x="2620" y="357"/>
                </a:lnTo>
                <a:cubicBezTo>
                  <a:pt x="2613" y="357"/>
                  <a:pt x="2607" y="352"/>
                  <a:pt x="2607" y="344"/>
                </a:cubicBezTo>
                <a:cubicBezTo>
                  <a:pt x="2607" y="337"/>
                  <a:pt x="2613" y="332"/>
                  <a:pt x="2620" y="332"/>
                </a:cubicBezTo>
                <a:close/>
                <a:moveTo>
                  <a:pt x="2697" y="332"/>
                </a:moveTo>
                <a:lnTo>
                  <a:pt x="2722" y="332"/>
                </a:lnTo>
                <a:cubicBezTo>
                  <a:pt x="2729" y="332"/>
                  <a:pt x="2735" y="337"/>
                  <a:pt x="2735" y="344"/>
                </a:cubicBezTo>
                <a:cubicBezTo>
                  <a:pt x="2735" y="352"/>
                  <a:pt x="2729" y="357"/>
                  <a:pt x="2722" y="357"/>
                </a:cubicBezTo>
                <a:lnTo>
                  <a:pt x="2697" y="357"/>
                </a:lnTo>
                <a:cubicBezTo>
                  <a:pt x="2690" y="357"/>
                  <a:pt x="2684" y="352"/>
                  <a:pt x="2684" y="344"/>
                </a:cubicBezTo>
                <a:cubicBezTo>
                  <a:pt x="2684" y="337"/>
                  <a:pt x="2690" y="332"/>
                  <a:pt x="2697" y="332"/>
                </a:cubicBezTo>
                <a:close/>
                <a:moveTo>
                  <a:pt x="2773" y="332"/>
                </a:moveTo>
                <a:lnTo>
                  <a:pt x="2799" y="332"/>
                </a:lnTo>
                <a:cubicBezTo>
                  <a:pt x="2806" y="332"/>
                  <a:pt x="2812" y="337"/>
                  <a:pt x="2812" y="344"/>
                </a:cubicBezTo>
                <a:cubicBezTo>
                  <a:pt x="2812" y="352"/>
                  <a:pt x="2806" y="357"/>
                  <a:pt x="2799" y="357"/>
                </a:cubicBezTo>
                <a:lnTo>
                  <a:pt x="2773" y="357"/>
                </a:lnTo>
                <a:cubicBezTo>
                  <a:pt x="2766" y="357"/>
                  <a:pt x="2761" y="352"/>
                  <a:pt x="2761" y="344"/>
                </a:cubicBezTo>
                <a:cubicBezTo>
                  <a:pt x="2761" y="337"/>
                  <a:pt x="2766" y="332"/>
                  <a:pt x="2773" y="332"/>
                </a:cubicBezTo>
                <a:close/>
                <a:moveTo>
                  <a:pt x="2850" y="332"/>
                </a:moveTo>
                <a:lnTo>
                  <a:pt x="2876" y="332"/>
                </a:lnTo>
                <a:cubicBezTo>
                  <a:pt x="2883" y="332"/>
                  <a:pt x="2889" y="337"/>
                  <a:pt x="2889" y="344"/>
                </a:cubicBezTo>
                <a:cubicBezTo>
                  <a:pt x="2889" y="352"/>
                  <a:pt x="2883" y="357"/>
                  <a:pt x="2876" y="357"/>
                </a:cubicBezTo>
                <a:lnTo>
                  <a:pt x="2850" y="357"/>
                </a:lnTo>
                <a:cubicBezTo>
                  <a:pt x="2843" y="357"/>
                  <a:pt x="2837" y="352"/>
                  <a:pt x="2837" y="344"/>
                </a:cubicBezTo>
                <a:cubicBezTo>
                  <a:pt x="2837" y="337"/>
                  <a:pt x="2843" y="332"/>
                  <a:pt x="2850" y="332"/>
                </a:cubicBezTo>
                <a:close/>
                <a:moveTo>
                  <a:pt x="2927" y="332"/>
                </a:moveTo>
                <a:lnTo>
                  <a:pt x="2953" y="332"/>
                </a:lnTo>
                <a:cubicBezTo>
                  <a:pt x="2960" y="332"/>
                  <a:pt x="2965" y="337"/>
                  <a:pt x="2965" y="344"/>
                </a:cubicBezTo>
                <a:cubicBezTo>
                  <a:pt x="2965" y="352"/>
                  <a:pt x="2960" y="357"/>
                  <a:pt x="2953" y="357"/>
                </a:cubicBezTo>
                <a:lnTo>
                  <a:pt x="2927" y="357"/>
                </a:lnTo>
                <a:cubicBezTo>
                  <a:pt x="2920" y="357"/>
                  <a:pt x="2914" y="352"/>
                  <a:pt x="2914" y="344"/>
                </a:cubicBezTo>
                <a:cubicBezTo>
                  <a:pt x="2914" y="337"/>
                  <a:pt x="2920" y="332"/>
                  <a:pt x="2927" y="332"/>
                </a:cubicBezTo>
                <a:close/>
                <a:moveTo>
                  <a:pt x="3004" y="332"/>
                </a:moveTo>
                <a:lnTo>
                  <a:pt x="3029" y="332"/>
                </a:lnTo>
                <a:cubicBezTo>
                  <a:pt x="3037" y="332"/>
                  <a:pt x="3042" y="337"/>
                  <a:pt x="3042" y="344"/>
                </a:cubicBezTo>
                <a:cubicBezTo>
                  <a:pt x="3042" y="352"/>
                  <a:pt x="3037" y="357"/>
                  <a:pt x="3029" y="357"/>
                </a:cubicBezTo>
                <a:lnTo>
                  <a:pt x="3004" y="357"/>
                </a:lnTo>
                <a:cubicBezTo>
                  <a:pt x="2997" y="357"/>
                  <a:pt x="2991" y="352"/>
                  <a:pt x="2991" y="344"/>
                </a:cubicBezTo>
                <a:cubicBezTo>
                  <a:pt x="2991" y="337"/>
                  <a:pt x="2997" y="332"/>
                  <a:pt x="3004" y="332"/>
                </a:cubicBezTo>
                <a:close/>
                <a:moveTo>
                  <a:pt x="3081" y="332"/>
                </a:moveTo>
                <a:lnTo>
                  <a:pt x="3106" y="332"/>
                </a:lnTo>
                <a:cubicBezTo>
                  <a:pt x="3113" y="332"/>
                  <a:pt x="3119" y="337"/>
                  <a:pt x="3119" y="344"/>
                </a:cubicBezTo>
                <a:cubicBezTo>
                  <a:pt x="3119" y="352"/>
                  <a:pt x="3113" y="357"/>
                  <a:pt x="3106" y="357"/>
                </a:cubicBezTo>
                <a:lnTo>
                  <a:pt x="3081" y="357"/>
                </a:lnTo>
                <a:cubicBezTo>
                  <a:pt x="3074" y="357"/>
                  <a:pt x="3068" y="352"/>
                  <a:pt x="3068" y="344"/>
                </a:cubicBezTo>
                <a:cubicBezTo>
                  <a:pt x="3068" y="337"/>
                  <a:pt x="3074" y="332"/>
                  <a:pt x="3081" y="332"/>
                </a:cubicBezTo>
                <a:close/>
                <a:moveTo>
                  <a:pt x="3157" y="332"/>
                </a:moveTo>
                <a:lnTo>
                  <a:pt x="3183" y="332"/>
                </a:lnTo>
                <a:cubicBezTo>
                  <a:pt x="3190" y="332"/>
                  <a:pt x="3196" y="337"/>
                  <a:pt x="3196" y="344"/>
                </a:cubicBezTo>
                <a:cubicBezTo>
                  <a:pt x="3196" y="352"/>
                  <a:pt x="3190" y="357"/>
                  <a:pt x="3183" y="357"/>
                </a:cubicBezTo>
                <a:lnTo>
                  <a:pt x="3157" y="357"/>
                </a:lnTo>
                <a:cubicBezTo>
                  <a:pt x="3150" y="357"/>
                  <a:pt x="3145" y="352"/>
                  <a:pt x="3145" y="344"/>
                </a:cubicBezTo>
                <a:cubicBezTo>
                  <a:pt x="3145" y="337"/>
                  <a:pt x="3150" y="332"/>
                  <a:pt x="3157" y="332"/>
                </a:cubicBezTo>
                <a:close/>
                <a:moveTo>
                  <a:pt x="3234" y="332"/>
                </a:moveTo>
                <a:lnTo>
                  <a:pt x="3260" y="332"/>
                </a:lnTo>
                <a:cubicBezTo>
                  <a:pt x="3267" y="332"/>
                  <a:pt x="3273" y="337"/>
                  <a:pt x="3273" y="344"/>
                </a:cubicBezTo>
                <a:cubicBezTo>
                  <a:pt x="3273" y="352"/>
                  <a:pt x="3267" y="357"/>
                  <a:pt x="3260" y="357"/>
                </a:cubicBezTo>
                <a:lnTo>
                  <a:pt x="3234" y="357"/>
                </a:lnTo>
                <a:cubicBezTo>
                  <a:pt x="3227" y="357"/>
                  <a:pt x="3221" y="352"/>
                  <a:pt x="3221" y="344"/>
                </a:cubicBezTo>
                <a:cubicBezTo>
                  <a:pt x="3221" y="337"/>
                  <a:pt x="3227" y="332"/>
                  <a:pt x="3234" y="332"/>
                </a:cubicBezTo>
                <a:close/>
                <a:moveTo>
                  <a:pt x="3311" y="332"/>
                </a:moveTo>
                <a:lnTo>
                  <a:pt x="3337" y="332"/>
                </a:lnTo>
                <a:cubicBezTo>
                  <a:pt x="3344" y="332"/>
                  <a:pt x="3349" y="337"/>
                  <a:pt x="3349" y="344"/>
                </a:cubicBezTo>
                <a:cubicBezTo>
                  <a:pt x="3349" y="352"/>
                  <a:pt x="3344" y="357"/>
                  <a:pt x="3337" y="357"/>
                </a:cubicBezTo>
                <a:lnTo>
                  <a:pt x="3311" y="357"/>
                </a:lnTo>
                <a:cubicBezTo>
                  <a:pt x="3304" y="357"/>
                  <a:pt x="3298" y="352"/>
                  <a:pt x="3298" y="344"/>
                </a:cubicBezTo>
                <a:cubicBezTo>
                  <a:pt x="3298" y="337"/>
                  <a:pt x="3304" y="332"/>
                  <a:pt x="3311" y="332"/>
                </a:cubicBezTo>
                <a:close/>
                <a:moveTo>
                  <a:pt x="3388" y="332"/>
                </a:moveTo>
                <a:lnTo>
                  <a:pt x="3413" y="332"/>
                </a:lnTo>
                <a:cubicBezTo>
                  <a:pt x="3421" y="332"/>
                  <a:pt x="3426" y="337"/>
                  <a:pt x="3426" y="344"/>
                </a:cubicBezTo>
                <a:cubicBezTo>
                  <a:pt x="3426" y="352"/>
                  <a:pt x="3421" y="357"/>
                  <a:pt x="3413" y="357"/>
                </a:cubicBezTo>
                <a:lnTo>
                  <a:pt x="3388" y="357"/>
                </a:lnTo>
                <a:cubicBezTo>
                  <a:pt x="3381" y="357"/>
                  <a:pt x="3375" y="352"/>
                  <a:pt x="3375" y="344"/>
                </a:cubicBezTo>
                <a:cubicBezTo>
                  <a:pt x="3375" y="337"/>
                  <a:pt x="3381" y="332"/>
                  <a:pt x="3388" y="332"/>
                </a:cubicBezTo>
                <a:close/>
                <a:moveTo>
                  <a:pt x="3465" y="332"/>
                </a:moveTo>
                <a:lnTo>
                  <a:pt x="3490" y="332"/>
                </a:lnTo>
                <a:cubicBezTo>
                  <a:pt x="3497" y="332"/>
                  <a:pt x="3503" y="337"/>
                  <a:pt x="3503" y="344"/>
                </a:cubicBezTo>
                <a:cubicBezTo>
                  <a:pt x="3503" y="352"/>
                  <a:pt x="3497" y="357"/>
                  <a:pt x="3490" y="357"/>
                </a:cubicBezTo>
                <a:lnTo>
                  <a:pt x="3465" y="357"/>
                </a:lnTo>
                <a:cubicBezTo>
                  <a:pt x="3458" y="357"/>
                  <a:pt x="3452" y="352"/>
                  <a:pt x="3452" y="344"/>
                </a:cubicBezTo>
                <a:cubicBezTo>
                  <a:pt x="3452" y="337"/>
                  <a:pt x="3458" y="332"/>
                  <a:pt x="3465" y="332"/>
                </a:cubicBezTo>
                <a:close/>
                <a:moveTo>
                  <a:pt x="3541" y="332"/>
                </a:moveTo>
                <a:lnTo>
                  <a:pt x="3567" y="332"/>
                </a:lnTo>
                <a:cubicBezTo>
                  <a:pt x="3574" y="332"/>
                  <a:pt x="3580" y="337"/>
                  <a:pt x="3580" y="344"/>
                </a:cubicBezTo>
                <a:cubicBezTo>
                  <a:pt x="3580" y="352"/>
                  <a:pt x="3574" y="357"/>
                  <a:pt x="3567" y="357"/>
                </a:cubicBezTo>
                <a:lnTo>
                  <a:pt x="3541" y="357"/>
                </a:lnTo>
                <a:cubicBezTo>
                  <a:pt x="3534" y="357"/>
                  <a:pt x="3529" y="352"/>
                  <a:pt x="3529" y="344"/>
                </a:cubicBezTo>
                <a:cubicBezTo>
                  <a:pt x="3529" y="337"/>
                  <a:pt x="3534" y="332"/>
                  <a:pt x="3541" y="332"/>
                </a:cubicBezTo>
                <a:close/>
                <a:moveTo>
                  <a:pt x="3618" y="332"/>
                </a:moveTo>
                <a:lnTo>
                  <a:pt x="3644" y="332"/>
                </a:lnTo>
                <a:cubicBezTo>
                  <a:pt x="3651" y="332"/>
                  <a:pt x="3657" y="337"/>
                  <a:pt x="3657" y="344"/>
                </a:cubicBezTo>
                <a:cubicBezTo>
                  <a:pt x="3657" y="352"/>
                  <a:pt x="3651" y="357"/>
                  <a:pt x="3644" y="357"/>
                </a:cubicBezTo>
                <a:lnTo>
                  <a:pt x="3618" y="357"/>
                </a:lnTo>
                <a:cubicBezTo>
                  <a:pt x="3611" y="357"/>
                  <a:pt x="3605" y="352"/>
                  <a:pt x="3605" y="344"/>
                </a:cubicBezTo>
                <a:cubicBezTo>
                  <a:pt x="3605" y="337"/>
                  <a:pt x="3611" y="332"/>
                  <a:pt x="3618" y="332"/>
                </a:cubicBezTo>
                <a:close/>
                <a:moveTo>
                  <a:pt x="3695" y="332"/>
                </a:moveTo>
                <a:lnTo>
                  <a:pt x="3721" y="332"/>
                </a:lnTo>
                <a:cubicBezTo>
                  <a:pt x="3728" y="332"/>
                  <a:pt x="3733" y="337"/>
                  <a:pt x="3733" y="344"/>
                </a:cubicBezTo>
                <a:cubicBezTo>
                  <a:pt x="3733" y="352"/>
                  <a:pt x="3728" y="357"/>
                  <a:pt x="3721" y="357"/>
                </a:cubicBezTo>
                <a:lnTo>
                  <a:pt x="3695" y="357"/>
                </a:lnTo>
                <a:cubicBezTo>
                  <a:pt x="3688" y="357"/>
                  <a:pt x="3682" y="352"/>
                  <a:pt x="3682" y="344"/>
                </a:cubicBezTo>
                <a:cubicBezTo>
                  <a:pt x="3682" y="337"/>
                  <a:pt x="3688" y="332"/>
                  <a:pt x="3695" y="332"/>
                </a:cubicBezTo>
                <a:close/>
                <a:moveTo>
                  <a:pt x="3772" y="332"/>
                </a:moveTo>
                <a:lnTo>
                  <a:pt x="3797" y="332"/>
                </a:lnTo>
                <a:cubicBezTo>
                  <a:pt x="3805" y="332"/>
                  <a:pt x="3810" y="337"/>
                  <a:pt x="3810" y="344"/>
                </a:cubicBezTo>
                <a:cubicBezTo>
                  <a:pt x="3810" y="352"/>
                  <a:pt x="3805" y="357"/>
                  <a:pt x="3797" y="357"/>
                </a:cubicBezTo>
                <a:lnTo>
                  <a:pt x="3772" y="357"/>
                </a:lnTo>
                <a:cubicBezTo>
                  <a:pt x="3765" y="357"/>
                  <a:pt x="3759" y="352"/>
                  <a:pt x="3759" y="344"/>
                </a:cubicBezTo>
                <a:cubicBezTo>
                  <a:pt x="3759" y="337"/>
                  <a:pt x="3765" y="332"/>
                  <a:pt x="3772" y="332"/>
                </a:cubicBezTo>
                <a:close/>
                <a:moveTo>
                  <a:pt x="3849" y="332"/>
                </a:moveTo>
                <a:lnTo>
                  <a:pt x="3874" y="332"/>
                </a:lnTo>
                <a:cubicBezTo>
                  <a:pt x="3881" y="332"/>
                  <a:pt x="3887" y="337"/>
                  <a:pt x="3887" y="344"/>
                </a:cubicBezTo>
                <a:cubicBezTo>
                  <a:pt x="3887" y="352"/>
                  <a:pt x="3881" y="357"/>
                  <a:pt x="3874" y="357"/>
                </a:cubicBezTo>
                <a:lnTo>
                  <a:pt x="3849" y="357"/>
                </a:lnTo>
                <a:cubicBezTo>
                  <a:pt x="3842" y="357"/>
                  <a:pt x="3836" y="352"/>
                  <a:pt x="3836" y="344"/>
                </a:cubicBezTo>
                <a:cubicBezTo>
                  <a:pt x="3836" y="337"/>
                  <a:pt x="3842" y="332"/>
                  <a:pt x="3849" y="332"/>
                </a:cubicBezTo>
                <a:close/>
                <a:moveTo>
                  <a:pt x="3925" y="332"/>
                </a:moveTo>
                <a:lnTo>
                  <a:pt x="3951" y="332"/>
                </a:lnTo>
                <a:cubicBezTo>
                  <a:pt x="3958" y="332"/>
                  <a:pt x="3964" y="337"/>
                  <a:pt x="3964" y="344"/>
                </a:cubicBezTo>
                <a:cubicBezTo>
                  <a:pt x="3964" y="352"/>
                  <a:pt x="3958" y="357"/>
                  <a:pt x="3951" y="357"/>
                </a:cubicBezTo>
                <a:lnTo>
                  <a:pt x="3925" y="357"/>
                </a:lnTo>
                <a:cubicBezTo>
                  <a:pt x="3918" y="357"/>
                  <a:pt x="3913" y="352"/>
                  <a:pt x="3913" y="344"/>
                </a:cubicBezTo>
                <a:cubicBezTo>
                  <a:pt x="3913" y="337"/>
                  <a:pt x="3918" y="332"/>
                  <a:pt x="3925" y="332"/>
                </a:cubicBezTo>
                <a:close/>
                <a:moveTo>
                  <a:pt x="4002" y="332"/>
                </a:moveTo>
                <a:lnTo>
                  <a:pt x="4028" y="332"/>
                </a:lnTo>
                <a:cubicBezTo>
                  <a:pt x="4035" y="332"/>
                  <a:pt x="4041" y="337"/>
                  <a:pt x="4041" y="344"/>
                </a:cubicBezTo>
                <a:cubicBezTo>
                  <a:pt x="4041" y="352"/>
                  <a:pt x="4035" y="357"/>
                  <a:pt x="4028" y="357"/>
                </a:cubicBezTo>
                <a:lnTo>
                  <a:pt x="4002" y="357"/>
                </a:lnTo>
                <a:cubicBezTo>
                  <a:pt x="3995" y="357"/>
                  <a:pt x="3989" y="352"/>
                  <a:pt x="3989" y="344"/>
                </a:cubicBezTo>
                <a:cubicBezTo>
                  <a:pt x="3989" y="337"/>
                  <a:pt x="3995" y="332"/>
                  <a:pt x="4002" y="332"/>
                </a:cubicBezTo>
                <a:close/>
                <a:moveTo>
                  <a:pt x="4079" y="332"/>
                </a:moveTo>
                <a:lnTo>
                  <a:pt x="4105" y="332"/>
                </a:lnTo>
                <a:cubicBezTo>
                  <a:pt x="4112" y="332"/>
                  <a:pt x="4117" y="337"/>
                  <a:pt x="4117" y="344"/>
                </a:cubicBezTo>
                <a:cubicBezTo>
                  <a:pt x="4117" y="352"/>
                  <a:pt x="4112" y="357"/>
                  <a:pt x="4105" y="357"/>
                </a:cubicBezTo>
                <a:lnTo>
                  <a:pt x="4079" y="357"/>
                </a:lnTo>
                <a:cubicBezTo>
                  <a:pt x="4072" y="357"/>
                  <a:pt x="4066" y="352"/>
                  <a:pt x="4066" y="344"/>
                </a:cubicBezTo>
                <a:cubicBezTo>
                  <a:pt x="4066" y="337"/>
                  <a:pt x="4072" y="332"/>
                  <a:pt x="4079" y="332"/>
                </a:cubicBezTo>
                <a:close/>
                <a:moveTo>
                  <a:pt x="4156" y="332"/>
                </a:moveTo>
                <a:lnTo>
                  <a:pt x="4181" y="332"/>
                </a:lnTo>
                <a:cubicBezTo>
                  <a:pt x="4189" y="332"/>
                  <a:pt x="4194" y="337"/>
                  <a:pt x="4194" y="344"/>
                </a:cubicBezTo>
                <a:cubicBezTo>
                  <a:pt x="4194" y="352"/>
                  <a:pt x="4189" y="357"/>
                  <a:pt x="4181" y="357"/>
                </a:cubicBezTo>
                <a:lnTo>
                  <a:pt x="4156" y="357"/>
                </a:lnTo>
                <a:cubicBezTo>
                  <a:pt x="4149" y="357"/>
                  <a:pt x="4143" y="352"/>
                  <a:pt x="4143" y="344"/>
                </a:cubicBezTo>
                <a:cubicBezTo>
                  <a:pt x="4143" y="337"/>
                  <a:pt x="4149" y="332"/>
                  <a:pt x="4156" y="332"/>
                </a:cubicBezTo>
                <a:close/>
                <a:moveTo>
                  <a:pt x="4233" y="332"/>
                </a:moveTo>
                <a:lnTo>
                  <a:pt x="4258" y="332"/>
                </a:lnTo>
                <a:cubicBezTo>
                  <a:pt x="4265" y="332"/>
                  <a:pt x="4271" y="337"/>
                  <a:pt x="4271" y="344"/>
                </a:cubicBezTo>
                <a:cubicBezTo>
                  <a:pt x="4271" y="352"/>
                  <a:pt x="4265" y="357"/>
                  <a:pt x="4258" y="357"/>
                </a:cubicBezTo>
                <a:lnTo>
                  <a:pt x="4233" y="357"/>
                </a:lnTo>
                <a:cubicBezTo>
                  <a:pt x="4226" y="357"/>
                  <a:pt x="4220" y="352"/>
                  <a:pt x="4220" y="344"/>
                </a:cubicBezTo>
                <a:cubicBezTo>
                  <a:pt x="4220" y="337"/>
                  <a:pt x="4226" y="332"/>
                  <a:pt x="4233" y="332"/>
                </a:cubicBezTo>
                <a:close/>
                <a:moveTo>
                  <a:pt x="4309" y="332"/>
                </a:moveTo>
                <a:lnTo>
                  <a:pt x="4335" y="332"/>
                </a:lnTo>
                <a:cubicBezTo>
                  <a:pt x="4342" y="332"/>
                  <a:pt x="4348" y="337"/>
                  <a:pt x="4348" y="344"/>
                </a:cubicBezTo>
                <a:cubicBezTo>
                  <a:pt x="4348" y="352"/>
                  <a:pt x="4342" y="357"/>
                  <a:pt x="4335" y="357"/>
                </a:cubicBezTo>
                <a:lnTo>
                  <a:pt x="4309" y="357"/>
                </a:lnTo>
                <a:cubicBezTo>
                  <a:pt x="4302" y="357"/>
                  <a:pt x="4297" y="352"/>
                  <a:pt x="4297" y="344"/>
                </a:cubicBezTo>
                <a:cubicBezTo>
                  <a:pt x="4297" y="337"/>
                  <a:pt x="4302" y="332"/>
                  <a:pt x="4309" y="332"/>
                </a:cubicBezTo>
                <a:close/>
                <a:moveTo>
                  <a:pt x="4386" y="332"/>
                </a:moveTo>
                <a:lnTo>
                  <a:pt x="4412" y="332"/>
                </a:lnTo>
                <a:cubicBezTo>
                  <a:pt x="4419" y="332"/>
                  <a:pt x="4425" y="337"/>
                  <a:pt x="4425" y="344"/>
                </a:cubicBezTo>
                <a:cubicBezTo>
                  <a:pt x="4425" y="352"/>
                  <a:pt x="4419" y="357"/>
                  <a:pt x="4412" y="357"/>
                </a:cubicBezTo>
                <a:lnTo>
                  <a:pt x="4386" y="357"/>
                </a:lnTo>
                <a:cubicBezTo>
                  <a:pt x="4379" y="357"/>
                  <a:pt x="4373" y="352"/>
                  <a:pt x="4373" y="344"/>
                </a:cubicBezTo>
                <a:cubicBezTo>
                  <a:pt x="4373" y="337"/>
                  <a:pt x="4379" y="332"/>
                  <a:pt x="4386" y="332"/>
                </a:cubicBezTo>
                <a:close/>
                <a:moveTo>
                  <a:pt x="4463" y="332"/>
                </a:moveTo>
                <a:lnTo>
                  <a:pt x="4487" y="332"/>
                </a:lnTo>
                <a:cubicBezTo>
                  <a:pt x="4495" y="332"/>
                  <a:pt x="4500" y="337"/>
                  <a:pt x="4500" y="344"/>
                </a:cubicBezTo>
                <a:lnTo>
                  <a:pt x="4500" y="346"/>
                </a:lnTo>
                <a:cubicBezTo>
                  <a:pt x="4500" y="353"/>
                  <a:pt x="4495" y="358"/>
                  <a:pt x="4487" y="358"/>
                </a:cubicBezTo>
                <a:cubicBezTo>
                  <a:pt x="4480" y="358"/>
                  <a:pt x="4475" y="353"/>
                  <a:pt x="4475" y="346"/>
                </a:cubicBezTo>
                <a:lnTo>
                  <a:pt x="4475" y="344"/>
                </a:lnTo>
                <a:lnTo>
                  <a:pt x="4487" y="357"/>
                </a:lnTo>
                <a:lnTo>
                  <a:pt x="4463" y="357"/>
                </a:lnTo>
                <a:cubicBezTo>
                  <a:pt x="4456" y="357"/>
                  <a:pt x="4450" y="352"/>
                  <a:pt x="4450" y="344"/>
                </a:cubicBezTo>
                <a:cubicBezTo>
                  <a:pt x="4450" y="337"/>
                  <a:pt x="4456" y="332"/>
                  <a:pt x="4463" y="332"/>
                </a:cubicBezTo>
                <a:close/>
                <a:moveTo>
                  <a:pt x="4500" y="397"/>
                </a:moveTo>
                <a:lnTo>
                  <a:pt x="4500" y="422"/>
                </a:lnTo>
                <a:cubicBezTo>
                  <a:pt x="4500" y="430"/>
                  <a:pt x="4495" y="435"/>
                  <a:pt x="4487" y="435"/>
                </a:cubicBezTo>
                <a:cubicBezTo>
                  <a:pt x="4480" y="435"/>
                  <a:pt x="4475" y="430"/>
                  <a:pt x="4475" y="422"/>
                </a:cubicBezTo>
                <a:lnTo>
                  <a:pt x="4475" y="397"/>
                </a:lnTo>
                <a:cubicBezTo>
                  <a:pt x="4475" y="390"/>
                  <a:pt x="4480" y="384"/>
                  <a:pt x="4487" y="384"/>
                </a:cubicBezTo>
                <a:cubicBezTo>
                  <a:pt x="4495" y="384"/>
                  <a:pt x="4500" y="390"/>
                  <a:pt x="4500" y="397"/>
                </a:cubicBezTo>
                <a:close/>
                <a:moveTo>
                  <a:pt x="4500" y="474"/>
                </a:moveTo>
                <a:lnTo>
                  <a:pt x="4500" y="499"/>
                </a:lnTo>
                <a:cubicBezTo>
                  <a:pt x="4500" y="506"/>
                  <a:pt x="4495" y="512"/>
                  <a:pt x="4487" y="512"/>
                </a:cubicBezTo>
                <a:cubicBezTo>
                  <a:pt x="4480" y="512"/>
                  <a:pt x="4475" y="506"/>
                  <a:pt x="4475" y="499"/>
                </a:cubicBezTo>
                <a:lnTo>
                  <a:pt x="4475" y="474"/>
                </a:lnTo>
                <a:cubicBezTo>
                  <a:pt x="4475" y="467"/>
                  <a:pt x="4480" y="461"/>
                  <a:pt x="4487" y="461"/>
                </a:cubicBezTo>
                <a:cubicBezTo>
                  <a:pt x="4495" y="461"/>
                  <a:pt x="4500" y="467"/>
                  <a:pt x="4500" y="474"/>
                </a:cubicBezTo>
                <a:close/>
                <a:moveTo>
                  <a:pt x="4500" y="550"/>
                </a:moveTo>
                <a:lnTo>
                  <a:pt x="4500" y="576"/>
                </a:lnTo>
                <a:cubicBezTo>
                  <a:pt x="4500" y="583"/>
                  <a:pt x="4495" y="589"/>
                  <a:pt x="4487" y="589"/>
                </a:cubicBezTo>
                <a:cubicBezTo>
                  <a:pt x="4480" y="589"/>
                  <a:pt x="4475" y="583"/>
                  <a:pt x="4475" y="576"/>
                </a:cubicBezTo>
                <a:lnTo>
                  <a:pt x="4475" y="550"/>
                </a:lnTo>
                <a:cubicBezTo>
                  <a:pt x="4475" y="543"/>
                  <a:pt x="4480" y="538"/>
                  <a:pt x="4487" y="538"/>
                </a:cubicBezTo>
                <a:cubicBezTo>
                  <a:pt x="4495" y="538"/>
                  <a:pt x="4500" y="543"/>
                  <a:pt x="4500" y="550"/>
                </a:cubicBezTo>
                <a:close/>
              </a:path>
            </a:pathLst>
          </a:custGeom>
          <a:solidFill>
            <a:srgbClr val="666699"/>
          </a:solidFill>
          <a:ln w="7938" cap="flat">
            <a:solidFill>
              <a:srgbClr val="666699"/>
            </a:solidFill>
            <a:prstDash val="solid"/>
            <a:bevel/>
            <a:headEnd/>
            <a:tailEnd/>
          </a:ln>
        </p:spPr>
        <p:txBody>
          <a:bodyPr/>
          <a:lstStyle/>
          <a:p>
            <a:endParaRPr lang="fr-BE"/>
          </a:p>
        </p:txBody>
      </p:sp>
      <p:sp>
        <p:nvSpPr>
          <p:cNvPr id="22296" name="Freeform 992"/>
          <p:cNvSpPr>
            <a:spLocks/>
          </p:cNvSpPr>
          <p:nvPr/>
        </p:nvSpPr>
        <p:spPr bwMode="auto">
          <a:xfrm>
            <a:off x="1031875" y="4020914"/>
            <a:ext cx="85725" cy="127000"/>
          </a:xfrm>
          <a:custGeom>
            <a:avLst/>
            <a:gdLst>
              <a:gd name="T0" fmla="*/ 0 w 54"/>
              <a:gd name="T1" fmla="*/ 2147483646 h 80"/>
              <a:gd name="T2" fmla="*/ 2147483646 w 54"/>
              <a:gd name="T3" fmla="*/ 0 h 80"/>
              <a:gd name="T4" fmla="*/ 2147483646 w 54"/>
              <a:gd name="T5" fmla="*/ 2147483646 h 80"/>
              <a:gd name="T6" fmla="*/ 0 w 54"/>
              <a:gd name="T7" fmla="*/ 2147483646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0">
                <a:moveTo>
                  <a:pt x="0" y="80"/>
                </a:moveTo>
                <a:lnTo>
                  <a:pt x="27" y="0"/>
                </a:lnTo>
                <a:lnTo>
                  <a:pt x="54" y="80"/>
                </a:lnTo>
                <a:lnTo>
                  <a:pt x="0" y="8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297" name="Freeform 993"/>
          <p:cNvSpPr>
            <a:spLocks/>
          </p:cNvSpPr>
          <p:nvPr/>
        </p:nvSpPr>
        <p:spPr bwMode="auto">
          <a:xfrm>
            <a:off x="3417888" y="4436839"/>
            <a:ext cx="85725" cy="127000"/>
          </a:xfrm>
          <a:custGeom>
            <a:avLst/>
            <a:gdLst>
              <a:gd name="T0" fmla="*/ 2147483646 w 54"/>
              <a:gd name="T1" fmla="*/ 0 h 80"/>
              <a:gd name="T2" fmla="*/ 2147483646 w 54"/>
              <a:gd name="T3" fmla="*/ 2147483646 h 80"/>
              <a:gd name="T4" fmla="*/ 0 w 54"/>
              <a:gd name="T5" fmla="*/ 0 h 80"/>
              <a:gd name="T6" fmla="*/ 2147483646 w 54"/>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0">
                <a:moveTo>
                  <a:pt x="54" y="0"/>
                </a:moveTo>
                <a:lnTo>
                  <a:pt x="27" y="80"/>
                </a:lnTo>
                <a:lnTo>
                  <a:pt x="0" y="0"/>
                </a:lnTo>
                <a:lnTo>
                  <a:pt x="54"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298" name="Freeform 994"/>
          <p:cNvSpPr>
            <a:spLocks noEditPoints="1"/>
          </p:cNvSpPr>
          <p:nvPr/>
        </p:nvSpPr>
        <p:spPr bwMode="auto">
          <a:xfrm>
            <a:off x="1639888" y="4097114"/>
            <a:ext cx="2392362" cy="390525"/>
          </a:xfrm>
          <a:custGeom>
            <a:avLst/>
            <a:gdLst>
              <a:gd name="T0" fmla="*/ 0 w 4488"/>
              <a:gd name="T1" fmla="*/ 2147483646 h 730"/>
              <a:gd name="T2" fmla="*/ 0 w 4488"/>
              <a:gd name="T3" fmla="*/ 2147483646 h 730"/>
              <a:gd name="T4" fmla="*/ 1969161265 w 4488"/>
              <a:gd name="T5" fmla="*/ 2147483646 h 730"/>
              <a:gd name="T6" fmla="*/ 2147483646 w 4488"/>
              <a:gd name="T7" fmla="*/ 2147483646 h 730"/>
              <a:gd name="T8" fmla="*/ 2147483646 w 4488"/>
              <a:gd name="T9" fmla="*/ 2147483646 h 730"/>
              <a:gd name="T10" fmla="*/ 1969161265 w 4488"/>
              <a:gd name="T11" fmla="*/ 2147483646 h 730"/>
              <a:gd name="T12" fmla="*/ 2147483646 w 4488"/>
              <a:gd name="T13" fmla="*/ 2147483646 h 730"/>
              <a:gd name="T14" fmla="*/ 2147483646 w 4488"/>
              <a:gd name="T15" fmla="*/ 2147483646 h 730"/>
              <a:gd name="T16" fmla="*/ 2147483646 w 4488"/>
              <a:gd name="T17" fmla="*/ 2147483646 h 730"/>
              <a:gd name="T18" fmla="*/ 2147483646 w 4488"/>
              <a:gd name="T19" fmla="*/ 2147483646 h 730"/>
              <a:gd name="T20" fmla="*/ 2147483646 w 4488"/>
              <a:gd name="T21" fmla="*/ 2147483646 h 730"/>
              <a:gd name="T22" fmla="*/ 2147483646 w 4488"/>
              <a:gd name="T23" fmla="*/ 2147483646 h 730"/>
              <a:gd name="T24" fmla="*/ 2147483646 w 4488"/>
              <a:gd name="T25" fmla="*/ 2147483646 h 730"/>
              <a:gd name="T26" fmla="*/ 2147483646 w 4488"/>
              <a:gd name="T27" fmla="*/ 2147483646 h 730"/>
              <a:gd name="T28" fmla="*/ 2147483646 w 4488"/>
              <a:gd name="T29" fmla="*/ 2147483646 h 730"/>
              <a:gd name="T30" fmla="*/ 2147483646 w 4488"/>
              <a:gd name="T31" fmla="*/ 2147483646 h 730"/>
              <a:gd name="T32" fmla="*/ 2147483646 w 4488"/>
              <a:gd name="T33" fmla="*/ 2147483646 h 730"/>
              <a:gd name="T34" fmla="*/ 2147483646 w 4488"/>
              <a:gd name="T35" fmla="*/ 2147483646 h 730"/>
              <a:gd name="T36" fmla="*/ 2147483646 w 4488"/>
              <a:gd name="T37" fmla="*/ 2147483646 h 730"/>
              <a:gd name="T38" fmla="*/ 2147483646 w 4488"/>
              <a:gd name="T39" fmla="*/ 2147483646 h 730"/>
              <a:gd name="T40" fmla="*/ 2147483646 w 4488"/>
              <a:gd name="T41" fmla="*/ 2147483646 h 730"/>
              <a:gd name="T42" fmla="*/ 2147483646 w 4488"/>
              <a:gd name="T43" fmla="*/ 2147483646 h 730"/>
              <a:gd name="T44" fmla="*/ 2147483646 w 4488"/>
              <a:gd name="T45" fmla="*/ 2147483646 h 730"/>
              <a:gd name="T46" fmla="*/ 2147483646 w 4488"/>
              <a:gd name="T47" fmla="*/ 2147483646 h 730"/>
              <a:gd name="T48" fmla="*/ 2147483646 w 4488"/>
              <a:gd name="T49" fmla="*/ 2147483646 h 730"/>
              <a:gd name="T50" fmla="*/ 2147483646 w 4488"/>
              <a:gd name="T51" fmla="*/ 2147483646 h 730"/>
              <a:gd name="T52" fmla="*/ 2147483646 w 4488"/>
              <a:gd name="T53" fmla="*/ 2147483646 h 730"/>
              <a:gd name="T54" fmla="*/ 2147483646 w 4488"/>
              <a:gd name="T55" fmla="*/ 2147483646 h 730"/>
              <a:gd name="T56" fmla="*/ 2147483646 w 4488"/>
              <a:gd name="T57" fmla="*/ 2147483646 h 730"/>
              <a:gd name="T58" fmla="*/ 2147483646 w 4488"/>
              <a:gd name="T59" fmla="*/ 2147483646 h 730"/>
              <a:gd name="T60" fmla="*/ 2147483646 w 4488"/>
              <a:gd name="T61" fmla="*/ 2147483646 h 730"/>
              <a:gd name="T62" fmla="*/ 2147483646 w 4488"/>
              <a:gd name="T63" fmla="*/ 2147483646 h 730"/>
              <a:gd name="T64" fmla="*/ 2147483646 w 4488"/>
              <a:gd name="T65" fmla="*/ 2147483646 h 730"/>
              <a:gd name="T66" fmla="*/ 2147483646 w 4488"/>
              <a:gd name="T67" fmla="*/ 2147483646 h 730"/>
              <a:gd name="T68" fmla="*/ 2147483646 w 4488"/>
              <a:gd name="T69" fmla="*/ 2147483646 h 730"/>
              <a:gd name="T70" fmla="*/ 2147483646 w 4488"/>
              <a:gd name="T71" fmla="*/ 2147483646 h 730"/>
              <a:gd name="T72" fmla="*/ 2147483646 w 4488"/>
              <a:gd name="T73" fmla="*/ 2147483646 h 730"/>
              <a:gd name="T74" fmla="*/ 2147483646 w 4488"/>
              <a:gd name="T75" fmla="*/ 2147483646 h 730"/>
              <a:gd name="T76" fmla="*/ 2147483646 w 4488"/>
              <a:gd name="T77" fmla="*/ 2147483646 h 730"/>
              <a:gd name="T78" fmla="*/ 2147483646 w 4488"/>
              <a:gd name="T79" fmla="*/ 2147483646 h 730"/>
              <a:gd name="T80" fmla="*/ 2147483646 w 4488"/>
              <a:gd name="T81" fmla="*/ 2147483646 h 730"/>
              <a:gd name="T82" fmla="*/ 2147483646 w 4488"/>
              <a:gd name="T83" fmla="*/ 2147483646 h 730"/>
              <a:gd name="T84" fmla="*/ 2147483646 w 4488"/>
              <a:gd name="T85" fmla="*/ 2147483646 h 730"/>
              <a:gd name="T86" fmla="*/ 2147483646 w 4488"/>
              <a:gd name="T87" fmla="*/ 2147483646 h 730"/>
              <a:gd name="T88" fmla="*/ 2147483646 w 4488"/>
              <a:gd name="T89" fmla="*/ 2147483646 h 730"/>
              <a:gd name="T90" fmla="*/ 2147483646 w 4488"/>
              <a:gd name="T91" fmla="*/ 2147483646 h 730"/>
              <a:gd name="T92" fmla="*/ 2147483646 w 4488"/>
              <a:gd name="T93" fmla="*/ 2147483646 h 730"/>
              <a:gd name="T94" fmla="*/ 2147483646 w 4488"/>
              <a:gd name="T95" fmla="*/ 2147483646 h 730"/>
              <a:gd name="T96" fmla="*/ 2147483646 w 4488"/>
              <a:gd name="T97" fmla="*/ 2147483646 h 730"/>
              <a:gd name="T98" fmla="*/ 2147483646 w 4488"/>
              <a:gd name="T99" fmla="*/ 2147483646 h 730"/>
              <a:gd name="T100" fmla="*/ 2147483646 w 4488"/>
              <a:gd name="T101" fmla="*/ 2147483646 h 730"/>
              <a:gd name="T102" fmla="*/ 2147483646 w 4488"/>
              <a:gd name="T103" fmla="*/ 2147483646 h 730"/>
              <a:gd name="T104" fmla="*/ 2147483646 w 4488"/>
              <a:gd name="T105" fmla="*/ 2147483646 h 730"/>
              <a:gd name="T106" fmla="*/ 2147483646 w 4488"/>
              <a:gd name="T107" fmla="*/ 2147483646 h 730"/>
              <a:gd name="T108" fmla="*/ 2147483646 w 4488"/>
              <a:gd name="T109" fmla="*/ 2147483646 h 730"/>
              <a:gd name="T110" fmla="*/ 2147483646 w 4488"/>
              <a:gd name="T111" fmla="*/ 2147483646 h 730"/>
              <a:gd name="T112" fmla="*/ 2147483646 w 4488"/>
              <a:gd name="T113" fmla="*/ 2147483646 h 730"/>
              <a:gd name="T114" fmla="*/ 2147483646 w 4488"/>
              <a:gd name="T115" fmla="*/ 2147483646 h 730"/>
              <a:gd name="T116" fmla="*/ 2147483646 w 4488"/>
              <a:gd name="T117" fmla="*/ 0 h 7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88" h="730">
                <a:moveTo>
                  <a:pt x="0" y="717"/>
                </a:moveTo>
                <a:lnTo>
                  <a:pt x="0" y="691"/>
                </a:lnTo>
                <a:cubicBezTo>
                  <a:pt x="0" y="684"/>
                  <a:pt x="6" y="679"/>
                  <a:pt x="13" y="679"/>
                </a:cubicBezTo>
                <a:cubicBezTo>
                  <a:pt x="20" y="679"/>
                  <a:pt x="26" y="684"/>
                  <a:pt x="26" y="691"/>
                </a:cubicBezTo>
                <a:lnTo>
                  <a:pt x="26" y="717"/>
                </a:lnTo>
                <a:cubicBezTo>
                  <a:pt x="26" y="724"/>
                  <a:pt x="20" y="730"/>
                  <a:pt x="13" y="730"/>
                </a:cubicBezTo>
                <a:cubicBezTo>
                  <a:pt x="6" y="730"/>
                  <a:pt x="0" y="724"/>
                  <a:pt x="0" y="717"/>
                </a:cubicBezTo>
                <a:close/>
                <a:moveTo>
                  <a:pt x="0" y="640"/>
                </a:moveTo>
                <a:lnTo>
                  <a:pt x="0" y="615"/>
                </a:lnTo>
                <a:cubicBezTo>
                  <a:pt x="0" y="607"/>
                  <a:pt x="6" y="602"/>
                  <a:pt x="13" y="602"/>
                </a:cubicBezTo>
                <a:cubicBezTo>
                  <a:pt x="20" y="602"/>
                  <a:pt x="26" y="607"/>
                  <a:pt x="26" y="615"/>
                </a:cubicBezTo>
                <a:lnTo>
                  <a:pt x="26" y="640"/>
                </a:lnTo>
                <a:cubicBezTo>
                  <a:pt x="26" y="647"/>
                  <a:pt x="20" y="653"/>
                  <a:pt x="13" y="653"/>
                </a:cubicBezTo>
                <a:cubicBezTo>
                  <a:pt x="6" y="653"/>
                  <a:pt x="0" y="647"/>
                  <a:pt x="0" y="640"/>
                </a:cubicBezTo>
                <a:close/>
                <a:moveTo>
                  <a:pt x="0" y="563"/>
                </a:moveTo>
                <a:lnTo>
                  <a:pt x="0" y="538"/>
                </a:lnTo>
                <a:cubicBezTo>
                  <a:pt x="0" y="531"/>
                  <a:pt x="6" y="525"/>
                  <a:pt x="13" y="525"/>
                </a:cubicBezTo>
                <a:cubicBezTo>
                  <a:pt x="20" y="525"/>
                  <a:pt x="26" y="531"/>
                  <a:pt x="26" y="538"/>
                </a:cubicBezTo>
                <a:lnTo>
                  <a:pt x="26" y="563"/>
                </a:lnTo>
                <a:cubicBezTo>
                  <a:pt x="26" y="570"/>
                  <a:pt x="20" y="576"/>
                  <a:pt x="13" y="576"/>
                </a:cubicBezTo>
                <a:cubicBezTo>
                  <a:pt x="6" y="576"/>
                  <a:pt x="0" y="570"/>
                  <a:pt x="0" y="563"/>
                </a:cubicBezTo>
                <a:close/>
                <a:moveTo>
                  <a:pt x="0" y="487"/>
                </a:moveTo>
                <a:lnTo>
                  <a:pt x="0" y="461"/>
                </a:lnTo>
                <a:cubicBezTo>
                  <a:pt x="0" y="454"/>
                  <a:pt x="6" y="448"/>
                  <a:pt x="13" y="448"/>
                </a:cubicBezTo>
                <a:cubicBezTo>
                  <a:pt x="20" y="448"/>
                  <a:pt x="26" y="454"/>
                  <a:pt x="26" y="461"/>
                </a:cubicBezTo>
                <a:lnTo>
                  <a:pt x="26" y="487"/>
                </a:lnTo>
                <a:cubicBezTo>
                  <a:pt x="26" y="494"/>
                  <a:pt x="20" y="499"/>
                  <a:pt x="13" y="499"/>
                </a:cubicBezTo>
                <a:cubicBezTo>
                  <a:pt x="6" y="499"/>
                  <a:pt x="0" y="494"/>
                  <a:pt x="0" y="487"/>
                </a:cubicBezTo>
                <a:close/>
                <a:moveTo>
                  <a:pt x="0" y="410"/>
                </a:moveTo>
                <a:lnTo>
                  <a:pt x="0" y="384"/>
                </a:lnTo>
                <a:cubicBezTo>
                  <a:pt x="0" y="377"/>
                  <a:pt x="6" y="371"/>
                  <a:pt x="13" y="371"/>
                </a:cubicBezTo>
                <a:cubicBezTo>
                  <a:pt x="20" y="371"/>
                  <a:pt x="26" y="377"/>
                  <a:pt x="26" y="384"/>
                </a:cubicBezTo>
                <a:lnTo>
                  <a:pt x="26" y="410"/>
                </a:lnTo>
                <a:cubicBezTo>
                  <a:pt x="26" y="417"/>
                  <a:pt x="20" y="423"/>
                  <a:pt x="13" y="423"/>
                </a:cubicBezTo>
                <a:cubicBezTo>
                  <a:pt x="6" y="423"/>
                  <a:pt x="0" y="417"/>
                  <a:pt x="0" y="410"/>
                </a:cubicBezTo>
                <a:close/>
                <a:moveTo>
                  <a:pt x="0" y="333"/>
                </a:moveTo>
                <a:lnTo>
                  <a:pt x="0" y="307"/>
                </a:lnTo>
                <a:cubicBezTo>
                  <a:pt x="0" y="300"/>
                  <a:pt x="6" y="295"/>
                  <a:pt x="13" y="295"/>
                </a:cubicBezTo>
                <a:cubicBezTo>
                  <a:pt x="20" y="295"/>
                  <a:pt x="26" y="300"/>
                  <a:pt x="26" y="307"/>
                </a:cubicBezTo>
                <a:lnTo>
                  <a:pt x="26" y="333"/>
                </a:lnTo>
                <a:cubicBezTo>
                  <a:pt x="26" y="340"/>
                  <a:pt x="20" y="346"/>
                  <a:pt x="13" y="346"/>
                </a:cubicBezTo>
                <a:cubicBezTo>
                  <a:pt x="6" y="346"/>
                  <a:pt x="0" y="340"/>
                  <a:pt x="0" y="333"/>
                </a:cubicBezTo>
                <a:close/>
                <a:moveTo>
                  <a:pt x="0" y="256"/>
                </a:moveTo>
                <a:lnTo>
                  <a:pt x="0" y="231"/>
                </a:lnTo>
                <a:cubicBezTo>
                  <a:pt x="0" y="223"/>
                  <a:pt x="6" y="218"/>
                  <a:pt x="13" y="218"/>
                </a:cubicBezTo>
                <a:cubicBezTo>
                  <a:pt x="20" y="218"/>
                  <a:pt x="26" y="223"/>
                  <a:pt x="26" y="231"/>
                </a:cubicBezTo>
                <a:lnTo>
                  <a:pt x="26" y="256"/>
                </a:lnTo>
                <a:cubicBezTo>
                  <a:pt x="26" y="263"/>
                  <a:pt x="20" y="269"/>
                  <a:pt x="13" y="269"/>
                </a:cubicBezTo>
                <a:cubicBezTo>
                  <a:pt x="6" y="269"/>
                  <a:pt x="0" y="263"/>
                  <a:pt x="0" y="256"/>
                </a:cubicBezTo>
                <a:close/>
                <a:moveTo>
                  <a:pt x="53" y="206"/>
                </a:moveTo>
                <a:lnTo>
                  <a:pt x="79" y="206"/>
                </a:lnTo>
                <a:cubicBezTo>
                  <a:pt x="86" y="206"/>
                  <a:pt x="92" y="212"/>
                  <a:pt x="92" y="219"/>
                </a:cubicBezTo>
                <a:cubicBezTo>
                  <a:pt x="92" y="226"/>
                  <a:pt x="86" y="232"/>
                  <a:pt x="79" y="232"/>
                </a:cubicBezTo>
                <a:lnTo>
                  <a:pt x="53" y="232"/>
                </a:lnTo>
                <a:cubicBezTo>
                  <a:pt x="46" y="232"/>
                  <a:pt x="40" y="226"/>
                  <a:pt x="40" y="219"/>
                </a:cubicBezTo>
                <a:cubicBezTo>
                  <a:pt x="40" y="212"/>
                  <a:pt x="46" y="206"/>
                  <a:pt x="53" y="206"/>
                </a:cubicBezTo>
                <a:close/>
                <a:moveTo>
                  <a:pt x="130" y="206"/>
                </a:moveTo>
                <a:lnTo>
                  <a:pt x="156" y="206"/>
                </a:lnTo>
                <a:cubicBezTo>
                  <a:pt x="163" y="206"/>
                  <a:pt x="168" y="212"/>
                  <a:pt x="168" y="219"/>
                </a:cubicBezTo>
                <a:cubicBezTo>
                  <a:pt x="168" y="226"/>
                  <a:pt x="163" y="232"/>
                  <a:pt x="156" y="232"/>
                </a:cubicBezTo>
                <a:lnTo>
                  <a:pt x="130" y="232"/>
                </a:lnTo>
                <a:cubicBezTo>
                  <a:pt x="123" y="232"/>
                  <a:pt x="117" y="226"/>
                  <a:pt x="117" y="219"/>
                </a:cubicBezTo>
                <a:cubicBezTo>
                  <a:pt x="117" y="212"/>
                  <a:pt x="123" y="206"/>
                  <a:pt x="130" y="206"/>
                </a:cubicBezTo>
                <a:close/>
                <a:moveTo>
                  <a:pt x="207" y="206"/>
                </a:moveTo>
                <a:lnTo>
                  <a:pt x="232" y="206"/>
                </a:lnTo>
                <a:cubicBezTo>
                  <a:pt x="239" y="206"/>
                  <a:pt x="245" y="212"/>
                  <a:pt x="245" y="219"/>
                </a:cubicBezTo>
                <a:cubicBezTo>
                  <a:pt x="245" y="226"/>
                  <a:pt x="239" y="232"/>
                  <a:pt x="232" y="232"/>
                </a:cubicBezTo>
                <a:lnTo>
                  <a:pt x="207" y="232"/>
                </a:lnTo>
                <a:cubicBezTo>
                  <a:pt x="200" y="232"/>
                  <a:pt x="194" y="226"/>
                  <a:pt x="194" y="219"/>
                </a:cubicBezTo>
                <a:cubicBezTo>
                  <a:pt x="194" y="212"/>
                  <a:pt x="200" y="206"/>
                  <a:pt x="207" y="206"/>
                </a:cubicBezTo>
                <a:close/>
                <a:moveTo>
                  <a:pt x="284" y="206"/>
                </a:moveTo>
                <a:lnTo>
                  <a:pt x="309" y="206"/>
                </a:lnTo>
                <a:cubicBezTo>
                  <a:pt x="316" y="206"/>
                  <a:pt x="322" y="212"/>
                  <a:pt x="322" y="219"/>
                </a:cubicBezTo>
                <a:cubicBezTo>
                  <a:pt x="322" y="226"/>
                  <a:pt x="316" y="232"/>
                  <a:pt x="309" y="232"/>
                </a:cubicBezTo>
                <a:lnTo>
                  <a:pt x="284" y="232"/>
                </a:lnTo>
                <a:cubicBezTo>
                  <a:pt x="276" y="232"/>
                  <a:pt x="271" y="226"/>
                  <a:pt x="271" y="219"/>
                </a:cubicBezTo>
                <a:cubicBezTo>
                  <a:pt x="271" y="212"/>
                  <a:pt x="276" y="206"/>
                  <a:pt x="284" y="206"/>
                </a:cubicBezTo>
                <a:close/>
                <a:moveTo>
                  <a:pt x="360" y="206"/>
                </a:moveTo>
                <a:lnTo>
                  <a:pt x="386" y="206"/>
                </a:lnTo>
                <a:cubicBezTo>
                  <a:pt x="393" y="206"/>
                  <a:pt x="399" y="212"/>
                  <a:pt x="399" y="219"/>
                </a:cubicBezTo>
                <a:cubicBezTo>
                  <a:pt x="399" y="226"/>
                  <a:pt x="393" y="232"/>
                  <a:pt x="386" y="232"/>
                </a:cubicBezTo>
                <a:lnTo>
                  <a:pt x="360" y="232"/>
                </a:lnTo>
                <a:cubicBezTo>
                  <a:pt x="353" y="232"/>
                  <a:pt x="348" y="226"/>
                  <a:pt x="348" y="219"/>
                </a:cubicBezTo>
                <a:cubicBezTo>
                  <a:pt x="348" y="212"/>
                  <a:pt x="353" y="206"/>
                  <a:pt x="360" y="206"/>
                </a:cubicBezTo>
                <a:close/>
                <a:moveTo>
                  <a:pt x="437" y="206"/>
                </a:moveTo>
                <a:lnTo>
                  <a:pt x="463" y="206"/>
                </a:lnTo>
                <a:cubicBezTo>
                  <a:pt x="470" y="206"/>
                  <a:pt x="476" y="212"/>
                  <a:pt x="476" y="219"/>
                </a:cubicBezTo>
                <a:cubicBezTo>
                  <a:pt x="476" y="226"/>
                  <a:pt x="470" y="232"/>
                  <a:pt x="463" y="232"/>
                </a:cubicBezTo>
                <a:lnTo>
                  <a:pt x="437" y="232"/>
                </a:lnTo>
                <a:cubicBezTo>
                  <a:pt x="430" y="232"/>
                  <a:pt x="424" y="226"/>
                  <a:pt x="424" y="219"/>
                </a:cubicBezTo>
                <a:cubicBezTo>
                  <a:pt x="424" y="212"/>
                  <a:pt x="430" y="206"/>
                  <a:pt x="437" y="206"/>
                </a:cubicBezTo>
                <a:close/>
                <a:moveTo>
                  <a:pt x="514" y="206"/>
                </a:moveTo>
                <a:lnTo>
                  <a:pt x="540" y="206"/>
                </a:lnTo>
                <a:cubicBezTo>
                  <a:pt x="547" y="206"/>
                  <a:pt x="552" y="212"/>
                  <a:pt x="552" y="219"/>
                </a:cubicBezTo>
                <a:cubicBezTo>
                  <a:pt x="552" y="226"/>
                  <a:pt x="547" y="232"/>
                  <a:pt x="540" y="232"/>
                </a:cubicBezTo>
                <a:lnTo>
                  <a:pt x="514" y="232"/>
                </a:lnTo>
                <a:cubicBezTo>
                  <a:pt x="507" y="232"/>
                  <a:pt x="501" y="226"/>
                  <a:pt x="501" y="219"/>
                </a:cubicBezTo>
                <a:cubicBezTo>
                  <a:pt x="501" y="212"/>
                  <a:pt x="507" y="206"/>
                  <a:pt x="514" y="206"/>
                </a:cubicBezTo>
                <a:close/>
                <a:moveTo>
                  <a:pt x="591" y="206"/>
                </a:moveTo>
                <a:lnTo>
                  <a:pt x="616" y="206"/>
                </a:lnTo>
                <a:cubicBezTo>
                  <a:pt x="623" y="206"/>
                  <a:pt x="629" y="212"/>
                  <a:pt x="629" y="219"/>
                </a:cubicBezTo>
                <a:cubicBezTo>
                  <a:pt x="629" y="226"/>
                  <a:pt x="623" y="232"/>
                  <a:pt x="616" y="232"/>
                </a:cubicBezTo>
                <a:lnTo>
                  <a:pt x="591" y="232"/>
                </a:lnTo>
                <a:cubicBezTo>
                  <a:pt x="584" y="232"/>
                  <a:pt x="578" y="226"/>
                  <a:pt x="578" y="219"/>
                </a:cubicBezTo>
                <a:cubicBezTo>
                  <a:pt x="578" y="212"/>
                  <a:pt x="584" y="206"/>
                  <a:pt x="591" y="206"/>
                </a:cubicBezTo>
                <a:close/>
                <a:moveTo>
                  <a:pt x="668" y="206"/>
                </a:moveTo>
                <a:lnTo>
                  <a:pt x="693" y="206"/>
                </a:lnTo>
                <a:cubicBezTo>
                  <a:pt x="700" y="206"/>
                  <a:pt x="706" y="212"/>
                  <a:pt x="706" y="219"/>
                </a:cubicBezTo>
                <a:cubicBezTo>
                  <a:pt x="706" y="226"/>
                  <a:pt x="700" y="232"/>
                  <a:pt x="693" y="232"/>
                </a:cubicBezTo>
                <a:lnTo>
                  <a:pt x="668" y="232"/>
                </a:lnTo>
                <a:cubicBezTo>
                  <a:pt x="660" y="232"/>
                  <a:pt x="655" y="226"/>
                  <a:pt x="655" y="219"/>
                </a:cubicBezTo>
                <a:cubicBezTo>
                  <a:pt x="655" y="212"/>
                  <a:pt x="660" y="206"/>
                  <a:pt x="668" y="206"/>
                </a:cubicBezTo>
                <a:close/>
                <a:moveTo>
                  <a:pt x="744" y="206"/>
                </a:moveTo>
                <a:lnTo>
                  <a:pt x="770" y="206"/>
                </a:lnTo>
                <a:cubicBezTo>
                  <a:pt x="777" y="206"/>
                  <a:pt x="783" y="212"/>
                  <a:pt x="783" y="219"/>
                </a:cubicBezTo>
                <a:cubicBezTo>
                  <a:pt x="783" y="226"/>
                  <a:pt x="777" y="232"/>
                  <a:pt x="770" y="232"/>
                </a:cubicBezTo>
                <a:lnTo>
                  <a:pt x="744" y="232"/>
                </a:lnTo>
                <a:cubicBezTo>
                  <a:pt x="737" y="232"/>
                  <a:pt x="732" y="226"/>
                  <a:pt x="732" y="219"/>
                </a:cubicBezTo>
                <a:cubicBezTo>
                  <a:pt x="732" y="212"/>
                  <a:pt x="737" y="206"/>
                  <a:pt x="744" y="206"/>
                </a:cubicBezTo>
                <a:close/>
                <a:moveTo>
                  <a:pt x="821" y="206"/>
                </a:moveTo>
                <a:lnTo>
                  <a:pt x="847" y="206"/>
                </a:lnTo>
                <a:cubicBezTo>
                  <a:pt x="854" y="206"/>
                  <a:pt x="860" y="212"/>
                  <a:pt x="860" y="219"/>
                </a:cubicBezTo>
                <a:cubicBezTo>
                  <a:pt x="860" y="226"/>
                  <a:pt x="854" y="232"/>
                  <a:pt x="847" y="232"/>
                </a:cubicBezTo>
                <a:lnTo>
                  <a:pt x="821" y="232"/>
                </a:lnTo>
                <a:cubicBezTo>
                  <a:pt x="814" y="232"/>
                  <a:pt x="808" y="226"/>
                  <a:pt x="808" y="219"/>
                </a:cubicBezTo>
                <a:cubicBezTo>
                  <a:pt x="808" y="212"/>
                  <a:pt x="814" y="206"/>
                  <a:pt x="821" y="206"/>
                </a:cubicBezTo>
                <a:close/>
                <a:moveTo>
                  <a:pt x="898" y="206"/>
                </a:moveTo>
                <a:lnTo>
                  <a:pt x="924" y="206"/>
                </a:lnTo>
                <a:cubicBezTo>
                  <a:pt x="931" y="206"/>
                  <a:pt x="936" y="212"/>
                  <a:pt x="936" y="219"/>
                </a:cubicBezTo>
                <a:cubicBezTo>
                  <a:pt x="936" y="226"/>
                  <a:pt x="931" y="232"/>
                  <a:pt x="924" y="232"/>
                </a:cubicBezTo>
                <a:lnTo>
                  <a:pt x="898" y="232"/>
                </a:lnTo>
                <a:cubicBezTo>
                  <a:pt x="891" y="232"/>
                  <a:pt x="885" y="226"/>
                  <a:pt x="885" y="219"/>
                </a:cubicBezTo>
                <a:cubicBezTo>
                  <a:pt x="885" y="212"/>
                  <a:pt x="891" y="206"/>
                  <a:pt x="898" y="206"/>
                </a:cubicBezTo>
                <a:close/>
                <a:moveTo>
                  <a:pt x="975" y="206"/>
                </a:moveTo>
                <a:lnTo>
                  <a:pt x="1000" y="206"/>
                </a:lnTo>
                <a:cubicBezTo>
                  <a:pt x="1007" y="206"/>
                  <a:pt x="1013" y="212"/>
                  <a:pt x="1013" y="219"/>
                </a:cubicBezTo>
                <a:cubicBezTo>
                  <a:pt x="1013" y="226"/>
                  <a:pt x="1007" y="232"/>
                  <a:pt x="1000" y="232"/>
                </a:cubicBezTo>
                <a:lnTo>
                  <a:pt x="975" y="232"/>
                </a:lnTo>
                <a:cubicBezTo>
                  <a:pt x="968" y="232"/>
                  <a:pt x="962" y="226"/>
                  <a:pt x="962" y="219"/>
                </a:cubicBezTo>
                <a:cubicBezTo>
                  <a:pt x="962" y="212"/>
                  <a:pt x="968" y="206"/>
                  <a:pt x="975" y="206"/>
                </a:cubicBezTo>
                <a:close/>
                <a:moveTo>
                  <a:pt x="1052" y="206"/>
                </a:moveTo>
                <a:lnTo>
                  <a:pt x="1077" y="206"/>
                </a:lnTo>
                <a:cubicBezTo>
                  <a:pt x="1084" y="206"/>
                  <a:pt x="1090" y="212"/>
                  <a:pt x="1090" y="219"/>
                </a:cubicBezTo>
                <a:cubicBezTo>
                  <a:pt x="1090" y="226"/>
                  <a:pt x="1084" y="232"/>
                  <a:pt x="1077" y="232"/>
                </a:cubicBezTo>
                <a:lnTo>
                  <a:pt x="1052" y="232"/>
                </a:lnTo>
                <a:cubicBezTo>
                  <a:pt x="1044" y="232"/>
                  <a:pt x="1039" y="226"/>
                  <a:pt x="1039" y="219"/>
                </a:cubicBezTo>
                <a:cubicBezTo>
                  <a:pt x="1039" y="212"/>
                  <a:pt x="1044" y="206"/>
                  <a:pt x="1052" y="206"/>
                </a:cubicBezTo>
                <a:close/>
                <a:moveTo>
                  <a:pt x="1128" y="206"/>
                </a:moveTo>
                <a:lnTo>
                  <a:pt x="1154" y="206"/>
                </a:lnTo>
                <a:cubicBezTo>
                  <a:pt x="1161" y="206"/>
                  <a:pt x="1167" y="212"/>
                  <a:pt x="1167" y="219"/>
                </a:cubicBezTo>
                <a:cubicBezTo>
                  <a:pt x="1167" y="226"/>
                  <a:pt x="1161" y="232"/>
                  <a:pt x="1154" y="232"/>
                </a:cubicBezTo>
                <a:lnTo>
                  <a:pt x="1128" y="232"/>
                </a:lnTo>
                <a:cubicBezTo>
                  <a:pt x="1121" y="232"/>
                  <a:pt x="1116" y="226"/>
                  <a:pt x="1116" y="219"/>
                </a:cubicBezTo>
                <a:cubicBezTo>
                  <a:pt x="1116" y="212"/>
                  <a:pt x="1121" y="206"/>
                  <a:pt x="1128" y="206"/>
                </a:cubicBezTo>
                <a:close/>
                <a:moveTo>
                  <a:pt x="1205" y="206"/>
                </a:moveTo>
                <a:lnTo>
                  <a:pt x="1231" y="206"/>
                </a:lnTo>
                <a:cubicBezTo>
                  <a:pt x="1238" y="206"/>
                  <a:pt x="1244" y="212"/>
                  <a:pt x="1244" y="219"/>
                </a:cubicBezTo>
                <a:cubicBezTo>
                  <a:pt x="1244" y="226"/>
                  <a:pt x="1238" y="232"/>
                  <a:pt x="1231" y="232"/>
                </a:cubicBezTo>
                <a:lnTo>
                  <a:pt x="1205" y="232"/>
                </a:lnTo>
                <a:cubicBezTo>
                  <a:pt x="1198" y="232"/>
                  <a:pt x="1192" y="226"/>
                  <a:pt x="1192" y="219"/>
                </a:cubicBezTo>
                <a:cubicBezTo>
                  <a:pt x="1192" y="212"/>
                  <a:pt x="1198" y="206"/>
                  <a:pt x="1205" y="206"/>
                </a:cubicBezTo>
                <a:close/>
                <a:moveTo>
                  <a:pt x="1282" y="206"/>
                </a:moveTo>
                <a:lnTo>
                  <a:pt x="1308" y="206"/>
                </a:lnTo>
                <a:cubicBezTo>
                  <a:pt x="1315" y="206"/>
                  <a:pt x="1320" y="212"/>
                  <a:pt x="1320" y="219"/>
                </a:cubicBezTo>
                <a:cubicBezTo>
                  <a:pt x="1320" y="226"/>
                  <a:pt x="1315" y="232"/>
                  <a:pt x="1308" y="232"/>
                </a:cubicBezTo>
                <a:lnTo>
                  <a:pt x="1282" y="232"/>
                </a:lnTo>
                <a:cubicBezTo>
                  <a:pt x="1275" y="232"/>
                  <a:pt x="1269" y="226"/>
                  <a:pt x="1269" y="219"/>
                </a:cubicBezTo>
                <a:cubicBezTo>
                  <a:pt x="1269" y="212"/>
                  <a:pt x="1275" y="206"/>
                  <a:pt x="1282" y="206"/>
                </a:cubicBezTo>
                <a:close/>
                <a:moveTo>
                  <a:pt x="1359" y="206"/>
                </a:moveTo>
                <a:lnTo>
                  <a:pt x="1384" y="206"/>
                </a:lnTo>
                <a:cubicBezTo>
                  <a:pt x="1391" y="206"/>
                  <a:pt x="1397" y="212"/>
                  <a:pt x="1397" y="219"/>
                </a:cubicBezTo>
                <a:cubicBezTo>
                  <a:pt x="1397" y="226"/>
                  <a:pt x="1391" y="232"/>
                  <a:pt x="1384" y="232"/>
                </a:cubicBezTo>
                <a:lnTo>
                  <a:pt x="1359" y="232"/>
                </a:lnTo>
                <a:cubicBezTo>
                  <a:pt x="1352" y="232"/>
                  <a:pt x="1346" y="226"/>
                  <a:pt x="1346" y="219"/>
                </a:cubicBezTo>
                <a:cubicBezTo>
                  <a:pt x="1346" y="212"/>
                  <a:pt x="1352" y="206"/>
                  <a:pt x="1359" y="206"/>
                </a:cubicBezTo>
                <a:close/>
                <a:moveTo>
                  <a:pt x="1436" y="206"/>
                </a:moveTo>
                <a:lnTo>
                  <a:pt x="1461" y="206"/>
                </a:lnTo>
                <a:cubicBezTo>
                  <a:pt x="1468" y="206"/>
                  <a:pt x="1474" y="212"/>
                  <a:pt x="1474" y="219"/>
                </a:cubicBezTo>
                <a:cubicBezTo>
                  <a:pt x="1474" y="226"/>
                  <a:pt x="1468" y="232"/>
                  <a:pt x="1461" y="232"/>
                </a:cubicBezTo>
                <a:lnTo>
                  <a:pt x="1436" y="232"/>
                </a:lnTo>
                <a:cubicBezTo>
                  <a:pt x="1428" y="232"/>
                  <a:pt x="1423" y="226"/>
                  <a:pt x="1423" y="219"/>
                </a:cubicBezTo>
                <a:cubicBezTo>
                  <a:pt x="1423" y="212"/>
                  <a:pt x="1428" y="206"/>
                  <a:pt x="1436" y="206"/>
                </a:cubicBezTo>
                <a:close/>
                <a:moveTo>
                  <a:pt x="1512" y="206"/>
                </a:moveTo>
                <a:lnTo>
                  <a:pt x="1538" y="206"/>
                </a:lnTo>
                <a:cubicBezTo>
                  <a:pt x="1545" y="206"/>
                  <a:pt x="1551" y="212"/>
                  <a:pt x="1551" y="219"/>
                </a:cubicBezTo>
                <a:cubicBezTo>
                  <a:pt x="1551" y="226"/>
                  <a:pt x="1545" y="232"/>
                  <a:pt x="1538" y="232"/>
                </a:cubicBezTo>
                <a:lnTo>
                  <a:pt x="1512" y="232"/>
                </a:lnTo>
                <a:cubicBezTo>
                  <a:pt x="1505" y="232"/>
                  <a:pt x="1500" y="226"/>
                  <a:pt x="1500" y="219"/>
                </a:cubicBezTo>
                <a:cubicBezTo>
                  <a:pt x="1500" y="212"/>
                  <a:pt x="1505" y="206"/>
                  <a:pt x="1512" y="206"/>
                </a:cubicBezTo>
                <a:close/>
                <a:moveTo>
                  <a:pt x="1589" y="206"/>
                </a:moveTo>
                <a:lnTo>
                  <a:pt x="1615" y="206"/>
                </a:lnTo>
                <a:cubicBezTo>
                  <a:pt x="1622" y="206"/>
                  <a:pt x="1628" y="212"/>
                  <a:pt x="1628" y="219"/>
                </a:cubicBezTo>
                <a:cubicBezTo>
                  <a:pt x="1628" y="226"/>
                  <a:pt x="1622" y="232"/>
                  <a:pt x="1615" y="232"/>
                </a:cubicBezTo>
                <a:lnTo>
                  <a:pt x="1589" y="232"/>
                </a:lnTo>
                <a:cubicBezTo>
                  <a:pt x="1582" y="232"/>
                  <a:pt x="1576" y="226"/>
                  <a:pt x="1576" y="219"/>
                </a:cubicBezTo>
                <a:cubicBezTo>
                  <a:pt x="1576" y="212"/>
                  <a:pt x="1582" y="206"/>
                  <a:pt x="1589" y="206"/>
                </a:cubicBezTo>
                <a:close/>
                <a:moveTo>
                  <a:pt x="1666" y="206"/>
                </a:moveTo>
                <a:lnTo>
                  <a:pt x="1692" y="206"/>
                </a:lnTo>
                <a:cubicBezTo>
                  <a:pt x="1699" y="206"/>
                  <a:pt x="1704" y="212"/>
                  <a:pt x="1704" y="219"/>
                </a:cubicBezTo>
                <a:cubicBezTo>
                  <a:pt x="1704" y="226"/>
                  <a:pt x="1699" y="232"/>
                  <a:pt x="1692" y="232"/>
                </a:cubicBezTo>
                <a:lnTo>
                  <a:pt x="1666" y="232"/>
                </a:lnTo>
                <a:cubicBezTo>
                  <a:pt x="1659" y="232"/>
                  <a:pt x="1653" y="226"/>
                  <a:pt x="1653" y="219"/>
                </a:cubicBezTo>
                <a:cubicBezTo>
                  <a:pt x="1653" y="212"/>
                  <a:pt x="1659" y="206"/>
                  <a:pt x="1666" y="206"/>
                </a:cubicBezTo>
                <a:close/>
                <a:moveTo>
                  <a:pt x="1743" y="206"/>
                </a:moveTo>
                <a:lnTo>
                  <a:pt x="1768" y="206"/>
                </a:lnTo>
                <a:cubicBezTo>
                  <a:pt x="1775" y="206"/>
                  <a:pt x="1781" y="212"/>
                  <a:pt x="1781" y="219"/>
                </a:cubicBezTo>
                <a:cubicBezTo>
                  <a:pt x="1781" y="226"/>
                  <a:pt x="1775" y="232"/>
                  <a:pt x="1768" y="232"/>
                </a:cubicBezTo>
                <a:lnTo>
                  <a:pt x="1743" y="232"/>
                </a:lnTo>
                <a:cubicBezTo>
                  <a:pt x="1736" y="232"/>
                  <a:pt x="1730" y="226"/>
                  <a:pt x="1730" y="219"/>
                </a:cubicBezTo>
                <a:cubicBezTo>
                  <a:pt x="1730" y="212"/>
                  <a:pt x="1736" y="206"/>
                  <a:pt x="1743" y="206"/>
                </a:cubicBezTo>
                <a:close/>
                <a:moveTo>
                  <a:pt x="1820" y="206"/>
                </a:moveTo>
                <a:lnTo>
                  <a:pt x="1845" y="206"/>
                </a:lnTo>
                <a:cubicBezTo>
                  <a:pt x="1852" y="206"/>
                  <a:pt x="1858" y="212"/>
                  <a:pt x="1858" y="219"/>
                </a:cubicBezTo>
                <a:cubicBezTo>
                  <a:pt x="1858" y="226"/>
                  <a:pt x="1852" y="232"/>
                  <a:pt x="1845" y="232"/>
                </a:cubicBezTo>
                <a:lnTo>
                  <a:pt x="1820" y="232"/>
                </a:lnTo>
                <a:cubicBezTo>
                  <a:pt x="1812" y="232"/>
                  <a:pt x="1807" y="226"/>
                  <a:pt x="1807" y="219"/>
                </a:cubicBezTo>
                <a:cubicBezTo>
                  <a:pt x="1807" y="212"/>
                  <a:pt x="1812" y="206"/>
                  <a:pt x="1820" y="206"/>
                </a:cubicBezTo>
                <a:close/>
                <a:moveTo>
                  <a:pt x="1896" y="206"/>
                </a:moveTo>
                <a:lnTo>
                  <a:pt x="1922" y="206"/>
                </a:lnTo>
                <a:cubicBezTo>
                  <a:pt x="1929" y="206"/>
                  <a:pt x="1935" y="212"/>
                  <a:pt x="1935" y="219"/>
                </a:cubicBezTo>
                <a:cubicBezTo>
                  <a:pt x="1935" y="226"/>
                  <a:pt x="1929" y="232"/>
                  <a:pt x="1922" y="232"/>
                </a:cubicBezTo>
                <a:lnTo>
                  <a:pt x="1896" y="232"/>
                </a:lnTo>
                <a:cubicBezTo>
                  <a:pt x="1889" y="232"/>
                  <a:pt x="1884" y="226"/>
                  <a:pt x="1884" y="219"/>
                </a:cubicBezTo>
                <a:cubicBezTo>
                  <a:pt x="1884" y="212"/>
                  <a:pt x="1889" y="206"/>
                  <a:pt x="1896" y="206"/>
                </a:cubicBezTo>
                <a:close/>
                <a:moveTo>
                  <a:pt x="1973" y="206"/>
                </a:moveTo>
                <a:lnTo>
                  <a:pt x="1999" y="206"/>
                </a:lnTo>
                <a:cubicBezTo>
                  <a:pt x="2006" y="206"/>
                  <a:pt x="2012" y="212"/>
                  <a:pt x="2012" y="219"/>
                </a:cubicBezTo>
                <a:cubicBezTo>
                  <a:pt x="2012" y="226"/>
                  <a:pt x="2006" y="232"/>
                  <a:pt x="1999" y="232"/>
                </a:cubicBezTo>
                <a:lnTo>
                  <a:pt x="1973" y="232"/>
                </a:lnTo>
                <a:cubicBezTo>
                  <a:pt x="1966" y="232"/>
                  <a:pt x="1960" y="226"/>
                  <a:pt x="1960" y="219"/>
                </a:cubicBezTo>
                <a:cubicBezTo>
                  <a:pt x="1960" y="212"/>
                  <a:pt x="1966" y="206"/>
                  <a:pt x="1973" y="206"/>
                </a:cubicBezTo>
                <a:close/>
                <a:moveTo>
                  <a:pt x="2050" y="206"/>
                </a:moveTo>
                <a:lnTo>
                  <a:pt x="2076" y="206"/>
                </a:lnTo>
                <a:cubicBezTo>
                  <a:pt x="2083" y="206"/>
                  <a:pt x="2088" y="212"/>
                  <a:pt x="2088" y="219"/>
                </a:cubicBezTo>
                <a:cubicBezTo>
                  <a:pt x="2088" y="226"/>
                  <a:pt x="2083" y="232"/>
                  <a:pt x="2076" y="232"/>
                </a:cubicBezTo>
                <a:lnTo>
                  <a:pt x="2050" y="232"/>
                </a:lnTo>
                <a:cubicBezTo>
                  <a:pt x="2043" y="232"/>
                  <a:pt x="2037" y="226"/>
                  <a:pt x="2037" y="219"/>
                </a:cubicBezTo>
                <a:cubicBezTo>
                  <a:pt x="2037" y="212"/>
                  <a:pt x="2043" y="206"/>
                  <a:pt x="2050" y="206"/>
                </a:cubicBezTo>
                <a:close/>
                <a:moveTo>
                  <a:pt x="2127" y="206"/>
                </a:moveTo>
                <a:lnTo>
                  <a:pt x="2152" y="206"/>
                </a:lnTo>
                <a:cubicBezTo>
                  <a:pt x="2159" y="206"/>
                  <a:pt x="2165" y="212"/>
                  <a:pt x="2165" y="219"/>
                </a:cubicBezTo>
                <a:cubicBezTo>
                  <a:pt x="2165" y="226"/>
                  <a:pt x="2159" y="232"/>
                  <a:pt x="2152" y="232"/>
                </a:cubicBezTo>
                <a:lnTo>
                  <a:pt x="2127" y="232"/>
                </a:lnTo>
                <a:cubicBezTo>
                  <a:pt x="2120" y="232"/>
                  <a:pt x="2114" y="226"/>
                  <a:pt x="2114" y="219"/>
                </a:cubicBezTo>
                <a:cubicBezTo>
                  <a:pt x="2114" y="212"/>
                  <a:pt x="2120" y="206"/>
                  <a:pt x="2127" y="206"/>
                </a:cubicBezTo>
                <a:close/>
                <a:moveTo>
                  <a:pt x="2204" y="206"/>
                </a:moveTo>
                <a:lnTo>
                  <a:pt x="2229" y="206"/>
                </a:lnTo>
                <a:cubicBezTo>
                  <a:pt x="2236" y="206"/>
                  <a:pt x="2242" y="212"/>
                  <a:pt x="2242" y="219"/>
                </a:cubicBezTo>
                <a:cubicBezTo>
                  <a:pt x="2242" y="226"/>
                  <a:pt x="2236" y="232"/>
                  <a:pt x="2229" y="232"/>
                </a:cubicBezTo>
                <a:lnTo>
                  <a:pt x="2204" y="232"/>
                </a:lnTo>
                <a:cubicBezTo>
                  <a:pt x="2196" y="232"/>
                  <a:pt x="2191" y="226"/>
                  <a:pt x="2191" y="219"/>
                </a:cubicBezTo>
                <a:cubicBezTo>
                  <a:pt x="2191" y="212"/>
                  <a:pt x="2196" y="206"/>
                  <a:pt x="2204" y="206"/>
                </a:cubicBezTo>
                <a:close/>
                <a:moveTo>
                  <a:pt x="2280" y="206"/>
                </a:moveTo>
                <a:lnTo>
                  <a:pt x="2306" y="206"/>
                </a:lnTo>
                <a:cubicBezTo>
                  <a:pt x="2313" y="206"/>
                  <a:pt x="2319" y="212"/>
                  <a:pt x="2319" y="219"/>
                </a:cubicBezTo>
                <a:cubicBezTo>
                  <a:pt x="2319" y="226"/>
                  <a:pt x="2313" y="232"/>
                  <a:pt x="2306" y="232"/>
                </a:cubicBezTo>
                <a:lnTo>
                  <a:pt x="2280" y="232"/>
                </a:lnTo>
                <a:cubicBezTo>
                  <a:pt x="2273" y="232"/>
                  <a:pt x="2268" y="226"/>
                  <a:pt x="2268" y="219"/>
                </a:cubicBezTo>
                <a:cubicBezTo>
                  <a:pt x="2268" y="212"/>
                  <a:pt x="2273" y="206"/>
                  <a:pt x="2280" y="206"/>
                </a:cubicBezTo>
                <a:close/>
                <a:moveTo>
                  <a:pt x="2357" y="206"/>
                </a:moveTo>
                <a:lnTo>
                  <a:pt x="2383" y="206"/>
                </a:lnTo>
                <a:cubicBezTo>
                  <a:pt x="2390" y="206"/>
                  <a:pt x="2396" y="212"/>
                  <a:pt x="2396" y="219"/>
                </a:cubicBezTo>
                <a:cubicBezTo>
                  <a:pt x="2396" y="226"/>
                  <a:pt x="2390" y="232"/>
                  <a:pt x="2383" y="232"/>
                </a:cubicBezTo>
                <a:lnTo>
                  <a:pt x="2357" y="232"/>
                </a:lnTo>
                <a:cubicBezTo>
                  <a:pt x="2350" y="232"/>
                  <a:pt x="2344" y="226"/>
                  <a:pt x="2344" y="219"/>
                </a:cubicBezTo>
                <a:cubicBezTo>
                  <a:pt x="2344" y="212"/>
                  <a:pt x="2350" y="206"/>
                  <a:pt x="2357" y="206"/>
                </a:cubicBezTo>
                <a:close/>
                <a:moveTo>
                  <a:pt x="2434" y="206"/>
                </a:moveTo>
                <a:lnTo>
                  <a:pt x="2460" y="206"/>
                </a:lnTo>
                <a:cubicBezTo>
                  <a:pt x="2467" y="206"/>
                  <a:pt x="2472" y="212"/>
                  <a:pt x="2472" y="219"/>
                </a:cubicBezTo>
                <a:cubicBezTo>
                  <a:pt x="2472" y="226"/>
                  <a:pt x="2467" y="232"/>
                  <a:pt x="2460" y="232"/>
                </a:cubicBezTo>
                <a:lnTo>
                  <a:pt x="2434" y="232"/>
                </a:lnTo>
                <a:cubicBezTo>
                  <a:pt x="2427" y="232"/>
                  <a:pt x="2421" y="226"/>
                  <a:pt x="2421" y="219"/>
                </a:cubicBezTo>
                <a:cubicBezTo>
                  <a:pt x="2421" y="212"/>
                  <a:pt x="2427" y="206"/>
                  <a:pt x="2434" y="206"/>
                </a:cubicBezTo>
                <a:close/>
                <a:moveTo>
                  <a:pt x="2511" y="206"/>
                </a:moveTo>
                <a:lnTo>
                  <a:pt x="2536" y="206"/>
                </a:lnTo>
                <a:cubicBezTo>
                  <a:pt x="2543" y="206"/>
                  <a:pt x="2549" y="212"/>
                  <a:pt x="2549" y="219"/>
                </a:cubicBezTo>
                <a:cubicBezTo>
                  <a:pt x="2549" y="226"/>
                  <a:pt x="2543" y="232"/>
                  <a:pt x="2536" y="232"/>
                </a:cubicBezTo>
                <a:lnTo>
                  <a:pt x="2511" y="232"/>
                </a:lnTo>
                <a:cubicBezTo>
                  <a:pt x="2504" y="232"/>
                  <a:pt x="2498" y="226"/>
                  <a:pt x="2498" y="219"/>
                </a:cubicBezTo>
                <a:cubicBezTo>
                  <a:pt x="2498" y="212"/>
                  <a:pt x="2504" y="206"/>
                  <a:pt x="2511" y="206"/>
                </a:cubicBezTo>
                <a:close/>
                <a:moveTo>
                  <a:pt x="2588" y="206"/>
                </a:moveTo>
                <a:lnTo>
                  <a:pt x="2613" y="206"/>
                </a:lnTo>
                <a:cubicBezTo>
                  <a:pt x="2620" y="206"/>
                  <a:pt x="2626" y="212"/>
                  <a:pt x="2626" y="219"/>
                </a:cubicBezTo>
                <a:cubicBezTo>
                  <a:pt x="2626" y="226"/>
                  <a:pt x="2620" y="232"/>
                  <a:pt x="2613" y="232"/>
                </a:cubicBezTo>
                <a:lnTo>
                  <a:pt x="2588" y="232"/>
                </a:lnTo>
                <a:cubicBezTo>
                  <a:pt x="2580" y="232"/>
                  <a:pt x="2575" y="226"/>
                  <a:pt x="2575" y="219"/>
                </a:cubicBezTo>
                <a:cubicBezTo>
                  <a:pt x="2575" y="212"/>
                  <a:pt x="2580" y="206"/>
                  <a:pt x="2588" y="206"/>
                </a:cubicBezTo>
                <a:close/>
                <a:moveTo>
                  <a:pt x="2664" y="206"/>
                </a:moveTo>
                <a:lnTo>
                  <a:pt x="2690" y="206"/>
                </a:lnTo>
                <a:cubicBezTo>
                  <a:pt x="2697" y="206"/>
                  <a:pt x="2703" y="212"/>
                  <a:pt x="2703" y="219"/>
                </a:cubicBezTo>
                <a:cubicBezTo>
                  <a:pt x="2703" y="226"/>
                  <a:pt x="2697" y="232"/>
                  <a:pt x="2690" y="232"/>
                </a:cubicBezTo>
                <a:lnTo>
                  <a:pt x="2664" y="232"/>
                </a:lnTo>
                <a:cubicBezTo>
                  <a:pt x="2657" y="232"/>
                  <a:pt x="2652" y="226"/>
                  <a:pt x="2652" y="219"/>
                </a:cubicBezTo>
                <a:cubicBezTo>
                  <a:pt x="2652" y="212"/>
                  <a:pt x="2657" y="206"/>
                  <a:pt x="2664" y="206"/>
                </a:cubicBezTo>
                <a:close/>
                <a:moveTo>
                  <a:pt x="2741" y="206"/>
                </a:moveTo>
                <a:lnTo>
                  <a:pt x="2767" y="206"/>
                </a:lnTo>
                <a:cubicBezTo>
                  <a:pt x="2774" y="206"/>
                  <a:pt x="2780" y="212"/>
                  <a:pt x="2780" y="219"/>
                </a:cubicBezTo>
                <a:cubicBezTo>
                  <a:pt x="2780" y="226"/>
                  <a:pt x="2774" y="232"/>
                  <a:pt x="2767" y="232"/>
                </a:cubicBezTo>
                <a:lnTo>
                  <a:pt x="2741" y="232"/>
                </a:lnTo>
                <a:cubicBezTo>
                  <a:pt x="2734" y="232"/>
                  <a:pt x="2728" y="226"/>
                  <a:pt x="2728" y="219"/>
                </a:cubicBezTo>
                <a:cubicBezTo>
                  <a:pt x="2728" y="212"/>
                  <a:pt x="2734" y="206"/>
                  <a:pt x="2741" y="206"/>
                </a:cubicBezTo>
                <a:close/>
                <a:moveTo>
                  <a:pt x="2818" y="206"/>
                </a:moveTo>
                <a:lnTo>
                  <a:pt x="2844" y="206"/>
                </a:lnTo>
                <a:cubicBezTo>
                  <a:pt x="2851" y="206"/>
                  <a:pt x="2856" y="212"/>
                  <a:pt x="2856" y="219"/>
                </a:cubicBezTo>
                <a:cubicBezTo>
                  <a:pt x="2856" y="226"/>
                  <a:pt x="2851" y="232"/>
                  <a:pt x="2844" y="232"/>
                </a:cubicBezTo>
                <a:lnTo>
                  <a:pt x="2818" y="232"/>
                </a:lnTo>
                <a:cubicBezTo>
                  <a:pt x="2811" y="232"/>
                  <a:pt x="2805" y="226"/>
                  <a:pt x="2805" y="219"/>
                </a:cubicBezTo>
                <a:cubicBezTo>
                  <a:pt x="2805" y="212"/>
                  <a:pt x="2811" y="206"/>
                  <a:pt x="2818" y="206"/>
                </a:cubicBezTo>
                <a:close/>
                <a:moveTo>
                  <a:pt x="2895" y="206"/>
                </a:moveTo>
                <a:lnTo>
                  <a:pt x="2920" y="206"/>
                </a:lnTo>
                <a:cubicBezTo>
                  <a:pt x="2927" y="206"/>
                  <a:pt x="2933" y="212"/>
                  <a:pt x="2933" y="219"/>
                </a:cubicBezTo>
                <a:cubicBezTo>
                  <a:pt x="2933" y="226"/>
                  <a:pt x="2927" y="232"/>
                  <a:pt x="2920" y="232"/>
                </a:cubicBezTo>
                <a:lnTo>
                  <a:pt x="2895" y="232"/>
                </a:lnTo>
                <a:cubicBezTo>
                  <a:pt x="2888" y="232"/>
                  <a:pt x="2882" y="226"/>
                  <a:pt x="2882" y="219"/>
                </a:cubicBezTo>
                <a:cubicBezTo>
                  <a:pt x="2882" y="212"/>
                  <a:pt x="2888" y="206"/>
                  <a:pt x="2895" y="206"/>
                </a:cubicBezTo>
                <a:close/>
                <a:moveTo>
                  <a:pt x="2972" y="206"/>
                </a:moveTo>
                <a:lnTo>
                  <a:pt x="2997" y="206"/>
                </a:lnTo>
                <a:cubicBezTo>
                  <a:pt x="3004" y="206"/>
                  <a:pt x="3010" y="212"/>
                  <a:pt x="3010" y="219"/>
                </a:cubicBezTo>
                <a:cubicBezTo>
                  <a:pt x="3010" y="226"/>
                  <a:pt x="3004" y="232"/>
                  <a:pt x="2997" y="232"/>
                </a:cubicBezTo>
                <a:lnTo>
                  <a:pt x="2972" y="232"/>
                </a:lnTo>
                <a:cubicBezTo>
                  <a:pt x="2964" y="232"/>
                  <a:pt x="2959" y="226"/>
                  <a:pt x="2959" y="219"/>
                </a:cubicBezTo>
                <a:cubicBezTo>
                  <a:pt x="2959" y="212"/>
                  <a:pt x="2964" y="206"/>
                  <a:pt x="2972" y="206"/>
                </a:cubicBezTo>
                <a:close/>
                <a:moveTo>
                  <a:pt x="3048" y="206"/>
                </a:moveTo>
                <a:lnTo>
                  <a:pt x="3074" y="206"/>
                </a:lnTo>
                <a:cubicBezTo>
                  <a:pt x="3081" y="206"/>
                  <a:pt x="3087" y="212"/>
                  <a:pt x="3087" y="219"/>
                </a:cubicBezTo>
                <a:cubicBezTo>
                  <a:pt x="3087" y="226"/>
                  <a:pt x="3081" y="232"/>
                  <a:pt x="3074" y="232"/>
                </a:cubicBezTo>
                <a:lnTo>
                  <a:pt x="3048" y="232"/>
                </a:lnTo>
                <a:cubicBezTo>
                  <a:pt x="3041" y="232"/>
                  <a:pt x="3036" y="226"/>
                  <a:pt x="3036" y="219"/>
                </a:cubicBezTo>
                <a:cubicBezTo>
                  <a:pt x="3036" y="212"/>
                  <a:pt x="3041" y="206"/>
                  <a:pt x="3048" y="206"/>
                </a:cubicBezTo>
                <a:close/>
                <a:moveTo>
                  <a:pt x="3125" y="206"/>
                </a:moveTo>
                <a:lnTo>
                  <a:pt x="3151" y="206"/>
                </a:lnTo>
                <a:cubicBezTo>
                  <a:pt x="3158" y="206"/>
                  <a:pt x="3164" y="212"/>
                  <a:pt x="3164" y="219"/>
                </a:cubicBezTo>
                <a:cubicBezTo>
                  <a:pt x="3164" y="226"/>
                  <a:pt x="3158" y="232"/>
                  <a:pt x="3151" y="232"/>
                </a:cubicBezTo>
                <a:lnTo>
                  <a:pt x="3125" y="232"/>
                </a:lnTo>
                <a:cubicBezTo>
                  <a:pt x="3118" y="232"/>
                  <a:pt x="3112" y="226"/>
                  <a:pt x="3112" y="219"/>
                </a:cubicBezTo>
                <a:cubicBezTo>
                  <a:pt x="3112" y="212"/>
                  <a:pt x="3118" y="206"/>
                  <a:pt x="3125" y="206"/>
                </a:cubicBezTo>
                <a:close/>
                <a:moveTo>
                  <a:pt x="3202" y="206"/>
                </a:moveTo>
                <a:lnTo>
                  <a:pt x="3228" y="206"/>
                </a:lnTo>
                <a:cubicBezTo>
                  <a:pt x="3235" y="206"/>
                  <a:pt x="3240" y="212"/>
                  <a:pt x="3240" y="219"/>
                </a:cubicBezTo>
                <a:cubicBezTo>
                  <a:pt x="3240" y="226"/>
                  <a:pt x="3235" y="232"/>
                  <a:pt x="3228" y="232"/>
                </a:cubicBezTo>
                <a:lnTo>
                  <a:pt x="3202" y="232"/>
                </a:lnTo>
                <a:cubicBezTo>
                  <a:pt x="3195" y="232"/>
                  <a:pt x="3189" y="226"/>
                  <a:pt x="3189" y="219"/>
                </a:cubicBezTo>
                <a:cubicBezTo>
                  <a:pt x="3189" y="212"/>
                  <a:pt x="3195" y="206"/>
                  <a:pt x="3202" y="206"/>
                </a:cubicBezTo>
                <a:close/>
                <a:moveTo>
                  <a:pt x="3279" y="206"/>
                </a:moveTo>
                <a:lnTo>
                  <a:pt x="3304" y="206"/>
                </a:lnTo>
                <a:cubicBezTo>
                  <a:pt x="3311" y="206"/>
                  <a:pt x="3317" y="212"/>
                  <a:pt x="3317" y="219"/>
                </a:cubicBezTo>
                <a:cubicBezTo>
                  <a:pt x="3317" y="226"/>
                  <a:pt x="3311" y="232"/>
                  <a:pt x="3304" y="232"/>
                </a:cubicBezTo>
                <a:lnTo>
                  <a:pt x="3279" y="232"/>
                </a:lnTo>
                <a:cubicBezTo>
                  <a:pt x="3272" y="232"/>
                  <a:pt x="3266" y="226"/>
                  <a:pt x="3266" y="219"/>
                </a:cubicBezTo>
                <a:cubicBezTo>
                  <a:pt x="3266" y="212"/>
                  <a:pt x="3272" y="206"/>
                  <a:pt x="3279" y="206"/>
                </a:cubicBezTo>
                <a:close/>
                <a:moveTo>
                  <a:pt x="3356" y="206"/>
                </a:moveTo>
                <a:lnTo>
                  <a:pt x="3381" y="206"/>
                </a:lnTo>
                <a:cubicBezTo>
                  <a:pt x="3388" y="206"/>
                  <a:pt x="3394" y="212"/>
                  <a:pt x="3394" y="219"/>
                </a:cubicBezTo>
                <a:cubicBezTo>
                  <a:pt x="3394" y="226"/>
                  <a:pt x="3388" y="232"/>
                  <a:pt x="3381" y="232"/>
                </a:cubicBezTo>
                <a:lnTo>
                  <a:pt x="3356" y="232"/>
                </a:lnTo>
                <a:cubicBezTo>
                  <a:pt x="3348" y="232"/>
                  <a:pt x="3343" y="226"/>
                  <a:pt x="3343" y="219"/>
                </a:cubicBezTo>
                <a:cubicBezTo>
                  <a:pt x="3343" y="212"/>
                  <a:pt x="3348" y="206"/>
                  <a:pt x="3356" y="206"/>
                </a:cubicBezTo>
                <a:close/>
                <a:moveTo>
                  <a:pt x="3432" y="206"/>
                </a:moveTo>
                <a:lnTo>
                  <a:pt x="3458" y="206"/>
                </a:lnTo>
                <a:cubicBezTo>
                  <a:pt x="3465" y="206"/>
                  <a:pt x="3471" y="212"/>
                  <a:pt x="3471" y="219"/>
                </a:cubicBezTo>
                <a:cubicBezTo>
                  <a:pt x="3471" y="226"/>
                  <a:pt x="3465" y="232"/>
                  <a:pt x="3458" y="232"/>
                </a:cubicBezTo>
                <a:lnTo>
                  <a:pt x="3432" y="232"/>
                </a:lnTo>
                <a:cubicBezTo>
                  <a:pt x="3425" y="232"/>
                  <a:pt x="3420" y="226"/>
                  <a:pt x="3420" y="219"/>
                </a:cubicBezTo>
                <a:cubicBezTo>
                  <a:pt x="3420" y="212"/>
                  <a:pt x="3425" y="206"/>
                  <a:pt x="3432" y="206"/>
                </a:cubicBezTo>
                <a:close/>
                <a:moveTo>
                  <a:pt x="3509" y="206"/>
                </a:moveTo>
                <a:lnTo>
                  <a:pt x="3535" y="206"/>
                </a:lnTo>
                <a:cubicBezTo>
                  <a:pt x="3542" y="206"/>
                  <a:pt x="3548" y="212"/>
                  <a:pt x="3548" y="219"/>
                </a:cubicBezTo>
                <a:cubicBezTo>
                  <a:pt x="3548" y="226"/>
                  <a:pt x="3542" y="232"/>
                  <a:pt x="3535" y="232"/>
                </a:cubicBezTo>
                <a:lnTo>
                  <a:pt x="3509" y="232"/>
                </a:lnTo>
                <a:cubicBezTo>
                  <a:pt x="3502" y="232"/>
                  <a:pt x="3496" y="226"/>
                  <a:pt x="3496" y="219"/>
                </a:cubicBezTo>
                <a:cubicBezTo>
                  <a:pt x="3496" y="212"/>
                  <a:pt x="3502" y="206"/>
                  <a:pt x="3509" y="206"/>
                </a:cubicBezTo>
                <a:close/>
                <a:moveTo>
                  <a:pt x="3586" y="206"/>
                </a:moveTo>
                <a:lnTo>
                  <a:pt x="3612" y="206"/>
                </a:lnTo>
                <a:cubicBezTo>
                  <a:pt x="3619" y="206"/>
                  <a:pt x="3624" y="212"/>
                  <a:pt x="3624" y="219"/>
                </a:cubicBezTo>
                <a:cubicBezTo>
                  <a:pt x="3624" y="226"/>
                  <a:pt x="3619" y="232"/>
                  <a:pt x="3612" y="232"/>
                </a:cubicBezTo>
                <a:lnTo>
                  <a:pt x="3586" y="232"/>
                </a:lnTo>
                <a:cubicBezTo>
                  <a:pt x="3579" y="232"/>
                  <a:pt x="3573" y="226"/>
                  <a:pt x="3573" y="219"/>
                </a:cubicBezTo>
                <a:cubicBezTo>
                  <a:pt x="3573" y="212"/>
                  <a:pt x="3579" y="206"/>
                  <a:pt x="3586" y="206"/>
                </a:cubicBezTo>
                <a:close/>
                <a:moveTo>
                  <a:pt x="3663" y="206"/>
                </a:moveTo>
                <a:lnTo>
                  <a:pt x="3688" y="206"/>
                </a:lnTo>
                <a:cubicBezTo>
                  <a:pt x="3695" y="206"/>
                  <a:pt x="3701" y="212"/>
                  <a:pt x="3701" y="219"/>
                </a:cubicBezTo>
                <a:cubicBezTo>
                  <a:pt x="3701" y="226"/>
                  <a:pt x="3695" y="232"/>
                  <a:pt x="3688" y="232"/>
                </a:cubicBezTo>
                <a:lnTo>
                  <a:pt x="3663" y="232"/>
                </a:lnTo>
                <a:cubicBezTo>
                  <a:pt x="3656" y="232"/>
                  <a:pt x="3650" y="226"/>
                  <a:pt x="3650" y="219"/>
                </a:cubicBezTo>
                <a:cubicBezTo>
                  <a:pt x="3650" y="212"/>
                  <a:pt x="3656" y="206"/>
                  <a:pt x="3663" y="206"/>
                </a:cubicBezTo>
                <a:close/>
                <a:moveTo>
                  <a:pt x="3740" y="206"/>
                </a:moveTo>
                <a:lnTo>
                  <a:pt x="3765" y="206"/>
                </a:lnTo>
                <a:cubicBezTo>
                  <a:pt x="3772" y="206"/>
                  <a:pt x="3778" y="212"/>
                  <a:pt x="3778" y="219"/>
                </a:cubicBezTo>
                <a:cubicBezTo>
                  <a:pt x="3778" y="226"/>
                  <a:pt x="3772" y="232"/>
                  <a:pt x="3765" y="232"/>
                </a:cubicBezTo>
                <a:lnTo>
                  <a:pt x="3740" y="232"/>
                </a:lnTo>
                <a:cubicBezTo>
                  <a:pt x="3732" y="232"/>
                  <a:pt x="3727" y="226"/>
                  <a:pt x="3727" y="219"/>
                </a:cubicBezTo>
                <a:cubicBezTo>
                  <a:pt x="3727" y="212"/>
                  <a:pt x="3732" y="206"/>
                  <a:pt x="3740" y="206"/>
                </a:cubicBezTo>
                <a:close/>
                <a:moveTo>
                  <a:pt x="3816" y="206"/>
                </a:moveTo>
                <a:lnTo>
                  <a:pt x="3842" y="206"/>
                </a:lnTo>
                <a:cubicBezTo>
                  <a:pt x="3849" y="206"/>
                  <a:pt x="3855" y="212"/>
                  <a:pt x="3855" y="219"/>
                </a:cubicBezTo>
                <a:cubicBezTo>
                  <a:pt x="3855" y="226"/>
                  <a:pt x="3849" y="232"/>
                  <a:pt x="3842" y="232"/>
                </a:cubicBezTo>
                <a:lnTo>
                  <a:pt x="3816" y="232"/>
                </a:lnTo>
                <a:cubicBezTo>
                  <a:pt x="3809" y="232"/>
                  <a:pt x="3804" y="226"/>
                  <a:pt x="3804" y="219"/>
                </a:cubicBezTo>
                <a:cubicBezTo>
                  <a:pt x="3804" y="212"/>
                  <a:pt x="3809" y="206"/>
                  <a:pt x="3816" y="206"/>
                </a:cubicBezTo>
                <a:close/>
                <a:moveTo>
                  <a:pt x="3893" y="206"/>
                </a:moveTo>
                <a:lnTo>
                  <a:pt x="3919" y="206"/>
                </a:lnTo>
                <a:cubicBezTo>
                  <a:pt x="3926" y="206"/>
                  <a:pt x="3932" y="212"/>
                  <a:pt x="3932" y="219"/>
                </a:cubicBezTo>
                <a:cubicBezTo>
                  <a:pt x="3932" y="226"/>
                  <a:pt x="3926" y="232"/>
                  <a:pt x="3919" y="232"/>
                </a:cubicBezTo>
                <a:lnTo>
                  <a:pt x="3893" y="232"/>
                </a:lnTo>
                <a:cubicBezTo>
                  <a:pt x="3886" y="232"/>
                  <a:pt x="3880" y="226"/>
                  <a:pt x="3880" y="219"/>
                </a:cubicBezTo>
                <a:cubicBezTo>
                  <a:pt x="3880" y="212"/>
                  <a:pt x="3886" y="206"/>
                  <a:pt x="3893" y="206"/>
                </a:cubicBezTo>
                <a:close/>
                <a:moveTo>
                  <a:pt x="3970" y="206"/>
                </a:moveTo>
                <a:lnTo>
                  <a:pt x="3996" y="206"/>
                </a:lnTo>
                <a:cubicBezTo>
                  <a:pt x="4003" y="206"/>
                  <a:pt x="4008" y="212"/>
                  <a:pt x="4008" y="219"/>
                </a:cubicBezTo>
                <a:cubicBezTo>
                  <a:pt x="4008" y="226"/>
                  <a:pt x="4003" y="232"/>
                  <a:pt x="3996" y="232"/>
                </a:cubicBezTo>
                <a:lnTo>
                  <a:pt x="3970" y="232"/>
                </a:lnTo>
                <a:cubicBezTo>
                  <a:pt x="3963" y="232"/>
                  <a:pt x="3957" y="226"/>
                  <a:pt x="3957" y="219"/>
                </a:cubicBezTo>
                <a:cubicBezTo>
                  <a:pt x="3957" y="212"/>
                  <a:pt x="3963" y="206"/>
                  <a:pt x="3970" y="206"/>
                </a:cubicBezTo>
                <a:close/>
                <a:moveTo>
                  <a:pt x="4047" y="206"/>
                </a:moveTo>
                <a:lnTo>
                  <a:pt x="4072" y="206"/>
                </a:lnTo>
                <a:cubicBezTo>
                  <a:pt x="4079" y="206"/>
                  <a:pt x="4085" y="212"/>
                  <a:pt x="4085" y="219"/>
                </a:cubicBezTo>
                <a:cubicBezTo>
                  <a:pt x="4085" y="226"/>
                  <a:pt x="4079" y="232"/>
                  <a:pt x="4072" y="232"/>
                </a:cubicBezTo>
                <a:lnTo>
                  <a:pt x="4047" y="232"/>
                </a:lnTo>
                <a:cubicBezTo>
                  <a:pt x="4040" y="232"/>
                  <a:pt x="4034" y="226"/>
                  <a:pt x="4034" y="219"/>
                </a:cubicBezTo>
                <a:cubicBezTo>
                  <a:pt x="4034" y="212"/>
                  <a:pt x="4040" y="206"/>
                  <a:pt x="4047" y="206"/>
                </a:cubicBezTo>
                <a:close/>
                <a:moveTo>
                  <a:pt x="4124" y="206"/>
                </a:moveTo>
                <a:lnTo>
                  <a:pt x="4149" y="206"/>
                </a:lnTo>
                <a:cubicBezTo>
                  <a:pt x="4156" y="206"/>
                  <a:pt x="4162" y="212"/>
                  <a:pt x="4162" y="219"/>
                </a:cubicBezTo>
                <a:cubicBezTo>
                  <a:pt x="4162" y="226"/>
                  <a:pt x="4156" y="232"/>
                  <a:pt x="4149" y="232"/>
                </a:cubicBezTo>
                <a:lnTo>
                  <a:pt x="4124" y="232"/>
                </a:lnTo>
                <a:cubicBezTo>
                  <a:pt x="4116" y="232"/>
                  <a:pt x="4111" y="226"/>
                  <a:pt x="4111" y="219"/>
                </a:cubicBezTo>
                <a:cubicBezTo>
                  <a:pt x="4111" y="212"/>
                  <a:pt x="4116" y="206"/>
                  <a:pt x="4124" y="206"/>
                </a:cubicBezTo>
                <a:close/>
                <a:moveTo>
                  <a:pt x="4200" y="206"/>
                </a:moveTo>
                <a:lnTo>
                  <a:pt x="4226" y="206"/>
                </a:lnTo>
                <a:cubicBezTo>
                  <a:pt x="4233" y="206"/>
                  <a:pt x="4239" y="212"/>
                  <a:pt x="4239" y="219"/>
                </a:cubicBezTo>
                <a:cubicBezTo>
                  <a:pt x="4239" y="226"/>
                  <a:pt x="4233" y="232"/>
                  <a:pt x="4226" y="232"/>
                </a:cubicBezTo>
                <a:lnTo>
                  <a:pt x="4200" y="232"/>
                </a:lnTo>
                <a:cubicBezTo>
                  <a:pt x="4193" y="232"/>
                  <a:pt x="4188" y="226"/>
                  <a:pt x="4188" y="219"/>
                </a:cubicBezTo>
                <a:cubicBezTo>
                  <a:pt x="4188" y="212"/>
                  <a:pt x="4193" y="206"/>
                  <a:pt x="4200" y="206"/>
                </a:cubicBezTo>
                <a:close/>
                <a:moveTo>
                  <a:pt x="4277" y="206"/>
                </a:moveTo>
                <a:lnTo>
                  <a:pt x="4303" y="206"/>
                </a:lnTo>
                <a:cubicBezTo>
                  <a:pt x="4310" y="206"/>
                  <a:pt x="4316" y="212"/>
                  <a:pt x="4316" y="219"/>
                </a:cubicBezTo>
                <a:cubicBezTo>
                  <a:pt x="4316" y="226"/>
                  <a:pt x="4310" y="232"/>
                  <a:pt x="4303" y="232"/>
                </a:cubicBezTo>
                <a:lnTo>
                  <a:pt x="4277" y="232"/>
                </a:lnTo>
                <a:cubicBezTo>
                  <a:pt x="4270" y="232"/>
                  <a:pt x="4264" y="226"/>
                  <a:pt x="4264" y="219"/>
                </a:cubicBezTo>
                <a:cubicBezTo>
                  <a:pt x="4264" y="212"/>
                  <a:pt x="4270" y="206"/>
                  <a:pt x="4277" y="206"/>
                </a:cubicBezTo>
                <a:close/>
                <a:moveTo>
                  <a:pt x="4354" y="206"/>
                </a:moveTo>
                <a:lnTo>
                  <a:pt x="4380" y="206"/>
                </a:lnTo>
                <a:cubicBezTo>
                  <a:pt x="4387" y="206"/>
                  <a:pt x="4392" y="212"/>
                  <a:pt x="4392" y="219"/>
                </a:cubicBezTo>
                <a:cubicBezTo>
                  <a:pt x="4392" y="226"/>
                  <a:pt x="4387" y="232"/>
                  <a:pt x="4380" y="232"/>
                </a:cubicBezTo>
                <a:lnTo>
                  <a:pt x="4354" y="232"/>
                </a:lnTo>
                <a:cubicBezTo>
                  <a:pt x="4347" y="232"/>
                  <a:pt x="4341" y="226"/>
                  <a:pt x="4341" y="219"/>
                </a:cubicBezTo>
                <a:cubicBezTo>
                  <a:pt x="4341" y="212"/>
                  <a:pt x="4347" y="206"/>
                  <a:pt x="4354" y="206"/>
                </a:cubicBezTo>
                <a:close/>
                <a:moveTo>
                  <a:pt x="4431" y="206"/>
                </a:moveTo>
                <a:lnTo>
                  <a:pt x="4456" y="206"/>
                </a:lnTo>
                <a:cubicBezTo>
                  <a:pt x="4463" y="206"/>
                  <a:pt x="4469" y="212"/>
                  <a:pt x="4469" y="219"/>
                </a:cubicBezTo>
                <a:cubicBezTo>
                  <a:pt x="4469" y="226"/>
                  <a:pt x="4463" y="232"/>
                  <a:pt x="4456" y="232"/>
                </a:cubicBezTo>
                <a:lnTo>
                  <a:pt x="4431" y="232"/>
                </a:lnTo>
                <a:cubicBezTo>
                  <a:pt x="4424" y="232"/>
                  <a:pt x="4418" y="226"/>
                  <a:pt x="4418" y="219"/>
                </a:cubicBezTo>
                <a:cubicBezTo>
                  <a:pt x="4418" y="212"/>
                  <a:pt x="4424" y="206"/>
                  <a:pt x="4431" y="206"/>
                </a:cubicBezTo>
                <a:close/>
                <a:moveTo>
                  <a:pt x="4462" y="187"/>
                </a:moveTo>
                <a:lnTo>
                  <a:pt x="4462" y="161"/>
                </a:lnTo>
                <a:cubicBezTo>
                  <a:pt x="4462" y="154"/>
                  <a:pt x="4468" y="148"/>
                  <a:pt x="4475" y="148"/>
                </a:cubicBezTo>
                <a:cubicBezTo>
                  <a:pt x="4482" y="148"/>
                  <a:pt x="4488" y="154"/>
                  <a:pt x="4488" y="161"/>
                </a:cubicBezTo>
                <a:lnTo>
                  <a:pt x="4488" y="187"/>
                </a:lnTo>
                <a:cubicBezTo>
                  <a:pt x="4488" y="194"/>
                  <a:pt x="4482" y="200"/>
                  <a:pt x="4475" y="200"/>
                </a:cubicBezTo>
                <a:cubicBezTo>
                  <a:pt x="4468" y="200"/>
                  <a:pt x="4462" y="194"/>
                  <a:pt x="4462" y="187"/>
                </a:cubicBezTo>
                <a:close/>
                <a:moveTo>
                  <a:pt x="4462" y="110"/>
                </a:moveTo>
                <a:lnTo>
                  <a:pt x="4462" y="84"/>
                </a:lnTo>
                <a:cubicBezTo>
                  <a:pt x="4462" y="77"/>
                  <a:pt x="4468" y="72"/>
                  <a:pt x="4475" y="72"/>
                </a:cubicBezTo>
                <a:cubicBezTo>
                  <a:pt x="4482" y="72"/>
                  <a:pt x="4488" y="77"/>
                  <a:pt x="4488" y="84"/>
                </a:cubicBezTo>
                <a:lnTo>
                  <a:pt x="4488" y="110"/>
                </a:lnTo>
                <a:cubicBezTo>
                  <a:pt x="4488" y="117"/>
                  <a:pt x="4482" y="123"/>
                  <a:pt x="4475" y="123"/>
                </a:cubicBezTo>
                <a:cubicBezTo>
                  <a:pt x="4468" y="123"/>
                  <a:pt x="4462" y="117"/>
                  <a:pt x="4462" y="110"/>
                </a:cubicBezTo>
                <a:close/>
                <a:moveTo>
                  <a:pt x="4462" y="33"/>
                </a:moveTo>
                <a:lnTo>
                  <a:pt x="4462" y="13"/>
                </a:lnTo>
                <a:cubicBezTo>
                  <a:pt x="4462" y="6"/>
                  <a:pt x="4468" y="0"/>
                  <a:pt x="4475" y="0"/>
                </a:cubicBezTo>
                <a:cubicBezTo>
                  <a:pt x="4482" y="0"/>
                  <a:pt x="4488" y="6"/>
                  <a:pt x="4488" y="13"/>
                </a:cubicBezTo>
                <a:lnTo>
                  <a:pt x="4488" y="33"/>
                </a:lnTo>
                <a:cubicBezTo>
                  <a:pt x="4488" y="40"/>
                  <a:pt x="4482" y="46"/>
                  <a:pt x="4475" y="46"/>
                </a:cubicBezTo>
                <a:cubicBezTo>
                  <a:pt x="4468" y="46"/>
                  <a:pt x="4462" y="40"/>
                  <a:pt x="4462" y="33"/>
                </a:cubicBezTo>
                <a:close/>
              </a:path>
            </a:pathLst>
          </a:custGeom>
          <a:solidFill>
            <a:srgbClr val="666699"/>
          </a:solidFill>
          <a:ln w="7938" cap="flat">
            <a:solidFill>
              <a:srgbClr val="666699"/>
            </a:solidFill>
            <a:prstDash val="solid"/>
            <a:bevel/>
            <a:headEnd/>
            <a:tailEnd/>
          </a:ln>
        </p:spPr>
        <p:txBody>
          <a:bodyPr/>
          <a:lstStyle/>
          <a:p>
            <a:endParaRPr lang="fr-BE"/>
          </a:p>
        </p:txBody>
      </p:sp>
      <p:sp>
        <p:nvSpPr>
          <p:cNvPr id="22299" name="Freeform 995"/>
          <p:cNvSpPr>
            <a:spLocks/>
          </p:cNvSpPr>
          <p:nvPr/>
        </p:nvSpPr>
        <p:spPr bwMode="auto">
          <a:xfrm>
            <a:off x="1604963" y="4470177"/>
            <a:ext cx="84137" cy="127000"/>
          </a:xfrm>
          <a:custGeom>
            <a:avLst/>
            <a:gdLst>
              <a:gd name="T0" fmla="*/ 2147483646 w 53"/>
              <a:gd name="T1" fmla="*/ 0 h 80"/>
              <a:gd name="T2" fmla="*/ 2147483646 w 53"/>
              <a:gd name="T3" fmla="*/ 2147483646 h 80"/>
              <a:gd name="T4" fmla="*/ 0 w 53"/>
              <a:gd name="T5" fmla="*/ 0 h 80"/>
              <a:gd name="T6" fmla="*/ 2147483646 w 53"/>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0">
                <a:moveTo>
                  <a:pt x="53" y="0"/>
                </a:moveTo>
                <a:lnTo>
                  <a:pt x="26" y="80"/>
                </a:lnTo>
                <a:lnTo>
                  <a:pt x="0" y="0"/>
                </a:lnTo>
                <a:lnTo>
                  <a:pt x="53" y="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300" name="Freeform 996"/>
          <p:cNvSpPr>
            <a:spLocks/>
          </p:cNvSpPr>
          <p:nvPr/>
        </p:nvSpPr>
        <p:spPr bwMode="auto">
          <a:xfrm>
            <a:off x="3983038" y="3987577"/>
            <a:ext cx="84137" cy="127000"/>
          </a:xfrm>
          <a:custGeom>
            <a:avLst/>
            <a:gdLst>
              <a:gd name="T0" fmla="*/ 0 w 53"/>
              <a:gd name="T1" fmla="*/ 2147483646 h 80"/>
              <a:gd name="T2" fmla="*/ 2147483646 w 53"/>
              <a:gd name="T3" fmla="*/ 0 h 80"/>
              <a:gd name="T4" fmla="*/ 2147483646 w 53"/>
              <a:gd name="T5" fmla="*/ 2147483646 h 80"/>
              <a:gd name="T6" fmla="*/ 0 w 53"/>
              <a:gd name="T7" fmla="*/ 2147483646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80">
                <a:moveTo>
                  <a:pt x="0" y="80"/>
                </a:moveTo>
                <a:lnTo>
                  <a:pt x="27" y="0"/>
                </a:lnTo>
                <a:lnTo>
                  <a:pt x="53" y="80"/>
                </a:lnTo>
                <a:lnTo>
                  <a:pt x="0" y="80"/>
                </a:lnTo>
                <a:close/>
              </a:path>
            </a:pathLst>
          </a:cu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301" name="Rectangle 997"/>
          <p:cNvSpPr>
            <a:spLocks noChangeArrowheads="1"/>
          </p:cNvSpPr>
          <p:nvPr/>
        </p:nvSpPr>
        <p:spPr bwMode="auto">
          <a:xfrm>
            <a:off x="8339138" y="5133752"/>
            <a:ext cx="614362" cy="438150"/>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02" name="Rectangle 998"/>
          <p:cNvSpPr>
            <a:spLocks noChangeArrowheads="1"/>
          </p:cNvSpPr>
          <p:nvPr/>
        </p:nvSpPr>
        <p:spPr bwMode="auto">
          <a:xfrm>
            <a:off x="8274050" y="5068664"/>
            <a:ext cx="614363" cy="4381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03" name="Rectangle 999"/>
          <p:cNvSpPr>
            <a:spLocks noChangeArrowheads="1"/>
          </p:cNvSpPr>
          <p:nvPr/>
        </p:nvSpPr>
        <p:spPr bwMode="auto">
          <a:xfrm>
            <a:off x="8426450" y="5176614"/>
            <a:ext cx="28575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Management</a:t>
            </a:r>
          </a:p>
        </p:txBody>
      </p:sp>
      <p:sp>
        <p:nvSpPr>
          <p:cNvPr id="22304" name="Rectangle 1000"/>
          <p:cNvSpPr>
            <a:spLocks noChangeArrowheads="1"/>
          </p:cNvSpPr>
          <p:nvPr/>
        </p:nvSpPr>
        <p:spPr bwMode="auto">
          <a:xfrm>
            <a:off x="8494713" y="5287739"/>
            <a:ext cx="1873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700">
                <a:solidFill>
                  <a:srgbClr val="000000"/>
                </a:solidFill>
                <a:sym typeface="Arial" panose="020B0604020202020204" pitchFamily="34" charset="0"/>
              </a:rPr>
              <a:t>VAS</a:t>
            </a:r>
          </a:p>
        </p:txBody>
      </p:sp>
      <p:sp>
        <p:nvSpPr>
          <p:cNvPr id="22305" name="Line 1001"/>
          <p:cNvSpPr>
            <a:spLocks noChangeShapeType="1"/>
          </p:cNvSpPr>
          <p:nvPr/>
        </p:nvSpPr>
        <p:spPr bwMode="auto">
          <a:xfrm flipH="1">
            <a:off x="8074025" y="5259164"/>
            <a:ext cx="171450" cy="1588"/>
          </a:xfrm>
          <a:prstGeom prst="line">
            <a:avLst/>
          </a:prstGeom>
          <a:noFill/>
          <a:ln w="31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22306" name="Freeform 1002"/>
          <p:cNvSpPr>
            <a:spLocks/>
          </p:cNvSpPr>
          <p:nvPr/>
        </p:nvSpPr>
        <p:spPr bwMode="auto">
          <a:xfrm>
            <a:off x="8189913" y="5227414"/>
            <a:ext cx="93662" cy="63500"/>
          </a:xfrm>
          <a:custGeom>
            <a:avLst/>
            <a:gdLst>
              <a:gd name="T0" fmla="*/ 0 w 59"/>
              <a:gd name="T1" fmla="*/ 0 h 40"/>
              <a:gd name="T2" fmla="*/ 2147483646 w 59"/>
              <a:gd name="T3" fmla="*/ 2147483646 h 40"/>
              <a:gd name="T4" fmla="*/ 0 w 59"/>
              <a:gd name="T5" fmla="*/ 2147483646 h 40"/>
              <a:gd name="T6" fmla="*/ 0 w 59"/>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0">
                <a:moveTo>
                  <a:pt x="0" y="0"/>
                </a:moveTo>
                <a:lnTo>
                  <a:pt x="59" y="20"/>
                </a:lnTo>
                <a:lnTo>
                  <a:pt x="0" y="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307" name="Rectangle 1003"/>
          <p:cNvSpPr>
            <a:spLocks noChangeArrowheads="1"/>
          </p:cNvSpPr>
          <p:nvPr/>
        </p:nvSpPr>
        <p:spPr bwMode="auto">
          <a:xfrm>
            <a:off x="7699375" y="5089302"/>
            <a:ext cx="9525" cy="342900"/>
          </a:xfrm>
          <a:prstGeom prst="rect">
            <a:avLst/>
          </a:prstGeom>
          <a:solidFill>
            <a:srgbClr val="A8F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08" name="Rectangle 1004"/>
          <p:cNvSpPr>
            <a:spLocks noChangeArrowheads="1"/>
          </p:cNvSpPr>
          <p:nvPr/>
        </p:nvSpPr>
        <p:spPr bwMode="auto">
          <a:xfrm>
            <a:off x="7708900" y="5089302"/>
            <a:ext cx="7938" cy="342900"/>
          </a:xfrm>
          <a:prstGeom prst="rect">
            <a:avLst/>
          </a:prstGeom>
          <a:solidFill>
            <a:srgbClr val="A4FD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09" name="Rectangle 1005"/>
          <p:cNvSpPr>
            <a:spLocks noChangeArrowheads="1"/>
          </p:cNvSpPr>
          <p:nvPr/>
        </p:nvSpPr>
        <p:spPr bwMode="auto">
          <a:xfrm>
            <a:off x="7716838" y="5089302"/>
            <a:ext cx="7937" cy="342900"/>
          </a:xfrm>
          <a:prstGeom prst="rect">
            <a:avLst/>
          </a:prstGeom>
          <a:solidFill>
            <a:srgbClr val="A0F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0" name="Rectangle 1006"/>
          <p:cNvSpPr>
            <a:spLocks noChangeArrowheads="1"/>
          </p:cNvSpPr>
          <p:nvPr/>
        </p:nvSpPr>
        <p:spPr bwMode="auto">
          <a:xfrm>
            <a:off x="7724775" y="5089302"/>
            <a:ext cx="9525" cy="342900"/>
          </a:xfrm>
          <a:prstGeom prst="rect">
            <a:avLst/>
          </a:prstGeom>
          <a:solidFill>
            <a:srgbClr val="9CFA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1" name="Rectangle 1007"/>
          <p:cNvSpPr>
            <a:spLocks noChangeArrowheads="1"/>
          </p:cNvSpPr>
          <p:nvPr/>
        </p:nvSpPr>
        <p:spPr bwMode="auto">
          <a:xfrm>
            <a:off x="7734300" y="5089302"/>
            <a:ext cx="7938" cy="342900"/>
          </a:xfrm>
          <a:prstGeom prst="rect">
            <a:avLst/>
          </a:prstGeom>
          <a:solidFill>
            <a:srgbClr val="98F8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2" name="Rectangle 1008"/>
          <p:cNvSpPr>
            <a:spLocks noChangeArrowheads="1"/>
          </p:cNvSpPr>
          <p:nvPr/>
        </p:nvSpPr>
        <p:spPr bwMode="auto">
          <a:xfrm>
            <a:off x="7742238" y="5089302"/>
            <a:ext cx="7937" cy="342900"/>
          </a:xfrm>
          <a:prstGeom prst="rect">
            <a:avLst/>
          </a:prstGeom>
          <a:solidFill>
            <a:srgbClr val="93F6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3" name="Rectangle 1009"/>
          <p:cNvSpPr>
            <a:spLocks noChangeArrowheads="1"/>
          </p:cNvSpPr>
          <p:nvPr/>
        </p:nvSpPr>
        <p:spPr bwMode="auto">
          <a:xfrm>
            <a:off x="7750175" y="5089302"/>
            <a:ext cx="9525" cy="342900"/>
          </a:xfrm>
          <a:prstGeom prst="rect">
            <a:avLst/>
          </a:prstGeom>
          <a:solidFill>
            <a:srgbClr val="8FF5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4" name="Rectangle 1010"/>
          <p:cNvSpPr>
            <a:spLocks noChangeArrowheads="1"/>
          </p:cNvSpPr>
          <p:nvPr/>
        </p:nvSpPr>
        <p:spPr bwMode="auto">
          <a:xfrm>
            <a:off x="7759700" y="5089302"/>
            <a:ext cx="7938" cy="342900"/>
          </a:xfrm>
          <a:prstGeom prst="rect">
            <a:avLst/>
          </a:prstGeom>
          <a:solidFill>
            <a:srgbClr val="8CF3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5" name="Rectangle 1011"/>
          <p:cNvSpPr>
            <a:spLocks noChangeArrowheads="1"/>
          </p:cNvSpPr>
          <p:nvPr/>
        </p:nvSpPr>
        <p:spPr bwMode="auto">
          <a:xfrm>
            <a:off x="7767638" y="5089302"/>
            <a:ext cx="7937" cy="342900"/>
          </a:xfrm>
          <a:prstGeom prst="rect">
            <a:avLst/>
          </a:prstGeom>
          <a:solidFill>
            <a:srgbClr val="87F1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6" name="Rectangle 1012"/>
          <p:cNvSpPr>
            <a:spLocks noChangeArrowheads="1"/>
          </p:cNvSpPr>
          <p:nvPr/>
        </p:nvSpPr>
        <p:spPr bwMode="auto">
          <a:xfrm>
            <a:off x="7775575" y="5089302"/>
            <a:ext cx="9525" cy="342900"/>
          </a:xfrm>
          <a:prstGeom prst="rect">
            <a:avLst/>
          </a:prstGeom>
          <a:solidFill>
            <a:srgbClr val="83F0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7" name="Rectangle 1013"/>
          <p:cNvSpPr>
            <a:spLocks noChangeArrowheads="1"/>
          </p:cNvSpPr>
          <p:nvPr/>
        </p:nvSpPr>
        <p:spPr bwMode="auto">
          <a:xfrm>
            <a:off x="7785100" y="5089302"/>
            <a:ext cx="7938" cy="342900"/>
          </a:xfrm>
          <a:prstGeom prst="rect">
            <a:avLst/>
          </a:prstGeom>
          <a:solidFill>
            <a:srgbClr val="7FEE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8" name="Rectangle 1014"/>
          <p:cNvSpPr>
            <a:spLocks noChangeArrowheads="1"/>
          </p:cNvSpPr>
          <p:nvPr/>
        </p:nvSpPr>
        <p:spPr bwMode="auto">
          <a:xfrm>
            <a:off x="7793038" y="5089302"/>
            <a:ext cx="9525" cy="342900"/>
          </a:xfrm>
          <a:prstGeom prst="rect">
            <a:avLst/>
          </a:prstGeom>
          <a:solidFill>
            <a:srgbClr val="7BEC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19" name="Rectangle 1015"/>
          <p:cNvSpPr>
            <a:spLocks noChangeArrowheads="1"/>
          </p:cNvSpPr>
          <p:nvPr/>
        </p:nvSpPr>
        <p:spPr bwMode="auto">
          <a:xfrm>
            <a:off x="7802563" y="5089302"/>
            <a:ext cx="7937" cy="342900"/>
          </a:xfrm>
          <a:prstGeom prst="rect">
            <a:avLst/>
          </a:prstGeom>
          <a:solidFill>
            <a:srgbClr val="77EA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0" name="Rectangle 1016"/>
          <p:cNvSpPr>
            <a:spLocks noChangeArrowheads="1"/>
          </p:cNvSpPr>
          <p:nvPr/>
        </p:nvSpPr>
        <p:spPr bwMode="auto">
          <a:xfrm>
            <a:off x="7810500" y="5089302"/>
            <a:ext cx="7938" cy="342900"/>
          </a:xfrm>
          <a:prstGeom prst="rect">
            <a:avLst/>
          </a:prstGeom>
          <a:solidFill>
            <a:srgbClr val="73E9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1" name="Rectangle 1017"/>
          <p:cNvSpPr>
            <a:spLocks noChangeArrowheads="1"/>
          </p:cNvSpPr>
          <p:nvPr/>
        </p:nvSpPr>
        <p:spPr bwMode="auto">
          <a:xfrm>
            <a:off x="7818438" y="5089302"/>
            <a:ext cx="9525" cy="342900"/>
          </a:xfrm>
          <a:prstGeom prst="rect">
            <a:avLst/>
          </a:prstGeom>
          <a:solidFill>
            <a:srgbClr val="6FE7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2" name="Rectangle 1018"/>
          <p:cNvSpPr>
            <a:spLocks noChangeArrowheads="1"/>
          </p:cNvSpPr>
          <p:nvPr/>
        </p:nvSpPr>
        <p:spPr bwMode="auto">
          <a:xfrm>
            <a:off x="7827963" y="5089302"/>
            <a:ext cx="7937" cy="342900"/>
          </a:xfrm>
          <a:prstGeom prst="rect">
            <a:avLst/>
          </a:prstGeom>
          <a:solidFill>
            <a:srgbClr val="6AE6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3" name="Rectangle 1019"/>
          <p:cNvSpPr>
            <a:spLocks noChangeArrowheads="1"/>
          </p:cNvSpPr>
          <p:nvPr/>
        </p:nvSpPr>
        <p:spPr bwMode="auto">
          <a:xfrm>
            <a:off x="7835900" y="5089302"/>
            <a:ext cx="7938" cy="342900"/>
          </a:xfrm>
          <a:prstGeom prst="rect">
            <a:avLst/>
          </a:prstGeom>
          <a:solidFill>
            <a:srgbClr val="66E4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4" name="Rectangle 1020"/>
          <p:cNvSpPr>
            <a:spLocks noChangeArrowheads="1"/>
          </p:cNvSpPr>
          <p:nvPr/>
        </p:nvSpPr>
        <p:spPr bwMode="auto">
          <a:xfrm>
            <a:off x="7843838" y="5089302"/>
            <a:ext cx="9525" cy="342900"/>
          </a:xfrm>
          <a:prstGeom prst="rect">
            <a:avLst/>
          </a:prstGeom>
          <a:solidFill>
            <a:srgbClr val="62E2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5" name="Rectangle 1021"/>
          <p:cNvSpPr>
            <a:spLocks noChangeArrowheads="1"/>
          </p:cNvSpPr>
          <p:nvPr/>
        </p:nvSpPr>
        <p:spPr bwMode="auto">
          <a:xfrm>
            <a:off x="7853363" y="5089302"/>
            <a:ext cx="7937" cy="342900"/>
          </a:xfrm>
          <a:prstGeom prst="rect">
            <a:avLst/>
          </a:prstGeom>
          <a:solidFill>
            <a:srgbClr val="5EE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6" name="Rectangle 1022"/>
          <p:cNvSpPr>
            <a:spLocks noChangeArrowheads="1"/>
          </p:cNvSpPr>
          <p:nvPr/>
        </p:nvSpPr>
        <p:spPr bwMode="auto">
          <a:xfrm>
            <a:off x="7861300" y="5089302"/>
            <a:ext cx="9525" cy="342900"/>
          </a:xfrm>
          <a:prstGeom prst="rect">
            <a:avLst/>
          </a:prstGeom>
          <a:solidFill>
            <a:srgbClr val="5AD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7" name="Rectangle 1023"/>
          <p:cNvSpPr>
            <a:spLocks noChangeArrowheads="1"/>
          </p:cNvSpPr>
          <p:nvPr/>
        </p:nvSpPr>
        <p:spPr bwMode="auto">
          <a:xfrm>
            <a:off x="7870825" y="5089302"/>
            <a:ext cx="7938" cy="342900"/>
          </a:xfrm>
          <a:prstGeom prst="rect">
            <a:avLst/>
          </a:prstGeom>
          <a:solidFill>
            <a:srgbClr val="56DD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8" name="Rectangle 1024"/>
          <p:cNvSpPr>
            <a:spLocks noChangeArrowheads="1"/>
          </p:cNvSpPr>
          <p:nvPr/>
        </p:nvSpPr>
        <p:spPr bwMode="auto">
          <a:xfrm>
            <a:off x="7878763" y="5089302"/>
            <a:ext cx="7937" cy="342900"/>
          </a:xfrm>
          <a:prstGeom prst="rect">
            <a:avLst/>
          </a:prstGeom>
          <a:solidFill>
            <a:srgbClr val="52D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29" name="Rectangle 1025"/>
          <p:cNvSpPr>
            <a:spLocks noChangeArrowheads="1"/>
          </p:cNvSpPr>
          <p:nvPr/>
        </p:nvSpPr>
        <p:spPr bwMode="auto">
          <a:xfrm>
            <a:off x="7886700" y="5089302"/>
            <a:ext cx="9525" cy="342900"/>
          </a:xfrm>
          <a:prstGeom prst="rect">
            <a:avLst/>
          </a:prstGeom>
          <a:solidFill>
            <a:srgbClr val="4EDA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0" name="Rectangle 1026"/>
          <p:cNvSpPr>
            <a:spLocks noChangeArrowheads="1"/>
          </p:cNvSpPr>
          <p:nvPr/>
        </p:nvSpPr>
        <p:spPr bwMode="auto">
          <a:xfrm>
            <a:off x="7896225" y="5089302"/>
            <a:ext cx="7938" cy="342900"/>
          </a:xfrm>
          <a:prstGeom prst="rect">
            <a:avLst/>
          </a:prstGeom>
          <a:solidFill>
            <a:srgbClr val="4AD8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1" name="Rectangle 1027"/>
          <p:cNvSpPr>
            <a:spLocks noChangeArrowheads="1"/>
          </p:cNvSpPr>
          <p:nvPr/>
        </p:nvSpPr>
        <p:spPr bwMode="auto">
          <a:xfrm>
            <a:off x="7904163" y="5089302"/>
            <a:ext cx="7937" cy="342900"/>
          </a:xfrm>
          <a:prstGeom prst="rect">
            <a:avLst/>
          </a:prstGeom>
          <a:solidFill>
            <a:srgbClr val="46D6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2" name="Rectangle 1028"/>
          <p:cNvSpPr>
            <a:spLocks noChangeArrowheads="1"/>
          </p:cNvSpPr>
          <p:nvPr/>
        </p:nvSpPr>
        <p:spPr bwMode="auto">
          <a:xfrm>
            <a:off x="7912100" y="5089302"/>
            <a:ext cx="9525" cy="342900"/>
          </a:xfrm>
          <a:prstGeom prst="rect">
            <a:avLst/>
          </a:prstGeom>
          <a:solidFill>
            <a:srgbClr val="41D4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3" name="Rectangle 1029"/>
          <p:cNvSpPr>
            <a:spLocks noChangeArrowheads="1"/>
          </p:cNvSpPr>
          <p:nvPr/>
        </p:nvSpPr>
        <p:spPr bwMode="auto">
          <a:xfrm>
            <a:off x="7921625" y="5089302"/>
            <a:ext cx="7938" cy="342900"/>
          </a:xfrm>
          <a:prstGeom prst="rect">
            <a:avLst/>
          </a:prstGeom>
          <a:solidFill>
            <a:srgbClr val="3DD2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4" name="Rectangle 1030"/>
          <p:cNvSpPr>
            <a:spLocks noChangeArrowheads="1"/>
          </p:cNvSpPr>
          <p:nvPr/>
        </p:nvSpPr>
        <p:spPr bwMode="auto">
          <a:xfrm>
            <a:off x="7929563" y="5089302"/>
            <a:ext cx="9525" cy="342900"/>
          </a:xfrm>
          <a:prstGeom prst="rect">
            <a:avLst/>
          </a:prstGeom>
          <a:solidFill>
            <a:srgbClr val="39D1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5" name="Rectangle 1031"/>
          <p:cNvSpPr>
            <a:spLocks noChangeArrowheads="1"/>
          </p:cNvSpPr>
          <p:nvPr/>
        </p:nvSpPr>
        <p:spPr bwMode="auto">
          <a:xfrm>
            <a:off x="7939088" y="5089302"/>
            <a:ext cx="7937" cy="342900"/>
          </a:xfrm>
          <a:prstGeom prst="rect">
            <a:avLst/>
          </a:prstGeom>
          <a:solidFill>
            <a:srgbClr val="35CF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6" name="Rectangle 1032"/>
          <p:cNvSpPr>
            <a:spLocks noChangeArrowheads="1"/>
          </p:cNvSpPr>
          <p:nvPr/>
        </p:nvSpPr>
        <p:spPr bwMode="auto">
          <a:xfrm>
            <a:off x="7947025" y="5089302"/>
            <a:ext cx="7938" cy="342900"/>
          </a:xfrm>
          <a:prstGeom prst="rect">
            <a:avLst/>
          </a:prstGeom>
          <a:solidFill>
            <a:srgbClr val="31CE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7" name="Rectangle 1033"/>
          <p:cNvSpPr>
            <a:spLocks noChangeArrowheads="1"/>
          </p:cNvSpPr>
          <p:nvPr/>
        </p:nvSpPr>
        <p:spPr bwMode="auto">
          <a:xfrm>
            <a:off x="7954963" y="5089302"/>
            <a:ext cx="9525" cy="342900"/>
          </a:xfrm>
          <a:prstGeom prst="rect">
            <a:avLst/>
          </a:prstGeom>
          <a:solidFill>
            <a:srgbClr val="2DCC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8" name="Rectangle 1034"/>
          <p:cNvSpPr>
            <a:spLocks noChangeArrowheads="1"/>
          </p:cNvSpPr>
          <p:nvPr/>
        </p:nvSpPr>
        <p:spPr bwMode="auto">
          <a:xfrm>
            <a:off x="7964488" y="5089302"/>
            <a:ext cx="7937" cy="342900"/>
          </a:xfrm>
          <a:prstGeom prst="rect">
            <a:avLst/>
          </a:prstGeom>
          <a:solidFill>
            <a:srgbClr val="29CA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39" name="Rectangle 1035"/>
          <p:cNvSpPr>
            <a:spLocks noChangeArrowheads="1"/>
          </p:cNvSpPr>
          <p:nvPr/>
        </p:nvSpPr>
        <p:spPr bwMode="auto">
          <a:xfrm>
            <a:off x="7972425" y="5089302"/>
            <a:ext cx="7938" cy="342900"/>
          </a:xfrm>
          <a:prstGeom prst="rect">
            <a:avLst/>
          </a:prstGeom>
          <a:solidFill>
            <a:srgbClr val="25C8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0" name="Rectangle 1036"/>
          <p:cNvSpPr>
            <a:spLocks noChangeArrowheads="1"/>
          </p:cNvSpPr>
          <p:nvPr/>
        </p:nvSpPr>
        <p:spPr bwMode="auto">
          <a:xfrm>
            <a:off x="7980363" y="5089302"/>
            <a:ext cx="9525" cy="342900"/>
          </a:xfrm>
          <a:prstGeom prst="rect">
            <a:avLst/>
          </a:prstGeom>
          <a:solidFill>
            <a:srgbClr val="21C6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1" name="Rectangle 1037"/>
          <p:cNvSpPr>
            <a:spLocks noChangeArrowheads="1"/>
          </p:cNvSpPr>
          <p:nvPr/>
        </p:nvSpPr>
        <p:spPr bwMode="auto">
          <a:xfrm>
            <a:off x="7989888" y="5089302"/>
            <a:ext cx="7937" cy="342900"/>
          </a:xfrm>
          <a:prstGeom prst="rect">
            <a:avLst/>
          </a:prstGeom>
          <a:solidFill>
            <a:srgbClr val="1DC5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2" name="Rectangle 1038"/>
          <p:cNvSpPr>
            <a:spLocks noChangeArrowheads="1"/>
          </p:cNvSpPr>
          <p:nvPr/>
        </p:nvSpPr>
        <p:spPr bwMode="auto">
          <a:xfrm>
            <a:off x="7997825" y="5089302"/>
            <a:ext cx="9525" cy="342900"/>
          </a:xfrm>
          <a:prstGeom prst="rect">
            <a:avLst/>
          </a:prstGeom>
          <a:solidFill>
            <a:srgbClr val="18C3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3" name="Rectangle 1039"/>
          <p:cNvSpPr>
            <a:spLocks noChangeArrowheads="1"/>
          </p:cNvSpPr>
          <p:nvPr/>
        </p:nvSpPr>
        <p:spPr bwMode="auto">
          <a:xfrm>
            <a:off x="8007350" y="5089302"/>
            <a:ext cx="7938" cy="342900"/>
          </a:xfrm>
          <a:prstGeom prst="rect">
            <a:avLst/>
          </a:prstGeom>
          <a:solidFill>
            <a:srgbClr val="14C2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4" name="Rectangle 1040"/>
          <p:cNvSpPr>
            <a:spLocks noChangeArrowheads="1"/>
          </p:cNvSpPr>
          <p:nvPr/>
        </p:nvSpPr>
        <p:spPr bwMode="auto">
          <a:xfrm>
            <a:off x="8015288" y="5089302"/>
            <a:ext cx="7937" cy="342900"/>
          </a:xfrm>
          <a:prstGeom prst="rect">
            <a:avLst/>
          </a:prstGeom>
          <a:solidFill>
            <a:srgbClr val="10C0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5" name="Rectangle 1041"/>
          <p:cNvSpPr>
            <a:spLocks noChangeArrowheads="1"/>
          </p:cNvSpPr>
          <p:nvPr/>
        </p:nvSpPr>
        <p:spPr bwMode="auto">
          <a:xfrm>
            <a:off x="8023225" y="5089302"/>
            <a:ext cx="9525" cy="342900"/>
          </a:xfrm>
          <a:prstGeom prst="rect">
            <a:avLst/>
          </a:prstGeom>
          <a:solidFill>
            <a:srgbClr val="0CBE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6" name="Rectangle 1042"/>
          <p:cNvSpPr>
            <a:spLocks noChangeArrowheads="1"/>
          </p:cNvSpPr>
          <p:nvPr/>
        </p:nvSpPr>
        <p:spPr bwMode="auto">
          <a:xfrm>
            <a:off x="8032750" y="5089302"/>
            <a:ext cx="7938" cy="342900"/>
          </a:xfrm>
          <a:prstGeom prst="rect">
            <a:avLst/>
          </a:prstGeom>
          <a:solidFill>
            <a:srgbClr val="08BC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7" name="Rectangle 1043"/>
          <p:cNvSpPr>
            <a:spLocks noChangeArrowheads="1"/>
          </p:cNvSpPr>
          <p:nvPr/>
        </p:nvSpPr>
        <p:spPr bwMode="auto">
          <a:xfrm>
            <a:off x="8040688" y="5089302"/>
            <a:ext cx="7937" cy="342900"/>
          </a:xfrm>
          <a:prstGeom prst="rect">
            <a:avLst/>
          </a:prstGeom>
          <a:solidFill>
            <a:srgbClr val="04BA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8" name="Oval 1044"/>
          <p:cNvSpPr>
            <a:spLocks noChangeArrowheads="1"/>
          </p:cNvSpPr>
          <p:nvPr/>
        </p:nvSpPr>
        <p:spPr bwMode="auto">
          <a:xfrm>
            <a:off x="7708900" y="5055964"/>
            <a:ext cx="331788" cy="90488"/>
          </a:xfrm>
          <a:prstGeom prst="ellipse">
            <a:avLst/>
          </a:prstGeom>
          <a:solidFill>
            <a:srgbClr val="A8FFD3"/>
          </a:solidFill>
          <a:ln w="0">
            <a:solidFill>
              <a:srgbClr val="0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sp>
        <p:nvSpPr>
          <p:cNvPr id="22349" name="Rectangle 1045"/>
          <p:cNvSpPr>
            <a:spLocks noChangeArrowheads="1"/>
          </p:cNvSpPr>
          <p:nvPr/>
        </p:nvSpPr>
        <p:spPr bwMode="auto">
          <a:xfrm>
            <a:off x="7827963" y="5182964"/>
            <a:ext cx="889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DB</a:t>
            </a:r>
          </a:p>
        </p:txBody>
      </p:sp>
      <p:sp>
        <p:nvSpPr>
          <p:cNvPr id="22350" name="Rectangle 1046"/>
          <p:cNvSpPr>
            <a:spLocks noChangeArrowheads="1"/>
          </p:cNvSpPr>
          <p:nvPr/>
        </p:nvSpPr>
        <p:spPr bwMode="auto">
          <a:xfrm>
            <a:off x="7810500" y="5260752"/>
            <a:ext cx="123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nl-NL" altLang="nl-BE" sz="500">
                <a:solidFill>
                  <a:srgbClr val="FFFFFF"/>
                </a:solidFill>
                <a:sym typeface="Arial" panose="020B0604020202020204" pitchFamily="34" charset="0"/>
              </a:rPr>
              <a:t>XYZ</a:t>
            </a:r>
          </a:p>
        </p:txBody>
      </p:sp>
      <p:sp>
        <p:nvSpPr>
          <p:cNvPr id="22351" name="Freeform 1047"/>
          <p:cNvSpPr>
            <a:spLocks/>
          </p:cNvSpPr>
          <p:nvPr/>
        </p:nvSpPr>
        <p:spPr bwMode="auto">
          <a:xfrm>
            <a:off x="8040688" y="5229002"/>
            <a:ext cx="93662" cy="63500"/>
          </a:xfrm>
          <a:custGeom>
            <a:avLst/>
            <a:gdLst>
              <a:gd name="T0" fmla="*/ 2147483646 w 59"/>
              <a:gd name="T1" fmla="*/ 2147483646 h 40"/>
              <a:gd name="T2" fmla="*/ 0 w 59"/>
              <a:gd name="T3" fmla="*/ 2147483646 h 40"/>
              <a:gd name="T4" fmla="*/ 2147483646 w 59"/>
              <a:gd name="T5" fmla="*/ 0 h 40"/>
              <a:gd name="T6" fmla="*/ 2147483646 w 59"/>
              <a:gd name="T7" fmla="*/ 2147483646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40">
                <a:moveTo>
                  <a:pt x="59" y="40"/>
                </a:moveTo>
                <a:lnTo>
                  <a:pt x="0" y="20"/>
                </a:lnTo>
                <a:lnTo>
                  <a:pt x="59" y="0"/>
                </a:lnTo>
                <a:lnTo>
                  <a:pt x="59"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352" name="Rectangle 1048"/>
          <p:cNvSpPr>
            <a:spLocks noGrp="1" noChangeArrowheads="1"/>
          </p:cNvSpPr>
          <p:nvPr>
            <p:ph type="title"/>
          </p:nvPr>
        </p:nvSpPr>
        <p:spPr/>
        <p:txBody>
          <a:bodyPr/>
          <a:lstStyle/>
          <a:p>
            <a:r>
              <a:rPr lang="en-GB" altLang="nl-BE" dirty="0" smtClean="0">
                <a:sym typeface="Arial" panose="020B0604020202020204" pitchFamily="34" charset="0"/>
              </a:rPr>
              <a:t>Federated </a:t>
            </a:r>
            <a:r>
              <a:rPr lang="en-GB" altLang="nl-BE" noProof="0" dirty="0" smtClean="0">
                <a:sym typeface="Arial" panose="020B0604020202020204" pitchFamily="34" charset="0"/>
              </a:rPr>
              <a:t>architecture</a:t>
            </a:r>
          </a:p>
        </p:txBody>
      </p:sp>
      <p:sp>
        <p:nvSpPr>
          <p:cNvPr id="5" name="Tijdelijke aanduiding voor dianummer 4"/>
          <p:cNvSpPr>
            <a:spLocks noGrp="1"/>
          </p:cNvSpPr>
          <p:nvPr>
            <p:ph type="sldNum" sz="quarter" idx="10"/>
          </p:nvPr>
        </p:nvSpPr>
        <p:spPr/>
        <p:txBody>
          <a:bodyPr/>
          <a:lstStyle/>
          <a:p>
            <a:pPr lvl="0"/>
            <a:fld id="{30A9230E-FFBB-4CCB-ABD7-198084EDE768}" type="slidenum">
              <a:rPr lang="fr-BE" noProof="0" smtClean="0"/>
              <a:pPr lvl="0"/>
              <a:t>58</a:t>
            </a:fld>
            <a:endParaRPr lang="fr-BE" noProof="0" dirty="0"/>
          </a:p>
        </p:txBody>
      </p:sp>
    </p:spTree>
    <p:extLst>
      <p:ext uri="{BB962C8B-B14F-4D97-AF65-F5344CB8AC3E}">
        <p14:creationId xmlns:p14="http://schemas.microsoft.com/office/powerpoint/2010/main" val="18032806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Authentication of identity: different levels</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59" y="1124744"/>
            <a:ext cx="7674371" cy="519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0"/>
          </p:nvPr>
        </p:nvSpPr>
        <p:spPr/>
        <p:txBody>
          <a:bodyPr/>
          <a:lstStyle/>
          <a:p>
            <a:pPr>
              <a:defRPr/>
            </a:pPr>
            <a:fld id="{84AEDDD6-2727-439E-A96F-E9FD4CA77376}" type="slidenum">
              <a:rPr lang="en-GB" smtClean="0"/>
              <a:pPr>
                <a:defRPr/>
              </a:pPr>
              <a:t>59</a:t>
            </a:fld>
            <a:endParaRPr lang="en-GB" dirty="0"/>
          </a:p>
        </p:txBody>
      </p:sp>
    </p:spTree>
    <p:extLst>
      <p:ext uri="{BB962C8B-B14F-4D97-AF65-F5344CB8AC3E}">
        <p14:creationId xmlns:p14="http://schemas.microsoft.com/office/powerpoint/2010/main" val="572052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Context – CBSS</a:t>
            </a:r>
            <a:endParaRPr lang="en-US" dirty="0"/>
          </a:p>
        </p:txBody>
      </p:sp>
      <p:sp>
        <p:nvSpPr>
          <p:cNvPr id="21507" name="Content Placeholder 2"/>
          <p:cNvSpPr>
            <a:spLocks noGrp="1"/>
          </p:cNvSpPr>
          <p:nvPr>
            <p:ph idx="1"/>
          </p:nvPr>
        </p:nvSpPr>
        <p:spPr/>
        <p:txBody>
          <a:bodyPr/>
          <a:lstStyle/>
          <a:p>
            <a:r>
              <a:rPr lang="en-GB" altLang="en-US" dirty="0" smtClean="0"/>
              <a:t>220 electronic services for mutual information exchange amongst actors in the social sector, defined after process optimization</a:t>
            </a:r>
          </a:p>
          <a:p>
            <a:pPr lvl="1"/>
            <a:r>
              <a:rPr lang="en-GB" altLang="en-US" dirty="0" smtClean="0"/>
              <a:t>nearly all direct or indirect (via citizens or companies) paper-based information exchange between actors in the social sector has been abolished</a:t>
            </a:r>
          </a:p>
          <a:p>
            <a:pPr lvl="1"/>
            <a:r>
              <a:rPr lang="en-GB" altLang="en-US" dirty="0" smtClean="0"/>
              <a:t>in 2016, &gt; 1,2 billion electronic messages were exchanged amongst actors in the social sector, which saved as many paper exchanges</a:t>
            </a:r>
          </a:p>
          <a:p>
            <a:r>
              <a:rPr lang="en-GB" altLang="en-US" dirty="0"/>
              <a:t>E</a:t>
            </a:r>
            <a:r>
              <a:rPr lang="en-GB" altLang="en-US" dirty="0" smtClean="0"/>
              <a:t>lectronic services for citizens</a:t>
            </a:r>
          </a:p>
          <a:p>
            <a:pPr lvl="1"/>
            <a:r>
              <a:rPr lang="en-GB" altLang="en-US" dirty="0" smtClean="0"/>
              <a:t>maximal automatic granting of benefits based on electronic information exchange between actors in the social sector</a:t>
            </a:r>
          </a:p>
          <a:p>
            <a:pPr lvl="1"/>
            <a:r>
              <a:rPr lang="en-GB" altLang="en-US" dirty="0" smtClean="0"/>
              <a:t>22 electronic services via an integrated portal</a:t>
            </a:r>
          </a:p>
          <a:p>
            <a:pPr lvl="1"/>
            <a:r>
              <a:rPr lang="en-GB" altLang="en-US" dirty="0" smtClean="0"/>
              <a:t>about 30 new electronic services are foreseen</a:t>
            </a:r>
          </a:p>
          <a:p>
            <a:endParaRPr lang="en-US" altLang="en-US" dirty="0" smtClean="0"/>
          </a:p>
        </p:txBody>
      </p:sp>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6</a:t>
            </a:fld>
            <a:endParaRPr lang="en-GB" dirty="0"/>
          </a:p>
        </p:txBody>
      </p:sp>
    </p:spTree>
    <p:extLst>
      <p:ext uri="{BB962C8B-B14F-4D97-AF65-F5344CB8AC3E}">
        <p14:creationId xmlns:p14="http://schemas.microsoft.com/office/powerpoint/2010/main" val="27873782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Circles of trust</a:t>
            </a:r>
            <a:endParaRPr lang="nl-BE" dirty="0"/>
          </a:p>
        </p:txBody>
      </p:sp>
      <p:sp>
        <p:nvSpPr>
          <p:cNvPr id="3" name="Content Placeholder 2"/>
          <p:cNvSpPr>
            <a:spLocks noGrp="1"/>
          </p:cNvSpPr>
          <p:nvPr>
            <p:ph idx="1"/>
          </p:nvPr>
        </p:nvSpPr>
        <p:spPr/>
        <p:txBody>
          <a:bodyPr/>
          <a:lstStyle/>
          <a:p>
            <a:r>
              <a:rPr lang="nl-BE" dirty="0" err="1" smtClean="0"/>
              <a:t>Agreements</a:t>
            </a:r>
            <a:r>
              <a:rPr lang="nl-BE" dirty="0" smtClean="0"/>
              <a:t> </a:t>
            </a:r>
            <a:r>
              <a:rPr lang="nl-BE" dirty="0" err="1" smtClean="0"/>
              <a:t>between</a:t>
            </a:r>
            <a:r>
              <a:rPr lang="nl-BE" dirty="0" smtClean="0"/>
              <a:t> actors </a:t>
            </a:r>
            <a:r>
              <a:rPr lang="en-US" dirty="0" smtClean="0"/>
              <a:t>about</a:t>
            </a:r>
          </a:p>
          <a:p>
            <a:pPr lvl="1"/>
            <a:r>
              <a:rPr lang="en-US" dirty="0" smtClean="0"/>
              <a:t>who is responsible of carrying out which authentications and verifications on the basis of which means</a:t>
            </a:r>
          </a:p>
          <a:p>
            <a:pPr lvl="1"/>
            <a:r>
              <a:rPr lang="en-US" dirty="0" smtClean="0"/>
              <a:t>how the results of the authentications and verifications are securely stored and exchanged electronically between the actors involved</a:t>
            </a:r>
          </a:p>
          <a:p>
            <a:pPr lvl="1"/>
            <a:r>
              <a:rPr lang="en-US" dirty="0" smtClean="0"/>
              <a:t>who is responsible of logging access (</a:t>
            </a:r>
            <a:r>
              <a:rPr lang="en-US" dirty="0" err="1" smtClean="0"/>
              <a:t>attemps</a:t>
            </a:r>
            <a:r>
              <a:rPr lang="en-US" dirty="0" smtClean="0"/>
              <a:t>) to the services and applications</a:t>
            </a:r>
          </a:p>
          <a:p>
            <a:pPr lvl="1"/>
            <a:r>
              <a:rPr lang="en-US" dirty="0" smtClean="0"/>
              <a:t>how it is ensured that a complete reconstruction of loggings can take place to determine which natural person has used which service in relation to which person , when and for what purposes</a:t>
            </a:r>
          </a:p>
          <a:p>
            <a:pPr lvl="1"/>
            <a:r>
              <a:rPr lang="en-US" dirty="0" smtClean="0"/>
              <a:t>the retention period of the loggings, as well as the way in which these can be consulted by those who are entitled to do so</a:t>
            </a:r>
            <a:endParaRPr lang="nl-BE" dirty="0" smtClean="0"/>
          </a:p>
        </p:txBody>
      </p:sp>
      <p:sp>
        <p:nvSpPr>
          <p:cNvPr id="4" name="Slide Number Placeholder 3"/>
          <p:cNvSpPr>
            <a:spLocks noGrp="1"/>
          </p:cNvSpPr>
          <p:nvPr>
            <p:ph type="sldNum" sz="quarter" idx="10"/>
          </p:nvPr>
        </p:nvSpPr>
        <p:spPr/>
        <p:txBody>
          <a:bodyPr/>
          <a:lstStyle/>
          <a:p>
            <a:fld id="{84AEDDD6-2727-439E-A96F-E9FD4CA77376}" type="slidenum">
              <a:rPr lang="en-GB" smtClean="0"/>
              <a:pPr/>
              <a:t>60</a:t>
            </a:fld>
            <a:endParaRPr lang="en-GB" dirty="0"/>
          </a:p>
        </p:txBody>
      </p:sp>
    </p:spTree>
    <p:extLst>
      <p:ext uri="{BB962C8B-B14F-4D97-AF65-F5344CB8AC3E}">
        <p14:creationId xmlns:p14="http://schemas.microsoft.com/office/powerpoint/2010/main" val="38926859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all fit together?</a:t>
            </a:r>
            <a:endParaRPr lang="en-US" dirty="0"/>
          </a:p>
        </p:txBody>
      </p:sp>
      <p:sp>
        <p:nvSpPr>
          <p:cNvPr id="6" name="Content Placeholder 5"/>
          <p:cNvSpPr>
            <a:spLocks noGrp="1"/>
          </p:cNvSpPr>
          <p:nvPr>
            <p:ph idx="1"/>
          </p:nvPr>
        </p:nvSpPr>
        <p:spPr>
          <a:xfrm>
            <a:off x="457200" y="1196752"/>
            <a:ext cx="8229600" cy="5400600"/>
          </a:xfrm>
        </p:spPr>
        <p:txBody>
          <a:bodyPr>
            <a:normAutofit fontScale="85000" lnSpcReduction="20000"/>
          </a:bodyPr>
          <a:lstStyle/>
          <a:p>
            <a:r>
              <a:rPr lang="en-US" dirty="0" smtClean="0"/>
              <a:t>Plan</a:t>
            </a:r>
          </a:p>
          <a:p>
            <a:pPr lvl="1"/>
            <a:r>
              <a:rPr lang="en-US" dirty="0" smtClean="0"/>
              <a:t>delivering deliberations by the Information Security Committee</a:t>
            </a:r>
          </a:p>
          <a:p>
            <a:pPr lvl="1"/>
            <a:r>
              <a:rPr lang="en-US" dirty="0" smtClean="0"/>
              <a:t>setting up information security departments</a:t>
            </a:r>
          </a:p>
          <a:p>
            <a:pPr lvl="1"/>
            <a:r>
              <a:rPr lang="en-US" dirty="0" smtClean="0"/>
              <a:t>elaborating minimal information security standards</a:t>
            </a:r>
          </a:p>
          <a:p>
            <a:pPr lvl="1"/>
            <a:r>
              <a:rPr lang="en-US" dirty="0" smtClean="0"/>
              <a:t>performing Data Protection Impact Assessments (DPIA)</a:t>
            </a:r>
          </a:p>
          <a:p>
            <a:pPr lvl="1"/>
            <a:r>
              <a:rPr lang="en-US" dirty="0" smtClean="0"/>
              <a:t>composing ‘unique files’</a:t>
            </a:r>
          </a:p>
          <a:p>
            <a:r>
              <a:rPr lang="en-US" dirty="0" smtClean="0"/>
              <a:t>Do</a:t>
            </a:r>
          </a:p>
          <a:p>
            <a:pPr lvl="1"/>
            <a:r>
              <a:rPr lang="en-US" dirty="0" smtClean="0"/>
              <a:t>implementing information security measures according to minimal information security standards, DPIA, unique file and deliberations of the Information Security Committee</a:t>
            </a:r>
          </a:p>
          <a:p>
            <a:pPr lvl="1"/>
            <a:r>
              <a:rPr lang="en-US" dirty="0" smtClean="0"/>
              <a:t>using user &amp; access management system</a:t>
            </a:r>
          </a:p>
          <a:p>
            <a:pPr lvl="1"/>
            <a:r>
              <a:rPr lang="en-US" dirty="0" smtClean="0"/>
              <a:t>logging access to services and applications</a:t>
            </a:r>
          </a:p>
          <a:p>
            <a:r>
              <a:rPr lang="en-US" dirty="0" smtClean="0"/>
              <a:t>Check</a:t>
            </a:r>
          </a:p>
          <a:p>
            <a:pPr lvl="1"/>
            <a:r>
              <a:rPr lang="en-US" dirty="0" err="1" smtClean="0"/>
              <a:t>reactualizing</a:t>
            </a:r>
            <a:r>
              <a:rPr lang="en-US" dirty="0" smtClean="0"/>
              <a:t> DPIA regularly</a:t>
            </a:r>
          </a:p>
          <a:p>
            <a:pPr lvl="1"/>
            <a:r>
              <a:rPr lang="en-US" dirty="0" smtClean="0"/>
              <a:t>checking on compliance with minimal information security standards</a:t>
            </a:r>
          </a:p>
          <a:p>
            <a:pPr lvl="1"/>
            <a:r>
              <a:rPr lang="en-US" dirty="0" smtClean="0"/>
              <a:t>checking correct implementation of information security measures</a:t>
            </a:r>
          </a:p>
          <a:p>
            <a:pPr lvl="1"/>
            <a:r>
              <a:rPr lang="en-US" dirty="0" smtClean="0"/>
              <a:t>analyzing loggings</a:t>
            </a:r>
          </a:p>
          <a:p>
            <a:r>
              <a:rPr lang="en-US" dirty="0" smtClean="0"/>
              <a:t>Act</a:t>
            </a:r>
          </a:p>
          <a:p>
            <a:pPr lvl="1"/>
            <a:r>
              <a:rPr lang="en-US" dirty="0" smtClean="0"/>
              <a:t>implementing additional measures where compliance level is not reached or where risks are not acceptable</a:t>
            </a:r>
          </a:p>
        </p:txBody>
      </p:sp>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61</a:t>
            </a:fld>
            <a:endParaRPr lang="en-GB" dirty="0"/>
          </a:p>
        </p:txBody>
      </p:sp>
    </p:spTree>
    <p:extLst>
      <p:ext uri="{BB962C8B-B14F-4D97-AF65-F5344CB8AC3E}">
        <p14:creationId xmlns:p14="http://schemas.microsoft.com/office/powerpoint/2010/main" val="40919915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Focus has to be put on a good balance between</a:t>
            </a:r>
          </a:p>
          <a:p>
            <a:pPr lvl="1"/>
            <a:r>
              <a:rPr lang="en-US" dirty="0" smtClean="0"/>
              <a:t>effectiveness and efficiency of information systems</a:t>
            </a:r>
          </a:p>
          <a:p>
            <a:pPr lvl="1"/>
            <a:r>
              <a:rPr lang="en-US" dirty="0" smtClean="0"/>
              <a:t>information security and data protection</a:t>
            </a:r>
          </a:p>
          <a:p>
            <a:pPr marL="457200" lvl="1" indent="0">
              <a:buNone/>
            </a:pPr>
            <a:r>
              <a:rPr lang="en-US" dirty="0" smtClean="0"/>
              <a:t>=&gt; based on risk analysis</a:t>
            </a:r>
          </a:p>
          <a:p>
            <a:endParaRPr lang="en-US" dirty="0" smtClean="0"/>
          </a:p>
          <a:p>
            <a:r>
              <a:rPr lang="en-US" dirty="0" smtClean="0"/>
              <a:t>Information security and data protection need a holistic approach and are translated into a number of measures</a:t>
            </a:r>
          </a:p>
          <a:p>
            <a:pPr lvl="1"/>
            <a:r>
              <a:rPr lang="en-US" dirty="0" smtClean="0"/>
              <a:t>structural measures</a:t>
            </a:r>
          </a:p>
          <a:p>
            <a:pPr lvl="1"/>
            <a:r>
              <a:rPr lang="en-US" dirty="0" smtClean="0"/>
              <a:t>organizational measures</a:t>
            </a:r>
          </a:p>
          <a:p>
            <a:pPr lvl="1"/>
            <a:r>
              <a:rPr lang="en-US" dirty="0" smtClean="0"/>
              <a:t>technical measures</a:t>
            </a:r>
          </a:p>
          <a:p>
            <a:pPr lvl="1"/>
            <a:r>
              <a:rPr lang="en-US" dirty="0" smtClean="0"/>
              <a:t>legal measures</a:t>
            </a:r>
          </a:p>
          <a:p>
            <a:pPr lvl="1"/>
            <a:endParaRPr lang="en-US" dirty="0" smtClean="0"/>
          </a:p>
          <a:p>
            <a:r>
              <a:rPr lang="en-US" dirty="0" smtClean="0"/>
              <a:t>Promoting information security and data protection by design</a:t>
            </a:r>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62</a:t>
            </a:fld>
            <a:endParaRPr lang="en-GB" dirty="0"/>
          </a:p>
        </p:txBody>
      </p:sp>
    </p:spTree>
    <p:extLst>
      <p:ext uri="{BB962C8B-B14F-4D97-AF65-F5344CB8AC3E}">
        <p14:creationId xmlns:p14="http://schemas.microsoft.com/office/powerpoint/2010/main" val="41183890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7CCC5E9-F9D9-46F9-AA92-085E1A182B77}" type="slidenum">
              <a:rPr lang="en-GB" smtClean="0"/>
              <a:pPr>
                <a:defRPr/>
              </a:pPr>
              <a:t>63</a:t>
            </a:fld>
            <a:endParaRPr lang="en-GB"/>
          </a:p>
        </p:txBody>
      </p:sp>
    </p:spTree>
    <p:extLst>
      <p:ext uri="{BB962C8B-B14F-4D97-AF65-F5344CB8AC3E}">
        <p14:creationId xmlns:p14="http://schemas.microsoft.com/office/powerpoint/2010/main" val="2099734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Context – CBSS</a:t>
            </a:r>
            <a:endParaRPr lang="en-US" dirty="0"/>
          </a:p>
        </p:txBody>
      </p:sp>
      <p:sp>
        <p:nvSpPr>
          <p:cNvPr id="9" name="Rectangle 8"/>
          <p:cNvSpPr/>
          <p:nvPr/>
        </p:nvSpPr>
        <p:spPr>
          <a:xfrm>
            <a:off x="1619672" y="1218922"/>
            <a:ext cx="6408712" cy="400110"/>
          </a:xfrm>
          <a:prstGeom prst="rect">
            <a:avLst/>
          </a:prstGeom>
        </p:spPr>
        <p:txBody>
          <a:bodyPr wrap="square">
            <a:spAutoFit/>
          </a:bodyPr>
          <a:lstStyle/>
          <a:p>
            <a:pPr algn="ctr"/>
            <a:r>
              <a:rPr lang="fr-BE" sz="2000" dirty="0" smtClean="0">
                <a:solidFill>
                  <a:srgbClr val="0082B8"/>
                </a:solidFill>
              </a:rPr>
              <a:t>1.218.161.551</a:t>
            </a:r>
            <a:r>
              <a:rPr lang="fr-BE" sz="2000" dirty="0" smtClean="0"/>
              <a:t> </a:t>
            </a:r>
            <a:r>
              <a:rPr lang="en-GB" altLang="en-US" sz="2000" dirty="0"/>
              <a:t>electronic messages were exchanged in </a:t>
            </a:r>
            <a:r>
              <a:rPr lang="en-GB" altLang="en-US" sz="2000" dirty="0" smtClean="0"/>
              <a:t>2018</a:t>
            </a:r>
            <a:endParaRPr lang="en-US" sz="2000" dirty="0"/>
          </a:p>
        </p:txBody>
      </p:sp>
      <p:pic>
        <p:nvPicPr>
          <p:cNvPr id="5" name="Picture 4"/>
          <p:cNvPicPr>
            <a:picLocks noChangeAspect="1"/>
          </p:cNvPicPr>
          <p:nvPr/>
        </p:nvPicPr>
        <p:blipFill>
          <a:blip r:embed="rId2"/>
          <a:stretch>
            <a:fillRect/>
          </a:stretch>
        </p:blipFill>
        <p:spPr>
          <a:xfrm>
            <a:off x="124644" y="1727200"/>
            <a:ext cx="8572500" cy="4762500"/>
          </a:xfrm>
          <a:prstGeom prst="rect">
            <a:avLst/>
          </a:prstGeom>
        </p:spPr>
      </p:pic>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7</a:t>
            </a:fld>
            <a:endParaRPr lang="en-GB" dirty="0"/>
          </a:p>
        </p:txBody>
      </p:sp>
    </p:spTree>
    <p:extLst>
      <p:ext uri="{BB962C8B-B14F-4D97-AF65-F5344CB8AC3E}">
        <p14:creationId xmlns:p14="http://schemas.microsoft.com/office/powerpoint/2010/main" val="2860562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Context – CBSS</a:t>
            </a:r>
            <a:endParaRPr lang="en-US" dirty="0"/>
          </a:p>
        </p:txBody>
      </p:sp>
      <p:sp>
        <p:nvSpPr>
          <p:cNvPr id="22531" name="Content Placeholder 2"/>
          <p:cNvSpPr>
            <a:spLocks noGrp="1"/>
          </p:cNvSpPr>
          <p:nvPr>
            <p:ph idx="1"/>
          </p:nvPr>
        </p:nvSpPr>
        <p:spPr/>
        <p:txBody>
          <a:bodyPr/>
          <a:lstStyle/>
          <a:p>
            <a:r>
              <a:rPr lang="en-GB" altLang="en-US" dirty="0"/>
              <a:t>M</a:t>
            </a:r>
            <a:r>
              <a:rPr lang="en-GB" altLang="en-US" dirty="0" smtClean="0"/>
              <a:t>ore than 50 electronic services for employers, either based on the electronic exchange of structured messages or via an integrated portal site</a:t>
            </a:r>
          </a:p>
          <a:p>
            <a:pPr lvl="1"/>
            <a:r>
              <a:rPr lang="en-GB" altLang="en-US" dirty="0" smtClean="0"/>
              <a:t>50 social security declaration forms for employers have been abolished</a:t>
            </a:r>
          </a:p>
          <a:p>
            <a:pPr lvl="1"/>
            <a:r>
              <a:rPr lang="en-GB" altLang="en-US" dirty="0" smtClean="0"/>
              <a:t>in the remaining 30 (electronic) declaration forms the number of headings has on average been reduced to a third of the previous number</a:t>
            </a:r>
          </a:p>
          <a:p>
            <a:pPr lvl="1"/>
            <a:r>
              <a:rPr lang="en-GB" altLang="en-US" dirty="0" smtClean="0"/>
              <a:t>declarations are limited to 3 events</a:t>
            </a:r>
          </a:p>
          <a:p>
            <a:pPr lvl="2"/>
            <a:r>
              <a:rPr lang="en-GB" altLang="en-US" dirty="0" smtClean="0"/>
              <a:t>immediate declaration of recruitment and discharge (only electronically)</a:t>
            </a:r>
          </a:p>
          <a:p>
            <a:pPr lvl="2"/>
            <a:r>
              <a:rPr lang="en-GB" altLang="en-US" dirty="0" smtClean="0"/>
              <a:t>quarterly declaration of salary and working time (only electronically)</a:t>
            </a:r>
          </a:p>
          <a:p>
            <a:pPr lvl="2"/>
            <a:r>
              <a:rPr lang="en-GB" altLang="en-US" dirty="0" smtClean="0"/>
              <a:t>occurrence of a social risk (electronically or on paper)</a:t>
            </a:r>
          </a:p>
          <a:p>
            <a:pPr lvl="1"/>
            <a:r>
              <a:rPr lang="en-GB" altLang="en-US" dirty="0" smtClean="0"/>
              <a:t>in 2018, more than 25 million electronic declarations were made by all 220,000 employers, 98 % of which from application to application</a:t>
            </a:r>
            <a:endParaRPr lang="en-US" altLang="en-US" dirty="0" smtClean="0"/>
          </a:p>
        </p:txBody>
      </p:sp>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8</a:t>
            </a:fld>
            <a:endParaRPr lang="en-GB" dirty="0"/>
          </a:p>
        </p:txBody>
      </p:sp>
    </p:spTree>
    <p:extLst>
      <p:ext uri="{BB962C8B-B14F-4D97-AF65-F5344CB8AC3E}">
        <p14:creationId xmlns:p14="http://schemas.microsoft.com/office/powerpoint/2010/main" val="3174765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Context – CBSS</a:t>
            </a:r>
            <a:endParaRPr lang="en-US" dirty="0"/>
          </a:p>
        </p:txBody>
      </p:sp>
      <p:sp>
        <p:nvSpPr>
          <p:cNvPr id="23555" name="Content Placeholder 2"/>
          <p:cNvSpPr>
            <a:spLocks noGrp="1"/>
          </p:cNvSpPr>
          <p:nvPr>
            <p:ph idx="1"/>
          </p:nvPr>
        </p:nvSpPr>
        <p:spPr/>
        <p:txBody>
          <a:bodyPr/>
          <a:lstStyle/>
          <a:p>
            <a:r>
              <a:rPr lang="en-GB" altLang="en-US" dirty="0"/>
              <a:t>A</a:t>
            </a:r>
            <a:r>
              <a:rPr lang="en-GB" altLang="en-US" dirty="0" smtClean="0"/>
              <a:t>n integrated portal site containing</a:t>
            </a:r>
          </a:p>
          <a:p>
            <a:pPr lvl="1"/>
            <a:r>
              <a:rPr lang="en-GB" altLang="en-US" dirty="0" smtClean="0"/>
              <a:t>electronic transactions for citizens, employers and professionals</a:t>
            </a:r>
          </a:p>
          <a:p>
            <a:pPr lvl="1"/>
            <a:r>
              <a:rPr lang="en-GB" altLang="en-US" dirty="0" smtClean="0"/>
              <a:t>simulation environments</a:t>
            </a:r>
          </a:p>
          <a:p>
            <a:pPr lvl="1"/>
            <a:r>
              <a:rPr lang="en-GB" altLang="en-US" dirty="0" smtClean="0"/>
              <a:t>information about the entire social security system</a:t>
            </a:r>
          </a:p>
          <a:p>
            <a:pPr lvl="1"/>
            <a:r>
              <a:rPr lang="en-GB" altLang="en-US" dirty="0" smtClean="0"/>
              <a:t>harmonized instructions and information model relating to all electronic transactions</a:t>
            </a:r>
          </a:p>
          <a:p>
            <a:pPr lvl="1"/>
            <a:r>
              <a:rPr lang="en-GB" altLang="en-US" dirty="0" smtClean="0"/>
              <a:t>a personal page for each citizen, each company and each professional</a:t>
            </a:r>
          </a:p>
          <a:p>
            <a:r>
              <a:rPr lang="en-GB" altLang="en-US" dirty="0"/>
              <a:t>A</a:t>
            </a:r>
            <a:r>
              <a:rPr lang="en-GB" altLang="en-US" dirty="0" smtClean="0"/>
              <a:t>n integrated, multimodal contact centre supported by a customer relationship management tool</a:t>
            </a:r>
          </a:p>
          <a:p>
            <a:r>
              <a:rPr lang="en-GB" altLang="en-US" dirty="0"/>
              <a:t>A</a:t>
            </a:r>
            <a:r>
              <a:rPr lang="en-GB" altLang="en-US" dirty="0" smtClean="0"/>
              <a:t> data warehouse containing statistical information with regard to the labour market and all branches of social security</a:t>
            </a:r>
            <a:endParaRPr lang="en-US" altLang="en-US" dirty="0" smtClean="0"/>
          </a:p>
        </p:txBody>
      </p:sp>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9</a:t>
            </a:fld>
            <a:endParaRPr lang="en-GB" dirty="0"/>
          </a:p>
        </p:txBody>
      </p:sp>
    </p:spTree>
    <p:extLst>
      <p:ext uri="{BB962C8B-B14F-4D97-AF65-F5344CB8AC3E}">
        <p14:creationId xmlns:p14="http://schemas.microsoft.com/office/powerpoint/2010/main" val="3079089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BSS-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1967</TotalTime>
  <Words>3930</Words>
  <Application>Microsoft Office PowerPoint</Application>
  <PresentationFormat>On-screen Show (4:3)</PresentationFormat>
  <Paragraphs>757</Paragraphs>
  <Slides>63</Slides>
  <Notes>5</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63</vt:i4>
      </vt:variant>
    </vt:vector>
  </HeadingPairs>
  <TitlesOfParts>
    <vt:vector size="68" baseType="lpstr">
      <vt:lpstr>Arial</vt:lpstr>
      <vt:lpstr>Calibri</vt:lpstr>
      <vt:lpstr>Office Theme</vt:lpstr>
      <vt:lpstr>eHealth</vt:lpstr>
      <vt:lpstr>CBSS-eHealth</vt:lpstr>
      <vt:lpstr>A practice testimony on the implementation of information security and data protection at the Crossroads Bank for Social Security and the eHealth platform</vt:lpstr>
      <vt:lpstr>Outline</vt:lpstr>
      <vt:lpstr>Context – CBSS</vt:lpstr>
      <vt:lpstr>Context – CBSS</vt:lpstr>
      <vt:lpstr>Context – CBSS</vt:lpstr>
      <vt:lpstr>Context – CBSS</vt:lpstr>
      <vt:lpstr>Context – CBSS</vt:lpstr>
      <vt:lpstr>Context – CBSS</vt:lpstr>
      <vt:lpstr>Context – CBSS</vt:lpstr>
      <vt:lpstr>Context – CBSS</vt:lpstr>
      <vt:lpstr>Context – CBSS – advantages</vt:lpstr>
      <vt:lpstr>Context – eHealth platform</vt:lpstr>
      <vt:lpstr>Context – eHealth platform</vt:lpstr>
      <vt:lpstr>Context – eHealth platform: 10 tasks</vt:lpstr>
      <vt:lpstr>Context – eHealth platform: 10 tasks</vt:lpstr>
      <vt:lpstr>Context – eHealth platform: architecture</vt:lpstr>
      <vt:lpstr>Context – eHealth platform: basic services</vt:lpstr>
      <vt:lpstr>PowerPoint Presentation</vt:lpstr>
      <vt:lpstr>Context – eHealth platform</vt:lpstr>
      <vt:lpstr>Vision on information security</vt:lpstr>
      <vt:lpstr>Vision on information security</vt:lpstr>
      <vt:lpstr>Structural and institutional measures</vt:lpstr>
      <vt:lpstr>Information Security Committee (ISC)</vt:lpstr>
      <vt:lpstr>Considerations in the deliberations</vt:lpstr>
      <vt:lpstr>Organizational measures</vt:lpstr>
      <vt:lpstr>Organizational measures</vt:lpstr>
      <vt:lpstr>Information Security Department </vt:lpstr>
      <vt:lpstr>Role of the DPO of CBSS/eHealth platform </vt:lpstr>
      <vt:lpstr>Role of the DPO</vt:lpstr>
      <vt:lpstr>Minimal standards</vt:lpstr>
      <vt:lpstr>PowerPoint Presentation</vt:lpstr>
      <vt:lpstr>Topics covered by minimal information security standards</vt:lpstr>
      <vt:lpstr>Topics covered by minimal information security standards</vt:lpstr>
      <vt:lpstr>Minimal standards: data classification</vt:lpstr>
      <vt:lpstr>Minimal standards: data classification</vt:lpstr>
      <vt:lpstr>Data Protection Impact Assessment (DPIA)</vt:lpstr>
      <vt:lpstr>Data Protection Impact Assessment (DPIA)</vt:lpstr>
      <vt:lpstr>Executing the DPIA</vt:lpstr>
      <vt:lpstr>First sheet: basic screening</vt:lpstr>
      <vt:lpstr>Second sheet: risk assessment &amp; management</vt:lpstr>
      <vt:lpstr>Template: list of risks based on GDPR</vt:lpstr>
      <vt:lpstr>Template: risk evaluation</vt:lpstr>
      <vt:lpstr>Template: heat maps initial risk</vt:lpstr>
      <vt:lpstr>Template: intermediate result</vt:lpstr>
      <vt:lpstr>Template: end result</vt:lpstr>
      <vt:lpstr>DPIA: as from start up of project to delivery</vt:lpstr>
      <vt:lpstr>DPIA and production services</vt:lpstr>
      <vt:lpstr>Unique file</vt:lpstr>
      <vt:lpstr>UAM: objectives</vt:lpstr>
      <vt:lpstr>UAM: user expectations</vt:lpstr>
      <vt:lpstr>Division of tasks</vt:lpstr>
      <vt:lpstr>Division of tasks</vt:lpstr>
      <vt:lpstr>UAM: Policy Enforcement Model</vt:lpstr>
      <vt:lpstr>Policy Enforcement Point (PEP)</vt:lpstr>
      <vt:lpstr>Policy Decision Point (PDP)</vt:lpstr>
      <vt:lpstr>Policy Administration Point (PAP)</vt:lpstr>
      <vt:lpstr>Policy Information Point (PIP)</vt:lpstr>
      <vt:lpstr>Federated architecture</vt:lpstr>
      <vt:lpstr>Authentication of identity: different levels</vt:lpstr>
      <vt:lpstr>Circles of trust</vt:lpstr>
      <vt:lpstr>How does this all fit together?</vt:lpstr>
      <vt:lpstr>Conclusion</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 (KSZ-BCSS)</cp:lastModifiedBy>
  <cp:revision>203</cp:revision>
  <cp:lastPrinted>2019-03-15T11:28:46Z</cp:lastPrinted>
  <dcterms:created xsi:type="dcterms:W3CDTF">2013-03-05T07:37:33Z</dcterms:created>
  <dcterms:modified xsi:type="dcterms:W3CDTF">2019-03-26T11:21:25Z</dcterms:modified>
</cp:coreProperties>
</file>