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7"/>
  </p:notesMasterIdLst>
  <p:sldIdLst>
    <p:sldId id="258" r:id="rId6"/>
    <p:sldId id="432" r:id="rId7"/>
    <p:sldId id="444" r:id="rId8"/>
    <p:sldId id="446" r:id="rId9"/>
    <p:sldId id="433" r:id="rId10"/>
    <p:sldId id="437" r:id="rId11"/>
    <p:sldId id="434" r:id="rId12"/>
    <p:sldId id="435" r:id="rId13"/>
    <p:sldId id="438" r:id="rId14"/>
    <p:sldId id="447" r:id="rId15"/>
    <p:sldId id="440" r:id="rId16"/>
    <p:sldId id="441" r:id="rId17"/>
    <p:sldId id="459" r:id="rId18"/>
    <p:sldId id="460" r:id="rId19"/>
    <p:sldId id="463" r:id="rId20"/>
    <p:sldId id="462" r:id="rId21"/>
    <p:sldId id="461" r:id="rId22"/>
    <p:sldId id="464" r:id="rId23"/>
    <p:sldId id="465" r:id="rId24"/>
    <p:sldId id="466" r:id="rId25"/>
    <p:sldId id="448" r:id="rId26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D78920-0794-895A-78AB-34C4BD5BF6A6}" v="4" dt="2019-03-19T15:28:21.078"/>
    <p1510:client id="{BF445E25-AA5F-43AD-ADB5-CF9704B5C547}" v="583" dt="2019-03-19T15:08:02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39FEA-1B45-40A3-9A06-9996C6E79256}" type="datetimeFigureOut">
              <a:rPr lang="nl-BE" smtClean="0"/>
              <a:t>21/03/2019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2AD5C-F3C3-46EA-8A34-EB31792E249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7598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8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7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98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fr-BE" sz="4800" kern="1200" dirty="0">
                <a:solidFill>
                  <a:srgbClr val="77C9F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48252"/>
            <a:ext cx="28448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/>
            </a:lvl1pPr>
          </a:lstStyle>
          <a:p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7392" y="188640"/>
            <a:ext cx="1903517" cy="5760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/>
          <a:srcRect r="83072" b="90946"/>
          <a:stretch/>
        </p:blipFill>
        <p:spPr>
          <a:xfrm>
            <a:off x="9360363" y="90554"/>
            <a:ext cx="2788280" cy="838862"/>
          </a:xfrm>
          <a:prstGeom prst="rect">
            <a:avLst/>
          </a:prstGeom>
        </p:spPr>
      </p:pic>
      <p:grpSp>
        <p:nvGrpSpPr>
          <p:cNvPr id="9" name="Group 11"/>
          <p:cNvGrpSpPr>
            <a:grpSpLocks/>
          </p:cNvGrpSpPr>
          <p:nvPr userDrawn="1"/>
        </p:nvGrpSpPr>
        <p:grpSpPr bwMode="auto">
          <a:xfrm>
            <a:off x="6096000" y="3356993"/>
            <a:ext cx="5691717" cy="2800767"/>
            <a:chOff x="4406900" y="2676525"/>
            <a:chExt cx="4268788" cy="2802020"/>
          </a:xfrm>
        </p:grpSpPr>
        <p:pic>
          <p:nvPicPr>
            <p:cNvPr id="10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latin typeface="+mj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latin typeface="+mj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latin typeface="+mj-lt"/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latin typeface="+mj-lt"/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 smtClean="0">
                <a:latin typeface="+mj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 smtClean="0">
                <a:latin typeface="+mj-lt"/>
                <a:cs typeface="Arial" pitchFamily="34" charset="0"/>
                <a:sym typeface="Arial" pitchFamily="34" charset="0"/>
              </a:endParaRPr>
            </a:p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BE" altLang="en-US" sz="1600" kern="1200" dirty="0" smtClean="0">
                  <a:solidFill>
                    <a:schemeClr val="tx1"/>
                  </a:solidFill>
                  <a:latin typeface="+mj-lt"/>
                  <a:ea typeface="+mn-ea"/>
                  <a:cs typeface="Arial" pitchFamily="34" charset="0"/>
                  <a:sym typeface="Arial" pitchFamily="34" charset="0"/>
                </a:rPr>
                <a:t>https://www.frankrobben.be</a:t>
              </a:r>
              <a:endParaRPr lang="fr-BE" altLang="en-US" sz="1600" kern="1200" dirty="0" smtClean="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latin typeface="+mj-lt"/>
                  <a:cs typeface="Arial" pitchFamily="34" charset="0"/>
                  <a:sym typeface="Arial" pitchFamily="34" charset="0"/>
                </a:rPr>
                <a:t>https://www.ksz-bcss.fgov.be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04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9230E-FFBB-4CCB-ABD7-198084EDE768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1679509" y="1988840"/>
            <a:ext cx="9217024" cy="1800200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fr-BE" sz="3600" kern="1200" dirty="0">
                <a:solidFill>
                  <a:srgbClr val="77C9F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5361" y="6364453"/>
            <a:ext cx="1391841" cy="41803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32437" y="6299124"/>
            <a:ext cx="1967147" cy="548688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697317" y="2060848"/>
            <a:ext cx="9313035" cy="1656184"/>
          </a:xfrm>
        </p:spPr>
        <p:txBody>
          <a:bodyPr/>
          <a:lstStyle>
            <a:lvl1pPr marL="0" indent="0" algn="ctr">
              <a:buNone/>
              <a:defRPr sz="3200">
                <a:solidFill>
                  <a:srgbClr val="77C9F2"/>
                </a:solidFill>
              </a:defRPr>
            </a:lvl1pPr>
          </a:lstStyle>
          <a:p>
            <a:pPr lvl="0"/>
            <a:endParaRPr lang="en-US" dirty="0" smtClean="0"/>
          </a:p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5920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888"/>
            <a:ext cx="10972800" cy="714825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fr-BE" sz="3600" kern="1200" dirty="0">
                <a:solidFill>
                  <a:srgbClr val="77C9F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5184576"/>
          </a:xfrm>
        </p:spPr>
        <p:txBody>
          <a:bodyPr/>
          <a:lstStyle>
            <a:lvl1pPr>
              <a:defRPr sz="2400">
                <a:latin typeface="+mn-lt"/>
                <a:cs typeface="Arial" panose="020B0604020202020204" pitchFamily="34" charset="0"/>
              </a:defRPr>
            </a:lvl1pPr>
            <a:lvl2pPr>
              <a:defRPr sz="2000">
                <a:latin typeface="+mn-lt"/>
                <a:cs typeface="Arial" panose="020B0604020202020204" pitchFamily="34" charset="0"/>
              </a:defRPr>
            </a:lvl2pPr>
            <a:lvl3pPr>
              <a:defRPr sz="1800">
                <a:latin typeface="+mn-lt"/>
                <a:cs typeface="Arial" panose="020B0604020202020204" pitchFamily="34" charset="0"/>
              </a:defRPr>
            </a:lvl3pPr>
            <a:lvl4pPr>
              <a:defRPr sz="1600">
                <a:latin typeface="+mn-lt"/>
                <a:cs typeface="Arial" panose="020B0604020202020204" pitchFamily="34" charset="0"/>
              </a:defRPr>
            </a:lvl4pPr>
            <a:lvl5pPr marL="2057400" indent="-228600">
              <a:defRPr lang="fr-BE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</a:pPr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9230E-FFBB-4CCB-ABD7-198084EDE768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30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BE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smtClean="0"/>
              <a:t> -</a:t>
            </a:r>
            <a:endParaRPr lang="fr-BE" dirty="0"/>
          </a:p>
        </p:txBody>
      </p:sp>
      <p:sp>
        <p:nvSpPr>
          <p:cNvPr id="6" name="Title 10"/>
          <p:cNvSpPr txBox="1">
            <a:spLocks/>
          </p:cNvSpPr>
          <p:nvPr userDrawn="1"/>
        </p:nvSpPr>
        <p:spPr>
          <a:xfrm>
            <a:off x="884051" y="1150432"/>
            <a:ext cx="5376597" cy="2987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nl-BE" sz="4800" kern="1200" dirty="0" err="1" smtClean="0">
                <a:solidFill>
                  <a:srgbClr val="77C9F2"/>
                </a:solidFill>
                <a:latin typeface="+mj-lt"/>
                <a:ea typeface="+mj-ea"/>
                <a:cs typeface="Arial" panose="020B0604020202020204" pitchFamily="34" charset="0"/>
              </a:rPr>
              <a:t>Questions</a:t>
            </a:r>
            <a:r>
              <a:rPr lang="nl-BE" sz="4800" kern="1200" dirty="0" smtClean="0">
                <a:solidFill>
                  <a:srgbClr val="77C9F2"/>
                </a:solidFill>
                <a:latin typeface="+mj-lt"/>
                <a:ea typeface="+mj-ea"/>
                <a:cs typeface="Arial" panose="020B0604020202020204" pitchFamily="34" charset="0"/>
              </a:rPr>
              <a:t> ?</a:t>
            </a:r>
            <a:endParaRPr lang="nl-BE" sz="4800" kern="1200" dirty="0">
              <a:solidFill>
                <a:srgbClr val="77C9F2"/>
              </a:solidFill>
              <a:latin typeface="+mj-lt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7" name="Group 11"/>
          <p:cNvGrpSpPr>
            <a:grpSpLocks/>
          </p:cNvGrpSpPr>
          <p:nvPr userDrawn="1"/>
        </p:nvGrpSpPr>
        <p:grpSpPr bwMode="auto">
          <a:xfrm>
            <a:off x="6503455" y="2852937"/>
            <a:ext cx="5691717" cy="2800767"/>
            <a:chOff x="4406900" y="2676525"/>
            <a:chExt cx="4268788" cy="2802020"/>
          </a:xfrm>
        </p:grpSpPr>
        <p:pic>
          <p:nvPicPr>
            <p:cNvPr id="8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12"/>
            <p:cNvSpPr txBox="1">
              <a:spLocks noChangeArrowheads="1"/>
            </p:cNvSpPr>
            <p:nvPr userDrawn="1"/>
          </p:nvSpPr>
          <p:spPr bwMode="auto">
            <a:xfrm>
              <a:off x="4787900" y="2676525"/>
              <a:ext cx="3887788" cy="2802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endParaRPr lang="fr-BE" altLang="en-US" sz="1600" dirty="0" smtClean="0">
                <a:solidFill>
                  <a:srgbClr val="0D0D0D"/>
                </a:solidFill>
                <a:cs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</a:rPr>
                <a:t>frank.robben@mail.fgov.be </a:t>
              </a:r>
            </a:p>
            <a:p>
              <a:pPr>
                <a:defRPr/>
              </a:pPr>
              <a:endParaRPr lang="fr-BE" altLang="en-US" sz="1600" dirty="0" smtClean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  <a:sym typeface="Arial" pitchFamily="34" charset="0"/>
                </a:rPr>
                <a:t>@FrRobben</a:t>
              </a:r>
            </a:p>
            <a:p>
              <a:pPr>
                <a:defRPr/>
              </a:pPr>
              <a:endParaRPr lang="fr-BE" altLang="en-US" sz="1600" dirty="0" smtClean="0">
                <a:latin typeface="+mn-lt"/>
                <a:cs typeface="Arial" pitchFamily="34" charset="0"/>
                <a:sym typeface="Arial" pitchFamily="34" charset="0"/>
              </a:endParaRP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  <a:sym typeface="Arial" pitchFamily="34" charset="0"/>
                </a:rPr>
                <a:t>https://www.frankrobben.be</a:t>
              </a: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  <a:sym typeface="Arial" pitchFamily="34" charset="0"/>
                </a:rPr>
                <a:t>https://www.ehealth.fgov.be</a:t>
              </a:r>
            </a:p>
            <a:p>
              <a:pPr>
                <a:defRPr/>
              </a:pPr>
              <a:r>
                <a:rPr lang="fr-BE" altLang="en-US" sz="1600" dirty="0" smtClean="0">
                  <a:latin typeface="+mn-lt"/>
                  <a:cs typeface="Arial" pitchFamily="34" charset="0"/>
                  <a:sym typeface="Arial" pitchFamily="34" charset="0"/>
                </a:rPr>
                <a:t>https://www.ksz-bcss.fgov.be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7299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27382" y="116632"/>
            <a:ext cx="11137237" cy="7200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- </a:t>
            </a:r>
            <a:fld id="{30A9230E-FFBB-4CCB-ABD7-198084EDE768}" type="slidenum">
              <a:rPr lang="fr-BE" smtClean="0"/>
              <a:pPr/>
              <a:t>‹#›</a:t>
            </a:fld>
            <a:r>
              <a:rPr lang="fr-BE" dirty="0" smtClean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289924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09600" y="1196752"/>
            <a:ext cx="109728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2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7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80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5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8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1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7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5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A8DE0-C1A0-4F4B-BA01-AB6D0F9A92D6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27B0C-4D89-4841-838B-DA3A4B174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1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24746"/>
            <a:ext cx="10972800" cy="5095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91360" y="64533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BE" smtClean="0">
                <a:solidFill>
                  <a:prstClr val="black">
                    <a:tint val="75000"/>
                  </a:prstClr>
                </a:solidFill>
              </a:rPr>
              <a:t>- </a:t>
            </a:r>
            <a:fld id="{30A9230E-FFBB-4CCB-ABD7-198084EDE768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r>
              <a:rPr lang="fr-BE" smtClean="0">
                <a:solidFill>
                  <a:prstClr val="black">
                    <a:tint val="75000"/>
                  </a:prstClr>
                </a:solidFill>
              </a:rPr>
              <a:t> -</a:t>
            </a:r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35361" y="6364453"/>
            <a:ext cx="1391841" cy="4180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032437" y="6299124"/>
            <a:ext cx="1967147" cy="548688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980728"/>
            <a:ext cx="12192000" cy="0"/>
          </a:xfrm>
          <a:prstGeom prst="line">
            <a:avLst/>
          </a:prstGeom>
          <a:ln w="19050">
            <a:solidFill>
              <a:srgbClr val="77C9F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36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fr-BE" sz="3600" kern="1200" dirty="0">
          <a:solidFill>
            <a:srgbClr val="77C9F2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cialsecurity.belgium.be/nl/internationaal-actief/eessi-naar-een-elektronische-uitwisseling-van-socialezekerheidsgegevens-europ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059" y="538885"/>
            <a:ext cx="6007881" cy="237823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3EC4D37-68EB-4F11-9008-E62262609755}"/>
              </a:ext>
            </a:extLst>
          </p:cNvPr>
          <p:cNvSpPr txBox="1"/>
          <p:nvPr/>
        </p:nvSpPr>
        <p:spPr>
          <a:xfrm>
            <a:off x="125527" y="4622992"/>
            <a:ext cx="7708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21.03.2019</a:t>
            </a:r>
          </a:p>
        </p:txBody>
      </p:sp>
      <p:pic>
        <p:nvPicPr>
          <p:cNvPr id="10" name="Image 9">
            <a:hlinkClick r:id="rId3"/>
            <a:extLst>
              <a:ext uri="{FF2B5EF4-FFF2-40B4-BE49-F238E27FC236}">
                <a16:creationId xmlns:a16="http://schemas.microsoft.com/office/drawing/2014/main" id="{FE4B534C-6616-413D-AEED-939E988F40A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088" y="4268216"/>
            <a:ext cx="4081807" cy="258978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C70E75F-317C-4954-A684-7E736659CB22}"/>
              </a:ext>
            </a:extLst>
          </p:cNvPr>
          <p:cNvSpPr/>
          <p:nvPr/>
        </p:nvSpPr>
        <p:spPr>
          <a:xfrm>
            <a:off x="7494309" y="4264043"/>
            <a:ext cx="4421171" cy="18002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49E2D8-7A64-4195-958A-E2C9C5B74C1D}"/>
              </a:ext>
            </a:extLst>
          </p:cNvPr>
          <p:cNvSpPr/>
          <p:nvPr/>
        </p:nvSpPr>
        <p:spPr>
          <a:xfrm>
            <a:off x="772508" y="3567065"/>
            <a:ext cx="11165236" cy="584775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US" sz="3200" b="1" i="1" dirty="0">
                <a:solidFill>
                  <a:schemeClr val="accent1"/>
                </a:solidFill>
              </a:rPr>
              <a:t>Bilateral Meeting EU Commission DG EMPL – Belgian Delegation</a:t>
            </a:r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BFDBE09-E14B-40E4-BD9D-FEF5AA80AB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68" y="5257531"/>
            <a:ext cx="4472976" cy="151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99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9262B-4C98-4A60-A78D-A0F4D4FF0812}"/>
              </a:ext>
            </a:extLst>
          </p:cNvPr>
          <p:cNvSpPr txBox="1"/>
          <p:nvPr/>
        </p:nvSpPr>
        <p:spPr>
          <a:xfrm>
            <a:off x="1524000" y="1122362"/>
            <a:ext cx="9144000" cy="284003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800" dirty="0">
                <a:latin typeface="+mj-lt"/>
                <a:ea typeface="+mj-ea"/>
                <a:cs typeface="Calibri Light"/>
              </a:rPr>
              <a:t>Issues raised by BE delegation &amp; ways to move forward</a:t>
            </a:r>
            <a:endParaRPr lang="en-US" sz="5800" kern="1200" dirty="0">
              <a:latin typeface="+mj-lt"/>
              <a:ea typeface="+mj-ea"/>
              <a:cs typeface="Calibri Ligh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28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Blocking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Issues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Mentioned in </a:t>
            </a:r>
            <a:r>
              <a:rPr lang="en-US" sz="2400" dirty="0" smtClean="0"/>
              <a:t>Roadmap</a:t>
            </a:r>
          </a:p>
          <a:p>
            <a:r>
              <a:rPr lang="en-US" sz="2400" dirty="0" smtClean="0"/>
              <a:t>AP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In Archiving, no possibility for differentiating ingoing and outgoing </a:t>
            </a:r>
            <a:r>
              <a:rPr lang="en-US" sz="2000" dirty="0" smtClean="0"/>
              <a:t>messages </a:t>
            </a:r>
            <a:r>
              <a:rPr lang="en-US" sz="1600" dirty="0" smtClean="0"/>
              <a:t>(JIRA </a:t>
            </a:r>
            <a:r>
              <a:rPr lang="en-US" sz="1600" dirty="0"/>
              <a:t>: EESSI-4296)</a:t>
            </a:r>
          </a:p>
          <a:p>
            <a:r>
              <a:rPr lang="en-US" sz="2400" dirty="0"/>
              <a:t>NG:</a:t>
            </a:r>
          </a:p>
          <a:p>
            <a:pPr lvl="1"/>
            <a:r>
              <a:rPr lang="en-US" sz="2000" dirty="0"/>
              <a:t>2 blocking issues:</a:t>
            </a:r>
          </a:p>
          <a:p>
            <a:pPr lvl="2"/>
            <a:r>
              <a:rPr lang="en-US" sz="1600" dirty="0"/>
              <a:t>Update the BMIWS retry mechanism to include notifications and to systematically retry sending unhandled messages without having to restart the BMIWS </a:t>
            </a:r>
            <a:r>
              <a:rPr lang="en-US" sz="1600" dirty="0" smtClean="0"/>
              <a:t>service </a:t>
            </a:r>
            <a:r>
              <a:rPr lang="en-US" sz="1200" dirty="0" smtClean="0"/>
              <a:t>(JIRA </a:t>
            </a:r>
            <a:r>
              <a:rPr lang="en-US" sz="1200" dirty="0"/>
              <a:t>: EESSI-4645)</a:t>
            </a:r>
          </a:p>
          <a:p>
            <a:pPr lvl="2"/>
            <a:r>
              <a:rPr lang="en-US" sz="1600" dirty="0"/>
              <a:t>Add related set id information on the </a:t>
            </a:r>
            <a:r>
              <a:rPr lang="en-US" sz="1600" dirty="0" err="1"/>
              <a:t>ApListener</a:t>
            </a:r>
            <a:r>
              <a:rPr lang="en-US" sz="1600" dirty="0"/>
              <a:t> interface of the </a:t>
            </a:r>
            <a:r>
              <a:rPr lang="en-US" sz="1600" dirty="0" smtClean="0"/>
              <a:t>BMIWS </a:t>
            </a:r>
            <a:r>
              <a:rPr lang="en-US" sz="1200" dirty="0" smtClean="0"/>
              <a:t>(JIRA </a:t>
            </a:r>
            <a:r>
              <a:rPr lang="en-US" sz="1200" dirty="0"/>
              <a:t>: EESSI-4646)</a:t>
            </a:r>
          </a:p>
          <a:p>
            <a:pPr lvl="1"/>
            <a:r>
              <a:rPr lang="en-US" sz="2000" dirty="0"/>
              <a:t>Uncertainty for managing large size messages (Ex.: international claims)</a:t>
            </a:r>
          </a:p>
          <a:p>
            <a:r>
              <a:rPr lang="en-US" sz="2400" dirty="0"/>
              <a:t>RINA:</a:t>
            </a:r>
          </a:p>
          <a:p>
            <a:pPr lvl="1"/>
            <a:r>
              <a:rPr lang="en-US" sz="2000" dirty="0"/>
              <a:t>Complexity of configuration for achieving required performance and stability</a:t>
            </a:r>
          </a:p>
          <a:p>
            <a:pPr lvl="1"/>
            <a:r>
              <a:rPr lang="en-US" sz="2000" dirty="0"/>
              <a:t>Distribution of tenants among instance can’t be reviewed </a:t>
            </a:r>
          </a:p>
          <a:p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24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Calendar of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Vast majority of the BUCs will go in production by July 2</a:t>
            </a:r>
            <a:r>
              <a:rPr lang="en-US" baseline="30000" dirty="0"/>
              <a:t>nd</a:t>
            </a:r>
          </a:p>
          <a:p>
            <a:r>
              <a:rPr lang="en-US" dirty="0"/>
              <a:t>All BUCs will go into production in 2019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D926DD-1B8E-4F66-9074-63F230F47DAD}"/>
              </a:ext>
            </a:extLst>
          </p:cNvPr>
          <p:cNvSpPr txBox="1"/>
          <p:nvPr/>
        </p:nvSpPr>
        <p:spPr>
          <a:xfrm>
            <a:off x="1845953" y="2944081"/>
            <a:ext cx="5319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LOT01BE : 28-Jun-2019 : RINA + LA_BUC_04 (66 BUCs)</a:t>
            </a:r>
          </a:p>
          <a:p>
            <a:r>
              <a:rPr lang="en-US" sz="1600" dirty="0">
                <a:solidFill>
                  <a:srgbClr val="FFC000"/>
                </a:solidFill>
              </a:rPr>
              <a:t>LOT02BE : 31-Jul-2019 :  LA _BUC_02 &amp; 03 (2)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LOT03BE : 27- Sep-2019 : LA_BUC_01, 5 &amp; 6 (3)</a:t>
            </a:r>
            <a:endParaRPr lang="en-US" sz="1600" dirty="0">
              <a:solidFill>
                <a:srgbClr val="FFC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LOT04BE : 31-dec-2019 : P_BUCs (10)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LOT05BE: 31-dec-2019 : AW (BUC 05, 15 &amp; 23); FB  (7)</a:t>
            </a:r>
          </a:p>
        </p:txBody>
      </p:sp>
    </p:spTree>
    <p:extLst>
      <p:ext uri="{BB962C8B-B14F-4D97-AF65-F5344CB8AC3E}">
        <p14:creationId xmlns:p14="http://schemas.microsoft.com/office/powerpoint/2010/main" val="3242780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Hosting/financing RINA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984" y="1588537"/>
            <a:ext cx="72390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414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Intended usage of NA versus RINA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smtClean="0"/>
              <a:t>NA</a:t>
            </a:r>
            <a:endParaRPr lang="fr-BE" dirty="0"/>
          </a:p>
          <a:p>
            <a:pPr lvl="1"/>
            <a:r>
              <a:rPr lang="fr-BE" dirty="0"/>
              <a:t>4 </a:t>
            </a:r>
            <a:r>
              <a:rPr lang="fr-BE" dirty="0" smtClean="0"/>
              <a:t>institutions</a:t>
            </a:r>
            <a:endParaRPr lang="fr-BE" dirty="0"/>
          </a:p>
          <a:p>
            <a:pPr lvl="1"/>
            <a:r>
              <a:rPr lang="fr-BE" dirty="0"/>
              <a:t>18 Business Use </a:t>
            </a:r>
            <a:r>
              <a:rPr lang="fr-BE" dirty="0" smtClean="0"/>
              <a:t>Cases</a:t>
            </a:r>
            <a:endParaRPr lang="fr-BE" dirty="0"/>
          </a:p>
          <a:p>
            <a:pPr lvl="1"/>
            <a:r>
              <a:rPr lang="fr-BE" dirty="0"/>
              <a:t>Up to 2 million </a:t>
            </a:r>
            <a:r>
              <a:rPr lang="fr-BE" dirty="0" err="1"/>
              <a:t>Structured</a:t>
            </a:r>
            <a:r>
              <a:rPr lang="fr-BE" dirty="0"/>
              <a:t> </a:t>
            </a:r>
            <a:r>
              <a:rPr lang="fr-BE" dirty="0" err="1"/>
              <a:t>Electronic</a:t>
            </a:r>
            <a:r>
              <a:rPr lang="fr-BE" dirty="0"/>
              <a:t> </a:t>
            </a:r>
            <a:r>
              <a:rPr lang="fr-BE" dirty="0" smtClean="0"/>
              <a:t>Documents </a:t>
            </a:r>
            <a:r>
              <a:rPr lang="fr-BE" dirty="0" err="1" smtClean="0"/>
              <a:t>annually</a:t>
            </a:r>
            <a:r>
              <a:rPr lang="fr-BE" dirty="0"/>
              <a:t/>
            </a:r>
            <a:br>
              <a:rPr lang="fr-BE" dirty="0"/>
            </a:br>
            <a:r>
              <a:rPr lang="fr-BE" dirty="0"/>
              <a:t/>
            </a:r>
            <a:br>
              <a:rPr lang="fr-BE" dirty="0"/>
            </a:br>
            <a:endParaRPr lang="fr-BE" dirty="0"/>
          </a:p>
          <a:p>
            <a:r>
              <a:rPr lang="fr-BE" dirty="0"/>
              <a:t>RINA</a:t>
            </a:r>
          </a:p>
          <a:p>
            <a:pPr lvl="1"/>
            <a:r>
              <a:rPr lang="fr-BE" dirty="0"/>
              <a:t>129 </a:t>
            </a:r>
            <a:r>
              <a:rPr lang="fr-BE" dirty="0" smtClean="0"/>
              <a:t>institutions</a:t>
            </a:r>
            <a:endParaRPr lang="fr-BE" dirty="0"/>
          </a:p>
          <a:p>
            <a:pPr lvl="1"/>
            <a:r>
              <a:rPr lang="fr-BE" dirty="0"/>
              <a:t>+/- 110 Business Use </a:t>
            </a:r>
            <a:r>
              <a:rPr lang="fr-BE" dirty="0" smtClean="0"/>
              <a:t>Cases</a:t>
            </a:r>
            <a:endParaRPr lang="fr-BE" dirty="0"/>
          </a:p>
          <a:p>
            <a:pPr lvl="1"/>
            <a:r>
              <a:rPr lang="fr-BE" dirty="0"/>
              <a:t>+/- 500,000 </a:t>
            </a:r>
            <a:r>
              <a:rPr lang="fr-BE" dirty="0" err="1"/>
              <a:t>Structured</a:t>
            </a:r>
            <a:r>
              <a:rPr lang="fr-BE" dirty="0"/>
              <a:t> </a:t>
            </a:r>
            <a:r>
              <a:rPr lang="fr-BE" dirty="0" err="1"/>
              <a:t>Electronic</a:t>
            </a:r>
            <a:r>
              <a:rPr lang="fr-BE" dirty="0"/>
              <a:t> Documents </a:t>
            </a:r>
            <a:r>
              <a:rPr lang="fr-BE" dirty="0" err="1" smtClean="0"/>
              <a:t>annually</a:t>
            </a:r>
            <a:endParaRPr lang="fr-BE" dirty="0"/>
          </a:p>
          <a:p>
            <a:pPr lvl="1"/>
            <a:r>
              <a:rPr lang="fr-BE" dirty="0" err="1"/>
              <a:t>Estimated</a:t>
            </a:r>
            <a:r>
              <a:rPr lang="fr-BE" dirty="0"/>
              <a:t> + 5,000 institution/Business Use Case </a:t>
            </a:r>
            <a:r>
              <a:rPr lang="fr-BE" dirty="0" err="1"/>
              <a:t>combination</a:t>
            </a:r>
            <a:r>
              <a:rPr lang="fr-BE" dirty="0"/>
              <a:t> </a:t>
            </a:r>
            <a:r>
              <a:rPr lang="fr-BE" dirty="0" err="1"/>
              <a:t>averaging</a:t>
            </a:r>
            <a:r>
              <a:rPr lang="fr-BE" dirty="0"/>
              <a:t> </a:t>
            </a:r>
            <a:r>
              <a:rPr lang="fr-BE" dirty="0" err="1"/>
              <a:t>less</a:t>
            </a:r>
            <a:r>
              <a:rPr lang="fr-BE" dirty="0"/>
              <a:t> </a:t>
            </a:r>
            <a:r>
              <a:rPr lang="fr-BE" dirty="0" err="1"/>
              <a:t>than</a:t>
            </a:r>
            <a:r>
              <a:rPr lang="fr-BE" dirty="0"/>
              <a:t> 100 </a:t>
            </a:r>
            <a:r>
              <a:rPr lang="fr-BE" dirty="0" err="1"/>
              <a:t>Structured</a:t>
            </a:r>
            <a:r>
              <a:rPr lang="fr-BE" dirty="0"/>
              <a:t> </a:t>
            </a:r>
            <a:r>
              <a:rPr lang="fr-BE" dirty="0" err="1"/>
              <a:t>Electronic</a:t>
            </a:r>
            <a:r>
              <a:rPr lang="fr-BE" dirty="0"/>
              <a:t> documents per institution/Business Use Case </a:t>
            </a:r>
            <a:r>
              <a:rPr lang="fr-BE" dirty="0" err="1" smtClean="0"/>
              <a:t>annually</a:t>
            </a:r>
            <a:endParaRPr lang="fr-BE" dirty="0"/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7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Work to be done before July 2019 (summary)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err="1" smtClean="0"/>
              <a:t>Integration</a:t>
            </a:r>
            <a:r>
              <a:rPr lang="fr-BE" dirty="0" smtClean="0"/>
              <a:t>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Role</a:t>
            </a:r>
            <a:r>
              <a:rPr lang="fr-BE" dirty="0"/>
              <a:t> Management Application and the </a:t>
            </a:r>
            <a:r>
              <a:rPr lang="fr-BE" dirty="0" err="1"/>
              <a:t>Federal</a:t>
            </a:r>
            <a:r>
              <a:rPr lang="fr-BE" dirty="0"/>
              <a:t> </a:t>
            </a:r>
            <a:r>
              <a:rPr lang="fr-BE" dirty="0" err="1"/>
              <a:t>Authentication</a:t>
            </a:r>
            <a:r>
              <a:rPr lang="fr-BE" dirty="0"/>
              <a:t> </a:t>
            </a:r>
            <a:r>
              <a:rPr lang="fr-BE" dirty="0" smtClean="0"/>
              <a:t>Service</a:t>
            </a:r>
            <a:endParaRPr lang="fr-BE" dirty="0"/>
          </a:p>
          <a:p>
            <a:r>
              <a:rPr lang="fr-BE" dirty="0"/>
              <a:t>System configuration (application and infrastructure</a:t>
            </a:r>
            <a:r>
              <a:rPr lang="fr-BE" dirty="0" smtClean="0"/>
              <a:t>)</a:t>
            </a:r>
            <a:endParaRPr lang="fr-BE" dirty="0"/>
          </a:p>
          <a:p>
            <a:r>
              <a:rPr lang="fr-BE" dirty="0" err="1"/>
              <a:t>Hotfix</a:t>
            </a:r>
            <a:r>
              <a:rPr lang="fr-BE" dirty="0"/>
              <a:t> on </a:t>
            </a:r>
            <a:r>
              <a:rPr lang="fr-BE" dirty="0" err="1"/>
              <a:t>november</a:t>
            </a:r>
            <a:r>
              <a:rPr lang="fr-BE" dirty="0"/>
              <a:t> 2018 release to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tested</a:t>
            </a:r>
            <a:r>
              <a:rPr lang="fr-BE" dirty="0"/>
              <a:t>, </a:t>
            </a:r>
            <a:r>
              <a:rPr lang="fr-BE" dirty="0" err="1"/>
              <a:t>validated</a:t>
            </a:r>
            <a:r>
              <a:rPr lang="fr-BE" dirty="0"/>
              <a:t> and </a:t>
            </a:r>
            <a:r>
              <a:rPr lang="fr-BE" dirty="0" err="1"/>
              <a:t>deployed</a:t>
            </a:r>
            <a:r>
              <a:rPr lang="fr-BE" dirty="0"/>
              <a:t> (</a:t>
            </a:r>
            <a:r>
              <a:rPr lang="fr-BE" dirty="0" err="1"/>
              <a:t>waiting</a:t>
            </a:r>
            <a:r>
              <a:rPr lang="fr-BE" dirty="0"/>
              <a:t> for </a:t>
            </a:r>
            <a:r>
              <a:rPr lang="fr-BE" dirty="0" err="1"/>
              <a:t>hotfix</a:t>
            </a:r>
            <a:r>
              <a:rPr lang="fr-BE" dirty="0"/>
              <a:t> to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delivered</a:t>
            </a:r>
            <a:r>
              <a:rPr lang="fr-BE" dirty="0"/>
              <a:t> by EC</a:t>
            </a:r>
            <a:r>
              <a:rPr lang="fr-BE" dirty="0" smtClean="0"/>
              <a:t>)</a:t>
            </a:r>
            <a:endParaRPr lang="fr-BE" dirty="0"/>
          </a:p>
          <a:p>
            <a:r>
              <a:rPr lang="fr-BE" dirty="0"/>
              <a:t>End user </a:t>
            </a:r>
            <a:r>
              <a:rPr lang="fr-BE" dirty="0" smtClean="0"/>
              <a:t>training</a:t>
            </a:r>
            <a:endParaRPr lang="fr-BE" dirty="0"/>
          </a:p>
          <a:p>
            <a:r>
              <a:rPr lang="fr-BE" dirty="0" err="1"/>
              <a:t>Privacy</a:t>
            </a:r>
            <a:r>
              <a:rPr lang="fr-BE" dirty="0"/>
              <a:t> </a:t>
            </a:r>
            <a:r>
              <a:rPr lang="fr-BE" dirty="0" smtClean="0"/>
              <a:t>training</a:t>
            </a:r>
            <a:endParaRPr lang="fr-BE" dirty="0"/>
          </a:p>
          <a:p>
            <a:r>
              <a:rPr lang="fr-BE" dirty="0" err="1"/>
              <a:t>Conformance</a:t>
            </a:r>
            <a:r>
              <a:rPr lang="fr-BE" dirty="0"/>
              <a:t> </a:t>
            </a:r>
            <a:r>
              <a:rPr lang="fr-BE" dirty="0" err="1" smtClean="0"/>
              <a:t>testing</a:t>
            </a:r>
            <a:endParaRPr lang="fr-BE" dirty="0"/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12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Planning Overview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262" y="1597844"/>
            <a:ext cx="9171265" cy="4579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061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Issues (1)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dirty="0"/>
              <a:t>Delivery planning not </a:t>
            </a:r>
            <a:r>
              <a:rPr lang="fr-BE" dirty="0" err="1"/>
              <a:t>respected</a:t>
            </a:r>
            <a:r>
              <a:rPr lang="fr-BE" dirty="0"/>
              <a:t> by EC due to </a:t>
            </a:r>
            <a:r>
              <a:rPr lang="fr-BE" dirty="0" err="1"/>
              <a:t>quality</a:t>
            </a:r>
            <a:r>
              <a:rPr lang="fr-BE" dirty="0"/>
              <a:t> issues</a:t>
            </a:r>
          </a:p>
          <a:p>
            <a:pPr lvl="1"/>
            <a:r>
              <a:rPr lang="fr-BE" dirty="0" err="1"/>
              <a:t>Many</a:t>
            </a:r>
            <a:r>
              <a:rPr lang="fr-BE" dirty="0"/>
              <a:t> </a:t>
            </a:r>
            <a:r>
              <a:rPr lang="fr-BE" dirty="0" err="1"/>
              <a:t>quality</a:t>
            </a:r>
            <a:r>
              <a:rPr lang="fr-BE" dirty="0"/>
              <a:t> issues </a:t>
            </a:r>
            <a:r>
              <a:rPr lang="fr-BE" dirty="0" err="1"/>
              <a:t>with</a:t>
            </a:r>
            <a:r>
              <a:rPr lang="fr-BE" dirty="0"/>
              <a:t> initial version of </a:t>
            </a:r>
            <a:r>
              <a:rPr lang="fr-BE" dirty="0" smtClean="0"/>
              <a:t>RINA</a:t>
            </a:r>
            <a:endParaRPr lang="fr-BE" dirty="0"/>
          </a:p>
          <a:p>
            <a:pPr lvl="1"/>
            <a:r>
              <a:rPr lang="fr-BE" dirty="0" err="1"/>
              <a:t>Necessity</a:t>
            </a:r>
            <a:r>
              <a:rPr lang="fr-BE" dirty="0"/>
              <a:t> to </a:t>
            </a:r>
            <a:r>
              <a:rPr lang="fr-BE" dirty="0" err="1"/>
              <a:t>apply</a:t>
            </a:r>
            <a:r>
              <a:rPr lang="fr-BE" dirty="0"/>
              <a:t> major </a:t>
            </a:r>
            <a:r>
              <a:rPr lang="fr-BE" dirty="0" smtClean="0"/>
              <a:t>changes</a:t>
            </a:r>
            <a:endParaRPr lang="fr-BE" dirty="0"/>
          </a:p>
          <a:p>
            <a:pPr lvl="1"/>
            <a:r>
              <a:rPr lang="fr-BE" dirty="0" err="1"/>
              <a:t>Still</a:t>
            </a:r>
            <a:r>
              <a:rPr lang="fr-BE" dirty="0"/>
              <a:t> </a:t>
            </a:r>
            <a:r>
              <a:rPr lang="fr-BE" dirty="0" err="1"/>
              <a:t>some</a:t>
            </a:r>
            <a:r>
              <a:rPr lang="fr-BE" dirty="0"/>
              <a:t> </a:t>
            </a:r>
            <a:r>
              <a:rPr lang="fr-BE" dirty="0" err="1"/>
              <a:t>blocking</a:t>
            </a:r>
            <a:r>
              <a:rPr lang="fr-BE" dirty="0"/>
              <a:t> issues to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 smtClean="0"/>
              <a:t>delivered</a:t>
            </a:r>
            <a:endParaRPr lang="fr-BE" dirty="0"/>
          </a:p>
          <a:p>
            <a:r>
              <a:rPr lang="fr-BE" dirty="0" err="1"/>
              <a:t>Deployments</a:t>
            </a:r>
            <a:r>
              <a:rPr lang="fr-BE" dirty="0"/>
              <a:t> are not </a:t>
            </a:r>
            <a:r>
              <a:rPr lang="fr-BE" dirty="0" err="1"/>
              <a:t>cost</a:t>
            </a:r>
            <a:r>
              <a:rPr lang="fr-BE" dirty="0"/>
              <a:t> </a:t>
            </a:r>
            <a:r>
              <a:rPr lang="fr-BE" dirty="0" smtClean="0"/>
              <a:t>effective</a:t>
            </a:r>
            <a:endParaRPr lang="fr-BE" dirty="0"/>
          </a:p>
          <a:p>
            <a:r>
              <a:rPr lang="fr-BE" dirty="0" err="1"/>
              <a:t>Necessity</a:t>
            </a:r>
            <a:r>
              <a:rPr lang="fr-BE" dirty="0"/>
              <a:t> to </a:t>
            </a:r>
            <a:r>
              <a:rPr lang="fr-BE" dirty="0" err="1"/>
              <a:t>implement</a:t>
            </a:r>
            <a:r>
              <a:rPr lang="fr-BE" dirty="0"/>
              <a:t> </a:t>
            </a:r>
            <a:r>
              <a:rPr lang="fr-BE" dirty="0" err="1"/>
              <a:t>twice</a:t>
            </a:r>
            <a:endParaRPr lang="fr-BE" dirty="0"/>
          </a:p>
          <a:p>
            <a:pPr lvl="1"/>
            <a:r>
              <a:rPr lang="fr-BE" dirty="0"/>
              <a:t>Planning in </a:t>
            </a:r>
            <a:r>
              <a:rPr lang="fr-BE" dirty="0" err="1"/>
              <a:t>Belgian</a:t>
            </a:r>
            <a:r>
              <a:rPr lang="fr-BE" dirty="0"/>
              <a:t> teams </a:t>
            </a:r>
            <a:r>
              <a:rPr lang="fr-BE" dirty="0" err="1"/>
              <a:t>was</a:t>
            </a:r>
            <a:r>
              <a:rPr lang="fr-BE" dirty="0"/>
              <a:t> </a:t>
            </a:r>
            <a:r>
              <a:rPr lang="fr-BE" dirty="0" err="1" smtClean="0"/>
              <a:t>disrupted</a:t>
            </a:r>
            <a:endParaRPr lang="fr-BE" dirty="0"/>
          </a:p>
          <a:p>
            <a:pPr lvl="1"/>
            <a:r>
              <a:rPr lang="fr-BE" dirty="0"/>
              <a:t>Budgets </a:t>
            </a:r>
            <a:r>
              <a:rPr lang="fr-BE" dirty="0" err="1"/>
              <a:t>became</a:t>
            </a:r>
            <a:r>
              <a:rPr lang="fr-BE" dirty="0"/>
              <a:t> </a:t>
            </a:r>
            <a:r>
              <a:rPr lang="fr-BE" dirty="0" err="1" smtClean="0"/>
              <a:t>insufficient</a:t>
            </a:r>
            <a:endParaRPr lang="fr-BE" dirty="0"/>
          </a:p>
          <a:p>
            <a:pPr lvl="1"/>
            <a:r>
              <a:rPr lang="fr-BE" dirty="0"/>
              <a:t>Grant Agreement not </a:t>
            </a:r>
            <a:r>
              <a:rPr lang="fr-BE" dirty="0" err="1" smtClean="0"/>
              <a:t>adapted</a:t>
            </a:r>
            <a:endParaRPr lang="fr-BE" dirty="0"/>
          </a:p>
          <a:p>
            <a:pPr lvl="1"/>
            <a:r>
              <a:rPr lang="fr-BE" dirty="0"/>
              <a:t>Project at </a:t>
            </a:r>
            <a:r>
              <a:rPr lang="fr-BE" dirty="0" err="1" smtClean="0"/>
              <a:t>risk</a:t>
            </a:r>
            <a:endParaRPr lang="fr-BE" dirty="0"/>
          </a:p>
          <a:p>
            <a:r>
              <a:rPr lang="fr-BE" dirty="0"/>
              <a:t>RINA </a:t>
            </a:r>
            <a:r>
              <a:rPr lang="fr-BE" dirty="0" err="1"/>
              <a:t>lacks</a:t>
            </a:r>
            <a:r>
              <a:rPr lang="fr-BE" dirty="0"/>
              <a:t> </a:t>
            </a:r>
            <a:r>
              <a:rPr lang="fr-BE" dirty="0" err="1"/>
              <a:t>adequate</a:t>
            </a:r>
            <a:r>
              <a:rPr lang="fr-BE" dirty="0"/>
              <a:t> support for </a:t>
            </a:r>
            <a:r>
              <a:rPr lang="fr-BE" dirty="0" err="1"/>
              <a:t>integration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national identification and </a:t>
            </a:r>
            <a:r>
              <a:rPr lang="fr-BE" dirty="0" err="1"/>
              <a:t>authentication</a:t>
            </a:r>
            <a:r>
              <a:rPr lang="fr-BE" dirty="0"/>
              <a:t> </a:t>
            </a:r>
            <a:r>
              <a:rPr lang="fr-BE" dirty="0" err="1" smtClean="0"/>
              <a:t>systems</a:t>
            </a:r>
            <a:endParaRPr lang="fr-BE" dirty="0"/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100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Issues (2)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BE" dirty="0" err="1"/>
              <a:t>Complexity</a:t>
            </a:r>
            <a:r>
              <a:rPr lang="fr-BE" dirty="0"/>
              <a:t> of the solution</a:t>
            </a:r>
          </a:p>
          <a:p>
            <a:pPr lvl="1"/>
            <a:r>
              <a:rPr lang="fr-BE" dirty="0" err="1"/>
              <a:t>Number</a:t>
            </a:r>
            <a:r>
              <a:rPr lang="fr-BE" dirty="0"/>
              <a:t> of Business Use </a:t>
            </a:r>
            <a:r>
              <a:rPr lang="fr-BE" dirty="0" smtClean="0"/>
              <a:t>Cases</a:t>
            </a:r>
            <a:endParaRPr lang="fr-BE" dirty="0"/>
          </a:p>
          <a:p>
            <a:pPr lvl="1"/>
            <a:r>
              <a:rPr lang="fr-BE" dirty="0" err="1"/>
              <a:t>Exotic</a:t>
            </a:r>
            <a:r>
              <a:rPr lang="fr-BE" dirty="0"/>
              <a:t> technologies </a:t>
            </a:r>
            <a:r>
              <a:rPr lang="fr-BE" dirty="0" err="1"/>
              <a:t>used</a:t>
            </a:r>
            <a:r>
              <a:rPr lang="fr-BE" dirty="0"/>
              <a:t> (</a:t>
            </a:r>
            <a:r>
              <a:rPr lang="fr-BE" dirty="0" err="1"/>
              <a:t>e.g</a:t>
            </a:r>
            <a:r>
              <a:rPr lang="fr-BE" dirty="0"/>
              <a:t>. </a:t>
            </a:r>
            <a:r>
              <a:rPr lang="fr-BE" dirty="0" err="1"/>
              <a:t>holodeck</a:t>
            </a:r>
            <a:r>
              <a:rPr lang="fr-BE" dirty="0" smtClean="0"/>
              <a:t>)</a:t>
            </a:r>
            <a:endParaRPr lang="fr-BE" dirty="0"/>
          </a:p>
          <a:p>
            <a:pPr lvl="1"/>
            <a:r>
              <a:rPr lang="fr-BE" dirty="0"/>
              <a:t>User </a:t>
            </a:r>
            <a:r>
              <a:rPr lang="fr-BE" dirty="0" smtClean="0"/>
              <a:t>Management</a:t>
            </a:r>
            <a:endParaRPr lang="fr-BE" dirty="0"/>
          </a:p>
          <a:p>
            <a:r>
              <a:rPr lang="fr-BE" dirty="0" err="1"/>
              <a:t>Lacking</a:t>
            </a:r>
            <a:r>
              <a:rPr lang="fr-BE" dirty="0"/>
              <a:t> </a:t>
            </a:r>
            <a:r>
              <a:rPr lang="fr-BE" dirty="0" err="1"/>
              <a:t>features</a:t>
            </a:r>
            <a:endParaRPr lang="fr-BE" dirty="0"/>
          </a:p>
          <a:p>
            <a:pPr lvl="1"/>
            <a:r>
              <a:rPr lang="fr-BE" dirty="0"/>
              <a:t>Tenants are not </a:t>
            </a:r>
            <a:r>
              <a:rPr lang="fr-BE" dirty="0" err="1"/>
              <a:t>entirely</a:t>
            </a:r>
            <a:r>
              <a:rPr lang="fr-BE" dirty="0"/>
              <a:t> </a:t>
            </a:r>
            <a:r>
              <a:rPr lang="fr-BE" dirty="0" err="1" smtClean="0"/>
              <a:t>isolated</a:t>
            </a:r>
            <a:endParaRPr lang="fr-BE" dirty="0"/>
          </a:p>
          <a:p>
            <a:pPr lvl="1"/>
            <a:r>
              <a:rPr lang="fr-BE" dirty="0"/>
              <a:t> Audit </a:t>
            </a:r>
            <a:r>
              <a:rPr lang="fr-BE" dirty="0" smtClean="0"/>
              <a:t>log</a:t>
            </a:r>
            <a:endParaRPr lang="fr-BE" dirty="0"/>
          </a:p>
          <a:p>
            <a:r>
              <a:rPr lang="fr-BE" dirty="0" err="1"/>
              <a:t>Weak</a:t>
            </a:r>
            <a:r>
              <a:rPr lang="fr-BE" dirty="0"/>
              <a:t> documentation</a:t>
            </a:r>
          </a:p>
          <a:p>
            <a:pPr lvl="1"/>
            <a:r>
              <a:rPr lang="fr-BE" dirty="0" err="1"/>
              <a:t>e.g</a:t>
            </a:r>
            <a:r>
              <a:rPr lang="fr-BE" dirty="0"/>
              <a:t>. </a:t>
            </a:r>
            <a:r>
              <a:rPr lang="fr-BE" dirty="0" err="1" smtClean="0"/>
              <a:t>holodeck</a:t>
            </a:r>
            <a:endParaRPr lang="fr-BE" dirty="0"/>
          </a:p>
          <a:p>
            <a:r>
              <a:rPr lang="fr-BE" dirty="0" err="1"/>
              <a:t>Robustness</a:t>
            </a:r>
            <a:r>
              <a:rPr lang="fr-BE" dirty="0"/>
              <a:t> and performance of the solution</a:t>
            </a:r>
          </a:p>
          <a:p>
            <a:pPr lvl="1"/>
            <a:r>
              <a:rPr lang="fr-BE" dirty="0" err="1"/>
              <a:t>e.g</a:t>
            </a:r>
            <a:r>
              <a:rPr lang="fr-BE" dirty="0"/>
              <a:t>. back-up restore not </a:t>
            </a:r>
            <a:r>
              <a:rPr lang="fr-BE" dirty="0" err="1" smtClean="0"/>
              <a:t>working</a:t>
            </a:r>
            <a:endParaRPr lang="fr-BE" dirty="0"/>
          </a:p>
          <a:p>
            <a:pPr lvl="1"/>
            <a:r>
              <a:rPr lang="fr-BE" dirty="0" err="1"/>
              <a:t>Too</a:t>
            </a:r>
            <a:r>
              <a:rPr lang="fr-BE" dirty="0"/>
              <a:t> </a:t>
            </a:r>
            <a:r>
              <a:rPr lang="fr-BE" dirty="0" err="1"/>
              <a:t>much</a:t>
            </a:r>
            <a:r>
              <a:rPr lang="fr-BE" dirty="0"/>
              <a:t> (machine) </a:t>
            </a:r>
            <a:r>
              <a:rPr lang="fr-BE" dirty="0" err="1"/>
              <a:t>resources</a:t>
            </a:r>
            <a:r>
              <a:rPr lang="fr-BE" dirty="0"/>
              <a:t> </a:t>
            </a:r>
            <a:r>
              <a:rPr lang="fr-BE" dirty="0" err="1"/>
              <a:t>required</a:t>
            </a:r>
            <a:r>
              <a:rPr lang="fr-BE" dirty="0"/>
              <a:t> in </a:t>
            </a:r>
            <a:r>
              <a:rPr lang="fr-BE" dirty="0" err="1"/>
              <a:t>function</a:t>
            </a:r>
            <a:r>
              <a:rPr lang="fr-BE" dirty="0"/>
              <a:t> of the </a:t>
            </a:r>
            <a:r>
              <a:rPr lang="fr-BE" dirty="0" err="1"/>
              <a:t>kind</a:t>
            </a:r>
            <a:r>
              <a:rPr lang="fr-BE" dirty="0"/>
              <a:t> of </a:t>
            </a:r>
            <a:r>
              <a:rPr lang="fr-BE" dirty="0" smtClean="0"/>
              <a:t>application</a:t>
            </a:r>
            <a:endParaRPr lang="fr-BE" dirty="0"/>
          </a:p>
          <a:p>
            <a:pPr lvl="1"/>
            <a:r>
              <a:rPr lang="fr-BE" dirty="0"/>
              <a:t>The solution </a:t>
            </a:r>
            <a:r>
              <a:rPr lang="fr-BE" dirty="0" err="1"/>
              <a:t>is</a:t>
            </a:r>
            <a:r>
              <a:rPr lang="fr-BE" dirty="0"/>
              <a:t> </a:t>
            </a:r>
            <a:r>
              <a:rPr lang="fr-BE" dirty="0" err="1"/>
              <a:t>still</a:t>
            </a:r>
            <a:r>
              <a:rPr lang="fr-BE" dirty="0"/>
              <a:t> </a:t>
            </a:r>
            <a:r>
              <a:rPr lang="fr-BE" dirty="0" err="1"/>
              <a:t>unstable</a:t>
            </a:r>
            <a:r>
              <a:rPr lang="fr-BE" dirty="0"/>
              <a:t> (</a:t>
            </a:r>
            <a:r>
              <a:rPr lang="fr-BE" dirty="0" err="1"/>
              <a:t>e.g</a:t>
            </a:r>
            <a:r>
              <a:rPr lang="fr-BE" dirty="0"/>
              <a:t>. </a:t>
            </a:r>
            <a:r>
              <a:rPr lang="fr-BE" dirty="0" err="1"/>
              <a:t>it</a:t>
            </a:r>
            <a:r>
              <a:rPr lang="fr-BE" dirty="0"/>
              <a:t> </a:t>
            </a:r>
            <a:r>
              <a:rPr lang="fr-BE" dirty="0" err="1"/>
              <a:t>occurs</a:t>
            </a:r>
            <a:r>
              <a:rPr lang="fr-BE" dirty="0"/>
              <a:t> </a:t>
            </a:r>
            <a:r>
              <a:rPr lang="fr-BE" dirty="0" err="1"/>
              <a:t>that</a:t>
            </a:r>
            <a:r>
              <a:rPr lang="fr-BE" dirty="0"/>
              <a:t> messages </a:t>
            </a:r>
            <a:r>
              <a:rPr lang="fr-BE" dirty="0" err="1"/>
              <a:t>cannot</a:t>
            </a:r>
            <a:r>
              <a:rPr lang="fr-BE" dirty="0"/>
              <a:t> </a:t>
            </a:r>
            <a:r>
              <a:rPr lang="fr-BE" dirty="0" err="1"/>
              <a:t>be</a:t>
            </a:r>
            <a:r>
              <a:rPr lang="fr-BE" dirty="0"/>
              <a:t> sent, </a:t>
            </a:r>
            <a:r>
              <a:rPr lang="fr-BE" dirty="0" err="1"/>
              <a:t>ack</a:t>
            </a:r>
            <a:r>
              <a:rPr lang="fr-BE" dirty="0"/>
              <a:t> </a:t>
            </a:r>
            <a:r>
              <a:rPr lang="fr-BE" dirty="0" err="1"/>
              <a:t>is</a:t>
            </a:r>
            <a:r>
              <a:rPr lang="fr-BE" dirty="0"/>
              <a:t> not </a:t>
            </a:r>
            <a:r>
              <a:rPr lang="fr-BE" dirty="0" err="1"/>
              <a:t>received</a:t>
            </a:r>
            <a:r>
              <a:rPr lang="fr-BE" dirty="0"/>
              <a:t>, </a:t>
            </a:r>
            <a:r>
              <a:rPr lang="fr-BE" dirty="0" err="1"/>
              <a:t>defect</a:t>
            </a:r>
            <a:r>
              <a:rPr lang="fr-BE" dirty="0"/>
              <a:t> in case </a:t>
            </a:r>
            <a:r>
              <a:rPr lang="fr-BE" dirty="0" err="1"/>
              <a:t>assignment</a:t>
            </a:r>
            <a:r>
              <a:rPr lang="fr-BE" dirty="0" smtClean="0"/>
              <a:t>)</a:t>
            </a:r>
            <a:endParaRPr lang="fr-BE" dirty="0"/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32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Needed solution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BE" dirty="0"/>
              <a:t>Central </a:t>
            </a:r>
            <a:r>
              <a:rPr lang="fr-BE" dirty="0" err="1"/>
              <a:t>hosting</a:t>
            </a:r>
            <a:r>
              <a:rPr lang="fr-BE" dirty="0"/>
              <a:t> of the solution by the </a:t>
            </a:r>
            <a:r>
              <a:rPr lang="fr-BE" dirty="0" smtClean="0"/>
              <a:t>EC</a:t>
            </a:r>
            <a:endParaRPr lang="fr-BE" dirty="0"/>
          </a:p>
          <a:p>
            <a:r>
              <a:rPr lang="fr-BE" dirty="0"/>
              <a:t>« RINA as a Service » </a:t>
            </a:r>
            <a:r>
              <a:rPr lang="fr-BE" dirty="0" err="1"/>
              <a:t>respecting</a:t>
            </a:r>
            <a:r>
              <a:rPr lang="fr-BE" dirty="0"/>
              <a:t> (</a:t>
            </a:r>
            <a:r>
              <a:rPr lang="fr-BE" dirty="0" err="1"/>
              <a:t>private</a:t>
            </a:r>
            <a:r>
              <a:rPr lang="fr-BE" dirty="0"/>
              <a:t> or </a:t>
            </a:r>
            <a:r>
              <a:rPr lang="fr-BE" dirty="0" err="1"/>
              <a:t>community</a:t>
            </a:r>
            <a:r>
              <a:rPr lang="fr-BE" dirty="0"/>
              <a:t>-) cloud </a:t>
            </a:r>
            <a:r>
              <a:rPr lang="fr-BE" dirty="0" err="1" smtClean="0"/>
              <a:t>principles</a:t>
            </a:r>
            <a:endParaRPr lang="fr-BE" dirty="0"/>
          </a:p>
          <a:p>
            <a:r>
              <a:rPr lang="fr-BE" dirty="0" err="1"/>
              <a:t>Allowing</a:t>
            </a:r>
            <a:r>
              <a:rPr lang="fr-BE" dirty="0"/>
              <a:t> </a:t>
            </a:r>
            <a:r>
              <a:rPr lang="fr-BE" dirty="0" err="1"/>
              <a:t>integration</a:t>
            </a:r>
            <a:r>
              <a:rPr lang="fr-BE" dirty="0"/>
              <a:t> of </a:t>
            </a:r>
            <a:r>
              <a:rPr lang="fr-BE" dirty="0" err="1"/>
              <a:t>eidas</a:t>
            </a:r>
            <a:r>
              <a:rPr lang="fr-BE" dirty="0"/>
              <a:t> and national identification and </a:t>
            </a:r>
            <a:r>
              <a:rPr lang="fr-BE" dirty="0" err="1" smtClean="0"/>
              <a:t>authentication</a:t>
            </a:r>
            <a:endParaRPr lang="fr-BE" dirty="0"/>
          </a:p>
          <a:p>
            <a:r>
              <a:rPr lang="fr-BE" dirty="0"/>
              <a:t>RINA must </a:t>
            </a:r>
            <a:r>
              <a:rPr lang="fr-BE" dirty="0" err="1"/>
              <a:t>allow</a:t>
            </a:r>
            <a:r>
              <a:rPr lang="fr-BE" dirty="0"/>
              <a:t> configuration of </a:t>
            </a:r>
            <a:r>
              <a:rPr lang="fr-BE" dirty="0" err="1"/>
              <a:t>its</a:t>
            </a:r>
            <a:r>
              <a:rPr lang="fr-BE" dirty="0"/>
              <a:t> SAML calls for </a:t>
            </a:r>
            <a:r>
              <a:rPr lang="fr-BE" dirty="0" err="1"/>
              <a:t>easy</a:t>
            </a:r>
            <a:r>
              <a:rPr lang="fr-BE" dirty="0"/>
              <a:t> </a:t>
            </a:r>
            <a:r>
              <a:rPr lang="fr-BE" dirty="0" err="1"/>
              <a:t>integration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national </a:t>
            </a:r>
            <a:r>
              <a:rPr lang="fr-BE" dirty="0" err="1" smtClean="0"/>
              <a:t>systems</a:t>
            </a:r>
            <a:endParaRPr lang="fr-BE" dirty="0"/>
          </a:p>
          <a:p>
            <a:r>
              <a:rPr lang="fr-BE" dirty="0"/>
              <a:t>Rina must </a:t>
            </a:r>
            <a:r>
              <a:rPr lang="fr-BE" dirty="0" err="1"/>
              <a:t>handle</a:t>
            </a:r>
            <a:r>
              <a:rPr lang="fr-BE" dirty="0"/>
              <a:t> SAML </a:t>
            </a:r>
            <a:r>
              <a:rPr lang="fr-BE" dirty="0" err="1"/>
              <a:t>responses</a:t>
            </a:r>
            <a:r>
              <a:rPr lang="fr-BE" dirty="0"/>
              <a:t> </a:t>
            </a:r>
            <a:r>
              <a:rPr lang="fr-BE" dirty="0" err="1"/>
              <a:t>completely</a:t>
            </a:r>
            <a:r>
              <a:rPr lang="fr-BE" dirty="0"/>
              <a:t> </a:t>
            </a:r>
          </a:p>
          <a:p>
            <a:pPr lvl="1"/>
            <a:r>
              <a:rPr lang="fr-BE" dirty="0"/>
              <a:t>to </a:t>
            </a:r>
            <a:r>
              <a:rPr lang="fr-BE" dirty="0" err="1"/>
              <a:t>achieve</a:t>
            </a:r>
            <a:r>
              <a:rPr lang="fr-BE" dirty="0"/>
              <a:t> </a:t>
            </a:r>
            <a:r>
              <a:rPr lang="fr-BE" dirty="0" err="1"/>
              <a:t>automatic</a:t>
            </a:r>
            <a:r>
              <a:rPr lang="fr-BE" dirty="0"/>
              <a:t> </a:t>
            </a:r>
            <a:r>
              <a:rPr lang="fr-BE" dirty="0" err="1"/>
              <a:t>creation</a:t>
            </a:r>
            <a:r>
              <a:rPr lang="fr-BE" dirty="0"/>
              <a:t> of </a:t>
            </a:r>
            <a:r>
              <a:rPr lang="fr-BE" dirty="0" err="1"/>
              <a:t>users</a:t>
            </a:r>
            <a:r>
              <a:rPr lang="fr-BE" dirty="0"/>
              <a:t> and user </a:t>
            </a:r>
            <a:r>
              <a:rPr lang="fr-BE" dirty="0" smtClean="0"/>
              <a:t>sessions</a:t>
            </a:r>
            <a:endParaRPr lang="fr-BE" dirty="0"/>
          </a:p>
          <a:p>
            <a:pPr lvl="1"/>
            <a:r>
              <a:rPr lang="fr-BE" dirty="0"/>
              <a:t>in </a:t>
            </a:r>
            <a:r>
              <a:rPr lang="fr-BE" dirty="0" err="1"/>
              <a:t>order</a:t>
            </a:r>
            <a:r>
              <a:rPr lang="fr-BE" dirty="0"/>
              <a:t> to know the </a:t>
            </a:r>
            <a:r>
              <a:rPr lang="fr-BE" dirty="0" err="1"/>
              <a:t>roles</a:t>
            </a:r>
            <a:r>
              <a:rPr lang="fr-BE" dirty="0"/>
              <a:t> and </a:t>
            </a:r>
            <a:r>
              <a:rPr lang="fr-BE" dirty="0" err="1"/>
              <a:t>authorisations</a:t>
            </a:r>
            <a:r>
              <a:rPr lang="fr-BE" dirty="0"/>
              <a:t> </a:t>
            </a:r>
            <a:r>
              <a:rPr lang="fr-BE" dirty="0" err="1"/>
              <a:t>managed</a:t>
            </a:r>
            <a:r>
              <a:rPr lang="fr-BE" dirty="0"/>
              <a:t> by the national </a:t>
            </a:r>
            <a:r>
              <a:rPr lang="fr-BE" dirty="0" err="1" smtClean="0"/>
              <a:t>systems</a:t>
            </a:r>
            <a:endParaRPr lang="fr-BE" dirty="0"/>
          </a:p>
          <a:p>
            <a:pPr lvl="1"/>
            <a:r>
              <a:rPr lang="fr-BE" dirty="0"/>
              <a:t>In </a:t>
            </a:r>
            <a:r>
              <a:rPr lang="fr-BE" dirty="0" err="1"/>
              <a:t>order</a:t>
            </a:r>
            <a:r>
              <a:rPr lang="fr-BE" dirty="0"/>
              <a:t> to </a:t>
            </a:r>
            <a:r>
              <a:rPr lang="fr-BE" dirty="0" err="1"/>
              <a:t>avoid</a:t>
            </a:r>
            <a:r>
              <a:rPr lang="fr-BE" dirty="0"/>
              <a:t> value </a:t>
            </a:r>
            <a:r>
              <a:rPr lang="fr-BE" dirty="0" err="1"/>
              <a:t>less</a:t>
            </a:r>
            <a:r>
              <a:rPr lang="fr-BE" dirty="0"/>
              <a:t> </a:t>
            </a:r>
            <a:r>
              <a:rPr lang="fr-BE" dirty="0" err="1"/>
              <a:t>technical</a:t>
            </a:r>
            <a:r>
              <a:rPr lang="fr-BE" dirty="0"/>
              <a:t> </a:t>
            </a:r>
            <a:r>
              <a:rPr lang="fr-BE" dirty="0" err="1" smtClean="0"/>
              <a:t>subsystems</a:t>
            </a:r>
            <a:endParaRPr lang="fr-BE" dirty="0"/>
          </a:p>
          <a:p>
            <a:r>
              <a:rPr lang="fr-BE" dirty="0" err="1"/>
              <a:t>Privacy</a:t>
            </a:r>
            <a:r>
              <a:rPr lang="fr-BE" dirty="0"/>
              <a:t> must </a:t>
            </a:r>
            <a:r>
              <a:rPr lang="fr-BE" dirty="0" err="1"/>
              <a:t>be</a:t>
            </a:r>
            <a:r>
              <a:rPr lang="fr-BE" dirty="0"/>
              <a:t> </a:t>
            </a:r>
            <a:r>
              <a:rPr lang="fr-BE" dirty="0" err="1"/>
              <a:t>guaranteed</a:t>
            </a:r>
            <a:r>
              <a:rPr lang="fr-BE" dirty="0"/>
              <a:t> by </a:t>
            </a:r>
            <a:r>
              <a:rPr lang="fr-BE" dirty="0" err="1"/>
              <a:t>adequate</a:t>
            </a:r>
            <a:r>
              <a:rPr lang="fr-BE" dirty="0"/>
              <a:t> </a:t>
            </a:r>
            <a:r>
              <a:rPr lang="fr-BE" dirty="0" err="1"/>
              <a:t>measures</a:t>
            </a:r>
            <a:r>
              <a:rPr lang="fr-BE" dirty="0"/>
              <a:t> (</a:t>
            </a:r>
            <a:r>
              <a:rPr lang="fr-BE" dirty="0" err="1"/>
              <a:t>e.g</a:t>
            </a:r>
            <a:r>
              <a:rPr lang="fr-BE" dirty="0"/>
              <a:t>. </a:t>
            </a:r>
            <a:r>
              <a:rPr lang="fr-BE" dirty="0" err="1"/>
              <a:t>multitenancy</a:t>
            </a:r>
            <a:r>
              <a:rPr lang="fr-BE" dirty="0" smtClean="0"/>
              <a:t>)</a:t>
            </a:r>
            <a:endParaRPr lang="en-GB" dirty="0"/>
          </a:p>
          <a:p>
            <a:endParaRPr lang="fr-BE" dirty="0" smtClean="0"/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3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D9AB9-7D4F-4F92-ABA2-FE986F8B4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C1CE0-B0C7-40DC-9C5C-524D4C801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1688"/>
            <a:r>
              <a:rPr lang="nl-BE" dirty="0" err="1"/>
              <a:t>Introduction</a:t>
            </a:r>
            <a:r>
              <a:rPr lang="nl-BE" dirty="0"/>
              <a:t> (EC)</a:t>
            </a:r>
          </a:p>
          <a:p>
            <a:pPr marL="801688"/>
            <a:r>
              <a:rPr lang="nl-BE" dirty="0"/>
              <a:t>Status of different </a:t>
            </a:r>
            <a:r>
              <a:rPr lang="nl-BE" dirty="0" err="1"/>
              <a:t>workstreams</a:t>
            </a:r>
            <a:r>
              <a:rPr lang="nl-BE" dirty="0"/>
              <a:t> in Belgium</a:t>
            </a:r>
          </a:p>
          <a:p>
            <a:pPr marL="801688"/>
            <a:r>
              <a:rPr lang="nl-BE" dirty="0"/>
              <a:t>Issues </a:t>
            </a:r>
            <a:r>
              <a:rPr lang="nl-BE" dirty="0" err="1"/>
              <a:t>raised</a:t>
            </a:r>
            <a:r>
              <a:rPr lang="nl-BE" dirty="0"/>
              <a:t> </a:t>
            </a:r>
            <a:r>
              <a:rPr lang="nl-BE" dirty="0" err="1"/>
              <a:t>by</a:t>
            </a:r>
            <a:r>
              <a:rPr lang="nl-BE" dirty="0"/>
              <a:t> BE </a:t>
            </a:r>
            <a:r>
              <a:rPr lang="nl-BE" dirty="0" err="1"/>
              <a:t>delegation</a:t>
            </a:r>
            <a:r>
              <a:rPr lang="nl-BE" dirty="0"/>
              <a:t> and </a:t>
            </a:r>
            <a:r>
              <a:rPr lang="nl-BE" dirty="0" err="1"/>
              <a:t>ways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move forward:</a:t>
            </a:r>
          </a:p>
          <a:p>
            <a:pPr marL="1258888" lvl="1"/>
            <a:r>
              <a:rPr lang="nl-BE" dirty="0" err="1"/>
              <a:t>Blocking</a:t>
            </a:r>
            <a:r>
              <a:rPr lang="nl-BE" dirty="0"/>
              <a:t> </a:t>
            </a:r>
            <a:r>
              <a:rPr lang="nl-BE" dirty="0" smtClean="0"/>
              <a:t>issues</a:t>
            </a:r>
            <a:endParaRPr lang="nl-BE" dirty="0"/>
          </a:p>
          <a:p>
            <a:pPr marL="1258888" lvl="1"/>
            <a:r>
              <a:rPr lang="nl-BE" dirty="0" err="1"/>
              <a:t>Calendar</a:t>
            </a:r>
            <a:r>
              <a:rPr lang="nl-BE" dirty="0"/>
              <a:t> of </a:t>
            </a:r>
            <a:r>
              <a:rPr lang="nl-BE" dirty="0" err="1"/>
              <a:t>production</a:t>
            </a:r>
            <a:endParaRPr lang="nl-BE" dirty="0"/>
          </a:p>
          <a:p>
            <a:pPr marL="1258888" lvl="1"/>
            <a:r>
              <a:rPr lang="nl-BE" dirty="0"/>
              <a:t>Hosting/</a:t>
            </a:r>
            <a:r>
              <a:rPr lang="nl-BE" dirty="0" err="1"/>
              <a:t>financing</a:t>
            </a:r>
            <a:r>
              <a:rPr lang="nl-BE" dirty="0"/>
              <a:t> RINA</a:t>
            </a:r>
          </a:p>
          <a:p>
            <a:pPr marL="801688"/>
            <a:r>
              <a:rPr lang="nl-BE" dirty="0"/>
              <a:t>Next Steps</a:t>
            </a:r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19BF9041-B0A2-4103-8515-3B28D9F333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2924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418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Pending implementation of the needed solution: what is required for RINA in service mode 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err="1"/>
              <a:t>Enhanced</a:t>
            </a:r>
            <a:r>
              <a:rPr lang="fr-BE" dirty="0"/>
              <a:t> support </a:t>
            </a:r>
            <a:r>
              <a:rPr lang="fr-BE" dirty="0" err="1"/>
              <a:t>offered</a:t>
            </a:r>
            <a:r>
              <a:rPr lang="fr-BE" dirty="0"/>
              <a:t> to national teams:</a:t>
            </a:r>
          </a:p>
          <a:p>
            <a:pPr lvl="1"/>
            <a:r>
              <a:rPr lang="fr-BE" dirty="0"/>
              <a:t>By EC</a:t>
            </a:r>
          </a:p>
          <a:p>
            <a:pPr lvl="1"/>
            <a:r>
              <a:rPr lang="fr-BE" dirty="0"/>
              <a:t>By experts in the RINA </a:t>
            </a:r>
            <a:r>
              <a:rPr lang="fr-BE" dirty="0" smtClean="0"/>
              <a:t>application</a:t>
            </a:r>
            <a:endParaRPr lang="fr-BE" dirty="0"/>
          </a:p>
          <a:p>
            <a:pPr lvl="1"/>
            <a:r>
              <a:rPr lang="fr-BE" dirty="0" err="1"/>
              <a:t>Adequately</a:t>
            </a:r>
            <a:r>
              <a:rPr lang="fr-BE" dirty="0"/>
              <a:t> </a:t>
            </a:r>
            <a:r>
              <a:rPr lang="fr-BE" dirty="0" err="1" smtClean="0"/>
              <a:t>staffed</a:t>
            </a:r>
            <a:endParaRPr lang="fr-BE" dirty="0"/>
          </a:p>
          <a:p>
            <a:r>
              <a:rPr lang="fr-BE" dirty="0" err="1"/>
              <a:t>Enhanced</a:t>
            </a:r>
            <a:r>
              <a:rPr lang="fr-BE" dirty="0"/>
              <a:t> </a:t>
            </a:r>
            <a:r>
              <a:rPr lang="fr-BE" dirty="0" err="1"/>
              <a:t>usability</a:t>
            </a:r>
            <a:r>
              <a:rPr lang="fr-BE" dirty="0"/>
              <a:t> in </a:t>
            </a:r>
            <a:r>
              <a:rPr lang="fr-BE" dirty="0" err="1"/>
              <a:t>order</a:t>
            </a:r>
            <a:r>
              <a:rPr lang="fr-BE" dirty="0"/>
              <a:t> to </a:t>
            </a:r>
            <a:r>
              <a:rPr lang="fr-BE" dirty="0" err="1"/>
              <a:t>reduce</a:t>
            </a:r>
            <a:r>
              <a:rPr lang="fr-BE" dirty="0"/>
              <a:t> support </a:t>
            </a:r>
            <a:r>
              <a:rPr lang="fr-BE" dirty="0" err="1"/>
              <a:t>costs</a:t>
            </a:r>
            <a:r>
              <a:rPr lang="fr-BE" dirty="0"/>
              <a:t> for the national </a:t>
            </a:r>
            <a:r>
              <a:rPr lang="fr-BE" dirty="0" smtClean="0"/>
              <a:t>teams</a:t>
            </a:r>
            <a:endParaRPr lang="fr-BE" dirty="0"/>
          </a:p>
          <a:p>
            <a:r>
              <a:rPr lang="fr-BE" dirty="0" err="1"/>
              <a:t>Enhanced</a:t>
            </a:r>
            <a:r>
              <a:rPr lang="fr-BE" dirty="0"/>
              <a:t> </a:t>
            </a:r>
            <a:r>
              <a:rPr lang="fr-BE" dirty="0" smtClean="0"/>
              <a:t>documentation</a:t>
            </a:r>
            <a:endParaRPr lang="fr-BE" dirty="0"/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96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9262B-4C98-4A60-A78D-A0F4D4FF0812}"/>
              </a:ext>
            </a:extLst>
          </p:cNvPr>
          <p:cNvSpPr txBox="1"/>
          <p:nvPr/>
        </p:nvSpPr>
        <p:spPr>
          <a:xfrm>
            <a:off x="1524000" y="1122362"/>
            <a:ext cx="9144000" cy="284003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800" dirty="0">
                <a:latin typeface="+mj-lt"/>
                <a:ea typeface="+mj-ea"/>
                <a:cs typeface="Calibri Light"/>
              </a:rPr>
              <a:t>Next steps</a:t>
            </a:r>
            <a:endParaRPr lang="en-US" dirty="0">
              <a:ea typeface="+mj-ea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36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9262B-4C98-4A60-A78D-A0F4D4FF0812}"/>
              </a:ext>
            </a:extLst>
          </p:cNvPr>
          <p:cNvSpPr txBox="1"/>
          <p:nvPr/>
        </p:nvSpPr>
        <p:spPr>
          <a:xfrm>
            <a:off x="1524000" y="1122362"/>
            <a:ext cx="9144000" cy="284003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Introduction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744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D9262B-4C98-4A60-A78D-A0F4D4FF0812}"/>
              </a:ext>
            </a:extLst>
          </p:cNvPr>
          <p:cNvSpPr txBox="1"/>
          <p:nvPr/>
        </p:nvSpPr>
        <p:spPr>
          <a:xfrm>
            <a:off x="1524000" y="1122362"/>
            <a:ext cx="9144000" cy="284003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800" dirty="0">
                <a:latin typeface="+mj-lt"/>
                <a:ea typeface="+mj-ea"/>
                <a:cs typeface="+mj-cs"/>
              </a:rPr>
              <a:t>Status of Workstreams in Belgium</a:t>
            </a:r>
            <a:endParaRPr lang="en-US" sz="5800" kern="1200" dirty="0">
              <a:latin typeface="+mj-lt"/>
              <a:ea typeface="+mj-ea"/>
              <a:cs typeface="Calibri Ligh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696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BE" dirty="0">
                <a:solidFill>
                  <a:schemeClr val="accent1">
                    <a:lumMod val="75000"/>
                  </a:schemeClr>
                </a:solidFill>
              </a:rPr>
              <a:t>Status of different </a:t>
            </a:r>
            <a:r>
              <a:rPr lang="nl-BE" dirty="0" err="1">
                <a:solidFill>
                  <a:schemeClr val="accent1">
                    <a:lumMod val="75000"/>
                  </a:schemeClr>
                </a:solidFill>
              </a:rPr>
              <a:t>workstreams</a:t>
            </a:r>
            <a:r>
              <a:rPr lang="nl-BE" dirty="0">
                <a:solidFill>
                  <a:schemeClr val="accent1">
                    <a:lumMod val="75000"/>
                  </a:schemeClr>
                </a:solidFill>
              </a:rPr>
              <a:t> in Belgium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Transition Planning &amp; Organization/Coordination</a:t>
            </a:r>
          </a:p>
          <a:p>
            <a:pPr lvl="2">
              <a:spcBef>
                <a:spcPts val="1200"/>
              </a:spcBef>
            </a:pPr>
            <a:r>
              <a:rPr lang="en-US" sz="2400" dirty="0"/>
              <a:t>Governance and nationally agreed plan in place</a:t>
            </a:r>
          </a:p>
          <a:p>
            <a:pPr lvl="2">
              <a:spcBef>
                <a:spcPts val="1200"/>
              </a:spcBef>
            </a:pPr>
            <a:r>
              <a:rPr lang="en-US" sz="2400" dirty="0"/>
              <a:t>National legislation alignment almost finalized</a:t>
            </a:r>
          </a:p>
          <a:p>
            <a:pPr lvl="3"/>
            <a:r>
              <a:rPr lang="en-US" sz="2000" dirty="0"/>
              <a:t>Linked to 6</a:t>
            </a:r>
            <a:r>
              <a:rPr lang="en-US" sz="2000" baseline="30000" dirty="0"/>
              <a:t>th</a:t>
            </a:r>
            <a:r>
              <a:rPr lang="en-US" sz="2000" dirty="0"/>
              <a:t> State Reform</a:t>
            </a:r>
          </a:p>
          <a:p>
            <a:pPr lvl="2">
              <a:spcBef>
                <a:spcPts val="1200"/>
              </a:spcBef>
            </a:pPr>
            <a:r>
              <a:rPr lang="en-US" sz="2400" dirty="0"/>
              <a:t>Business Analysis to be finalized by end April:</a:t>
            </a:r>
          </a:p>
          <a:p>
            <a:pPr lvl="3"/>
            <a:r>
              <a:rPr lang="en-US" sz="2000" dirty="0" smtClean="0"/>
              <a:t>Legislation Applicable; Unemployment Benefits; Family Benefits </a:t>
            </a:r>
            <a:r>
              <a:rPr lang="en-US" sz="2000" dirty="0"/>
              <a:t>finalized</a:t>
            </a:r>
          </a:p>
          <a:p>
            <a:pPr lvl="3"/>
            <a:r>
              <a:rPr lang="en-US" sz="2000" dirty="0" smtClean="0"/>
              <a:t>Sickness; Pensions; Horizontal </a:t>
            </a:r>
            <a:r>
              <a:rPr lang="en-US" sz="2000" dirty="0"/>
              <a:t>almost completed</a:t>
            </a:r>
          </a:p>
          <a:p>
            <a:pPr lvl="3"/>
            <a:r>
              <a:rPr lang="en-US" sz="2000" dirty="0"/>
              <a:t>Recovery &amp; Miscellaneous still pending</a:t>
            </a:r>
          </a:p>
          <a:p>
            <a:pPr lvl="2">
              <a:spcBef>
                <a:spcPts val="1200"/>
              </a:spcBef>
            </a:pPr>
            <a:r>
              <a:rPr lang="en-US" sz="2400" dirty="0"/>
              <a:t>Nationally agreed training plan in place</a:t>
            </a:r>
          </a:p>
          <a:p>
            <a:pPr lvl="1"/>
            <a:endParaRPr lang="en-US" dirty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635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CABBE-D13E-425E-8DF1-6DC6F909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National training plan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8FFE8E-AAB6-4320-BF62-6F7FA9E43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942" y="1417547"/>
            <a:ext cx="9452208" cy="5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05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Service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L1 and L2 Service Desk in place yet</a:t>
            </a:r>
          </a:p>
          <a:p>
            <a:endParaRPr lang="en-US" dirty="0"/>
          </a:p>
          <a:p>
            <a:r>
              <a:rPr lang="en-US" dirty="0"/>
              <a:t>plan and cost evaluation is ongoing</a:t>
            </a:r>
          </a:p>
          <a:p>
            <a:pPr lvl="1"/>
            <a:r>
              <a:rPr lang="en-US" dirty="0"/>
              <a:t>Hot topic in Belgium</a:t>
            </a:r>
          </a:p>
          <a:p>
            <a:pPr lvl="1"/>
            <a:r>
              <a:rPr lang="en-US" dirty="0"/>
              <a:t>Issue with financing</a:t>
            </a:r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239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Institution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Repository (IR)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95% uploaded in IR in acceptance</a:t>
            </a:r>
          </a:p>
          <a:p>
            <a:pPr lvl="1"/>
            <a:r>
              <a:rPr lang="en-US" dirty="0"/>
              <a:t>100% for institutions working in EESSI</a:t>
            </a:r>
          </a:p>
          <a:p>
            <a:pPr lvl="1"/>
            <a:r>
              <a:rPr lang="en-US" dirty="0"/>
              <a:t>Regional institutions pending (non-EESSI ready)</a:t>
            </a:r>
          </a:p>
          <a:p>
            <a:pPr>
              <a:spcBef>
                <a:spcPts val="1200"/>
              </a:spcBef>
            </a:pPr>
            <a:r>
              <a:rPr lang="en-US" dirty="0"/>
              <a:t>Validation process of current data ongoing</a:t>
            </a:r>
          </a:p>
          <a:p>
            <a:pPr>
              <a:spcBef>
                <a:spcPts val="1200"/>
              </a:spcBef>
            </a:pPr>
            <a:r>
              <a:rPr lang="en-US" dirty="0"/>
              <a:t>No access yet to IR in production</a:t>
            </a:r>
          </a:p>
          <a:p>
            <a:pPr lvl="1"/>
            <a:r>
              <a:rPr lang="en-US" dirty="0"/>
              <a:t>Technical procedures/checks still ongoing</a:t>
            </a:r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1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14B74-EE55-4996-BBD6-9257B422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Access Point/National Gateway/National Application/RINA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72C7-30C5-4FEA-96E3-A863203FA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sz="2400" dirty="0" err="1" smtClean="0"/>
              <a:t>Acces</a:t>
            </a:r>
            <a:r>
              <a:rPr lang="fr-BE" sz="2400" dirty="0" smtClean="0"/>
              <a:t> Point (AP) - </a:t>
            </a:r>
            <a:r>
              <a:rPr lang="fr-BE" sz="2000" dirty="0" smtClean="0"/>
              <a:t>Package </a:t>
            </a:r>
            <a:r>
              <a:rPr lang="fr-BE" sz="2000" dirty="0"/>
              <a:t>(</a:t>
            </a:r>
            <a:r>
              <a:rPr lang="fr-BE" sz="2000" dirty="0" err="1"/>
              <a:t>delivered</a:t>
            </a:r>
            <a:r>
              <a:rPr lang="fr-BE" sz="2000" dirty="0"/>
              <a:t> by EU):</a:t>
            </a:r>
          </a:p>
          <a:p>
            <a:pPr lvl="1"/>
            <a:r>
              <a:rPr lang="fr-BE" sz="2200" dirty="0" err="1"/>
              <a:t>Archiving</a:t>
            </a:r>
            <a:r>
              <a:rPr lang="fr-BE" sz="2200" dirty="0"/>
              <a:t> system &amp; </a:t>
            </a:r>
            <a:r>
              <a:rPr lang="fr-BE" sz="2200" dirty="0" err="1"/>
              <a:t>Statistics</a:t>
            </a:r>
            <a:endParaRPr lang="fr-BE" sz="2200" dirty="0"/>
          </a:p>
          <a:p>
            <a:pPr lvl="1"/>
            <a:r>
              <a:rPr lang="fr-BE" sz="2200" dirty="0"/>
              <a:t>Intelligent </a:t>
            </a:r>
            <a:r>
              <a:rPr lang="fr-BE" sz="2200" dirty="0" err="1" smtClean="0"/>
              <a:t>routing</a:t>
            </a:r>
            <a:endParaRPr lang="fr-BE" sz="2200" dirty="0" smtClean="0"/>
          </a:p>
          <a:p>
            <a:r>
              <a:rPr lang="fr-BE" sz="2400" dirty="0" smtClean="0"/>
              <a:t>National Gateway (NG) - </a:t>
            </a:r>
            <a:r>
              <a:rPr lang="fr-BE" sz="2000" dirty="0" err="1" smtClean="0"/>
              <a:t>Based</a:t>
            </a:r>
            <a:r>
              <a:rPr lang="fr-BE" sz="2000" dirty="0" smtClean="0"/>
              <a:t> </a:t>
            </a:r>
            <a:r>
              <a:rPr lang="fr-BE" sz="2000" dirty="0"/>
              <a:t>on </a:t>
            </a:r>
            <a:r>
              <a:rPr lang="fr-BE" sz="2000" dirty="0" smtClean="0"/>
              <a:t>Business Messaging Interface (BMI) web </a:t>
            </a:r>
            <a:r>
              <a:rPr lang="fr-BE" sz="2000" dirty="0"/>
              <a:t>services (</a:t>
            </a:r>
            <a:r>
              <a:rPr lang="fr-BE" sz="2000" dirty="0" err="1"/>
              <a:t>delivered</a:t>
            </a:r>
            <a:r>
              <a:rPr lang="fr-BE" sz="2000" dirty="0"/>
              <a:t> </a:t>
            </a:r>
            <a:r>
              <a:rPr lang="fr-BE" sz="2000" dirty="0" smtClean="0"/>
              <a:t>by EU</a:t>
            </a:r>
            <a:r>
              <a:rPr lang="fr-BE" sz="2000" dirty="0"/>
              <a:t>):</a:t>
            </a:r>
          </a:p>
          <a:p>
            <a:pPr lvl="1"/>
            <a:r>
              <a:rPr lang="fr-BE" sz="2200" dirty="0"/>
              <a:t>Transport layer </a:t>
            </a:r>
            <a:r>
              <a:rPr lang="fr-BE" sz="2200" dirty="0" err="1"/>
              <a:t>between</a:t>
            </a:r>
            <a:r>
              <a:rPr lang="fr-BE" sz="2200" dirty="0"/>
              <a:t> the </a:t>
            </a:r>
            <a:r>
              <a:rPr lang="fr-BE" sz="2200" dirty="0" err="1"/>
              <a:t>EESSI’s</a:t>
            </a:r>
            <a:r>
              <a:rPr lang="fr-BE" sz="2200" dirty="0"/>
              <a:t> network and the </a:t>
            </a:r>
            <a:r>
              <a:rPr lang="fr-BE" sz="2200" dirty="0" err="1" smtClean="0"/>
              <a:t>Competent</a:t>
            </a:r>
            <a:r>
              <a:rPr lang="fr-BE" sz="2200" dirty="0" smtClean="0"/>
              <a:t> Institutions (CI)</a:t>
            </a:r>
            <a:endParaRPr lang="fr-BE" sz="2200" dirty="0"/>
          </a:p>
          <a:p>
            <a:pPr lvl="1"/>
            <a:r>
              <a:rPr lang="fr-BE" sz="2200" dirty="0"/>
              <a:t>Respect </a:t>
            </a:r>
            <a:r>
              <a:rPr lang="fr-BE" sz="2200" dirty="0" err="1"/>
              <a:t>existing</a:t>
            </a:r>
            <a:r>
              <a:rPr lang="fr-BE" sz="2200" dirty="0"/>
              <a:t> communication standards </a:t>
            </a:r>
            <a:r>
              <a:rPr lang="fr-BE" sz="2200" dirty="0" err="1"/>
              <a:t>between</a:t>
            </a:r>
            <a:r>
              <a:rPr lang="fr-BE" sz="2200" dirty="0"/>
              <a:t> CI / CBSS</a:t>
            </a:r>
          </a:p>
          <a:p>
            <a:r>
              <a:rPr lang="fr-BE" sz="2400" dirty="0" smtClean="0"/>
              <a:t>National Application (NA) - </a:t>
            </a:r>
            <a:r>
              <a:rPr lang="fr-BE" sz="2000" dirty="0" smtClean="0"/>
              <a:t>Custom </a:t>
            </a:r>
            <a:r>
              <a:rPr lang="fr-BE" sz="2000" dirty="0" err="1"/>
              <a:t>development</a:t>
            </a:r>
            <a:r>
              <a:rPr lang="fr-BE" sz="2000" dirty="0"/>
              <a:t> </a:t>
            </a:r>
            <a:r>
              <a:rPr lang="fr-BE" sz="2000" dirty="0" smtClean="0"/>
              <a:t>:</a:t>
            </a:r>
            <a:endParaRPr lang="fr-BE" sz="2000" dirty="0"/>
          </a:p>
          <a:p>
            <a:pPr lvl="1"/>
            <a:r>
              <a:rPr lang="fr-BE" sz="2200" dirty="0" err="1"/>
              <a:t>implementation</a:t>
            </a:r>
            <a:r>
              <a:rPr lang="fr-BE" sz="2200" dirty="0"/>
              <a:t> of </a:t>
            </a:r>
            <a:r>
              <a:rPr lang="fr-BE" sz="2200" dirty="0" err="1"/>
              <a:t>CI’s</a:t>
            </a:r>
            <a:r>
              <a:rPr lang="fr-BE" sz="2200" dirty="0"/>
              <a:t> </a:t>
            </a:r>
            <a:r>
              <a:rPr lang="fr-BE" sz="2200" dirty="0" smtClean="0"/>
              <a:t>business</a:t>
            </a:r>
          </a:p>
          <a:p>
            <a:r>
              <a:rPr lang="fr-BE" sz="2400" dirty="0" smtClean="0"/>
              <a:t>RINA - </a:t>
            </a:r>
            <a:r>
              <a:rPr lang="fr-BE" sz="2000" dirty="0" smtClean="0"/>
              <a:t>Case </a:t>
            </a:r>
            <a:r>
              <a:rPr lang="fr-BE" sz="2000" dirty="0"/>
              <a:t>management software (</a:t>
            </a:r>
            <a:r>
              <a:rPr lang="fr-BE" sz="2000" dirty="0" err="1"/>
              <a:t>delivered</a:t>
            </a:r>
            <a:r>
              <a:rPr lang="fr-BE" sz="2000" dirty="0"/>
              <a:t> by EU):</a:t>
            </a:r>
          </a:p>
          <a:p>
            <a:pPr lvl="1"/>
            <a:r>
              <a:rPr lang="fr-BE" sz="2200" dirty="0" err="1"/>
              <a:t>Implementation</a:t>
            </a:r>
            <a:r>
              <a:rPr lang="fr-BE" sz="2200" dirty="0"/>
              <a:t> in multi-tenant &amp; multi-server</a:t>
            </a:r>
          </a:p>
          <a:p>
            <a:pPr lvl="1"/>
            <a:r>
              <a:rPr lang="fr-BE" sz="2200" dirty="0" err="1"/>
              <a:t>Integration</a:t>
            </a:r>
            <a:r>
              <a:rPr lang="fr-BE" sz="2200" dirty="0"/>
              <a:t> </a:t>
            </a:r>
            <a:r>
              <a:rPr lang="fr-BE" sz="2200" dirty="0" err="1"/>
              <a:t>with</a:t>
            </a:r>
            <a:r>
              <a:rPr lang="fr-BE" sz="2200" dirty="0"/>
              <a:t> RMA for a </a:t>
            </a:r>
            <a:r>
              <a:rPr lang="fr-BE" sz="2200" dirty="0" err="1"/>
              <a:t>strong</a:t>
            </a:r>
            <a:r>
              <a:rPr lang="fr-BE" sz="2200" dirty="0"/>
              <a:t> </a:t>
            </a:r>
            <a:r>
              <a:rPr lang="fr-BE" sz="2200" dirty="0" err="1"/>
              <a:t>authentication</a:t>
            </a:r>
            <a:endParaRPr lang="en-US" sz="2200" dirty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Afbeelding 8">
            <a:extLst>
              <a:ext uri="{FF2B5EF4-FFF2-40B4-BE49-F238E27FC236}">
                <a16:creationId xmlns:a16="http://schemas.microsoft.com/office/drawing/2014/main" id="{5C13ACF1-BECE-4BB2-9FB0-06E5634C8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268" y="6308727"/>
            <a:ext cx="941062" cy="3725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6855" y="997736"/>
            <a:ext cx="2450616" cy="17036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30477" y="253639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cs typeface="Arial" pitchFamily="34" charset="0"/>
              </a:rPr>
              <a:t>AP : Access Point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cs typeface="Arial" pitchFamily="34" charset="0"/>
              </a:rPr>
              <a:t>CI: Competent Institutions</a:t>
            </a:r>
          </a:p>
        </p:txBody>
      </p:sp>
    </p:spTree>
    <p:extLst>
      <p:ext uri="{BB962C8B-B14F-4D97-AF65-F5344CB8AC3E}">
        <p14:creationId xmlns:p14="http://schemas.microsoft.com/office/powerpoint/2010/main" val="37611400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a93f741-f6f8-47da-b34d-ae7bcf0a70e8">
      <UserInfo>
        <DisplayName>Benoit Magos (Smals)</DisplayName>
        <AccountId>669</AccountId>
        <AccountType/>
      </UserInfo>
      <UserInfo>
        <DisplayName>Benoît Magos (KSZ-BCSS)</DisplayName>
        <AccountId>681</AccountId>
        <AccountType/>
      </UserInfo>
      <UserInfo>
        <DisplayName>Benoit Magos</DisplayName>
        <AccountId>571</AccountId>
        <AccountType/>
      </UserInfo>
      <UserInfo>
        <DisplayName>Cedric Bralion</DisplayName>
        <AccountId>666</AccountId>
        <AccountType/>
      </UserInfo>
      <UserInfo>
        <DisplayName>Didier Roquet (Smals)</DisplayName>
        <AccountId>528</AccountId>
        <AccountType/>
      </UserInfo>
      <UserInfo>
        <DisplayName>Pim Petereyns (KSZ-BCSS)</DisplayName>
        <AccountId>808</AccountId>
        <AccountType/>
      </UserInfo>
      <UserInfo>
        <DisplayName>Moeneclaey Stephanie</DisplayName>
        <AccountId>662</AccountId>
        <AccountType/>
      </UserInfo>
      <UserInfo>
        <DisplayName>Stephanie Moeneclaey - belEESSI</DisplayName>
        <AccountId>797</AccountId>
        <AccountType/>
      </UserInfo>
      <UserInfo>
        <DisplayName>Paolillo Manuel</DisplayName>
        <AccountId>513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AA153973A4324C91B4DEEC841DB2A2" ma:contentTypeVersion="7" ma:contentTypeDescription="Create a new document." ma:contentTypeScope="" ma:versionID="cb74f12193bc2a1375d1a2014720ae4b">
  <xsd:schema xmlns:xsd="http://www.w3.org/2001/XMLSchema" xmlns:xs="http://www.w3.org/2001/XMLSchema" xmlns:p="http://schemas.microsoft.com/office/2006/metadata/properties" xmlns:ns2="14ae4041-5494-42bd-89db-57d75129ba72" xmlns:ns3="aa93f741-f6f8-47da-b34d-ae7bcf0a70e8" targetNamespace="http://schemas.microsoft.com/office/2006/metadata/properties" ma:root="true" ma:fieldsID="cceaf8dda74f1b4b10598df17ca9e7ce" ns2:_="" ns3:_="">
    <xsd:import namespace="14ae4041-5494-42bd-89db-57d75129ba72"/>
    <xsd:import namespace="aa93f741-f6f8-47da-b34d-ae7bcf0a70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ae4041-5494-42bd-89db-57d75129ba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3f741-f6f8-47da-b34d-ae7bcf0a70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EDC5DB-12E4-4C8D-AB27-298FCD064C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D4CCAC-0F45-45BA-B3FE-0922F572E387}">
  <ds:schemaRefs>
    <ds:schemaRef ds:uri="14ae4041-5494-42bd-89db-57d75129ba72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a93f741-f6f8-47da-b34d-ae7bcf0a70e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B2D0F1-9EA1-461E-8658-330032F9A8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ae4041-5494-42bd-89db-57d75129ba72"/>
    <ds:schemaRef ds:uri="aa93f741-f6f8-47da-b34d-ae7bcf0a70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715</Words>
  <Application>Microsoft Office PowerPoint</Application>
  <PresentationFormat>Widescreen</PresentationFormat>
  <Paragraphs>134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Kantoorthema</vt:lpstr>
      <vt:lpstr>Office Theme</vt:lpstr>
      <vt:lpstr>PowerPoint Presentation</vt:lpstr>
      <vt:lpstr>Agenda</vt:lpstr>
      <vt:lpstr>PowerPoint Presentation</vt:lpstr>
      <vt:lpstr>PowerPoint Presentation</vt:lpstr>
      <vt:lpstr>Status of different workstreams in Belgium</vt:lpstr>
      <vt:lpstr>National training plan</vt:lpstr>
      <vt:lpstr>Service Desk</vt:lpstr>
      <vt:lpstr>Institution Repository (IR)</vt:lpstr>
      <vt:lpstr>Access Point/National Gateway/National Application/RINA</vt:lpstr>
      <vt:lpstr>PowerPoint Presentation</vt:lpstr>
      <vt:lpstr>Blocking Issues</vt:lpstr>
      <vt:lpstr>Calendar of Production</vt:lpstr>
      <vt:lpstr>Hosting/financing RINA</vt:lpstr>
      <vt:lpstr>Intended usage of NA versus RINA</vt:lpstr>
      <vt:lpstr>Work to be done before July 2019 (summary)</vt:lpstr>
      <vt:lpstr>Planning Overview</vt:lpstr>
      <vt:lpstr>Issues (1)</vt:lpstr>
      <vt:lpstr>Issues (2)</vt:lpstr>
      <vt:lpstr>Needed solution</vt:lpstr>
      <vt:lpstr>Pending implementation of the needed solution: what is required for RINA in service mode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Van Peteghem Frederic;Paolillo Manuel</dc:creator>
  <cp:lastModifiedBy>Sanne Miseur (KSZ-BCSS)</cp:lastModifiedBy>
  <cp:revision>441</cp:revision>
  <cp:lastPrinted>2018-02-28T14:09:17Z</cp:lastPrinted>
  <dcterms:created xsi:type="dcterms:W3CDTF">2016-03-17T14:47:14Z</dcterms:created>
  <dcterms:modified xsi:type="dcterms:W3CDTF">2019-03-21T07:49:53Z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0x01010052AA153973A4324C91B4DEEC841DB2A2</vt:lpwstr>
  </property>
  <property fmtid="{D5CDD505-2E9C-101B-9397-08002B2CF9AE}" pid="3" name="AuthorIds_UIVersion_1536">
    <vt:lpwstr>662</vt:lpwstr>
  </property>
</Properties>
</file>