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6" r:id="rId1"/>
  </p:sldMasterIdLst>
  <p:notesMasterIdLst>
    <p:notesMasterId r:id="rId21"/>
  </p:notesMasterIdLst>
  <p:handoutMasterIdLst>
    <p:handoutMasterId r:id="rId22"/>
  </p:handoutMasterIdLst>
  <p:sldIdLst>
    <p:sldId id="412" r:id="rId2"/>
    <p:sldId id="480" r:id="rId3"/>
    <p:sldId id="481" r:id="rId4"/>
    <p:sldId id="482" r:id="rId5"/>
    <p:sldId id="483" r:id="rId6"/>
    <p:sldId id="501" r:id="rId7"/>
    <p:sldId id="502" r:id="rId8"/>
    <p:sldId id="484" r:id="rId9"/>
    <p:sldId id="503" r:id="rId10"/>
    <p:sldId id="504" r:id="rId11"/>
    <p:sldId id="505" r:id="rId12"/>
    <p:sldId id="506" r:id="rId13"/>
    <p:sldId id="507" r:id="rId14"/>
    <p:sldId id="508" r:id="rId15"/>
    <p:sldId id="509" r:id="rId16"/>
    <p:sldId id="510" r:id="rId17"/>
    <p:sldId id="511" r:id="rId18"/>
    <p:sldId id="512" r:id="rId19"/>
    <p:sldId id="446" r:id="rId20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7670"/>
    <a:srgbClr val="3E6E5A"/>
    <a:srgbClr val="B82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35" autoAdjust="0"/>
    <p:restoredTop sz="86427" autoAdjust="0"/>
  </p:normalViewPr>
  <p:slideViewPr>
    <p:cSldViewPr snapToGrid="0" snapToObjects="1">
      <p:cViewPr varScale="1">
        <p:scale>
          <a:sx n="111" d="100"/>
          <a:sy n="111" d="100"/>
        </p:scale>
        <p:origin x="171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2" d="100"/>
          <a:sy n="82" d="100"/>
        </p:scale>
        <p:origin x="3888" y="96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8C9EB83-5D73-43FC-9170-A649F8E8ED23}" type="datetimeFigureOut">
              <a:rPr lang="en-US"/>
              <a:pPr>
                <a:defRPr/>
              </a:pPr>
              <a:t>2/26/2020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4501A80-24C0-47E3-8742-A118B1F994BB}" type="slidenum">
              <a:rPr lang="en-US"/>
              <a:pPr>
                <a:defRPr/>
              </a:pPr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33193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68194B6-1DF9-4A94-8504-B97DC84F47B9}" type="datetimeFigureOut">
              <a:rPr lang="en-US"/>
              <a:pPr>
                <a:defRPr/>
              </a:pPr>
              <a:t>2/26/2020</a:t>
            </a:fld>
            <a:endParaRPr lang="fr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72CFF50-5402-4ADD-B88C-045BFB565642}" type="slidenum">
              <a:rPr lang="en-US"/>
              <a:pPr>
                <a:defRPr/>
              </a:pPr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972733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DF003-9532-45B2-A88B-F94D0FEB7981}" type="slidenum">
              <a:rPr lang="en-US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56973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6D307B-0156-4A5F-B2EC-9D722360EEB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9051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6D307B-0156-4A5F-B2EC-9D722360EEB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8771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1674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09F67EB-25E8-4433-94A8-CC9DEB89FA24}" type="slidenum">
              <a:rPr lang="en-US" alt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nl-BE" alt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1470025"/>
          </a:xfrm>
        </p:spPr>
        <p:txBody>
          <a:bodyPr/>
          <a:lstStyle>
            <a:lvl1pPr>
              <a:defRPr sz="4000" b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9695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11975" y="6453188"/>
            <a:ext cx="2133600" cy="293687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6885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4000" b="0">
                <a:solidFill>
                  <a:srgbClr val="0087BE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EDDD6-2727-439E-A96F-E9FD4CA7737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8216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811F3-C16F-4DB2-A42F-0DEC8D6A8B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438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4000" b="0">
                <a:solidFill>
                  <a:srgbClr val="0087BE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37D79-5435-4A72-95CC-13718149D6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968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ss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4"/>
          <p:cNvSpPr txBox="1">
            <a:spLocks noChangeArrowheads="1"/>
          </p:cNvSpPr>
          <p:nvPr userDrawn="1"/>
        </p:nvSpPr>
        <p:spPr bwMode="auto">
          <a:xfrm>
            <a:off x="430213" y="1662113"/>
            <a:ext cx="8283575" cy="2308225"/>
          </a:xfrm>
          <a:prstGeom prst="rect">
            <a:avLst/>
          </a:prstGeom>
          <a:noFill/>
          <a:ln w="9525">
            <a:solidFill>
              <a:srgbClr val="019CE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nl-BE" altLang="en-US" sz="4800" smtClean="0">
              <a:solidFill>
                <a:srgbClr val="0087BE"/>
              </a:solidFill>
            </a:endParaRPr>
          </a:p>
          <a:p>
            <a:pPr algn="ctr" eaLnBrk="1" hangingPunct="1">
              <a:defRPr/>
            </a:pPr>
            <a:endParaRPr lang="nl-BE" altLang="en-US" sz="4800" smtClean="0">
              <a:solidFill>
                <a:srgbClr val="0087BE"/>
              </a:solidFill>
            </a:endParaRPr>
          </a:p>
          <a:p>
            <a:pPr algn="ctr" eaLnBrk="1" hangingPunct="1">
              <a:defRPr/>
            </a:pPr>
            <a:endParaRPr lang="nl-BE" altLang="en-US" sz="4800" smtClean="0">
              <a:solidFill>
                <a:srgbClr val="0087B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6DDCB-4F40-4F8C-A2FE-269D135B5A1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875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 userDrawn="1"/>
        </p:nvGrpSpPr>
        <p:grpSpPr bwMode="auto">
          <a:xfrm>
            <a:off x="4398963" y="1597025"/>
            <a:ext cx="4268787" cy="2800767"/>
            <a:chOff x="4407024" y="1916832"/>
            <a:chExt cx="4269432" cy="2801185"/>
          </a:xfrm>
        </p:grpSpPr>
        <p:pic>
          <p:nvPicPr>
            <p:cNvPr id="3" name="Picture 10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07024" y="2869540"/>
              <a:ext cx="381000" cy="390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11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3817" y="3392438"/>
              <a:ext cx="381000" cy="390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TextBox 12"/>
            <p:cNvSpPr txBox="1">
              <a:spLocks noChangeArrowheads="1"/>
            </p:cNvSpPr>
            <p:nvPr userDrawn="1"/>
          </p:nvSpPr>
          <p:spPr bwMode="auto">
            <a:xfrm>
              <a:off x="4788082" y="1916832"/>
              <a:ext cx="3888374" cy="2801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defRPr/>
              </a:pPr>
              <a:endParaRPr lang="fr-BE" sz="1600" dirty="0" smtClean="0">
                <a:solidFill>
                  <a:srgbClr val="7F7F7F"/>
                </a:solidFill>
                <a:sym typeface="Arial" charset="0"/>
              </a:endParaRPr>
            </a:p>
            <a:p>
              <a:pPr>
                <a:defRPr/>
              </a:pPr>
              <a:endParaRPr lang="fr-BE" sz="1600" dirty="0" smtClean="0">
                <a:solidFill>
                  <a:srgbClr val="7F7F7F"/>
                </a:solidFill>
                <a:sym typeface="Arial" charset="0"/>
              </a:endParaRPr>
            </a:p>
            <a:p>
              <a:pPr>
                <a:defRPr/>
              </a:pPr>
              <a:endParaRPr lang="fr-BE" sz="1600" dirty="0" smtClean="0">
                <a:solidFill>
                  <a:srgbClr val="7F7F7F"/>
                </a:solidFill>
                <a:sym typeface="Arial" charset="0"/>
              </a:endParaRPr>
            </a:p>
            <a:p>
              <a:pPr>
                <a:defRPr/>
              </a:pPr>
              <a:endParaRPr lang="fr-BE" sz="1600" dirty="0" smtClean="0">
                <a:solidFill>
                  <a:srgbClr val="7F7F7F"/>
                </a:solidFill>
                <a:sym typeface="Arial" charset="0"/>
              </a:endParaRPr>
            </a:p>
            <a:p>
              <a:pPr>
                <a:defRPr/>
              </a:pPr>
              <a:r>
                <a:rPr lang="en-US" sz="1600" dirty="0" smtClean="0">
                  <a:solidFill>
                    <a:srgbClr val="0D0D0D"/>
                  </a:solidFill>
                </a:rPr>
                <a:t>frank.robben@ksz-bcss.fgov.be </a:t>
              </a:r>
            </a:p>
            <a:p>
              <a:pPr>
                <a:defRPr/>
              </a:pPr>
              <a:endParaRPr lang="en-US" sz="1600" dirty="0" smtClean="0">
                <a:solidFill>
                  <a:srgbClr val="0D0D0D"/>
                </a:solidFill>
                <a:sym typeface="Arial" charset="0"/>
              </a:endParaRPr>
            </a:p>
            <a:p>
              <a:pPr>
                <a:defRPr/>
              </a:pPr>
              <a:r>
                <a:rPr lang="fr-BE" sz="1600" dirty="0" smtClean="0">
                  <a:solidFill>
                    <a:srgbClr val="0D0D0D"/>
                  </a:solidFill>
                  <a:sym typeface="Arial" charset="0"/>
                </a:rPr>
                <a:t>@</a:t>
              </a:r>
              <a:r>
                <a:rPr lang="fr-BE" sz="1600" dirty="0" err="1" smtClean="0">
                  <a:solidFill>
                    <a:srgbClr val="0D0D0D"/>
                  </a:solidFill>
                  <a:sym typeface="Arial" charset="0"/>
                </a:rPr>
                <a:t>FrRobben</a:t>
              </a:r>
              <a:endParaRPr lang="fr-BE" sz="1600" dirty="0" smtClean="0">
                <a:solidFill>
                  <a:srgbClr val="0D0D0D"/>
                </a:solidFill>
                <a:sym typeface="Arial" charset="0"/>
              </a:endParaRPr>
            </a:p>
            <a:p>
              <a:pPr>
                <a:defRPr/>
              </a:pPr>
              <a:endParaRPr lang="en-US" sz="1600" dirty="0" smtClean="0">
                <a:solidFill>
                  <a:srgbClr val="0D0D0D"/>
                </a:solidFill>
                <a:sym typeface="Arial" charset="0"/>
              </a:endParaRPr>
            </a:p>
            <a:p>
              <a:pPr>
                <a:defRPr/>
              </a:pPr>
              <a:r>
                <a:rPr lang="en-US" sz="1600" dirty="0" smtClean="0">
                  <a:solidFill>
                    <a:srgbClr val="7F7F7F"/>
                  </a:solidFill>
                  <a:sym typeface="Arial" charset="0"/>
                </a:rPr>
                <a:t>https://www.ksz.fgov.be</a:t>
              </a:r>
              <a:endParaRPr lang="fr-BE" sz="1600" dirty="0" smtClean="0">
                <a:solidFill>
                  <a:srgbClr val="7F7F7F"/>
                </a:solidFill>
                <a:sym typeface="Arial" charset="0"/>
              </a:endParaRPr>
            </a:p>
            <a:p>
              <a:pPr>
                <a:defRPr/>
              </a:pPr>
              <a:r>
                <a:rPr lang="en-US" sz="1600" dirty="0" smtClean="0">
                  <a:solidFill>
                    <a:srgbClr val="7F7F7F"/>
                  </a:solidFill>
                  <a:sym typeface="Arial" charset="0"/>
                </a:rPr>
                <a:t>https://www.socialsecurity.be</a:t>
              </a:r>
            </a:p>
            <a:p>
              <a:pPr>
                <a:defRPr/>
              </a:pPr>
              <a:r>
                <a:rPr lang="en-US" sz="1600" dirty="0" smtClean="0">
                  <a:solidFill>
                    <a:srgbClr val="7F7F7F"/>
                  </a:solidFill>
                  <a:sym typeface="Arial" charset="0"/>
                </a:rPr>
                <a:t>http://www.frankrobben.be</a:t>
              </a:r>
              <a:endParaRPr lang="en-GB" sz="1600" dirty="0" smtClean="0">
                <a:solidFill>
                  <a:srgbClr val="7F7F7F"/>
                </a:solidFill>
              </a:endParaRPr>
            </a:p>
          </p:txBody>
        </p:sp>
      </p:grpSp>
      <p:pic>
        <p:nvPicPr>
          <p:cNvPr id="6" name="Picture 2" descr="http://fr.hdyo.org/assets/ask-question-2-ce96e3e01c85a38a0d39c61cfae6d42c.jpg"/>
          <p:cNvPicPr>
            <a:picLocks noChangeAspect="1" noChangeArrowheads="1"/>
          </p:cNvPicPr>
          <p:nvPr userDrawn="1"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7226" y="908720"/>
            <a:ext cx="4176464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CC5E9-F9D9-46F9-AA92-085E1A182B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198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43900" y="6489700"/>
            <a:ext cx="7508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B2A7D7-3B07-4F16-B17F-21A2F67651B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0871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43900" y="6489700"/>
            <a:ext cx="7508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B2A7D7-3B07-4F16-B17F-21A2F67651B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74834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pic>
        <p:nvPicPr>
          <p:cNvPr id="1028" name="Picture 6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900" y="6489700"/>
            <a:ext cx="368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extBox 7"/>
          <p:cNvSpPr txBox="1">
            <a:spLocks noChangeArrowheads="1"/>
          </p:cNvSpPr>
          <p:nvPr userDrawn="1"/>
        </p:nvSpPr>
        <p:spPr bwMode="auto">
          <a:xfrm>
            <a:off x="468313" y="6678613"/>
            <a:ext cx="7559675" cy="179387"/>
          </a:xfrm>
          <a:prstGeom prst="rect">
            <a:avLst/>
          </a:prstGeom>
          <a:solidFill>
            <a:srgbClr val="0080B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43900" y="6489700"/>
            <a:ext cx="7508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B2A7D7-3B07-4F16-B17F-21A2F67651B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96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GB" altLang="en-US" sz="4000" b="0" kern="1200" dirty="0" smtClean="0">
          <a:solidFill>
            <a:srgbClr val="0087BE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css.fgov.be/fr/dwh/homepage/index.html" TargetMode="External"/><Relationship Id="rId2" Type="http://schemas.openxmlformats.org/officeDocument/2006/relationships/hyperlink" Target="https://www.bcss.fgov.be/nl/dwh/homepage/index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altLang="en-US" sz="4400" b="1" dirty="0"/>
              <a:t>Brief presentation of</a:t>
            </a:r>
            <a:br>
              <a:rPr lang="en-GB" altLang="en-US" sz="4400" b="1" dirty="0"/>
            </a:br>
            <a:r>
              <a:rPr lang="en-GB" altLang="en-US" sz="4400" b="1" dirty="0"/>
              <a:t>the CBSS </a:t>
            </a:r>
            <a:r>
              <a:rPr lang="en-GB" altLang="en-US" sz="4400" b="1" dirty="0" err="1" smtClean="0"/>
              <a:t>datawarehouse</a:t>
            </a:r>
            <a:endParaRPr lang="en-GB" altLang="en-US" sz="4400" b="1" dirty="0"/>
          </a:p>
        </p:txBody>
      </p: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4782821" y="3592455"/>
            <a:ext cx="4268788" cy="2554545"/>
            <a:chOff x="4406900" y="2600278"/>
            <a:chExt cx="4268788" cy="2556068"/>
          </a:xfrm>
        </p:grpSpPr>
        <p:pic>
          <p:nvPicPr>
            <p:cNvPr id="6" name="Picture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06900" y="3537703"/>
              <a:ext cx="380943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3690" y="4051038"/>
              <a:ext cx="380943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Box 12"/>
            <p:cNvSpPr txBox="1">
              <a:spLocks noChangeArrowheads="1"/>
            </p:cNvSpPr>
            <p:nvPr userDrawn="1"/>
          </p:nvSpPr>
          <p:spPr bwMode="auto">
            <a:xfrm>
              <a:off x="4787900" y="2600278"/>
              <a:ext cx="3887788" cy="2556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defRPr/>
              </a:pPr>
              <a:endParaRPr lang="fr-BE" altLang="en-US" sz="1600" dirty="0" smtClean="0">
                <a:solidFill>
                  <a:srgbClr val="0D0D0D"/>
                </a:solidFill>
              </a:endParaRPr>
            </a:p>
            <a:p>
              <a:pPr>
                <a:defRPr/>
              </a:pPr>
              <a:endParaRPr lang="fr-BE" altLang="en-US" sz="1600" dirty="0" smtClean="0">
                <a:solidFill>
                  <a:srgbClr val="0D0D0D"/>
                </a:solidFill>
              </a:endParaRPr>
            </a:p>
            <a:p>
              <a:pPr>
                <a:defRPr/>
              </a:pPr>
              <a:endParaRPr lang="fr-BE" altLang="en-US" sz="1600" dirty="0" smtClean="0">
                <a:solidFill>
                  <a:srgbClr val="0D0D0D"/>
                </a:solidFill>
              </a:endParaRPr>
            </a:p>
            <a:p>
              <a:pPr>
                <a:defRPr/>
              </a:pPr>
              <a:endParaRPr lang="fr-BE" altLang="en-US" sz="1600" dirty="0" smtClean="0">
                <a:solidFill>
                  <a:srgbClr val="0D0D0D"/>
                </a:solidFill>
              </a:endParaRPr>
            </a:p>
            <a:p>
              <a:pPr>
                <a:defRPr/>
              </a:pPr>
              <a:r>
                <a:rPr lang="fr-BE" altLang="en-US" sz="1600" smtClean="0">
                  <a:latin typeface="+mn-lt"/>
                </a:rPr>
                <a:t>frank.robben@mail.fgov.be </a:t>
              </a:r>
              <a:endParaRPr lang="fr-BE" altLang="en-US" sz="1600" dirty="0" smtClean="0">
                <a:latin typeface="+mn-lt"/>
              </a:endParaRPr>
            </a:p>
            <a:p>
              <a:pPr>
                <a:defRPr/>
              </a:pPr>
              <a:endParaRPr lang="fr-BE" altLang="en-US" sz="1600" dirty="0" smtClean="0">
                <a:latin typeface="+mn-lt"/>
                <a:sym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 smtClean="0">
                  <a:latin typeface="+mn-lt"/>
                  <a:sym typeface="Arial" pitchFamily="34" charset="0"/>
                </a:rPr>
                <a:t>@</a:t>
              </a:r>
              <a:r>
                <a:rPr lang="fr-BE" altLang="en-US" sz="1600" dirty="0" err="1" smtClean="0">
                  <a:latin typeface="+mn-lt"/>
                  <a:sym typeface="Arial" pitchFamily="34" charset="0"/>
                </a:rPr>
                <a:t>FrRobben</a:t>
              </a:r>
              <a:endParaRPr lang="fr-BE" altLang="en-US" sz="1600" dirty="0" smtClean="0">
                <a:latin typeface="+mn-lt"/>
                <a:sym typeface="Arial" pitchFamily="34" charset="0"/>
              </a:endParaRPr>
            </a:p>
            <a:p>
              <a:pPr>
                <a:defRPr/>
              </a:pPr>
              <a:endParaRPr lang="fr-BE" altLang="en-US" sz="1600" dirty="0" smtClean="0">
                <a:latin typeface="+mn-lt"/>
                <a:sym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 smtClean="0">
                  <a:latin typeface="+mn-lt"/>
                  <a:sym typeface="Arial" pitchFamily="34" charset="0"/>
                </a:rPr>
                <a:t>https://www.ksz.fgov.be</a:t>
              </a:r>
            </a:p>
            <a:p>
              <a:pPr>
                <a:defRPr/>
              </a:pPr>
              <a:r>
                <a:rPr lang="fr-BE" altLang="en-US" sz="1600" dirty="0" smtClean="0">
                  <a:latin typeface="+mn-lt"/>
                  <a:sym typeface="Arial" pitchFamily="34" charset="0"/>
                </a:rPr>
                <a:t>https://www.frankrobben.be</a:t>
              </a:r>
              <a:endParaRPr lang="fr-BE" altLang="en-US" sz="1600" dirty="0" smtClean="0">
                <a:latin typeface="+mn-lt"/>
              </a:endParaRP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901" y="6392806"/>
            <a:ext cx="1006747" cy="403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71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Some risks and how to manage them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 smtClean="0"/>
              <a:t>Risk of singling out individuals without necessity</a:t>
            </a:r>
          </a:p>
          <a:p>
            <a:pPr lvl="1"/>
            <a:r>
              <a:rPr lang="en-GB" noProof="0" dirty="0" smtClean="0"/>
              <a:t>aggregation, </a:t>
            </a:r>
            <a:r>
              <a:rPr lang="en-GB" noProof="0" dirty="0" err="1" smtClean="0"/>
              <a:t>anonymisation</a:t>
            </a:r>
            <a:r>
              <a:rPr lang="en-GB" noProof="0" dirty="0" smtClean="0"/>
              <a:t> and </a:t>
            </a:r>
            <a:r>
              <a:rPr lang="en-GB" noProof="0" dirty="0" err="1" smtClean="0"/>
              <a:t>pseudonymisation</a:t>
            </a:r>
            <a:r>
              <a:rPr lang="en-GB" noProof="0" dirty="0" smtClean="0"/>
              <a:t> of data</a:t>
            </a:r>
          </a:p>
          <a:p>
            <a:pPr lvl="1"/>
            <a:r>
              <a:rPr lang="en-GB" noProof="0" dirty="0" smtClean="0"/>
              <a:t>small cells risk analysis</a:t>
            </a:r>
          </a:p>
          <a:p>
            <a:pPr lvl="1"/>
            <a:r>
              <a:rPr lang="en-GB" noProof="0" dirty="0" smtClean="0"/>
              <a:t>legal obligation to not to attempt to re-identify data subjects</a:t>
            </a:r>
          </a:p>
          <a:p>
            <a:endParaRPr lang="en-GB" noProof="0" dirty="0" smtClean="0"/>
          </a:p>
          <a:p>
            <a:r>
              <a:rPr lang="en-GB" noProof="0" dirty="0" smtClean="0"/>
              <a:t>Risk of data bias</a:t>
            </a:r>
          </a:p>
          <a:p>
            <a:pPr lvl="1"/>
            <a:r>
              <a:rPr lang="en-GB" noProof="0" dirty="0" smtClean="0"/>
              <a:t>careful selection of data used</a:t>
            </a:r>
          </a:p>
          <a:p>
            <a:pPr lvl="1"/>
            <a:r>
              <a:rPr lang="en-GB" noProof="0" dirty="0" smtClean="0"/>
              <a:t>reliable analysis methodologies (</a:t>
            </a:r>
            <a:r>
              <a:rPr lang="en-GB" noProof="0" dirty="0" err="1" smtClean="0"/>
              <a:t>interative</a:t>
            </a:r>
            <a:r>
              <a:rPr lang="en-GB" noProof="0" dirty="0" smtClean="0"/>
              <a:t> modelling)</a:t>
            </a:r>
          </a:p>
          <a:p>
            <a:pPr lvl="1"/>
            <a:r>
              <a:rPr lang="en-GB" noProof="0" dirty="0" smtClean="0"/>
              <a:t>‘equal opportunity by design’</a:t>
            </a:r>
          </a:p>
          <a:p>
            <a:pPr lvl="1"/>
            <a:r>
              <a:rPr lang="en-GB" noProof="0" dirty="0" smtClean="0"/>
              <a:t>appropriate training</a:t>
            </a:r>
          </a:p>
          <a:p>
            <a:pPr lvl="1"/>
            <a:r>
              <a:rPr lang="en-GB" noProof="0" dirty="0" err="1" smtClean="0"/>
              <a:t>transparancy</a:t>
            </a:r>
            <a:endParaRPr lang="en-GB" noProof="0" dirty="0" smtClean="0"/>
          </a:p>
          <a:p>
            <a:endParaRPr lang="en-GB" noProof="0" dirty="0" smtClean="0"/>
          </a:p>
          <a:p>
            <a:endParaRPr lang="en-GB" noProof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EDDD6-2727-439E-A96F-E9FD4CA77376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426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Some risks and how to manage them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noProof="0" smtClean="0"/>
              <a:t>Risk of violation of purpose limitation principle</a:t>
            </a:r>
          </a:p>
          <a:p>
            <a:pPr lvl="1"/>
            <a:r>
              <a:rPr lang="en-GB" noProof="0" smtClean="0"/>
              <a:t>preliminary transparency about purposes of big data analysis</a:t>
            </a:r>
          </a:p>
          <a:p>
            <a:pPr lvl="1"/>
            <a:r>
              <a:rPr lang="en-GB" noProof="0" smtClean="0"/>
              <a:t>respecting GDPR, especially in case of big data analysis for public health or scientific research purposes</a:t>
            </a:r>
          </a:p>
          <a:p>
            <a:pPr lvl="1"/>
            <a:endParaRPr lang="en-GB" noProof="0" smtClean="0"/>
          </a:p>
          <a:p>
            <a:r>
              <a:rPr lang="en-GB" noProof="0" smtClean="0"/>
              <a:t>Risk of huge increase of data storage (quantity and duration)</a:t>
            </a:r>
          </a:p>
          <a:p>
            <a:pPr lvl="1"/>
            <a:r>
              <a:rPr lang="en-GB" noProof="0" smtClean="0"/>
              <a:t>limitation of personal data storage to the extent and during the time useful for the foreseen legitimate purposes</a:t>
            </a:r>
          </a:p>
          <a:p>
            <a:pPr lvl="1"/>
            <a:r>
              <a:rPr lang="en-GB" noProof="0" smtClean="0"/>
              <a:t>aggregation, anonymisation or pseudonymisation of personal data that are only stored for public health or scientific research purposes</a:t>
            </a:r>
          </a:p>
          <a:p>
            <a:pPr lvl="1"/>
            <a:endParaRPr lang="en-GB" noProof="0" smtClean="0"/>
          </a:p>
          <a:p>
            <a:pPr lvl="1"/>
            <a:endParaRPr lang="en-GB" noProof="0" smtClean="0"/>
          </a:p>
          <a:p>
            <a:pPr lvl="1"/>
            <a:endParaRPr lang="en-GB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EDDD6-2727-439E-A96F-E9FD4CA77376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17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Concrete security measures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Datawarehouse is on a Linux server</a:t>
            </a:r>
          </a:p>
          <a:p>
            <a:pPr lvl="1"/>
            <a:r>
              <a:rPr lang="en-GB"/>
              <a:t>very frequent maintenance for security updates</a:t>
            </a:r>
          </a:p>
          <a:p>
            <a:r>
              <a:rPr lang="en-GB"/>
              <a:t>Server is in the network of Smals with firewalls</a:t>
            </a:r>
          </a:p>
          <a:p>
            <a:pPr lvl="1"/>
            <a:r>
              <a:rPr lang="en-GB"/>
              <a:t>the network is closed to any network not granted specific access</a:t>
            </a:r>
          </a:p>
          <a:p>
            <a:pPr lvl="1"/>
            <a:r>
              <a:rPr lang="en-GB"/>
              <a:t>the connection from outside ('flux') must be specially opened; currently this is only the network of the CBSS itself and of Smals for the datawarehouse </a:t>
            </a:r>
          </a:p>
          <a:p>
            <a:r>
              <a:rPr lang="en-GB"/>
              <a:t>Access only for specific employees</a:t>
            </a:r>
          </a:p>
          <a:p>
            <a:pPr lvl="1"/>
            <a:r>
              <a:rPr lang="en-GB"/>
              <a:t>only the employees who need access to the data get this; these are a few people at Smals (the administrators) and a few employees of the CBSS; each new person must be added specifically after special request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F1E79-8225-48A0-95BD-5254C3720E2D}" type="slidenum">
              <a:rPr lang="en-GB" smtClean="0"/>
              <a:pPr/>
              <a:t>12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88371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Concrete security measures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SSIN is encrypted : no real SSIN included</a:t>
            </a:r>
          </a:p>
          <a:p>
            <a:pPr lvl="1"/>
            <a:r>
              <a:rPr lang="en-GB"/>
              <a:t>in this way it is possible to link a person’s data, without knowing which person is concerned.</a:t>
            </a:r>
          </a:p>
          <a:p>
            <a:pPr lvl="1"/>
            <a:r>
              <a:rPr lang="en-GB"/>
              <a:t>encrypted SSIN is not communicated, replaced by a serial number</a:t>
            </a:r>
          </a:p>
          <a:p>
            <a:pPr lvl="1"/>
            <a:r>
              <a:rPr lang="en-GB"/>
              <a:t>reversible, but requires the intervention of others : necessary for coupling with external files</a:t>
            </a:r>
          </a:p>
          <a:p>
            <a:r>
              <a:rPr lang="en-GB"/>
              <a:t>No exact address included : only municipality and statistical sector</a:t>
            </a:r>
          </a:p>
          <a:p>
            <a:r>
              <a:rPr lang="en-GB"/>
              <a:t>Daily backup of data so that they can be restored in case of serious hardware problems (disaster recovery)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F1E79-8225-48A0-95BD-5254C3720E2D}" type="slidenum">
              <a:rPr lang="en-GB" smtClean="0"/>
              <a:pPr/>
              <a:t>13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58504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Concrete security measures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Encryption of files : OpenPGP (Kleopatra) </a:t>
            </a:r>
          </a:p>
          <a:p>
            <a:pPr lvl="1"/>
            <a:r>
              <a:rPr lang="en-GB"/>
              <a:t>create a pair of keys (public-private)</a:t>
            </a:r>
          </a:p>
          <a:p>
            <a:pPr lvl="1"/>
            <a:r>
              <a:rPr lang="en-GB"/>
              <a:t>exchange of public keys</a:t>
            </a:r>
          </a:p>
          <a:p>
            <a:pPr lvl="1"/>
            <a:r>
              <a:rPr lang="en-GB"/>
              <a:t>open source</a:t>
            </a:r>
          </a:p>
          <a:p>
            <a:endParaRPr lang="nl-BE" dirty="0" smtClean="0"/>
          </a:p>
          <a:p>
            <a:r>
              <a:rPr lang="en-GB"/>
              <a:t>Exchange through sFTP server</a:t>
            </a:r>
          </a:p>
          <a:p>
            <a:pPr lvl="1"/>
            <a:r>
              <a:rPr lang="en-GB"/>
              <a:t>files always deleted after downloading</a:t>
            </a:r>
          </a:p>
          <a:p>
            <a:pPr lvl="1"/>
            <a:r>
              <a:rPr lang="en-GB"/>
              <a:t>only PGP-encrypted files are placed on the server</a:t>
            </a:r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F1E79-8225-48A0-95BD-5254C3720E2D}" type="slidenum">
              <a:rPr lang="en-GB" smtClean="0"/>
              <a:pPr/>
              <a:t>14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77458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Concrete security measures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57872"/>
          </a:xfrm>
        </p:spPr>
        <p:txBody>
          <a:bodyPr>
            <a:normAutofit lnSpcReduction="10000"/>
          </a:bodyPr>
          <a:lstStyle/>
          <a:p>
            <a:r>
              <a:rPr lang="en-GB"/>
              <a:t>Rules applied when transmitting tables </a:t>
            </a:r>
          </a:p>
          <a:p>
            <a:pPr lvl="1"/>
            <a:r>
              <a:rPr lang="en-GB"/>
              <a:t>rule “1-3”</a:t>
            </a:r>
          </a:p>
          <a:p>
            <a:pPr lvl="1"/>
            <a:r>
              <a:rPr lang="en-GB"/>
              <a:t>further aggregation (e.g. larger categories)</a:t>
            </a:r>
          </a:p>
          <a:p>
            <a:pPr lvl="1"/>
            <a:r>
              <a:rPr lang="en-GB"/>
              <a:t>split tables</a:t>
            </a:r>
          </a:p>
          <a:p>
            <a:pPr lvl="1"/>
            <a:r>
              <a:rPr lang="en-GB"/>
              <a:t>small cell risk analysis</a:t>
            </a:r>
          </a:p>
          <a:p>
            <a:r>
              <a:rPr lang="en-GB"/>
              <a:t>Rules for data sets with individual data</a:t>
            </a:r>
          </a:p>
          <a:p>
            <a:pPr lvl="1"/>
            <a:r>
              <a:rPr lang="en-GB"/>
              <a:t>encrypted SSIN is replaced by a serial number</a:t>
            </a:r>
          </a:p>
          <a:p>
            <a:pPr lvl="1"/>
            <a:r>
              <a:rPr lang="en-GB"/>
              <a:t>no indirect identification: no exact date of birth, amounts, etc.</a:t>
            </a:r>
          </a:p>
          <a:p>
            <a:pPr lvl="1"/>
            <a:r>
              <a:rPr lang="en-GB"/>
              <a:t>using samples, not the entire population</a:t>
            </a:r>
          </a:p>
          <a:p>
            <a:r>
              <a:rPr lang="en-GB"/>
              <a:t>Working more and more according to the 'safe center' principle</a:t>
            </a:r>
          </a:p>
          <a:p>
            <a:pPr lvl="1"/>
            <a:r>
              <a:rPr lang="en-GB"/>
              <a:t>researcher works in CBSS building</a:t>
            </a:r>
          </a:p>
          <a:p>
            <a:pPr lvl="1"/>
            <a:r>
              <a:rPr lang="en-GB"/>
              <a:t>only gets small sample to develop applications</a:t>
            </a:r>
          </a:p>
          <a:p>
            <a:pPr lvl="1"/>
            <a:r>
              <a:rPr lang="en-GB"/>
              <a:t>at the CBSS: run applications on the files of the entire population</a:t>
            </a:r>
          </a:p>
          <a:p>
            <a:endParaRPr lang="nl-BE" dirty="0" smtClean="0"/>
          </a:p>
          <a:p>
            <a:pPr lvl="1"/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F1E79-8225-48A0-95BD-5254C3720E2D}" type="slidenum">
              <a:rPr lang="en-GB" smtClean="0"/>
              <a:pPr/>
              <a:t>15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46171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Legal measures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Legislation : articles 5 and 15 of the CBSS Law</a:t>
            </a:r>
          </a:p>
          <a:p>
            <a:endParaRPr lang="nl-BE" dirty="0" smtClean="0"/>
          </a:p>
          <a:p>
            <a:r>
              <a:rPr lang="en-GB"/>
              <a:t>Deliberation of the Information Security Committee</a:t>
            </a:r>
          </a:p>
          <a:p>
            <a:pPr lvl="1"/>
            <a:r>
              <a:rPr lang="en-GB"/>
              <a:t>basic principles : finality, proportionality and safety</a:t>
            </a:r>
          </a:p>
          <a:p>
            <a:pPr lvl="1"/>
            <a:r>
              <a:rPr lang="en-GB"/>
              <a:t>approval necessary, but no obligation to execute</a:t>
            </a:r>
          </a:p>
          <a:p>
            <a:endParaRPr lang="nl-BE" dirty="0" smtClean="0"/>
          </a:p>
          <a:p>
            <a:r>
              <a:rPr lang="en-GB"/>
              <a:t>Contract</a:t>
            </a:r>
          </a:p>
          <a:p>
            <a:pPr lvl="1"/>
            <a:r>
              <a:rPr lang="en-GB"/>
              <a:t>a contract is always established (exception: small data requests covered by generic authorisation)</a:t>
            </a:r>
          </a:p>
          <a:p>
            <a:pPr lvl="1"/>
            <a:r>
              <a:rPr lang="en-GB"/>
              <a:t>deliberation of the Information security committee always prevails over the contract</a:t>
            </a:r>
          </a:p>
          <a:p>
            <a:endParaRPr lang="nl-BE" dirty="0" smtClean="0"/>
          </a:p>
          <a:p>
            <a:endParaRPr lang="nl-BE" dirty="0" smtClean="0"/>
          </a:p>
          <a:p>
            <a:pPr lvl="1"/>
            <a:endParaRPr lang="nl-BE" dirty="0" smtClean="0"/>
          </a:p>
          <a:p>
            <a:endParaRPr lang="nl-BE" dirty="0" smtClean="0"/>
          </a:p>
          <a:p>
            <a:pPr lvl="1"/>
            <a:endParaRPr lang="nl-BE" dirty="0" smtClean="0"/>
          </a:p>
          <a:p>
            <a:pPr lvl="1"/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F1E79-8225-48A0-95BD-5254C3720E2D}" type="slidenum">
              <a:rPr lang="en-GB" smtClean="0"/>
              <a:pPr/>
              <a:t>16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24306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Legal measures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CBSS always has the right to take additional measures during implementation</a:t>
            </a:r>
          </a:p>
          <a:p>
            <a:endParaRPr lang="nl-BE" dirty="0" smtClean="0"/>
          </a:p>
          <a:p>
            <a:r>
              <a:rPr lang="en-GB"/>
              <a:t>Use of data always limited in time</a:t>
            </a:r>
          </a:p>
          <a:p>
            <a:pPr lvl="1"/>
            <a:r>
              <a:rPr lang="en-GB"/>
              <a:t>an extension is possible but this requires new submission to the Information Security Committee</a:t>
            </a:r>
          </a:p>
          <a:p>
            <a:pPr lvl="1"/>
            <a:r>
              <a:rPr lang="en-GB"/>
              <a:t>CBSS can archive for longer if desired</a:t>
            </a:r>
          </a:p>
          <a:p>
            <a:endParaRPr lang="nl-BE" dirty="0" smtClean="0"/>
          </a:p>
          <a:p>
            <a:r>
              <a:rPr lang="en-GB"/>
              <a:t>Data Protection Officers (DPO) ensure security and privacy protection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F1E79-8225-48A0-95BD-5254C3720E2D}" type="slidenum">
              <a:rPr lang="en-GB" smtClean="0"/>
              <a:pPr/>
              <a:t>17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704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Web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No direct consultation of the datawarehouse</a:t>
            </a:r>
          </a:p>
          <a:p>
            <a:pPr lvl="1"/>
            <a:r>
              <a:rPr lang="en-GB"/>
              <a:t>a table of aggregated information is created previously </a:t>
            </a:r>
          </a:p>
          <a:p>
            <a:pPr lvl="1"/>
            <a:r>
              <a:rPr lang="en-GB"/>
              <a:t>no SSIN or other identification data included </a:t>
            </a:r>
          </a:p>
          <a:p>
            <a:pPr lvl="1"/>
            <a:r>
              <a:rPr lang="en-GB"/>
              <a:t>that table is used as a basis</a:t>
            </a:r>
          </a:p>
          <a:p>
            <a:pPr lvl="1"/>
            <a:r>
              <a:rPr lang="en-GB"/>
              <a:t>server and database on which web applications run are physically separated from the server and database of the datawarehouse</a:t>
            </a:r>
          </a:p>
          <a:p>
            <a:r>
              <a:rPr lang="en-GB"/>
              <a:t>Basic table is consulted through the web application</a:t>
            </a:r>
          </a:p>
          <a:p>
            <a:pPr lvl="1"/>
            <a:r>
              <a:rPr lang="en-GB"/>
              <a:t>all its information is retrievable, but it is technically not possible to retrieve all variables at once</a:t>
            </a:r>
          </a:p>
          <a:p>
            <a:r>
              <a:rPr lang="en-GB"/>
              <a:t>"1-3”-rule is applied to figures at the level of statistical sector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F1E79-8225-48A0-95BD-5254C3720E2D}" type="slidenum">
              <a:rPr lang="en-GB" smtClean="0"/>
              <a:pPr/>
              <a:t>18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56485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91433" y="1947431"/>
            <a:ext cx="7772400" cy="136207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5400" cap="none" noProof="0" dirty="0" smtClean="0"/>
              <a:t>Thank you ! </a:t>
            </a:r>
            <a:r>
              <a:rPr lang="en-GB" sz="5400" noProof="0" dirty="0" smtClean="0"/>
              <a:t/>
            </a:r>
            <a:br>
              <a:rPr lang="en-GB" sz="5400" noProof="0" dirty="0" smtClean="0"/>
            </a:br>
            <a:r>
              <a:rPr lang="en-GB" sz="5400" cap="none" noProof="0" dirty="0" smtClean="0"/>
              <a:t>Any questions ?</a:t>
            </a:r>
            <a:endParaRPr lang="en-GB" sz="5400" cap="none" noProof="0" dirty="0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2286000" y="1997075"/>
            <a:ext cx="457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buSzPct val="100000"/>
            </a:pPr>
            <a:endParaRPr lang="fr-BE" altLang="en-US"/>
          </a:p>
        </p:txBody>
      </p:sp>
      <p:pic>
        <p:nvPicPr>
          <p:cNvPr id="12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2821" y="4529321"/>
            <a:ext cx="380943" cy="390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611" y="5042350"/>
            <a:ext cx="380943" cy="390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2"/>
          <p:cNvSpPr txBox="1">
            <a:spLocks noChangeArrowheads="1"/>
          </p:cNvSpPr>
          <p:nvPr/>
        </p:nvSpPr>
        <p:spPr bwMode="auto">
          <a:xfrm>
            <a:off x="5163821" y="3592455"/>
            <a:ext cx="3887788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endParaRPr lang="fr-BE" altLang="en-US" sz="1600" dirty="0" smtClean="0">
              <a:solidFill>
                <a:srgbClr val="0D0D0D"/>
              </a:solidFill>
            </a:endParaRPr>
          </a:p>
          <a:p>
            <a:pPr>
              <a:defRPr/>
            </a:pPr>
            <a:endParaRPr lang="fr-BE" altLang="en-US" sz="1600" dirty="0" smtClean="0">
              <a:solidFill>
                <a:srgbClr val="0D0D0D"/>
              </a:solidFill>
            </a:endParaRPr>
          </a:p>
          <a:p>
            <a:pPr>
              <a:defRPr/>
            </a:pPr>
            <a:endParaRPr lang="fr-BE" altLang="en-US" sz="1600" dirty="0" smtClean="0">
              <a:solidFill>
                <a:srgbClr val="0D0D0D"/>
              </a:solidFill>
            </a:endParaRPr>
          </a:p>
          <a:p>
            <a:pPr>
              <a:defRPr/>
            </a:pPr>
            <a:endParaRPr lang="fr-BE" altLang="en-US" sz="1600" dirty="0" smtClean="0">
              <a:solidFill>
                <a:srgbClr val="0D0D0D"/>
              </a:solidFill>
            </a:endParaRPr>
          </a:p>
          <a:p>
            <a:pPr>
              <a:defRPr/>
            </a:pPr>
            <a:r>
              <a:rPr lang="fr-BE" altLang="en-US" sz="1600" dirty="0" smtClean="0">
                <a:latin typeface="+mn-lt"/>
              </a:rPr>
              <a:t>frank.robben@main.fgov.be </a:t>
            </a:r>
          </a:p>
          <a:p>
            <a:pPr>
              <a:defRPr/>
            </a:pPr>
            <a:endParaRPr lang="fr-BE" altLang="en-US" sz="1600" dirty="0" smtClean="0">
              <a:latin typeface="+mn-lt"/>
              <a:sym typeface="Arial" pitchFamily="34" charset="0"/>
            </a:endParaRPr>
          </a:p>
          <a:p>
            <a:pPr>
              <a:defRPr/>
            </a:pPr>
            <a:r>
              <a:rPr lang="fr-BE" altLang="en-US" sz="1600" dirty="0" smtClean="0">
                <a:latin typeface="+mn-lt"/>
                <a:sym typeface="Arial" pitchFamily="34" charset="0"/>
              </a:rPr>
              <a:t>@</a:t>
            </a:r>
            <a:r>
              <a:rPr lang="fr-BE" altLang="en-US" sz="1600" dirty="0" err="1" smtClean="0">
                <a:latin typeface="+mn-lt"/>
                <a:sym typeface="Arial" pitchFamily="34" charset="0"/>
              </a:rPr>
              <a:t>FrRobben</a:t>
            </a:r>
            <a:endParaRPr lang="fr-BE" altLang="en-US" sz="1600" dirty="0" smtClean="0">
              <a:latin typeface="+mn-lt"/>
              <a:sym typeface="Arial" pitchFamily="34" charset="0"/>
            </a:endParaRPr>
          </a:p>
          <a:p>
            <a:pPr>
              <a:defRPr/>
            </a:pPr>
            <a:endParaRPr lang="fr-BE" altLang="en-US" sz="1600" dirty="0" smtClean="0">
              <a:latin typeface="+mn-lt"/>
              <a:sym typeface="Arial" pitchFamily="34" charset="0"/>
            </a:endParaRPr>
          </a:p>
          <a:p>
            <a:pPr>
              <a:defRPr/>
            </a:pPr>
            <a:r>
              <a:rPr lang="fr-BE" altLang="en-US" sz="1600" dirty="0" smtClean="0">
                <a:latin typeface="+mn-lt"/>
                <a:sym typeface="Arial" pitchFamily="34" charset="0"/>
              </a:rPr>
              <a:t>https://www.ksz.fgov.be</a:t>
            </a:r>
          </a:p>
          <a:p>
            <a:pPr>
              <a:defRPr/>
            </a:pPr>
            <a:r>
              <a:rPr lang="fr-BE" altLang="en-US" sz="1600" dirty="0" smtClean="0">
                <a:latin typeface="+mn-lt"/>
                <a:sym typeface="Arial" pitchFamily="34" charset="0"/>
              </a:rPr>
              <a:t>https://www.frankrobben.be</a:t>
            </a:r>
            <a:endParaRPr lang="fr-BE" altLang="en-US" sz="1600" dirty="0" smtClean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EDDD6-2727-439E-A96F-E9FD4CA77376}" type="slidenum">
              <a:rPr lang="en-GB" smtClean="0"/>
              <a:pPr>
                <a:defRPr/>
              </a:pPr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703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CBSS </a:t>
            </a:r>
            <a:r>
              <a:rPr lang="fr-FR" dirty="0" err="1"/>
              <a:t>d</a:t>
            </a:r>
            <a:r>
              <a:rPr lang="fr-FR" dirty="0" err="1" smtClean="0"/>
              <a:t>atawarehouse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BE" dirty="0" err="1" smtClean="0"/>
              <a:t>Legal</a:t>
            </a:r>
            <a:r>
              <a:rPr lang="fr-BE" dirty="0" smtClean="0"/>
              <a:t> </a:t>
            </a:r>
            <a:r>
              <a:rPr lang="fr-BE" dirty="0" err="1" smtClean="0"/>
              <a:t>assignment</a:t>
            </a:r>
            <a:r>
              <a:rPr lang="fr-BE" dirty="0" smtClean="0"/>
              <a:t> of the CBSS: article 5 of the ‘</a:t>
            </a:r>
            <a:r>
              <a:rPr lang="fr-BE" dirty="0" err="1" smtClean="0"/>
              <a:t>Kruispuntbankwet</a:t>
            </a:r>
            <a:r>
              <a:rPr lang="fr-BE" dirty="0" smtClean="0"/>
              <a:t>’</a:t>
            </a:r>
          </a:p>
          <a:p>
            <a:r>
              <a:rPr lang="en-US" dirty="0" smtClean="0"/>
              <a:t>Created to efficiently process data requests from research institutions and the government</a:t>
            </a:r>
            <a:endParaRPr lang="fr-BE" dirty="0" smtClean="0"/>
          </a:p>
          <a:p>
            <a:r>
              <a:rPr lang="fr-BE" dirty="0" err="1" smtClean="0"/>
              <a:t>Constructed</a:t>
            </a:r>
            <a:r>
              <a:rPr lang="fr-BE" dirty="0" smtClean="0"/>
              <a:t> </a:t>
            </a:r>
            <a:r>
              <a:rPr lang="fr-BE" dirty="0" err="1" smtClean="0"/>
              <a:t>with</a:t>
            </a:r>
            <a:r>
              <a:rPr lang="fr-BE" dirty="0" smtClean="0"/>
              <a:t> data </a:t>
            </a:r>
            <a:r>
              <a:rPr lang="fr-BE" dirty="0" err="1" smtClean="0"/>
              <a:t>from</a:t>
            </a:r>
            <a:endParaRPr lang="fr-BE" dirty="0" smtClean="0"/>
          </a:p>
          <a:p>
            <a:pPr lvl="1"/>
            <a:r>
              <a:rPr lang="fr-BE" dirty="0" smtClean="0"/>
              <a:t>the social </a:t>
            </a:r>
            <a:r>
              <a:rPr lang="fr-BE" dirty="0" err="1" smtClean="0"/>
              <a:t>security</a:t>
            </a:r>
            <a:r>
              <a:rPr lang="fr-BE" dirty="0" smtClean="0"/>
              <a:t> institutions</a:t>
            </a:r>
          </a:p>
          <a:p>
            <a:pPr lvl="1"/>
            <a:r>
              <a:rPr lang="fr-BE" dirty="0" err="1" smtClean="0"/>
              <a:t>other</a:t>
            </a:r>
            <a:r>
              <a:rPr lang="fr-BE" dirty="0" smtClean="0"/>
              <a:t> </a:t>
            </a:r>
            <a:r>
              <a:rPr lang="fr-BE" dirty="0" err="1" smtClean="0"/>
              <a:t>government</a:t>
            </a:r>
            <a:r>
              <a:rPr lang="fr-BE" dirty="0" smtClean="0"/>
              <a:t> institutions</a:t>
            </a:r>
          </a:p>
          <a:p>
            <a:pPr lvl="1"/>
            <a:r>
              <a:rPr lang="fr-BE" dirty="0" smtClean="0"/>
              <a:t>the national and CBSS </a:t>
            </a:r>
            <a:r>
              <a:rPr lang="fr-BE" dirty="0" err="1" smtClean="0"/>
              <a:t>register</a:t>
            </a:r>
            <a:endParaRPr lang="fr-BE" dirty="0" smtClean="0"/>
          </a:p>
          <a:p>
            <a:pPr lvl="1"/>
            <a:r>
              <a:rPr lang="fr-BE" dirty="0" smtClean="0"/>
              <a:t>and </a:t>
            </a:r>
            <a:r>
              <a:rPr lang="fr-BE" dirty="0" err="1" smtClean="0"/>
              <a:t>complemented</a:t>
            </a:r>
            <a:r>
              <a:rPr lang="fr-BE" dirty="0" smtClean="0"/>
              <a:t> by self-</a:t>
            </a:r>
            <a:r>
              <a:rPr lang="fr-BE" dirty="0" err="1" smtClean="0"/>
              <a:t>defined</a:t>
            </a:r>
            <a:r>
              <a:rPr lang="fr-BE" dirty="0" smtClean="0"/>
              <a:t> notions</a:t>
            </a:r>
          </a:p>
          <a:p>
            <a:r>
              <a:rPr lang="fr-BE" dirty="0" err="1" smtClean="0"/>
              <a:t>Linkable</a:t>
            </a:r>
            <a:r>
              <a:rPr lang="fr-BE" dirty="0" smtClean="0"/>
              <a:t> </a:t>
            </a:r>
            <a:r>
              <a:rPr lang="fr-BE" dirty="0" err="1" smtClean="0"/>
              <a:t>with</a:t>
            </a:r>
            <a:r>
              <a:rPr lang="fr-BE" dirty="0" smtClean="0"/>
              <a:t> </a:t>
            </a:r>
            <a:r>
              <a:rPr lang="fr-BE" dirty="0" err="1" smtClean="0"/>
              <a:t>other</a:t>
            </a:r>
            <a:r>
              <a:rPr lang="fr-BE" dirty="0" smtClean="0"/>
              <a:t> data sources</a:t>
            </a:r>
          </a:p>
          <a:p>
            <a:r>
              <a:rPr lang="fr-BE" dirty="0" smtClean="0"/>
              <a:t>Documentation</a:t>
            </a:r>
          </a:p>
          <a:p>
            <a:pPr lvl="1"/>
            <a:r>
              <a:rPr lang="fr-BE" dirty="0" smtClean="0">
                <a:hlinkClick r:id="rId2"/>
              </a:rPr>
              <a:t>https://www.bcss.fgov.be/nl/dwh/homepage/index.html</a:t>
            </a:r>
            <a:endParaRPr lang="fr-BE" dirty="0" smtClean="0"/>
          </a:p>
          <a:p>
            <a:pPr lvl="1"/>
            <a:r>
              <a:rPr lang="fr-BE" dirty="0" smtClean="0">
                <a:hlinkClick r:id="rId3"/>
              </a:rPr>
              <a:t>https://www.bcss.fgov.be/fr/dwh/homepage/index.html</a:t>
            </a:r>
            <a:endParaRPr lang="fr-BE" dirty="0" smtClean="0"/>
          </a:p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EDDD6-2727-439E-A96F-E9FD4CA77376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601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Content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Data about the labour </a:t>
            </a:r>
            <a:r>
              <a:rPr lang="fr-BE" dirty="0" err="1" smtClean="0"/>
              <a:t>market</a:t>
            </a:r>
            <a:endParaRPr lang="fr-BE" dirty="0" smtClean="0"/>
          </a:p>
          <a:p>
            <a:r>
              <a:rPr lang="fr-BE" dirty="0" smtClean="0"/>
              <a:t>Data about </a:t>
            </a:r>
            <a:r>
              <a:rPr lang="fr-BE" dirty="0" err="1" smtClean="0"/>
              <a:t>family</a:t>
            </a:r>
            <a:r>
              <a:rPr lang="fr-BE" dirty="0" smtClean="0"/>
              <a:t> </a:t>
            </a:r>
            <a:r>
              <a:rPr lang="fr-BE" dirty="0" err="1" smtClean="0"/>
              <a:t>allowances</a:t>
            </a:r>
            <a:endParaRPr lang="fr-BE" dirty="0" smtClean="0"/>
          </a:p>
          <a:p>
            <a:r>
              <a:rPr lang="fr-BE" dirty="0" smtClean="0"/>
              <a:t>Data about pensions and pension </a:t>
            </a:r>
            <a:r>
              <a:rPr lang="fr-BE" dirty="0" err="1" smtClean="0"/>
              <a:t>build</a:t>
            </a:r>
            <a:r>
              <a:rPr lang="fr-BE" dirty="0" smtClean="0"/>
              <a:t>-up</a:t>
            </a:r>
          </a:p>
          <a:p>
            <a:r>
              <a:rPr lang="fr-BE" dirty="0" smtClean="0"/>
              <a:t>Data about </a:t>
            </a:r>
            <a:r>
              <a:rPr lang="fr-BE" dirty="0" err="1" smtClean="0"/>
              <a:t>incapacity</a:t>
            </a:r>
            <a:r>
              <a:rPr lang="fr-BE" dirty="0" smtClean="0"/>
              <a:t> for </a:t>
            </a:r>
            <a:r>
              <a:rPr lang="fr-BE" dirty="0" err="1" smtClean="0"/>
              <a:t>work</a:t>
            </a:r>
            <a:r>
              <a:rPr lang="fr-BE" dirty="0" smtClean="0"/>
              <a:t> and </a:t>
            </a:r>
            <a:r>
              <a:rPr lang="fr-BE" dirty="0" err="1" smtClean="0"/>
              <a:t>disabilities</a:t>
            </a:r>
            <a:endParaRPr lang="fr-BE" dirty="0" smtClean="0"/>
          </a:p>
          <a:p>
            <a:r>
              <a:rPr lang="fr-BE" dirty="0" smtClean="0"/>
              <a:t>Data about social assistance (</a:t>
            </a:r>
            <a:r>
              <a:rPr lang="fr-BE" dirty="0" err="1" smtClean="0"/>
              <a:t>poverty</a:t>
            </a:r>
            <a:r>
              <a:rPr lang="fr-BE" dirty="0" smtClean="0"/>
              <a:t>)</a:t>
            </a:r>
          </a:p>
          <a:p>
            <a:r>
              <a:rPr lang="fr-BE" dirty="0" smtClean="0"/>
              <a:t>Data about </a:t>
            </a:r>
            <a:r>
              <a:rPr lang="fr-BE" dirty="0" err="1" smtClean="0"/>
              <a:t>education</a:t>
            </a:r>
            <a:r>
              <a:rPr lang="fr-BE" dirty="0" smtClean="0"/>
              <a:t> and </a:t>
            </a:r>
            <a:r>
              <a:rPr lang="fr-BE" dirty="0" err="1" smtClean="0"/>
              <a:t>certificates</a:t>
            </a:r>
            <a:endParaRPr lang="fr-BE" dirty="0" smtClean="0"/>
          </a:p>
          <a:p>
            <a:r>
              <a:rPr lang="fr-BE" dirty="0" err="1" smtClean="0"/>
              <a:t>Personal</a:t>
            </a:r>
            <a:r>
              <a:rPr lang="fr-BE" dirty="0" smtClean="0"/>
              <a:t> </a:t>
            </a:r>
            <a:r>
              <a:rPr lang="fr-BE" dirty="0" err="1" smtClean="0"/>
              <a:t>characteristics</a:t>
            </a:r>
            <a:endParaRPr lang="fr-BE" dirty="0" smtClean="0"/>
          </a:p>
          <a:p>
            <a:r>
              <a:rPr lang="nl-BE" dirty="0" smtClean="0"/>
              <a:t>Data </a:t>
            </a:r>
            <a:r>
              <a:rPr lang="nl-BE" dirty="0" err="1" smtClean="0"/>
              <a:t>about</a:t>
            </a:r>
            <a:r>
              <a:rPr lang="nl-BE" dirty="0" smtClean="0"/>
              <a:t> </a:t>
            </a:r>
            <a:r>
              <a:rPr lang="nl-BE" dirty="0" err="1" smtClean="0"/>
              <a:t>origin</a:t>
            </a:r>
            <a:endParaRPr lang="nl-BE" dirty="0" smtClean="0"/>
          </a:p>
          <a:p>
            <a:r>
              <a:rPr lang="nl-BE" dirty="0" err="1" smtClean="0"/>
              <a:t>Self-defined</a:t>
            </a:r>
            <a:r>
              <a:rPr lang="nl-BE" dirty="0" smtClean="0"/>
              <a:t> </a:t>
            </a:r>
            <a:r>
              <a:rPr lang="nl-BE" dirty="0" err="1" smtClean="0"/>
              <a:t>notions</a:t>
            </a:r>
            <a:r>
              <a:rPr lang="nl-BE" dirty="0" smtClean="0"/>
              <a:t> (e.g. </a:t>
            </a:r>
            <a:r>
              <a:rPr lang="nl-BE" dirty="0" err="1" smtClean="0"/>
              <a:t>socio-economic</a:t>
            </a:r>
            <a:r>
              <a:rPr lang="nl-BE" dirty="0" smtClean="0"/>
              <a:t> </a:t>
            </a:r>
            <a:r>
              <a:rPr lang="nl-BE" dirty="0" err="1" smtClean="0"/>
              <a:t>position</a:t>
            </a:r>
            <a:r>
              <a:rPr lang="nl-BE" dirty="0" smtClean="0"/>
              <a:t>)</a:t>
            </a:r>
          </a:p>
          <a:p>
            <a:r>
              <a:rPr lang="nl-BE" dirty="0" err="1" smtClean="0"/>
              <a:t>Notions</a:t>
            </a:r>
            <a:r>
              <a:rPr lang="nl-BE" dirty="0" smtClean="0"/>
              <a:t> on </a:t>
            </a:r>
            <a:r>
              <a:rPr lang="nl-BE" dirty="0" err="1" smtClean="0"/>
              <a:t>the</a:t>
            </a:r>
            <a:r>
              <a:rPr lang="nl-BE" dirty="0" smtClean="0"/>
              <a:t> EU2020 </a:t>
            </a:r>
            <a:r>
              <a:rPr lang="nl-BE" dirty="0" err="1" smtClean="0"/>
              <a:t>strategy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EDDD6-2727-439E-A96F-E9FD4CA77376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893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Functioning and governance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BE" dirty="0" smtClean="0"/>
              <a:t>CBSS </a:t>
            </a:r>
          </a:p>
          <a:p>
            <a:pPr lvl="1"/>
            <a:r>
              <a:rPr lang="fr-BE" dirty="0" err="1" smtClean="0"/>
              <a:t>daily</a:t>
            </a:r>
            <a:r>
              <a:rPr lang="fr-BE" dirty="0" smtClean="0"/>
              <a:t> monitoring and coordination</a:t>
            </a:r>
          </a:p>
          <a:p>
            <a:pPr lvl="1"/>
            <a:r>
              <a:rPr lang="fr-BE" dirty="0" smtClean="0"/>
              <a:t>handling custom data </a:t>
            </a:r>
            <a:r>
              <a:rPr lang="fr-BE" dirty="0" err="1" smtClean="0"/>
              <a:t>requests</a:t>
            </a:r>
            <a:r>
              <a:rPr lang="fr-BE" dirty="0" smtClean="0"/>
              <a:t> and </a:t>
            </a:r>
            <a:r>
              <a:rPr lang="fr-BE" dirty="0" err="1" smtClean="0"/>
              <a:t>developing</a:t>
            </a:r>
            <a:r>
              <a:rPr lang="fr-BE" dirty="0" smtClean="0"/>
              <a:t> web applications</a:t>
            </a:r>
          </a:p>
          <a:p>
            <a:r>
              <a:rPr lang="fr-BE" dirty="0" err="1" smtClean="0"/>
              <a:t>University</a:t>
            </a:r>
            <a:r>
              <a:rPr lang="fr-BE" dirty="0" smtClean="0"/>
              <a:t> of Leuven and Université libre de Bruxelles </a:t>
            </a:r>
          </a:p>
          <a:p>
            <a:pPr lvl="1"/>
            <a:r>
              <a:rPr lang="fr-BE" dirty="0" smtClean="0"/>
              <a:t>permanent </a:t>
            </a:r>
            <a:r>
              <a:rPr lang="fr-BE" dirty="0" err="1" smtClean="0"/>
              <a:t>scientific</a:t>
            </a:r>
            <a:r>
              <a:rPr lang="fr-BE" dirty="0" smtClean="0"/>
              <a:t> support</a:t>
            </a:r>
          </a:p>
          <a:p>
            <a:r>
              <a:rPr lang="fr-BE" dirty="0" err="1" smtClean="0"/>
              <a:t>Smals</a:t>
            </a:r>
            <a:endParaRPr lang="fr-BE" dirty="0" smtClean="0"/>
          </a:p>
          <a:p>
            <a:pPr lvl="1"/>
            <a:r>
              <a:rPr lang="fr-BE" dirty="0" err="1" smtClean="0"/>
              <a:t>hosting</a:t>
            </a:r>
            <a:r>
              <a:rPr lang="fr-BE" dirty="0" smtClean="0"/>
              <a:t> of the </a:t>
            </a:r>
            <a:r>
              <a:rPr lang="fr-BE" dirty="0" err="1" smtClean="0"/>
              <a:t>datawarehouse</a:t>
            </a:r>
            <a:endParaRPr lang="fr-BE" dirty="0" smtClean="0"/>
          </a:p>
          <a:p>
            <a:r>
              <a:rPr lang="fr-BE" dirty="0" err="1" smtClean="0"/>
              <a:t>Board</a:t>
            </a:r>
            <a:r>
              <a:rPr lang="fr-BE" dirty="0" smtClean="0"/>
              <a:t> of </a:t>
            </a:r>
            <a:r>
              <a:rPr lang="fr-BE" dirty="0" err="1" smtClean="0"/>
              <a:t>users</a:t>
            </a:r>
            <a:endParaRPr lang="fr-BE" dirty="0" smtClean="0"/>
          </a:p>
          <a:p>
            <a:pPr lvl="1"/>
            <a:r>
              <a:rPr lang="fr-BE" dirty="0" err="1" smtClean="0"/>
              <a:t>council</a:t>
            </a:r>
            <a:r>
              <a:rPr lang="fr-BE" dirty="0" smtClean="0"/>
              <a:t> of </a:t>
            </a:r>
            <a:r>
              <a:rPr lang="fr-BE" dirty="0" err="1" smtClean="0"/>
              <a:t>researchers</a:t>
            </a:r>
            <a:r>
              <a:rPr lang="fr-BE" dirty="0" smtClean="0"/>
              <a:t> and </a:t>
            </a:r>
            <a:r>
              <a:rPr lang="fr-BE" dirty="0" err="1" smtClean="0"/>
              <a:t>government</a:t>
            </a:r>
            <a:r>
              <a:rPr lang="fr-BE" dirty="0" smtClean="0"/>
              <a:t> institutions</a:t>
            </a:r>
          </a:p>
          <a:p>
            <a:r>
              <a:rPr lang="fr-BE" dirty="0" err="1" smtClean="0"/>
              <a:t>Board</a:t>
            </a:r>
            <a:r>
              <a:rPr lang="fr-BE" dirty="0" smtClean="0"/>
              <a:t> of management:</a:t>
            </a:r>
          </a:p>
          <a:p>
            <a:pPr lvl="1"/>
            <a:r>
              <a:rPr lang="fr-BE" dirty="0" err="1" smtClean="0"/>
              <a:t>council</a:t>
            </a:r>
            <a:r>
              <a:rPr lang="fr-BE" dirty="0" smtClean="0"/>
              <a:t> of data </a:t>
            </a:r>
            <a:r>
              <a:rPr lang="fr-BE" dirty="0" err="1" smtClean="0"/>
              <a:t>suppliers</a:t>
            </a:r>
            <a:endParaRPr lang="fr-BE" dirty="0" smtClean="0"/>
          </a:p>
          <a:p>
            <a:r>
              <a:rPr lang="fr-BE" dirty="0" smtClean="0"/>
              <a:t>Sponsors:</a:t>
            </a:r>
          </a:p>
          <a:p>
            <a:pPr lvl="1"/>
            <a:r>
              <a:rPr lang="nl-BE" dirty="0" smtClean="0"/>
              <a:t>in </a:t>
            </a:r>
            <a:r>
              <a:rPr lang="nl-BE" dirty="0" err="1" smtClean="0"/>
              <a:t>the</a:t>
            </a:r>
            <a:r>
              <a:rPr lang="nl-BE" dirty="0" smtClean="0"/>
              <a:t> past: BELSPO / Federal Public Service </a:t>
            </a:r>
            <a:r>
              <a:rPr lang="nl-BE" dirty="0" err="1" smtClean="0"/>
              <a:t>Social</a:t>
            </a:r>
            <a:r>
              <a:rPr lang="nl-BE" dirty="0" smtClean="0"/>
              <a:t> Security / CBSS</a:t>
            </a:r>
          </a:p>
          <a:p>
            <a:pPr lvl="1"/>
            <a:r>
              <a:rPr lang="nl-BE" dirty="0" err="1" smtClean="0"/>
              <a:t>now</a:t>
            </a:r>
            <a:r>
              <a:rPr lang="nl-BE" dirty="0" smtClean="0"/>
              <a:t>: a </a:t>
            </a:r>
            <a:r>
              <a:rPr lang="nl-BE" dirty="0" err="1" smtClean="0"/>
              <a:t>group</a:t>
            </a:r>
            <a:r>
              <a:rPr lang="nl-BE" dirty="0" smtClean="0"/>
              <a:t> of </a:t>
            </a:r>
            <a:r>
              <a:rPr lang="nl-BE" dirty="0" err="1" smtClean="0"/>
              <a:t>federal</a:t>
            </a:r>
            <a:r>
              <a:rPr lang="nl-BE" dirty="0" smtClean="0"/>
              <a:t> </a:t>
            </a:r>
            <a:r>
              <a:rPr lang="nl-BE" dirty="0" err="1" smtClean="0"/>
              <a:t>and</a:t>
            </a:r>
            <a:r>
              <a:rPr lang="nl-BE" dirty="0" smtClean="0"/>
              <a:t> </a:t>
            </a:r>
            <a:r>
              <a:rPr lang="nl-BE" dirty="0" err="1" smtClean="0"/>
              <a:t>regional</a:t>
            </a:r>
            <a:r>
              <a:rPr lang="nl-BE" dirty="0" smtClean="0"/>
              <a:t> </a:t>
            </a:r>
            <a:r>
              <a:rPr lang="nl-BE" dirty="0" err="1" smtClean="0"/>
              <a:t>institutions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EDDD6-2727-439E-A96F-E9FD4CA77376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023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Use of the </a:t>
            </a:r>
            <a:r>
              <a:rPr lang="fr-FR" dirty="0" err="1" smtClean="0"/>
              <a:t>datawarehouse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Web applications</a:t>
            </a:r>
          </a:p>
          <a:p>
            <a:pPr lvl="1"/>
            <a:r>
              <a:rPr lang="fr-BE" dirty="0" smtClean="0"/>
              <a:t>consultation of </a:t>
            </a:r>
            <a:r>
              <a:rPr lang="fr-BE" dirty="0" err="1" smtClean="0"/>
              <a:t>statistics</a:t>
            </a:r>
            <a:r>
              <a:rPr lang="fr-BE" dirty="0" smtClean="0"/>
              <a:t> via the internet (no </a:t>
            </a:r>
            <a:r>
              <a:rPr lang="fr-BE" dirty="0" err="1" smtClean="0"/>
              <a:t>personal</a:t>
            </a:r>
            <a:r>
              <a:rPr lang="fr-BE" dirty="0" smtClean="0"/>
              <a:t> data !)</a:t>
            </a:r>
            <a:endParaRPr lang="fr-BE" sz="1300" dirty="0" smtClean="0"/>
          </a:p>
          <a:p>
            <a:r>
              <a:rPr lang="fr-BE" dirty="0" smtClean="0"/>
              <a:t>Custom data </a:t>
            </a:r>
            <a:r>
              <a:rPr lang="fr-BE" dirty="0" err="1" smtClean="0"/>
              <a:t>requests</a:t>
            </a:r>
            <a:endParaRPr lang="fr-BE" dirty="0" smtClean="0"/>
          </a:p>
          <a:p>
            <a:pPr lvl="1"/>
            <a:r>
              <a:rPr lang="fr-BE" dirty="0" err="1" smtClean="0"/>
              <a:t>scientific</a:t>
            </a:r>
            <a:r>
              <a:rPr lang="fr-BE" dirty="0" smtClean="0"/>
              <a:t> and </a:t>
            </a:r>
            <a:r>
              <a:rPr lang="fr-BE" dirty="0" err="1" smtClean="0"/>
              <a:t>policy</a:t>
            </a:r>
            <a:r>
              <a:rPr lang="fr-BE" dirty="0" smtClean="0"/>
              <a:t> </a:t>
            </a:r>
            <a:r>
              <a:rPr lang="fr-BE" dirty="0" err="1" smtClean="0"/>
              <a:t>supporting</a:t>
            </a:r>
            <a:r>
              <a:rPr lang="fr-BE" dirty="0" smtClean="0"/>
              <a:t> </a:t>
            </a:r>
            <a:r>
              <a:rPr lang="fr-BE" dirty="0" err="1" smtClean="0"/>
              <a:t>research</a:t>
            </a:r>
            <a:endParaRPr lang="fr-BE" dirty="0" smtClean="0"/>
          </a:p>
          <a:p>
            <a:pPr lvl="1"/>
            <a:r>
              <a:rPr lang="fr-BE" dirty="0" err="1" smtClean="0"/>
              <a:t>only</a:t>
            </a:r>
            <a:r>
              <a:rPr lang="fr-BE" dirty="0" smtClean="0"/>
              <a:t> </a:t>
            </a:r>
            <a:r>
              <a:rPr lang="fr-BE" dirty="0" err="1" smtClean="0"/>
              <a:t>scientific</a:t>
            </a:r>
            <a:r>
              <a:rPr lang="fr-BE" dirty="0" smtClean="0"/>
              <a:t> institutions (non-commercial organisations) and </a:t>
            </a:r>
            <a:r>
              <a:rPr lang="fr-BE" dirty="0" err="1" smtClean="0"/>
              <a:t>government</a:t>
            </a:r>
            <a:r>
              <a:rPr lang="fr-BE" dirty="0" smtClean="0"/>
              <a:t> institutions</a:t>
            </a:r>
          </a:p>
          <a:p>
            <a:pPr lvl="1"/>
            <a:r>
              <a:rPr lang="fr-BE" dirty="0" err="1" smtClean="0"/>
              <a:t>encoded</a:t>
            </a:r>
            <a:r>
              <a:rPr lang="fr-BE" dirty="0" smtClean="0"/>
              <a:t> </a:t>
            </a:r>
            <a:r>
              <a:rPr lang="fr-BE" dirty="0" err="1" smtClean="0"/>
              <a:t>personal</a:t>
            </a:r>
            <a:r>
              <a:rPr lang="fr-BE" dirty="0" smtClean="0"/>
              <a:t> data or </a:t>
            </a:r>
            <a:r>
              <a:rPr lang="fr-BE" dirty="0" err="1" smtClean="0"/>
              <a:t>anonymized</a:t>
            </a:r>
            <a:r>
              <a:rPr lang="fr-BE" dirty="0" smtClean="0"/>
              <a:t> data</a:t>
            </a:r>
            <a:endParaRPr lang="fr-BE" sz="1300" dirty="0" smtClean="0"/>
          </a:p>
          <a:p>
            <a:r>
              <a:rPr lang="fr-BE" dirty="0" err="1" smtClean="0"/>
              <a:t>Approval</a:t>
            </a:r>
            <a:r>
              <a:rPr lang="fr-BE" dirty="0" smtClean="0"/>
              <a:t> by the Information Security </a:t>
            </a:r>
            <a:r>
              <a:rPr lang="fr-BE" dirty="0" err="1" smtClean="0"/>
              <a:t>Committee</a:t>
            </a:r>
            <a:r>
              <a:rPr lang="fr-BE" dirty="0" smtClean="0"/>
              <a:t> </a:t>
            </a:r>
            <a:r>
              <a:rPr lang="fr-BE" dirty="0" err="1" smtClean="0"/>
              <a:t>is</a:t>
            </a:r>
            <a:r>
              <a:rPr lang="fr-BE" dirty="0" smtClean="0"/>
              <a:t> </a:t>
            </a:r>
            <a:r>
              <a:rPr lang="fr-BE" dirty="0" err="1" smtClean="0"/>
              <a:t>always</a:t>
            </a:r>
            <a:r>
              <a:rPr lang="fr-BE" dirty="0" smtClean="0"/>
              <a:t> </a:t>
            </a:r>
            <a:r>
              <a:rPr lang="fr-BE" dirty="0" err="1" smtClean="0"/>
              <a:t>mandatory</a:t>
            </a:r>
            <a:endParaRPr lang="fr-BE" sz="1300" dirty="0" smtClean="0"/>
          </a:p>
          <a:p>
            <a:r>
              <a:rPr lang="fr-BE" dirty="0" smtClean="0"/>
              <a:t>Prior </a:t>
            </a:r>
            <a:r>
              <a:rPr lang="fr-BE" dirty="0" err="1" smtClean="0"/>
              <a:t>approval</a:t>
            </a:r>
            <a:r>
              <a:rPr lang="fr-BE" dirty="0" smtClean="0"/>
              <a:t> by the institution </a:t>
            </a:r>
            <a:r>
              <a:rPr lang="fr-BE" dirty="0" err="1" smtClean="0"/>
              <a:t>is</a:t>
            </a:r>
            <a:r>
              <a:rPr lang="fr-BE" dirty="0" smtClean="0"/>
              <a:t> possible if </a:t>
            </a:r>
            <a:r>
              <a:rPr lang="fr-BE" dirty="0" err="1" smtClean="0"/>
              <a:t>desired</a:t>
            </a:r>
            <a:endParaRPr lang="en-GB" sz="1300" dirty="0" smtClean="0"/>
          </a:p>
          <a:p>
            <a:r>
              <a:rPr lang="en-GB" dirty="0" smtClean="0"/>
              <a:t>At the end of the study, obligation to send a copy of the study report to the </a:t>
            </a:r>
            <a:r>
              <a:rPr lang="fr-BE" dirty="0" smtClean="0"/>
              <a:t>CBSS</a:t>
            </a:r>
          </a:p>
          <a:p>
            <a:pPr lvl="1"/>
            <a:endParaRPr lang="fr-BE" dirty="0" smtClean="0"/>
          </a:p>
          <a:p>
            <a:pPr lvl="1"/>
            <a:endParaRPr lang="fr-BE" dirty="0" smtClean="0"/>
          </a:p>
          <a:p>
            <a:pPr lvl="1"/>
            <a:endParaRPr lang="fr-BE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EDDD6-2727-439E-A96F-E9FD4CA77376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938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Conditions for the use of data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92948"/>
          </a:xfrm>
        </p:spPr>
        <p:txBody>
          <a:bodyPr>
            <a:normAutofit lnSpcReduction="10000"/>
          </a:bodyPr>
          <a:lstStyle/>
          <a:p>
            <a:r>
              <a:rPr lang="nl-BE" dirty="0" smtClean="0"/>
              <a:t>In compliance </a:t>
            </a:r>
            <a:r>
              <a:rPr lang="nl-BE" dirty="0" err="1" smtClean="0"/>
              <a:t>with</a:t>
            </a:r>
            <a:endParaRPr lang="nl-BE" dirty="0" smtClean="0"/>
          </a:p>
          <a:p>
            <a:pPr lvl="1"/>
            <a:r>
              <a:rPr lang="nl-BE" dirty="0" smtClean="0"/>
              <a:t>privacy </a:t>
            </a:r>
            <a:r>
              <a:rPr lang="nl-BE" dirty="0" err="1" smtClean="0"/>
              <a:t>regulation</a:t>
            </a:r>
            <a:r>
              <a:rPr lang="nl-BE" dirty="0" smtClean="0"/>
              <a:t> (GDPR, privacy </a:t>
            </a:r>
            <a:r>
              <a:rPr lang="nl-BE" dirty="0" err="1" smtClean="0"/>
              <a:t>law</a:t>
            </a:r>
            <a:r>
              <a:rPr lang="nl-BE" dirty="0" smtClean="0"/>
              <a:t> 30-07-2018,…) </a:t>
            </a:r>
          </a:p>
          <a:p>
            <a:pPr lvl="1"/>
            <a:r>
              <a:rPr lang="nl-BE" dirty="0" err="1" smtClean="0"/>
              <a:t>decision</a:t>
            </a:r>
            <a:r>
              <a:rPr lang="nl-BE" dirty="0" smtClean="0"/>
              <a:t> of </a:t>
            </a:r>
            <a:r>
              <a:rPr lang="fr-BE" dirty="0" smtClean="0"/>
              <a:t>the Information Security </a:t>
            </a:r>
            <a:r>
              <a:rPr lang="fr-BE" dirty="0" err="1" smtClean="0"/>
              <a:t>Committee</a:t>
            </a:r>
            <a:endParaRPr lang="fr-BE" dirty="0" smtClean="0"/>
          </a:p>
          <a:p>
            <a:pPr lvl="1"/>
            <a:r>
              <a:rPr lang="nl-BE" dirty="0" smtClean="0"/>
              <a:t>contract</a:t>
            </a:r>
            <a:r>
              <a:rPr lang="en-GB" dirty="0" smtClean="0"/>
              <a:t> between data supplier and data recipient</a:t>
            </a:r>
            <a:endParaRPr lang="fr-BE" dirty="0" smtClean="0"/>
          </a:p>
          <a:p>
            <a:r>
              <a:rPr lang="en-GB" dirty="0" smtClean="0"/>
              <a:t>Proportionality</a:t>
            </a:r>
          </a:p>
          <a:p>
            <a:pPr lvl="1"/>
            <a:r>
              <a:rPr lang="en-GB" dirty="0" smtClean="0"/>
              <a:t>limitation of the amount of data</a:t>
            </a:r>
          </a:p>
          <a:p>
            <a:pPr lvl="1"/>
            <a:r>
              <a:rPr lang="en-GB" dirty="0" smtClean="0"/>
              <a:t>limitation of the amount of data subjects (a </a:t>
            </a:r>
            <a:r>
              <a:rPr lang="fr-BE" dirty="0" err="1" smtClean="0"/>
              <a:t>sample</a:t>
            </a:r>
            <a:r>
              <a:rPr lang="fr-BE" dirty="0" smtClean="0"/>
              <a:t> of the population)</a:t>
            </a:r>
            <a:endParaRPr lang="en-GB" dirty="0" smtClean="0"/>
          </a:p>
          <a:p>
            <a:pPr lvl="1"/>
            <a:r>
              <a:rPr lang="fr-BE" dirty="0" smtClean="0"/>
              <a:t>communication of data in classes (</a:t>
            </a:r>
            <a:r>
              <a:rPr lang="fr-BE" dirty="0" err="1" smtClean="0"/>
              <a:t>age</a:t>
            </a:r>
            <a:r>
              <a:rPr lang="fr-BE" dirty="0" smtClean="0"/>
              <a:t>, </a:t>
            </a:r>
            <a:r>
              <a:rPr lang="fr-BE" dirty="0" err="1" smtClean="0"/>
              <a:t>nationality</a:t>
            </a:r>
            <a:r>
              <a:rPr lang="fr-BE" dirty="0" smtClean="0"/>
              <a:t>, </a:t>
            </a:r>
            <a:r>
              <a:rPr lang="fr-BE" dirty="0" err="1" smtClean="0"/>
              <a:t>income</a:t>
            </a:r>
            <a:r>
              <a:rPr lang="fr-BE" dirty="0" smtClean="0"/>
              <a:t>,…)</a:t>
            </a:r>
            <a:endParaRPr lang="en-GB" dirty="0" smtClean="0"/>
          </a:p>
          <a:p>
            <a:r>
              <a:rPr lang="en-GB" dirty="0" smtClean="0"/>
              <a:t>No re-identification</a:t>
            </a:r>
          </a:p>
          <a:p>
            <a:pPr lvl="1"/>
            <a:r>
              <a:rPr lang="en-GB" dirty="0" smtClean="0"/>
              <a:t>implementation of all possible measures to avoid re-identification of </a:t>
            </a:r>
            <a:r>
              <a:rPr lang="fr-BE" dirty="0" smtClean="0"/>
              <a:t>the data </a:t>
            </a:r>
            <a:r>
              <a:rPr lang="fr-BE" dirty="0" err="1" smtClean="0"/>
              <a:t>subject</a:t>
            </a:r>
            <a:endParaRPr lang="fr-BE" dirty="0" smtClean="0"/>
          </a:p>
          <a:p>
            <a:pPr lvl="1"/>
            <a:r>
              <a:rPr lang="nl-BE" dirty="0" smtClean="0"/>
              <a:t>no</a:t>
            </a:r>
            <a:r>
              <a:rPr lang="en-GB" dirty="0" smtClean="0"/>
              <a:t> attempts to convert the </a:t>
            </a:r>
            <a:r>
              <a:rPr lang="fr-BE" dirty="0" err="1" smtClean="0"/>
              <a:t>pseudonymised</a:t>
            </a:r>
            <a:r>
              <a:rPr lang="fr-BE" dirty="0" smtClean="0"/>
              <a:t> data </a:t>
            </a:r>
            <a:r>
              <a:rPr lang="en-GB" dirty="0" smtClean="0"/>
              <a:t>into non-</a:t>
            </a:r>
            <a:r>
              <a:rPr lang="fr-BE" dirty="0" smtClean="0"/>
              <a:t> </a:t>
            </a:r>
            <a:r>
              <a:rPr lang="fr-BE" dirty="0" err="1" smtClean="0"/>
              <a:t>pseudonymised</a:t>
            </a:r>
            <a:r>
              <a:rPr lang="fr-BE" dirty="0" smtClean="0"/>
              <a:t> data</a:t>
            </a:r>
          </a:p>
          <a:p>
            <a:pPr lvl="1"/>
            <a:r>
              <a:rPr lang="en-GB" dirty="0" smtClean="0"/>
              <a:t>publication of the research results </a:t>
            </a:r>
            <a:r>
              <a:rPr lang="fr-BE" dirty="0" err="1" smtClean="0"/>
              <a:t>exclusively</a:t>
            </a:r>
            <a:r>
              <a:rPr lang="en-GB" dirty="0" smtClean="0"/>
              <a:t> in the form of anonymous data</a:t>
            </a:r>
            <a:endParaRPr lang="fr-BE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EDDD6-2727-439E-A96F-E9FD4CA77376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294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Conditions for the use of data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 communication </a:t>
            </a:r>
            <a:r>
              <a:rPr lang="en-GB" dirty="0" smtClean="0"/>
              <a:t>of data to third parties</a:t>
            </a:r>
          </a:p>
          <a:p>
            <a:r>
              <a:rPr lang="en-GB" dirty="0" smtClean="0"/>
              <a:t>Only for the duration of the research</a:t>
            </a:r>
          </a:p>
          <a:p>
            <a:pPr lvl="1"/>
            <a:r>
              <a:rPr lang="fr-BE" dirty="0" smtClean="0"/>
              <a:t>data must </a:t>
            </a:r>
            <a:r>
              <a:rPr lang="fr-BE" dirty="0" err="1" smtClean="0"/>
              <a:t>be</a:t>
            </a:r>
            <a:r>
              <a:rPr lang="fr-BE" dirty="0" smtClean="0"/>
              <a:t> </a:t>
            </a:r>
            <a:r>
              <a:rPr lang="fr-BE" dirty="0" err="1" smtClean="0"/>
              <a:t>destroyed</a:t>
            </a:r>
            <a:r>
              <a:rPr lang="fr-BE" dirty="0" smtClean="0"/>
              <a:t> </a:t>
            </a:r>
            <a:r>
              <a:rPr lang="fr-BE" dirty="0" err="1" smtClean="0"/>
              <a:t>afterwards</a:t>
            </a:r>
            <a:endParaRPr lang="fr-BE" dirty="0" smtClean="0"/>
          </a:p>
          <a:p>
            <a:pPr lvl="1"/>
            <a:r>
              <a:rPr lang="en-GB" dirty="0" smtClean="0"/>
              <a:t>a trusted third party can keep the data for a longer period</a:t>
            </a:r>
          </a:p>
          <a:p>
            <a:pPr lvl="2"/>
            <a:r>
              <a:rPr lang="en-GB" dirty="0" smtClean="0"/>
              <a:t>for the justification of the research results</a:t>
            </a:r>
          </a:p>
          <a:p>
            <a:pPr lvl="2"/>
            <a:r>
              <a:rPr lang="nl-BE" dirty="0" err="1" smtClean="0"/>
              <a:t>for</a:t>
            </a:r>
            <a:r>
              <a:rPr lang="nl-BE" dirty="0" smtClean="0"/>
              <a:t> follow-up</a:t>
            </a:r>
          </a:p>
          <a:p>
            <a:r>
              <a:rPr lang="fr-BE" dirty="0" err="1" smtClean="0"/>
              <a:t>Segregation</a:t>
            </a:r>
            <a:r>
              <a:rPr lang="fr-BE" dirty="0" smtClean="0"/>
              <a:t> of </a:t>
            </a:r>
            <a:r>
              <a:rPr lang="fr-BE" dirty="0" err="1" smtClean="0"/>
              <a:t>duties</a:t>
            </a:r>
            <a:endParaRPr lang="fr-BE" dirty="0" smtClean="0"/>
          </a:p>
          <a:p>
            <a:pPr lvl="1"/>
            <a:r>
              <a:rPr lang="en-GB" dirty="0" smtClean="0"/>
              <a:t>if the data recipient is also (partially) a data supplier</a:t>
            </a:r>
            <a:endParaRPr lang="fr-BE" dirty="0" smtClean="0"/>
          </a:p>
          <a:p>
            <a:pPr lvl="1"/>
            <a:r>
              <a:rPr lang="fr-BE" dirty="0" smtClean="0"/>
              <a:t>strict </a:t>
            </a:r>
            <a:r>
              <a:rPr lang="fr-BE" dirty="0" err="1" smtClean="0"/>
              <a:t>separation</a:t>
            </a:r>
            <a:r>
              <a:rPr lang="fr-BE" dirty="0" smtClean="0"/>
              <a:t> </a:t>
            </a:r>
            <a:r>
              <a:rPr lang="fr-BE" dirty="0" err="1" smtClean="0"/>
              <a:t>between</a:t>
            </a:r>
            <a:endParaRPr lang="fr-BE" dirty="0" smtClean="0"/>
          </a:p>
          <a:p>
            <a:pPr lvl="2"/>
            <a:r>
              <a:rPr lang="en-GB" dirty="0" smtClean="0"/>
              <a:t>the service that processes the non-</a:t>
            </a:r>
            <a:r>
              <a:rPr lang="en-GB" dirty="0" err="1" smtClean="0"/>
              <a:t>pseudonymized</a:t>
            </a:r>
            <a:r>
              <a:rPr lang="en-GB" dirty="0" smtClean="0"/>
              <a:t> data for operational purposes (input)</a:t>
            </a:r>
          </a:p>
          <a:p>
            <a:pPr lvl="2"/>
            <a:r>
              <a:rPr lang="en-GB" dirty="0" smtClean="0"/>
              <a:t>the service that processes the </a:t>
            </a:r>
            <a:r>
              <a:rPr lang="en-GB" dirty="0" err="1" smtClean="0"/>
              <a:t>pseudonymized</a:t>
            </a:r>
            <a:r>
              <a:rPr lang="en-GB" dirty="0" smtClean="0"/>
              <a:t> data for research purposes (output)</a:t>
            </a:r>
            <a:endParaRPr lang="fr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EDDD6-2727-439E-A96F-E9FD4CA77376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912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Overview of the users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BE" altLang="fr-FR" dirty="0" err="1" smtClean="0"/>
              <a:t>Academic</a:t>
            </a:r>
            <a:r>
              <a:rPr lang="fr-BE" altLang="fr-FR" dirty="0" smtClean="0"/>
              <a:t> institutions</a:t>
            </a:r>
          </a:p>
          <a:p>
            <a:pPr lvl="1"/>
            <a:r>
              <a:rPr lang="fr-BE" altLang="fr-FR" dirty="0" err="1" smtClean="0"/>
              <a:t>commissioned</a:t>
            </a:r>
            <a:endParaRPr lang="fr-BE" altLang="fr-FR" dirty="0" smtClean="0"/>
          </a:p>
          <a:p>
            <a:pPr lvl="1"/>
            <a:r>
              <a:rPr lang="fr-BE" altLang="fr-FR" dirty="0" err="1" smtClean="0"/>
              <a:t>own</a:t>
            </a:r>
            <a:r>
              <a:rPr lang="fr-BE" altLang="fr-FR" dirty="0" smtClean="0"/>
              <a:t> initiative: </a:t>
            </a:r>
            <a:r>
              <a:rPr lang="fr-BE" altLang="fr-FR" dirty="0" err="1" smtClean="0"/>
              <a:t>mostly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PhD’s</a:t>
            </a:r>
            <a:endParaRPr lang="fr-BE" altLang="fr-FR" dirty="0" smtClean="0"/>
          </a:p>
          <a:p>
            <a:pPr lvl="1"/>
            <a:endParaRPr lang="fr-BE" altLang="fr-FR" dirty="0" smtClean="0"/>
          </a:p>
          <a:p>
            <a:r>
              <a:rPr lang="fr-BE" altLang="fr-FR" dirty="0" err="1" smtClean="0"/>
              <a:t>Government</a:t>
            </a:r>
            <a:r>
              <a:rPr lang="fr-BE" altLang="fr-FR" dirty="0" smtClean="0"/>
              <a:t> institutions on the </a:t>
            </a:r>
            <a:r>
              <a:rPr lang="fr-BE" altLang="fr-FR" dirty="0" err="1" smtClean="0"/>
              <a:t>federal</a:t>
            </a:r>
            <a:r>
              <a:rPr lang="fr-BE" altLang="fr-FR" dirty="0" smtClean="0"/>
              <a:t>, </a:t>
            </a:r>
            <a:r>
              <a:rPr lang="fr-BE" altLang="fr-FR" dirty="0" err="1" smtClean="0"/>
              <a:t>regional</a:t>
            </a:r>
            <a:r>
              <a:rPr lang="fr-BE" altLang="fr-FR" dirty="0" smtClean="0"/>
              <a:t>, provincial and the municipal </a:t>
            </a:r>
            <a:r>
              <a:rPr lang="fr-BE" altLang="fr-FR" dirty="0" err="1" smtClean="0"/>
              <a:t>level</a:t>
            </a:r>
            <a:r>
              <a:rPr lang="fr-BE" altLang="fr-FR" dirty="0" smtClean="0"/>
              <a:t>, </a:t>
            </a:r>
            <a:r>
              <a:rPr lang="fr-BE" altLang="fr-FR" dirty="0" err="1" smtClean="0"/>
              <a:t>eg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Statistics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Belgium</a:t>
            </a:r>
            <a:r>
              <a:rPr lang="fr-BE" altLang="fr-FR" dirty="0" smtClean="0"/>
              <a:t>, the </a:t>
            </a:r>
            <a:r>
              <a:rPr lang="fr-BE" altLang="fr-FR" dirty="0" err="1" smtClean="0"/>
              <a:t>Federal</a:t>
            </a:r>
            <a:r>
              <a:rPr lang="fr-BE" altLang="fr-FR" dirty="0" smtClean="0"/>
              <a:t> Planning Bureau and the National Bank</a:t>
            </a:r>
          </a:p>
          <a:p>
            <a:endParaRPr lang="fr-BE" altLang="fr-FR" dirty="0" smtClean="0"/>
          </a:p>
          <a:p>
            <a:r>
              <a:rPr lang="fr-BE" altLang="fr-FR" dirty="0" err="1" smtClean="0"/>
              <a:t>Political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government</a:t>
            </a:r>
            <a:endParaRPr lang="fr-BE" altLang="fr-FR" dirty="0" smtClean="0"/>
          </a:p>
          <a:p>
            <a:endParaRPr lang="fr-BE" altLang="fr-FR" dirty="0" smtClean="0"/>
          </a:p>
          <a:p>
            <a:r>
              <a:rPr lang="fr-BE" altLang="fr-FR" dirty="0" err="1" smtClean="0"/>
              <a:t>Journalists</a:t>
            </a:r>
            <a:r>
              <a:rPr lang="fr-BE" altLang="fr-FR" dirty="0" smtClean="0"/>
              <a:t> / </a:t>
            </a:r>
            <a:r>
              <a:rPr lang="fr-BE" altLang="fr-FR" dirty="0" err="1" smtClean="0"/>
              <a:t>students</a:t>
            </a:r>
            <a:endParaRPr lang="fr-BE" altLang="fr-FR" dirty="0" smtClean="0"/>
          </a:p>
          <a:p>
            <a:endParaRPr lang="fr-BE" altLang="fr-FR" dirty="0" smtClean="0"/>
          </a:p>
          <a:p>
            <a:r>
              <a:rPr lang="fr-BE" altLang="fr-FR" dirty="0" smtClean="0"/>
              <a:t>General public</a:t>
            </a:r>
          </a:p>
          <a:p>
            <a:pPr lvl="1"/>
            <a:endParaRPr lang="fr-BE" dirty="0" smtClean="0"/>
          </a:p>
          <a:p>
            <a:pPr lvl="1"/>
            <a:endParaRPr lang="fr-BE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EDDD6-2727-439E-A96F-E9FD4CA77376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435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noProof="0" smtClean="0"/>
              <a:t>Main principles</a:t>
            </a:r>
          </a:p>
          <a:p>
            <a:pPr lvl="1"/>
            <a:r>
              <a:rPr lang="en-GB" noProof="0" smtClean="0"/>
              <a:t>purpose limitation</a:t>
            </a:r>
          </a:p>
          <a:p>
            <a:pPr lvl="1"/>
            <a:r>
              <a:rPr lang="en-GB" noProof="0" smtClean="0"/>
              <a:t>proportionality</a:t>
            </a:r>
          </a:p>
          <a:p>
            <a:pPr lvl="1"/>
            <a:r>
              <a:rPr lang="en-GB" noProof="0" smtClean="0"/>
              <a:t>accuracy and data quality</a:t>
            </a:r>
          </a:p>
          <a:p>
            <a:pPr lvl="1"/>
            <a:r>
              <a:rPr lang="en-GB" noProof="0" smtClean="0"/>
              <a:t>security</a:t>
            </a:r>
          </a:p>
          <a:p>
            <a:pPr lvl="1"/>
            <a:r>
              <a:rPr lang="en-GB" noProof="0" smtClean="0"/>
              <a:t>transparancy</a:t>
            </a:r>
          </a:p>
          <a:p>
            <a:pPr lvl="1"/>
            <a:r>
              <a:rPr lang="en-GB" noProof="0" smtClean="0"/>
              <a:t>accountability</a:t>
            </a:r>
          </a:p>
        </p:txBody>
      </p:sp>
      <p:sp>
        <p:nvSpPr>
          <p:cNvPr id="18" name="Tijdelijke aanduiding voor inhoud 1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noProof="0" smtClean="0"/>
              <a:t>Methodology</a:t>
            </a:r>
          </a:p>
          <a:p>
            <a:pPr lvl="1"/>
            <a:r>
              <a:rPr lang="en-GB" noProof="0" smtClean="0"/>
              <a:t>risk based approach</a:t>
            </a:r>
          </a:p>
          <a:p>
            <a:pPr lvl="1"/>
            <a:r>
              <a:rPr lang="en-GB" noProof="0" smtClean="0"/>
              <a:t>documentation duty</a:t>
            </a:r>
          </a:p>
          <a:p>
            <a:pPr lvl="1"/>
            <a:r>
              <a:rPr lang="en-GB" noProof="0" smtClean="0"/>
              <a:t>privacy by design</a:t>
            </a:r>
          </a:p>
          <a:p>
            <a:pPr lvl="1"/>
            <a:r>
              <a:rPr lang="en-GB" noProof="0" smtClean="0"/>
              <a:t>privacy by default</a:t>
            </a:r>
          </a:p>
          <a:p>
            <a:pPr lvl="1"/>
            <a:r>
              <a:rPr lang="en-GB" noProof="0" smtClean="0"/>
              <a:t>codes of conduct</a:t>
            </a:r>
          </a:p>
          <a:p>
            <a:pPr lvl="1"/>
            <a:r>
              <a:rPr lang="en-GB" noProof="0" smtClean="0"/>
              <a:t>certification</a:t>
            </a:r>
          </a:p>
          <a:p>
            <a:pPr lvl="1"/>
            <a:r>
              <a:rPr lang="en-GB" noProof="0" smtClean="0"/>
              <a:t>additional measures for sensitive data</a:t>
            </a:r>
          </a:p>
          <a:p>
            <a:endParaRPr lang="en-GB" noProof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EU General Data Protection Regulation</a:t>
            </a:r>
            <a:endParaRPr lang="en-GB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EDDD6-2727-439E-A96F-E9FD4CA77376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188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8872</TotalTime>
  <Words>1270</Words>
  <Application>Microsoft Office PowerPoint</Application>
  <PresentationFormat>On-screen Show (4:3)</PresentationFormat>
  <Paragraphs>243</Paragraphs>
  <Slides>19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1_Office Theme</vt:lpstr>
      <vt:lpstr>Brief presentation of the CBSS datawarehouse</vt:lpstr>
      <vt:lpstr>CBSS datawarehouse</vt:lpstr>
      <vt:lpstr>Content</vt:lpstr>
      <vt:lpstr>Functioning and governance</vt:lpstr>
      <vt:lpstr>Use of the datawarehouse</vt:lpstr>
      <vt:lpstr>Conditions for the use of data</vt:lpstr>
      <vt:lpstr>Conditions for the use of data</vt:lpstr>
      <vt:lpstr>Overview of the users</vt:lpstr>
      <vt:lpstr>EU General Data Protection Regulation</vt:lpstr>
      <vt:lpstr>Some risks and how to manage them</vt:lpstr>
      <vt:lpstr>Some risks and how to manage them</vt:lpstr>
      <vt:lpstr>Concrete security measures</vt:lpstr>
      <vt:lpstr>Concrete security measures</vt:lpstr>
      <vt:lpstr>Concrete security measures</vt:lpstr>
      <vt:lpstr>Concrete security measures</vt:lpstr>
      <vt:lpstr>Legal measures</vt:lpstr>
      <vt:lpstr>Legal measures</vt:lpstr>
      <vt:lpstr>Web applications</vt:lpstr>
      <vt:lpstr>Thank you !  Any questions ?</vt:lpstr>
    </vt:vector>
  </TitlesOfParts>
  <Company>KSZ-BCSS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Plate-forme eHealth: état d'avancement et perspectives</dc:title>
  <dc:creator>Ann-Sophie Gewelt</dc:creator>
  <cp:lastModifiedBy>Frank Robben (KSZ-BCSS)</cp:lastModifiedBy>
  <cp:revision>556</cp:revision>
  <cp:lastPrinted>2018-10-24T09:02:28Z</cp:lastPrinted>
  <dcterms:created xsi:type="dcterms:W3CDTF">2014-04-14T09:14:56Z</dcterms:created>
  <dcterms:modified xsi:type="dcterms:W3CDTF">2020-02-26T17:46:01Z</dcterms:modified>
</cp:coreProperties>
</file>